
<file path=[Content_Types].xml><?xml version="1.0" encoding="utf-8"?>
<Types xmlns="http://schemas.openxmlformats.org/package/2006/content-types">
  <Default Extension="xml" ContentType="application/xml"/>
  <Default Extension="wmf" ContentType="image/x-wmf"/>
  <Default Extension="jpeg" ContentType="image/jpeg"/>
  <Default Extension="rels" ContentType="application/vnd.openxmlformats-package.relationships+xml"/>
  <Default Extension="emf" ContentType="image/x-emf"/>
  <Default Extension="vml" ContentType="application/vnd.openxmlformats-officedocument.vmlDrawing"/>
  <Default Extension="bin" ContentType="application/vnd.openxmlformats-officedocument.oleObject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slides/slide112.xml" ContentType="application/vnd.openxmlformats-officedocument.presentationml.slide+xml"/>
  <Override PartName="/ppt/slides/slide113.xml" ContentType="application/vnd.openxmlformats-officedocument.presentationml.slide+xml"/>
  <Override PartName="/ppt/slides/slide114.xml" ContentType="application/vnd.openxmlformats-officedocument.presentationml.slide+xml"/>
  <Override PartName="/ppt/slides/slide115.xml" ContentType="application/vnd.openxmlformats-officedocument.presentationml.slide+xml"/>
  <Override PartName="/ppt/slides/slide116.xml" ContentType="application/vnd.openxmlformats-officedocument.presentationml.slide+xml"/>
  <Override PartName="/ppt/slides/slide117.xml" ContentType="application/vnd.openxmlformats-officedocument.presentationml.slide+xml"/>
  <Override PartName="/ppt/slides/slide118.xml" ContentType="application/vnd.openxmlformats-officedocument.presentationml.slide+xml"/>
  <Override PartName="/ppt/slides/slide119.xml" ContentType="application/vnd.openxmlformats-officedocument.presentationml.slide+xml"/>
  <Override PartName="/ppt/slides/slide120.xml" ContentType="application/vnd.openxmlformats-officedocument.presentationml.slide+xml"/>
  <Override PartName="/ppt/slides/slide121.xml" ContentType="application/vnd.openxmlformats-officedocument.presentationml.slide+xml"/>
  <Override PartName="/ppt/slides/slide122.xml" ContentType="application/vnd.openxmlformats-officedocument.presentationml.slide+xml"/>
  <Override PartName="/ppt/slides/slide123.xml" ContentType="application/vnd.openxmlformats-officedocument.presentationml.slide+xml"/>
  <Override PartName="/ppt/slides/slide124.xml" ContentType="application/vnd.openxmlformats-officedocument.presentationml.slide+xml"/>
  <Override PartName="/ppt/slides/slide125.xml" ContentType="application/vnd.openxmlformats-officedocument.presentationml.slide+xml"/>
  <Override PartName="/ppt/slides/slide126.xml" ContentType="application/vnd.openxmlformats-officedocument.presentationml.slide+xml"/>
  <Override PartName="/ppt/slides/slide127.xml" ContentType="application/vnd.openxmlformats-officedocument.presentationml.slide+xml"/>
  <Override PartName="/ppt/slides/slide128.xml" ContentType="application/vnd.openxmlformats-officedocument.presentationml.slide+xml"/>
  <Override PartName="/ppt/slides/slide129.xml" ContentType="application/vnd.openxmlformats-officedocument.presentationml.slide+xml"/>
  <Override PartName="/ppt/slides/slide130.xml" ContentType="application/vnd.openxmlformats-officedocument.presentationml.slide+xml"/>
  <Override PartName="/ppt/slides/slide131.xml" ContentType="application/vnd.openxmlformats-officedocument.presentationml.slide+xml"/>
  <Override PartName="/ppt/slides/slide132.xml" ContentType="application/vnd.openxmlformats-officedocument.presentationml.slide+xml"/>
  <Override PartName="/ppt/slides/slide133.xml" ContentType="application/vnd.openxmlformats-officedocument.presentationml.slide+xml"/>
  <Override PartName="/ppt/slides/slide134.xml" ContentType="application/vnd.openxmlformats-officedocument.presentationml.slide+xml"/>
  <Override PartName="/ppt/slides/slide135.xml" ContentType="application/vnd.openxmlformats-officedocument.presentationml.slide+xml"/>
  <Override PartName="/ppt/slides/slide136.xml" ContentType="application/vnd.openxmlformats-officedocument.presentationml.slide+xml"/>
  <Override PartName="/ppt/slides/slide137.xml" ContentType="application/vnd.openxmlformats-officedocument.presentationml.slide+xml"/>
  <Override PartName="/ppt/slides/slide138.xml" ContentType="application/vnd.openxmlformats-officedocument.presentationml.slide+xml"/>
  <Override PartName="/ppt/slides/slide139.xml" ContentType="application/vnd.openxmlformats-officedocument.presentationml.slide+xml"/>
  <Override PartName="/ppt/slides/slide140.xml" ContentType="application/vnd.openxmlformats-officedocument.presentationml.slide+xml"/>
  <Override PartName="/ppt/slides/slide141.xml" ContentType="application/vnd.openxmlformats-officedocument.presentationml.slide+xml"/>
  <Override PartName="/ppt/slides/slide142.xml" ContentType="application/vnd.openxmlformats-officedocument.presentationml.slide+xml"/>
  <Override PartName="/ppt/slides/slide143.xml" ContentType="application/vnd.openxmlformats-officedocument.presentationml.slide+xml"/>
  <Override PartName="/ppt/slides/slide144.xml" ContentType="application/vnd.openxmlformats-officedocument.presentationml.slide+xml"/>
  <Override PartName="/ppt/slides/slide145.xml" ContentType="application/vnd.openxmlformats-officedocument.presentationml.slide+xml"/>
  <Override PartName="/ppt/slides/slide146.xml" ContentType="application/vnd.openxmlformats-officedocument.presentationml.slide+xml"/>
  <Override PartName="/ppt/slides/slide147.xml" ContentType="application/vnd.openxmlformats-officedocument.presentationml.slide+xml"/>
  <Override PartName="/ppt/slides/slide148.xml" ContentType="application/vnd.openxmlformats-officedocument.presentationml.slide+xml"/>
  <Override PartName="/ppt/slides/slide149.xml" ContentType="application/vnd.openxmlformats-officedocument.presentationml.slide+xml"/>
  <Override PartName="/ppt/slides/slide150.xml" ContentType="application/vnd.openxmlformats-officedocument.presentationml.slide+xml"/>
  <Override PartName="/ppt/slides/slide151.xml" ContentType="application/vnd.openxmlformats-officedocument.presentationml.slide+xml"/>
  <Override PartName="/ppt/slides/slide152.xml" ContentType="application/vnd.openxmlformats-officedocument.presentationml.slide+xml"/>
  <Override PartName="/ppt/slides/slide153.xml" ContentType="application/vnd.openxmlformats-officedocument.presentationml.slide+xml"/>
  <Override PartName="/ppt/slides/slide154.xml" ContentType="application/vnd.openxmlformats-officedocument.presentationml.slide+xml"/>
  <Override PartName="/ppt/slides/slide155.xml" ContentType="application/vnd.openxmlformats-officedocument.presentationml.slide+xml"/>
  <Override PartName="/ppt/slides/slide156.xml" ContentType="application/vnd.openxmlformats-officedocument.presentationml.slide+xml"/>
  <Override PartName="/ppt/slides/slide157.xml" ContentType="application/vnd.openxmlformats-officedocument.presentationml.slide+xml"/>
  <Override PartName="/ppt/slides/slide158.xml" ContentType="application/vnd.openxmlformats-officedocument.presentationml.slide+xml"/>
  <Override PartName="/ppt/slides/slide159.xml" ContentType="application/vnd.openxmlformats-officedocument.presentationml.slide+xml"/>
  <Override PartName="/ppt/slides/slide160.xml" ContentType="application/vnd.openxmlformats-officedocument.presentationml.slide+xml"/>
  <Override PartName="/ppt/slides/slide161.xml" ContentType="application/vnd.openxmlformats-officedocument.presentationml.slide+xml"/>
  <Override PartName="/ppt/slides/slide162.xml" ContentType="application/vnd.openxmlformats-officedocument.presentationml.slide+xml"/>
  <Override PartName="/ppt/slides/slide163.xml" ContentType="application/vnd.openxmlformats-officedocument.presentationml.slide+xml"/>
  <Override PartName="/ppt/slides/slide164.xml" ContentType="application/vnd.openxmlformats-officedocument.presentationml.slide+xml"/>
  <Override PartName="/ppt/slides/slide165.xml" ContentType="application/vnd.openxmlformats-officedocument.presentationml.slide+xml"/>
  <Override PartName="/ppt/slides/slide166.xml" ContentType="application/vnd.openxmlformats-officedocument.presentationml.slide+xml"/>
  <Override PartName="/ppt/slides/slide167.xml" ContentType="application/vnd.openxmlformats-officedocument.presentationml.slide+xml"/>
  <Override PartName="/ppt/slides/slide168.xml" ContentType="application/vnd.openxmlformats-officedocument.presentationml.slide+xml"/>
  <Override PartName="/ppt/slides/slide169.xml" ContentType="application/vnd.openxmlformats-officedocument.presentationml.slide+xml"/>
  <Override PartName="/ppt/slides/slide170.xml" ContentType="application/vnd.openxmlformats-officedocument.presentationml.slide+xml"/>
  <Override PartName="/ppt/slides/slide171.xml" ContentType="application/vnd.openxmlformats-officedocument.presentationml.slide+xml"/>
  <Override PartName="/ppt/slides/slide172.xml" ContentType="application/vnd.openxmlformats-officedocument.presentationml.slide+xml"/>
  <Override PartName="/ppt/slides/slide173.xml" ContentType="application/vnd.openxmlformats-officedocument.presentationml.slide+xml"/>
  <Override PartName="/ppt/slides/slide174.xml" ContentType="application/vnd.openxmlformats-officedocument.presentationml.slide+xml"/>
  <Override PartName="/ppt/slides/slide175.xml" ContentType="application/vnd.openxmlformats-officedocument.presentationml.slide+xml"/>
  <Override PartName="/ppt/slides/slide176.xml" ContentType="application/vnd.openxmlformats-officedocument.presentationml.slide+xml"/>
  <Override PartName="/ppt/slides/slide177.xml" ContentType="application/vnd.openxmlformats-officedocument.presentationml.slide+xml"/>
  <Override PartName="/ppt/slides/slide178.xml" ContentType="application/vnd.openxmlformats-officedocument.presentationml.slide+xml"/>
  <Override PartName="/ppt/slides/slide179.xml" ContentType="application/vnd.openxmlformats-officedocument.presentationml.slide+xml"/>
  <Override PartName="/ppt/slides/slide180.xml" ContentType="application/vnd.openxmlformats-officedocument.presentationml.slide+xml"/>
  <Override PartName="/ppt/slides/slide181.xml" ContentType="application/vnd.openxmlformats-officedocument.presentationml.slide+xml"/>
  <Override PartName="/ppt/slides/slide182.xml" ContentType="application/vnd.openxmlformats-officedocument.presentationml.slide+xml"/>
  <Override PartName="/ppt/slides/slide183.xml" ContentType="application/vnd.openxmlformats-officedocument.presentationml.slide+xml"/>
  <Override PartName="/ppt/slides/slide184.xml" ContentType="application/vnd.openxmlformats-officedocument.presentationml.slide+xml"/>
  <Override PartName="/ppt/slides/slide185.xml" ContentType="application/vnd.openxmlformats-officedocument.presentationml.slide+xml"/>
  <Override PartName="/ppt/slides/slide186.xml" ContentType="application/vnd.openxmlformats-officedocument.presentationml.slide+xml"/>
  <Override PartName="/ppt/slides/slide187.xml" ContentType="application/vnd.openxmlformats-officedocument.presentationml.slide+xml"/>
  <Override PartName="/ppt/slides/slide188.xml" ContentType="application/vnd.openxmlformats-officedocument.presentationml.slide+xml"/>
  <Override PartName="/ppt/slides/slide189.xml" ContentType="application/vnd.openxmlformats-officedocument.presentationml.slide+xml"/>
  <Override PartName="/ppt/slides/slide190.xml" ContentType="application/vnd.openxmlformats-officedocument.presentationml.slide+xml"/>
  <Override PartName="/ppt/slides/slide191.xml" ContentType="application/vnd.openxmlformats-officedocument.presentationml.slide+xml"/>
  <Override PartName="/ppt/slides/slide192.xml" ContentType="application/vnd.openxmlformats-officedocument.presentationml.slide+xml"/>
  <Override PartName="/ppt/slides/slide193.xml" ContentType="application/vnd.openxmlformats-officedocument.presentationml.slide+xml"/>
  <Override PartName="/ppt/slides/slide194.xml" ContentType="application/vnd.openxmlformats-officedocument.presentationml.slide+xml"/>
  <Override PartName="/ppt/slides/slide195.xml" ContentType="application/vnd.openxmlformats-officedocument.presentationml.slide+xml"/>
  <Override PartName="/ppt/slides/slide196.xml" ContentType="application/vnd.openxmlformats-officedocument.presentationml.slide+xml"/>
  <Override PartName="/ppt/slides/slide197.xml" ContentType="application/vnd.openxmlformats-officedocument.presentationml.slide+xml"/>
  <Override PartName="/ppt/slides/slide198.xml" ContentType="application/vnd.openxmlformats-officedocument.presentationml.slide+xml"/>
  <Override PartName="/ppt/slides/slide199.xml" ContentType="application/vnd.openxmlformats-officedocument.presentationml.slide+xml"/>
  <Override PartName="/ppt/slides/slide200.xml" ContentType="application/vnd.openxmlformats-officedocument.presentationml.slide+xml"/>
  <Override PartName="/ppt/slides/slide201.xml" ContentType="application/vnd.openxmlformats-officedocument.presentationml.slide+xml"/>
  <Override PartName="/ppt/slides/slide202.xml" ContentType="application/vnd.openxmlformats-officedocument.presentationml.slide+xml"/>
  <Override PartName="/ppt/slides/slide203.xml" ContentType="application/vnd.openxmlformats-officedocument.presentationml.slide+xml"/>
  <Override PartName="/ppt/slides/slide204.xml" ContentType="application/vnd.openxmlformats-officedocument.presentationml.slide+xml"/>
  <Override PartName="/ppt/slides/slide205.xml" ContentType="application/vnd.openxmlformats-officedocument.presentationml.slide+xml"/>
  <Override PartName="/ppt/slides/slide206.xml" ContentType="application/vnd.openxmlformats-officedocument.presentationml.slide+xml"/>
  <Override PartName="/ppt/slides/slide207.xml" ContentType="application/vnd.openxmlformats-officedocument.presentationml.slide+xml"/>
  <Override PartName="/ppt/slides/slide208.xml" ContentType="application/vnd.openxmlformats-officedocument.presentationml.slide+xml"/>
  <Override PartName="/ppt/slides/slide209.xml" ContentType="application/vnd.openxmlformats-officedocument.presentationml.slide+xml"/>
  <Override PartName="/ppt/slides/slide210.xml" ContentType="application/vnd.openxmlformats-officedocument.presentationml.slide+xml"/>
  <Override PartName="/ppt/slides/slide211.xml" ContentType="application/vnd.openxmlformats-officedocument.presentationml.slide+xml"/>
  <Override PartName="/ppt/slides/slide212.xml" ContentType="application/vnd.openxmlformats-officedocument.presentationml.slide+xml"/>
  <Override PartName="/ppt/slides/slide213.xml" ContentType="application/vnd.openxmlformats-officedocument.presentationml.slide+xml"/>
  <Override PartName="/ppt/slides/slide214.xml" ContentType="application/vnd.openxmlformats-officedocument.presentationml.slide+xml"/>
  <Override PartName="/ppt/slides/slide215.xml" ContentType="application/vnd.openxmlformats-officedocument.presentationml.slide+xml"/>
  <Override PartName="/ppt/slides/slide216.xml" ContentType="application/vnd.openxmlformats-officedocument.presentationml.slide+xml"/>
  <Override PartName="/ppt/slides/slide217.xml" ContentType="application/vnd.openxmlformats-officedocument.presentationml.slide+xml"/>
  <Override PartName="/ppt/slides/slide218.xml" ContentType="application/vnd.openxmlformats-officedocument.presentationml.slide+xml"/>
  <Override PartName="/ppt/slides/slide219.xml" ContentType="application/vnd.openxmlformats-officedocument.presentationml.slide+xml"/>
  <Override PartName="/ppt/slides/slide220.xml" ContentType="application/vnd.openxmlformats-officedocument.presentationml.slide+xml"/>
  <Override PartName="/ppt/slides/slide2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62.xml" ContentType="application/vnd.openxmlformats-officedocument.presentationml.notesSlide+xml"/>
  <Override PartName="/ppt/notesSlides/notesSlide63.xml" ContentType="application/vnd.openxmlformats-officedocument.presentationml.notesSlide+xml"/>
  <Override PartName="/ppt/notesSlides/notesSlide64.xml" ContentType="application/vnd.openxmlformats-officedocument.presentationml.notesSlide+xml"/>
  <Override PartName="/ppt/notesSlides/notesSlide65.xml" ContentType="application/vnd.openxmlformats-officedocument.presentationml.notesSlide+xml"/>
  <Override PartName="/ppt/notesSlides/notesSlide66.xml" ContentType="application/vnd.openxmlformats-officedocument.presentationml.notesSlide+xml"/>
  <Override PartName="/ppt/notesSlides/notesSlide67.xml" ContentType="application/vnd.openxmlformats-officedocument.presentationml.notesSlide+xml"/>
  <Override PartName="/ppt/notesSlides/notesSlide68.xml" ContentType="application/vnd.openxmlformats-officedocument.presentationml.notesSlide+xml"/>
  <Override PartName="/ppt/notesSlides/notesSlide69.xml" ContentType="application/vnd.openxmlformats-officedocument.presentationml.notesSlide+xml"/>
  <Override PartName="/ppt/notesSlides/notesSlide70.xml" ContentType="application/vnd.openxmlformats-officedocument.presentationml.notesSlide+xml"/>
  <Override PartName="/ppt/notesSlides/notesSlide71.xml" ContentType="application/vnd.openxmlformats-officedocument.presentationml.notesSlide+xml"/>
  <Override PartName="/ppt/notesSlides/notesSlide72.xml" ContentType="application/vnd.openxmlformats-officedocument.presentationml.notesSlide+xml"/>
  <Override PartName="/ppt/comments/comment1.xml" ContentType="application/vnd.openxmlformats-officedocument.presentationml.comments+xml"/>
  <Override PartName="/ppt/notesSlides/notesSlide73.xml" ContentType="application/vnd.openxmlformats-officedocument.presentationml.notesSlide+xml"/>
  <Override PartName="/ppt/notesSlides/notesSlide74.xml" ContentType="application/vnd.openxmlformats-officedocument.presentationml.notesSlide+xml"/>
  <Override PartName="/ppt/notesSlides/notesSlide75.xml" ContentType="application/vnd.openxmlformats-officedocument.presentationml.notesSlide+xml"/>
  <Override PartName="/ppt/notesSlides/notesSlide76.xml" ContentType="application/vnd.openxmlformats-officedocument.presentationml.notesSlide+xml"/>
  <Override PartName="/ppt/notesSlides/notesSlide7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23"/>
  </p:notesMasterIdLst>
  <p:handoutMasterIdLst>
    <p:handoutMasterId r:id="rId224"/>
  </p:handout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  <p:sldId id="299" r:id="rId45"/>
    <p:sldId id="300" r:id="rId46"/>
    <p:sldId id="301" r:id="rId47"/>
    <p:sldId id="302" r:id="rId48"/>
    <p:sldId id="303" r:id="rId49"/>
    <p:sldId id="304" r:id="rId50"/>
    <p:sldId id="305" r:id="rId51"/>
    <p:sldId id="306" r:id="rId52"/>
    <p:sldId id="307" r:id="rId53"/>
    <p:sldId id="308" r:id="rId54"/>
    <p:sldId id="309" r:id="rId55"/>
    <p:sldId id="310" r:id="rId56"/>
    <p:sldId id="311" r:id="rId57"/>
    <p:sldId id="312" r:id="rId58"/>
    <p:sldId id="313" r:id="rId59"/>
    <p:sldId id="314" r:id="rId60"/>
    <p:sldId id="315" r:id="rId61"/>
    <p:sldId id="316" r:id="rId62"/>
    <p:sldId id="317" r:id="rId63"/>
    <p:sldId id="318" r:id="rId64"/>
    <p:sldId id="319" r:id="rId65"/>
    <p:sldId id="320" r:id="rId66"/>
    <p:sldId id="321" r:id="rId67"/>
    <p:sldId id="322" r:id="rId68"/>
    <p:sldId id="323" r:id="rId69"/>
    <p:sldId id="326" r:id="rId70"/>
    <p:sldId id="327" r:id="rId71"/>
    <p:sldId id="328" r:id="rId72"/>
    <p:sldId id="329" r:id="rId73"/>
    <p:sldId id="330" r:id="rId74"/>
    <p:sldId id="331" r:id="rId75"/>
    <p:sldId id="332" r:id="rId76"/>
    <p:sldId id="333" r:id="rId77"/>
    <p:sldId id="334" r:id="rId78"/>
    <p:sldId id="335" r:id="rId79"/>
    <p:sldId id="336" r:id="rId80"/>
    <p:sldId id="337" r:id="rId81"/>
    <p:sldId id="338" r:id="rId82"/>
    <p:sldId id="339" r:id="rId83"/>
    <p:sldId id="340" r:id="rId84"/>
    <p:sldId id="341" r:id="rId85"/>
    <p:sldId id="342" r:id="rId86"/>
    <p:sldId id="343" r:id="rId87"/>
    <p:sldId id="344" r:id="rId88"/>
    <p:sldId id="345" r:id="rId89"/>
    <p:sldId id="346" r:id="rId90"/>
    <p:sldId id="347" r:id="rId91"/>
    <p:sldId id="348" r:id="rId92"/>
    <p:sldId id="349" r:id="rId93"/>
    <p:sldId id="350" r:id="rId94"/>
    <p:sldId id="351" r:id="rId95"/>
    <p:sldId id="352" r:id="rId96"/>
    <p:sldId id="353" r:id="rId97"/>
    <p:sldId id="354" r:id="rId98"/>
    <p:sldId id="355" r:id="rId99"/>
    <p:sldId id="356" r:id="rId100"/>
    <p:sldId id="357" r:id="rId101"/>
    <p:sldId id="358" r:id="rId102"/>
    <p:sldId id="359" r:id="rId103"/>
    <p:sldId id="360" r:id="rId104"/>
    <p:sldId id="361" r:id="rId105"/>
    <p:sldId id="362" r:id="rId106"/>
    <p:sldId id="363" r:id="rId107"/>
    <p:sldId id="364" r:id="rId108"/>
    <p:sldId id="365" r:id="rId109"/>
    <p:sldId id="366" r:id="rId110"/>
    <p:sldId id="367" r:id="rId111"/>
    <p:sldId id="368" r:id="rId112"/>
    <p:sldId id="369" r:id="rId113"/>
    <p:sldId id="370" r:id="rId114"/>
    <p:sldId id="371" r:id="rId115"/>
    <p:sldId id="372" r:id="rId116"/>
    <p:sldId id="374" r:id="rId117"/>
    <p:sldId id="375" r:id="rId118"/>
    <p:sldId id="376" r:id="rId119"/>
    <p:sldId id="377" r:id="rId120"/>
    <p:sldId id="379" r:id="rId121"/>
    <p:sldId id="380" r:id="rId122"/>
    <p:sldId id="382" r:id="rId123"/>
    <p:sldId id="383" r:id="rId124"/>
    <p:sldId id="384" r:id="rId125"/>
    <p:sldId id="385" r:id="rId126"/>
    <p:sldId id="386" r:id="rId127"/>
    <p:sldId id="387" r:id="rId128"/>
    <p:sldId id="388" r:id="rId129"/>
    <p:sldId id="389" r:id="rId130"/>
    <p:sldId id="390" r:id="rId131"/>
    <p:sldId id="391" r:id="rId132"/>
    <p:sldId id="392" r:id="rId133"/>
    <p:sldId id="395" r:id="rId134"/>
    <p:sldId id="396" r:id="rId135"/>
    <p:sldId id="397" r:id="rId136"/>
    <p:sldId id="398" r:id="rId137"/>
    <p:sldId id="399" r:id="rId138"/>
    <p:sldId id="400" r:id="rId139"/>
    <p:sldId id="401" r:id="rId140"/>
    <p:sldId id="402" r:id="rId141"/>
    <p:sldId id="403" r:id="rId142"/>
    <p:sldId id="404" r:id="rId143"/>
    <p:sldId id="405" r:id="rId144"/>
    <p:sldId id="406" r:id="rId145"/>
    <p:sldId id="407" r:id="rId146"/>
    <p:sldId id="408" r:id="rId147"/>
    <p:sldId id="409" r:id="rId148"/>
    <p:sldId id="410" r:id="rId149"/>
    <p:sldId id="411" r:id="rId150"/>
    <p:sldId id="412" r:id="rId151"/>
    <p:sldId id="413" r:id="rId152"/>
    <p:sldId id="414" r:id="rId153"/>
    <p:sldId id="415" r:id="rId154"/>
    <p:sldId id="416" r:id="rId155"/>
    <p:sldId id="417" r:id="rId156"/>
    <p:sldId id="418" r:id="rId157"/>
    <p:sldId id="419" r:id="rId158"/>
    <p:sldId id="420" r:id="rId159"/>
    <p:sldId id="421" r:id="rId160"/>
    <p:sldId id="422" r:id="rId161"/>
    <p:sldId id="423" r:id="rId162"/>
    <p:sldId id="424" r:id="rId163"/>
    <p:sldId id="425" r:id="rId164"/>
    <p:sldId id="426" r:id="rId165"/>
    <p:sldId id="427" r:id="rId166"/>
    <p:sldId id="428" r:id="rId167"/>
    <p:sldId id="429" r:id="rId168"/>
    <p:sldId id="449" r:id="rId169"/>
    <p:sldId id="450" r:id="rId170"/>
    <p:sldId id="451" r:id="rId171"/>
    <p:sldId id="452" r:id="rId172"/>
    <p:sldId id="453" r:id="rId173"/>
    <p:sldId id="454" r:id="rId174"/>
    <p:sldId id="455" r:id="rId175"/>
    <p:sldId id="456" r:id="rId176"/>
    <p:sldId id="457" r:id="rId177"/>
    <p:sldId id="458" r:id="rId178"/>
    <p:sldId id="459" r:id="rId179"/>
    <p:sldId id="460" r:id="rId180"/>
    <p:sldId id="461" r:id="rId181"/>
    <p:sldId id="462" r:id="rId182"/>
    <p:sldId id="463" r:id="rId183"/>
    <p:sldId id="464" r:id="rId184"/>
    <p:sldId id="465" r:id="rId185"/>
    <p:sldId id="466" r:id="rId186"/>
    <p:sldId id="519" r:id="rId187"/>
    <p:sldId id="473" r:id="rId188"/>
    <p:sldId id="474" r:id="rId189"/>
    <p:sldId id="475" r:id="rId190"/>
    <p:sldId id="476" r:id="rId191"/>
    <p:sldId id="477" r:id="rId192"/>
    <p:sldId id="478" r:id="rId193"/>
    <p:sldId id="479" r:id="rId194"/>
    <p:sldId id="480" r:id="rId195"/>
    <p:sldId id="481" r:id="rId196"/>
    <p:sldId id="493" r:id="rId197"/>
    <p:sldId id="494" r:id="rId198"/>
    <p:sldId id="495" r:id="rId199"/>
    <p:sldId id="496" r:id="rId200"/>
    <p:sldId id="497" r:id="rId201"/>
    <p:sldId id="498" r:id="rId202"/>
    <p:sldId id="499" r:id="rId203"/>
    <p:sldId id="500" r:id="rId204"/>
    <p:sldId id="501" r:id="rId205"/>
    <p:sldId id="502" r:id="rId206"/>
    <p:sldId id="503" r:id="rId207"/>
    <p:sldId id="504" r:id="rId208"/>
    <p:sldId id="505" r:id="rId209"/>
    <p:sldId id="506" r:id="rId210"/>
    <p:sldId id="507" r:id="rId211"/>
    <p:sldId id="508" r:id="rId212"/>
    <p:sldId id="509" r:id="rId213"/>
    <p:sldId id="510" r:id="rId214"/>
    <p:sldId id="511" r:id="rId215"/>
    <p:sldId id="512" r:id="rId216"/>
    <p:sldId id="513" r:id="rId217"/>
    <p:sldId id="514" r:id="rId218"/>
    <p:sldId id="515" r:id="rId219"/>
    <p:sldId id="516" r:id="rId220"/>
    <p:sldId id="517" r:id="rId221"/>
    <p:sldId id="518" r:id="rId222"/>
  </p:sldIdLst>
  <p:sldSz cx="9144000" cy="6858000" type="screen4x3"/>
  <p:notesSz cx="9144000" cy="6858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ndrew Moore" initials="AM" lastIdx="1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4" frameSlides="1"/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4692"/>
    <p:restoredTop sz="91524"/>
  </p:normalViewPr>
  <p:slideViewPr>
    <p:cSldViewPr snapToGrid="0" snapToObjects="1">
      <p:cViewPr varScale="1">
        <p:scale>
          <a:sx n="91" d="100"/>
          <a:sy n="91" d="100"/>
        </p:scale>
        <p:origin x="328" y="1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80" d="100"/>
        <a:sy n="180" d="100"/>
      </p:scale>
      <p:origin x="0" y="18560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42" Type="http://schemas.openxmlformats.org/officeDocument/2006/relationships/slide" Target="slides/slide141.xml"/><Relationship Id="rId143" Type="http://schemas.openxmlformats.org/officeDocument/2006/relationships/slide" Target="slides/slide142.xml"/><Relationship Id="rId144" Type="http://schemas.openxmlformats.org/officeDocument/2006/relationships/slide" Target="slides/slide143.xml"/><Relationship Id="rId145" Type="http://schemas.openxmlformats.org/officeDocument/2006/relationships/slide" Target="slides/slide144.xml"/><Relationship Id="rId146" Type="http://schemas.openxmlformats.org/officeDocument/2006/relationships/slide" Target="slides/slide145.xml"/><Relationship Id="rId147" Type="http://schemas.openxmlformats.org/officeDocument/2006/relationships/slide" Target="slides/slide146.xml"/><Relationship Id="rId148" Type="http://schemas.openxmlformats.org/officeDocument/2006/relationships/slide" Target="slides/slide147.xml"/><Relationship Id="rId149" Type="http://schemas.openxmlformats.org/officeDocument/2006/relationships/slide" Target="slides/slide148.xml"/><Relationship Id="rId180" Type="http://schemas.openxmlformats.org/officeDocument/2006/relationships/slide" Target="slides/slide179.xml"/><Relationship Id="rId181" Type="http://schemas.openxmlformats.org/officeDocument/2006/relationships/slide" Target="slides/slide180.xml"/><Relationship Id="rId182" Type="http://schemas.openxmlformats.org/officeDocument/2006/relationships/slide" Target="slides/slide181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slide" Target="slides/slide48.xml"/><Relationship Id="rId183" Type="http://schemas.openxmlformats.org/officeDocument/2006/relationships/slide" Target="slides/slide182.xml"/><Relationship Id="rId184" Type="http://schemas.openxmlformats.org/officeDocument/2006/relationships/slide" Target="slides/slide183.xml"/><Relationship Id="rId185" Type="http://schemas.openxmlformats.org/officeDocument/2006/relationships/slide" Target="slides/slide184.xml"/><Relationship Id="rId186" Type="http://schemas.openxmlformats.org/officeDocument/2006/relationships/slide" Target="slides/slide185.xml"/><Relationship Id="rId187" Type="http://schemas.openxmlformats.org/officeDocument/2006/relationships/slide" Target="slides/slide186.xml"/><Relationship Id="rId188" Type="http://schemas.openxmlformats.org/officeDocument/2006/relationships/slide" Target="slides/slide187.xml"/><Relationship Id="rId189" Type="http://schemas.openxmlformats.org/officeDocument/2006/relationships/slide" Target="slides/slide188.xml"/><Relationship Id="rId220" Type="http://schemas.openxmlformats.org/officeDocument/2006/relationships/slide" Target="slides/slide219.xml"/><Relationship Id="rId221" Type="http://schemas.openxmlformats.org/officeDocument/2006/relationships/slide" Target="slides/slide220.xml"/><Relationship Id="rId222" Type="http://schemas.openxmlformats.org/officeDocument/2006/relationships/slide" Target="slides/slide221.xml"/><Relationship Id="rId223" Type="http://schemas.openxmlformats.org/officeDocument/2006/relationships/notesMaster" Target="notesMasters/notesMaster1.xml"/><Relationship Id="rId80" Type="http://schemas.openxmlformats.org/officeDocument/2006/relationships/slide" Target="slides/slide79.xml"/><Relationship Id="rId81" Type="http://schemas.openxmlformats.org/officeDocument/2006/relationships/slide" Target="slides/slide80.xml"/><Relationship Id="rId82" Type="http://schemas.openxmlformats.org/officeDocument/2006/relationships/slide" Target="slides/slide81.xml"/><Relationship Id="rId83" Type="http://schemas.openxmlformats.org/officeDocument/2006/relationships/slide" Target="slides/slide82.xml"/><Relationship Id="rId84" Type="http://schemas.openxmlformats.org/officeDocument/2006/relationships/slide" Target="slides/slide83.xml"/><Relationship Id="rId85" Type="http://schemas.openxmlformats.org/officeDocument/2006/relationships/slide" Target="slides/slide84.xml"/><Relationship Id="rId86" Type="http://schemas.openxmlformats.org/officeDocument/2006/relationships/slide" Target="slides/slide85.xml"/><Relationship Id="rId87" Type="http://schemas.openxmlformats.org/officeDocument/2006/relationships/slide" Target="slides/slide86.xml"/><Relationship Id="rId88" Type="http://schemas.openxmlformats.org/officeDocument/2006/relationships/slide" Target="slides/slide87.xml"/><Relationship Id="rId89" Type="http://schemas.openxmlformats.org/officeDocument/2006/relationships/slide" Target="slides/slide88.xml"/><Relationship Id="rId224" Type="http://schemas.openxmlformats.org/officeDocument/2006/relationships/handoutMaster" Target="handoutMasters/handoutMaster1.xml"/><Relationship Id="rId225" Type="http://schemas.openxmlformats.org/officeDocument/2006/relationships/commentAuthors" Target="commentAuthors.xml"/><Relationship Id="rId226" Type="http://schemas.openxmlformats.org/officeDocument/2006/relationships/presProps" Target="presProps.xml"/><Relationship Id="rId227" Type="http://schemas.openxmlformats.org/officeDocument/2006/relationships/viewProps" Target="viewProps.xml"/><Relationship Id="rId228" Type="http://schemas.openxmlformats.org/officeDocument/2006/relationships/theme" Target="theme/theme1.xml"/><Relationship Id="rId229" Type="http://schemas.openxmlformats.org/officeDocument/2006/relationships/tableStyles" Target="tableStyles.xml"/><Relationship Id="rId110" Type="http://schemas.openxmlformats.org/officeDocument/2006/relationships/slide" Target="slides/slide109.xml"/><Relationship Id="rId111" Type="http://schemas.openxmlformats.org/officeDocument/2006/relationships/slide" Target="slides/slide110.xml"/><Relationship Id="rId112" Type="http://schemas.openxmlformats.org/officeDocument/2006/relationships/slide" Target="slides/slide111.xml"/><Relationship Id="rId113" Type="http://schemas.openxmlformats.org/officeDocument/2006/relationships/slide" Target="slides/slide112.xml"/><Relationship Id="rId114" Type="http://schemas.openxmlformats.org/officeDocument/2006/relationships/slide" Target="slides/slide113.xml"/><Relationship Id="rId115" Type="http://schemas.openxmlformats.org/officeDocument/2006/relationships/slide" Target="slides/slide114.xml"/><Relationship Id="rId116" Type="http://schemas.openxmlformats.org/officeDocument/2006/relationships/slide" Target="slides/slide115.xml"/><Relationship Id="rId117" Type="http://schemas.openxmlformats.org/officeDocument/2006/relationships/slide" Target="slides/slide116.xml"/><Relationship Id="rId118" Type="http://schemas.openxmlformats.org/officeDocument/2006/relationships/slide" Target="slides/slide117.xml"/><Relationship Id="rId119" Type="http://schemas.openxmlformats.org/officeDocument/2006/relationships/slide" Target="slides/slide118.xml"/><Relationship Id="rId150" Type="http://schemas.openxmlformats.org/officeDocument/2006/relationships/slide" Target="slides/slide149.xml"/><Relationship Id="rId151" Type="http://schemas.openxmlformats.org/officeDocument/2006/relationships/slide" Target="slides/slide150.xml"/><Relationship Id="rId152" Type="http://schemas.openxmlformats.org/officeDocument/2006/relationships/slide" Target="slides/slide151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53" Type="http://schemas.openxmlformats.org/officeDocument/2006/relationships/slide" Target="slides/slide152.xml"/><Relationship Id="rId154" Type="http://schemas.openxmlformats.org/officeDocument/2006/relationships/slide" Target="slides/slide153.xml"/><Relationship Id="rId155" Type="http://schemas.openxmlformats.org/officeDocument/2006/relationships/slide" Target="slides/slide154.xml"/><Relationship Id="rId156" Type="http://schemas.openxmlformats.org/officeDocument/2006/relationships/slide" Target="slides/slide155.xml"/><Relationship Id="rId157" Type="http://schemas.openxmlformats.org/officeDocument/2006/relationships/slide" Target="slides/slide156.xml"/><Relationship Id="rId158" Type="http://schemas.openxmlformats.org/officeDocument/2006/relationships/slide" Target="slides/slide157.xml"/><Relationship Id="rId159" Type="http://schemas.openxmlformats.org/officeDocument/2006/relationships/slide" Target="slides/slide158.xml"/><Relationship Id="rId190" Type="http://schemas.openxmlformats.org/officeDocument/2006/relationships/slide" Target="slides/slide189.xml"/><Relationship Id="rId191" Type="http://schemas.openxmlformats.org/officeDocument/2006/relationships/slide" Target="slides/slide190.xml"/><Relationship Id="rId192" Type="http://schemas.openxmlformats.org/officeDocument/2006/relationships/slide" Target="slides/slide191.xml"/><Relationship Id="rId50" Type="http://schemas.openxmlformats.org/officeDocument/2006/relationships/slide" Target="slides/slide49.xml"/><Relationship Id="rId51" Type="http://schemas.openxmlformats.org/officeDocument/2006/relationships/slide" Target="slides/slide50.xml"/><Relationship Id="rId52" Type="http://schemas.openxmlformats.org/officeDocument/2006/relationships/slide" Target="slides/slide51.xml"/><Relationship Id="rId53" Type="http://schemas.openxmlformats.org/officeDocument/2006/relationships/slide" Target="slides/slide52.xml"/><Relationship Id="rId54" Type="http://schemas.openxmlformats.org/officeDocument/2006/relationships/slide" Target="slides/slide53.xml"/><Relationship Id="rId55" Type="http://schemas.openxmlformats.org/officeDocument/2006/relationships/slide" Target="slides/slide54.xml"/><Relationship Id="rId56" Type="http://schemas.openxmlformats.org/officeDocument/2006/relationships/slide" Target="slides/slide55.xml"/><Relationship Id="rId57" Type="http://schemas.openxmlformats.org/officeDocument/2006/relationships/slide" Target="slides/slide56.xml"/><Relationship Id="rId58" Type="http://schemas.openxmlformats.org/officeDocument/2006/relationships/slide" Target="slides/slide57.xml"/><Relationship Id="rId59" Type="http://schemas.openxmlformats.org/officeDocument/2006/relationships/slide" Target="slides/slide58.xml"/><Relationship Id="rId193" Type="http://schemas.openxmlformats.org/officeDocument/2006/relationships/slide" Target="slides/slide192.xml"/><Relationship Id="rId194" Type="http://schemas.openxmlformats.org/officeDocument/2006/relationships/slide" Target="slides/slide193.xml"/><Relationship Id="rId195" Type="http://schemas.openxmlformats.org/officeDocument/2006/relationships/slide" Target="slides/slide194.xml"/><Relationship Id="rId196" Type="http://schemas.openxmlformats.org/officeDocument/2006/relationships/slide" Target="slides/slide195.xml"/><Relationship Id="rId197" Type="http://schemas.openxmlformats.org/officeDocument/2006/relationships/slide" Target="slides/slide196.xml"/><Relationship Id="rId198" Type="http://schemas.openxmlformats.org/officeDocument/2006/relationships/slide" Target="slides/slide197.xml"/><Relationship Id="rId199" Type="http://schemas.openxmlformats.org/officeDocument/2006/relationships/slide" Target="slides/slide198.xml"/><Relationship Id="rId90" Type="http://schemas.openxmlformats.org/officeDocument/2006/relationships/slide" Target="slides/slide89.xml"/><Relationship Id="rId91" Type="http://schemas.openxmlformats.org/officeDocument/2006/relationships/slide" Target="slides/slide90.xml"/><Relationship Id="rId92" Type="http://schemas.openxmlformats.org/officeDocument/2006/relationships/slide" Target="slides/slide91.xml"/><Relationship Id="rId93" Type="http://schemas.openxmlformats.org/officeDocument/2006/relationships/slide" Target="slides/slide92.xml"/><Relationship Id="rId94" Type="http://schemas.openxmlformats.org/officeDocument/2006/relationships/slide" Target="slides/slide93.xml"/><Relationship Id="rId95" Type="http://schemas.openxmlformats.org/officeDocument/2006/relationships/slide" Target="slides/slide94.xml"/><Relationship Id="rId96" Type="http://schemas.openxmlformats.org/officeDocument/2006/relationships/slide" Target="slides/slide95.xml"/><Relationship Id="rId97" Type="http://schemas.openxmlformats.org/officeDocument/2006/relationships/slide" Target="slides/slide96.xml"/><Relationship Id="rId98" Type="http://schemas.openxmlformats.org/officeDocument/2006/relationships/slide" Target="slides/slide97.xml"/><Relationship Id="rId99" Type="http://schemas.openxmlformats.org/officeDocument/2006/relationships/slide" Target="slides/slide98.xml"/><Relationship Id="rId120" Type="http://schemas.openxmlformats.org/officeDocument/2006/relationships/slide" Target="slides/slide119.xml"/><Relationship Id="rId121" Type="http://schemas.openxmlformats.org/officeDocument/2006/relationships/slide" Target="slides/slide120.xml"/><Relationship Id="rId122" Type="http://schemas.openxmlformats.org/officeDocument/2006/relationships/slide" Target="slides/slide121.xml"/><Relationship Id="rId123" Type="http://schemas.openxmlformats.org/officeDocument/2006/relationships/slide" Target="slides/slide122.xml"/><Relationship Id="rId124" Type="http://schemas.openxmlformats.org/officeDocument/2006/relationships/slide" Target="slides/slide123.xml"/><Relationship Id="rId125" Type="http://schemas.openxmlformats.org/officeDocument/2006/relationships/slide" Target="slides/slide124.xml"/><Relationship Id="rId126" Type="http://schemas.openxmlformats.org/officeDocument/2006/relationships/slide" Target="slides/slide125.xml"/><Relationship Id="rId127" Type="http://schemas.openxmlformats.org/officeDocument/2006/relationships/slide" Target="slides/slide126.xml"/><Relationship Id="rId128" Type="http://schemas.openxmlformats.org/officeDocument/2006/relationships/slide" Target="slides/slide127.xml"/><Relationship Id="rId129" Type="http://schemas.openxmlformats.org/officeDocument/2006/relationships/slide" Target="slides/slide128.xml"/><Relationship Id="rId160" Type="http://schemas.openxmlformats.org/officeDocument/2006/relationships/slide" Target="slides/slide159.xml"/><Relationship Id="rId161" Type="http://schemas.openxmlformats.org/officeDocument/2006/relationships/slide" Target="slides/slide160.xml"/><Relationship Id="rId162" Type="http://schemas.openxmlformats.org/officeDocument/2006/relationships/slide" Target="slides/slide161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63" Type="http://schemas.openxmlformats.org/officeDocument/2006/relationships/slide" Target="slides/slide162.xml"/><Relationship Id="rId164" Type="http://schemas.openxmlformats.org/officeDocument/2006/relationships/slide" Target="slides/slide163.xml"/><Relationship Id="rId165" Type="http://schemas.openxmlformats.org/officeDocument/2006/relationships/slide" Target="slides/slide164.xml"/><Relationship Id="rId166" Type="http://schemas.openxmlformats.org/officeDocument/2006/relationships/slide" Target="slides/slide165.xml"/><Relationship Id="rId167" Type="http://schemas.openxmlformats.org/officeDocument/2006/relationships/slide" Target="slides/slide166.xml"/><Relationship Id="rId168" Type="http://schemas.openxmlformats.org/officeDocument/2006/relationships/slide" Target="slides/slide167.xml"/><Relationship Id="rId169" Type="http://schemas.openxmlformats.org/officeDocument/2006/relationships/slide" Target="slides/slide168.xml"/><Relationship Id="rId200" Type="http://schemas.openxmlformats.org/officeDocument/2006/relationships/slide" Target="slides/slide199.xml"/><Relationship Id="rId201" Type="http://schemas.openxmlformats.org/officeDocument/2006/relationships/slide" Target="slides/slide200.xml"/><Relationship Id="rId202" Type="http://schemas.openxmlformats.org/officeDocument/2006/relationships/slide" Target="slides/slide201.xml"/><Relationship Id="rId203" Type="http://schemas.openxmlformats.org/officeDocument/2006/relationships/slide" Target="slides/slide202.xml"/><Relationship Id="rId60" Type="http://schemas.openxmlformats.org/officeDocument/2006/relationships/slide" Target="slides/slide59.xml"/><Relationship Id="rId61" Type="http://schemas.openxmlformats.org/officeDocument/2006/relationships/slide" Target="slides/slide60.xml"/><Relationship Id="rId62" Type="http://schemas.openxmlformats.org/officeDocument/2006/relationships/slide" Target="slides/slide61.xml"/><Relationship Id="rId63" Type="http://schemas.openxmlformats.org/officeDocument/2006/relationships/slide" Target="slides/slide62.xml"/><Relationship Id="rId64" Type="http://schemas.openxmlformats.org/officeDocument/2006/relationships/slide" Target="slides/slide63.xml"/><Relationship Id="rId65" Type="http://schemas.openxmlformats.org/officeDocument/2006/relationships/slide" Target="slides/slide64.xml"/><Relationship Id="rId66" Type="http://schemas.openxmlformats.org/officeDocument/2006/relationships/slide" Target="slides/slide65.xml"/><Relationship Id="rId67" Type="http://schemas.openxmlformats.org/officeDocument/2006/relationships/slide" Target="slides/slide66.xml"/><Relationship Id="rId68" Type="http://schemas.openxmlformats.org/officeDocument/2006/relationships/slide" Target="slides/slide67.xml"/><Relationship Id="rId69" Type="http://schemas.openxmlformats.org/officeDocument/2006/relationships/slide" Target="slides/slide68.xml"/><Relationship Id="rId204" Type="http://schemas.openxmlformats.org/officeDocument/2006/relationships/slide" Target="slides/slide203.xml"/><Relationship Id="rId205" Type="http://schemas.openxmlformats.org/officeDocument/2006/relationships/slide" Target="slides/slide204.xml"/><Relationship Id="rId206" Type="http://schemas.openxmlformats.org/officeDocument/2006/relationships/slide" Target="slides/slide205.xml"/><Relationship Id="rId207" Type="http://schemas.openxmlformats.org/officeDocument/2006/relationships/slide" Target="slides/slide206.xml"/><Relationship Id="rId208" Type="http://schemas.openxmlformats.org/officeDocument/2006/relationships/slide" Target="slides/slide207.xml"/><Relationship Id="rId209" Type="http://schemas.openxmlformats.org/officeDocument/2006/relationships/slide" Target="slides/slide208.xml"/><Relationship Id="rId130" Type="http://schemas.openxmlformats.org/officeDocument/2006/relationships/slide" Target="slides/slide129.xml"/><Relationship Id="rId131" Type="http://schemas.openxmlformats.org/officeDocument/2006/relationships/slide" Target="slides/slide130.xml"/><Relationship Id="rId132" Type="http://schemas.openxmlformats.org/officeDocument/2006/relationships/slide" Target="slides/slide131.xml"/><Relationship Id="rId133" Type="http://schemas.openxmlformats.org/officeDocument/2006/relationships/slide" Target="slides/slide132.xml"/><Relationship Id="rId134" Type="http://schemas.openxmlformats.org/officeDocument/2006/relationships/slide" Target="slides/slide133.xml"/><Relationship Id="rId135" Type="http://schemas.openxmlformats.org/officeDocument/2006/relationships/slide" Target="slides/slide134.xml"/><Relationship Id="rId136" Type="http://schemas.openxmlformats.org/officeDocument/2006/relationships/slide" Target="slides/slide135.xml"/><Relationship Id="rId137" Type="http://schemas.openxmlformats.org/officeDocument/2006/relationships/slide" Target="slides/slide136.xml"/><Relationship Id="rId138" Type="http://schemas.openxmlformats.org/officeDocument/2006/relationships/slide" Target="slides/slide137.xml"/><Relationship Id="rId139" Type="http://schemas.openxmlformats.org/officeDocument/2006/relationships/slide" Target="slides/slide138.xml"/><Relationship Id="rId170" Type="http://schemas.openxmlformats.org/officeDocument/2006/relationships/slide" Target="slides/slide169.xml"/><Relationship Id="rId171" Type="http://schemas.openxmlformats.org/officeDocument/2006/relationships/slide" Target="slides/slide170.xml"/><Relationship Id="rId172" Type="http://schemas.openxmlformats.org/officeDocument/2006/relationships/slide" Target="slides/slide171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173" Type="http://schemas.openxmlformats.org/officeDocument/2006/relationships/slide" Target="slides/slide172.xml"/><Relationship Id="rId174" Type="http://schemas.openxmlformats.org/officeDocument/2006/relationships/slide" Target="slides/slide173.xml"/><Relationship Id="rId175" Type="http://schemas.openxmlformats.org/officeDocument/2006/relationships/slide" Target="slides/slide174.xml"/><Relationship Id="rId176" Type="http://schemas.openxmlformats.org/officeDocument/2006/relationships/slide" Target="slides/slide175.xml"/><Relationship Id="rId177" Type="http://schemas.openxmlformats.org/officeDocument/2006/relationships/slide" Target="slides/slide176.xml"/><Relationship Id="rId178" Type="http://schemas.openxmlformats.org/officeDocument/2006/relationships/slide" Target="slides/slide177.xml"/><Relationship Id="rId179" Type="http://schemas.openxmlformats.org/officeDocument/2006/relationships/slide" Target="slides/slide178.xml"/><Relationship Id="rId210" Type="http://schemas.openxmlformats.org/officeDocument/2006/relationships/slide" Target="slides/slide209.xml"/><Relationship Id="rId211" Type="http://schemas.openxmlformats.org/officeDocument/2006/relationships/slide" Target="slides/slide210.xml"/><Relationship Id="rId212" Type="http://schemas.openxmlformats.org/officeDocument/2006/relationships/slide" Target="slides/slide211.xml"/><Relationship Id="rId213" Type="http://schemas.openxmlformats.org/officeDocument/2006/relationships/slide" Target="slides/slide212.xml"/><Relationship Id="rId70" Type="http://schemas.openxmlformats.org/officeDocument/2006/relationships/slide" Target="slides/slide69.xml"/><Relationship Id="rId71" Type="http://schemas.openxmlformats.org/officeDocument/2006/relationships/slide" Target="slides/slide70.xml"/><Relationship Id="rId72" Type="http://schemas.openxmlformats.org/officeDocument/2006/relationships/slide" Target="slides/slide71.xml"/><Relationship Id="rId73" Type="http://schemas.openxmlformats.org/officeDocument/2006/relationships/slide" Target="slides/slide72.xml"/><Relationship Id="rId74" Type="http://schemas.openxmlformats.org/officeDocument/2006/relationships/slide" Target="slides/slide73.xml"/><Relationship Id="rId75" Type="http://schemas.openxmlformats.org/officeDocument/2006/relationships/slide" Target="slides/slide74.xml"/><Relationship Id="rId76" Type="http://schemas.openxmlformats.org/officeDocument/2006/relationships/slide" Target="slides/slide75.xml"/><Relationship Id="rId77" Type="http://schemas.openxmlformats.org/officeDocument/2006/relationships/slide" Target="slides/slide76.xml"/><Relationship Id="rId78" Type="http://schemas.openxmlformats.org/officeDocument/2006/relationships/slide" Target="slides/slide77.xml"/><Relationship Id="rId79" Type="http://schemas.openxmlformats.org/officeDocument/2006/relationships/slide" Target="slides/slide78.xml"/><Relationship Id="rId214" Type="http://schemas.openxmlformats.org/officeDocument/2006/relationships/slide" Target="slides/slide213.xml"/><Relationship Id="rId215" Type="http://schemas.openxmlformats.org/officeDocument/2006/relationships/slide" Target="slides/slide214.xml"/><Relationship Id="rId216" Type="http://schemas.openxmlformats.org/officeDocument/2006/relationships/slide" Target="slides/slide215.xml"/><Relationship Id="rId217" Type="http://schemas.openxmlformats.org/officeDocument/2006/relationships/slide" Target="slides/slide216.xml"/><Relationship Id="rId218" Type="http://schemas.openxmlformats.org/officeDocument/2006/relationships/slide" Target="slides/slide217.xml"/><Relationship Id="rId219" Type="http://schemas.openxmlformats.org/officeDocument/2006/relationships/slide" Target="slides/slide2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100" Type="http://schemas.openxmlformats.org/officeDocument/2006/relationships/slide" Target="slides/slide99.xml"/><Relationship Id="rId101" Type="http://schemas.openxmlformats.org/officeDocument/2006/relationships/slide" Target="slides/slide100.xml"/><Relationship Id="rId102" Type="http://schemas.openxmlformats.org/officeDocument/2006/relationships/slide" Target="slides/slide101.xml"/><Relationship Id="rId103" Type="http://schemas.openxmlformats.org/officeDocument/2006/relationships/slide" Target="slides/slide102.xml"/><Relationship Id="rId104" Type="http://schemas.openxmlformats.org/officeDocument/2006/relationships/slide" Target="slides/slide103.xml"/><Relationship Id="rId105" Type="http://schemas.openxmlformats.org/officeDocument/2006/relationships/slide" Target="slides/slide104.xml"/><Relationship Id="rId106" Type="http://schemas.openxmlformats.org/officeDocument/2006/relationships/slide" Target="slides/slide105.xml"/><Relationship Id="rId107" Type="http://schemas.openxmlformats.org/officeDocument/2006/relationships/slide" Target="slides/slide106.xml"/><Relationship Id="rId108" Type="http://schemas.openxmlformats.org/officeDocument/2006/relationships/slide" Target="slides/slide107.xml"/><Relationship Id="rId109" Type="http://schemas.openxmlformats.org/officeDocument/2006/relationships/slide" Target="slides/slide108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40" Type="http://schemas.openxmlformats.org/officeDocument/2006/relationships/slide" Target="slides/slide139.xml"/><Relationship Id="rId141" Type="http://schemas.openxmlformats.org/officeDocument/2006/relationships/slide" Target="slides/slide140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6-02-08T09:05:03.775" idx="1">
    <p:pos x="10" y="10"/>
    <p:text>Add a in-class demo of self clocking??</p:text>
    <p:extLst>
      <p:ext uri="{C676402C-5697-4E1C-873F-D02D1690AC5C}">
        <p15:threadingInfo xmlns:p15="http://schemas.microsoft.com/office/powerpoint/2012/main" timeZoneBias="0"/>
      </p:ext>
    </p:extLst>
  </p:cm>
</p:cmLst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Relationship Id="rId2" Type="http://schemas.openxmlformats.org/officeDocument/2006/relationships/image" Target="../media/image6.w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e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e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wmf"/><Relationship Id="rId2" Type="http://schemas.openxmlformats.org/officeDocument/2006/relationships/image" Target="../media/image15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wmf"/><Relationship Id="rId2" Type="http://schemas.openxmlformats.org/officeDocument/2006/relationships/image" Target="../media/image15.wmf"/><Relationship Id="rId3" Type="http://schemas.openxmlformats.org/officeDocument/2006/relationships/image" Target="../media/image16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wmf"/><Relationship Id="rId2" Type="http://schemas.openxmlformats.org/officeDocument/2006/relationships/image" Target="../media/image15.w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wmf"/><Relationship Id="rId2" Type="http://schemas.openxmlformats.org/officeDocument/2006/relationships/image" Target="../media/image15.wmf"/><Relationship Id="rId3" Type="http://schemas.openxmlformats.org/officeDocument/2006/relationships/image" Target="../media/image16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179484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US" smtClean="0"/>
              <a:t>Topic 5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179484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940F80C-57C8-4C4D-B348-EB60234326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761883"/>
      </p:ext>
    </p:extLst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79484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4350"/>
            <a:ext cx="3429000" cy="2571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US" smtClean="0"/>
              <a:t>Topic 5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79484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37CD534-B2FD-6445-9DE9-9C2A53925A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9545205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0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1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5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3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0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4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1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3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9.xml"/></Relationships>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0.xml"/></Relationships>
</file>

<file path=ppt/notesSlides/_rels/notesSlide2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3.xml"/></Relationships>
</file>

<file path=ppt/notesSlides/_rels/notesSlide2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5.xml"/></Relationships>
</file>

<file path=ppt/notesSlides/_rels/notesSlide2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6.xml"/></Relationships>
</file>

<file path=ppt/notesSlides/_rels/notesSlide2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7.xml"/></Relationships>
</file>

<file path=ppt/notesSlides/_rels/notesSlide2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8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9.xml"/></Relationships>
</file>

<file path=ppt/notesSlides/_rels/notesSlide3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0.xml"/></Relationships>
</file>

<file path=ppt/notesSlides/_rels/notesSlide3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1.xml"/></Relationships>
</file>

<file path=ppt/notesSlides/_rels/notesSlide3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4.xml"/></Relationships>
</file>

<file path=ppt/notesSlides/_rels/notesSlide3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6.xml"/></Relationships>
</file>

<file path=ppt/notesSlides/_rels/notesSlide3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9.xml"/></Relationships>
</file>

<file path=ppt/notesSlides/_rels/notesSlide3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2.xml"/></Relationships>
</file>

<file path=ppt/notesSlides/_rels/notesSlide3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4.xml"/></Relationships>
</file>

<file path=ppt/notesSlides/_rels/notesSlide3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5.xml"/></Relationships>
</file>

<file path=ppt/notesSlides/_rels/notesSlide3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6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4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7.xml"/></Relationships>
</file>

<file path=ppt/notesSlides/_rels/notesSlide4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8.xml"/></Relationships>
</file>

<file path=ppt/notesSlides/_rels/notesSlide4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9.xml"/></Relationships>
</file>

<file path=ppt/notesSlides/_rels/notesSlide4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0.xml"/></Relationships>
</file>

<file path=ppt/notesSlides/_rels/notesSlide4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1.xml"/></Relationships>
</file>

<file path=ppt/notesSlides/_rels/notesSlide4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2.xml"/></Relationships>
</file>

<file path=ppt/notesSlides/_rels/notesSlide4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3.xml"/></Relationships>
</file>

<file path=ppt/notesSlides/_rels/notesSlide4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4.xml"/></Relationships>
</file>

<file path=ppt/notesSlides/_rels/notesSlide4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5.xml"/></Relationships>
</file>

<file path=ppt/notesSlides/_rels/notesSlide4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6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5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7.xml"/></Relationships>
</file>

<file path=ppt/notesSlides/_rels/notesSlide5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8.xml"/></Relationships>
</file>

<file path=ppt/notesSlides/_rels/notesSlide5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9.xml"/></Relationships>
</file>

<file path=ppt/notesSlides/_rels/notesSlide5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1.xml"/></Relationships>
</file>

<file path=ppt/notesSlides/_rels/notesSlide5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2.xml"/></Relationships>
</file>

<file path=ppt/notesSlides/_rels/notesSlide5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4.xml"/></Relationships>
</file>

<file path=ppt/notesSlides/_rels/notesSlide5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5.xml"/></Relationships>
</file>

<file path=ppt/notesSlides/_rels/notesSlide5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6.xml"/></Relationships>
</file>

<file path=ppt/notesSlides/_rels/notesSlide5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7.xml"/></Relationships>
</file>

<file path=ppt/notesSlides/_rels/notesSlide5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8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6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9.xml"/></Relationships>
</file>

<file path=ppt/notesSlides/_rels/notesSlide6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0.xml"/></Relationships>
</file>

<file path=ppt/notesSlides/_rels/notesSlide6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1.xml"/></Relationships>
</file>

<file path=ppt/notesSlides/_rels/notesSlide6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5.xml"/></Relationships>
</file>

<file path=ppt/notesSlides/_rels/notesSlide6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6.xml"/></Relationships>
</file>

<file path=ppt/notesSlides/_rels/notesSlide6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7.xml"/></Relationships>
</file>

<file path=ppt/notesSlides/_rels/notesSlide6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8.xml"/></Relationships>
</file>

<file path=ppt/notesSlides/_rels/notesSlide6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7.xml"/></Relationships>
</file>

<file path=ppt/notesSlides/_rels/notesSlide6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8.xml"/></Relationships>
</file>

<file path=ppt/notesSlides/_rels/notesSlide6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0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7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1.xml"/></Relationships>
</file>

<file path=ppt/notesSlides/_rels/notesSlide7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2.xml"/></Relationships>
</file>

<file path=ppt/notesSlides/_rels/notesSlide7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5.xml"/></Relationships>
</file>

<file path=ppt/notesSlides/_rels/notesSlide7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8.xml"/></Relationships>
</file>

<file path=ppt/notesSlides/_rels/notesSlide7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9.xml"/></Relationships>
</file>

<file path=ppt/notesSlides/_rels/notesSlide7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6.xml"/></Relationships>
</file>

<file path=ppt/notesSlides/_rels/notesSlide7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2.xml"/></Relationships>
</file>

<file path=ppt/notesSlides/_rels/notesSlide7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39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defTabSz="9239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E76F6C39-4009-5B48-927E-0DF3D3454454}" type="slidenum">
              <a:rPr lang="en-US" sz="1200"/>
              <a:pPr/>
              <a:t>1</a:t>
            </a:fld>
            <a:endParaRPr lang="en-US" sz="1200"/>
          </a:p>
        </p:txBody>
      </p:sp>
      <p:sp>
        <p:nvSpPr>
          <p:cNvPr id="163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857500" y="514350"/>
            <a:ext cx="3429000" cy="2571750"/>
          </a:xfrm>
          <a:ln/>
        </p:spPr>
      </p:sp>
      <p:sp>
        <p:nvSpPr>
          <p:cNvPr id="163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Topic 5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83103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55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42950" indent="-285750"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marL="1143000" indent="-228600"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marL="1600200" indent="-228600"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marL="2057400" indent="-228600"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2514600" indent="-228600" algn="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2971800" indent="-228600" algn="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3429000" indent="-228600" algn="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3886200" indent="-228600" algn="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eaLnBrk="1" hangingPunct="1"/>
            <a:fld id="{4EC4F68E-2C62-554F-9085-4EB0F44760B5}" type="slidenum">
              <a:rPr lang="en-US" sz="1300" b="0">
                <a:latin typeface="Times New Roman" charset="0"/>
              </a:rPr>
              <a:pPr eaLnBrk="1" hangingPunct="1"/>
              <a:t>20</a:t>
            </a:fld>
            <a:endParaRPr lang="en-US" sz="1300" b="0">
              <a:latin typeface="Times New Roman" charset="0"/>
            </a:endParaRPr>
          </a:p>
        </p:txBody>
      </p:sp>
      <p:sp>
        <p:nvSpPr>
          <p:cNvPr id="2795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857500" y="514350"/>
            <a:ext cx="3429000" cy="2571750"/>
          </a:xfrm>
          <a:solidFill>
            <a:srgbClr val="FFFFFF"/>
          </a:solidFill>
          <a:ln/>
        </p:spPr>
      </p:sp>
      <p:sp>
        <p:nvSpPr>
          <p:cNvPr id="2795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20393" y="3257778"/>
            <a:ext cx="6703219" cy="3086554"/>
          </a:xfrm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r>
              <a:rPr lang="en-US" sz="2400" dirty="0" smtClean="0">
                <a:ea typeface="ＭＳ Ｐゴシック" charset="0"/>
                <a:cs typeface="ＭＳ Ｐゴシック" charset="0"/>
              </a:rPr>
              <a:t>Go through</a:t>
            </a:r>
            <a:r>
              <a:rPr lang="en-US" sz="2400" baseline="0" dirty="0" smtClean="0">
                <a:ea typeface="ＭＳ Ｐゴシック" charset="0"/>
                <a:cs typeface="ＭＳ Ｐゴシック" charset="0"/>
              </a:rPr>
              <a:t> very fast</a:t>
            </a:r>
            <a:endParaRPr lang="en-US" sz="2400" dirty="0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9250921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60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42950" indent="-285750"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marL="1143000" indent="-228600"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marL="1600200" indent="-228600"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marL="2057400" indent="-228600"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2514600" indent="-228600" algn="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2971800" indent="-228600" algn="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3429000" indent="-228600" algn="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3886200" indent="-228600" algn="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eaLnBrk="1" hangingPunct="1"/>
            <a:fld id="{59ECE046-2009-284B-991D-6AEAD235ED8F}" type="slidenum">
              <a:rPr lang="en-US" sz="1300" b="0">
                <a:latin typeface="Times New Roman" charset="0"/>
              </a:rPr>
              <a:pPr eaLnBrk="1" hangingPunct="1"/>
              <a:t>21</a:t>
            </a:fld>
            <a:endParaRPr lang="en-US" sz="1300" b="0">
              <a:latin typeface="Times New Roman" charset="0"/>
            </a:endParaRPr>
          </a:p>
        </p:txBody>
      </p:sp>
      <p:sp>
        <p:nvSpPr>
          <p:cNvPr id="281602" name="Rectangle 2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2857500" y="514350"/>
            <a:ext cx="3429000" cy="2571750"/>
          </a:xfrm>
          <a:solidFill>
            <a:srgbClr val="FFFFFF"/>
          </a:solidFill>
          <a:ln/>
        </p:spPr>
      </p:sp>
      <p:sp>
        <p:nvSpPr>
          <p:cNvPr id="281603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1008919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69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42950" indent="-285750"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marL="1143000" indent="-228600"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marL="1600200" indent="-228600"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marL="2057400" indent="-228600"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2514600" indent="-228600" algn="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2971800" indent="-228600" algn="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3429000" indent="-228600" algn="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3886200" indent="-228600" algn="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eaLnBrk="1" hangingPunct="1"/>
            <a:fld id="{00C7672D-F7A8-8D43-80DB-7EE57F86E28F}" type="slidenum">
              <a:rPr lang="en-US" sz="1300" b="0">
                <a:latin typeface="Times New Roman" charset="0"/>
              </a:rPr>
              <a:pPr eaLnBrk="1" hangingPunct="1"/>
              <a:t>23</a:t>
            </a:fld>
            <a:endParaRPr lang="en-US" sz="1300" b="0">
              <a:latin typeface="Times New Roman" charset="0"/>
            </a:endParaRPr>
          </a:p>
        </p:txBody>
      </p:sp>
      <p:sp>
        <p:nvSpPr>
          <p:cNvPr id="285698" name="Rectangle 2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2857500" y="514350"/>
            <a:ext cx="3429000" cy="2571750"/>
          </a:xfrm>
          <a:solidFill>
            <a:srgbClr val="FFFFFF"/>
          </a:solidFill>
          <a:ln/>
        </p:spPr>
      </p:sp>
      <p:sp>
        <p:nvSpPr>
          <p:cNvPr id="285699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771493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857500" y="514350"/>
            <a:ext cx="3429000" cy="25717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MAKE CLEAR THE OBJECTIVE (function)</a:t>
            </a:r>
          </a:p>
          <a:p>
            <a:endParaRPr lang="en-US" dirty="0" smtClean="0"/>
          </a:p>
          <a:p>
            <a:r>
              <a:rPr lang="en-US" dirty="0" smtClean="0"/>
              <a:t>-</a:t>
            </a:r>
            <a:r>
              <a:rPr lang="en-US" baseline="0" dirty="0" smtClean="0"/>
              <a:t> RELIABLE data transfer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7CD534-B2FD-6445-9DE9-9C2A53925AED}" type="slidenum">
              <a:rPr lang="en-US" smtClean="0"/>
              <a:t>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Topic 5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040423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857500" y="514350"/>
            <a:ext cx="3429000" cy="25717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7CD534-B2FD-6445-9DE9-9C2A53925AED}" type="slidenum">
              <a:rPr lang="en-US" smtClean="0"/>
              <a:t>30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Topic 5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124861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857500" y="514350"/>
            <a:ext cx="3429000" cy="25717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7CD534-B2FD-6445-9DE9-9C2A53925AED}" type="slidenum">
              <a:rPr lang="en-US" smtClean="0"/>
              <a:t>31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Topic 5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457517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857500" y="514350"/>
            <a:ext cx="3429000" cy="25717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7CD534-B2FD-6445-9DE9-9C2A53925AED}" type="slidenum">
              <a:rPr lang="en-US" smtClean="0"/>
              <a:t>35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Topic 5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9084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857500" y="514350"/>
            <a:ext cx="3429000" cy="25717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7CD534-B2FD-6445-9DE9-9C2A53925AED}" type="slidenum">
              <a:rPr lang="en-US" smtClean="0"/>
              <a:t>43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Topic 5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225666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857500" y="514350"/>
            <a:ext cx="3429000" cy="2571750"/>
          </a:xfrm>
          <a:ln/>
        </p:spPr>
      </p:sp>
      <p:sp>
        <p:nvSpPr>
          <p:cNvPr id="5939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>
                <a:ea typeface="ＭＳ Ｐゴシック" charset="0"/>
                <a:cs typeface="ＭＳ Ｐゴシック" charset="0"/>
              </a:rPr>
              <a:t>29</a:t>
            </a:r>
            <a:r>
              <a:rPr lang="en-US" baseline="30000">
                <a:ea typeface="ＭＳ Ｐゴシック" charset="0"/>
                <a:cs typeface="ＭＳ Ｐゴシック" charset="0"/>
              </a:rPr>
              <a:t>th</a:t>
            </a:r>
            <a:r>
              <a:rPr lang="en-US">
                <a:ea typeface="ＭＳ Ｐゴシック" charset="0"/>
                <a:cs typeface="ＭＳ Ｐゴシック" charset="0"/>
              </a:rPr>
              <a:t> end</a:t>
            </a:r>
          </a:p>
          <a:p>
            <a:endParaRPr lang="en-US">
              <a:ea typeface="ＭＳ Ｐゴシック" charset="0"/>
              <a:cs typeface="ＭＳ Ｐゴシック" charset="0"/>
            </a:endParaRPr>
          </a:p>
        </p:txBody>
      </p:sp>
      <p:sp>
        <p:nvSpPr>
          <p:cNvPr id="5939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 defTabSz="913848"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37135159" indent="-36687560" algn="ctr" defTabSz="913848"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447599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89519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1342796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179039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r"/>
            <a:fld id="{5F72186D-00AB-174B-82A9-3C8557F5CF40}" type="slidenum">
              <a:rPr lang="en-US" sz="1200">
                <a:latin typeface="Times New Roman" charset="0"/>
              </a:rPr>
              <a:pPr algn="r"/>
              <a:t>50</a:t>
            </a:fld>
            <a:endParaRPr lang="en-US" sz="1200">
              <a:latin typeface="Times New Roman" charset="0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Topic 5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462753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857500" y="514350"/>
            <a:ext cx="3429000" cy="2571750"/>
          </a:xfrm>
          <a:ln/>
        </p:spPr>
      </p:sp>
      <p:sp>
        <p:nvSpPr>
          <p:cNvPr id="6144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ea typeface="ＭＳ Ｐゴシック" charset="0"/>
              <a:cs typeface="ＭＳ Ｐゴシック" charset="0"/>
            </a:endParaRPr>
          </a:p>
        </p:txBody>
      </p:sp>
      <p:sp>
        <p:nvSpPr>
          <p:cNvPr id="6144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 defTabSz="913848"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37135159" indent="-36687560" algn="ctr" defTabSz="913848"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447599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89519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1342796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179039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r"/>
            <a:fld id="{4891AAF4-B574-294A-BAFA-D0EC51ECC9FD}" type="slidenum">
              <a:rPr lang="en-US" sz="1200">
                <a:latin typeface="Times New Roman" charset="0"/>
              </a:rPr>
              <a:pPr algn="r"/>
              <a:t>51</a:t>
            </a:fld>
            <a:endParaRPr lang="en-US" sz="1200">
              <a:latin typeface="Times New Roman" charset="0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Topic 5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647091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857500" y="514350"/>
            <a:ext cx="3429000" cy="25717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dirty="0">
              <a:latin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8CBA52-DC4E-F943-BEC7-7E908FFAD05F}" type="slidenum">
              <a:rPr lang="en-US" smtClean="0"/>
              <a:t>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Topic 5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115524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27-1-2016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Topic 5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37CD534-B2FD-6445-9DE9-9C2A53925AED}" type="slidenum">
              <a:rPr lang="en-US" smtClean="0"/>
              <a:t>54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595431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857500" y="514350"/>
            <a:ext cx="3429000" cy="25717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7CD534-B2FD-6445-9DE9-9C2A53925AED}" type="slidenum">
              <a:rPr lang="en-US" smtClean="0"/>
              <a:t>61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Topic 5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700188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2-Feb-2015    13-Feb-2017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Topic 5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37CD534-B2FD-6445-9DE9-9C2A53925AED}" type="slidenum">
              <a:rPr lang="en-US" smtClean="0"/>
              <a:t>63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9074144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7CD534-B2FD-6445-9DE9-9C2A53925AED}" type="slidenum">
              <a:rPr lang="en-US" smtClean="0"/>
              <a:t>69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Topic 5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7043500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Arial" charset="0"/>
              </a:defRPr>
            </a:lvl1pPr>
            <a:lvl2pPr marL="37931725" indent="-37474525"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ACF0BC53-5167-AD49-B4BB-AAFE0BF7A0D2}" type="slidenum">
              <a:rPr lang="en-US" sz="1300" b="0">
                <a:latin typeface="Times New Roman" charset="0"/>
              </a:rPr>
              <a:pPr eaLnBrk="1" hangingPunct="1"/>
              <a:t>70</a:t>
            </a:fld>
            <a:endParaRPr lang="en-US" sz="1300" b="0">
              <a:latin typeface="Times New Roman" charset="0"/>
            </a:endParaRPr>
          </a:p>
        </p:txBody>
      </p:sp>
      <p:sp>
        <p:nvSpPr>
          <p:cNvPr id="37891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7892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01868187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Arial" charset="0"/>
              </a:defRPr>
            </a:lvl1pPr>
            <a:lvl2pPr marL="37931725" indent="-37474525"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ACF0BC53-5167-AD49-B4BB-AAFE0BF7A0D2}" type="slidenum">
              <a:rPr lang="en-US" sz="1300" b="0">
                <a:latin typeface="Times New Roman" charset="0"/>
              </a:rPr>
              <a:pPr eaLnBrk="1" hangingPunct="1"/>
              <a:t>73</a:t>
            </a:fld>
            <a:endParaRPr lang="en-US" sz="1300" b="0">
              <a:latin typeface="Times New Roman" charset="0"/>
            </a:endParaRPr>
          </a:p>
        </p:txBody>
      </p:sp>
      <p:sp>
        <p:nvSpPr>
          <p:cNvPr id="37891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7892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55527672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Arial" charset="0"/>
              </a:defRPr>
            </a:lvl1pPr>
            <a:lvl2pPr marL="37931725" indent="-37474525"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DB59AA75-580B-154A-B88A-070BD5DFDBB0}" type="slidenum">
              <a:rPr lang="en-US" sz="1300" b="0">
                <a:latin typeface="Times New Roman" charset="0"/>
              </a:rPr>
              <a:pPr eaLnBrk="1" hangingPunct="1"/>
              <a:t>75</a:t>
            </a:fld>
            <a:endParaRPr lang="en-US" sz="1300" b="0">
              <a:latin typeface="Times New Roman" charset="0"/>
            </a:endParaRPr>
          </a:p>
        </p:txBody>
      </p:sp>
      <p:sp>
        <p:nvSpPr>
          <p:cNvPr id="62467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62468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58963483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Arial" charset="0"/>
              </a:defRPr>
            </a:lvl1pPr>
            <a:lvl2pPr marL="37931725" indent="-37474525"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B336CF3E-E769-AC40-9E12-9CC078555AB7}" type="slidenum">
              <a:rPr lang="en-US" sz="1300" b="0">
                <a:latin typeface="Times New Roman" charset="0"/>
              </a:rPr>
              <a:pPr eaLnBrk="1" hangingPunct="1"/>
              <a:t>76</a:t>
            </a:fld>
            <a:endParaRPr lang="en-US" sz="1300" b="0">
              <a:latin typeface="Times New Roman" charset="0"/>
            </a:endParaRPr>
          </a:p>
        </p:txBody>
      </p:sp>
      <p:sp>
        <p:nvSpPr>
          <p:cNvPr id="645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6451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22375" y="3257779"/>
            <a:ext cx="6699251" cy="3085419"/>
          </a:xfrm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2884890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Arial" charset="0"/>
              </a:defRPr>
            </a:lvl1pPr>
            <a:lvl2pPr marL="37931725" indent="-37474525"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8754433D-2A41-5444-9C42-7A0F027E8C55}" type="slidenum">
              <a:rPr lang="en-US" sz="1300" b="0">
                <a:latin typeface="Times New Roman" charset="0"/>
              </a:rPr>
              <a:pPr eaLnBrk="1" hangingPunct="1"/>
              <a:t>77</a:t>
            </a:fld>
            <a:endParaRPr lang="en-US" sz="1300" b="0">
              <a:latin typeface="Times New Roman" charset="0"/>
            </a:endParaRPr>
          </a:p>
        </p:txBody>
      </p:sp>
      <p:sp>
        <p:nvSpPr>
          <p:cNvPr id="665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6656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22375" y="3257779"/>
            <a:ext cx="6699251" cy="3085419"/>
          </a:xfrm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7416930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Arial" charset="0"/>
              </a:defRPr>
            </a:lvl1pPr>
            <a:lvl2pPr marL="37931725" indent="-37474525"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EBBFC7EA-0BB6-894E-83B3-32EB41C590E5}" type="slidenum">
              <a:rPr lang="en-US" sz="1300" b="0">
                <a:latin typeface="Times New Roman" charset="0"/>
              </a:rPr>
              <a:pPr eaLnBrk="1" hangingPunct="1"/>
              <a:t>78</a:t>
            </a:fld>
            <a:endParaRPr lang="en-US" sz="1300" b="0">
              <a:latin typeface="Times New Roman" charset="0"/>
            </a:endParaRPr>
          </a:p>
        </p:txBody>
      </p:sp>
      <p:sp>
        <p:nvSpPr>
          <p:cNvPr id="68611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68612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4519754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42950" indent="-285750"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marL="1143000" indent="-228600"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marL="1600200" indent="-228600"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marL="2057400" indent="-228600"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2514600" indent="-228600" algn="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2971800" indent="-228600" algn="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3429000" indent="-228600" algn="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3886200" indent="-228600" algn="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eaLnBrk="1" hangingPunct="1"/>
            <a:fld id="{C50E72D9-2E4F-6B44-8F11-CE6AA1C43E1B}" type="slidenum">
              <a:rPr lang="en-US" sz="1300" b="0">
                <a:latin typeface="Times New Roman" charset="0"/>
              </a:rPr>
              <a:pPr eaLnBrk="1" hangingPunct="1"/>
              <a:t>3</a:t>
            </a:fld>
            <a:endParaRPr lang="en-US" sz="1300" b="0">
              <a:latin typeface="Times New Roman" charset="0"/>
            </a:endParaRPr>
          </a:p>
        </p:txBody>
      </p:sp>
      <p:sp>
        <p:nvSpPr>
          <p:cNvPr id="54274" name="Rectangle 2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2857500" y="514350"/>
            <a:ext cx="3429000" cy="2571750"/>
          </a:xfrm>
          <a:solidFill>
            <a:srgbClr val="FFFFFF"/>
          </a:solidFill>
          <a:ln/>
        </p:spPr>
      </p:sp>
      <p:sp>
        <p:nvSpPr>
          <p:cNvPr id="54275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1962172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Arial" charset="0"/>
              </a:defRPr>
            </a:lvl1pPr>
            <a:lvl2pPr marL="37931725" indent="-37474525"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6A9E29F3-C168-9A47-8C8A-46BDC2A74B93}" type="slidenum">
              <a:rPr lang="en-US" sz="1300" b="0">
                <a:latin typeface="Times New Roman" charset="0"/>
              </a:rPr>
              <a:pPr eaLnBrk="1" hangingPunct="1"/>
              <a:t>79</a:t>
            </a:fld>
            <a:endParaRPr lang="en-US" sz="1300" b="0">
              <a:latin typeface="Times New Roman" charset="0"/>
            </a:endParaRPr>
          </a:p>
        </p:txBody>
      </p:sp>
      <p:sp>
        <p:nvSpPr>
          <p:cNvPr id="706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7066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22375" y="3257779"/>
            <a:ext cx="6699251" cy="3085419"/>
          </a:xfrm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0576739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Arial" charset="0"/>
              </a:defRPr>
            </a:lvl1pPr>
            <a:lvl2pPr marL="37931725" indent="-37474525"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6A9E29F3-C168-9A47-8C8A-46BDC2A74B93}" type="slidenum">
              <a:rPr lang="en-US" sz="1300" b="0">
                <a:latin typeface="Times New Roman" charset="0"/>
              </a:rPr>
              <a:pPr eaLnBrk="1" hangingPunct="1"/>
              <a:t>80</a:t>
            </a:fld>
            <a:endParaRPr lang="en-US" sz="1300" b="0">
              <a:latin typeface="Times New Roman" charset="0"/>
            </a:endParaRPr>
          </a:p>
        </p:txBody>
      </p:sp>
      <p:sp>
        <p:nvSpPr>
          <p:cNvPr id="706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7066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22375" y="3257779"/>
            <a:ext cx="6699251" cy="3085419"/>
          </a:xfrm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98294562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Arial" charset="0"/>
              </a:defRPr>
            </a:lvl1pPr>
            <a:lvl2pPr marL="37931725" indent="-37474525"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01D775E9-34A9-5740-8B6A-2245DF9D9237}" type="slidenum">
              <a:rPr lang="en-US" sz="1300" b="0">
                <a:latin typeface="Times New Roman" charset="0"/>
              </a:rPr>
              <a:pPr eaLnBrk="1" hangingPunct="1"/>
              <a:t>81</a:t>
            </a:fld>
            <a:endParaRPr lang="en-US" sz="1300" b="0">
              <a:latin typeface="Times New Roman" charset="0"/>
            </a:endParaRPr>
          </a:p>
        </p:txBody>
      </p:sp>
      <p:sp>
        <p:nvSpPr>
          <p:cNvPr id="39939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9940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r>
              <a:rPr lang="en-US" dirty="0" smtClean="0">
                <a:ea typeface="ＭＳ Ｐゴシック" charset="0"/>
                <a:cs typeface="ＭＳ Ｐゴシック" charset="0"/>
              </a:rPr>
              <a:t>Number of first byte</a:t>
            </a:r>
            <a:endParaRPr lang="en-US" dirty="0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8572679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Arial" charset="0"/>
              </a:defRPr>
            </a:lvl1pPr>
            <a:lvl2pPr marL="37931725" indent="-37474525"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97E73F25-B83A-D648-AFA5-DAF8D5ED7F57}" type="slidenum">
              <a:rPr lang="en-US" sz="1300" b="0">
                <a:latin typeface="Times New Roman" charset="0"/>
              </a:rPr>
              <a:pPr eaLnBrk="1" hangingPunct="1"/>
              <a:t>84</a:t>
            </a:fld>
            <a:endParaRPr lang="en-US" sz="1300" b="0">
              <a:latin typeface="Times New Roman" charset="0"/>
            </a:endParaRPr>
          </a:p>
        </p:txBody>
      </p:sp>
      <p:sp>
        <p:nvSpPr>
          <p:cNvPr id="44035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44036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9047004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Arial" charset="0"/>
              </a:defRPr>
            </a:lvl1pPr>
            <a:lvl2pPr marL="37931725" indent="-37474525"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535A168B-27D0-7543-8B5C-E259A2AE562B}" type="slidenum">
              <a:rPr lang="en-US" sz="1300" b="0">
                <a:latin typeface="Times New Roman" charset="0"/>
              </a:rPr>
              <a:pPr eaLnBrk="1" hangingPunct="1"/>
              <a:t>86</a:t>
            </a:fld>
            <a:endParaRPr lang="en-US" sz="1300" b="0">
              <a:latin typeface="Times New Roman" charset="0"/>
            </a:endParaRPr>
          </a:p>
        </p:txBody>
      </p:sp>
      <p:sp>
        <p:nvSpPr>
          <p:cNvPr id="41987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41988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88880737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Arial" charset="0"/>
              </a:defRPr>
            </a:lvl1pPr>
            <a:lvl2pPr marL="37931725" indent="-37474525"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2DA42316-7BDE-E242-A2E7-21BC69DF4EEC}" type="slidenum">
              <a:rPr lang="en-US" sz="1300" b="0">
                <a:latin typeface="Times New Roman" charset="0"/>
              </a:rPr>
              <a:pPr eaLnBrk="1" hangingPunct="1"/>
              <a:t>99</a:t>
            </a:fld>
            <a:endParaRPr lang="en-US" sz="1300" b="0">
              <a:latin typeface="Times New Roman" charset="0"/>
            </a:endParaRPr>
          </a:p>
        </p:txBody>
      </p:sp>
      <p:sp>
        <p:nvSpPr>
          <p:cNvPr id="114691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14692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10390672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LOWER ESTIMATE!</a:t>
            </a:r>
            <a:r>
              <a:rPr lang="en-US" baseline="0" dirty="0" smtClean="0"/>
              <a:t> less “old mass” more reaction but </a:t>
            </a:r>
            <a:r>
              <a:rPr lang="en-US" baseline="0" dirty="0" err="1" smtClean="0"/>
              <a:t>wihout</a:t>
            </a:r>
            <a:r>
              <a:rPr lang="en-US" baseline="0" dirty="0" smtClean="0"/>
              <a:t> </a:t>
            </a:r>
            <a:r>
              <a:rPr lang="en-US" baseline="0" dirty="0" err="1" smtClean="0"/>
              <a:t>jaggers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Topic 5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37CD534-B2FD-6445-9DE9-9C2A53925AED}" type="slidenum">
              <a:rPr lang="en-US" smtClean="0"/>
              <a:t>102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3478488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Arial" charset="0"/>
              </a:defRPr>
            </a:lvl1pPr>
            <a:lvl2pPr marL="37931725" indent="-37474525"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535A168B-27D0-7543-8B5C-E259A2AE562B}" type="slidenum">
              <a:rPr lang="en-US" sz="1300" b="0">
                <a:latin typeface="Times New Roman" charset="0"/>
              </a:rPr>
              <a:pPr eaLnBrk="1" hangingPunct="1"/>
              <a:t>104</a:t>
            </a:fld>
            <a:endParaRPr lang="en-US" sz="1300" b="0">
              <a:latin typeface="Times New Roman" charset="0"/>
            </a:endParaRPr>
          </a:p>
        </p:txBody>
      </p:sp>
      <p:sp>
        <p:nvSpPr>
          <p:cNvPr id="41987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41988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r>
              <a:rPr lang="en-US" dirty="0" smtClean="0">
                <a:ea typeface="ＭＳ Ｐゴシック" charset="0"/>
                <a:cs typeface="ＭＳ Ｐゴシック" charset="0"/>
              </a:rPr>
              <a:t>2017-2-15bb§bb</a:t>
            </a:r>
            <a:endParaRPr lang="en-US" dirty="0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2344041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Arial" charset="0"/>
              </a:defRPr>
            </a:lvl1pPr>
            <a:lvl2pPr marL="37931725" indent="-37474525"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535A168B-27D0-7543-8B5C-E259A2AE562B}" type="slidenum">
              <a:rPr lang="en-US" sz="1300" b="0">
                <a:latin typeface="Times New Roman" charset="0"/>
              </a:rPr>
              <a:pPr eaLnBrk="1" hangingPunct="1"/>
              <a:t>105</a:t>
            </a:fld>
            <a:endParaRPr lang="en-US" sz="1300" b="0">
              <a:latin typeface="Times New Roman" charset="0"/>
            </a:endParaRPr>
          </a:p>
        </p:txBody>
      </p:sp>
      <p:sp>
        <p:nvSpPr>
          <p:cNvPr id="41987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41988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47302375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Arial" charset="0"/>
              </a:defRPr>
            </a:lvl1pPr>
            <a:lvl2pPr marL="37931725" indent="-37474525"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535A168B-27D0-7543-8B5C-E259A2AE562B}" type="slidenum">
              <a:rPr lang="en-US" sz="1300" b="0">
                <a:latin typeface="Times New Roman" charset="0"/>
              </a:rPr>
              <a:pPr eaLnBrk="1" hangingPunct="1"/>
              <a:t>106</a:t>
            </a:fld>
            <a:endParaRPr lang="en-US" sz="1300" b="0">
              <a:latin typeface="Times New Roman" charset="0"/>
            </a:endParaRPr>
          </a:p>
        </p:txBody>
      </p:sp>
      <p:sp>
        <p:nvSpPr>
          <p:cNvPr id="41987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41988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547215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42950" indent="-285750"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marL="1143000" indent="-228600"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marL="1600200" indent="-228600"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marL="2057400" indent="-228600"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2514600" indent="-228600" algn="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2971800" indent="-228600" algn="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3429000" indent="-228600" algn="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3886200" indent="-228600" algn="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eaLnBrk="1" hangingPunct="1"/>
            <a:fld id="{C50E72D9-2E4F-6B44-8F11-CE6AA1C43E1B}" type="slidenum">
              <a:rPr lang="en-US" sz="1300" b="0">
                <a:latin typeface="Times New Roman" charset="0"/>
              </a:rPr>
              <a:pPr eaLnBrk="1" hangingPunct="1"/>
              <a:t>5</a:t>
            </a:fld>
            <a:endParaRPr lang="en-US" sz="1300" b="0">
              <a:latin typeface="Times New Roman" charset="0"/>
            </a:endParaRPr>
          </a:p>
        </p:txBody>
      </p:sp>
      <p:sp>
        <p:nvSpPr>
          <p:cNvPr id="54274" name="Rectangle 2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2857500" y="514350"/>
            <a:ext cx="3429000" cy="2571750"/>
          </a:xfrm>
          <a:solidFill>
            <a:srgbClr val="FFFFFF"/>
          </a:solidFill>
          <a:ln/>
        </p:spPr>
      </p:sp>
      <p:sp>
        <p:nvSpPr>
          <p:cNvPr id="54275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091409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Arial" charset="0"/>
              </a:defRPr>
            </a:lvl1pPr>
            <a:lvl2pPr marL="37931725" indent="-37474525"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EFE5501C-9988-6F4E-B25E-B236D1649972}" type="slidenum">
              <a:rPr lang="en-US" sz="1300" b="0">
                <a:latin typeface="Times New Roman" charset="0"/>
              </a:rPr>
              <a:pPr eaLnBrk="1" hangingPunct="1"/>
              <a:t>107</a:t>
            </a:fld>
            <a:endParaRPr lang="en-US" sz="1300" b="0">
              <a:latin typeface="Times New Roman" charset="0"/>
            </a:endParaRPr>
          </a:p>
        </p:txBody>
      </p:sp>
      <p:sp>
        <p:nvSpPr>
          <p:cNvPr id="74755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74756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r>
              <a:rPr lang="en-US" dirty="0" smtClean="0">
                <a:ea typeface="ＭＳ Ｐゴシック" charset="0"/>
                <a:cs typeface="ＭＳ Ｐゴシック" charset="0"/>
              </a:rPr>
              <a:t>2016-1-29</a:t>
            </a:r>
            <a:endParaRPr lang="en-US" dirty="0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49889591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Arial" charset="0"/>
              </a:defRPr>
            </a:lvl1pPr>
            <a:lvl2pPr marL="37931725" indent="-37474525"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0CC3C6E6-5BD2-C34F-9643-EE0DADF7AF6D}" type="slidenum">
              <a:rPr lang="en-US" sz="1300" b="0">
                <a:latin typeface="Times New Roman" charset="0"/>
              </a:rPr>
              <a:pPr eaLnBrk="1" hangingPunct="1"/>
              <a:t>108</a:t>
            </a:fld>
            <a:endParaRPr lang="en-US" sz="1300" b="0">
              <a:latin typeface="Times New Roman" charset="0"/>
            </a:endParaRPr>
          </a:p>
        </p:txBody>
      </p:sp>
      <p:sp>
        <p:nvSpPr>
          <p:cNvPr id="72707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72708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97413428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Arial" charset="0"/>
              </a:defRPr>
            </a:lvl1pPr>
            <a:lvl2pPr marL="37931725" indent="-37474525"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7F96CD0B-3BCB-7846-B3E5-AD71ED030C79}" type="slidenum">
              <a:rPr lang="en-US" sz="1300" b="0">
                <a:latin typeface="Times New Roman" charset="0"/>
              </a:rPr>
              <a:pPr eaLnBrk="1" hangingPunct="1"/>
              <a:t>109</a:t>
            </a:fld>
            <a:endParaRPr lang="en-US" sz="1300" b="0">
              <a:latin typeface="Times New Roman" charset="0"/>
            </a:endParaRPr>
          </a:p>
        </p:txBody>
      </p:sp>
      <p:sp>
        <p:nvSpPr>
          <p:cNvPr id="76803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76804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29527116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Arial" charset="0"/>
              </a:defRPr>
            </a:lvl1pPr>
            <a:lvl2pPr marL="37931725" indent="-37474525"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FF2A7C32-EDE9-974C-B616-F1AC4FB7C327}" type="slidenum">
              <a:rPr lang="en-US" sz="1300" b="0">
                <a:latin typeface="Times New Roman" charset="0"/>
              </a:rPr>
              <a:pPr eaLnBrk="1" hangingPunct="1"/>
              <a:t>110</a:t>
            </a:fld>
            <a:endParaRPr lang="en-US" sz="1300" b="0">
              <a:latin typeface="Times New Roman" charset="0"/>
            </a:endParaRPr>
          </a:p>
        </p:txBody>
      </p:sp>
      <p:sp>
        <p:nvSpPr>
          <p:cNvPr id="78851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78852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91380866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Arial" charset="0"/>
              </a:defRPr>
            </a:lvl1pPr>
            <a:lvl2pPr marL="37931725" indent="-37474525"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6DA2366B-52EF-3444-8850-E96CED3DF2B0}" type="slidenum">
              <a:rPr lang="en-US" sz="1300" b="0">
                <a:latin typeface="Times New Roman" charset="0"/>
              </a:rPr>
              <a:pPr eaLnBrk="1" hangingPunct="1"/>
              <a:t>111</a:t>
            </a:fld>
            <a:endParaRPr lang="en-US" sz="1300" b="0">
              <a:latin typeface="Times New Roman" charset="0"/>
            </a:endParaRPr>
          </a:p>
        </p:txBody>
      </p:sp>
      <p:sp>
        <p:nvSpPr>
          <p:cNvPr id="80899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80900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0690234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Arial" charset="0"/>
              </a:defRPr>
            </a:lvl1pPr>
            <a:lvl2pPr marL="37931725" indent="-37474525"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F54DF27C-0FEC-5A40-93C3-13DF470A23DC}" type="slidenum">
              <a:rPr lang="en-US" sz="1300" b="0">
                <a:latin typeface="Times New Roman" charset="0"/>
              </a:rPr>
              <a:pPr eaLnBrk="1" hangingPunct="1"/>
              <a:t>112</a:t>
            </a:fld>
            <a:endParaRPr lang="en-US" sz="1300" b="0">
              <a:latin typeface="Times New Roman" charset="0"/>
            </a:endParaRPr>
          </a:p>
        </p:txBody>
      </p:sp>
      <p:sp>
        <p:nvSpPr>
          <p:cNvPr id="82947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82948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39529493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Arial" charset="0"/>
              </a:defRPr>
            </a:lvl1pPr>
            <a:lvl2pPr marL="37931725" indent="-37474525"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5BE0D8A3-F38D-B54D-8553-157BA775C751}" type="slidenum">
              <a:rPr lang="en-US" sz="1300" b="0">
                <a:latin typeface="Times New Roman" charset="0"/>
              </a:rPr>
              <a:pPr eaLnBrk="1" hangingPunct="1"/>
              <a:t>113</a:t>
            </a:fld>
            <a:endParaRPr lang="en-US" sz="1300" b="0">
              <a:latin typeface="Times New Roman" charset="0"/>
            </a:endParaRPr>
          </a:p>
        </p:txBody>
      </p:sp>
      <p:sp>
        <p:nvSpPr>
          <p:cNvPr id="84995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84996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8215437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Arial" charset="0"/>
              </a:defRPr>
            </a:lvl1pPr>
            <a:lvl2pPr marL="37931725" indent="-37474525"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05C67908-891F-064C-BF1C-8DC331DCFB45}" type="slidenum">
              <a:rPr lang="en-US" sz="1300" b="0">
                <a:latin typeface="Times New Roman" charset="0"/>
              </a:rPr>
              <a:pPr eaLnBrk="1" hangingPunct="1"/>
              <a:t>114</a:t>
            </a:fld>
            <a:endParaRPr lang="en-US" sz="1300" b="0">
              <a:latin typeface="Times New Roman" charset="0"/>
            </a:endParaRPr>
          </a:p>
        </p:txBody>
      </p:sp>
      <p:sp>
        <p:nvSpPr>
          <p:cNvPr id="87043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87044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77331651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Arial" charset="0"/>
              </a:defRPr>
            </a:lvl1pPr>
            <a:lvl2pPr marL="37931725" indent="-37474525"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ACEB63B9-CE76-CA46-A985-4EBE2E5DD35D}" type="slidenum">
              <a:rPr lang="en-US" sz="1300" b="0">
                <a:latin typeface="Times New Roman" charset="0"/>
              </a:rPr>
              <a:pPr eaLnBrk="1" hangingPunct="1"/>
              <a:t>115</a:t>
            </a:fld>
            <a:endParaRPr lang="en-US" sz="1300" b="0">
              <a:latin typeface="Times New Roman" charset="0"/>
            </a:endParaRPr>
          </a:p>
        </p:txBody>
      </p:sp>
      <p:sp>
        <p:nvSpPr>
          <p:cNvPr id="89091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89092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70033656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Arial" charset="0"/>
              </a:defRPr>
            </a:lvl1pPr>
            <a:lvl2pPr marL="37931725" indent="-37474525"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B27D956A-96C7-F145-A8F0-0DA5F0A232B9}" type="slidenum">
              <a:rPr lang="en-US" sz="1300" b="0">
                <a:latin typeface="Times New Roman" charset="0"/>
              </a:rPr>
              <a:pPr eaLnBrk="1" hangingPunct="1"/>
              <a:t>116</a:t>
            </a:fld>
            <a:endParaRPr lang="en-US" sz="1300" b="0">
              <a:latin typeface="Times New Roman" charset="0"/>
            </a:endParaRPr>
          </a:p>
        </p:txBody>
      </p:sp>
      <p:sp>
        <p:nvSpPr>
          <p:cNvPr id="96259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96260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0191651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42950" indent="-285750"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marL="1143000" indent="-228600"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marL="1600200" indent="-228600"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marL="2057400" indent="-228600"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2514600" indent="-228600" algn="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2971800" indent="-228600" algn="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3429000" indent="-228600" algn="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3886200" indent="-228600" algn="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eaLnBrk="1" hangingPunct="1"/>
            <a:fld id="{C50E72D9-2E4F-6B44-8F11-CE6AA1C43E1B}" type="slidenum">
              <a:rPr lang="en-US" sz="1300" b="0">
                <a:latin typeface="Times New Roman" charset="0"/>
              </a:rPr>
              <a:pPr eaLnBrk="1" hangingPunct="1"/>
              <a:t>6</a:t>
            </a:fld>
            <a:endParaRPr lang="en-US" sz="1300" b="0">
              <a:latin typeface="Times New Roman" charset="0"/>
            </a:endParaRPr>
          </a:p>
        </p:txBody>
      </p:sp>
      <p:sp>
        <p:nvSpPr>
          <p:cNvPr id="54274" name="Rectangle 2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2857500" y="514350"/>
            <a:ext cx="3429000" cy="2571750"/>
          </a:xfrm>
          <a:solidFill>
            <a:srgbClr val="FFFFFF"/>
          </a:solidFill>
          <a:ln/>
        </p:spPr>
      </p:sp>
      <p:sp>
        <p:nvSpPr>
          <p:cNvPr id="54275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00841302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Arial" charset="0"/>
              </a:defRPr>
            </a:lvl1pPr>
            <a:lvl2pPr marL="37931725" indent="-37474525"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5E9B2A7C-4352-6F4A-9BCA-59016BCB4C2F}" type="slidenum">
              <a:rPr lang="en-US" sz="1300" b="0">
                <a:latin typeface="Times New Roman" charset="0"/>
              </a:rPr>
              <a:pPr eaLnBrk="1" hangingPunct="1"/>
              <a:t>117</a:t>
            </a:fld>
            <a:endParaRPr lang="en-US" sz="1300" b="0">
              <a:latin typeface="Times New Roman" charset="0"/>
            </a:endParaRPr>
          </a:p>
        </p:txBody>
      </p:sp>
      <p:sp>
        <p:nvSpPr>
          <p:cNvPr id="98307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98308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r>
              <a:rPr lang="en-US" dirty="0" smtClean="0">
                <a:ea typeface="ＭＳ Ｐゴシック" charset="0"/>
                <a:cs typeface="ＭＳ Ｐゴシック" charset="0"/>
              </a:rPr>
              <a:t>Why timer?  Will get packet</a:t>
            </a:r>
            <a:r>
              <a:rPr lang="en-US" baseline="0" dirty="0" smtClean="0">
                <a:ea typeface="ＭＳ Ｐゴシック" charset="0"/>
                <a:cs typeface="ＭＳ Ｐゴシック" charset="0"/>
              </a:rPr>
              <a:t> with no state!!</a:t>
            </a:r>
            <a:endParaRPr lang="en-US" dirty="0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00055550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Arial" charset="0"/>
              </a:defRPr>
            </a:lvl1pPr>
            <a:lvl2pPr marL="37931725" indent="-37474525"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064BC5DD-F3D6-734B-AE37-06D4ABF193E0}" type="slidenum">
              <a:rPr lang="en-US" sz="1300" b="0">
                <a:latin typeface="Times New Roman" charset="0"/>
              </a:rPr>
              <a:pPr eaLnBrk="1" hangingPunct="1"/>
              <a:t>118</a:t>
            </a:fld>
            <a:endParaRPr lang="en-US" sz="1300" b="0">
              <a:latin typeface="Times New Roman" charset="0"/>
            </a:endParaRPr>
          </a:p>
        </p:txBody>
      </p:sp>
      <p:sp>
        <p:nvSpPr>
          <p:cNvPr id="100355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00356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50422538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Arial" charset="0"/>
              </a:defRPr>
            </a:lvl1pPr>
            <a:lvl2pPr marL="37931725" indent="-37474525"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E0F2F9F7-F13F-A745-B601-041547EB2A10}" type="slidenum">
              <a:rPr lang="en-US" sz="1300" b="0">
                <a:latin typeface="Times New Roman" charset="0"/>
              </a:rPr>
              <a:pPr eaLnBrk="1" hangingPunct="1"/>
              <a:t>119</a:t>
            </a:fld>
            <a:endParaRPr lang="en-US" sz="1300" b="0">
              <a:latin typeface="Times New Roman" charset="0"/>
            </a:endParaRPr>
          </a:p>
        </p:txBody>
      </p:sp>
      <p:sp>
        <p:nvSpPr>
          <p:cNvPr id="104451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04452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 dirty="0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39528537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4-feb-2015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Topic 5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37CD534-B2FD-6445-9DE9-9C2A53925AED}" type="slidenum">
              <a:rPr lang="en-US" smtClean="0"/>
              <a:t>121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4062218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Arial" charset="0"/>
              </a:defRPr>
            </a:lvl1pPr>
            <a:lvl2pPr marL="37931725" indent="-37474525"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FF2A7C32-EDE9-974C-B616-F1AC4FB7C327}" type="slidenum">
              <a:rPr lang="en-US" sz="1300" b="0">
                <a:latin typeface="Times New Roman" charset="0"/>
              </a:rPr>
              <a:pPr eaLnBrk="1" hangingPunct="1"/>
              <a:t>122</a:t>
            </a:fld>
            <a:endParaRPr lang="en-US" sz="1300" b="0">
              <a:latin typeface="Times New Roman" charset="0"/>
            </a:endParaRPr>
          </a:p>
        </p:txBody>
      </p:sp>
      <p:sp>
        <p:nvSpPr>
          <p:cNvPr id="78851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78852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06456786"/>
      </p:ext>
    </p:extLst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27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42950" indent="-285750"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marL="1143000" indent="-228600"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marL="1600200" indent="-228600"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marL="2057400" indent="-228600"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2514600" indent="-228600" algn="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2971800" indent="-228600" algn="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3429000" indent="-228600" algn="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3886200" indent="-228600" algn="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eaLnBrk="1" hangingPunct="1"/>
            <a:fld id="{3969A29A-D16C-864E-998C-C62256933E1F}" type="slidenum">
              <a:rPr lang="en-US" sz="1300" b="0">
                <a:latin typeface="Times New Roman" charset="0"/>
              </a:rPr>
              <a:pPr eaLnBrk="1" hangingPunct="1"/>
              <a:t>124</a:t>
            </a:fld>
            <a:endParaRPr lang="en-US" sz="1300" b="0">
              <a:latin typeface="Times New Roman" charset="0"/>
            </a:endParaRPr>
          </a:p>
        </p:txBody>
      </p:sp>
      <p:sp>
        <p:nvSpPr>
          <p:cNvPr id="310274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10275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r>
              <a:rPr lang="en-US" dirty="0" smtClean="0">
                <a:ea typeface="ＭＳ Ｐゴシック" charset="0"/>
                <a:cs typeface="ＭＳ Ｐゴシック" charset="0"/>
              </a:rPr>
              <a:t>Picture on board</a:t>
            </a:r>
            <a:endParaRPr lang="en-US" dirty="0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75096617"/>
      </p:ext>
    </p:extLst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22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42950" indent="-285750"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marL="1143000" indent="-228600"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marL="1600200" indent="-228600"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marL="2057400" indent="-228600"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2514600" indent="-228600" algn="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2971800" indent="-228600" algn="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3429000" indent="-228600" algn="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3886200" indent="-228600" algn="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eaLnBrk="1" hangingPunct="1"/>
            <a:fld id="{FBA1D277-A8C5-0549-9490-8242594A6AD7}" type="slidenum">
              <a:rPr lang="en-US" sz="1300" b="0">
                <a:latin typeface="Times New Roman" charset="0"/>
              </a:rPr>
              <a:pPr eaLnBrk="1" hangingPunct="1"/>
              <a:t>125</a:t>
            </a:fld>
            <a:endParaRPr lang="en-US" sz="1300" b="0">
              <a:latin typeface="Times New Roman" charset="0"/>
            </a:endParaRPr>
          </a:p>
        </p:txBody>
      </p:sp>
      <p:sp>
        <p:nvSpPr>
          <p:cNvPr id="308226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08227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3039217"/>
      </p:ext>
    </p:extLst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22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42950" indent="-285750"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marL="1143000" indent="-228600"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marL="1600200" indent="-228600"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marL="2057400" indent="-228600"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2514600" indent="-228600" algn="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2971800" indent="-228600" algn="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3429000" indent="-228600" algn="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3886200" indent="-228600" algn="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eaLnBrk="1" hangingPunct="1"/>
            <a:fld id="{FBA1D277-A8C5-0549-9490-8242594A6AD7}" type="slidenum">
              <a:rPr lang="en-US" sz="1300" b="0">
                <a:latin typeface="Times New Roman" charset="0"/>
              </a:rPr>
              <a:pPr eaLnBrk="1" hangingPunct="1"/>
              <a:t>126</a:t>
            </a:fld>
            <a:endParaRPr lang="en-US" sz="1300" b="0">
              <a:latin typeface="Times New Roman" charset="0"/>
            </a:endParaRPr>
          </a:p>
        </p:txBody>
      </p:sp>
      <p:sp>
        <p:nvSpPr>
          <p:cNvPr id="308226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08227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82973015"/>
      </p:ext>
    </p:extLst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Arial" charset="0"/>
              </a:defRPr>
            </a:lvl1pPr>
            <a:lvl2pPr marL="37931725" indent="-37474525"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03CEBFA1-51FF-A24F-867E-EEE6959AA91E}" type="slidenum">
              <a:rPr lang="en-US" sz="1300" b="0">
                <a:latin typeface="Times New Roman" charset="0"/>
              </a:rPr>
              <a:pPr eaLnBrk="1" hangingPunct="1"/>
              <a:t>127</a:t>
            </a:fld>
            <a:endParaRPr lang="en-US" sz="1300" b="0">
              <a:latin typeface="Times New Roman" charset="0"/>
            </a:endParaRPr>
          </a:p>
        </p:txBody>
      </p:sp>
      <p:sp>
        <p:nvSpPr>
          <p:cNvPr id="48131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48132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4163578"/>
      </p:ext>
    </p:extLst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22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42950" indent="-285750"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marL="1143000" indent="-228600"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marL="1600200" indent="-228600"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marL="2057400" indent="-228600"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2514600" indent="-228600" algn="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2971800" indent="-228600" algn="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3429000" indent="-228600" algn="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3886200" indent="-228600" algn="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eaLnBrk="1" hangingPunct="1"/>
            <a:fld id="{FBA1D277-A8C5-0549-9490-8242594A6AD7}" type="slidenum">
              <a:rPr lang="en-US" sz="1300" b="0">
                <a:latin typeface="Times New Roman" charset="0"/>
              </a:rPr>
              <a:pPr eaLnBrk="1" hangingPunct="1"/>
              <a:t>128</a:t>
            </a:fld>
            <a:endParaRPr lang="en-US" sz="1300" b="0">
              <a:latin typeface="Times New Roman" charset="0"/>
            </a:endParaRPr>
          </a:p>
        </p:txBody>
      </p:sp>
      <p:sp>
        <p:nvSpPr>
          <p:cNvPr id="308226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08227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7539723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42950" indent="-285750"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marL="1143000" indent="-228600"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marL="1600200" indent="-228600"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marL="2057400" indent="-228600"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2514600" indent="-228600" algn="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2971800" indent="-228600" algn="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3429000" indent="-228600" algn="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3886200" indent="-228600" algn="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eaLnBrk="1" hangingPunct="1"/>
            <a:fld id="{C50E72D9-2E4F-6B44-8F11-CE6AA1C43E1B}" type="slidenum">
              <a:rPr lang="en-US" sz="1300" b="0">
                <a:latin typeface="Times New Roman" charset="0"/>
              </a:rPr>
              <a:pPr eaLnBrk="1" hangingPunct="1"/>
              <a:t>7</a:t>
            </a:fld>
            <a:endParaRPr lang="en-US" sz="1300" b="0">
              <a:latin typeface="Times New Roman" charset="0"/>
            </a:endParaRPr>
          </a:p>
        </p:txBody>
      </p:sp>
      <p:sp>
        <p:nvSpPr>
          <p:cNvPr id="54274" name="Rectangle 2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2857500" y="514350"/>
            <a:ext cx="3429000" cy="2571750"/>
          </a:xfrm>
          <a:solidFill>
            <a:srgbClr val="FFFFFF"/>
          </a:solidFill>
          <a:ln/>
        </p:spPr>
      </p:sp>
      <p:sp>
        <p:nvSpPr>
          <p:cNvPr id="54275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73313211"/>
      </p:ext>
    </p:extLst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22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42950" indent="-285750"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marL="1143000" indent="-228600"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marL="1600200" indent="-228600"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marL="2057400" indent="-228600"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2514600" indent="-228600" algn="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2971800" indent="-228600" algn="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3429000" indent="-228600" algn="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3886200" indent="-228600" algn="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eaLnBrk="1" hangingPunct="1"/>
            <a:fld id="{FBA1D277-A8C5-0549-9490-8242594A6AD7}" type="slidenum">
              <a:rPr lang="en-US" sz="1300" b="0">
                <a:latin typeface="Times New Roman" charset="0"/>
              </a:rPr>
              <a:pPr eaLnBrk="1" hangingPunct="1"/>
              <a:t>129</a:t>
            </a:fld>
            <a:endParaRPr lang="en-US" sz="1300" b="0">
              <a:latin typeface="Times New Roman" charset="0"/>
            </a:endParaRPr>
          </a:p>
        </p:txBody>
      </p:sp>
      <p:sp>
        <p:nvSpPr>
          <p:cNvPr id="308226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08227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87285109"/>
      </p:ext>
    </p:extLst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51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42950" indent="-285750"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marL="1143000" indent="-228600"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marL="1600200" indent="-228600"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marL="2057400" indent="-228600"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2514600" indent="-228600" algn="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2971800" indent="-228600" algn="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3429000" indent="-228600" algn="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3886200" indent="-228600" algn="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eaLnBrk="1" hangingPunct="1"/>
            <a:fld id="{409D4B52-1D9A-9D44-9D6F-0F6EA38F68F0}" type="slidenum">
              <a:rPr lang="en-US" sz="1300" b="0">
                <a:latin typeface="Times New Roman" charset="0"/>
              </a:rPr>
              <a:pPr eaLnBrk="1" hangingPunct="1"/>
              <a:t>130</a:t>
            </a:fld>
            <a:endParaRPr lang="en-US" sz="1300" b="0">
              <a:latin typeface="Times New Roman" charset="0"/>
            </a:endParaRPr>
          </a:p>
        </p:txBody>
      </p:sp>
      <p:sp>
        <p:nvSpPr>
          <p:cNvPr id="320514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20515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54077796"/>
      </p:ext>
    </p:extLst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Arial" charset="0"/>
              </a:defRPr>
            </a:lvl1pPr>
            <a:lvl2pPr marL="37931725" indent="-37474525"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964DCC38-56B0-7C45-9622-D4994682E07F}" type="slidenum">
              <a:rPr lang="en-US" sz="1300" b="0">
                <a:latin typeface="Times New Roman" charset="0"/>
              </a:rPr>
              <a:pPr eaLnBrk="1" hangingPunct="1"/>
              <a:t>131</a:t>
            </a:fld>
            <a:endParaRPr lang="en-US" sz="1300" b="0">
              <a:latin typeface="Times New Roman" charset="0"/>
            </a:endParaRPr>
          </a:p>
        </p:txBody>
      </p:sp>
      <p:sp>
        <p:nvSpPr>
          <p:cNvPr id="52227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52228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 dirty="0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81005714"/>
      </p:ext>
    </p:extLst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42950" indent="-285750"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marL="1143000" indent="-228600"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marL="1600200" indent="-228600"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marL="2057400" indent="-228600"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2514600" indent="-228600" algn="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2971800" indent="-228600" algn="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3429000" indent="-228600" algn="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3886200" indent="-228600" algn="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eaLnBrk="1" hangingPunct="1"/>
            <a:fld id="{2D764017-9695-6E4E-BA5B-604F8CA13258}" type="slidenum">
              <a:rPr lang="en-US" sz="1300" b="0">
                <a:latin typeface="Times New Roman" charset="0"/>
              </a:rPr>
              <a:pPr eaLnBrk="1" hangingPunct="1"/>
              <a:t>135</a:t>
            </a:fld>
            <a:endParaRPr lang="en-US" sz="1300" b="0">
              <a:latin typeface="Times New Roman" charset="0"/>
            </a:endParaRPr>
          </a:p>
        </p:txBody>
      </p:sp>
      <p:sp>
        <p:nvSpPr>
          <p:cNvPr id="61442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61443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56267711"/>
      </p:ext>
    </p:extLst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8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42950" indent="-285750"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marL="1143000" indent="-228600"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marL="1600200" indent="-228600"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marL="2057400" indent="-228600"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2514600" indent="-228600" algn="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2971800" indent="-228600" algn="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3429000" indent="-228600" algn="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3886200" indent="-228600" algn="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eaLnBrk="1" hangingPunct="1"/>
            <a:fld id="{8AF5948D-D09D-1B40-B686-E4596E3B3EAE}" type="slidenum">
              <a:rPr lang="en-US" sz="1300" b="0">
                <a:latin typeface="Times New Roman" charset="0"/>
              </a:rPr>
              <a:pPr eaLnBrk="1" hangingPunct="1"/>
              <a:t>136</a:t>
            </a:fld>
            <a:endParaRPr lang="en-US" sz="1300" b="0">
              <a:latin typeface="Times New Roman" charset="0"/>
            </a:endParaRPr>
          </a:p>
        </p:txBody>
      </p:sp>
      <p:sp>
        <p:nvSpPr>
          <p:cNvPr id="63490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63491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 dirty="0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3804629"/>
      </p:ext>
    </p:extLst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42950" indent="-285750"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marL="1143000" indent="-228600"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marL="1600200" indent="-228600"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marL="2057400" indent="-228600"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2514600" indent="-228600" algn="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2971800" indent="-228600" algn="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3429000" indent="-228600" algn="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3886200" indent="-228600" algn="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eaLnBrk="1" hangingPunct="1"/>
            <a:fld id="{52CB0AF9-070E-284C-A561-46B458C4AD5B}" type="slidenum">
              <a:rPr lang="en-US" sz="1300" b="0">
                <a:latin typeface="Times New Roman" charset="0"/>
              </a:rPr>
              <a:pPr eaLnBrk="1" hangingPunct="1"/>
              <a:t>137</a:t>
            </a:fld>
            <a:endParaRPr lang="en-US" sz="1300" b="0">
              <a:latin typeface="Times New Roman" charset="0"/>
            </a:endParaRPr>
          </a:p>
        </p:txBody>
      </p:sp>
      <p:sp>
        <p:nvSpPr>
          <p:cNvPr id="655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655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18407" y="3257779"/>
            <a:ext cx="6707188" cy="3085419"/>
          </a:xfrm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40533706"/>
      </p:ext>
    </p:extLst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2016-2-1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Topic 5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37CD534-B2FD-6445-9DE9-9C2A53925AED}" type="slidenum">
              <a:rPr lang="en-US" smtClean="0"/>
              <a:t>138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325227"/>
      </p:ext>
    </p:extLst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42950" indent="-285750"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marL="1143000" indent="-228600"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marL="1600200" indent="-228600"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marL="2057400" indent="-228600"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2514600" indent="-228600" algn="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2971800" indent="-228600" algn="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3429000" indent="-228600" algn="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3886200" indent="-228600" algn="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eaLnBrk="1" hangingPunct="1"/>
            <a:fld id="{DE153740-8C51-4346-BF6D-FBC421DC3D28}" type="slidenum">
              <a:rPr lang="en-US" sz="1300" b="0">
                <a:latin typeface="Times New Roman" charset="0"/>
              </a:rPr>
              <a:pPr eaLnBrk="1" hangingPunct="1"/>
              <a:t>157</a:t>
            </a:fld>
            <a:endParaRPr lang="en-US" sz="1300" b="0">
              <a:latin typeface="Times New Roman" charset="0"/>
            </a:endParaRPr>
          </a:p>
        </p:txBody>
      </p:sp>
      <p:sp>
        <p:nvSpPr>
          <p:cNvPr id="71682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71683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78751666"/>
      </p:ext>
    </p:extLst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2017-2-17</a:t>
            </a: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Topic 5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37CD534-B2FD-6445-9DE9-9C2A53925AED}" type="slidenum">
              <a:rPr lang="en-US" smtClean="0"/>
              <a:t>158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8427673"/>
      </p:ext>
    </p:extLst>
  </p:cSld>
  <p:clrMapOvr>
    <a:masterClrMapping/>
  </p:clrMapOvr>
</p:notes>
</file>

<file path=ppt/notesSlides/notesSlide6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42950" indent="-285750"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marL="1143000" indent="-228600"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marL="1600200" indent="-228600"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marL="2057400" indent="-228600"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2514600" indent="-228600" algn="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2971800" indent="-228600" algn="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3429000" indent="-228600" algn="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3886200" indent="-228600" algn="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eaLnBrk="1" hangingPunct="1"/>
            <a:fld id="{E5DA2B1D-5FDE-A743-891C-2D6157A776A1}" type="slidenum">
              <a:rPr lang="en-US" sz="1300" b="0">
                <a:latin typeface="Times New Roman" charset="0"/>
              </a:rPr>
              <a:pPr eaLnBrk="1" hangingPunct="1"/>
              <a:t>160</a:t>
            </a:fld>
            <a:endParaRPr lang="en-US" sz="1300" b="0">
              <a:latin typeface="Times New Roman" charset="0"/>
            </a:endParaRPr>
          </a:p>
        </p:txBody>
      </p:sp>
      <p:sp>
        <p:nvSpPr>
          <p:cNvPr id="1105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059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5227905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40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42950" indent="-285750"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marL="1143000" indent="-228600"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marL="1600200" indent="-228600"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marL="2057400" indent="-228600"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2514600" indent="-228600" algn="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2971800" indent="-228600" algn="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3429000" indent="-228600" algn="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3886200" indent="-228600" algn="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eaLnBrk="1" hangingPunct="1"/>
            <a:fld id="{7AD94C4A-3AC1-7348-853D-72E41CBBFB82}" type="slidenum">
              <a:rPr lang="en-US" sz="1300" b="0">
                <a:latin typeface="Times New Roman" charset="0"/>
              </a:rPr>
              <a:pPr eaLnBrk="1" hangingPunct="1"/>
              <a:t>17</a:t>
            </a:fld>
            <a:endParaRPr lang="en-US" sz="1300" b="0">
              <a:latin typeface="Times New Roman" charset="0"/>
            </a:endParaRPr>
          </a:p>
        </p:txBody>
      </p:sp>
      <p:sp>
        <p:nvSpPr>
          <p:cNvPr id="2734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857500" y="514350"/>
            <a:ext cx="3429000" cy="2571750"/>
          </a:xfrm>
          <a:solidFill>
            <a:srgbClr val="FFFFFF"/>
          </a:solidFill>
          <a:ln/>
        </p:spPr>
      </p:sp>
      <p:sp>
        <p:nvSpPr>
          <p:cNvPr id="2734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20393" y="3257778"/>
            <a:ext cx="6703219" cy="3086554"/>
          </a:xfrm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r>
              <a:rPr lang="en-US" sz="2400" dirty="0" smtClean="0">
                <a:ea typeface="ＭＳ Ｐゴシック" charset="0"/>
                <a:cs typeface="ＭＳ Ｐゴシック" charset="0"/>
              </a:rPr>
              <a:t>Go through very fast</a:t>
            </a:r>
            <a:endParaRPr lang="en-US" sz="2400" dirty="0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76779812"/>
      </p:ext>
    </p:extLst>
  </p:cSld>
  <p:clrMapOvr>
    <a:masterClrMapping/>
  </p:clrMapOvr>
</p:notes>
</file>

<file path=ppt/notesSlides/notesSlide7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42950" indent="-285750"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marL="1143000" indent="-228600"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marL="1600200" indent="-228600"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marL="2057400" indent="-228600"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2514600" indent="-228600" algn="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2971800" indent="-228600" algn="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3429000" indent="-228600" algn="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3886200" indent="-228600" algn="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eaLnBrk="1" hangingPunct="1"/>
            <a:fld id="{D617E3E7-2B42-714B-934F-5F81F0638D3B}" type="slidenum">
              <a:rPr lang="en-US" sz="1300" b="0">
                <a:latin typeface="Times New Roman" charset="0"/>
              </a:rPr>
              <a:pPr eaLnBrk="1" hangingPunct="1"/>
              <a:t>161</a:t>
            </a:fld>
            <a:endParaRPr lang="en-US" sz="1300" b="0">
              <a:latin typeface="Times New Roman" charset="0"/>
            </a:endParaRPr>
          </a:p>
        </p:txBody>
      </p:sp>
      <p:sp>
        <p:nvSpPr>
          <p:cNvPr id="79874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79875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r>
              <a:rPr lang="en-US" dirty="0" smtClean="0">
                <a:ea typeface="ＭＳ Ｐゴシック" charset="0"/>
                <a:cs typeface="ＭＳ Ｐゴシック" charset="0"/>
              </a:rPr>
              <a:t>MSS </a:t>
            </a:r>
            <a:r>
              <a:rPr lang="en-US" dirty="0" err="1" smtClean="0">
                <a:ea typeface="ＭＳ Ｐゴシック" charset="0"/>
                <a:cs typeface="ＭＳ Ｐゴシック" charset="0"/>
              </a:rPr>
              <a:t>vs</a:t>
            </a:r>
            <a:r>
              <a:rPr lang="en-US" dirty="0" smtClean="0">
                <a:ea typeface="ＭＳ Ｐゴシック" charset="0"/>
                <a:cs typeface="ＭＳ Ｐゴシック" charset="0"/>
              </a:rPr>
              <a:t> MTU??</a:t>
            </a:r>
            <a:endParaRPr lang="en-US" dirty="0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38168702"/>
      </p:ext>
    </p:extLst>
  </p:cSld>
  <p:clrMapOvr>
    <a:masterClrMapping/>
  </p:clrMapOvr>
</p:notes>
</file>

<file path=ppt/notesSlides/notesSlide7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42950" indent="-285750"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marL="1143000" indent="-228600"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marL="1600200" indent="-228600"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marL="2057400" indent="-228600"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2514600" indent="-228600" algn="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2971800" indent="-228600" algn="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3429000" indent="-228600" algn="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3886200" indent="-228600" algn="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eaLnBrk="1" hangingPunct="1"/>
            <a:fld id="{06D7678D-3933-B64B-89D3-B222E3A47E3F}" type="slidenum">
              <a:rPr lang="en-US" sz="1300" b="0">
                <a:latin typeface="Times New Roman" charset="0"/>
              </a:rPr>
              <a:pPr eaLnBrk="1" hangingPunct="1"/>
              <a:t>162</a:t>
            </a:fld>
            <a:endParaRPr lang="en-US" sz="1300" b="0">
              <a:latin typeface="Times New Roman" charset="0"/>
            </a:endParaRPr>
          </a:p>
        </p:txBody>
      </p:sp>
      <p:sp>
        <p:nvSpPr>
          <p:cNvPr id="819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819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18407" y="3257779"/>
            <a:ext cx="6707188" cy="3085419"/>
          </a:xfrm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7736997"/>
      </p:ext>
    </p:extLst>
  </p:cSld>
  <p:clrMapOvr>
    <a:masterClrMapping/>
  </p:clrMapOvr>
</p:notes>
</file>

<file path=ppt/notesSlides/notesSlide7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42950" indent="-285750"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marL="1143000" indent="-228600"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marL="1600200" indent="-228600"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marL="2057400" indent="-228600"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2514600" indent="-228600" algn="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2971800" indent="-228600" algn="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3429000" indent="-228600" algn="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3886200" indent="-228600" algn="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eaLnBrk="1" hangingPunct="1"/>
            <a:fld id="{52D759AB-56F7-F243-83EF-1DC089F8D502}" type="slidenum">
              <a:rPr lang="en-US" sz="1300" b="0">
                <a:latin typeface="Times New Roman" charset="0"/>
              </a:rPr>
              <a:pPr eaLnBrk="1" hangingPunct="1"/>
              <a:t>165</a:t>
            </a:fld>
            <a:endParaRPr lang="en-US" sz="1300" b="0">
              <a:latin typeface="Times New Roman" charset="0"/>
            </a:endParaRPr>
          </a:p>
        </p:txBody>
      </p:sp>
      <p:sp>
        <p:nvSpPr>
          <p:cNvPr id="860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860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18407" y="3257779"/>
            <a:ext cx="6707188" cy="3085419"/>
          </a:xfrm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 dirty="0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22477358"/>
      </p:ext>
    </p:extLst>
  </p:cSld>
  <p:clrMapOvr>
    <a:masterClrMapping/>
  </p:clrMapOvr>
</p:notes>
</file>

<file path=ppt/notesSlides/notesSlide7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42950" indent="-285750"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marL="1143000" indent="-228600"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marL="1600200" indent="-228600"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marL="2057400" indent="-228600"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2514600" indent="-228600" algn="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2971800" indent="-228600" algn="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3429000" indent="-228600" algn="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3886200" indent="-228600" algn="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eaLnBrk="1" hangingPunct="1"/>
            <a:fld id="{E5DA2B1D-5FDE-A743-891C-2D6157A776A1}" type="slidenum">
              <a:rPr lang="en-US" sz="1300" b="0">
                <a:latin typeface="Times New Roman" charset="0"/>
              </a:rPr>
              <a:pPr eaLnBrk="1" hangingPunct="1"/>
              <a:t>178</a:t>
            </a:fld>
            <a:endParaRPr lang="en-US" sz="1300" b="0">
              <a:latin typeface="Times New Roman" charset="0"/>
            </a:endParaRPr>
          </a:p>
        </p:txBody>
      </p:sp>
      <p:sp>
        <p:nvSpPr>
          <p:cNvPr id="1105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059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08184123"/>
      </p:ext>
    </p:extLst>
  </p:cSld>
  <p:clrMapOvr>
    <a:masterClrMapping/>
  </p:clrMapOvr>
</p:notes>
</file>

<file path=ppt/notesSlides/notesSlide7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42950" indent="-285750"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marL="1143000" indent="-228600"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marL="1600200" indent="-228600"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marL="2057400" indent="-228600"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2514600" indent="-228600" algn="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2971800" indent="-228600" algn="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3429000" indent="-228600" algn="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3886200" indent="-228600" algn="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eaLnBrk="1" hangingPunct="1"/>
            <a:fld id="{E5DA2B1D-5FDE-A743-891C-2D6157A776A1}" type="slidenum">
              <a:rPr lang="en-US" sz="1300" b="0">
                <a:latin typeface="Times New Roman" charset="0"/>
              </a:rPr>
              <a:pPr eaLnBrk="1" hangingPunct="1"/>
              <a:t>189</a:t>
            </a:fld>
            <a:endParaRPr lang="en-US" sz="1300" b="0">
              <a:latin typeface="Times New Roman" charset="0"/>
            </a:endParaRPr>
          </a:p>
        </p:txBody>
      </p:sp>
      <p:sp>
        <p:nvSpPr>
          <p:cNvPr id="1105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059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dirty="0" smtClean="0">
                <a:ea typeface="ＭＳ Ｐゴシック" charset="0"/>
                <a:cs typeface="ＭＳ Ｐゴシック" charset="0"/>
              </a:rPr>
              <a:t>Sort out the replication. XXXX</a:t>
            </a:r>
            <a:endParaRPr lang="en-US" dirty="0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9947380"/>
      </p:ext>
    </p:extLst>
  </p:cSld>
  <p:clrMapOvr>
    <a:masterClrMapping/>
  </p:clrMapOvr>
</p:notes>
</file>

<file path=ppt/notesSlides/notesSlide7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344D7B7-8497-9440-908B-E77F83F666B6}" type="slidenum">
              <a:rPr lang="en-US" smtClean="0"/>
              <a:pPr>
                <a:defRPr/>
              </a:pPr>
              <a:t>196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8046671"/>
      </p:ext>
    </p:extLst>
  </p:cSld>
  <p:clrMapOvr>
    <a:masterClrMapping/>
  </p:clrMapOvr>
</p:notes>
</file>

<file path=ppt/notesSlides/notesSlide7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7178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Arial" charset="0"/>
              </a:defRPr>
            </a:lvl1pPr>
            <a:lvl2pPr marL="37928345" indent="-37471185" defTabSz="957178"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5pPr>
            <a:lvl6pPr marL="457159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6pPr>
            <a:lvl7pPr marL="914319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7pPr>
            <a:lvl8pPr marL="1371477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8pPr>
            <a:lvl9pPr marL="1828637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F7EF65C0-C774-5649-A5FC-3864B06236AB}" type="slidenum">
              <a:rPr lang="en-US" sz="1300" b="0">
                <a:latin typeface="Times New Roman" charset="0"/>
              </a:rPr>
              <a:pPr eaLnBrk="1" hangingPunct="1"/>
              <a:t>202</a:t>
            </a:fld>
            <a:endParaRPr lang="en-US" sz="1300" b="0">
              <a:latin typeface="Times New Roman" charset="0"/>
            </a:endParaRPr>
          </a:p>
        </p:txBody>
      </p:sp>
      <p:sp>
        <p:nvSpPr>
          <p:cNvPr id="74755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74756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95509409"/>
      </p:ext>
    </p:extLst>
  </p:cSld>
  <p:clrMapOvr>
    <a:masterClrMapping/>
  </p:clrMapOvr>
</p:notes>
</file>

<file path=ppt/notesSlides/notesSlide7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7178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Arial" charset="0"/>
              </a:defRPr>
            </a:lvl1pPr>
            <a:lvl2pPr marL="37928345" indent="-37471185" defTabSz="957178"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5pPr>
            <a:lvl6pPr marL="457159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6pPr>
            <a:lvl7pPr marL="914319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7pPr>
            <a:lvl8pPr marL="1371477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8pPr>
            <a:lvl9pPr marL="1828637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208871BD-2AAC-E24F-8798-DB564F72453B}" type="slidenum">
              <a:rPr lang="en-US" sz="1300" b="0">
                <a:latin typeface="Times New Roman" charset="0"/>
              </a:rPr>
              <a:pPr eaLnBrk="1" hangingPunct="1"/>
              <a:t>207</a:t>
            </a:fld>
            <a:endParaRPr lang="en-US" sz="1300" b="0">
              <a:latin typeface="Times New Roman" charset="0"/>
            </a:endParaRPr>
          </a:p>
        </p:txBody>
      </p:sp>
      <p:sp>
        <p:nvSpPr>
          <p:cNvPr id="76803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76804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6123888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45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42950" indent="-285750"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marL="1143000" indent="-228600"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marL="1600200" indent="-228600"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marL="2057400" indent="-228600"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2514600" indent="-228600" algn="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2971800" indent="-228600" algn="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3429000" indent="-228600" algn="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3886200" indent="-228600" algn="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eaLnBrk="1" hangingPunct="1"/>
            <a:fld id="{6FC33C67-3A26-4B4C-A1F6-16771664FCBA}" type="slidenum">
              <a:rPr lang="en-US" sz="1300" b="0">
                <a:latin typeface="Times New Roman" charset="0"/>
              </a:rPr>
              <a:pPr eaLnBrk="1" hangingPunct="1"/>
              <a:t>18</a:t>
            </a:fld>
            <a:endParaRPr lang="en-US" sz="1300" b="0">
              <a:latin typeface="Times New Roman" charset="0"/>
            </a:endParaRPr>
          </a:p>
        </p:txBody>
      </p:sp>
      <p:sp>
        <p:nvSpPr>
          <p:cNvPr id="2754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857500" y="514350"/>
            <a:ext cx="3429000" cy="2571750"/>
          </a:xfrm>
          <a:solidFill>
            <a:srgbClr val="FFFFFF"/>
          </a:solidFill>
          <a:ln/>
        </p:spPr>
      </p:sp>
      <p:sp>
        <p:nvSpPr>
          <p:cNvPr id="275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20393" y="3257778"/>
            <a:ext cx="6703219" cy="3086554"/>
          </a:xfrm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r>
              <a:rPr lang="en-US" sz="2400" dirty="0" smtClean="0">
                <a:ea typeface="ＭＳ Ｐゴシック" charset="0"/>
                <a:cs typeface="ＭＳ Ｐゴシック" charset="0"/>
              </a:rPr>
              <a:t>Go through very fast</a:t>
            </a:r>
            <a:endParaRPr lang="en-US" sz="2400" dirty="0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8658559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50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42950" indent="-285750"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marL="1143000" indent="-228600"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marL="1600200" indent="-228600"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marL="2057400" indent="-228600"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2514600" indent="-228600" algn="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2971800" indent="-228600" algn="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3429000" indent="-228600" algn="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3886200" indent="-228600" algn="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eaLnBrk="1" hangingPunct="1"/>
            <a:fld id="{5CB871EB-5C4B-044D-B449-4650714033A5}" type="slidenum">
              <a:rPr lang="en-US" sz="1300" b="0">
                <a:latin typeface="Times New Roman" charset="0"/>
              </a:rPr>
              <a:pPr eaLnBrk="1" hangingPunct="1"/>
              <a:t>19</a:t>
            </a:fld>
            <a:endParaRPr lang="en-US" sz="1300" b="0">
              <a:latin typeface="Times New Roman" charset="0"/>
            </a:endParaRPr>
          </a:p>
        </p:txBody>
      </p:sp>
      <p:sp>
        <p:nvSpPr>
          <p:cNvPr id="2775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857500" y="514350"/>
            <a:ext cx="3429000" cy="2571750"/>
          </a:xfrm>
          <a:solidFill>
            <a:srgbClr val="FFFFFF"/>
          </a:solidFill>
          <a:ln/>
        </p:spPr>
      </p:sp>
      <p:sp>
        <p:nvSpPr>
          <p:cNvPr id="2775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20393" y="3257778"/>
            <a:ext cx="6703219" cy="3086554"/>
          </a:xfrm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r>
              <a:rPr lang="en-US" sz="2400" dirty="0" smtClean="0">
                <a:ea typeface="ＭＳ Ｐゴシック" charset="0"/>
                <a:cs typeface="ＭＳ Ｐゴシック" charset="0"/>
              </a:rPr>
              <a:t>Go through very fast</a:t>
            </a:r>
            <a:endParaRPr lang="en-US" sz="2400" dirty="0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990079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15D541-2A60-FE47-9A8E-C964FA582E48}" type="datetime1">
              <a:rPr lang="en-GB" smtClean="0"/>
              <a:t>08/01/2018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6EA6FD-CDA5-FB4D-8E0E-A2218FA08D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6145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999DB7-ACC2-CC4C-A272-B77A1F4F6910}" type="datetime1">
              <a:rPr lang="en-GB" smtClean="0"/>
              <a:t>08/01/2018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6EA6FD-CDA5-FB4D-8E0E-A2218FA08D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13519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8CB331-355C-E54B-AEAB-365E74A035D7}" type="datetime1">
              <a:rPr lang="en-GB" smtClean="0"/>
              <a:t>08/01/2018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6EA6FD-CDA5-FB4D-8E0E-A2218FA08D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328284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>
  <p:cSld name="Title and 2 Content ov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381000"/>
            <a:ext cx="8069263" cy="685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4152900" cy="2667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762500" y="1219200"/>
            <a:ext cx="4152900" cy="2667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3"/>
          </p:nvPr>
        </p:nvSpPr>
        <p:spPr>
          <a:xfrm>
            <a:off x="457200" y="4038600"/>
            <a:ext cx="8458200" cy="2667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37E9D7D-CD46-A340-A1D8-BC4BFD5FE6A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14447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C40DE5-B11F-7341-8F2A-5BB785D44617}" type="datetime1">
              <a:rPr lang="en-GB" smtClean="0"/>
              <a:t>08/01/2018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6EA6FD-CDA5-FB4D-8E0E-A2218FA08D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47508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1370E-55D1-5E4E-A4AE-F389D65CB217}" type="datetime1">
              <a:rPr lang="en-GB" smtClean="0"/>
              <a:t>08/01/2018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6EA6FD-CDA5-FB4D-8E0E-A2218FA08D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58235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BED7B3-7F40-7442-86A8-EF5D991FB15B}" type="datetime1">
              <a:rPr lang="en-GB" smtClean="0"/>
              <a:t>08/01/2018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6EA6FD-CDA5-FB4D-8E0E-A2218FA08D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29987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0340C2-8FAC-C74E-A515-FE484EF48075}" type="datetime1">
              <a:rPr lang="en-GB" smtClean="0"/>
              <a:t>08/01/2018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6EA6FD-CDA5-FB4D-8E0E-A2218FA08D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54543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68DD54-AC42-AE49-BB96-654408DC0E53}" type="datetime1">
              <a:rPr lang="en-GB" smtClean="0"/>
              <a:t>08/01/2018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6EA6FD-CDA5-FB4D-8E0E-A2218FA08D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00091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91C8B4-29B2-0841-A14C-D50D14C4AD50}" type="datetime1">
              <a:rPr lang="en-GB" smtClean="0"/>
              <a:t>08/01/2018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6EA6FD-CDA5-FB4D-8E0E-A2218FA08D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13252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D807DB-2D72-B94A-AEB3-723A2D3143C7}" type="datetime1">
              <a:rPr lang="en-GB" smtClean="0"/>
              <a:t>08/01/2018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6EA6FD-CDA5-FB4D-8E0E-A2218FA08D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14136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9CFEDC-B77C-EC42-8D0E-F8B8A95EBA3A}" type="datetime1">
              <a:rPr lang="en-GB" smtClean="0"/>
              <a:t>08/01/2018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6EA6FD-CDA5-FB4D-8E0E-A2218FA08D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7488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45B8B8-1004-F243-963A-4F6DEBDAD23C}" type="datetime1">
              <a:rPr lang="en-GB" smtClean="0"/>
              <a:t>08/01/2018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6EA6FD-CDA5-FB4D-8E0E-A2218FA08D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0106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.xml"/><Relationship Id="rId3" Type="http://schemas.openxmlformats.org/officeDocument/2006/relationships/hyperlink" Target="mailto:andrew.moore@cl.cam.ac.uk" TargetMode="Externa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10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4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6.xml"/></Relationships>
</file>

<file path=ppt/slides/_rels/slide10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37.xml"/></Relationships>
</file>

<file path=ppt/slides/_rels/slide10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38.xml"/></Relationships>
</file>

<file path=ppt/slides/_rels/slide10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39.xml"/></Relationships>
</file>

<file path=ppt/slides/_rels/slide10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0.xml"/></Relationships>
</file>

<file path=ppt/slides/_rels/slide10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1.xml"/></Relationships>
</file>

<file path=ppt/slides/_rels/slide10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43.xml"/></Relationships>
</file>

<file path=ppt/slides/_rels/slide1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4.xml"/></Relationships>
</file>

<file path=ppt/slides/_rels/slide1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5.xml"/></Relationships>
</file>

<file path=ppt/slides/_rels/slide1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6.xml"/></Relationships>
</file>

<file path=ppt/slides/_rels/slide1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7.xml"/></Relationships>
</file>

<file path=ppt/slides/_rels/slide1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8.xml"/></Relationships>
</file>

<file path=ppt/slides/_rels/slide1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9.xml"/></Relationships>
</file>

<file path=ppt/slides/_rels/slide1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0.xml"/></Relationships>
</file>

<file path=ppt/slides/_rels/slide1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1.xml"/></Relationships>
</file>

<file path=ppt/slides/_rels/slide1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emf"/></Relationships>
</file>

<file path=ppt/slides/_rels/slide1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3.xml"/></Relationships>
</file>

<file path=ppt/slides/_rels/slide1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54.xml"/></Relationships>
</file>

<file path=ppt/slides/_rels/slide1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5.xml"/></Relationships>
</file>

<file path=ppt/slides/_rels/slide1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6.xml"/></Relationships>
</file>

<file path=ppt/slides/_rels/slide1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7.xml"/></Relationships>
</file>

<file path=ppt/slides/_rels/slide1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8.xml"/></Relationships>
</file>

<file path=ppt/slides/_rels/slide1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9.xml"/></Relationships>
</file>

<file path=ppt/slides/_rels/slide1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0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1.xml"/></Relationships>
</file>

<file path=ppt/slides/_rels/slide1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2.xml"/></Relationships>
</file>

<file path=ppt/slides/_rels/slide1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3.xml"/></Relationships>
</file>

<file path=ppt/slides/_rels/slide1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4.xml"/></Relationships>
</file>

<file path=ppt/slides/_rels/slide1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65.xml"/></Relationships>
</file>

<file path=ppt/slides/_rels/slide1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6.xml"/></Relationships>
</file>

<file path=ppt/slides/_rels/slide1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emf"/><Relationship Id="rId3" Type="http://schemas.openxmlformats.org/officeDocument/2006/relationships/image" Target="../media/image13.emf"/></Relationships>
</file>

<file path=ppt/slides/_rels/slide1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7.xml"/></Relationships>
</file>

<file path=ppt/slides/_rels/slide1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8.xml"/></Relationships>
</file>

<file path=ppt/slides/_rels/slide1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9.xml"/></Relationships>
</file>

<file path=ppt/slides/_rels/slide1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0.xml"/></Relationships>
</file>

<file path=ppt/slides/_rels/slide1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71.xml"/></Relationships>
</file>

<file path=ppt/slides/_rels/slide1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72.xml"/></Relationships>
</file>

<file path=ppt/slides/_rels/slide1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7.xml"/></Relationships>
</file>

<file path=ppt/slides/_rels/slide1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comments" Target="../comments/comment1.xml"/></Relationships>
</file>

<file path=ppt/slides/_rels/slide1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3.xml"/></Relationships>
</file>

<file path=ppt/slides/_rels/slide17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4" Type="http://schemas.openxmlformats.org/officeDocument/2006/relationships/image" Target="../media/image14.wmf"/><Relationship Id="rId5" Type="http://schemas.openxmlformats.org/officeDocument/2006/relationships/oleObject" Target="../embeddings/oleObject6.bin"/><Relationship Id="rId6" Type="http://schemas.openxmlformats.org/officeDocument/2006/relationships/image" Target="../media/image15.wmf"/><Relationship Id="rId1" Type="http://schemas.openxmlformats.org/officeDocument/2006/relationships/vmlDrawing" Target="../drawings/vmlDrawing4.vml"/><Relationship Id="rId2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8.xml"/></Relationships>
</file>

<file path=ppt/slides/_rels/slide18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4" Type="http://schemas.openxmlformats.org/officeDocument/2006/relationships/image" Target="../media/image14.wmf"/><Relationship Id="rId5" Type="http://schemas.openxmlformats.org/officeDocument/2006/relationships/oleObject" Target="../embeddings/oleObject8.bin"/><Relationship Id="rId6" Type="http://schemas.openxmlformats.org/officeDocument/2006/relationships/image" Target="../media/image15.wmf"/><Relationship Id="rId7" Type="http://schemas.openxmlformats.org/officeDocument/2006/relationships/oleObject" Target="../embeddings/oleObject9.bin"/><Relationship Id="rId8" Type="http://schemas.openxmlformats.org/officeDocument/2006/relationships/image" Target="../media/image16.emf"/><Relationship Id="rId1" Type="http://schemas.openxmlformats.org/officeDocument/2006/relationships/vmlDrawing" Target="../drawings/vmlDrawing5.vml"/><Relationship Id="rId2" Type="http://schemas.openxmlformats.org/officeDocument/2006/relationships/slideLayout" Target="../slideLayouts/slideLayout2.xml"/></Relationships>
</file>

<file path=ppt/slides/_rels/slide18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.bin"/><Relationship Id="rId4" Type="http://schemas.openxmlformats.org/officeDocument/2006/relationships/image" Target="../media/image17.emf"/><Relationship Id="rId1" Type="http://schemas.openxmlformats.org/officeDocument/2006/relationships/vmlDrawing" Target="../drawings/vmlDrawing6.vml"/><Relationship Id="rId2" Type="http://schemas.openxmlformats.org/officeDocument/2006/relationships/slideLayout" Target="../slideLayouts/slideLayout2.xml"/></Relationships>
</file>

<file path=ppt/slides/_rels/slide1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1.bin"/><Relationship Id="rId4" Type="http://schemas.openxmlformats.org/officeDocument/2006/relationships/image" Target="../media/image17.emf"/><Relationship Id="rId1" Type="http://schemas.openxmlformats.org/officeDocument/2006/relationships/vmlDrawing" Target="../drawings/vmlDrawing7.vml"/><Relationship Id="rId2" Type="http://schemas.openxmlformats.org/officeDocument/2006/relationships/slideLayout" Target="../slideLayouts/slideLayout2.xml"/></Relationships>
</file>

<file path=ppt/slides/_rels/slide1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9.xml"/></Relationships>
</file>

<file path=ppt/slides/_rels/slide19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2.bin"/><Relationship Id="rId4" Type="http://schemas.openxmlformats.org/officeDocument/2006/relationships/image" Target="../media/image14.wmf"/><Relationship Id="rId5" Type="http://schemas.openxmlformats.org/officeDocument/2006/relationships/oleObject" Target="../embeddings/oleObject13.bin"/><Relationship Id="rId6" Type="http://schemas.openxmlformats.org/officeDocument/2006/relationships/image" Target="../media/image15.wmf"/><Relationship Id="rId1" Type="http://schemas.openxmlformats.org/officeDocument/2006/relationships/vmlDrawing" Target="../drawings/vmlDrawing8.vml"/><Relationship Id="rId2" Type="http://schemas.openxmlformats.org/officeDocument/2006/relationships/slideLayout" Target="../slideLayouts/slideLayout2.xml"/></Relationships>
</file>

<file path=ppt/slides/_rels/slide19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4.bin"/><Relationship Id="rId4" Type="http://schemas.openxmlformats.org/officeDocument/2006/relationships/image" Target="../media/image14.wmf"/><Relationship Id="rId5" Type="http://schemas.openxmlformats.org/officeDocument/2006/relationships/oleObject" Target="../embeddings/oleObject15.bin"/><Relationship Id="rId6" Type="http://schemas.openxmlformats.org/officeDocument/2006/relationships/image" Target="../media/image15.wmf"/><Relationship Id="rId7" Type="http://schemas.openxmlformats.org/officeDocument/2006/relationships/oleObject" Target="../embeddings/oleObject16.bin"/><Relationship Id="rId8" Type="http://schemas.openxmlformats.org/officeDocument/2006/relationships/image" Target="../media/image16.emf"/><Relationship Id="rId1" Type="http://schemas.openxmlformats.org/officeDocument/2006/relationships/vmlDrawing" Target="../drawings/vmlDrawing9.vml"/><Relationship Id="rId2" Type="http://schemas.openxmlformats.org/officeDocument/2006/relationships/slideLayout" Target="../slideLayouts/slideLayout2.xml"/></Relationships>
</file>

<file path=ppt/slides/_rels/slide19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7.bin"/><Relationship Id="rId4" Type="http://schemas.openxmlformats.org/officeDocument/2006/relationships/image" Target="../media/image18.emf"/><Relationship Id="rId5" Type="http://schemas.openxmlformats.org/officeDocument/2006/relationships/image" Target="../media/image12.emf"/><Relationship Id="rId1" Type="http://schemas.openxmlformats.org/officeDocument/2006/relationships/vmlDrawing" Target="../drawings/vmlDrawing10.vml"/><Relationship Id="rId2" Type="http://schemas.openxmlformats.org/officeDocument/2006/relationships/slideLayout" Target="../slideLayouts/slideLayout2.xml"/></Relationships>
</file>

<file path=ppt/slides/_rels/slide19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8.bin"/><Relationship Id="rId4" Type="http://schemas.openxmlformats.org/officeDocument/2006/relationships/image" Target="../media/image19.emf"/><Relationship Id="rId1" Type="http://schemas.openxmlformats.org/officeDocument/2006/relationships/vmlDrawing" Target="../drawings/vmlDrawing11.vml"/><Relationship Id="rId2" Type="http://schemas.openxmlformats.org/officeDocument/2006/relationships/slideLayout" Target="../slideLayouts/slideLayout2.xml"/></Relationships>
</file>

<file path=ppt/slides/_rels/slide19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9.bin"/><Relationship Id="rId4" Type="http://schemas.openxmlformats.org/officeDocument/2006/relationships/image" Target="../media/image19.emf"/><Relationship Id="rId1" Type="http://schemas.openxmlformats.org/officeDocument/2006/relationships/vmlDrawing" Target="../drawings/vmlDrawing12.vml"/><Relationship Id="rId2" Type="http://schemas.openxmlformats.org/officeDocument/2006/relationships/slideLayout" Target="../slideLayouts/slideLayout2.xml"/></Relationships>
</file>

<file path=ppt/slides/_rels/slide19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5.xml"/></Relationships>
</file>

<file path=ppt/slides/_rels/slide19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0.xml"/></Relationships>
</file>

<file path=ppt/slides/_rels/slide20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6.xml"/></Relationships>
</file>

<file path=ppt/slides/_rels/slide20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7.xml"/></Relationships>
</file>

<file path=ppt/slides/_rels/slide20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emf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1.xml"/></Relationships>
</file>

<file path=ppt/slides/_rels/slide2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png"/><Relationship Id="rId3" Type="http://schemas.openxmlformats.org/officeDocument/2006/relationships/image" Target="../media/image21.png"/></Relationships>
</file>

<file path=ppt/slides/_rels/slide2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png"/><Relationship Id="rId3" Type="http://schemas.openxmlformats.org/officeDocument/2006/relationships/image" Target="../media/image23.png"/></Relationships>
</file>

<file path=ppt/slides/_rels/slide2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4" Type="http://schemas.openxmlformats.org/officeDocument/2006/relationships/image" Target="../media/image26.png"/><Relationship Id="rId5" Type="http://schemas.openxmlformats.org/officeDocument/2006/relationships/image" Target="../media/image27.png"/><Relationship Id="rId6" Type="http://schemas.openxmlformats.org/officeDocument/2006/relationships/image" Target="../media/image28.png"/><Relationship Id="rId7" Type="http://schemas.openxmlformats.org/officeDocument/2006/relationships/image" Target="../media/image29.png"/><Relationship Id="rId8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4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3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3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3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4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wmf"/><Relationship Id="rId4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4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5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6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4" Type="http://schemas.openxmlformats.org/officeDocument/2006/relationships/image" Target="../media/image5.emf"/><Relationship Id="rId5" Type="http://schemas.openxmlformats.org/officeDocument/2006/relationships/oleObject" Target="../embeddings/oleObject2.bin"/><Relationship Id="rId6" Type="http://schemas.openxmlformats.org/officeDocument/2006/relationships/image" Target="../media/image6.wmf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2.png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4" Type="http://schemas.openxmlformats.org/officeDocument/2006/relationships/oleObject" Target="../embeddings/oleObject3.bin"/><Relationship Id="rId5" Type="http://schemas.openxmlformats.org/officeDocument/2006/relationships/image" Target="../media/image5.emf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7.png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2.png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1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4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5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6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7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8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9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30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31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32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3.xml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34.xml"/></Relationships>
</file>

<file path=ppt/slides/_rels/slide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4" Type="http://schemas.openxmlformats.org/officeDocument/2006/relationships/image" Target="../media/image8.emf"/><Relationship Id="rId1" Type="http://schemas.openxmlformats.org/officeDocument/2006/relationships/vmlDrawing" Target="../drawings/vmlDrawing3.vml"/><Relationship Id="rId2" Type="http://schemas.openxmlformats.org/officeDocument/2006/relationships/slideLayout" Target="../slideLayouts/slideLayout2.xml"/></Relationships>
</file>

<file path=ppt/slides/_rels/slide9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ChangeArrowheads="1"/>
          </p:cNvSpPr>
          <p:nvPr/>
        </p:nvSpPr>
        <p:spPr bwMode="auto">
          <a:xfrm>
            <a:off x="382589" y="493714"/>
            <a:ext cx="8399463" cy="58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eaLnBrk="0" hangingPunct="0"/>
            <a:r>
              <a:rPr lang="en-US" sz="4000" dirty="0" smtClean="0">
                <a:latin typeface="Calibri"/>
              </a:rPr>
              <a:t>Computer Networking</a:t>
            </a:r>
            <a:endParaRPr lang="en-US" sz="4000" dirty="0">
              <a:latin typeface="Calibri"/>
            </a:endParaRPr>
          </a:p>
          <a:p>
            <a:pPr algn="ctr" eaLnBrk="0" hangingPunct="0"/>
            <a:endParaRPr lang="en-US" sz="4000" dirty="0">
              <a:latin typeface="Calibri"/>
            </a:endParaRPr>
          </a:p>
          <a:p>
            <a:pPr algn="ctr" eaLnBrk="0" hangingPunct="0"/>
            <a:r>
              <a:rPr lang="en-US" sz="4000" dirty="0"/>
              <a:t>Michaelmas/Lent Term</a:t>
            </a:r>
          </a:p>
          <a:p>
            <a:pPr algn="ctr" eaLnBrk="0" hangingPunct="0"/>
            <a:r>
              <a:rPr lang="en-US" sz="4000" dirty="0"/>
              <a:t>M/W/F 11:00-12:00</a:t>
            </a:r>
          </a:p>
          <a:p>
            <a:pPr algn="ctr" eaLnBrk="0" hangingPunct="0"/>
            <a:r>
              <a:rPr lang="en-US" sz="4000" dirty="0"/>
              <a:t>LT1 in Gates Building</a:t>
            </a:r>
          </a:p>
          <a:p>
            <a:pPr algn="ctr" eaLnBrk="0" hangingPunct="0"/>
            <a:endParaRPr lang="en-US" sz="4000" dirty="0">
              <a:latin typeface="Calibri"/>
            </a:endParaRPr>
          </a:p>
          <a:p>
            <a:pPr algn="ctr" eaLnBrk="0" hangingPunct="0"/>
            <a:r>
              <a:rPr lang="en-US" sz="4000" dirty="0" smtClean="0">
                <a:latin typeface="Calibri"/>
              </a:rPr>
              <a:t>Slide Set 5</a:t>
            </a:r>
          </a:p>
          <a:p>
            <a:pPr algn="ctr" eaLnBrk="0" hangingPunct="0"/>
            <a:endParaRPr lang="en-US" sz="1800" dirty="0">
              <a:latin typeface="Calibri"/>
            </a:endParaRPr>
          </a:p>
          <a:p>
            <a:pPr algn="ctr" eaLnBrk="0" hangingPunct="0"/>
            <a:r>
              <a:rPr lang="en-US" sz="3600" dirty="0" err="1" smtClean="0">
                <a:latin typeface="Calibri"/>
              </a:rPr>
              <a:t>Evangelia</a:t>
            </a:r>
            <a:r>
              <a:rPr lang="en-US" sz="3600" dirty="0" smtClean="0">
                <a:latin typeface="Calibri"/>
              </a:rPr>
              <a:t> </a:t>
            </a:r>
            <a:r>
              <a:rPr lang="en-US" sz="3600" dirty="0" err="1" smtClean="0">
                <a:latin typeface="Calibri"/>
              </a:rPr>
              <a:t>Kalyvianaki</a:t>
            </a:r>
            <a:endParaRPr lang="en-US" sz="2000" dirty="0">
              <a:latin typeface="Calibri"/>
            </a:endParaRPr>
          </a:p>
          <a:p>
            <a:pPr algn="ctr" eaLnBrk="0" hangingPunct="0"/>
            <a:r>
              <a:rPr lang="en-US" dirty="0" smtClean="0">
                <a:latin typeface="Calibri"/>
                <a:hlinkClick r:id="rId3"/>
              </a:rPr>
              <a:t>ek264</a:t>
            </a:r>
            <a:r>
              <a:rPr lang="en-US" dirty="0" smtClean="0">
                <a:latin typeface="Calibri"/>
                <a:hlinkClick r:id="rId3"/>
              </a:rPr>
              <a:t>@cl.cam.ac.uk</a:t>
            </a:r>
            <a:endParaRPr lang="en-US" dirty="0" smtClean="0">
              <a:latin typeface="Calibri"/>
            </a:endParaRPr>
          </a:p>
          <a:p>
            <a:pPr algn="ctr" eaLnBrk="0" hangingPunct="0"/>
            <a:r>
              <a:rPr lang="en-US" dirty="0" smtClean="0">
                <a:latin typeface="Calibri"/>
              </a:rPr>
              <a:t>2017-2018</a:t>
            </a:r>
            <a:endParaRPr lang="en-US" dirty="0">
              <a:latin typeface="Calibri"/>
            </a:endParaRPr>
          </a:p>
          <a:p>
            <a:pPr algn="ctr" eaLnBrk="0" hangingPunct="0"/>
            <a:endParaRPr lang="en-US" dirty="0" smtClean="0">
              <a:latin typeface="Calibri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828BE7-28D6-6A44-825C-169A4C1A9E19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199080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38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Role of the Transport Layer</a:t>
            </a:r>
            <a:endParaRPr lang="en-US" dirty="0"/>
          </a:p>
        </p:txBody>
      </p:sp>
      <p:sp>
        <p:nvSpPr>
          <p:cNvPr id="11038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2065338"/>
            <a:ext cx="8534400" cy="4411662"/>
          </a:xfrm>
        </p:spPr>
        <p:txBody>
          <a:bodyPr/>
          <a:lstStyle/>
          <a:p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Communication between application processes</a:t>
            </a:r>
          </a:p>
          <a:p>
            <a:r>
              <a:rPr lang="en-US" dirty="0" smtClean="0"/>
              <a:t>Provide common end-to-end services for app layer </a:t>
            </a:r>
            <a:r>
              <a:rPr lang="en-US" dirty="0" smtClean="0">
                <a:solidFill>
                  <a:srgbClr val="000090"/>
                </a:solidFill>
              </a:rPr>
              <a:t>[optional]</a:t>
            </a:r>
          </a:p>
          <a:p>
            <a:pPr lvl="1"/>
            <a:r>
              <a:rPr lang="en-US" dirty="0" smtClean="0"/>
              <a:t>Reliable, in-order data delivery</a:t>
            </a:r>
          </a:p>
          <a:p>
            <a:pPr lvl="1"/>
            <a:r>
              <a:rPr lang="en-US" dirty="0" smtClean="0"/>
              <a:t>Paced data delivery: flow and congestion-control</a:t>
            </a:r>
          </a:p>
          <a:p>
            <a:pPr lvl="2"/>
            <a:r>
              <a:rPr lang="en-US" dirty="0" smtClean="0"/>
              <a:t>too fast may overwhelm the network</a:t>
            </a:r>
          </a:p>
          <a:p>
            <a:pPr lvl="2"/>
            <a:r>
              <a:rPr lang="en-US" dirty="0" smtClean="0"/>
              <a:t>too slow is not efficient</a:t>
            </a:r>
          </a:p>
          <a:p>
            <a:pPr lvl="1"/>
            <a:endParaRPr lang="en-US" dirty="0"/>
          </a:p>
        </p:txBody>
      </p:sp>
      <p:sp>
        <p:nvSpPr>
          <p:cNvPr id="4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1"/>
            <a:ext cx="2133600" cy="365125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37931725" indent="-37474525" algn="ctr"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r"/>
            <a:fld id="{C347C1EF-973B-F840-ADDD-5BD345E7D802}" type="slidenum">
              <a:rPr lang="en-US" sz="1400" smtClean="0">
                <a:latin typeface="Calibri"/>
              </a:rPr>
              <a:pPr algn="r"/>
              <a:t>10</a:t>
            </a:fld>
            <a:endParaRPr lang="en-US" sz="1400" dirty="0"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213467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Karn</a:t>
            </a:r>
            <a:r>
              <a:rPr lang="en-US" dirty="0" smtClean="0"/>
              <a:t>/Partridge in action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 t="2000" b="2000"/>
          <a:stretch>
            <a:fillRect/>
          </a:stretch>
        </p:blipFill>
        <p:spPr/>
      </p:pic>
      <p:sp>
        <p:nvSpPr>
          <p:cNvPr id="5" name="TextBox 4"/>
          <p:cNvSpPr txBox="1"/>
          <p:nvPr/>
        </p:nvSpPr>
        <p:spPr>
          <a:xfrm>
            <a:off x="1513876" y="6305490"/>
            <a:ext cx="5444019" cy="40011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from Jacobson and </a:t>
            </a:r>
            <a:r>
              <a:rPr lang="en-US" dirty="0" err="1" smtClean="0"/>
              <a:t>Karels</a:t>
            </a:r>
            <a:r>
              <a:rPr lang="en-US" dirty="0" smtClean="0"/>
              <a:t>, SIGCOMM 1988</a:t>
            </a:r>
            <a:endParaRPr lang="en-US" dirty="0"/>
          </a:p>
        </p:txBody>
      </p:sp>
      <p:sp>
        <p:nvSpPr>
          <p:cNvPr id="6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11828BE7-28D6-6A44-825C-169A4C1A9E19}" type="slidenum">
              <a:rPr lang="en-US" smtClean="0"/>
              <a:t>100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76641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Helvetica" charset="0"/>
                <a:ea typeface="ＭＳ Ｐゴシック" charset="0"/>
                <a:cs typeface="ＭＳ Ｐゴシック" charset="0"/>
              </a:rPr>
              <a:t>Jacobson/Karels Algorithm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19263"/>
            <a:ext cx="8458200" cy="4411662"/>
          </a:xfrm>
        </p:spPr>
        <p:txBody>
          <a:bodyPr/>
          <a:lstStyle/>
          <a:p>
            <a:pPr marL="285750" indent="-285750">
              <a:lnSpc>
                <a:spcPct val="90000"/>
              </a:lnSpc>
            </a:pPr>
            <a:r>
              <a:rPr lang="en-US" dirty="0" smtClean="0">
                <a:latin typeface="Arial" charset="0"/>
                <a:cs typeface="Arial" charset="0"/>
              </a:rPr>
              <a:t>Problem: need to better capture variability in RTT</a:t>
            </a:r>
            <a:endParaRPr lang="en-US" dirty="0">
              <a:latin typeface="Arial" charset="0"/>
              <a:cs typeface="Arial" charset="0"/>
            </a:endParaRPr>
          </a:p>
          <a:p>
            <a:pPr marL="685800" lvl="1" indent="-228600">
              <a:lnSpc>
                <a:spcPct val="90000"/>
              </a:lnSpc>
            </a:pPr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Directly measure </a:t>
            </a:r>
            <a:r>
              <a:rPr lang="en-US" dirty="0" smtClean="0">
                <a:solidFill>
                  <a:srgbClr val="FF0000"/>
                </a:solidFill>
                <a:latin typeface="Arial" charset="0"/>
                <a:ea typeface="Arial" charset="0"/>
                <a:cs typeface="Arial" charset="0"/>
              </a:rPr>
              <a:t>deviation</a:t>
            </a:r>
            <a:endParaRPr lang="en-US" dirty="0">
              <a:latin typeface="Arial" charset="0"/>
              <a:ea typeface="Arial" charset="0"/>
              <a:cs typeface="Arial" charset="0"/>
            </a:endParaRPr>
          </a:p>
          <a:p>
            <a:pPr marL="285750" indent="-285750"/>
            <a:endParaRPr lang="en-US" dirty="0">
              <a:latin typeface="Arial" charset="0"/>
              <a:cs typeface="Arial" charset="0"/>
            </a:endParaRPr>
          </a:p>
          <a:p>
            <a:pPr marL="285750" indent="-285750"/>
            <a:r>
              <a:rPr lang="en-US" sz="2400" dirty="0">
                <a:latin typeface="Arial" charset="0"/>
                <a:cs typeface="Arial" charset="0"/>
              </a:rPr>
              <a:t>Deviation = </a:t>
            </a:r>
            <a:r>
              <a:rPr lang="en-US" sz="2400" b="1" dirty="0">
                <a:latin typeface="Arial" charset="0"/>
                <a:cs typeface="Arial" charset="0"/>
              </a:rPr>
              <a:t>|</a:t>
            </a:r>
            <a:r>
              <a:rPr lang="en-US" sz="2400" dirty="0">
                <a:latin typeface="Arial" charset="0"/>
                <a:cs typeface="Arial" charset="0"/>
              </a:rPr>
              <a:t> </a:t>
            </a:r>
            <a:r>
              <a:rPr lang="en-US" sz="2400" dirty="0" err="1">
                <a:latin typeface="Arial" charset="0"/>
                <a:cs typeface="Arial" charset="0"/>
              </a:rPr>
              <a:t>SampleRTT</a:t>
            </a:r>
            <a:r>
              <a:rPr lang="en-US" sz="2400" dirty="0">
                <a:latin typeface="Arial" charset="0"/>
                <a:cs typeface="Arial" charset="0"/>
              </a:rPr>
              <a:t> – </a:t>
            </a:r>
            <a:r>
              <a:rPr lang="en-US" sz="2400" dirty="0" err="1">
                <a:latin typeface="Arial" charset="0"/>
                <a:cs typeface="Arial" charset="0"/>
              </a:rPr>
              <a:t>EstimatedRTT</a:t>
            </a:r>
            <a:r>
              <a:rPr lang="en-US" sz="2400" dirty="0">
                <a:latin typeface="Arial" charset="0"/>
                <a:cs typeface="Arial" charset="0"/>
              </a:rPr>
              <a:t> </a:t>
            </a:r>
            <a:r>
              <a:rPr lang="en-US" sz="2400" b="1" dirty="0">
                <a:latin typeface="Arial" charset="0"/>
                <a:cs typeface="Arial" charset="0"/>
              </a:rPr>
              <a:t>|</a:t>
            </a:r>
            <a:r>
              <a:rPr lang="en-US" sz="2400" dirty="0">
                <a:latin typeface="Arial" charset="0"/>
                <a:cs typeface="Arial" charset="0"/>
              </a:rPr>
              <a:t> </a:t>
            </a:r>
          </a:p>
          <a:p>
            <a:pPr marL="285750" indent="-285750"/>
            <a:r>
              <a:rPr lang="en-US" sz="2400" dirty="0" err="1">
                <a:latin typeface="Arial" charset="0"/>
                <a:cs typeface="Arial" charset="0"/>
              </a:rPr>
              <a:t>EstimatedDeviation</a:t>
            </a:r>
            <a:r>
              <a:rPr lang="en-US" sz="2400" dirty="0">
                <a:latin typeface="Arial" charset="0"/>
                <a:cs typeface="Arial" charset="0"/>
              </a:rPr>
              <a:t>: </a:t>
            </a:r>
            <a:r>
              <a:rPr lang="en-US" sz="2400" dirty="0" smtClean="0">
                <a:latin typeface="Arial" charset="0"/>
                <a:cs typeface="Arial" charset="0"/>
              </a:rPr>
              <a:t>exponential average </a:t>
            </a:r>
            <a:r>
              <a:rPr lang="en-US" sz="2400" dirty="0">
                <a:latin typeface="Arial" charset="0"/>
                <a:cs typeface="Arial" charset="0"/>
              </a:rPr>
              <a:t>of Deviation</a:t>
            </a:r>
          </a:p>
          <a:p>
            <a:pPr marL="285750" indent="-285750"/>
            <a:endParaRPr lang="en-US" sz="2400" dirty="0">
              <a:latin typeface="Arial" charset="0"/>
              <a:cs typeface="Arial" charset="0"/>
            </a:endParaRPr>
          </a:p>
          <a:p>
            <a:pPr marL="285750" indent="-285750"/>
            <a:r>
              <a:rPr lang="en-US" sz="2400" dirty="0">
                <a:latin typeface="Arial" charset="0"/>
                <a:cs typeface="Arial" charset="0"/>
              </a:rPr>
              <a:t>RTO = </a:t>
            </a:r>
            <a:r>
              <a:rPr lang="en-US" sz="2400" dirty="0" err="1">
                <a:latin typeface="Arial" charset="0"/>
                <a:cs typeface="Arial" charset="0"/>
              </a:rPr>
              <a:t>EstimatedRTT</a:t>
            </a:r>
            <a:r>
              <a:rPr lang="en-US" sz="2400" dirty="0">
                <a:latin typeface="Arial" charset="0"/>
                <a:cs typeface="Arial" charset="0"/>
              </a:rPr>
              <a:t> + 4 x </a:t>
            </a:r>
            <a:r>
              <a:rPr lang="en-US" sz="2400" dirty="0" err="1" smtClean="0">
                <a:latin typeface="Arial" charset="0"/>
                <a:cs typeface="Arial" charset="0"/>
              </a:rPr>
              <a:t>EstimatedDeviation</a:t>
            </a:r>
            <a:endParaRPr lang="en-US" sz="2400" dirty="0" smtClean="0">
              <a:latin typeface="Arial" charset="0"/>
              <a:cs typeface="Arial" charset="0"/>
            </a:endParaRPr>
          </a:p>
          <a:p>
            <a:pPr marL="285750" indent="-285750"/>
            <a:endParaRPr lang="en-US" sz="2400" dirty="0">
              <a:latin typeface="Arial" charset="0"/>
              <a:cs typeface="Arial" charset="0"/>
            </a:endParaRPr>
          </a:p>
        </p:txBody>
      </p:sp>
      <p:sp>
        <p:nvSpPr>
          <p:cNvPr id="4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11828BE7-28D6-6A44-825C-169A4C1A9E19}" type="slidenum">
              <a:rPr lang="en-US" smtClean="0"/>
              <a:t>101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20034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ChangeAspect="1"/>
          </p:cNvPicPr>
          <p:nvPr/>
        </p:nvPicPr>
        <p:blipFill rotWithShape="1">
          <a:blip r:embed="rId3"/>
          <a:srcRect l="10168" t="2000" r="20595" b="2000"/>
          <a:stretch/>
        </p:blipFill>
        <p:spPr>
          <a:xfrm>
            <a:off x="172616" y="1541298"/>
            <a:ext cx="4486910" cy="356399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With Jacobson/</a:t>
            </a:r>
            <a:r>
              <a:rPr lang="en-US" dirty="0" err="1" smtClean="0"/>
              <a:t>Karels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 rotWithShape="1">
          <a:blip r:embed="rId4"/>
          <a:srcRect l="11068" t="45" r="26182" b="45"/>
          <a:stretch/>
        </p:blipFill>
        <p:spPr>
          <a:xfrm>
            <a:off x="4605136" y="1401221"/>
            <a:ext cx="4538864" cy="3814528"/>
          </a:xfrm>
        </p:spPr>
      </p:pic>
      <p:sp>
        <p:nvSpPr>
          <p:cNvPr id="5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11828BE7-28D6-6A44-825C-169A4C1A9E19}" type="slidenum">
              <a:rPr lang="en-US" smtClean="0"/>
              <a:t>102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6161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does TCP do?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760538"/>
            <a:ext cx="8839200" cy="4411662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 smtClean="0"/>
              <a:t>Most of our previous ideas, but some key differences</a:t>
            </a:r>
          </a:p>
          <a:p>
            <a:r>
              <a:rPr lang="en-US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Checksum </a:t>
            </a:r>
          </a:p>
          <a:p>
            <a:r>
              <a:rPr lang="en-US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Sequence numbers are byte offsets </a:t>
            </a:r>
          </a:p>
          <a:p>
            <a:r>
              <a:rPr lang="en-US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Receiver sends cumulative acknowledgements (like GBN)</a:t>
            </a:r>
          </a:p>
          <a:p>
            <a:r>
              <a:rPr lang="en-US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Receivers do not drop out-of-sequence packets (like SR)</a:t>
            </a:r>
          </a:p>
          <a:p>
            <a:r>
              <a:rPr lang="en-US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Introduces fast retransmit: optimization that uses duplicate</a:t>
            </a:r>
            <a:br>
              <a:rPr lang="en-US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en-US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ACKs to trigger early retransmission</a:t>
            </a:r>
          </a:p>
          <a:p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Sender maintains a single retransmission </a:t>
            </a:r>
            <a:r>
              <a:rPr lang="en-US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timer (like GBN) and retransmits on timeout</a:t>
            </a:r>
            <a:endParaRPr lang="en-US" sz="2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endParaRPr lang="en-US" sz="2400" dirty="0"/>
          </a:p>
          <a:p>
            <a:endParaRPr lang="en-US" sz="2400" dirty="0" smtClean="0"/>
          </a:p>
          <a:p>
            <a:endParaRPr lang="en-US" dirty="0" smtClean="0"/>
          </a:p>
          <a:p>
            <a:endParaRPr lang="en-US" dirty="0" smtClean="0"/>
          </a:p>
        </p:txBody>
      </p:sp>
      <p:sp>
        <p:nvSpPr>
          <p:cNvPr id="4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11828BE7-28D6-6A44-825C-169A4C1A9E19}" type="slidenum">
              <a:rPr lang="en-US" smtClean="0"/>
              <a:t>103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24611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2866" name="Rectangle 2"/>
          <p:cNvSpPr>
            <a:spLocks noChangeArrowheads="1"/>
          </p:cNvSpPr>
          <p:nvPr/>
        </p:nvSpPr>
        <p:spPr bwMode="auto">
          <a:xfrm>
            <a:off x="615950" y="1508125"/>
            <a:ext cx="8001000" cy="4648200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>
              <a:ea typeface="+mn-ea"/>
              <a:cs typeface="+mn-cs"/>
            </a:endParaRPr>
          </a:p>
        </p:txBody>
      </p:sp>
      <p:sp>
        <p:nvSpPr>
          <p:cNvPr id="40964" name="Rectangle 3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latin typeface="Helvetica" charset="0"/>
                <a:ea typeface="ＭＳ Ｐゴシック" charset="0"/>
                <a:cs typeface="ＭＳ Ｐゴシック" charset="0"/>
              </a:rPr>
              <a:t>TCP </a:t>
            </a:r>
            <a:r>
              <a:rPr lang="en-US" dirty="0" smtClean="0">
                <a:latin typeface="Helvetica" charset="0"/>
                <a:ea typeface="ＭＳ Ｐゴシック" charset="0"/>
                <a:cs typeface="ＭＳ Ｐゴシック" charset="0"/>
              </a:rPr>
              <a:t>Header: What’s left?</a:t>
            </a:r>
            <a:endParaRPr lang="en-US" dirty="0">
              <a:latin typeface="Helvetica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40965" name="Rectangle 4"/>
          <p:cNvSpPr>
            <a:spLocks noChangeArrowheads="1"/>
          </p:cNvSpPr>
          <p:nvPr/>
        </p:nvSpPr>
        <p:spPr bwMode="auto">
          <a:xfrm>
            <a:off x="3335338" y="1828800"/>
            <a:ext cx="2362200" cy="533400"/>
          </a:xfrm>
          <a:prstGeom prst="rect">
            <a:avLst/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rgbClr val="FF6600"/>
              </a:solidFill>
            </a:endParaRPr>
          </a:p>
        </p:txBody>
      </p:sp>
      <p:sp>
        <p:nvSpPr>
          <p:cNvPr id="40966" name="Text Box 5"/>
          <p:cNvSpPr txBox="1">
            <a:spLocks noChangeArrowheads="1"/>
          </p:cNvSpPr>
          <p:nvPr/>
        </p:nvSpPr>
        <p:spPr bwMode="auto">
          <a:xfrm>
            <a:off x="3716338" y="1874838"/>
            <a:ext cx="1497012" cy="396875"/>
          </a:xfrm>
          <a:prstGeom prst="rect">
            <a:avLst/>
          </a:prstGeom>
          <a:solidFill>
            <a:srgbClr val="CCFF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9pPr>
          </a:lstStyle>
          <a:p>
            <a:pPr algn="l"/>
            <a:r>
              <a:rPr lang="en-US" b="0" dirty="0">
                <a:solidFill>
                  <a:srgbClr val="FF6600"/>
                </a:solidFill>
                <a:latin typeface="Arial" charset="0"/>
              </a:rPr>
              <a:t>Source port</a:t>
            </a:r>
          </a:p>
        </p:txBody>
      </p:sp>
      <p:sp>
        <p:nvSpPr>
          <p:cNvPr id="40967" name="Rectangle 6"/>
          <p:cNvSpPr>
            <a:spLocks noChangeArrowheads="1"/>
          </p:cNvSpPr>
          <p:nvPr/>
        </p:nvSpPr>
        <p:spPr bwMode="auto">
          <a:xfrm>
            <a:off x="5697538" y="1828800"/>
            <a:ext cx="2514600" cy="533400"/>
          </a:xfrm>
          <a:prstGeom prst="rect">
            <a:avLst/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0968" name="Text Box 7"/>
          <p:cNvSpPr txBox="1">
            <a:spLocks noChangeArrowheads="1"/>
          </p:cNvSpPr>
          <p:nvPr/>
        </p:nvSpPr>
        <p:spPr bwMode="auto">
          <a:xfrm>
            <a:off x="5849938" y="1874838"/>
            <a:ext cx="1963737" cy="396875"/>
          </a:xfrm>
          <a:prstGeom prst="rect">
            <a:avLst/>
          </a:prstGeom>
          <a:solidFill>
            <a:srgbClr val="CCFF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9pPr>
          </a:lstStyle>
          <a:p>
            <a:pPr algn="l"/>
            <a:r>
              <a:rPr lang="en-US" b="0">
                <a:solidFill>
                  <a:srgbClr val="FF6600"/>
                </a:solidFill>
                <a:latin typeface="Arial" charset="0"/>
              </a:rPr>
              <a:t>Destination port</a:t>
            </a:r>
          </a:p>
        </p:txBody>
      </p:sp>
      <p:sp>
        <p:nvSpPr>
          <p:cNvPr id="40969" name="Rectangle 8"/>
          <p:cNvSpPr>
            <a:spLocks noChangeArrowheads="1"/>
          </p:cNvSpPr>
          <p:nvPr/>
        </p:nvSpPr>
        <p:spPr bwMode="auto">
          <a:xfrm>
            <a:off x="3335338" y="2362200"/>
            <a:ext cx="4876800" cy="457200"/>
          </a:xfrm>
          <a:prstGeom prst="rect">
            <a:avLst/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0970" name="Text Box 9"/>
          <p:cNvSpPr txBox="1">
            <a:spLocks noChangeArrowheads="1"/>
          </p:cNvSpPr>
          <p:nvPr/>
        </p:nvSpPr>
        <p:spPr bwMode="auto">
          <a:xfrm>
            <a:off x="4630738" y="2408238"/>
            <a:ext cx="2287806" cy="400110"/>
          </a:xfrm>
          <a:prstGeom prst="rect">
            <a:avLst/>
          </a:prstGeom>
          <a:solidFill>
            <a:srgbClr val="CCFF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9pPr>
          </a:lstStyle>
          <a:p>
            <a:pPr algn="l"/>
            <a:r>
              <a:rPr lang="en-US" b="0">
                <a:solidFill>
                  <a:srgbClr val="FF6600"/>
                </a:solidFill>
                <a:latin typeface="Arial" charset="0"/>
              </a:rPr>
              <a:t>Sequence number</a:t>
            </a:r>
          </a:p>
        </p:txBody>
      </p:sp>
      <p:sp>
        <p:nvSpPr>
          <p:cNvPr id="40971" name="Rectangle 10"/>
          <p:cNvSpPr>
            <a:spLocks noChangeArrowheads="1"/>
          </p:cNvSpPr>
          <p:nvPr/>
        </p:nvSpPr>
        <p:spPr bwMode="auto">
          <a:xfrm>
            <a:off x="3335338" y="2819400"/>
            <a:ext cx="4876800" cy="457200"/>
          </a:xfrm>
          <a:prstGeom prst="rect">
            <a:avLst/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0972" name="Text Box 11"/>
          <p:cNvSpPr txBox="1">
            <a:spLocks noChangeArrowheads="1"/>
          </p:cNvSpPr>
          <p:nvPr/>
        </p:nvSpPr>
        <p:spPr bwMode="auto">
          <a:xfrm>
            <a:off x="4630738" y="2865438"/>
            <a:ext cx="2150649" cy="400110"/>
          </a:xfrm>
          <a:prstGeom prst="rect">
            <a:avLst/>
          </a:prstGeom>
          <a:solidFill>
            <a:srgbClr val="CCFF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9pPr>
          </a:lstStyle>
          <a:p>
            <a:pPr algn="l"/>
            <a:r>
              <a:rPr lang="en-US" b="0">
                <a:solidFill>
                  <a:srgbClr val="FF6600"/>
                </a:solidFill>
                <a:latin typeface="Arial" charset="0"/>
              </a:rPr>
              <a:t>Acknowledgment</a:t>
            </a:r>
          </a:p>
        </p:txBody>
      </p:sp>
      <p:sp>
        <p:nvSpPr>
          <p:cNvPr id="40973" name="Rectangle 12"/>
          <p:cNvSpPr>
            <a:spLocks noChangeArrowheads="1"/>
          </p:cNvSpPr>
          <p:nvPr/>
        </p:nvSpPr>
        <p:spPr bwMode="auto">
          <a:xfrm>
            <a:off x="3335338" y="3276600"/>
            <a:ext cx="2438400" cy="533400"/>
          </a:xfrm>
          <a:prstGeom prst="rect">
            <a:avLst/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0974" name="Rectangle 13"/>
          <p:cNvSpPr>
            <a:spLocks noChangeArrowheads="1"/>
          </p:cNvSpPr>
          <p:nvPr/>
        </p:nvSpPr>
        <p:spPr bwMode="auto">
          <a:xfrm>
            <a:off x="5773738" y="3276600"/>
            <a:ext cx="2438400" cy="533400"/>
          </a:xfrm>
          <a:prstGeom prst="rect">
            <a:avLst/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0975" name="Text Box 14"/>
          <p:cNvSpPr txBox="1">
            <a:spLocks noChangeArrowheads="1"/>
          </p:cNvSpPr>
          <p:nvPr/>
        </p:nvSpPr>
        <p:spPr bwMode="auto">
          <a:xfrm>
            <a:off x="5838825" y="3349625"/>
            <a:ext cx="2301875" cy="396875"/>
          </a:xfrm>
          <a:prstGeom prst="rect">
            <a:avLst/>
          </a:prstGeom>
          <a:solidFill>
            <a:srgbClr val="CCFF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9pPr>
          </a:lstStyle>
          <a:p>
            <a:pPr algn="l"/>
            <a:r>
              <a:rPr lang="en-US" b="0">
                <a:solidFill>
                  <a:srgbClr val="000000"/>
                </a:solidFill>
                <a:latin typeface="Arial" charset="0"/>
              </a:rPr>
              <a:t>Advertised window</a:t>
            </a:r>
          </a:p>
        </p:txBody>
      </p:sp>
      <p:sp>
        <p:nvSpPr>
          <p:cNvPr id="40976" name="Text Box 15"/>
          <p:cNvSpPr txBox="1">
            <a:spLocks noChangeArrowheads="1"/>
          </p:cNvSpPr>
          <p:nvPr/>
        </p:nvSpPr>
        <p:spPr bwMode="auto">
          <a:xfrm>
            <a:off x="3265488" y="3352800"/>
            <a:ext cx="10668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9pPr>
          </a:lstStyle>
          <a:p>
            <a:pPr algn="l"/>
            <a:r>
              <a:rPr lang="en-US" b="0">
                <a:solidFill>
                  <a:srgbClr val="000000"/>
                </a:solidFill>
                <a:latin typeface="Arial" charset="0"/>
              </a:rPr>
              <a:t>HdrLen</a:t>
            </a:r>
          </a:p>
        </p:txBody>
      </p:sp>
      <p:sp>
        <p:nvSpPr>
          <p:cNvPr id="40977" name="Line 16"/>
          <p:cNvSpPr>
            <a:spLocks noChangeShapeType="1"/>
          </p:cNvSpPr>
          <p:nvPr/>
        </p:nvSpPr>
        <p:spPr bwMode="auto">
          <a:xfrm>
            <a:off x="4249738" y="3276600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0978" name="Line 17"/>
          <p:cNvSpPr>
            <a:spLocks noChangeShapeType="1"/>
          </p:cNvSpPr>
          <p:nvPr/>
        </p:nvSpPr>
        <p:spPr bwMode="auto">
          <a:xfrm>
            <a:off x="4706938" y="3276600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0979" name="Text Box 18"/>
          <p:cNvSpPr txBox="1">
            <a:spLocks noChangeArrowheads="1"/>
          </p:cNvSpPr>
          <p:nvPr/>
        </p:nvSpPr>
        <p:spPr bwMode="auto">
          <a:xfrm>
            <a:off x="4919663" y="3363913"/>
            <a:ext cx="804862" cy="396875"/>
          </a:xfrm>
          <a:prstGeom prst="rect">
            <a:avLst/>
          </a:prstGeom>
          <a:solidFill>
            <a:srgbClr val="CCFF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9pPr>
          </a:lstStyle>
          <a:p>
            <a:pPr algn="l"/>
            <a:r>
              <a:rPr lang="en-US" b="0">
                <a:solidFill>
                  <a:srgbClr val="000000"/>
                </a:solidFill>
                <a:latin typeface="Arial" charset="0"/>
              </a:rPr>
              <a:t>Flags</a:t>
            </a:r>
          </a:p>
        </p:txBody>
      </p:sp>
      <p:sp>
        <p:nvSpPr>
          <p:cNvPr id="40980" name="Text Box 19"/>
          <p:cNvSpPr txBox="1">
            <a:spLocks noChangeArrowheads="1"/>
          </p:cNvSpPr>
          <p:nvPr/>
        </p:nvSpPr>
        <p:spPr bwMode="auto">
          <a:xfrm>
            <a:off x="4325938" y="3398838"/>
            <a:ext cx="325437" cy="396875"/>
          </a:xfrm>
          <a:prstGeom prst="rect">
            <a:avLst/>
          </a:prstGeom>
          <a:solidFill>
            <a:srgbClr val="CCFF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9pPr>
          </a:lstStyle>
          <a:p>
            <a:pPr algn="l"/>
            <a:r>
              <a:rPr lang="en-US" b="0">
                <a:solidFill>
                  <a:srgbClr val="000000"/>
                </a:solidFill>
                <a:latin typeface="Arial" charset="0"/>
              </a:rPr>
              <a:t>0</a:t>
            </a:r>
          </a:p>
        </p:txBody>
      </p:sp>
      <p:sp>
        <p:nvSpPr>
          <p:cNvPr id="40981" name="Rectangle 20"/>
          <p:cNvSpPr>
            <a:spLocks noChangeArrowheads="1"/>
          </p:cNvSpPr>
          <p:nvPr/>
        </p:nvSpPr>
        <p:spPr bwMode="auto">
          <a:xfrm>
            <a:off x="3335338" y="3810000"/>
            <a:ext cx="2438400" cy="533400"/>
          </a:xfrm>
          <a:prstGeom prst="rect">
            <a:avLst/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0982" name="Rectangle 21"/>
          <p:cNvSpPr>
            <a:spLocks noChangeArrowheads="1"/>
          </p:cNvSpPr>
          <p:nvPr/>
        </p:nvSpPr>
        <p:spPr bwMode="auto">
          <a:xfrm>
            <a:off x="5773738" y="3810000"/>
            <a:ext cx="2438400" cy="533400"/>
          </a:xfrm>
          <a:prstGeom prst="rect">
            <a:avLst/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0983" name="Text Box 22"/>
          <p:cNvSpPr txBox="1">
            <a:spLocks noChangeArrowheads="1"/>
          </p:cNvSpPr>
          <p:nvPr/>
        </p:nvSpPr>
        <p:spPr bwMode="auto">
          <a:xfrm>
            <a:off x="3700463" y="3897313"/>
            <a:ext cx="1384300" cy="396875"/>
          </a:xfrm>
          <a:prstGeom prst="rect">
            <a:avLst/>
          </a:prstGeom>
          <a:solidFill>
            <a:srgbClr val="CCFF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9pPr>
          </a:lstStyle>
          <a:p>
            <a:pPr algn="l"/>
            <a:r>
              <a:rPr lang="en-US" b="0" dirty="0">
                <a:solidFill>
                  <a:srgbClr val="FF6600"/>
                </a:solidFill>
                <a:latin typeface="Arial" charset="0"/>
              </a:rPr>
              <a:t>Checksum</a:t>
            </a:r>
          </a:p>
        </p:txBody>
      </p:sp>
      <p:sp>
        <p:nvSpPr>
          <p:cNvPr id="40984" name="Text Box 23"/>
          <p:cNvSpPr txBox="1">
            <a:spLocks noChangeArrowheads="1"/>
          </p:cNvSpPr>
          <p:nvPr/>
        </p:nvSpPr>
        <p:spPr bwMode="auto">
          <a:xfrm>
            <a:off x="6062663" y="3897313"/>
            <a:ext cx="1793875" cy="396875"/>
          </a:xfrm>
          <a:prstGeom prst="rect">
            <a:avLst/>
          </a:prstGeom>
          <a:solidFill>
            <a:srgbClr val="CCFF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9pPr>
          </a:lstStyle>
          <a:p>
            <a:pPr algn="l"/>
            <a:r>
              <a:rPr lang="en-US" b="0">
                <a:solidFill>
                  <a:srgbClr val="000000"/>
                </a:solidFill>
                <a:latin typeface="Arial" charset="0"/>
              </a:rPr>
              <a:t>Urgent pointer</a:t>
            </a:r>
          </a:p>
        </p:txBody>
      </p:sp>
      <p:sp>
        <p:nvSpPr>
          <p:cNvPr id="40985" name="Rectangle 24"/>
          <p:cNvSpPr>
            <a:spLocks noChangeArrowheads="1"/>
          </p:cNvSpPr>
          <p:nvPr/>
        </p:nvSpPr>
        <p:spPr bwMode="auto">
          <a:xfrm>
            <a:off x="3335338" y="4343400"/>
            <a:ext cx="4876800" cy="457200"/>
          </a:xfrm>
          <a:prstGeom prst="rect">
            <a:avLst/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0986" name="Text Box 25"/>
          <p:cNvSpPr txBox="1">
            <a:spLocks noChangeArrowheads="1"/>
          </p:cNvSpPr>
          <p:nvPr/>
        </p:nvSpPr>
        <p:spPr bwMode="auto">
          <a:xfrm>
            <a:off x="4783138" y="4389438"/>
            <a:ext cx="2189162" cy="396875"/>
          </a:xfrm>
          <a:prstGeom prst="rect">
            <a:avLst/>
          </a:prstGeom>
          <a:solidFill>
            <a:srgbClr val="CCFF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9pPr>
          </a:lstStyle>
          <a:p>
            <a:pPr algn="l"/>
            <a:r>
              <a:rPr lang="en-US" b="0">
                <a:solidFill>
                  <a:srgbClr val="000000"/>
                </a:solidFill>
                <a:latin typeface="Arial" charset="0"/>
              </a:rPr>
              <a:t>Options (variable)</a:t>
            </a:r>
          </a:p>
        </p:txBody>
      </p:sp>
      <p:sp>
        <p:nvSpPr>
          <p:cNvPr id="40987" name="Rectangle 26"/>
          <p:cNvSpPr>
            <a:spLocks noChangeArrowheads="1"/>
          </p:cNvSpPr>
          <p:nvPr/>
        </p:nvSpPr>
        <p:spPr bwMode="auto">
          <a:xfrm>
            <a:off x="3335338" y="4800600"/>
            <a:ext cx="4876800" cy="1143000"/>
          </a:xfrm>
          <a:prstGeom prst="rect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sz="2400" b="0">
                <a:solidFill>
                  <a:schemeClr val="bg1"/>
                </a:solidFill>
                <a:latin typeface="Arial" charset="0"/>
              </a:rPr>
              <a:t>Data</a:t>
            </a:r>
          </a:p>
        </p:txBody>
      </p:sp>
      <p:sp>
        <p:nvSpPr>
          <p:cNvPr id="31" name="Text Box 27"/>
          <p:cNvSpPr txBox="1">
            <a:spLocks noChangeArrowheads="1"/>
          </p:cNvSpPr>
          <p:nvPr/>
        </p:nvSpPr>
        <p:spPr bwMode="auto">
          <a:xfrm>
            <a:off x="685800" y="2743200"/>
            <a:ext cx="22098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9pPr>
          </a:lstStyle>
          <a:p>
            <a:pPr algn="l"/>
            <a:r>
              <a:rPr lang="ja-JP" altLang="en-US" b="0" dirty="0">
                <a:solidFill>
                  <a:srgbClr val="FF6600"/>
                </a:solidFill>
                <a:latin typeface="Arial" charset="0"/>
              </a:rPr>
              <a:t>“</a:t>
            </a:r>
            <a:r>
              <a:rPr lang="en-US" b="0" dirty="0">
                <a:solidFill>
                  <a:srgbClr val="FF6600"/>
                </a:solidFill>
                <a:latin typeface="Arial" charset="0"/>
              </a:rPr>
              <a:t>Must Be Zero</a:t>
            </a:r>
            <a:r>
              <a:rPr lang="ja-JP" altLang="en-US" b="0" dirty="0">
                <a:solidFill>
                  <a:srgbClr val="FF6600"/>
                </a:solidFill>
                <a:latin typeface="Arial" charset="0"/>
              </a:rPr>
              <a:t>”</a:t>
            </a:r>
            <a:r>
              <a:rPr lang="en-US" b="0" dirty="0">
                <a:solidFill>
                  <a:srgbClr val="FF6600"/>
                </a:solidFill>
                <a:latin typeface="Arial" charset="0"/>
              </a:rPr>
              <a:t/>
            </a:r>
            <a:br>
              <a:rPr lang="en-US" b="0" dirty="0">
                <a:solidFill>
                  <a:srgbClr val="FF6600"/>
                </a:solidFill>
                <a:latin typeface="Arial" charset="0"/>
              </a:rPr>
            </a:br>
            <a:r>
              <a:rPr lang="en-US" b="0" dirty="0">
                <a:solidFill>
                  <a:srgbClr val="FF6600"/>
                </a:solidFill>
                <a:latin typeface="Arial" charset="0"/>
              </a:rPr>
              <a:t>6 bits reserved</a:t>
            </a:r>
          </a:p>
        </p:txBody>
      </p:sp>
      <p:sp>
        <p:nvSpPr>
          <p:cNvPr id="32" name="Oval 28"/>
          <p:cNvSpPr>
            <a:spLocks noChangeArrowheads="1"/>
          </p:cNvSpPr>
          <p:nvPr/>
        </p:nvSpPr>
        <p:spPr bwMode="auto">
          <a:xfrm>
            <a:off x="4191000" y="3352800"/>
            <a:ext cx="533400" cy="457200"/>
          </a:xfrm>
          <a:prstGeom prst="ellipse">
            <a:avLst/>
          </a:prstGeom>
          <a:noFill/>
          <a:ln w="25400">
            <a:solidFill>
              <a:srgbClr val="FF66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>
              <a:solidFill>
                <a:srgbClr val="FF6600"/>
              </a:solidFill>
            </a:endParaRPr>
          </a:p>
        </p:txBody>
      </p:sp>
      <p:cxnSp>
        <p:nvCxnSpPr>
          <p:cNvPr id="33" name="AutoShape 29"/>
          <p:cNvCxnSpPr>
            <a:cxnSpLocks noChangeShapeType="1"/>
          </p:cNvCxnSpPr>
          <p:nvPr/>
        </p:nvCxnSpPr>
        <p:spPr bwMode="auto">
          <a:xfrm>
            <a:off x="2590800" y="3124200"/>
            <a:ext cx="1587500" cy="334962"/>
          </a:xfrm>
          <a:prstGeom prst="straightConnector1">
            <a:avLst/>
          </a:prstGeom>
          <a:noFill/>
          <a:ln w="28575">
            <a:solidFill>
              <a:srgbClr val="FF66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sp>
        <p:nvSpPr>
          <p:cNvPr id="35" name="Text Box 27"/>
          <p:cNvSpPr txBox="1">
            <a:spLocks noChangeArrowheads="1"/>
          </p:cNvSpPr>
          <p:nvPr/>
        </p:nvSpPr>
        <p:spPr bwMode="auto">
          <a:xfrm>
            <a:off x="685800" y="3717925"/>
            <a:ext cx="2209800" cy="1311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9pPr>
          </a:lstStyle>
          <a:p>
            <a:pPr algn="l"/>
            <a:r>
              <a:rPr lang="en-US" b="0" dirty="0">
                <a:solidFill>
                  <a:srgbClr val="FF6600"/>
                </a:solidFill>
                <a:latin typeface="Arial" charset="0"/>
              </a:rPr>
              <a:t>Number of 4-byte words in TCP header;</a:t>
            </a:r>
            <a:br>
              <a:rPr lang="en-US" b="0" dirty="0">
                <a:solidFill>
                  <a:srgbClr val="FF6600"/>
                </a:solidFill>
                <a:latin typeface="Arial" charset="0"/>
              </a:rPr>
            </a:br>
            <a:r>
              <a:rPr lang="en-US" b="0" dirty="0">
                <a:solidFill>
                  <a:srgbClr val="FF6600"/>
                </a:solidFill>
                <a:latin typeface="Arial" charset="0"/>
              </a:rPr>
              <a:t>5 = no options</a:t>
            </a:r>
          </a:p>
        </p:txBody>
      </p:sp>
      <p:sp>
        <p:nvSpPr>
          <p:cNvPr id="36" name="Oval 28"/>
          <p:cNvSpPr>
            <a:spLocks noChangeArrowheads="1"/>
          </p:cNvSpPr>
          <p:nvPr/>
        </p:nvSpPr>
        <p:spPr bwMode="auto">
          <a:xfrm>
            <a:off x="3276600" y="3276600"/>
            <a:ext cx="1066800" cy="609600"/>
          </a:xfrm>
          <a:prstGeom prst="ellipse">
            <a:avLst/>
          </a:prstGeom>
          <a:noFill/>
          <a:ln w="25400">
            <a:solidFill>
              <a:srgbClr val="FF66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cxnSp>
        <p:nvCxnSpPr>
          <p:cNvPr id="37" name="AutoShape 29"/>
          <p:cNvCxnSpPr>
            <a:cxnSpLocks noChangeShapeType="1"/>
            <a:stCxn id="35" idx="3"/>
            <a:endCxn id="36" idx="2"/>
          </p:cNvCxnSpPr>
          <p:nvPr/>
        </p:nvCxnSpPr>
        <p:spPr bwMode="auto">
          <a:xfrm flipV="1">
            <a:off x="2895600" y="3581400"/>
            <a:ext cx="381000" cy="792163"/>
          </a:xfrm>
          <a:prstGeom prst="straightConnector1">
            <a:avLst/>
          </a:prstGeom>
          <a:noFill/>
          <a:ln w="28575">
            <a:solidFill>
              <a:srgbClr val="FF66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sp>
        <p:nvSpPr>
          <p:cNvPr id="34" name="Slide Number Placeholder 2"/>
          <p:cNvSpPr>
            <a:spLocks noGrp="1"/>
          </p:cNvSpPr>
          <p:nvPr>
            <p:ph type="sldNum" sz="quarter" idx="4294967295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1828BE7-28D6-6A44-825C-169A4C1A9E19}" type="slidenum">
              <a:rPr lang="en-US" smtClean="0"/>
              <a:t>104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90613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  <p:bldP spid="32" grpId="0" animBg="1"/>
      <p:bldP spid="35" grpId="0"/>
      <p:bldP spid="35" grpId="1"/>
      <p:bldP spid="36" grpId="0" animBg="1"/>
      <p:bldP spid="36" grpId="1" animBg="1"/>
    </p:bldLst>
  </p:timing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2866" name="Rectangle 2"/>
          <p:cNvSpPr>
            <a:spLocks noChangeArrowheads="1"/>
          </p:cNvSpPr>
          <p:nvPr/>
        </p:nvSpPr>
        <p:spPr bwMode="auto">
          <a:xfrm>
            <a:off x="615950" y="1508125"/>
            <a:ext cx="8001000" cy="4648200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>
              <a:ea typeface="+mn-ea"/>
              <a:cs typeface="+mn-cs"/>
            </a:endParaRPr>
          </a:p>
        </p:txBody>
      </p:sp>
      <p:sp>
        <p:nvSpPr>
          <p:cNvPr id="40964" name="Rectangle 3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latin typeface="Helvetica" charset="0"/>
                <a:ea typeface="ＭＳ Ｐゴシック" charset="0"/>
                <a:cs typeface="ＭＳ Ｐゴシック" charset="0"/>
              </a:rPr>
              <a:t>TCP </a:t>
            </a:r>
            <a:r>
              <a:rPr lang="en-US" dirty="0" smtClean="0">
                <a:latin typeface="Helvetica" charset="0"/>
                <a:ea typeface="ＭＳ Ｐゴシック" charset="0"/>
                <a:cs typeface="ＭＳ Ｐゴシック" charset="0"/>
              </a:rPr>
              <a:t>Header: What’s left?</a:t>
            </a:r>
            <a:endParaRPr lang="en-US" dirty="0">
              <a:latin typeface="Helvetica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40965" name="Rectangle 4"/>
          <p:cNvSpPr>
            <a:spLocks noChangeArrowheads="1"/>
          </p:cNvSpPr>
          <p:nvPr/>
        </p:nvSpPr>
        <p:spPr bwMode="auto">
          <a:xfrm>
            <a:off x="3335338" y="1828800"/>
            <a:ext cx="2362200" cy="533400"/>
          </a:xfrm>
          <a:prstGeom prst="rect">
            <a:avLst/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rgbClr val="FF6600"/>
              </a:solidFill>
            </a:endParaRPr>
          </a:p>
        </p:txBody>
      </p:sp>
      <p:sp>
        <p:nvSpPr>
          <p:cNvPr id="40966" name="Text Box 5"/>
          <p:cNvSpPr txBox="1">
            <a:spLocks noChangeArrowheads="1"/>
          </p:cNvSpPr>
          <p:nvPr/>
        </p:nvSpPr>
        <p:spPr bwMode="auto">
          <a:xfrm>
            <a:off x="3716338" y="1874838"/>
            <a:ext cx="1497012" cy="396875"/>
          </a:xfrm>
          <a:prstGeom prst="rect">
            <a:avLst/>
          </a:prstGeom>
          <a:solidFill>
            <a:srgbClr val="CCFF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9pPr>
          </a:lstStyle>
          <a:p>
            <a:pPr algn="l"/>
            <a:r>
              <a:rPr lang="en-US" b="0" dirty="0">
                <a:solidFill>
                  <a:srgbClr val="FF6600"/>
                </a:solidFill>
                <a:latin typeface="Arial" charset="0"/>
              </a:rPr>
              <a:t>Source port</a:t>
            </a:r>
          </a:p>
        </p:txBody>
      </p:sp>
      <p:sp>
        <p:nvSpPr>
          <p:cNvPr id="40967" name="Rectangle 6"/>
          <p:cNvSpPr>
            <a:spLocks noChangeArrowheads="1"/>
          </p:cNvSpPr>
          <p:nvPr/>
        </p:nvSpPr>
        <p:spPr bwMode="auto">
          <a:xfrm>
            <a:off x="5697538" y="1828800"/>
            <a:ext cx="2514600" cy="533400"/>
          </a:xfrm>
          <a:prstGeom prst="rect">
            <a:avLst/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0968" name="Text Box 7"/>
          <p:cNvSpPr txBox="1">
            <a:spLocks noChangeArrowheads="1"/>
          </p:cNvSpPr>
          <p:nvPr/>
        </p:nvSpPr>
        <p:spPr bwMode="auto">
          <a:xfrm>
            <a:off x="5849938" y="1874838"/>
            <a:ext cx="1963737" cy="396875"/>
          </a:xfrm>
          <a:prstGeom prst="rect">
            <a:avLst/>
          </a:prstGeom>
          <a:solidFill>
            <a:srgbClr val="CCFF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9pPr>
          </a:lstStyle>
          <a:p>
            <a:pPr algn="l"/>
            <a:r>
              <a:rPr lang="en-US" b="0">
                <a:solidFill>
                  <a:srgbClr val="FF6600"/>
                </a:solidFill>
                <a:latin typeface="Arial" charset="0"/>
              </a:rPr>
              <a:t>Destination port</a:t>
            </a:r>
          </a:p>
        </p:txBody>
      </p:sp>
      <p:sp>
        <p:nvSpPr>
          <p:cNvPr id="40969" name="Rectangle 8"/>
          <p:cNvSpPr>
            <a:spLocks noChangeArrowheads="1"/>
          </p:cNvSpPr>
          <p:nvPr/>
        </p:nvSpPr>
        <p:spPr bwMode="auto">
          <a:xfrm>
            <a:off x="3335338" y="2362200"/>
            <a:ext cx="4876800" cy="457200"/>
          </a:xfrm>
          <a:prstGeom prst="rect">
            <a:avLst/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0970" name="Text Box 9"/>
          <p:cNvSpPr txBox="1">
            <a:spLocks noChangeArrowheads="1"/>
          </p:cNvSpPr>
          <p:nvPr/>
        </p:nvSpPr>
        <p:spPr bwMode="auto">
          <a:xfrm>
            <a:off x="4630738" y="2408238"/>
            <a:ext cx="2287806" cy="400110"/>
          </a:xfrm>
          <a:prstGeom prst="rect">
            <a:avLst/>
          </a:prstGeom>
          <a:solidFill>
            <a:srgbClr val="CCFF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9pPr>
          </a:lstStyle>
          <a:p>
            <a:pPr algn="l"/>
            <a:r>
              <a:rPr lang="en-US" b="0">
                <a:solidFill>
                  <a:srgbClr val="FF6600"/>
                </a:solidFill>
                <a:latin typeface="Arial" charset="0"/>
              </a:rPr>
              <a:t>Sequence number</a:t>
            </a:r>
          </a:p>
        </p:txBody>
      </p:sp>
      <p:sp>
        <p:nvSpPr>
          <p:cNvPr id="40971" name="Rectangle 10"/>
          <p:cNvSpPr>
            <a:spLocks noChangeArrowheads="1"/>
          </p:cNvSpPr>
          <p:nvPr/>
        </p:nvSpPr>
        <p:spPr bwMode="auto">
          <a:xfrm>
            <a:off x="3335338" y="2819400"/>
            <a:ext cx="4876800" cy="457200"/>
          </a:xfrm>
          <a:prstGeom prst="rect">
            <a:avLst/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0972" name="Text Box 11"/>
          <p:cNvSpPr txBox="1">
            <a:spLocks noChangeArrowheads="1"/>
          </p:cNvSpPr>
          <p:nvPr/>
        </p:nvSpPr>
        <p:spPr bwMode="auto">
          <a:xfrm>
            <a:off x="4630738" y="2865438"/>
            <a:ext cx="2150649" cy="400110"/>
          </a:xfrm>
          <a:prstGeom prst="rect">
            <a:avLst/>
          </a:prstGeom>
          <a:solidFill>
            <a:srgbClr val="CCFF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9pPr>
          </a:lstStyle>
          <a:p>
            <a:pPr algn="l"/>
            <a:r>
              <a:rPr lang="en-US" b="0">
                <a:solidFill>
                  <a:srgbClr val="FF6600"/>
                </a:solidFill>
                <a:latin typeface="Arial" charset="0"/>
              </a:rPr>
              <a:t>Acknowledgment</a:t>
            </a:r>
          </a:p>
        </p:txBody>
      </p:sp>
      <p:sp>
        <p:nvSpPr>
          <p:cNvPr id="40973" name="Rectangle 12"/>
          <p:cNvSpPr>
            <a:spLocks noChangeArrowheads="1"/>
          </p:cNvSpPr>
          <p:nvPr/>
        </p:nvSpPr>
        <p:spPr bwMode="auto">
          <a:xfrm>
            <a:off x="3335338" y="3276600"/>
            <a:ext cx="2438400" cy="533400"/>
          </a:xfrm>
          <a:prstGeom prst="rect">
            <a:avLst/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0974" name="Rectangle 13"/>
          <p:cNvSpPr>
            <a:spLocks noChangeArrowheads="1"/>
          </p:cNvSpPr>
          <p:nvPr/>
        </p:nvSpPr>
        <p:spPr bwMode="auto">
          <a:xfrm>
            <a:off x="5773738" y="3276600"/>
            <a:ext cx="2438400" cy="533400"/>
          </a:xfrm>
          <a:prstGeom prst="rect">
            <a:avLst/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0975" name="Text Box 14"/>
          <p:cNvSpPr txBox="1">
            <a:spLocks noChangeArrowheads="1"/>
          </p:cNvSpPr>
          <p:nvPr/>
        </p:nvSpPr>
        <p:spPr bwMode="auto">
          <a:xfrm>
            <a:off x="5838825" y="3349625"/>
            <a:ext cx="2301875" cy="396875"/>
          </a:xfrm>
          <a:prstGeom prst="rect">
            <a:avLst/>
          </a:prstGeom>
          <a:solidFill>
            <a:srgbClr val="CCFF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9pPr>
          </a:lstStyle>
          <a:p>
            <a:pPr algn="l"/>
            <a:r>
              <a:rPr lang="en-US" b="0">
                <a:solidFill>
                  <a:srgbClr val="000000"/>
                </a:solidFill>
                <a:latin typeface="Arial" charset="0"/>
              </a:rPr>
              <a:t>Advertised window</a:t>
            </a:r>
          </a:p>
        </p:txBody>
      </p:sp>
      <p:sp>
        <p:nvSpPr>
          <p:cNvPr id="40976" name="Text Box 15"/>
          <p:cNvSpPr txBox="1">
            <a:spLocks noChangeArrowheads="1"/>
          </p:cNvSpPr>
          <p:nvPr/>
        </p:nvSpPr>
        <p:spPr bwMode="auto">
          <a:xfrm>
            <a:off x="3265488" y="3352800"/>
            <a:ext cx="10668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9pPr>
          </a:lstStyle>
          <a:p>
            <a:pPr algn="l"/>
            <a:r>
              <a:rPr lang="en-US" b="0" dirty="0" err="1">
                <a:solidFill>
                  <a:srgbClr val="FF6600"/>
                </a:solidFill>
                <a:latin typeface="Arial" charset="0"/>
              </a:rPr>
              <a:t>HdrLen</a:t>
            </a:r>
            <a:endParaRPr lang="en-US" b="0" dirty="0">
              <a:solidFill>
                <a:srgbClr val="FF6600"/>
              </a:solidFill>
              <a:latin typeface="Arial" charset="0"/>
            </a:endParaRPr>
          </a:p>
        </p:txBody>
      </p:sp>
      <p:sp>
        <p:nvSpPr>
          <p:cNvPr id="40977" name="Line 16"/>
          <p:cNvSpPr>
            <a:spLocks noChangeShapeType="1"/>
          </p:cNvSpPr>
          <p:nvPr/>
        </p:nvSpPr>
        <p:spPr bwMode="auto">
          <a:xfrm>
            <a:off x="4249738" y="3276600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0978" name="Line 17"/>
          <p:cNvSpPr>
            <a:spLocks noChangeShapeType="1"/>
          </p:cNvSpPr>
          <p:nvPr/>
        </p:nvSpPr>
        <p:spPr bwMode="auto">
          <a:xfrm>
            <a:off x="4706938" y="3276600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0979" name="Text Box 18"/>
          <p:cNvSpPr txBox="1">
            <a:spLocks noChangeArrowheads="1"/>
          </p:cNvSpPr>
          <p:nvPr/>
        </p:nvSpPr>
        <p:spPr bwMode="auto">
          <a:xfrm>
            <a:off x="4919663" y="3363913"/>
            <a:ext cx="804862" cy="396875"/>
          </a:xfrm>
          <a:prstGeom prst="rect">
            <a:avLst/>
          </a:prstGeom>
          <a:solidFill>
            <a:srgbClr val="CCFF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9pPr>
          </a:lstStyle>
          <a:p>
            <a:pPr algn="l"/>
            <a:r>
              <a:rPr lang="en-US" b="0">
                <a:solidFill>
                  <a:srgbClr val="000000"/>
                </a:solidFill>
                <a:latin typeface="Arial" charset="0"/>
              </a:rPr>
              <a:t>Flags</a:t>
            </a:r>
          </a:p>
        </p:txBody>
      </p:sp>
      <p:sp>
        <p:nvSpPr>
          <p:cNvPr id="40980" name="Text Box 19"/>
          <p:cNvSpPr txBox="1">
            <a:spLocks noChangeArrowheads="1"/>
          </p:cNvSpPr>
          <p:nvPr/>
        </p:nvSpPr>
        <p:spPr bwMode="auto">
          <a:xfrm>
            <a:off x="4325938" y="3398838"/>
            <a:ext cx="325437" cy="396875"/>
          </a:xfrm>
          <a:prstGeom prst="rect">
            <a:avLst/>
          </a:prstGeom>
          <a:solidFill>
            <a:srgbClr val="CCFF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9pPr>
          </a:lstStyle>
          <a:p>
            <a:pPr algn="l"/>
            <a:r>
              <a:rPr lang="en-US" b="0">
                <a:solidFill>
                  <a:srgbClr val="FF6600"/>
                </a:solidFill>
                <a:latin typeface="Arial" charset="0"/>
              </a:rPr>
              <a:t>0</a:t>
            </a:r>
          </a:p>
        </p:txBody>
      </p:sp>
      <p:sp>
        <p:nvSpPr>
          <p:cNvPr id="40981" name="Rectangle 20"/>
          <p:cNvSpPr>
            <a:spLocks noChangeArrowheads="1"/>
          </p:cNvSpPr>
          <p:nvPr/>
        </p:nvSpPr>
        <p:spPr bwMode="auto">
          <a:xfrm>
            <a:off x="3335338" y="3810000"/>
            <a:ext cx="2438400" cy="533400"/>
          </a:xfrm>
          <a:prstGeom prst="rect">
            <a:avLst/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0982" name="Rectangle 21"/>
          <p:cNvSpPr>
            <a:spLocks noChangeArrowheads="1"/>
          </p:cNvSpPr>
          <p:nvPr/>
        </p:nvSpPr>
        <p:spPr bwMode="auto">
          <a:xfrm>
            <a:off x="5773738" y="3810000"/>
            <a:ext cx="2438400" cy="533400"/>
          </a:xfrm>
          <a:prstGeom prst="rect">
            <a:avLst/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0983" name="Text Box 22"/>
          <p:cNvSpPr txBox="1">
            <a:spLocks noChangeArrowheads="1"/>
          </p:cNvSpPr>
          <p:nvPr/>
        </p:nvSpPr>
        <p:spPr bwMode="auto">
          <a:xfrm>
            <a:off x="3700463" y="3897313"/>
            <a:ext cx="1384300" cy="396875"/>
          </a:xfrm>
          <a:prstGeom prst="rect">
            <a:avLst/>
          </a:prstGeom>
          <a:solidFill>
            <a:srgbClr val="CCFF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9pPr>
          </a:lstStyle>
          <a:p>
            <a:pPr algn="l"/>
            <a:r>
              <a:rPr lang="en-US" b="0" dirty="0">
                <a:solidFill>
                  <a:srgbClr val="FF6600"/>
                </a:solidFill>
                <a:latin typeface="Arial" charset="0"/>
              </a:rPr>
              <a:t>Checksum</a:t>
            </a:r>
          </a:p>
        </p:txBody>
      </p:sp>
      <p:sp>
        <p:nvSpPr>
          <p:cNvPr id="40984" name="Text Box 23"/>
          <p:cNvSpPr txBox="1">
            <a:spLocks noChangeArrowheads="1"/>
          </p:cNvSpPr>
          <p:nvPr/>
        </p:nvSpPr>
        <p:spPr bwMode="auto">
          <a:xfrm>
            <a:off x="6062663" y="3897313"/>
            <a:ext cx="1793875" cy="396875"/>
          </a:xfrm>
          <a:prstGeom prst="rect">
            <a:avLst/>
          </a:prstGeom>
          <a:solidFill>
            <a:srgbClr val="CCFF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9pPr>
          </a:lstStyle>
          <a:p>
            <a:pPr algn="l"/>
            <a:r>
              <a:rPr lang="en-US" b="0">
                <a:solidFill>
                  <a:srgbClr val="000000"/>
                </a:solidFill>
                <a:latin typeface="Arial" charset="0"/>
              </a:rPr>
              <a:t>Urgent pointer</a:t>
            </a:r>
          </a:p>
        </p:txBody>
      </p:sp>
      <p:sp>
        <p:nvSpPr>
          <p:cNvPr id="40985" name="Rectangle 24"/>
          <p:cNvSpPr>
            <a:spLocks noChangeArrowheads="1"/>
          </p:cNvSpPr>
          <p:nvPr/>
        </p:nvSpPr>
        <p:spPr bwMode="auto">
          <a:xfrm>
            <a:off x="3335338" y="4343400"/>
            <a:ext cx="4876800" cy="457200"/>
          </a:xfrm>
          <a:prstGeom prst="rect">
            <a:avLst/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0986" name="Text Box 25"/>
          <p:cNvSpPr txBox="1">
            <a:spLocks noChangeArrowheads="1"/>
          </p:cNvSpPr>
          <p:nvPr/>
        </p:nvSpPr>
        <p:spPr bwMode="auto">
          <a:xfrm>
            <a:off x="4783138" y="4389438"/>
            <a:ext cx="2189162" cy="396875"/>
          </a:xfrm>
          <a:prstGeom prst="rect">
            <a:avLst/>
          </a:prstGeom>
          <a:solidFill>
            <a:srgbClr val="CCFF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9pPr>
          </a:lstStyle>
          <a:p>
            <a:pPr algn="l"/>
            <a:r>
              <a:rPr lang="en-US" b="0">
                <a:solidFill>
                  <a:srgbClr val="000000"/>
                </a:solidFill>
                <a:latin typeface="Arial" charset="0"/>
              </a:rPr>
              <a:t>Options (variable)</a:t>
            </a:r>
          </a:p>
        </p:txBody>
      </p:sp>
      <p:sp>
        <p:nvSpPr>
          <p:cNvPr id="40987" name="Rectangle 26"/>
          <p:cNvSpPr>
            <a:spLocks noChangeArrowheads="1"/>
          </p:cNvSpPr>
          <p:nvPr/>
        </p:nvSpPr>
        <p:spPr bwMode="auto">
          <a:xfrm>
            <a:off x="3335338" y="4800600"/>
            <a:ext cx="4876800" cy="1143000"/>
          </a:xfrm>
          <a:prstGeom prst="rect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sz="2400" b="0">
                <a:solidFill>
                  <a:schemeClr val="bg1"/>
                </a:solidFill>
                <a:latin typeface="Arial" charset="0"/>
              </a:rPr>
              <a:t>Data</a:t>
            </a:r>
          </a:p>
        </p:txBody>
      </p:sp>
      <p:sp>
        <p:nvSpPr>
          <p:cNvPr id="34" name="Text Box 27"/>
          <p:cNvSpPr txBox="1">
            <a:spLocks noChangeArrowheads="1"/>
          </p:cNvSpPr>
          <p:nvPr/>
        </p:nvSpPr>
        <p:spPr bwMode="auto">
          <a:xfrm>
            <a:off x="685800" y="2743200"/>
            <a:ext cx="2209800" cy="1311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9pPr>
          </a:lstStyle>
          <a:p>
            <a:pPr algn="l"/>
            <a:r>
              <a:rPr lang="en-US" b="0" dirty="0">
                <a:solidFill>
                  <a:srgbClr val="FF6600"/>
                </a:solidFill>
                <a:latin typeface="Arial" charset="0"/>
              </a:rPr>
              <a:t>Used with </a:t>
            </a:r>
            <a:r>
              <a:rPr lang="en-US" dirty="0">
                <a:solidFill>
                  <a:srgbClr val="FF6600"/>
                </a:solidFill>
                <a:latin typeface="Arial" charset="0"/>
              </a:rPr>
              <a:t>URG</a:t>
            </a:r>
            <a:r>
              <a:rPr lang="en-US" b="0" dirty="0">
                <a:solidFill>
                  <a:srgbClr val="FF6600"/>
                </a:solidFill>
                <a:latin typeface="Arial" charset="0"/>
              </a:rPr>
              <a:t> flag to indicate urgent data (not discussed further)</a:t>
            </a:r>
          </a:p>
        </p:txBody>
      </p:sp>
      <p:sp>
        <p:nvSpPr>
          <p:cNvPr id="38" name="Oval 28"/>
          <p:cNvSpPr>
            <a:spLocks noChangeArrowheads="1"/>
          </p:cNvSpPr>
          <p:nvPr/>
        </p:nvSpPr>
        <p:spPr bwMode="auto">
          <a:xfrm>
            <a:off x="5791200" y="3733800"/>
            <a:ext cx="2438400" cy="685800"/>
          </a:xfrm>
          <a:prstGeom prst="ellipse">
            <a:avLst/>
          </a:prstGeom>
          <a:noFill/>
          <a:ln w="25400">
            <a:solidFill>
              <a:srgbClr val="FF66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>
              <a:solidFill>
                <a:srgbClr val="FF6600"/>
              </a:solidFill>
            </a:endParaRPr>
          </a:p>
        </p:txBody>
      </p:sp>
      <p:cxnSp>
        <p:nvCxnSpPr>
          <p:cNvPr id="39" name="AutoShape 29"/>
          <p:cNvCxnSpPr>
            <a:cxnSpLocks noChangeShapeType="1"/>
            <a:stCxn id="34" idx="3"/>
            <a:endCxn id="38" idx="2"/>
          </p:cNvCxnSpPr>
          <p:nvPr/>
        </p:nvCxnSpPr>
        <p:spPr bwMode="auto">
          <a:xfrm>
            <a:off x="2895600" y="3398838"/>
            <a:ext cx="2895600" cy="677862"/>
          </a:xfrm>
          <a:prstGeom prst="straightConnector1">
            <a:avLst/>
          </a:prstGeom>
          <a:noFill/>
          <a:ln w="28575">
            <a:solidFill>
              <a:srgbClr val="FF66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sp>
        <p:nvSpPr>
          <p:cNvPr id="30" name="Slide Number Placeholder 2"/>
          <p:cNvSpPr>
            <a:spLocks noGrp="1"/>
          </p:cNvSpPr>
          <p:nvPr>
            <p:ph type="sldNum" sz="quarter" idx="4294967295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1828BE7-28D6-6A44-825C-169A4C1A9E19}" type="slidenum">
              <a:rPr lang="en-US" smtClean="0"/>
              <a:t>105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3510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2866" name="Rectangle 2"/>
          <p:cNvSpPr>
            <a:spLocks noChangeArrowheads="1"/>
          </p:cNvSpPr>
          <p:nvPr/>
        </p:nvSpPr>
        <p:spPr bwMode="auto">
          <a:xfrm>
            <a:off x="615950" y="1508125"/>
            <a:ext cx="8001000" cy="4648200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>
              <a:ea typeface="+mn-ea"/>
              <a:cs typeface="+mn-cs"/>
            </a:endParaRPr>
          </a:p>
        </p:txBody>
      </p:sp>
      <p:sp>
        <p:nvSpPr>
          <p:cNvPr id="40964" name="Rectangle 3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latin typeface="Helvetica" charset="0"/>
                <a:ea typeface="ＭＳ Ｐゴシック" charset="0"/>
                <a:cs typeface="ＭＳ Ｐゴシック" charset="0"/>
              </a:rPr>
              <a:t>TCP </a:t>
            </a:r>
            <a:r>
              <a:rPr lang="en-US" dirty="0" smtClean="0">
                <a:latin typeface="Helvetica" charset="0"/>
                <a:ea typeface="ＭＳ Ｐゴシック" charset="0"/>
                <a:cs typeface="ＭＳ Ｐゴシック" charset="0"/>
              </a:rPr>
              <a:t>Header: What’s left?</a:t>
            </a:r>
            <a:endParaRPr lang="en-US" dirty="0">
              <a:latin typeface="Helvetica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40965" name="Rectangle 4"/>
          <p:cNvSpPr>
            <a:spLocks noChangeArrowheads="1"/>
          </p:cNvSpPr>
          <p:nvPr/>
        </p:nvSpPr>
        <p:spPr bwMode="auto">
          <a:xfrm>
            <a:off x="3335338" y="1828800"/>
            <a:ext cx="2362200" cy="533400"/>
          </a:xfrm>
          <a:prstGeom prst="rect">
            <a:avLst/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rgbClr val="FF6600"/>
              </a:solidFill>
            </a:endParaRPr>
          </a:p>
        </p:txBody>
      </p:sp>
      <p:sp>
        <p:nvSpPr>
          <p:cNvPr id="40966" name="Text Box 5"/>
          <p:cNvSpPr txBox="1">
            <a:spLocks noChangeArrowheads="1"/>
          </p:cNvSpPr>
          <p:nvPr/>
        </p:nvSpPr>
        <p:spPr bwMode="auto">
          <a:xfrm>
            <a:off x="3716338" y="1874838"/>
            <a:ext cx="1497012" cy="396875"/>
          </a:xfrm>
          <a:prstGeom prst="rect">
            <a:avLst/>
          </a:prstGeom>
          <a:solidFill>
            <a:srgbClr val="CCFF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9pPr>
          </a:lstStyle>
          <a:p>
            <a:pPr algn="l"/>
            <a:r>
              <a:rPr lang="en-US" b="0" dirty="0">
                <a:solidFill>
                  <a:srgbClr val="FF6600"/>
                </a:solidFill>
                <a:latin typeface="Arial" charset="0"/>
              </a:rPr>
              <a:t>Source port</a:t>
            </a:r>
          </a:p>
        </p:txBody>
      </p:sp>
      <p:sp>
        <p:nvSpPr>
          <p:cNvPr id="40967" name="Rectangle 6"/>
          <p:cNvSpPr>
            <a:spLocks noChangeArrowheads="1"/>
          </p:cNvSpPr>
          <p:nvPr/>
        </p:nvSpPr>
        <p:spPr bwMode="auto">
          <a:xfrm>
            <a:off x="5697538" y="1828800"/>
            <a:ext cx="2514600" cy="533400"/>
          </a:xfrm>
          <a:prstGeom prst="rect">
            <a:avLst/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0968" name="Text Box 7"/>
          <p:cNvSpPr txBox="1">
            <a:spLocks noChangeArrowheads="1"/>
          </p:cNvSpPr>
          <p:nvPr/>
        </p:nvSpPr>
        <p:spPr bwMode="auto">
          <a:xfrm>
            <a:off x="5849938" y="1874838"/>
            <a:ext cx="1963737" cy="396875"/>
          </a:xfrm>
          <a:prstGeom prst="rect">
            <a:avLst/>
          </a:prstGeom>
          <a:solidFill>
            <a:srgbClr val="CCFF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9pPr>
          </a:lstStyle>
          <a:p>
            <a:pPr algn="l"/>
            <a:r>
              <a:rPr lang="en-US" b="0">
                <a:solidFill>
                  <a:srgbClr val="FF6600"/>
                </a:solidFill>
                <a:latin typeface="Arial" charset="0"/>
              </a:rPr>
              <a:t>Destination port</a:t>
            </a:r>
          </a:p>
        </p:txBody>
      </p:sp>
      <p:sp>
        <p:nvSpPr>
          <p:cNvPr id="40969" name="Rectangle 8"/>
          <p:cNvSpPr>
            <a:spLocks noChangeArrowheads="1"/>
          </p:cNvSpPr>
          <p:nvPr/>
        </p:nvSpPr>
        <p:spPr bwMode="auto">
          <a:xfrm>
            <a:off x="3335338" y="2362200"/>
            <a:ext cx="4876800" cy="457200"/>
          </a:xfrm>
          <a:prstGeom prst="rect">
            <a:avLst/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0970" name="Text Box 9"/>
          <p:cNvSpPr txBox="1">
            <a:spLocks noChangeArrowheads="1"/>
          </p:cNvSpPr>
          <p:nvPr/>
        </p:nvSpPr>
        <p:spPr bwMode="auto">
          <a:xfrm>
            <a:off x="4630738" y="2408238"/>
            <a:ext cx="2287806" cy="400110"/>
          </a:xfrm>
          <a:prstGeom prst="rect">
            <a:avLst/>
          </a:prstGeom>
          <a:solidFill>
            <a:srgbClr val="CCFF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9pPr>
          </a:lstStyle>
          <a:p>
            <a:pPr algn="l"/>
            <a:r>
              <a:rPr lang="en-US" b="0">
                <a:solidFill>
                  <a:srgbClr val="FF6600"/>
                </a:solidFill>
                <a:latin typeface="Arial" charset="0"/>
              </a:rPr>
              <a:t>Sequence number</a:t>
            </a:r>
          </a:p>
        </p:txBody>
      </p:sp>
      <p:sp>
        <p:nvSpPr>
          <p:cNvPr id="40971" name="Rectangle 10"/>
          <p:cNvSpPr>
            <a:spLocks noChangeArrowheads="1"/>
          </p:cNvSpPr>
          <p:nvPr/>
        </p:nvSpPr>
        <p:spPr bwMode="auto">
          <a:xfrm>
            <a:off x="3335338" y="2819400"/>
            <a:ext cx="4876800" cy="457200"/>
          </a:xfrm>
          <a:prstGeom prst="rect">
            <a:avLst/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0972" name="Text Box 11"/>
          <p:cNvSpPr txBox="1">
            <a:spLocks noChangeArrowheads="1"/>
          </p:cNvSpPr>
          <p:nvPr/>
        </p:nvSpPr>
        <p:spPr bwMode="auto">
          <a:xfrm>
            <a:off x="4630738" y="2865438"/>
            <a:ext cx="2150649" cy="400110"/>
          </a:xfrm>
          <a:prstGeom prst="rect">
            <a:avLst/>
          </a:prstGeom>
          <a:solidFill>
            <a:srgbClr val="CCFF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9pPr>
          </a:lstStyle>
          <a:p>
            <a:pPr algn="l"/>
            <a:r>
              <a:rPr lang="en-US" b="0">
                <a:solidFill>
                  <a:srgbClr val="FF6600"/>
                </a:solidFill>
                <a:latin typeface="Arial" charset="0"/>
              </a:rPr>
              <a:t>Acknowledgment</a:t>
            </a:r>
          </a:p>
        </p:txBody>
      </p:sp>
      <p:sp>
        <p:nvSpPr>
          <p:cNvPr id="40973" name="Rectangle 12"/>
          <p:cNvSpPr>
            <a:spLocks noChangeArrowheads="1"/>
          </p:cNvSpPr>
          <p:nvPr/>
        </p:nvSpPr>
        <p:spPr bwMode="auto">
          <a:xfrm>
            <a:off x="3335338" y="3276600"/>
            <a:ext cx="2438400" cy="533400"/>
          </a:xfrm>
          <a:prstGeom prst="rect">
            <a:avLst/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0974" name="Rectangle 13"/>
          <p:cNvSpPr>
            <a:spLocks noChangeArrowheads="1"/>
          </p:cNvSpPr>
          <p:nvPr/>
        </p:nvSpPr>
        <p:spPr bwMode="auto">
          <a:xfrm>
            <a:off x="5773738" y="3276600"/>
            <a:ext cx="2438400" cy="533400"/>
          </a:xfrm>
          <a:prstGeom prst="rect">
            <a:avLst/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0975" name="Text Box 14"/>
          <p:cNvSpPr txBox="1">
            <a:spLocks noChangeArrowheads="1"/>
          </p:cNvSpPr>
          <p:nvPr/>
        </p:nvSpPr>
        <p:spPr bwMode="auto">
          <a:xfrm>
            <a:off x="5838825" y="3349625"/>
            <a:ext cx="2301875" cy="396875"/>
          </a:xfrm>
          <a:prstGeom prst="rect">
            <a:avLst/>
          </a:prstGeom>
          <a:solidFill>
            <a:srgbClr val="CCFF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9pPr>
          </a:lstStyle>
          <a:p>
            <a:pPr algn="l"/>
            <a:r>
              <a:rPr lang="en-US" b="0">
                <a:solidFill>
                  <a:srgbClr val="000000"/>
                </a:solidFill>
                <a:latin typeface="Arial" charset="0"/>
              </a:rPr>
              <a:t>Advertised window</a:t>
            </a:r>
          </a:p>
        </p:txBody>
      </p:sp>
      <p:sp>
        <p:nvSpPr>
          <p:cNvPr id="40976" name="Text Box 15"/>
          <p:cNvSpPr txBox="1">
            <a:spLocks noChangeArrowheads="1"/>
          </p:cNvSpPr>
          <p:nvPr/>
        </p:nvSpPr>
        <p:spPr bwMode="auto">
          <a:xfrm>
            <a:off x="3265488" y="3352800"/>
            <a:ext cx="10668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9pPr>
          </a:lstStyle>
          <a:p>
            <a:pPr algn="l"/>
            <a:r>
              <a:rPr lang="en-US" b="0" dirty="0" err="1">
                <a:solidFill>
                  <a:srgbClr val="FF6600"/>
                </a:solidFill>
                <a:latin typeface="Arial" charset="0"/>
              </a:rPr>
              <a:t>HdrLen</a:t>
            </a:r>
            <a:endParaRPr lang="en-US" b="0" dirty="0">
              <a:solidFill>
                <a:srgbClr val="FF6600"/>
              </a:solidFill>
              <a:latin typeface="Arial" charset="0"/>
            </a:endParaRPr>
          </a:p>
        </p:txBody>
      </p:sp>
      <p:sp>
        <p:nvSpPr>
          <p:cNvPr id="40977" name="Line 16"/>
          <p:cNvSpPr>
            <a:spLocks noChangeShapeType="1"/>
          </p:cNvSpPr>
          <p:nvPr/>
        </p:nvSpPr>
        <p:spPr bwMode="auto">
          <a:xfrm>
            <a:off x="4249738" y="3276600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0978" name="Line 17"/>
          <p:cNvSpPr>
            <a:spLocks noChangeShapeType="1"/>
          </p:cNvSpPr>
          <p:nvPr/>
        </p:nvSpPr>
        <p:spPr bwMode="auto">
          <a:xfrm>
            <a:off x="4706938" y="3276600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0979" name="Text Box 18"/>
          <p:cNvSpPr txBox="1">
            <a:spLocks noChangeArrowheads="1"/>
          </p:cNvSpPr>
          <p:nvPr/>
        </p:nvSpPr>
        <p:spPr bwMode="auto">
          <a:xfrm>
            <a:off x="4919663" y="3363913"/>
            <a:ext cx="804862" cy="396875"/>
          </a:xfrm>
          <a:prstGeom prst="rect">
            <a:avLst/>
          </a:prstGeom>
          <a:solidFill>
            <a:srgbClr val="CCFF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9pPr>
          </a:lstStyle>
          <a:p>
            <a:pPr algn="l"/>
            <a:r>
              <a:rPr lang="en-US" b="0">
                <a:solidFill>
                  <a:srgbClr val="000000"/>
                </a:solidFill>
                <a:latin typeface="Arial" charset="0"/>
              </a:rPr>
              <a:t>Flags</a:t>
            </a:r>
          </a:p>
        </p:txBody>
      </p:sp>
      <p:sp>
        <p:nvSpPr>
          <p:cNvPr id="40980" name="Text Box 19"/>
          <p:cNvSpPr txBox="1">
            <a:spLocks noChangeArrowheads="1"/>
          </p:cNvSpPr>
          <p:nvPr/>
        </p:nvSpPr>
        <p:spPr bwMode="auto">
          <a:xfrm>
            <a:off x="4325938" y="3398838"/>
            <a:ext cx="325437" cy="396875"/>
          </a:xfrm>
          <a:prstGeom prst="rect">
            <a:avLst/>
          </a:prstGeom>
          <a:solidFill>
            <a:srgbClr val="CCFF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9pPr>
          </a:lstStyle>
          <a:p>
            <a:pPr algn="l"/>
            <a:r>
              <a:rPr lang="en-US" b="0">
                <a:solidFill>
                  <a:srgbClr val="FF6600"/>
                </a:solidFill>
                <a:latin typeface="Arial" charset="0"/>
              </a:rPr>
              <a:t>0</a:t>
            </a:r>
          </a:p>
        </p:txBody>
      </p:sp>
      <p:sp>
        <p:nvSpPr>
          <p:cNvPr id="40981" name="Rectangle 20"/>
          <p:cNvSpPr>
            <a:spLocks noChangeArrowheads="1"/>
          </p:cNvSpPr>
          <p:nvPr/>
        </p:nvSpPr>
        <p:spPr bwMode="auto">
          <a:xfrm>
            <a:off x="3335338" y="3810000"/>
            <a:ext cx="2438400" cy="533400"/>
          </a:xfrm>
          <a:prstGeom prst="rect">
            <a:avLst/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0982" name="Rectangle 21"/>
          <p:cNvSpPr>
            <a:spLocks noChangeArrowheads="1"/>
          </p:cNvSpPr>
          <p:nvPr/>
        </p:nvSpPr>
        <p:spPr bwMode="auto">
          <a:xfrm>
            <a:off x="5773738" y="3810000"/>
            <a:ext cx="2438400" cy="533400"/>
          </a:xfrm>
          <a:prstGeom prst="rect">
            <a:avLst/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0983" name="Text Box 22"/>
          <p:cNvSpPr txBox="1">
            <a:spLocks noChangeArrowheads="1"/>
          </p:cNvSpPr>
          <p:nvPr/>
        </p:nvSpPr>
        <p:spPr bwMode="auto">
          <a:xfrm>
            <a:off x="3700463" y="3897313"/>
            <a:ext cx="1384300" cy="396875"/>
          </a:xfrm>
          <a:prstGeom prst="rect">
            <a:avLst/>
          </a:prstGeom>
          <a:solidFill>
            <a:srgbClr val="CCFF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9pPr>
          </a:lstStyle>
          <a:p>
            <a:pPr algn="l"/>
            <a:r>
              <a:rPr lang="en-US" b="0" dirty="0">
                <a:solidFill>
                  <a:srgbClr val="FF6600"/>
                </a:solidFill>
                <a:latin typeface="Arial" charset="0"/>
              </a:rPr>
              <a:t>Checksum</a:t>
            </a:r>
          </a:p>
        </p:txBody>
      </p:sp>
      <p:sp>
        <p:nvSpPr>
          <p:cNvPr id="40984" name="Text Box 23"/>
          <p:cNvSpPr txBox="1">
            <a:spLocks noChangeArrowheads="1"/>
          </p:cNvSpPr>
          <p:nvPr/>
        </p:nvSpPr>
        <p:spPr bwMode="auto">
          <a:xfrm>
            <a:off x="6062663" y="3897313"/>
            <a:ext cx="1813317" cy="400110"/>
          </a:xfrm>
          <a:prstGeom prst="rect">
            <a:avLst/>
          </a:prstGeom>
          <a:solidFill>
            <a:srgbClr val="CCFF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9pPr>
          </a:lstStyle>
          <a:p>
            <a:pPr algn="l"/>
            <a:r>
              <a:rPr lang="en-US" b="0">
                <a:solidFill>
                  <a:srgbClr val="FF6600"/>
                </a:solidFill>
                <a:latin typeface="Arial" charset="0"/>
              </a:rPr>
              <a:t>Urgent pointer</a:t>
            </a:r>
          </a:p>
        </p:txBody>
      </p:sp>
      <p:sp>
        <p:nvSpPr>
          <p:cNvPr id="40985" name="Rectangle 24"/>
          <p:cNvSpPr>
            <a:spLocks noChangeArrowheads="1"/>
          </p:cNvSpPr>
          <p:nvPr/>
        </p:nvSpPr>
        <p:spPr bwMode="auto">
          <a:xfrm>
            <a:off x="3335338" y="4343400"/>
            <a:ext cx="4876800" cy="457200"/>
          </a:xfrm>
          <a:prstGeom prst="rect">
            <a:avLst/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0986" name="Text Box 25"/>
          <p:cNvSpPr txBox="1">
            <a:spLocks noChangeArrowheads="1"/>
          </p:cNvSpPr>
          <p:nvPr/>
        </p:nvSpPr>
        <p:spPr bwMode="auto">
          <a:xfrm>
            <a:off x="4783138" y="4389438"/>
            <a:ext cx="2189162" cy="396875"/>
          </a:xfrm>
          <a:prstGeom prst="rect">
            <a:avLst/>
          </a:prstGeom>
          <a:solidFill>
            <a:srgbClr val="CCFF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9pPr>
          </a:lstStyle>
          <a:p>
            <a:pPr algn="l"/>
            <a:r>
              <a:rPr lang="en-US" b="0">
                <a:solidFill>
                  <a:srgbClr val="000000"/>
                </a:solidFill>
                <a:latin typeface="Arial" charset="0"/>
              </a:rPr>
              <a:t>Options (variable)</a:t>
            </a:r>
          </a:p>
        </p:txBody>
      </p:sp>
      <p:sp>
        <p:nvSpPr>
          <p:cNvPr id="40987" name="Rectangle 26"/>
          <p:cNvSpPr>
            <a:spLocks noChangeArrowheads="1"/>
          </p:cNvSpPr>
          <p:nvPr/>
        </p:nvSpPr>
        <p:spPr bwMode="auto">
          <a:xfrm>
            <a:off x="3335338" y="4800600"/>
            <a:ext cx="4876800" cy="1143000"/>
          </a:xfrm>
          <a:prstGeom prst="rect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sz="2400" b="0">
                <a:solidFill>
                  <a:schemeClr val="bg1"/>
                </a:solidFill>
                <a:latin typeface="Arial" charset="0"/>
              </a:rPr>
              <a:t>Data</a:t>
            </a:r>
          </a:p>
        </p:txBody>
      </p:sp>
      <p:sp>
        <p:nvSpPr>
          <p:cNvPr id="30" name="Oval 28"/>
          <p:cNvSpPr>
            <a:spLocks noChangeArrowheads="1"/>
          </p:cNvSpPr>
          <p:nvPr/>
        </p:nvSpPr>
        <p:spPr bwMode="auto">
          <a:xfrm>
            <a:off x="4724400" y="3200400"/>
            <a:ext cx="1143000" cy="685800"/>
          </a:xfrm>
          <a:prstGeom prst="ellipse">
            <a:avLst/>
          </a:prstGeom>
          <a:noFill/>
          <a:ln w="25400">
            <a:solidFill>
              <a:srgbClr val="FF66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8" name="Slide Number Placeholder 2"/>
          <p:cNvSpPr>
            <a:spLocks noGrp="1"/>
          </p:cNvSpPr>
          <p:nvPr>
            <p:ph type="sldNum" sz="quarter" idx="4294967295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1828BE7-28D6-6A44-825C-169A4C1A9E19}" type="slidenum">
              <a:rPr lang="en-US" smtClean="0"/>
              <a:t>106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71098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1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en-US" sz="3600" dirty="0" smtClean="0">
                <a:latin typeface="Helvetica" charset="0"/>
                <a:ea typeface="ＭＳ Ｐゴシック" charset="0"/>
                <a:cs typeface="ＭＳ Ｐゴシック" charset="0"/>
              </a:rPr>
              <a:t>TCP Connection Establishment</a:t>
            </a:r>
            <a:r>
              <a:rPr lang="en-US" sz="3600" dirty="0">
                <a:latin typeface="Helvetica" charset="0"/>
                <a:ea typeface="ＭＳ Ｐゴシック" charset="0"/>
                <a:cs typeface="ＭＳ Ｐゴシック" charset="0"/>
              </a:rPr>
              <a:t> </a:t>
            </a:r>
            <a:r>
              <a:rPr lang="en-US" sz="3600" dirty="0" smtClean="0">
                <a:latin typeface="Helvetica" charset="0"/>
                <a:ea typeface="ＭＳ Ｐゴシック" charset="0"/>
                <a:cs typeface="ＭＳ Ｐゴシック" charset="0"/>
              </a:rPr>
              <a:t>and Initial Sequence Numbers</a:t>
            </a:r>
            <a:endParaRPr lang="en-US" sz="3600" dirty="0">
              <a:latin typeface="Helvetica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11828BE7-28D6-6A44-825C-169A4C1A9E19}" type="slidenum">
              <a:rPr lang="en-US" smtClean="0"/>
              <a:t>107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51162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Helvetica" charset="0"/>
                <a:ea typeface="ＭＳ Ｐゴシック" charset="0"/>
                <a:cs typeface="ＭＳ Ｐゴシック" charset="0"/>
              </a:rPr>
              <a:t>Initial Sequence Number (ISN)</a:t>
            </a:r>
          </a:p>
        </p:txBody>
      </p:sp>
      <p:sp>
        <p:nvSpPr>
          <p:cNvPr id="9533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400" dirty="0">
                <a:latin typeface="Arial" charset="0"/>
                <a:cs typeface="Arial" charset="0"/>
              </a:rPr>
              <a:t>Sequence number for the very first </a:t>
            </a:r>
            <a:r>
              <a:rPr lang="en-US" sz="2400" dirty="0" smtClean="0">
                <a:latin typeface="Arial" charset="0"/>
                <a:cs typeface="Arial" charset="0"/>
              </a:rPr>
              <a:t>byte</a:t>
            </a:r>
            <a:endParaRPr lang="en-US" sz="2400" dirty="0">
              <a:latin typeface="Arial" charset="0"/>
              <a:ea typeface="Arial" charset="0"/>
              <a:cs typeface="Arial" charset="0"/>
            </a:endParaRPr>
          </a:p>
          <a:p>
            <a:r>
              <a:rPr lang="en-US" sz="2400" dirty="0" smtClean="0">
                <a:latin typeface="Arial" charset="0"/>
                <a:ea typeface="Arial" charset="0"/>
                <a:cs typeface="Arial" charset="0"/>
              </a:rPr>
              <a:t>Why </a:t>
            </a:r>
            <a:r>
              <a:rPr lang="en-US" sz="2400" dirty="0">
                <a:latin typeface="Arial" charset="0"/>
                <a:ea typeface="Arial" charset="0"/>
                <a:cs typeface="Arial" charset="0"/>
              </a:rPr>
              <a:t>not just use ISN = 0?</a:t>
            </a:r>
          </a:p>
          <a:p>
            <a:r>
              <a:rPr lang="en-US" sz="2400" dirty="0">
                <a:latin typeface="Arial" charset="0"/>
                <a:cs typeface="Arial" charset="0"/>
              </a:rPr>
              <a:t>Practical issue</a:t>
            </a:r>
          </a:p>
          <a:p>
            <a:pPr lvl="1"/>
            <a:r>
              <a:rPr lang="en-US" sz="2000" dirty="0">
                <a:latin typeface="Arial" charset="0"/>
                <a:ea typeface="Arial" charset="0"/>
                <a:cs typeface="Arial" charset="0"/>
              </a:rPr>
              <a:t>IP addresses and port #s uniquely identify a connection</a:t>
            </a:r>
          </a:p>
          <a:p>
            <a:pPr lvl="1"/>
            <a:r>
              <a:rPr lang="en-US" sz="2000" dirty="0">
                <a:latin typeface="Arial" charset="0"/>
                <a:ea typeface="Arial" charset="0"/>
                <a:cs typeface="Arial" charset="0"/>
              </a:rPr>
              <a:t>Eventually, though, these port #s do get </a:t>
            </a:r>
            <a:r>
              <a:rPr lang="en-US" sz="2000" dirty="0">
                <a:solidFill>
                  <a:srgbClr val="FF3300"/>
                </a:solidFill>
                <a:latin typeface="Arial" charset="0"/>
                <a:ea typeface="Arial" charset="0"/>
                <a:cs typeface="Arial" charset="0"/>
              </a:rPr>
              <a:t>used again</a:t>
            </a:r>
            <a:endParaRPr lang="en-US" sz="2000" dirty="0">
              <a:latin typeface="Arial" charset="0"/>
              <a:ea typeface="Arial" charset="0"/>
              <a:cs typeface="Arial" charset="0"/>
            </a:endParaRPr>
          </a:p>
          <a:p>
            <a:pPr lvl="1"/>
            <a:r>
              <a:rPr lang="en-US" sz="2000" dirty="0">
                <a:latin typeface="Arial" charset="0"/>
                <a:ea typeface="Arial" charset="0"/>
                <a:cs typeface="Arial" charset="0"/>
              </a:rPr>
              <a:t>… small chance an old packet is </a:t>
            </a:r>
            <a:r>
              <a:rPr lang="en-US" sz="2000" dirty="0">
                <a:solidFill>
                  <a:srgbClr val="FF3300"/>
                </a:solidFill>
                <a:latin typeface="Arial" charset="0"/>
                <a:ea typeface="Arial" charset="0"/>
                <a:cs typeface="Arial" charset="0"/>
              </a:rPr>
              <a:t>still in flight</a:t>
            </a:r>
            <a:endParaRPr lang="en-US" sz="2000" dirty="0">
              <a:latin typeface="Arial" charset="0"/>
              <a:ea typeface="Arial" charset="0"/>
              <a:cs typeface="Arial" charset="0"/>
            </a:endParaRPr>
          </a:p>
          <a:p>
            <a:r>
              <a:rPr lang="en-US" sz="2400" dirty="0" smtClean="0">
                <a:latin typeface="Arial" charset="0"/>
                <a:cs typeface="Arial" charset="0"/>
              </a:rPr>
              <a:t>TCP </a:t>
            </a:r>
            <a:r>
              <a:rPr lang="en-US" sz="2400" dirty="0">
                <a:latin typeface="Arial" charset="0"/>
                <a:cs typeface="Arial" charset="0"/>
              </a:rPr>
              <a:t>therefore </a:t>
            </a:r>
            <a:r>
              <a:rPr lang="en-US" sz="2400" dirty="0">
                <a:solidFill>
                  <a:srgbClr val="0000FF"/>
                </a:solidFill>
                <a:latin typeface="Arial" charset="0"/>
                <a:cs typeface="Arial" charset="0"/>
              </a:rPr>
              <a:t>requires</a:t>
            </a:r>
            <a:r>
              <a:rPr lang="en-US" sz="2400" dirty="0">
                <a:latin typeface="Arial" charset="0"/>
                <a:cs typeface="Arial" charset="0"/>
              </a:rPr>
              <a:t> changing ISN</a:t>
            </a:r>
          </a:p>
          <a:p>
            <a:r>
              <a:rPr lang="en-US" sz="2400" dirty="0" smtClean="0">
                <a:latin typeface="Arial" charset="0"/>
                <a:cs typeface="Arial" charset="0"/>
              </a:rPr>
              <a:t>Hosts </a:t>
            </a:r>
            <a:r>
              <a:rPr lang="en-US" sz="2400" dirty="0">
                <a:latin typeface="Arial" charset="0"/>
                <a:cs typeface="Arial" charset="0"/>
              </a:rPr>
              <a:t>exchange </a:t>
            </a:r>
            <a:r>
              <a:rPr lang="en-US" sz="2400" dirty="0" smtClean="0">
                <a:latin typeface="Arial" charset="0"/>
                <a:cs typeface="Arial" charset="0"/>
              </a:rPr>
              <a:t>ISNs when they establish a connection</a:t>
            </a:r>
          </a:p>
        </p:txBody>
      </p:sp>
      <p:sp>
        <p:nvSpPr>
          <p:cNvPr id="4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11828BE7-28D6-6A44-825C-169A4C1A9E19}" type="slidenum">
              <a:rPr lang="en-US" smtClean="0"/>
              <a:t>108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06938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33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33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33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33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33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33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33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334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53347" grpId="0" build="p"/>
    </p:bldLst>
  </p:timing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Helvetica" charset="0"/>
                <a:ea typeface="ＭＳ Ｐゴシック" charset="0"/>
                <a:cs typeface="ＭＳ Ｐゴシック" charset="0"/>
              </a:rPr>
              <a:t>Establishing a TCP Connection</a:t>
            </a:r>
          </a:p>
        </p:txBody>
      </p:sp>
      <p:sp>
        <p:nvSpPr>
          <p:cNvPr id="9574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1963" y="4773613"/>
            <a:ext cx="8458200" cy="1941512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400" dirty="0">
                <a:latin typeface="Arial" charset="0"/>
                <a:cs typeface="Arial" charset="0"/>
              </a:rPr>
              <a:t>Three-way handshake to establish connection</a:t>
            </a:r>
          </a:p>
          <a:p>
            <a:pPr lvl="1">
              <a:lnSpc>
                <a:spcPct val="90000"/>
              </a:lnSpc>
            </a:pPr>
            <a:r>
              <a:rPr lang="en-US" sz="2000" dirty="0">
                <a:latin typeface="Arial" charset="0"/>
                <a:ea typeface="Arial" charset="0"/>
                <a:cs typeface="Arial" charset="0"/>
              </a:rPr>
              <a:t>Host A sends a </a:t>
            </a:r>
            <a:r>
              <a:rPr lang="en-US" sz="2000" b="1" dirty="0">
                <a:solidFill>
                  <a:srgbClr val="0000FF"/>
                </a:solidFill>
                <a:latin typeface="Arial" charset="0"/>
                <a:ea typeface="Arial" charset="0"/>
                <a:cs typeface="Arial" charset="0"/>
              </a:rPr>
              <a:t>SYN</a:t>
            </a:r>
            <a:r>
              <a:rPr lang="en-US" sz="2000" dirty="0">
                <a:latin typeface="Arial" charset="0"/>
                <a:ea typeface="Arial" charset="0"/>
                <a:cs typeface="Arial" charset="0"/>
              </a:rPr>
              <a:t> (open; </a:t>
            </a:r>
            <a:r>
              <a:rPr lang="ja-JP" altLang="en-US" sz="2000" dirty="0">
                <a:latin typeface="Arial" charset="0"/>
                <a:ea typeface="Arial" charset="0"/>
                <a:cs typeface="Arial" charset="0"/>
              </a:rPr>
              <a:t>“</a:t>
            </a:r>
            <a:r>
              <a:rPr lang="en-US" sz="2000" dirty="0">
                <a:latin typeface="Arial" charset="0"/>
                <a:ea typeface="Arial" charset="0"/>
                <a:cs typeface="Arial" charset="0"/>
              </a:rPr>
              <a:t>synchronize sequence numbers</a:t>
            </a:r>
            <a:r>
              <a:rPr lang="ja-JP" altLang="en-US" sz="2000" dirty="0">
                <a:latin typeface="Arial" charset="0"/>
                <a:ea typeface="Arial" charset="0"/>
                <a:cs typeface="Arial" charset="0"/>
              </a:rPr>
              <a:t>”</a:t>
            </a:r>
            <a:r>
              <a:rPr lang="en-US" sz="2000" dirty="0">
                <a:latin typeface="Arial" charset="0"/>
                <a:ea typeface="Arial" charset="0"/>
                <a:cs typeface="Arial" charset="0"/>
              </a:rPr>
              <a:t>) to host B</a:t>
            </a:r>
          </a:p>
          <a:p>
            <a:pPr lvl="1">
              <a:lnSpc>
                <a:spcPct val="90000"/>
              </a:lnSpc>
            </a:pPr>
            <a:r>
              <a:rPr lang="en-US" sz="2000" dirty="0">
                <a:latin typeface="Arial" charset="0"/>
                <a:ea typeface="Arial" charset="0"/>
                <a:cs typeface="Arial" charset="0"/>
              </a:rPr>
              <a:t>Host B returns a SYN acknowledgment (</a:t>
            </a:r>
            <a:r>
              <a:rPr lang="en-US" sz="2000" b="1" dirty="0">
                <a:solidFill>
                  <a:srgbClr val="FF3300"/>
                </a:solidFill>
                <a:latin typeface="Arial" charset="0"/>
                <a:ea typeface="Arial" charset="0"/>
                <a:cs typeface="Arial" charset="0"/>
              </a:rPr>
              <a:t>SYN ACK</a:t>
            </a:r>
            <a:r>
              <a:rPr lang="en-US" sz="2000" dirty="0">
                <a:latin typeface="Arial" charset="0"/>
                <a:ea typeface="Arial" charset="0"/>
                <a:cs typeface="Arial" charset="0"/>
              </a:rPr>
              <a:t>)</a:t>
            </a:r>
          </a:p>
          <a:p>
            <a:pPr lvl="1">
              <a:lnSpc>
                <a:spcPct val="90000"/>
              </a:lnSpc>
            </a:pPr>
            <a:r>
              <a:rPr lang="en-US" sz="2000" dirty="0">
                <a:latin typeface="Arial" charset="0"/>
                <a:ea typeface="Arial" charset="0"/>
                <a:cs typeface="Arial" charset="0"/>
              </a:rPr>
              <a:t>Host A sends an</a:t>
            </a:r>
            <a:r>
              <a:rPr lang="en-US" sz="2000" dirty="0">
                <a:solidFill>
                  <a:srgbClr val="0000FF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2000" b="1" dirty="0">
                <a:solidFill>
                  <a:srgbClr val="0000FF"/>
                </a:solidFill>
                <a:latin typeface="Arial" charset="0"/>
                <a:ea typeface="Arial" charset="0"/>
                <a:cs typeface="Arial" charset="0"/>
              </a:rPr>
              <a:t>ACK</a:t>
            </a:r>
            <a:r>
              <a:rPr lang="en-US" sz="2000" dirty="0">
                <a:latin typeface="Arial" charset="0"/>
                <a:ea typeface="Arial" charset="0"/>
                <a:cs typeface="Arial" charset="0"/>
              </a:rPr>
              <a:t> to acknowledge the SYN ACK</a:t>
            </a:r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2451100" y="1555750"/>
            <a:ext cx="1603375" cy="630238"/>
            <a:chOff x="1544" y="980"/>
            <a:chExt cx="1010" cy="397"/>
          </a:xfrm>
        </p:grpSpPr>
        <p:sp>
          <p:nvSpPr>
            <p:cNvPr id="75798" name="Line 5"/>
            <p:cNvSpPr>
              <a:spLocks noChangeShapeType="1"/>
            </p:cNvSpPr>
            <p:nvPr/>
          </p:nvSpPr>
          <p:spPr bwMode="auto">
            <a:xfrm rot="5400000" flipV="1">
              <a:off x="1958" y="782"/>
              <a:ext cx="181" cy="1010"/>
            </a:xfrm>
            <a:prstGeom prst="line">
              <a:avLst/>
            </a:prstGeom>
            <a:noFill/>
            <a:ln w="19050">
              <a:solidFill>
                <a:srgbClr val="0066FF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5799" name="Text Box 6"/>
            <p:cNvSpPr txBox="1">
              <a:spLocks noChangeArrowheads="1"/>
            </p:cNvSpPr>
            <p:nvPr/>
          </p:nvSpPr>
          <p:spPr bwMode="auto">
            <a:xfrm rot="605430">
              <a:off x="1828" y="980"/>
              <a:ext cx="436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  <a:cs typeface="Arial" charset="0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9pPr>
            </a:lstStyle>
            <a:p>
              <a:pPr algn="ctr"/>
              <a:r>
                <a:rPr lang="en-US" b="0">
                  <a:solidFill>
                    <a:srgbClr val="0000FF"/>
                  </a:solidFill>
                  <a:latin typeface="Times New Roman" charset="0"/>
                </a:rPr>
                <a:t>SYN</a:t>
              </a:r>
            </a:p>
          </p:txBody>
        </p:sp>
      </p:grpSp>
      <p:grpSp>
        <p:nvGrpSpPr>
          <p:cNvPr id="3" name="Group 7"/>
          <p:cNvGrpSpPr>
            <a:grpSpLocks/>
          </p:cNvGrpSpPr>
          <p:nvPr/>
        </p:nvGrpSpPr>
        <p:grpSpPr bwMode="auto">
          <a:xfrm>
            <a:off x="2462213" y="2195513"/>
            <a:ext cx="1574800" cy="520700"/>
            <a:chOff x="1551" y="1383"/>
            <a:chExt cx="992" cy="328"/>
          </a:xfrm>
        </p:grpSpPr>
        <p:sp>
          <p:nvSpPr>
            <p:cNvPr id="75796" name="Line 8"/>
            <p:cNvSpPr>
              <a:spLocks noChangeShapeType="1"/>
            </p:cNvSpPr>
            <p:nvPr/>
          </p:nvSpPr>
          <p:spPr bwMode="auto">
            <a:xfrm rot="5400000">
              <a:off x="1952" y="1121"/>
              <a:ext cx="189" cy="992"/>
            </a:xfrm>
            <a:prstGeom prst="line">
              <a:avLst/>
            </a:prstGeom>
            <a:noFill/>
            <a:ln w="19050">
              <a:solidFill>
                <a:srgbClr val="FF3300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5797" name="Text Box 9"/>
            <p:cNvSpPr txBox="1">
              <a:spLocks noChangeArrowheads="1"/>
            </p:cNvSpPr>
            <p:nvPr/>
          </p:nvSpPr>
          <p:spPr bwMode="auto">
            <a:xfrm rot="10146980" flipH="1" flipV="1">
              <a:off x="1631" y="1383"/>
              <a:ext cx="824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  <a:cs typeface="Arial" charset="0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9pPr>
            </a:lstStyle>
            <a:p>
              <a:pPr algn="ctr"/>
              <a:r>
                <a:rPr lang="en-US" b="0">
                  <a:solidFill>
                    <a:srgbClr val="FF3300"/>
                  </a:solidFill>
                  <a:latin typeface="Times New Roman" charset="0"/>
                </a:rPr>
                <a:t>SYN ACK</a:t>
              </a:r>
            </a:p>
          </p:txBody>
        </p:sp>
      </p:grpSp>
      <p:grpSp>
        <p:nvGrpSpPr>
          <p:cNvPr id="4" name="Group 10"/>
          <p:cNvGrpSpPr>
            <a:grpSpLocks/>
          </p:cNvGrpSpPr>
          <p:nvPr/>
        </p:nvGrpSpPr>
        <p:grpSpPr bwMode="auto">
          <a:xfrm>
            <a:off x="2439988" y="2963863"/>
            <a:ext cx="1600200" cy="501650"/>
            <a:chOff x="1537" y="1867"/>
            <a:chExt cx="1008" cy="316"/>
          </a:xfrm>
        </p:grpSpPr>
        <p:sp>
          <p:nvSpPr>
            <p:cNvPr id="75794" name="Line 11"/>
            <p:cNvSpPr>
              <a:spLocks noChangeShapeType="1"/>
            </p:cNvSpPr>
            <p:nvPr/>
          </p:nvSpPr>
          <p:spPr bwMode="auto">
            <a:xfrm rot="5400000" flipV="1">
              <a:off x="1897" y="1535"/>
              <a:ext cx="288" cy="1008"/>
            </a:xfrm>
            <a:prstGeom prst="line">
              <a:avLst/>
            </a:prstGeom>
            <a:noFill/>
            <a:ln w="19050">
              <a:solidFill>
                <a:srgbClr val="0066FF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5795" name="Text Box 12"/>
            <p:cNvSpPr txBox="1">
              <a:spLocks noChangeArrowheads="1"/>
            </p:cNvSpPr>
            <p:nvPr/>
          </p:nvSpPr>
          <p:spPr bwMode="auto">
            <a:xfrm rot="1044999">
              <a:off x="1963" y="1867"/>
              <a:ext cx="454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  <a:cs typeface="Arial" charset="0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9pPr>
            </a:lstStyle>
            <a:p>
              <a:pPr algn="ctr"/>
              <a:r>
                <a:rPr lang="en-US" b="0">
                  <a:solidFill>
                    <a:srgbClr val="0000FF"/>
                  </a:solidFill>
                  <a:latin typeface="Times New Roman" charset="0"/>
                </a:rPr>
                <a:t>ACK</a:t>
              </a:r>
            </a:p>
          </p:txBody>
        </p:sp>
      </p:grpSp>
      <p:sp>
        <p:nvSpPr>
          <p:cNvPr id="75784" name="Line 13"/>
          <p:cNvSpPr>
            <a:spLocks noChangeShapeType="1"/>
          </p:cNvSpPr>
          <p:nvPr/>
        </p:nvSpPr>
        <p:spPr bwMode="auto">
          <a:xfrm rot="16200000" flipH="1">
            <a:off x="2599531" y="3132932"/>
            <a:ext cx="2890837" cy="6350"/>
          </a:xfrm>
          <a:prstGeom prst="line">
            <a:avLst/>
          </a:prstGeom>
          <a:noFill/>
          <a:ln w="9525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5785" name="Line 14"/>
          <p:cNvSpPr>
            <a:spLocks noChangeShapeType="1"/>
          </p:cNvSpPr>
          <p:nvPr/>
        </p:nvSpPr>
        <p:spPr bwMode="auto">
          <a:xfrm rot="5400000">
            <a:off x="1048544" y="3093244"/>
            <a:ext cx="2797175" cy="23813"/>
          </a:xfrm>
          <a:prstGeom prst="line">
            <a:avLst/>
          </a:prstGeom>
          <a:noFill/>
          <a:ln w="9525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5786" name="Text Box 15"/>
          <p:cNvSpPr txBox="1">
            <a:spLocks noChangeArrowheads="1"/>
          </p:cNvSpPr>
          <p:nvPr/>
        </p:nvSpPr>
        <p:spPr bwMode="auto">
          <a:xfrm>
            <a:off x="2274888" y="1239838"/>
            <a:ext cx="40481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9pPr>
          </a:lstStyle>
          <a:p>
            <a:pPr algn="ctr"/>
            <a:r>
              <a:rPr lang="en-US" sz="2400" b="0">
                <a:solidFill>
                  <a:srgbClr val="0000FF"/>
                </a:solidFill>
                <a:latin typeface="Times New Roman" charset="0"/>
              </a:rPr>
              <a:t>A</a:t>
            </a:r>
          </a:p>
        </p:txBody>
      </p:sp>
      <p:sp>
        <p:nvSpPr>
          <p:cNvPr id="75787" name="Text Box 16"/>
          <p:cNvSpPr txBox="1">
            <a:spLocks noChangeArrowheads="1"/>
          </p:cNvSpPr>
          <p:nvPr/>
        </p:nvSpPr>
        <p:spPr bwMode="auto">
          <a:xfrm>
            <a:off x="3841750" y="1201738"/>
            <a:ext cx="3873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9pPr>
          </a:lstStyle>
          <a:p>
            <a:pPr algn="ctr"/>
            <a:r>
              <a:rPr lang="en-US" sz="2400" b="0">
                <a:solidFill>
                  <a:srgbClr val="FF3300"/>
                </a:solidFill>
                <a:latin typeface="Times New Roman" charset="0"/>
              </a:rPr>
              <a:t>B</a:t>
            </a:r>
          </a:p>
        </p:txBody>
      </p:sp>
      <p:grpSp>
        <p:nvGrpSpPr>
          <p:cNvPr id="5" name="Group 17"/>
          <p:cNvGrpSpPr>
            <a:grpSpLocks/>
          </p:cNvGrpSpPr>
          <p:nvPr/>
        </p:nvGrpSpPr>
        <p:grpSpPr bwMode="auto">
          <a:xfrm>
            <a:off x="2444750" y="3384550"/>
            <a:ext cx="1627188" cy="966788"/>
            <a:chOff x="1540" y="2132"/>
            <a:chExt cx="1025" cy="609"/>
          </a:xfrm>
        </p:grpSpPr>
        <p:sp>
          <p:nvSpPr>
            <p:cNvPr id="75790" name="Line 18"/>
            <p:cNvSpPr>
              <a:spLocks noChangeShapeType="1"/>
            </p:cNvSpPr>
            <p:nvPr/>
          </p:nvSpPr>
          <p:spPr bwMode="auto">
            <a:xfrm rot="5400000" flipV="1">
              <a:off x="1896" y="1874"/>
              <a:ext cx="296" cy="1007"/>
            </a:xfrm>
            <a:prstGeom prst="line">
              <a:avLst/>
            </a:prstGeom>
            <a:noFill/>
            <a:ln w="19050">
              <a:solidFill>
                <a:srgbClr val="0066FF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5791" name="Text Box 19"/>
            <p:cNvSpPr txBox="1">
              <a:spLocks noChangeArrowheads="1"/>
            </p:cNvSpPr>
            <p:nvPr/>
          </p:nvSpPr>
          <p:spPr bwMode="auto">
            <a:xfrm rot="1003808">
              <a:off x="1829" y="2132"/>
              <a:ext cx="418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  <a:cs typeface="Arial" charset="0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9pPr>
            </a:lstStyle>
            <a:p>
              <a:pPr algn="ctr"/>
              <a:r>
                <a:rPr lang="en-US" b="0">
                  <a:solidFill>
                    <a:srgbClr val="0000FF"/>
                  </a:solidFill>
                  <a:latin typeface="Times New Roman" charset="0"/>
                </a:rPr>
                <a:t>Data</a:t>
              </a:r>
            </a:p>
          </p:txBody>
        </p:sp>
        <p:sp>
          <p:nvSpPr>
            <p:cNvPr id="75792" name="Line 20"/>
            <p:cNvSpPr>
              <a:spLocks noChangeShapeType="1"/>
            </p:cNvSpPr>
            <p:nvPr/>
          </p:nvSpPr>
          <p:spPr bwMode="auto">
            <a:xfrm rot="5400000" flipV="1">
              <a:off x="1914" y="2089"/>
              <a:ext cx="296" cy="1007"/>
            </a:xfrm>
            <a:prstGeom prst="line">
              <a:avLst/>
            </a:prstGeom>
            <a:noFill/>
            <a:ln w="19050">
              <a:solidFill>
                <a:srgbClr val="0066FF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5793" name="Text Box 21"/>
            <p:cNvSpPr txBox="1">
              <a:spLocks noChangeArrowheads="1"/>
            </p:cNvSpPr>
            <p:nvPr/>
          </p:nvSpPr>
          <p:spPr bwMode="auto">
            <a:xfrm rot="1003808">
              <a:off x="1847" y="2347"/>
              <a:ext cx="418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  <a:cs typeface="Arial" charset="0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9pPr>
            </a:lstStyle>
            <a:p>
              <a:pPr algn="ctr"/>
              <a:r>
                <a:rPr lang="en-US" b="0">
                  <a:solidFill>
                    <a:srgbClr val="0000FF"/>
                  </a:solidFill>
                  <a:latin typeface="Times New Roman" charset="0"/>
                </a:rPr>
                <a:t>Data</a:t>
              </a:r>
            </a:p>
          </p:txBody>
        </p:sp>
      </p:grpSp>
      <p:sp>
        <p:nvSpPr>
          <p:cNvPr id="957462" name="Text Box 22"/>
          <p:cNvSpPr txBox="1">
            <a:spLocks noChangeArrowheads="1"/>
          </p:cNvSpPr>
          <p:nvPr/>
        </p:nvSpPr>
        <p:spPr bwMode="auto">
          <a:xfrm>
            <a:off x="5148263" y="2122488"/>
            <a:ext cx="2535237" cy="1187450"/>
          </a:xfrm>
          <a:prstGeom prst="rect">
            <a:avLst/>
          </a:prstGeom>
          <a:solidFill>
            <a:srgbClr val="CCFF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sz="2400">
                <a:latin typeface="Helvetica" charset="0"/>
              </a:rPr>
              <a:t>Each host tells its ISN to the other host.</a:t>
            </a:r>
          </a:p>
        </p:txBody>
      </p:sp>
      <p:sp>
        <p:nvSpPr>
          <p:cNvPr id="2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11828BE7-28D6-6A44-825C-169A4C1A9E19}" type="slidenum">
              <a:rPr lang="en-US" smtClean="0"/>
              <a:t>109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53959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74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7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74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74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74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57443" grpId="0" build="p"/>
      <p:bldP spid="95746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38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Role of the Transport Layer</a:t>
            </a:r>
            <a:endParaRPr lang="en-US" dirty="0"/>
          </a:p>
        </p:txBody>
      </p:sp>
      <p:sp>
        <p:nvSpPr>
          <p:cNvPr id="11038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2065338"/>
            <a:ext cx="8686800" cy="4411662"/>
          </a:xfrm>
        </p:spPr>
        <p:txBody>
          <a:bodyPr/>
          <a:lstStyle/>
          <a:p>
            <a:r>
              <a:rPr lang="en-US" dirty="0" smtClean="0">
                <a:solidFill>
                  <a:srgbClr val="7F7F7F"/>
                </a:solidFill>
              </a:rPr>
              <a:t>Communication between processes</a:t>
            </a:r>
          </a:p>
          <a:p>
            <a:r>
              <a:rPr lang="en-US" dirty="0" smtClean="0">
                <a:solidFill>
                  <a:srgbClr val="7F7F7F"/>
                </a:solidFill>
              </a:rPr>
              <a:t>Provide common end-to-end services for app layer [optional]</a:t>
            </a:r>
          </a:p>
          <a:p>
            <a:r>
              <a:rPr lang="en-US" dirty="0" smtClean="0"/>
              <a:t>TCP and UDP are the common transport protocols</a:t>
            </a:r>
          </a:p>
          <a:p>
            <a:pPr lvl="1"/>
            <a:r>
              <a:rPr lang="en-US" dirty="0" smtClean="0"/>
              <a:t>also SCTP, MTCP, SST, RDP, DCCP, … </a:t>
            </a:r>
          </a:p>
          <a:p>
            <a:pPr lvl="1"/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1"/>
            <a:ext cx="2133600" cy="365125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37931725" indent="-37474525" algn="ctr"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r"/>
            <a:fld id="{C347C1EF-973B-F840-ADDD-5BD345E7D802}" type="slidenum">
              <a:rPr lang="en-US" sz="1400" smtClean="0">
                <a:latin typeface="Calibri"/>
              </a:rPr>
              <a:pPr algn="r"/>
              <a:t>11</a:t>
            </a:fld>
            <a:endParaRPr lang="en-US" sz="1400" dirty="0"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581405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9490" name="Rectangle 2"/>
          <p:cNvSpPr>
            <a:spLocks noChangeArrowheads="1"/>
          </p:cNvSpPr>
          <p:nvPr/>
        </p:nvSpPr>
        <p:spPr bwMode="auto">
          <a:xfrm>
            <a:off x="609600" y="1524000"/>
            <a:ext cx="8001000" cy="4648200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>
              <a:ea typeface="+mn-ea"/>
              <a:cs typeface="+mn-cs"/>
            </a:endParaRPr>
          </a:p>
        </p:txBody>
      </p:sp>
      <p:sp>
        <p:nvSpPr>
          <p:cNvPr id="77828" name="Rectangle 3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>
                <a:latin typeface="Helvetica" charset="0"/>
                <a:ea typeface="ＭＳ Ｐゴシック" charset="0"/>
                <a:cs typeface="ＭＳ Ｐゴシック" charset="0"/>
              </a:rPr>
              <a:t>TCP Header</a:t>
            </a:r>
          </a:p>
        </p:txBody>
      </p:sp>
      <p:sp>
        <p:nvSpPr>
          <p:cNvPr id="77829" name="Rectangle 4"/>
          <p:cNvSpPr>
            <a:spLocks noChangeArrowheads="1"/>
          </p:cNvSpPr>
          <p:nvPr/>
        </p:nvSpPr>
        <p:spPr bwMode="auto">
          <a:xfrm>
            <a:off x="3335338" y="1828800"/>
            <a:ext cx="2362200" cy="533400"/>
          </a:xfrm>
          <a:prstGeom prst="rect">
            <a:avLst/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7830" name="Text Box 5"/>
          <p:cNvSpPr txBox="1">
            <a:spLocks noChangeArrowheads="1"/>
          </p:cNvSpPr>
          <p:nvPr/>
        </p:nvSpPr>
        <p:spPr bwMode="auto">
          <a:xfrm>
            <a:off x="3716338" y="1874838"/>
            <a:ext cx="1497012" cy="396875"/>
          </a:xfrm>
          <a:prstGeom prst="rect">
            <a:avLst/>
          </a:prstGeom>
          <a:solidFill>
            <a:srgbClr val="CCFF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9pPr>
          </a:lstStyle>
          <a:p>
            <a:pPr algn="l"/>
            <a:r>
              <a:rPr lang="en-US" b="0">
                <a:solidFill>
                  <a:srgbClr val="000000"/>
                </a:solidFill>
                <a:latin typeface="Arial" charset="0"/>
              </a:rPr>
              <a:t>Source port</a:t>
            </a:r>
          </a:p>
        </p:txBody>
      </p:sp>
      <p:sp>
        <p:nvSpPr>
          <p:cNvPr id="77831" name="Rectangle 6"/>
          <p:cNvSpPr>
            <a:spLocks noChangeArrowheads="1"/>
          </p:cNvSpPr>
          <p:nvPr/>
        </p:nvSpPr>
        <p:spPr bwMode="auto">
          <a:xfrm>
            <a:off x="5697538" y="1828800"/>
            <a:ext cx="2514600" cy="533400"/>
          </a:xfrm>
          <a:prstGeom prst="rect">
            <a:avLst/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7832" name="Text Box 7"/>
          <p:cNvSpPr txBox="1">
            <a:spLocks noChangeArrowheads="1"/>
          </p:cNvSpPr>
          <p:nvPr/>
        </p:nvSpPr>
        <p:spPr bwMode="auto">
          <a:xfrm>
            <a:off x="5849938" y="1874838"/>
            <a:ext cx="1963737" cy="396875"/>
          </a:xfrm>
          <a:prstGeom prst="rect">
            <a:avLst/>
          </a:prstGeom>
          <a:solidFill>
            <a:srgbClr val="CCFF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9pPr>
          </a:lstStyle>
          <a:p>
            <a:pPr algn="l"/>
            <a:r>
              <a:rPr lang="en-US" b="0">
                <a:solidFill>
                  <a:srgbClr val="000000"/>
                </a:solidFill>
                <a:latin typeface="Arial" charset="0"/>
              </a:rPr>
              <a:t>Destination port</a:t>
            </a:r>
          </a:p>
        </p:txBody>
      </p:sp>
      <p:sp>
        <p:nvSpPr>
          <p:cNvPr id="77833" name="Rectangle 8"/>
          <p:cNvSpPr>
            <a:spLocks noChangeArrowheads="1"/>
          </p:cNvSpPr>
          <p:nvPr/>
        </p:nvSpPr>
        <p:spPr bwMode="auto">
          <a:xfrm>
            <a:off x="3335338" y="2362200"/>
            <a:ext cx="4876800" cy="457200"/>
          </a:xfrm>
          <a:prstGeom prst="rect">
            <a:avLst/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7834" name="Text Box 9"/>
          <p:cNvSpPr txBox="1">
            <a:spLocks noChangeArrowheads="1"/>
          </p:cNvSpPr>
          <p:nvPr/>
        </p:nvSpPr>
        <p:spPr bwMode="auto">
          <a:xfrm>
            <a:off x="4630738" y="2408238"/>
            <a:ext cx="2260600" cy="396875"/>
          </a:xfrm>
          <a:prstGeom prst="rect">
            <a:avLst/>
          </a:prstGeom>
          <a:solidFill>
            <a:srgbClr val="CCFF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9pPr>
          </a:lstStyle>
          <a:p>
            <a:pPr algn="l"/>
            <a:r>
              <a:rPr lang="en-US" b="0">
                <a:solidFill>
                  <a:srgbClr val="000000"/>
                </a:solidFill>
                <a:latin typeface="Arial" charset="0"/>
              </a:rPr>
              <a:t>Sequence number</a:t>
            </a:r>
          </a:p>
        </p:txBody>
      </p:sp>
      <p:sp>
        <p:nvSpPr>
          <p:cNvPr id="77835" name="Rectangle 10"/>
          <p:cNvSpPr>
            <a:spLocks noChangeArrowheads="1"/>
          </p:cNvSpPr>
          <p:nvPr/>
        </p:nvSpPr>
        <p:spPr bwMode="auto">
          <a:xfrm>
            <a:off x="3335338" y="2819400"/>
            <a:ext cx="4876800" cy="457200"/>
          </a:xfrm>
          <a:prstGeom prst="rect">
            <a:avLst/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7836" name="Text Box 11"/>
          <p:cNvSpPr txBox="1">
            <a:spLocks noChangeArrowheads="1"/>
          </p:cNvSpPr>
          <p:nvPr/>
        </p:nvSpPr>
        <p:spPr bwMode="auto">
          <a:xfrm>
            <a:off x="4630738" y="2865438"/>
            <a:ext cx="2117725" cy="396875"/>
          </a:xfrm>
          <a:prstGeom prst="rect">
            <a:avLst/>
          </a:prstGeom>
          <a:solidFill>
            <a:srgbClr val="CCFF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9pPr>
          </a:lstStyle>
          <a:p>
            <a:pPr algn="l"/>
            <a:r>
              <a:rPr lang="en-US" b="0">
                <a:solidFill>
                  <a:srgbClr val="000000"/>
                </a:solidFill>
                <a:latin typeface="Arial" charset="0"/>
              </a:rPr>
              <a:t>Acknowledgment</a:t>
            </a:r>
          </a:p>
        </p:txBody>
      </p:sp>
      <p:sp>
        <p:nvSpPr>
          <p:cNvPr id="77837" name="Rectangle 12"/>
          <p:cNvSpPr>
            <a:spLocks noChangeArrowheads="1"/>
          </p:cNvSpPr>
          <p:nvPr/>
        </p:nvSpPr>
        <p:spPr bwMode="auto">
          <a:xfrm>
            <a:off x="3335338" y="3276600"/>
            <a:ext cx="2438400" cy="533400"/>
          </a:xfrm>
          <a:prstGeom prst="rect">
            <a:avLst/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7838" name="Rectangle 13"/>
          <p:cNvSpPr>
            <a:spLocks noChangeArrowheads="1"/>
          </p:cNvSpPr>
          <p:nvPr/>
        </p:nvSpPr>
        <p:spPr bwMode="auto">
          <a:xfrm>
            <a:off x="5773738" y="3276600"/>
            <a:ext cx="2438400" cy="533400"/>
          </a:xfrm>
          <a:prstGeom prst="rect">
            <a:avLst/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7839" name="Text Box 14"/>
          <p:cNvSpPr txBox="1">
            <a:spLocks noChangeArrowheads="1"/>
          </p:cNvSpPr>
          <p:nvPr/>
        </p:nvSpPr>
        <p:spPr bwMode="auto">
          <a:xfrm>
            <a:off x="5838825" y="3349625"/>
            <a:ext cx="2301875" cy="396875"/>
          </a:xfrm>
          <a:prstGeom prst="rect">
            <a:avLst/>
          </a:prstGeom>
          <a:solidFill>
            <a:srgbClr val="CCFF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9pPr>
          </a:lstStyle>
          <a:p>
            <a:pPr algn="l"/>
            <a:r>
              <a:rPr lang="en-US" b="0">
                <a:solidFill>
                  <a:srgbClr val="000000"/>
                </a:solidFill>
                <a:latin typeface="Arial" charset="0"/>
              </a:rPr>
              <a:t>Advertised window</a:t>
            </a:r>
          </a:p>
        </p:txBody>
      </p:sp>
      <p:sp>
        <p:nvSpPr>
          <p:cNvPr id="77840" name="Text Box 15"/>
          <p:cNvSpPr txBox="1">
            <a:spLocks noChangeArrowheads="1"/>
          </p:cNvSpPr>
          <p:nvPr/>
        </p:nvSpPr>
        <p:spPr bwMode="auto">
          <a:xfrm>
            <a:off x="3265488" y="3352800"/>
            <a:ext cx="10668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9pPr>
          </a:lstStyle>
          <a:p>
            <a:pPr algn="l"/>
            <a:r>
              <a:rPr lang="en-US" b="0">
                <a:solidFill>
                  <a:srgbClr val="000000"/>
                </a:solidFill>
                <a:latin typeface="Arial" charset="0"/>
              </a:rPr>
              <a:t>HdrLen</a:t>
            </a:r>
          </a:p>
        </p:txBody>
      </p:sp>
      <p:sp>
        <p:nvSpPr>
          <p:cNvPr id="77841" name="Line 16"/>
          <p:cNvSpPr>
            <a:spLocks noChangeShapeType="1"/>
          </p:cNvSpPr>
          <p:nvPr/>
        </p:nvSpPr>
        <p:spPr bwMode="auto">
          <a:xfrm>
            <a:off x="4249738" y="3276600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7842" name="Line 17"/>
          <p:cNvSpPr>
            <a:spLocks noChangeShapeType="1"/>
          </p:cNvSpPr>
          <p:nvPr/>
        </p:nvSpPr>
        <p:spPr bwMode="auto">
          <a:xfrm>
            <a:off x="4706938" y="3276600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7843" name="Text Box 18"/>
          <p:cNvSpPr txBox="1">
            <a:spLocks noChangeArrowheads="1"/>
          </p:cNvSpPr>
          <p:nvPr/>
        </p:nvSpPr>
        <p:spPr bwMode="auto">
          <a:xfrm>
            <a:off x="4919663" y="3363913"/>
            <a:ext cx="804862" cy="396875"/>
          </a:xfrm>
          <a:prstGeom prst="rect">
            <a:avLst/>
          </a:prstGeom>
          <a:solidFill>
            <a:srgbClr val="CCFF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9pPr>
          </a:lstStyle>
          <a:p>
            <a:pPr algn="l"/>
            <a:r>
              <a:rPr lang="en-US" b="0">
                <a:solidFill>
                  <a:srgbClr val="000000"/>
                </a:solidFill>
                <a:latin typeface="Arial" charset="0"/>
              </a:rPr>
              <a:t>Flags</a:t>
            </a:r>
          </a:p>
        </p:txBody>
      </p:sp>
      <p:sp>
        <p:nvSpPr>
          <p:cNvPr id="77844" name="Text Box 19"/>
          <p:cNvSpPr txBox="1">
            <a:spLocks noChangeArrowheads="1"/>
          </p:cNvSpPr>
          <p:nvPr/>
        </p:nvSpPr>
        <p:spPr bwMode="auto">
          <a:xfrm>
            <a:off x="4325938" y="3398838"/>
            <a:ext cx="325437" cy="396875"/>
          </a:xfrm>
          <a:prstGeom prst="rect">
            <a:avLst/>
          </a:prstGeom>
          <a:solidFill>
            <a:srgbClr val="CCFF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9pPr>
          </a:lstStyle>
          <a:p>
            <a:pPr algn="l"/>
            <a:r>
              <a:rPr lang="en-US" b="0">
                <a:solidFill>
                  <a:srgbClr val="000000"/>
                </a:solidFill>
                <a:latin typeface="Arial" charset="0"/>
              </a:rPr>
              <a:t>0</a:t>
            </a:r>
          </a:p>
        </p:txBody>
      </p:sp>
      <p:sp>
        <p:nvSpPr>
          <p:cNvPr id="77845" name="Rectangle 20"/>
          <p:cNvSpPr>
            <a:spLocks noChangeArrowheads="1"/>
          </p:cNvSpPr>
          <p:nvPr/>
        </p:nvSpPr>
        <p:spPr bwMode="auto">
          <a:xfrm>
            <a:off x="3335338" y="3810000"/>
            <a:ext cx="2438400" cy="533400"/>
          </a:xfrm>
          <a:prstGeom prst="rect">
            <a:avLst/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7846" name="Rectangle 21"/>
          <p:cNvSpPr>
            <a:spLocks noChangeArrowheads="1"/>
          </p:cNvSpPr>
          <p:nvPr/>
        </p:nvSpPr>
        <p:spPr bwMode="auto">
          <a:xfrm>
            <a:off x="5773738" y="3810000"/>
            <a:ext cx="2438400" cy="533400"/>
          </a:xfrm>
          <a:prstGeom prst="rect">
            <a:avLst/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7847" name="Text Box 22"/>
          <p:cNvSpPr txBox="1">
            <a:spLocks noChangeArrowheads="1"/>
          </p:cNvSpPr>
          <p:nvPr/>
        </p:nvSpPr>
        <p:spPr bwMode="auto">
          <a:xfrm>
            <a:off x="3700463" y="3897313"/>
            <a:ext cx="1384300" cy="396875"/>
          </a:xfrm>
          <a:prstGeom prst="rect">
            <a:avLst/>
          </a:prstGeom>
          <a:solidFill>
            <a:srgbClr val="CCFF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9pPr>
          </a:lstStyle>
          <a:p>
            <a:pPr algn="l"/>
            <a:r>
              <a:rPr lang="en-US" b="0">
                <a:solidFill>
                  <a:srgbClr val="000000"/>
                </a:solidFill>
                <a:latin typeface="Arial" charset="0"/>
              </a:rPr>
              <a:t>Checksum</a:t>
            </a:r>
          </a:p>
        </p:txBody>
      </p:sp>
      <p:sp>
        <p:nvSpPr>
          <p:cNvPr id="77848" name="Text Box 23"/>
          <p:cNvSpPr txBox="1">
            <a:spLocks noChangeArrowheads="1"/>
          </p:cNvSpPr>
          <p:nvPr/>
        </p:nvSpPr>
        <p:spPr bwMode="auto">
          <a:xfrm>
            <a:off x="6062663" y="3897313"/>
            <a:ext cx="1793875" cy="396875"/>
          </a:xfrm>
          <a:prstGeom prst="rect">
            <a:avLst/>
          </a:prstGeom>
          <a:solidFill>
            <a:srgbClr val="CCFF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9pPr>
          </a:lstStyle>
          <a:p>
            <a:pPr algn="l"/>
            <a:r>
              <a:rPr lang="en-US" b="0">
                <a:solidFill>
                  <a:srgbClr val="000000"/>
                </a:solidFill>
                <a:latin typeface="Arial" charset="0"/>
              </a:rPr>
              <a:t>Urgent pointer</a:t>
            </a:r>
          </a:p>
        </p:txBody>
      </p:sp>
      <p:sp>
        <p:nvSpPr>
          <p:cNvPr id="77849" name="Rectangle 24"/>
          <p:cNvSpPr>
            <a:spLocks noChangeArrowheads="1"/>
          </p:cNvSpPr>
          <p:nvPr/>
        </p:nvSpPr>
        <p:spPr bwMode="auto">
          <a:xfrm>
            <a:off x="3335338" y="4343400"/>
            <a:ext cx="4876800" cy="457200"/>
          </a:xfrm>
          <a:prstGeom prst="rect">
            <a:avLst/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7850" name="Text Box 25"/>
          <p:cNvSpPr txBox="1">
            <a:spLocks noChangeArrowheads="1"/>
          </p:cNvSpPr>
          <p:nvPr/>
        </p:nvSpPr>
        <p:spPr bwMode="auto">
          <a:xfrm>
            <a:off x="4783138" y="4389438"/>
            <a:ext cx="2189162" cy="396875"/>
          </a:xfrm>
          <a:prstGeom prst="rect">
            <a:avLst/>
          </a:prstGeom>
          <a:solidFill>
            <a:srgbClr val="CCFF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9pPr>
          </a:lstStyle>
          <a:p>
            <a:pPr algn="l"/>
            <a:r>
              <a:rPr lang="en-US" b="0">
                <a:solidFill>
                  <a:srgbClr val="000000"/>
                </a:solidFill>
                <a:latin typeface="Arial" charset="0"/>
              </a:rPr>
              <a:t>Options (variable)</a:t>
            </a:r>
          </a:p>
        </p:txBody>
      </p:sp>
      <p:sp>
        <p:nvSpPr>
          <p:cNvPr id="77851" name="Rectangle 26"/>
          <p:cNvSpPr>
            <a:spLocks noChangeArrowheads="1"/>
          </p:cNvSpPr>
          <p:nvPr/>
        </p:nvSpPr>
        <p:spPr bwMode="auto">
          <a:xfrm>
            <a:off x="3335338" y="4800600"/>
            <a:ext cx="4876800" cy="1143000"/>
          </a:xfrm>
          <a:prstGeom prst="rect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sz="2400" b="0">
                <a:solidFill>
                  <a:schemeClr val="bg1"/>
                </a:solidFill>
                <a:latin typeface="Arial" charset="0"/>
              </a:rPr>
              <a:t>Data</a:t>
            </a:r>
          </a:p>
        </p:txBody>
      </p:sp>
      <p:sp>
        <p:nvSpPr>
          <p:cNvPr id="77852" name="Text Box 27"/>
          <p:cNvSpPr txBox="1">
            <a:spLocks noChangeArrowheads="1"/>
          </p:cNvSpPr>
          <p:nvPr/>
        </p:nvSpPr>
        <p:spPr bwMode="auto">
          <a:xfrm>
            <a:off x="685800" y="2667000"/>
            <a:ext cx="8763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9pPr>
          </a:lstStyle>
          <a:p>
            <a:pPr algn="l"/>
            <a:r>
              <a:rPr lang="en-US" b="0" dirty="0">
                <a:solidFill>
                  <a:srgbClr val="FF6600"/>
                </a:solidFill>
                <a:latin typeface="Arial" charset="0"/>
              </a:rPr>
              <a:t>Flags:</a:t>
            </a:r>
          </a:p>
        </p:txBody>
      </p:sp>
      <p:sp>
        <p:nvSpPr>
          <p:cNvPr id="77853" name="Text Box 28"/>
          <p:cNvSpPr txBox="1">
            <a:spLocks noChangeArrowheads="1"/>
          </p:cNvSpPr>
          <p:nvPr/>
        </p:nvSpPr>
        <p:spPr bwMode="auto">
          <a:xfrm>
            <a:off x="1506538" y="2740025"/>
            <a:ext cx="749300" cy="1920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9pPr>
          </a:lstStyle>
          <a:p>
            <a:pPr algn="l"/>
            <a:r>
              <a:rPr lang="en-US" u="sng" dirty="0">
                <a:solidFill>
                  <a:srgbClr val="FF6600"/>
                </a:solidFill>
                <a:latin typeface="Arial" charset="0"/>
              </a:rPr>
              <a:t>SYN</a:t>
            </a:r>
            <a:endParaRPr lang="en-US" dirty="0">
              <a:solidFill>
                <a:srgbClr val="FF6600"/>
              </a:solidFill>
              <a:latin typeface="Arial" charset="0"/>
            </a:endParaRPr>
          </a:p>
          <a:p>
            <a:pPr algn="l"/>
            <a:r>
              <a:rPr lang="en-US" u="sng" dirty="0">
                <a:solidFill>
                  <a:srgbClr val="FF6600"/>
                </a:solidFill>
                <a:latin typeface="Arial" charset="0"/>
              </a:rPr>
              <a:t>ACK</a:t>
            </a:r>
            <a:endParaRPr lang="en-US" dirty="0">
              <a:solidFill>
                <a:srgbClr val="FF6600"/>
              </a:solidFill>
              <a:latin typeface="Arial" charset="0"/>
            </a:endParaRPr>
          </a:p>
          <a:p>
            <a:pPr algn="l"/>
            <a:r>
              <a:rPr lang="en-US" b="0" dirty="0">
                <a:solidFill>
                  <a:schemeClr val="accent1"/>
                </a:solidFill>
                <a:latin typeface="Arial" charset="0"/>
              </a:rPr>
              <a:t>FIN</a:t>
            </a:r>
          </a:p>
          <a:p>
            <a:pPr algn="l"/>
            <a:r>
              <a:rPr lang="en-US" b="0" dirty="0">
                <a:solidFill>
                  <a:schemeClr val="accent1"/>
                </a:solidFill>
                <a:latin typeface="Arial" charset="0"/>
              </a:rPr>
              <a:t>RST</a:t>
            </a:r>
          </a:p>
          <a:p>
            <a:pPr algn="l"/>
            <a:r>
              <a:rPr lang="en-US" b="0" dirty="0">
                <a:solidFill>
                  <a:schemeClr val="accent1"/>
                </a:solidFill>
                <a:latin typeface="Arial" charset="0"/>
              </a:rPr>
              <a:t>PSH</a:t>
            </a:r>
          </a:p>
          <a:p>
            <a:pPr algn="l"/>
            <a:r>
              <a:rPr lang="en-US" b="0" dirty="0">
                <a:solidFill>
                  <a:schemeClr val="accent1"/>
                </a:solidFill>
                <a:latin typeface="Arial" charset="0"/>
              </a:rPr>
              <a:t>URG</a:t>
            </a:r>
            <a:endParaRPr lang="en-US" dirty="0">
              <a:solidFill>
                <a:schemeClr val="accent1"/>
              </a:solidFill>
              <a:latin typeface="Arial" charset="0"/>
            </a:endParaRPr>
          </a:p>
        </p:txBody>
      </p:sp>
      <p:sp>
        <p:nvSpPr>
          <p:cNvPr id="77854" name="Oval 29"/>
          <p:cNvSpPr>
            <a:spLocks noChangeArrowheads="1"/>
          </p:cNvSpPr>
          <p:nvPr/>
        </p:nvSpPr>
        <p:spPr bwMode="auto">
          <a:xfrm>
            <a:off x="4648200" y="3276600"/>
            <a:ext cx="1219200" cy="533400"/>
          </a:xfrm>
          <a:prstGeom prst="ellipse">
            <a:avLst/>
          </a:prstGeom>
          <a:noFill/>
          <a:ln w="25400">
            <a:solidFill>
              <a:srgbClr val="FF66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cxnSp>
        <p:nvCxnSpPr>
          <p:cNvPr id="77855" name="AutoShape 30"/>
          <p:cNvCxnSpPr>
            <a:cxnSpLocks noChangeShapeType="1"/>
            <a:endCxn id="77854" idx="2"/>
          </p:cNvCxnSpPr>
          <p:nvPr/>
        </p:nvCxnSpPr>
        <p:spPr bwMode="auto">
          <a:xfrm>
            <a:off x="2362200" y="3124200"/>
            <a:ext cx="2286000" cy="419100"/>
          </a:xfrm>
          <a:prstGeom prst="straightConnector1">
            <a:avLst/>
          </a:prstGeom>
          <a:noFill/>
          <a:ln w="28575">
            <a:solidFill>
              <a:srgbClr val="FF66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sp>
        <p:nvSpPr>
          <p:cNvPr id="31" name="Slide Number Placeholder 2"/>
          <p:cNvSpPr>
            <a:spLocks noGrp="1"/>
          </p:cNvSpPr>
          <p:nvPr>
            <p:ph type="sldNum" sz="quarter" idx="4294967295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1828BE7-28D6-6A44-825C-169A4C1A9E19}" type="slidenum">
              <a:rPr lang="en-US" smtClean="0"/>
              <a:t>110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60788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Helvetica" charset="0"/>
                <a:ea typeface="ＭＳ Ｐゴシック" charset="0"/>
                <a:cs typeface="ＭＳ Ｐゴシック" charset="0"/>
              </a:rPr>
              <a:t>Step 1: A</a:t>
            </a:r>
            <a:r>
              <a:rPr lang="ja-JP" altLang="en-US">
                <a:latin typeface="Helvetica" charset="0"/>
                <a:ea typeface="ＭＳ Ｐゴシック" charset="0"/>
                <a:cs typeface="ＭＳ Ｐゴシック" charset="0"/>
              </a:rPr>
              <a:t>’</a:t>
            </a:r>
            <a:r>
              <a:rPr lang="en-US">
                <a:latin typeface="Helvetica" charset="0"/>
                <a:ea typeface="ＭＳ Ｐゴシック" charset="0"/>
                <a:cs typeface="ＭＳ Ｐゴシック" charset="0"/>
              </a:rPr>
              <a:t>s Initial SYN Packet</a:t>
            </a:r>
          </a:p>
        </p:txBody>
      </p:sp>
      <p:sp>
        <p:nvSpPr>
          <p:cNvPr id="961539" name="Rectangle 3"/>
          <p:cNvSpPr>
            <a:spLocks noChangeArrowheads="1"/>
          </p:cNvSpPr>
          <p:nvPr/>
        </p:nvSpPr>
        <p:spPr bwMode="auto">
          <a:xfrm>
            <a:off x="609600" y="1447800"/>
            <a:ext cx="8001000" cy="4648200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</p:spPr>
        <p:txBody>
          <a:bodyPr wrap="none" anchor="ctr"/>
          <a:lstStyle/>
          <a:p>
            <a:pPr algn="ctr">
              <a:defRPr/>
            </a:pPr>
            <a:endParaRPr lang="en-US">
              <a:ea typeface="+mn-ea"/>
              <a:cs typeface="+mn-cs"/>
            </a:endParaRPr>
          </a:p>
        </p:txBody>
      </p:sp>
      <p:sp>
        <p:nvSpPr>
          <p:cNvPr id="79877" name="Rectangle 4"/>
          <p:cNvSpPr>
            <a:spLocks noChangeArrowheads="1"/>
          </p:cNvSpPr>
          <p:nvPr/>
        </p:nvSpPr>
        <p:spPr bwMode="auto">
          <a:xfrm>
            <a:off x="3335338" y="1828800"/>
            <a:ext cx="2362200" cy="533400"/>
          </a:xfrm>
          <a:prstGeom prst="rect">
            <a:avLst/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9878" name="Text Box 5"/>
          <p:cNvSpPr txBox="1">
            <a:spLocks noChangeArrowheads="1"/>
          </p:cNvSpPr>
          <p:nvPr/>
        </p:nvSpPr>
        <p:spPr bwMode="auto">
          <a:xfrm>
            <a:off x="3716338" y="1874838"/>
            <a:ext cx="1058979" cy="400110"/>
          </a:xfrm>
          <a:prstGeom prst="rect">
            <a:avLst/>
          </a:prstGeom>
          <a:solidFill>
            <a:srgbClr val="CCFF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9pPr>
          </a:lstStyle>
          <a:p>
            <a:pPr algn="l"/>
            <a:r>
              <a:rPr lang="en-US" b="0" dirty="0" smtClean="0">
                <a:solidFill>
                  <a:srgbClr val="FF3300"/>
                </a:solidFill>
                <a:latin typeface="Arial" charset="0"/>
              </a:rPr>
              <a:t>A’s </a:t>
            </a:r>
            <a:r>
              <a:rPr lang="en-US" b="0" dirty="0">
                <a:solidFill>
                  <a:srgbClr val="FF3300"/>
                </a:solidFill>
                <a:latin typeface="Arial" charset="0"/>
              </a:rPr>
              <a:t>port</a:t>
            </a:r>
          </a:p>
        </p:txBody>
      </p:sp>
      <p:sp>
        <p:nvSpPr>
          <p:cNvPr id="79879" name="Rectangle 6"/>
          <p:cNvSpPr>
            <a:spLocks noChangeArrowheads="1"/>
          </p:cNvSpPr>
          <p:nvPr/>
        </p:nvSpPr>
        <p:spPr bwMode="auto">
          <a:xfrm>
            <a:off x="5697538" y="1828800"/>
            <a:ext cx="2514600" cy="533400"/>
          </a:xfrm>
          <a:prstGeom prst="rect">
            <a:avLst/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9880" name="Text Box 7"/>
          <p:cNvSpPr txBox="1">
            <a:spLocks noChangeArrowheads="1"/>
          </p:cNvSpPr>
          <p:nvPr/>
        </p:nvSpPr>
        <p:spPr bwMode="auto">
          <a:xfrm>
            <a:off x="6446838" y="1874838"/>
            <a:ext cx="1046155" cy="400110"/>
          </a:xfrm>
          <a:prstGeom prst="rect">
            <a:avLst/>
          </a:prstGeom>
          <a:solidFill>
            <a:srgbClr val="CCFF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9pPr>
          </a:lstStyle>
          <a:p>
            <a:pPr algn="l"/>
            <a:r>
              <a:rPr lang="en-US" b="0" dirty="0" smtClean="0">
                <a:solidFill>
                  <a:srgbClr val="FF3300"/>
                </a:solidFill>
                <a:latin typeface="Arial" charset="0"/>
              </a:rPr>
              <a:t>B’s </a:t>
            </a:r>
            <a:r>
              <a:rPr lang="en-US" b="0" dirty="0">
                <a:solidFill>
                  <a:srgbClr val="FF3300"/>
                </a:solidFill>
                <a:latin typeface="Arial" charset="0"/>
              </a:rPr>
              <a:t>port</a:t>
            </a:r>
          </a:p>
        </p:txBody>
      </p:sp>
      <p:sp>
        <p:nvSpPr>
          <p:cNvPr id="79881" name="Rectangle 8"/>
          <p:cNvSpPr>
            <a:spLocks noChangeArrowheads="1"/>
          </p:cNvSpPr>
          <p:nvPr/>
        </p:nvSpPr>
        <p:spPr bwMode="auto">
          <a:xfrm>
            <a:off x="3343275" y="2362200"/>
            <a:ext cx="4876800" cy="457200"/>
          </a:xfrm>
          <a:prstGeom prst="rect">
            <a:avLst/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9882" name="Text Box 9"/>
          <p:cNvSpPr txBox="1">
            <a:spLocks noChangeArrowheads="1"/>
          </p:cNvSpPr>
          <p:nvPr/>
        </p:nvSpPr>
        <p:spPr bwMode="auto">
          <a:xfrm>
            <a:off x="4178300" y="2408238"/>
            <a:ext cx="3429144" cy="400110"/>
          </a:xfrm>
          <a:prstGeom prst="rect">
            <a:avLst/>
          </a:prstGeom>
          <a:solidFill>
            <a:srgbClr val="CCFF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9pPr>
          </a:lstStyle>
          <a:p>
            <a:pPr algn="l"/>
            <a:r>
              <a:rPr lang="en-US" b="0" dirty="0" smtClean="0">
                <a:solidFill>
                  <a:srgbClr val="FF3300"/>
                </a:solidFill>
                <a:latin typeface="Arial" charset="0"/>
              </a:rPr>
              <a:t>A’s </a:t>
            </a:r>
            <a:r>
              <a:rPr lang="en-US" b="0" dirty="0">
                <a:solidFill>
                  <a:srgbClr val="FF3300"/>
                </a:solidFill>
                <a:latin typeface="Arial" charset="0"/>
              </a:rPr>
              <a:t>Initial Sequence Number</a:t>
            </a:r>
          </a:p>
        </p:txBody>
      </p:sp>
      <p:sp>
        <p:nvSpPr>
          <p:cNvPr id="79883" name="Rectangle 10"/>
          <p:cNvSpPr>
            <a:spLocks noChangeArrowheads="1"/>
          </p:cNvSpPr>
          <p:nvPr/>
        </p:nvSpPr>
        <p:spPr bwMode="auto">
          <a:xfrm>
            <a:off x="3335338" y="2819400"/>
            <a:ext cx="4876800" cy="457200"/>
          </a:xfrm>
          <a:prstGeom prst="rect">
            <a:avLst/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9884" name="Text Box 11"/>
          <p:cNvSpPr txBox="1">
            <a:spLocks noChangeArrowheads="1"/>
          </p:cNvSpPr>
          <p:nvPr/>
        </p:nvSpPr>
        <p:spPr bwMode="auto">
          <a:xfrm>
            <a:off x="4114800" y="2895600"/>
            <a:ext cx="3502025" cy="396875"/>
          </a:xfrm>
          <a:prstGeom prst="rect">
            <a:avLst/>
          </a:prstGeom>
          <a:solidFill>
            <a:srgbClr val="CCFF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9pPr>
          </a:lstStyle>
          <a:p>
            <a:pPr algn="l"/>
            <a:r>
              <a:rPr lang="en-US" b="0">
                <a:solidFill>
                  <a:srgbClr val="FF3300"/>
                </a:solidFill>
                <a:latin typeface="Arial" charset="0"/>
              </a:rPr>
              <a:t>(Irrelevant since ACK not set)</a:t>
            </a:r>
            <a:endParaRPr lang="en-US" b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79885" name="Rectangle 12"/>
          <p:cNvSpPr>
            <a:spLocks noChangeArrowheads="1"/>
          </p:cNvSpPr>
          <p:nvPr/>
        </p:nvSpPr>
        <p:spPr bwMode="auto">
          <a:xfrm>
            <a:off x="3335338" y="3276600"/>
            <a:ext cx="2438400" cy="533400"/>
          </a:xfrm>
          <a:prstGeom prst="rect">
            <a:avLst/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9886" name="Rectangle 13"/>
          <p:cNvSpPr>
            <a:spLocks noChangeArrowheads="1"/>
          </p:cNvSpPr>
          <p:nvPr/>
        </p:nvSpPr>
        <p:spPr bwMode="auto">
          <a:xfrm>
            <a:off x="5773738" y="3276600"/>
            <a:ext cx="2438400" cy="533400"/>
          </a:xfrm>
          <a:prstGeom prst="rect">
            <a:avLst/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9887" name="Text Box 14"/>
          <p:cNvSpPr txBox="1">
            <a:spLocks noChangeArrowheads="1"/>
          </p:cNvSpPr>
          <p:nvPr/>
        </p:nvSpPr>
        <p:spPr bwMode="auto">
          <a:xfrm>
            <a:off x="5838825" y="3349625"/>
            <a:ext cx="2301875" cy="396875"/>
          </a:xfrm>
          <a:prstGeom prst="rect">
            <a:avLst/>
          </a:prstGeom>
          <a:solidFill>
            <a:srgbClr val="CCFF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9pPr>
          </a:lstStyle>
          <a:p>
            <a:pPr algn="l"/>
            <a:r>
              <a:rPr lang="en-US" b="0">
                <a:solidFill>
                  <a:srgbClr val="000000"/>
                </a:solidFill>
                <a:latin typeface="Arial" charset="0"/>
              </a:rPr>
              <a:t>Advertised window</a:t>
            </a:r>
          </a:p>
        </p:txBody>
      </p:sp>
      <p:sp>
        <p:nvSpPr>
          <p:cNvPr id="79888" name="Text Box 15"/>
          <p:cNvSpPr txBox="1">
            <a:spLocks noChangeArrowheads="1"/>
          </p:cNvSpPr>
          <p:nvPr/>
        </p:nvSpPr>
        <p:spPr bwMode="auto">
          <a:xfrm>
            <a:off x="3352800" y="3352800"/>
            <a:ext cx="10668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9pPr>
          </a:lstStyle>
          <a:p>
            <a:pPr algn="ctr"/>
            <a:r>
              <a:rPr lang="en-US" b="0" dirty="0" smtClean="0">
                <a:solidFill>
                  <a:srgbClr val="FF3300"/>
                </a:solidFill>
                <a:latin typeface="Arial" charset="0"/>
              </a:rPr>
              <a:t>5</a:t>
            </a:r>
            <a:endParaRPr lang="en-US" b="0" dirty="0">
              <a:solidFill>
                <a:srgbClr val="FF3300"/>
              </a:solidFill>
              <a:latin typeface="Arial" charset="0"/>
            </a:endParaRPr>
          </a:p>
        </p:txBody>
      </p:sp>
      <p:sp>
        <p:nvSpPr>
          <p:cNvPr id="79889" name="Line 16"/>
          <p:cNvSpPr>
            <a:spLocks noChangeShapeType="1"/>
          </p:cNvSpPr>
          <p:nvPr/>
        </p:nvSpPr>
        <p:spPr bwMode="auto">
          <a:xfrm>
            <a:off x="4249738" y="3276600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9890" name="Line 17"/>
          <p:cNvSpPr>
            <a:spLocks noChangeShapeType="1"/>
          </p:cNvSpPr>
          <p:nvPr/>
        </p:nvSpPr>
        <p:spPr bwMode="auto">
          <a:xfrm>
            <a:off x="4706938" y="3276600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9891" name="Text Box 18"/>
          <p:cNvSpPr txBox="1">
            <a:spLocks noChangeArrowheads="1"/>
          </p:cNvSpPr>
          <p:nvPr/>
        </p:nvSpPr>
        <p:spPr bwMode="auto">
          <a:xfrm>
            <a:off x="4919663" y="3363913"/>
            <a:ext cx="804862" cy="396875"/>
          </a:xfrm>
          <a:prstGeom prst="rect">
            <a:avLst/>
          </a:prstGeom>
          <a:solidFill>
            <a:srgbClr val="CCFF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9pPr>
          </a:lstStyle>
          <a:p>
            <a:pPr algn="l"/>
            <a:r>
              <a:rPr lang="en-US" b="0">
                <a:solidFill>
                  <a:schemeClr val="accent1"/>
                </a:solidFill>
                <a:latin typeface="Arial" charset="0"/>
              </a:rPr>
              <a:t>Flags</a:t>
            </a:r>
            <a:endParaRPr lang="en-US" b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79892" name="Text Box 19"/>
          <p:cNvSpPr txBox="1">
            <a:spLocks noChangeArrowheads="1"/>
          </p:cNvSpPr>
          <p:nvPr/>
        </p:nvSpPr>
        <p:spPr bwMode="auto">
          <a:xfrm>
            <a:off x="4325938" y="3398838"/>
            <a:ext cx="325437" cy="396875"/>
          </a:xfrm>
          <a:prstGeom prst="rect">
            <a:avLst/>
          </a:prstGeom>
          <a:solidFill>
            <a:srgbClr val="CCFF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9pPr>
          </a:lstStyle>
          <a:p>
            <a:pPr algn="l"/>
            <a:r>
              <a:rPr lang="en-US" b="0">
                <a:solidFill>
                  <a:srgbClr val="000000"/>
                </a:solidFill>
                <a:latin typeface="Arial" charset="0"/>
              </a:rPr>
              <a:t>0</a:t>
            </a:r>
          </a:p>
        </p:txBody>
      </p:sp>
      <p:sp>
        <p:nvSpPr>
          <p:cNvPr id="79893" name="Rectangle 20"/>
          <p:cNvSpPr>
            <a:spLocks noChangeArrowheads="1"/>
          </p:cNvSpPr>
          <p:nvPr/>
        </p:nvSpPr>
        <p:spPr bwMode="auto">
          <a:xfrm>
            <a:off x="3335338" y="3810000"/>
            <a:ext cx="2438400" cy="533400"/>
          </a:xfrm>
          <a:prstGeom prst="rect">
            <a:avLst/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9894" name="Rectangle 21"/>
          <p:cNvSpPr>
            <a:spLocks noChangeArrowheads="1"/>
          </p:cNvSpPr>
          <p:nvPr/>
        </p:nvSpPr>
        <p:spPr bwMode="auto">
          <a:xfrm>
            <a:off x="5773738" y="3810000"/>
            <a:ext cx="2438400" cy="533400"/>
          </a:xfrm>
          <a:prstGeom prst="rect">
            <a:avLst/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9895" name="Text Box 22"/>
          <p:cNvSpPr txBox="1">
            <a:spLocks noChangeArrowheads="1"/>
          </p:cNvSpPr>
          <p:nvPr/>
        </p:nvSpPr>
        <p:spPr bwMode="auto">
          <a:xfrm>
            <a:off x="3700463" y="3897313"/>
            <a:ext cx="1384300" cy="396875"/>
          </a:xfrm>
          <a:prstGeom prst="rect">
            <a:avLst/>
          </a:prstGeom>
          <a:solidFill>
            <a:srgbClr val="CCFF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9pPr>
          </a:lstStyle>
          <a:p>
            <a:pPr algn="l"/>
            <a:r>
              <a:rPr lang="en-US" b="0">
                <a:solidFill>
                  <a:srgbClr val="000000"/>
                </a:solidFill>
                <a:latin typeface="Arial" charset="0"/>
              </a:rPr>
              <a:t>Checksum</a:t>
            </a:r>
          </a:p>
        </p:txBody>
      </p:sp>
      <p:sp>
        <p:nvSpPr>
          <p:cNvPr id="79896" name="Text Box 23"/>
          <p:cNvSpPr txBox="1">
            <a:spLocks noChangeArrowheads="1"/>
          </p:cNvSpPr>
          <p:nvPr/>
        </p:nvSpPr>
        <p:spPr bwMode="auto">
          <a:xfrm>
            <a:off x="6062663" y="3897313"/>
            <a:ext cx="1793875" cy="396875"/>
          </a:xfrm>
          <a:prstGeom prst="rect">
            <a:avLst/>
          </a:prstGeom>
          <a:solidFill>
            <a:srgbClr val="CCFF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9pPr>
          </a:lstStyle>
          <a:p>
            <a:pPr algn="l"/>
            <a:r>
              <a:rPr lang="en-US" b="0">
                <a:solidFill>
                  <a:srgbClr val="000000"/>
                </a:solidFill>
                <a:latin typeface="Arial" charset="0"/>
              </a:rPr>
              <a:t>Urgent pointer</a:t>
            </a:r>
          </a:p>
        </p:txBody>
      </p:sp>
      <p:sp>
        <p:nvSpPr>
          <p:cNvPr id="79897" name="Rectangle 24"/>
          <p:cNvSpPr>
            <a:spLocks noChangeArrowheads="1"/>
          </p:cNvSpPr>
          <p:nvPr/>
        </p:nvSpPr>
        <p:spPr bwMode="auto">
          <a:xfrm>
            <a:off x="3335338" y="4343400"/>
            <a:ext cx="4876800" cy="457200"/>
          </a:xfrm>
          <a:prstGeom prst="rect">
            <a:avLst/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9898" name="Text Box 25"/>
          <p:cNvSpPr txBox="1">
            <a:spLocks noChangeArrowheads="1"/>
          </p:cNvSpPr>
          <p:nvPr/>
        </p:nvSpPr>
        <p:spPr bwMode="auto">
          <a:xfrm>
            <a:off x="4783138" y="4389438"/>
            <a:ext cx="2189162" cy="396875"/>
          </a:xfrm>
          <a:prstGeom prst="rect">
            <a:avLst/>
          </a:prstGeom>
          <a:solidFill>
            <a:srgbClr val="CCFF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9pPr>
          </a:lstStyle>
          <a:p>
            <a:pPr algn="l"/>
            <a:r>
              <a:rPr lang="en-US" b="0">
                <a:solidFill>
                  <a:srgbClr val="000000"/>
                </a:solidFill>
                <a:latin typeface="Arial" charset="0"/>
              </a:rPr>
              <a:t>Options (variable)</a:t>
            </a:r>
          </a:p>
        </p:txBody>
      </p:sp>
      <p:sp>
        <p:nvSpPr>
          <p:cNvPr id="79899" name="Text Box 26"/>
          <p:cNvSpPr txBox="1">
            <a:spLocks noChangeArrowheads="1"/>
          </p:cNvSpPr>
          <p:nvPr/>
        </p:nvSpPr>
        <p:spPr bwMode="auto">
          <a:xfrm>
            <a:off x="652463" y="2705100"/>
            <a:ext cx="8763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9pPr>
          </a:lstStyle>
          <a:p>
            <a:pPr algn="l"/>
            <a:r>
              <a:rPr lang="en-US" b="0">
                <a:solidFill>
                  <a:srgbClr val="000000"/>
                </a:solidFill>
                <a:latin typeface="Arial" charset="0"/>
              </a:rPr>
              <a:t>Flags:</a:t>
            </a:r>
          </a:p>
        </p:txBody>
      </p:sp>
      <p:sp>
        <p:nvSpPr>
          <p:cNvPr id="79900" name="Text Box 27"/>
          <p:cNvSpPr txBox="1">
            <a:spLocks noChangeArrowheads="1"/>
          </p:cNvSpPr>
          <p:nvPr/>
        </p:nvSpPr>
        <p:spPr bwMode="auto">
          <a:xfrm>
            <a:off x="1506538" y="2740025"/>
            <a:ext cx="749300" cy="1920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9pPr>
          </a:lstStyle>
          <a:p>
            <a:pPr algn="l"/>
            <a:r>
              <a:rPr lang="en-US" b="0">
                <a:solidFill>
                  <a:srgbClr val="FF3300"/>
                </a:solidFill>
                <a:latin typeface="Arial" charset="0"/>
              </a:rPr>
              <a:t>SYN</a:t>
            </a:r>
          </a:p>
          <a:p>
            <a:pPr algn="l"/>
            <a:r>
              <a:rPr lang="en-US" b="0">
                <a:solidFill>
                  <a:srgbClr val="000000"/>
                </a:solidFill>
                <a:latin typeface="Arial" charset="0"/>
              </a:rPr>
              <a:t>ACK</a:t>
            </a:r>
          </a:p>
          <a:p>
            <a:pPr algn="l"/>
            <a:r>
              <a:rPr lang="en-US" b="0">
                <a:solidFill>
                  <a:srgbClr val="000000"/>
                </a:solidFill>
                <a:latin typeface="Arial" charset="0"/>
              </a:rPr>
              <a:t>FIN</a:t>
            </a:r>
          </a:p>
          <a:p>
            <a:pPr algn="l"/>
            <a:r>
              <a:rPr lang="en-US" b="0">
                <a:solidFill>
                  <a:srgbClr val="000000"/>
                </a:solidFill>
                <a:latin typeface="Arial" charset="0"/>
              </a:rPr>
              <a:t>RST</a:t>
            </a:r>
          </a:p>
          <a:p>
            <a:pPr algn="l"/>
            <a:r>
              <a:rPr lang="en-US" b="0">
                <a:solidFill>
                  <a:srgbClr val="000000"/>
                </a:solidFill>
                <a:latin typeface="Arial" charset="0"/>
              </a:rPr>
              <a:t>PSH</a:t>
            </a:r>
          </a:p>
          <a:p>
            <a:pPr algn="l"/>
            <a:r>
              <a:rPr lang="en-US" b="0">
                <a:solidFill>
                  <a:srgbClr val="000000"/>
                </a:solidFill>
                <a:latin typeface="Arial" charset="0"/>
              </a:rPr>
              <a:t>URG</a:t>
            </a:r>
          </a:p>
        </p:txBody>
      </p:sp>
      <p:sp>
        <p:nvSpPr>
          <p:cNvPr id="79901" name="Text Box 28"/>
          <p:cNvSpPr txBox="1">
            <a:spLocks noChangeArrowheads="1"/>
          </p:cNvSpPr>
          <p:nvPr/>
        </p:nvSpPr>
        <p:spPr bwMode="auto">
          <a:xfrm>
            <a:off x="1957388" y="5349875"/>
            <a:ext cx="509587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>
                <a:solidFill>
                  <a:srgbClr val="FF3300"/>
                </a:solidFill>
                <a:latin typeface="Helvetica" charset="0"/>
              </a:rPr>
              <a:t>A tells B it wants to open a connection…</a:t>
            </a:r>
          </a:p>
        </p:txBody>
      </p:sp>
      <p:sp>
        <p:nvSpPr>
          <p:cNvPr id="79902" name="Oval 29"/>
          <p:cNvSpPr>
            <a:spLocks noChangeArrowheads="1"/>
          </p:cNvSpPr>
          <p:nvPr/>
        </p:nvSpPr>
        <p:spPr bwMode="auto">
          <a:xfrm>
            <a:off x="4648200" y="3276600"/>
            <a:ext cx="1219200" cy="533400"/>
          </a:xfrm>
          <a:prstGeom prst="ellips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cxnSp>
        <p:nvCxnSpPr>
          <p:cNvPr id="79903" name="AutoShape 30"/>
          <p:cNvCxnSpPr>
            <a:cxnSpLocks noChangeShapeType="1"/>
            <a:stCxn id="79904" idx="6"/>
            <a:endCxn id="79902" idx="2"/>
          </p:cNvCxnSpPr>
          <p:nvPr/>
        </p:nvCxnSpPr>
        <p:spPr bwMode="auto">
          <a:xfrm>
            <a:off x="2374900" y="2933700"/>
            <a:ext cx="2260600" cy="609600"/>
          </a:xfrm>
          <a:prstGeom prst="straightConnector1">
            <a:avLst/>
          </a:prstGeom>
          <a:noFill/>
          <a:ln w="28575">
            <a:solidFill>
              <a:schemeClr val="accent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sp>
        <p:nvSpPr>
          <p:cNvPr id="79904" name="Oval 31"/>
          <p:cNvSpPr>
            <a:spLocks noChangeArrowheads="1"/>
          </p:cNvSpPr>
          <p:nvPr/>
        </p:nvSpPr>
        <p:spPr bwMode="auto">
          <a:xfrm>
            <a:off x="1447800" y="2743200"/>
            <a:ext cx="914400" cy="381000"/>
          </a:xfrm>
          <a:prstGeom prst="ellips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9905" name="Oval 32"/>
          <p:cNvSpPr>
            <a:spLocks noChangeArrowheads="1"/>
          </p:cNvSpPr>
          <p:nvPr/>
        </p:nvSpPr>
        <p:spPr bwMode="auto">
          <a:xfrm>
            <a:off x="3429000" y="3276600"/>
            <a:ext cx="762000" cy="533400"/>
          </a:xfrm>
          <a:prstGeom prst="ellips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9906" name="Line 33"/>
          <p:cNvSpPr>
            <a:spLocks noChangeShapeType="1"/>
          </p:cNvSpPr>
          <p:nvPr/>
        </p:nvSpPr>
        <p:spPr bwMode="auto">
          <a:xfrm>
            <a:off x="3352800" y="4343400"/>
            <a:ext cx="4876800" cy="45720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9907" name="Line 34"/>
          <p:cNvSpPr>
            <a:spLocks noChangeShapeType="1"/>
          </p:cNvSpPr>
          <p:nvPr/>
        </p:nvSpPr>
        <p:spPr bwMode="auto">
          <a:xfrm flipV="1">
            <a:off x="3352800" y="4343400"/>
            <a:ext cx="4876800" cy="45720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cxnSp>
        <p:nvCxnSpPr>
          <p:cNvPr id="79908" name="AutoShape 35"/>
          <p:cNvCxnSpPr>
            <a:cxnSpLocks noChangeShapeType="1"/>
            <a:stCxn id="79905" idx="4"/>
            <a:endCxn id="79906" idx="0"/>
          </p:cNvCxnSpPr>
          <p:nvPr/>
        </p:nvCxnSpPr>
        <p:spPr bwMode="auto">
          <a:xfrm flipH="1">
            <a:off x="3352800" y="3810000"/>
            <a:ext cx="457200" cy="533400"/>
          </a:xfrm>
          <a:prstGeom prst="straightConnector1">
            <a:avLst/>
          </a:prstGeom>
          <a:noFill/>
          <a:ln w="28575">
            <a:solidFill>
              <a:schemeClr val="accent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sp>
        <p:nvSpPr>
          <p:cNvPr id="36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6553200" y="6362515"/>
            <a:ext cx="2133600" cy="365125"/>
          </a:xfrm>
        </p:spPr>
        <p:txBody>
          <a:bodyPr/>
          <a:lstStyle/>
          <a:p>
            <a:fld id="{11828BE7-28D6-6A44-825C-169A4C1A9E19}" type="slidenum">
              <a:rPr lang="en-US" smtClean="0"/>
              <a:t>111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5018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Helvetica" charset="0"/>
                <a:ea typeface="ＭＳ Ｐゴシック" charset="0"/>
                <a:cs typeface="ＭＳ Ｐゴシック" charset="0"/>
              </a:rPr>
              <a:t>Step 2: B</a:t>
            </a:r>
            <a:r>
              <a:rPr lang="ja-JP" altLang="en-US">
                <a:latin typeface="Helvetica" charset="0"/>
                <a:ea typeface="ＭＳ Ｐゴシック" charset="0"/>
                <a:cs typeface="ＭＳ Ｐゴシック" charset="0"/>
              </a:rPr>
              <a:t>’</a:t>
            </a:r>
            <a:r>
              <a:rPr lang="en-US">
                <a:latin typeface="Helvetica" charset="0"/>
                <a:ea typeface="ＭＳ Ｐゴシック" charset="0"/>
                <a:cs typeface="ＭＳ Ｐゴシック" charset="0"/>
              </a:rPr>
              <a:t>s SYN-ACK Packet</a:t>
            </a:r>
          </a:p>
        </p:txBody>
      </p:sp>
      <p:sp>
        <p:nvSpPr>
          <p:cNvPr id="963587" name="Rectangle 3"/>
          <p:cNvSpPr>
            <a:spLocks noChangeArrowheads="1"/>
          </p:cNvSpPr>
          <p:nvPr/>
        </p:nvSpPr>
        <p:spPr bwMode="auto">
          <a:xfrm>
            <a:off x="609600" y="1524000"/>
            <a:ext cx="8001000" cy="4648200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>
              <a:ea typeface="+mn-ea"/>
              <a:cs typeface="+mn-cs"/>
            </a:endParaRPr>
          </a:p>
        </p:txBody>
      </p:sp>
      <p:sp>
        <p:nvSpPr>
          <p:cNvPr id="81925" name="Rectangle 4"/>
          <p:cNvSpPr>
            <a:spLocks noChangeArrowheads="1"/>
          </p:cNvSpPr>
          <p:nvPr/>
        </p:nvSpPr>
        <p:spPr bwMode="auto">
          <a:xfrm>
            <a:off x="3335338" y="1828800"/>
            <a:ext cx="2362200" cy="533400"/>
          </a:xfrm>
          <a:prstGeom prst="rect">
            <a:avLst/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1926" name="Text Box 5"/>
          <p:cNvSpPr txBox="1">
            <a:spLocks noChangeArrowheads="1"/>
          </p:cNvSpPr>
          <p:nvPr/>
        </p:nvSpPr>
        <p:spPr bwMode="auto">
          <a:xfrm>
            <a:off x="3716338" y="1874838"/>
            <a:ext cx="1044575" cy="396875"/>
          </a:xfrm>
          <a:prstGeom prst="rect">
            <a:avLst/>
          </a:prstGeom>
          <a:solidFill>
            <a:srgbClr val="CCFF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9pPr>
          </a:lstStyle>
          <a:p>
            <a:pPr algn="l"/>
            <a:r>
              <a:rPr lang="en-US" b="0">
                <a:solidFill>
                  <a:srgbClr val="FF3300"/>
                </a:solidFill>
                <a:latin typeface="Arial" charset="0"/>
              </a:rPr>
              <a:t>B</a:t>
            </a:r>
            <a:r>
              <a:rPr lang="ja-JP" altLang="en-US" b="0">
                <a:solidFill>
                  <a:srgbClr val="FF3300"/>
                </a:solidFill>
                <a:latin typeface="Arial" charset="0"/>
              </a:rPr>
              <a:t>’</a:t>
            </a:r>
            <a:r>
              <a:rPr lang="en-US" b="0">
                <a:solidFill>
                  <a:srgbClr val="FF3300"/>
                </a:solidFill>
                <a:latin typeface="Arial" charset="0"/>
              </a:rPr>
              <a:t>s port</a:t>
            </a:r>
          </a:p>
        </p:txBody>
      </p:sp>
      <p:sp>
        <p:nvSpPr>
          <p:cNvPr id="81927" name="Rectangle 6"/>
          <p:cNvSpPr>
            <a:spLocks noChangeArrowheads="1"/>
          </p:cNvSpPr>
          <p:nvPr/>
        </p:nvSpPr>
        <p:spPr bwMode="auto">
          <a:xfrm>
            <a:off x="5697538" y="1828800"/>
            <a:ext cx="2514600" cy="533400"/>
          </a:xfrm>
          <a:prstGeom prst="rect">
            <a:avLst/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1928" name="Text Box 7"/>
          <p:cNvSpPr txBox="1">
            <a:spLocks noChangeArrowheads="1"/>
          </p:cNvSpPr>
          <p:nvPr/>
        </p:nvSpPr>
        <p:spPr bwMode="auto">
          <a:xfrm>
            <a:off x="6446838" y="1874838"/>
            <a:ext cx="1044575" cy="396875"/>
          </a:xfrm>
          <a:prstGeom prst="rect">
            <a:avLst/>
          </a:prstGeom>
          <a:solidFill>
            <a:srgbClr val="CCFF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9pPr>
          </a:lstStyle>
          <a:p>
            <a:pPr algn="l"/>
            <a:r>
              <a:rPr lang="en-US" b="0">
                <a:solidFill>
                  <a:srgbClr val="FF3300"/>
                </a:solidFill>
                <a:latin typeface="Arial" charset="0"/>
              </a:rPr>
              <a:t>A</a:t>
            </a:r>
            <a:r>
              <a:rPr lang="ja-JP" altLang="en-US" b="0">
                <a:solidFill>
                  <a:srgbClr val="FF3300"/>
                </a:solidFill>
                <a:latin typeface="Arial" charset="0"/>
              </a:rPr>
              <a:t>’</a:t>
            </a:r>
            <a:r>
              <a:rPr lang="en-US" b="0">
                <a:solidFill>
                  <a:srgbClr val="FF3300"/>
                </a:solidFill>
                <a:latin typeface="Arial" charset="0"/>
              </a:rPr>
              <a:t>s port</a:t>
            </a:r>
          </a:p>
        </p:txBody>
      </p:sp>
      <p:sp>
        <p:nvSpPr>
          <p:cNvPr id="81929" name="Rectangle 8"/>
          <p:cNvSpPr>
            <a:spLocks noChangeArrowheads="1"/>
          </p:cNvSpPr>
          <p:nvPr/>
        </p:nvSpPr>
        <p:spPr bwMode="auto">
          <a:xfrm>
            <a:off x="3343275" y="2362200"/>
            <a:ext cx="4876800" cy="457200"/>
          </a:xfrm>
          <a:prstGeom prst="rect">
            <a:avLst/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1930" name="Text Box 9"/>
          <p:cNvSpPr txBox="1">
            <a:spLocks noChangeArrowheads="1"/>
          </p:cNvSpPr>
          <p:nvPr/>
        </p:nvSpPr>
        <p:spPr bwMode="auto">
          <a:xfrm>
            <a:off x="4178300" y="2408238"/>
            <a:ext cx="3389313" cy="396875"/>
          </a:xfrm>
          <a:prstGeom prst="rect">
            <a:avLst/>
          </a:prstGeom>
          <a:solidFill>
            <a:srgbClr val="CCFF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9pPr>
          </a:lstStyle>
          <a:p>
            <a:pPr algn="l"/>
            <a:r>
              <a:rPr lang="en-US" b="0">
                <a:solidFill>
                  <a:srgbClr val="FF3300"/>
                </a:solidFill>
                <a:latin typeface="Arial" charset="0"/>
              </a:rPr>
              <a:t>B</a:t>
            </a:r>
            <a:r>
              <a:rPr lang="ja-JP" altLang="en-US" b="0">
                <a:solidFill>
                  <a:srgbClr val="FF3300"/>
                </a:solidFill>
                <a:latin typeface="Arial" charset="0"/>
              </a:rPr>
              <a:t>’</a:t>
            </a:r>
            <a:r>
              <a:rPr lang="en-US" b="0">
                <a:solidFill>
                  <a:srgbClr val="FF3300"/>
                </a:solidFill>
                <a:latin typeface="Arial" charset="0"/>
              </a:rPr>
              <a:t>s Initial Sequence Number</a:t>
            </a:r>
          </a:p>
        </p:txBody>
      </p:sp>
      <p:sp>
        <p:nvSpPr>
          <p:cNvPr id="81931" name="Rectangle 10"/>
          <p:cNvSpPr>
            <a:spLocks noChangeArrowheads="1"/>
          </p:cNvSpPr>
          <p:nvPr/>
        </p:nvSpPr>
        <p:spPr bwMode="auto">
          <a:xfrm>
            <a:off x="3335338" y="2819400"/>
            <a:ext cx="4876800" cy="457200"/>
          </a:xfrm>
          <a:prstGeom prst="rect">
            <a:avLst/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1932" name="Text Box 11"/>
          <p:cNvSpPr txBox="1">
            <a:spLocks noChangeArrowheads="1"/>
          </p:cNvSpPr>
          <p:nvPr/>
        </p:nvSpPr>
        <p:spPr bwMode="auto">
          <a:xfrm>
            <a:off x="4495800" y="2895600"/>
            <a:ext cx="2590800" cy="396875"/>
          </a:xfrm>
          <a:prstGeom prst="rect">
            <a:avLst/>
          </a:prstGeom>
          <a:solidFill>
            <a:srgbClr val="CCFF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9pPr>
          </a:lstStyle>
          <a:p>
            <a:pPr algn="l"/>
            <a:r>
              <a:rPr lang="en-US" b="0">
                <a:solidFill>
                  <a:srgbClr val="FF3300"/>
                </a:solidFill>
                <a:latin typeface="Arial" charset="0"/>
              </a:rPr>
              <a:t>ACK = A</a:t>
            </a:r>
            <a:r>
              <a:rPr lang="ja-JP" altLang="en-US" b="0">
                <a:solidFill>
                  <a:srgbClr val="FF3300"/>
                </a:solidFill>
                <a:latin typeface="Arial" charset="0"/>
              </a:rPr>
              <a:t>’</a:t>
            </a:r>
            <a:r>
              <a:rPr lang="en-US" b="0">
                <a:solidFill>
                  <a:srgbClr val="FF3300"/>
                </a:solidFill>
                <a:latin typeface="Arial" charset="0"/>
              </a:rPr>
              <a:t>s ISN plus 1</a:t>
            </a:r>
          </a:p>
        </p:txBody>
      </p:sp>
      <p:sp>
        <p:nvSpPr>
          <p:cNvPr id="81933" name="Rectangle 12"/>
          <p:cNvSpPr>
            <a:spLocks noChangeArrowheads="1"/>
          </p:cNvSpPr>
          <p:nvPr/>
        </p:nvSpPr>
        <p:spPr bwMode="auto">
          <a:xfrm>
            <a:off x="3352800" y="3276600"/>
            <a:ext cx="2438400" cy="533400"/>
          </a:xfrm>
          <a:prstGeom prst="rect">
            <a:avLst/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1934" name="Rectangle 13"/>
          <p:cNvSpPr>
            <a:spLocks noChangeArrowheads="1"/>
          </p:cNvSpPr>
          <p:nvPr/>
        </p:nvSpPr>
        <p:spPr bwMode="auto">
          <a:xfrm>
            <a:off x="5773738" y="3276600"/>
            <a:ext cx="2438400" cy="533400"/>
          </a:xfrm>
          <a:prstGeom prst="rect">
            <a:avLst/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1935" name="Text Box 14"/>
          <p:cNvSpPr txBox="1">
            <a:spLocks noChangeArrowheads="1"/>
          </p:cNvSpPr>
          <p:nvPr/>
        </p:nvSpPr>
        <p:spPr bwMode="auto">
          <a:xfrm>
            <a:off x="5838825" y="3349625"/>
            <a:ext cx="2301875" cy="396875"/>
          </a:xfrm>
          <a:prstGeom prst="rect">
            <a:avLst/>
          </a:prstGeom>
          <a:solidFill>
            <a:srgbClr val="CCFF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9pPr>
          </a:lstStyle>
          <a:p>
            <a:pPr algn="l"/>
            <a:r>
              <a:rPr lang="en-US" b="0">
                <a:solidFill>
                  <a:srgbClr val="000000"/>
                </a:solidFill>
                <a:latin typeface="Arial" charset="0"/>
              </a:rPr>
              <a:t>Advertised window</a:t>
            </a:r>
          </a:p>
        </p:txBody>
      </p:sp>
      <p:sp>
        <p:nvSpPr>
          <p:cNvPr id="81936" name="Text Box 15"/>
          <p:cNvSpPr txBox="1">
            <a:spLocks noChangeArrowheads="1"/>
          </p:cNvSpPr>
          <p:nvPr/>
        </p:nvSpPr>
        <p:spPr bwMode="auto">
          <a:xfrm>
            <a:off x="3573463" y="3352800"/>
            <a:ext cx="10668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9pPr>
          </a:lstStyle>
          <a:p>
            <a:pPr algn="l"/>
            <a:r>
              <a:rPr lang="en-US" b="0" dirty="0" smtClean="0">
                <a:solidFill>
                  <a:srgbClr val="FF3300"/>
                </a:solidFill>
                <a:latin typeface="Arial" charset="0"/>
              </a:rPr>
              <a:t>5</a:t>
            </a:r>
            <a:endParaRPr lang="en-US" b="0" dirty="0">
              <a:solidFill>
                <a:srgbClr val="FF3300"/>
              </a:solidFill>
              <a:latin typeface="Arial" charset="0"/>
            </a:endParaRPr>
          </a:p>
        </p:txBody>
      </p:sp>
      <p:sp>
        <p:nvSpPr>
          <p:cNvPr id="81937" name="Line 16"/>
          <p:cNvSpPr>
            <a:spLocks noChangeShapeType="1"/>
          </p:cNvSpPr>
          <p:nvPr/>
        </p:nvSpPr>
        <p:spPr bwMode="auto">
          <a:xfrm>
            <a:off x="4249738" y="3276600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1938" name="Line 17"/>
          <p:cNvSpPr>
            <a:spLocks noChangeShapeType="1"/>
          </p:cNvSpPr>
          <p:nvPr/>
        </p:nvSpPr>
        <p:spPr bwMode="auto">
          <a:xfrm>
            <a:off x="4706938" y="3276600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1939" name="Text Box 18"/>
          <p:cNvSpPr txBox="1">
            <a:spLocks noChangeArrowheads="1"/>
          </p:cNvSpPr>
          <p:nvPr/>
        </p:nvSpPr>
        <p:spPr bwMode="auto">
          <a:xfrm>
            <a:off x="4919663" y="3363913"/>
            <a:ext cx="184150" cy="396875"/>
          </a:xfrm>
          <a:prstGeom prst="rect">
            <a:avLst/>
          </a:prstGeom>
          <a:solidFill>
            <a:srgbClr val="CCFF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9pPr>
          </a:lstStyle>
          <a:p>
            <a:pPr algn="l"/>
            <a:endParaRPr lang="en-US" b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81940" name="Text Box 19"/>
          <p:cNvSpPr txBox="1">
            <a:spLocks noChangeArrowheads="1"/>
          </p:cNvSpPr>
          <p:nvPr/>
        </p:nvSpPr>
        <p:spPr bwMode="auto">
          <a:xfrm>
            <a:off x="4325938" y="3398838"/>
            <a:ext cx="325437" cy="396875"/>
          </a:xfrm>
          <a:prstGeom prst="rect">
            <a:avLst/>
          </a:prstGeom>
          <a:solidFill>
            <a:srgbClr val="CCFF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9pPr>
          </a:lstStyle>
          <a:p>
            <a:pPr algn="l"/>
            <a:r>
              <a:rPr lang="en-US" b="0">
                <a:solidFill>
                  <a:srgbClr val="000000"/>
                </a:solidFill>
                <a:latin typeface="Arial" charset="0"/>
              </a:rPr>
              <a:t>0</a:t>
            </a:r>
          </a:p>
        </p:txBody>
      </p:sp>
      <p:sp>
        <p:nvSpPr>
          <p:cNvPr id="81941" name="Rectangle 20"/>
          <p:cNvSpPr>
            <a:spLocks noChangeArrowheads="1"/>
          </p:cNvSpPr>
          <p:nvPr/>
        </p:nvSpPr>
        <p:spPr bwMode="auto">
          <a:xfrm>
            <a:off x="3335338" y="3810000"/>
            <a:ext cx="2438400" cy="533400"/>
          </a:xfrm>
          <a:prstGeom prst="rect">
            <a:avLst/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1942" name="Rectangle 21"/>
          <p:cNvSpPr>
            <a:spLocks noChangeArrowheads="1"/>
          </p:cNvSpPr>
          <p:nvPr/>
        </p:nvSpPr>
        <p:spPr bwMode="auto">
          <a:xfrm>
            <a:off x="5773738" y="3810000"/>
            <a:ext cx="2438400" cy="533400"/>
          </a:xfrm>
          <a:prstGeom prst="rect">
            <a:avLst/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1943" name="Text Box 22"/>
          <p:cNvSpPr txBox="1">
            <a:spLocks noChangeArrowheads="1"/>
          </p:cNvSpPr>
          <p:nvPr/>
        </p:nvSpPr>
        <p:spPr bwMode="auto">
          <a:xfrm>
            <a:off x="3700463" y="3897313"/>
            <a:ext cx="1384300" cy="396875"/>
          </a:xfrm>
          <a:prstGeom prst="rect">
            <a:avLst/>
          </a:prstGeom>
          <a:solidFill>
            <a:srgbClr val="CCFF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9pPr>
          </a:lstStyle>
          <a:p>
            <a:pPr algn="l"/>
            <a:r>
              <a:rPr lang="en-US" b="0">
                <a:solidFill>
                  <a:srgbClr val="000000"/>
                </a:solidFill>
                <a:latin typeface="Arial" charset="0"/>
              </a:rPr>
              <a:t>Checksum</a:t>
            </a:r>
          </a:p>
        </p:txBody>
      </p:sp>
      <p:sp>
        <p:nvSpPr>
          <p:cNvPr id="81944" name="Text Box 23"/>
          <p:cNvSpPr txBox="1">
            <a:spLocks noChangeArrowheads="1"/>
          </p:cNvSpPr>
          <p:nvPr/>
        </p:nvSpPr>
        <p:spPr bwMode="auto">
          <a:xfrm>
            <a:off x="6062663" y="3897313"/>
            <a:ext cx="1793875" cy="396875"/>
          </a:xfrm>
          <a:prstGeom prst="rect">
            <a:avLst/>
          </a:prstGeom>
          <a:solidFill>
            <a:srgbClr val="CCFF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9pPr>
          </a:lstStyle>
          <a:p>
            <a:pPr algn="l"/>
            <a:r>
              <a:rPr lang="en-US" b="0">
                <a:solidFill>
                  <a:srgbClr val="000000"/>
                </a:solidFill>
                <a:latin typeface="Arial" charset="0"/>
              </a:rPr>
              <a:t>Urgent pointer</a:t>
            </a:r>
          </a:p>
        </p:txBody>
      </p:sp>
      <p:sp>
        <p:nvSpPr>
          <p:cNvPr id="81945" name="Rectangle 24"/>
          <p:cNvSpPr>
            <a:spLocks noChangeArrowheads="1"/>
          </p:cNvSpPr>
          <p:nvPr/>
        </p:nvSpPr>
        <p:spPr bwMode="auto">
          <a:xfrm>
            <a:off x="3335338" y="4343400"/>
            <a:ext cx="4876800" cy="457200"/>
          </a:xfrm>
          <a:prstGeom prst="rect">
            <a:avLst/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1946" name="Text Box 25"/>
          <p:cNvSpPr txBox="1">
            <a:spLocks noChangeArrowheads="1"/>
          </p:cNvSpPr>
          <p:nvPr/>
        </p:nvSpPr>
        <p:spPr bwMode="auto">
          <a:xfrm>
            <a:off x="4783138" y="4389438"/>
            <a:ext cx="2189162" cy="396875"/>
          </a:xfrm>
          <a:prstGeom prst="rect">
            <a:avLst/>
          </a:prstGeom>
          <a:solidFill>
            <a:srgbClr val="CCFF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9pPr>
          </a:lstStyle>
          <a:p>
            <a:pPr algn="l"/>
            <a:r>
              <a:rPr lang="en-US" b="0">
                <a:solidFill>
                  <a:srgbClr val="000000"/>
                </a:solidFill>
                <a:latin typeface="Arial" charset="0"/>
              </a:rPr>
              <a:t>Options (variable)</a:t>
            </a:r>
          </a:p>
        </p:txBody>
      </p:sp>
      <p:sp>
        <p:nvSpPr>
          <p:cNvPr id="81947" name="Text Box 26"/>
          <p:cNvSpPr txBox="1">
            <a:spLocks noChangeArrowheads="1"/>
          </p:cNvSpPr>
          <p:nvPr/>
        </p:nvSpPr>
        <p:spPr bwMode="auto">
          <a:xfrm>
            <a:off x="652463" y="2705100"/>
            <a:ext cx="8763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9pPr>
          </a:lstStyle>
          <a:p>
            <a:pPr algn="l"/>
            <a:r>
              <a:rPr lang="en-US" b="0">
                <a:solidFill>
                  <a:srgbClr val="000000"/>
                </a:solidFill>
                <a:latin typeface="Arial" charset="0"/>
              </a:rPr>
              <a:t>Flags:</a:t>
            </a:r>
          </a:p>
        </p:txBody>
      </p:sp>
      <p:sp>
        <p:nvSpPr>
          <p:cNvPr id="81948" name="Text Box 27"/>
          <p:cNvSpPr txBox="1">
            <a:spLocks noChangeArrowheads="1"/>
          </p:cNvSpPr>
          <p:nvPr/>
        </p:nvSpPr>
        <p:spPr bwMode="auto">
          <a:xfrm>
            <a:off x="1506538" y="2740025"/>
            <a:ext cx="749300" cy="1920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9pPr>
          </a:lstStyle>
          <a:p>
            <a:pPr algn="l"/>
            <a:r>
              <a:rPr lang="en-US" b="0">
                <a:solidFill>
                  <a:srgbClr val="FF3300"/>
                </a:solidFill>
                <a:latin typeface="Arial" charset="0"/>
              </a:rPr>
              <a:t>SYN</a:t>
            </a:r>
          </a:p>
          <a:p>
            <a:pPr algn="l"/>
            <a:r>
              <a:rPr lang="en-US" b="0">
                <a:solidFill>
                  <a:srgbClr val="FF3300"/>
                </a:solidFill>
                <a:latin typeface="Arial" charset="0"/>
              </a:rPr>
              <a:t>ACK</a:t>
            </a:r>
          </a:p>
          <a:p>
            <a:pPr algn="l"/>
            <a:r>
              <a:rPr lang="en-US" b="0">
                <a:solidFill>
                  <a:srgbClr val="000000"/>
                </a:solidFill>
                <a:latin typeface="Arial" charset="0"/>
              </a:rPr>
              <a:t>FIN</a:t>
            </a:r>
          </a:p>
          <a:p>
            <a:pPr algn="l"/>
            <a:r>
              <a:rPr lang="en-US" b="0">
                <a:solidFill>
                  <a:srgbClr val="000000"/>
                </a:solidFill>
                <a:latin typeface="Arial" charset="0"/>
              </a:rPr>
              <a:t>RST</a:t>
            </a:r>
          </a:p>
          <a:p>
            <a:pPr algn="l"/>
            <a:r>
              <a:rPr lang="en-US" b="0">
                <a:solidFill>
                  <a:srgbClr val="000000"/>
                </a:solidFill>
                <a:latin typeface="Arial" charset="0"/>
              </a:rPr>
              <a:t>PSH</a:t>
            </a:r>
          </a:p>
          <a:p>
            <a:pPr algn="l"/>
            <a:r>
              <a:rPr lang="en-US" b="0">
                <a:solidFill>
                  <a:srgbClr val="000000"/>
                </a:solidFill>
                <a:latin typeface="Arial" charset="0"/>
              </a:rPr>
              <a:t>URG</a:t>
            </a:r>
          </a:p>
        </p:txBody>
      </p:sp>
      <p:sp>
        <p:nvSpPr>
          <p:cNvPr id="81949" name="Text Box 28"/>
          <p:cNvSpPr txBox="1">
            <a:spLocks noChangeArrowheads="1"/>
          </p:cNvSpPr>
          <p:nvPr/>
        </p:nvSpPr>
        <p:spPr bwMode="auto">
          <a:xfrm>
            <a:off x="1079500" y="5349875"/>
            <a:ext cx="6875463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>
                <a:solidFill>
                  <a:srgbClr val="FF3300"/>
                </a:solidFill>
                <a:latin typeface="Helvetica" charset="0"/>
              </a:rPr>
              <a:t>B tells A it accepts, and is ready to hear the next byte…</a:t>
            </a:r>
          </a:p>
        </p:txBody>
      </p:sp>
      <p:sp>
        <p:nvSpPr>
          <p:cNvPr id="81950" name="Text Box 29"/>
          <p:cNvSpPr txBox="1">
            <a:spLocks noChangeArrowheads="1"/>
          </p:cNvSpPr>
          <p:nvPr/>
        </p:nvSpPr>
        <p:spPr bwMode="auto">
          <a:xfrm>
            <a:off x="1173163" y="6219825"/>
            <a:ext cx="680402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>
                <a:solidFill>
                  <a:srgbClr val="FF3300"/>
                </a:solidFill>
                <a:latin typeface="Helvetica" charset="0"/>
              </a:rPr>
              <a:t>… upon receiving this packet, A can start sending data</a:t>
            </a:r>
          </a:p>
        </p:txBody>
      </p:sp>
      <p:sp>
        <p:nvSpPr>
          <p:cNvPr id="81951" name="Text Box 30"/>
          <p:cNvSpPr txBox="1">
            <a:spLocks noChangeArrowheads="1"/>
          </p:cNvSpPr>
          <p:nvPr/>
        </p:nvSpPr>
        <p:spPr bwMode="auto">
          <a:xfrm>
            <a:off x="4800600" y="3352800"/>
            <a:ext cx="804863" cy="396875"/>
          </a:xfrm>
          <a:prstGeom prst="rect">
            <a:avLst/>
          </a:prstGeom>
          <a:solidFill>
            <a:srgbClr val="CCFF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9pPr>
          </a:lstStyle>
          <a:p>
            <a:pPr algn="l"/>
            <a:r>
              <a:rPr lang="en-US" b="0">
                <a:solidFill>
                  <a:schemeClr val="accent1"/>
                </a:solidFill>
                <a:latin typeface="Arial" charset="0"/>
              </a:rPr>
              <a:t>Flags</a:t>
            </a:r>
          </a:p>
        </p:txBody>
      </p:sp>
      <p:grpSp>
        <p:nvGrpSpPr>
          <p:cNvPr id="2" name="Group 31"/>
          <p:cNvGrpSpPr>
            <a:grpSpLocks/>
          </p:cNvGrpSpPr>
          <p:nvPr/>
        </p:nvGrpSpPr>
        <p:grpSpPr bwMode="auto">
          <a:xfrm>
            <a:off x="1447800" y="2743200"/>
            <a:ext cx="4343400" cy="1082675"/>
            <a:chOff x="912" y="1728"/>
            <a:chExt cx="2736" cy="682"/>
          </a:xfrm>
        </p:grpSpPr>
        <p:cxnSp>
          <p:nvCxnSpPr>
            <p:cNvPr id="81959" name="AutoShape 32"/>
            <p:cNvCxnSpPr>
              <a:cxnSpLocks noChangeShapeType="1"/>
              <a:stCxn id="81960" idx="6"/>
            </p:cNvCxnSpPr>
            <p:nvPr/>
          </p:nvCxnSpPr>
          <p:spPr bwMode="auto">
            <a:xfrm>
              <a:off x="1496" y="1944"/>
              <a:ext cx="1416" cy="264"/>
            </a:xfrm>
            <a:prstGeom prst="straightConnector1">
              <a:avLst/>
            </a:prstGeom>
            <a:noFill/>
            <a:ln w="28575">
              <a:solidFill>
                <a:schemeClr val="accent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sp>
          <p:nvSpPr>
            <p:cNvPr id="81960" name="Oval 33"/>
            <p:cNvSpPr>
              <a:spLocks noChangeArrowheads="1"/>
            </p:cNvSpPr>
            <p:nvPr/>
          </p:nvSpPr>
          <p:spPr bwMode="auto">
            <a:xfrm>
              <a:off x="912" y="1728"/>
              <a:ext cx="576" cy="432"/>
            </a:xfrm>
            <a:prstGeom prst="ellipse">
              <a:avLst/>
            </a:prstGeom>
            <a:noFill/>
            <a:ln w="25400">
              <a:solidFill>
                <a:schemeClr val="accent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1961" name="Oval 34"/>
            <p:cNvSpPr>
              <a:spLocks noChangeArrowheads="1"/>
            </p:cNvSpPr>
            <p:nvPr/>
          </p:nvSpPr>
          <p:spPr bwMode="auto">
            <a:xfrm>
              <a:off x="2928" y="2074"/>
              <a:ext cx="720" cy="336"/>
            </a:xfrm>
            <a:prstGeom prst="ellipse">
              <a:avLst/>
            </a:prstGeom>
            <a:noFill/>
            <a:ln w="25400">
              <a:solidFill>
                <a:schemeClr val="accent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3" name="Group 35"/>
          <p:cNvGrpSpPr>
            <a:grpSpLocks/>
          </p:cNvGrpSpPr>
          <p:nvPr/>
        </p:nvGrpSpPr>
        <p:grpSpPr bwMode="auto">
          <a:xfrm>
            <a:off x="1524000" y="2705100"/>
            <a:ext cx="6858000" cy="685800"/>
            <a:chOff x="960" y="1704"/>
            <a:chExt cx="4320" cy="432"/>
          </a:xfrm>
        </p:grpSpPr>
        <p:cxnSp>
          <p:nvCxnSpPr>
            <p:cNvPr id="81956" name="AutoShape 36"/>
            <p:cNvCxnSpPr>
              <a:cxnSpLocks noChangeShapeType="1"/>
              <a:stCxn id="81957" idx="6"/>
              <a:endCxn id="81958" idx="2"/>
            </p:cNvCxnSpPr>
            <p:nvPr/>
          </p:nvCxnSpPr>
          <p:spPr bwMode="auto">
            <a:xfrm flipV="1">
              <a:off x="1448" y="1920"/>
              <a:ext cx="560" cy="96"/>
            </a:xfrm>
            <a:prstGeom prst="straightConnector1">
              <a:avLst/>
            </a:prstGeom>
            <a:noFill/>
            <a:ln w="28575">
              <a:solidFill>
                <a:schemeClr val="accent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sp>
          <p:nvSpPr>
            <p:cNvPr id="81957" name="Oval 37"/>
            <p:cNvSpPr>
              <a:spLocks noChangeArrowheads="1"/>
            </p:cNvSpPr>
            <p:nvPr/>
          </p:nvSpPr>
          <p:spPr bwMode="auto">
            <a:xfrm>
              <a:off x="960" y="1920"/>
              <a:ext cx="480" cy="192"/>
            </a:xfrm>
            <a:prstGeom prst="ellipse">
              <a:avLst/>
            </a:prstGeom>
            <a:noFill/>
            <a:ln w="25400">
              <a:solidFill>
                <a:schemeClr val="accent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1958" name="Oval 38"/>
            <p:cNvSpPr>
              <a:spLocks noChangeArrowheads="1"/>
            </p:cNvSpPr>
            <p:nvPr/>
          </p:nvSpPr>
          <p:spPr bwMode="auto">
            <a:xfrm>
              <a:off x="2016" y="1704"/>
              <a:ext cx="3264" cy="432"/>
            </a:xfrm>
            <a:prstGeom prst="ellipse">
              <a:avLst/>
            </a:prstGeom>
            <a:noFill/>
            <a:ln w="25400">
              <a:solidFill>
                <a:schemeClr val="accent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81954" name="Line 39"/>
          <p:cNvSpPr>
            <a:spLocks noChangeShapeType="1"/>
          </p:cNvSpPr>
          <p:nvPr/>
        </p:nvSpPr>
        <p:spPr bwMode="auto">
          <a:xfrm>
            <a:off x="3352800" y="4343400"/>
            <a:ext cx="4876800" cy="45720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1955" name="Line 40"/>
          <p:cNvSpPr>
            <a:spLocks noChangeShapeType="1"/>
          </p:cNvSpPr>
          <p:nvPr/>
        </p:nvSpPr>
        <p:spPr bwMode="auto">
          <a:xfrm flipV="1">
            <a:off x="3352800" y="4343400"/>
            <a:ext cx="4876800" cy="45720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1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11828BE7-28D6-6A44-825C-169A4C1A9E19}" type="slidenum">
              <a:rPr lang="en-US" smtClean="0"/>
              <a:t>112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67331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1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>
                <a:latin typeface="Helvetica" charset="0"/>
                <a:ea typeface="ＭＳ Ｐゴシック" charset="0"/>
                <a:cs typeface="ＭＳ Ｐゴシック" charset="0"/>
              </a:rPr>
              <a:t>Step 3: A</a:t>
            </a:r>
            <a:r>
              <a:rPr lang="ja-JP" altLang="en-US">
                <a:latin typeface="Helvetica" charset="0"/>
                <a:ea typeface="ＭＳ Ｐゴシック" charset="0"/>
                <a:cs typeface="ＭＳ Ｐゴシック" charset="0"/>
              </a:rPr>
              <a:t>’</a:t>
            </a:r>
            <a:r>
              <a:rPr lang="en-US">
                <a:latin typeface="Helvetica" charset="0"/>
                <a:ea typeface="ＭＳ Ｐゴシック" charset="0"/>
                <a:cs typeface="ＭＳ Ｐゴシック" charset="0"/>
              </a:rPr>
              <a:t>s ACK of the SYN-ACK</a:t>
            </a:r>
          </a:p>
        </p:txBody>
      </p:sp>
      <p:sp>
        <p:nvSpPr>
          <p:cNvPr id="965635" name="Rectangle 3"/>
          <p:cNvSpPr>
            <a:spLocks noChangeArrowheads="1"/>
          </p:cNvSpPr>
          <p:nvPr/>
        </p:nvSpPr>
        <p:spPr bwMode="auto">
          <a:xfrm>
            <a:off x="615950" y="1508125"/>
            <a:ext cx="8001000" cy="4648200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</p:spPr>
        <p:txBody>
          <a:bodyPr wrap="none" anchor="ctr"/>
          <a:lstStyle/>
          <a:p>
            <a:pPr algn="ctr">
              <a:defRPr/>
            </a:pPr>
            <a:endParaRPr lang="en-US">
              <a:ea typeface="+mn-ea"/>
              <a:cs typeface="+mn-cs"/>
            </a:endParaRPr>
          </a:p>
        </p:txBody>
      </p:sp>
      <p:sp>
        <p:nvSpPr>
          <p:cNvPr id="83973" name="Rectangle 4"/>
          <p:cNvSpPr>
            <a:spLocks noChangeArrowheads="1"/>
          </p:cNvSpPr>
          <p:nvPr/>
        </p:nvSpPr>
        <p:spPr bwMode="auto">
          <a:xfrm>
            <a:off x="3335338" y="1828800"/>
            <a:ext cx="2362200" cy="533400"/>
          </a:xfrm>
          <a:prstGeom prst="rect">
            <a:avLst/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3974" name="Text Box 5"/>
          <p:cNvSpPr txBox="1">
            <a:spLocks noChangeArrowheads="1"/>
          </p:cNvSpPr>
          <p:nvPr/>
        </p:nvSpPr>
        <p:spPr bwMode="auto">
          <a:xfrm>
            <a:off x="3716338" y="1874838"/>
            <a:ext cx="1044575" cy="396875"/>
          </a:xfrm>
          <a:prstGeom prst="rect">
            <a:avLst/>
          </a:prstGeom>
          <a:solidFill>
            <a:srgbClr val="CCFF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9pPr>
          </a:lstStyle>
          <a:p>
            <a:pPr algn="l"/>
            <a:r>
              <a:rPr lang="en-US" b="0">
                <a:solidFill>
                  <a:srgbClr val="FF3300"/>
                </a:solidFill>
                <a:latin typeface="Arial" charset="0"/>
              </a:rPr>
              <a:t>A</a:t>
            </a:r>
            <a:r>
              <a:rPr lang="ja-JP" altLang="en-US" b="0">
                <a:solidFill>
                  <a:srgbClr val="FF3300"/>
                </a:solidFill>
                <a:latin typeface="Arial" charset="0"/>
              </a:rPr>
              <a:t>’</a:t>
            </a:r>
            <a:r>
              <a:rPr lang="en-US" b="0">
                <a:solidFill>
                  <a:srgbClr val="FF3300"/>
                </a:solidFill>
                <a:latin typeface="Arial" charset="0"/>
              </a:rPr>
              <a:t>s port</a:t>
            </a:r>
          </a:p>
        </p:txBody>
      </p:sp>
      <p:sp>
        <p:nvSpPr>
          <p:cNvPr id="83975" name="Rectangle 6"/>
          <p:cNvSpPr>
            <a:spLocks noChangeArrowheads="1"/>
          </p:cNvSpPr>
          <p:nvPr/>
        </p:nvSpPr>
        <p:spPr bwMode="auto">
          <a:xfrm>
            <a:off x="5697538" y="1828800"/>
            <a:ext cx="2514600" cy="533400"/>
          </a:xfrm>
          <a:prstGeom prst="rect">
            <a:avLst/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3976" name="Text Box 7"/>
          <p:cNvSpPr txBox="1">
            <a:spLocks noChangeArrowheads="1"/>
          </p:cNvSpPr>
          <p:nvPr/>
        </p:nvSpPr>
        <p:spPr bwMode="auto">
          <a:xfrm>
            <a:off x="6446838" y="1874838"/>
            <a:ext cx="1044575" cy="396875"/>
          </a:xfrm>
          <a:prstGeom prst="rect">
            <a:avLst/>
          </a:prstGeom>
          <a:solidFill>
            <a:srgbClr val="CCFF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9pPr>
          </a:lstStyle>
          <a:p>
            <a:pPr algn="l"/>
            <a:r>
              <a:rPr lang="en-US" b="0">
                <a:solidFill>
                  <a:srgbClr val="FF3300"/>
                </a:solidFill>
                <a:latin typeface="Arial" charset="0"/>
              </a:rPr>
              <a:t>B</a:t>
            </a:r>
            <a:r>
              <a:rPr lang="ja-JP" altLang="en-US" b="0">
                <a:solidFill>
                  <a:srgbClr val="FF3300"/>
                </a:solidFill>
                <a:latin typeface="Arial" charset="0"/>
              </a:rPr>
              <a:t>’</a:t>
            </a:r>
            <a:r>
              <a:rPr lang="en-US" b="0">
                <a:solidFill>
                  <a:srgbClr val="FF3300"/>
                </a:solidFill>
                <a:latin typeface="Arial" charset="0"/>
              </a:rPr>
              <a:t>s port</a:t>
            </a:r>
          </a:p>
        </p:txBody>
      </p:sp>
      <p:sp>
        <p:nvSpPr>
          <p:cNvPr id="83977" name="Rectangle 8"/>
          <p:cNvSpPr>
            <a:spLocks noChangeArrowheads="1"/>
          </p:cNvSpPr>
          <p:nvPr/>
        </p:nvSpPr>
        <p:spPr bwMode="auto">
          <a:xfrm>
            <a:off x="3343275" y="2362200"/>
            <a:ext cx="4876800" cy="457200"/>
          </a:xfrm>
          <a:prstGeom prst="rect">
            <a:avLst/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3978" name="Rectangle 9"/>
          <p:cNvSpPr>
            <a:spLocks noChangeArrowheads="1"/>
          </p:cNvSpPr>
          <p:nvPr/>
        </p:nvSpPr>
        <p:spPr bwMode="auto">
          <a:xfrm>
            <a:off x="3335338" y="2819400"/>
            <a:ext cx="4876800" cy="457200"/>
          </a:xfrm>
          <a:prstGeom prst="rect">
            <a:avLst/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3979" name="Text Box 10"/>
          <p:cNvSpPr txBox="1">
            <a:spLocks noChangeArrowheads="1"/>
          </p:cNvSpPr>
          <p:nvPr/>
        </p:nvSpPr>
        <p:spPr bwMode="auto">
          <a:xfrm>
            <a:off x="4751388" y="2865438"/>
            <a:ext cx="1779587" cy="396875"/>
          </a:xfrm>
          <a:prstGeom prst="rect">
            <a:avLst/>
          </a:prstGeom>
          <a:solidFill>
            <a:srgbClr val="CCFF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9pPr>
          </a:lstStyle>
          <a:p>
            <a:pPr algn="l"/>
            <a:r>
              <a:rPr lang="en-US" b="0">
                <a:solidFill>
                  <a:srgbClr val="FF3300"/>
                </a:solidFill>
                <a:latin typeface="Arial" charset="0"/>
              </a:rPr>
              <a:t>B</a:t>
            </a:r>
            <a:r>
              <a:rPr lang="ja-JP" altLang="en-US" b="0">
                <a:solidFill>
                  <a:srgbClr val="FF3300"/>
                </a:solidFill>
                <a:latin typeface="Arial" charset="0"/>
              </a:rPr>
              <a:t>’</a:t>
            </a:r>
            <a:r>
              <a:rPr lang="en-US" b="0">
                <a:solidFill>
                  <a:srgbClr val="FF3300"/>
                </a:solidFill>
                <a:latin typeface="Arial" charset="0"/>
              </a:rPr>
              <a:t>s ISN plus 1</a:t>
            </a:r>
          </a:p>
        </p:txBody>
      </p:sp>
      <p:sp>
        <p:nvSpPr>
          <p:cNvPr id="83980" name="Rectangle 11"/>
          <p:cNvSpPr>
            <a:spLocks noChangeArrowheads="1"/>
          </p:cNvSpPr>
          <p:nvPr/>
        </p:nvSpPr>
        <p:spPr bwMode="auto">
          <a:xfrm>
            <a:off x="3335338" y="3276600"/>
            <a:ext cx="2438400" cy="533400"/>
          </a:xfrm>
          <a:prstGeom prst="rect">
            <a:avLst/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3981" name="Rectangle 12"/>
          <p:cNvSpPr>
            <a:spLocks noChangeArrowheads="1"/>
          </p:cNvSpPr>
          <p:nvPr/>
        </p:nvSpPr>
        <p:spPr bwMode="auto">
          <a:xfrm>
            <a:off x="5773738" y="3276600"/>
            <a:ext cx="2438400" cy="533400"/>
          </a:xfrm>
          <a:prstGeom prst="rect">
            <a:avLst/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3982" name="Text Box 13"/>
          <p:cNvSpPr txBox="1">
            <a:spLocks noChangeArrowheads="1"/>
          </p:cNvSpPr>
          <p:nvPr/>
        </p:nvSpPr>
        <p:spPr bwMode="auto">
          <a:xfrm>
            <a:off x="5838825" y="3349625"/>
            <a:ext cx="2301875" cy="396875"/>
          </a:xfrm>
          <a:prstGeom prst="rect">
            <a:avLst/>
          </a:prstGeom>
          <a:solidFill>
            <a:srgbClr val="CCFF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9pPr>
          </a:lstStyle>
          <a:p>
            <a:pPr algn="l"/>
            <a:r>
              <a:rPr lang="en-US" b="0">
                <a:solidFill>
                  <a:srgbClr val="000000"/>
                </a:solidFill>
                <a:latin typeface="Arial" charset="0"/>
              </a:rPr>
              <a:t>Advertised window</a:t>
            </a:r>
          </a:p>
        </p:txBody>
      </p:sp>
      <p:sp>
        <p:nvSpPr>
          <p:cNvPr id="83983" name="Text Box 14"/>
          <p:cNvSpPr txBox="1">
            <a:spLocks noChangeArrowheads="1"/>
          </p:cNvSpPr>
          <p:nvPr/>
        </p:nvSpPr>
        <p:spPr bwMode="auto">
          <a:xfrm>
            <a:off x="3573463" y="3352800"/>
            <a:ext cx="10668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9pPr>
          </a:lstStyle>
          <a:p>
            <a:pPr algn="l"/>
            <a:r>
              <a:rPr lang="en-US" b="0">
                <a:solidFill>
                  <a:srgbClr val="FF3300"/>
                </a:solidFill>
                <a:latin typeface="Arial" charset="0"/>
              </a:rPr>
              <a:t>20B</a:t>
            </a:r>
          </a:p>
        </p:txBody>
      </p:sp>
      <p:sp>
        <p:nvSpPr>
          <p:cNvPr id="83984" name="Line 15"/>
          <p:cNvSpPr>
            <a:spLocks noChangeShapeType="1"/>
          </p:cNvSpPr>
          <p:nvPr/>
        </p:nvSpPr>
        <p:spPr bwMode="auto">
          <a:xfrm>
            <a:off x="4249738" y="3276600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3985" name="Line 16"/>
          <p:cNvSpPr>
            <a:spLocks noChangeShapeType="1"/>
          </p:cNvSpPr>
          <p:nvPr/>
        </p:nvSpPr>
        <p:spPr bwMode="auto">
          <a:xfrm>
            <a:off x="4706938" y="3276600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3986" name="Text Box 17"/>
          <p:cNvSpPr txBox="1">
            <a:spLocks noChangeArrowheads="1"/>
          </p:cNvSpPr>
          <p:nvPr/>
        </p:nvSpPr>
        <p:spPr bwMode="auto">
          <a:xfrm>
            <a:off x="4919663" y="3363913"/>
            <a:ext cx="804862" cy="396875"/>
          </a:xfrm>
          <a:prstGeom prst="rect">
            <a:avLst/>
          </a:prstGeom>
          <a:solidFill>
            <a:srgbClr val="CCFF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9pPr>
          </a:lstStyle>
          <a:p>
            <a:pPr algn="l"/>
            <a:r>
              <a:rPr lang="en-US" b="0">
                <a:solidFill>
                  <a:srgbClr val="000000"/>
                </a:solidFill>
                <a:latin typeface="Arial" charset="0"/>
              </a:rPr>
              <a:t>Flags</a:t>
            </a:r>
          </a:p>
        </p:txBody>
      </p:sp>
      <p:sp>
        <p:nvSpPr>
          <p:cNvPr id="83987" name="Text Box 18"/>
          <p:cNvSpPr txBox="1">
            <a:spLocks noChangeArrowheads="1"/>
          </p:cNvSpPr>
          <p:nvPr/>
        </p:nvSpPr>
        <p:spPr bwMode="auto">
          <a:xfrm>
            <a:off x="4325938" y="3398838"/>
            <a:ext cx="325437" cy="396875"/>
          </a:xfrm>
          <a:prstGeom prst="rect">
            <a:avLst/>
          </a:prstGeom>
          <a:solidFill>
            <a:srgbClr val="CCFF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9pPr>
          </a:lstStyle>
          <a:p>
            <a:pPr algn="l"/>
            <a:r>
              <a:rPr lang="en-US" b="0">
                <a:solidFill>
                  <a:srgbClr val="000000"/>
                </a:solidFill>
                <a:latin typeface="Arial" charset="0"/>
              </a:rPr>
              <a:t>0</a:t>
            </a:r>
          </a:p>
        </p:txBody>
      </p:sp>
      <p:sp>
        <p:nvSpPr>
          <p:cNvPr id="83988" name="Rectangle 19"/>
          <p:cNvSpPr>
            <a:spLocks noChangeArrowheads="1"/>
          </p:cNvSpPr>
          <p:nvPr/>
        </p:nvSpPr>
        <p:spPr bwMode="auto">
          <a:xfrm>
            <a:off x="3335338" y="3810000"/>
            <a:ext cx="2438400" cy="533400"/>
          </a:xfrm>
          <a:prstGeom prst="rect">
            <a:avLst/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3989" name="Rectangle 20"/>
          <p:cNvSpPr>
            <a:spLocks noChangeArrowheads="1"/>
          </p:cNvSpPr>
          <p:nvPr/>
        </p:nvSpPr>
        <p:spPr bwMode="auto">
          <a:xfrm>
            <a:off x="5773738" y="3810000"/>
            <a:ext cx="2438400" cy="533400"/>
          </a:xfrm>
          <a:prstGeom prst="rect">
            <a:avLst/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3990" name="Text Box 21"/>
          <p:cNvSpPr txBox="1">
            <a:spLocks noChangeArrowheads="1"/>
          </p:cNvSpPr>
          <p:nvPr/>
        </p:nvSpPr>
        <p:spPr bwMode="auto">
          <a:xfrm>
            <a:off x="3700463" y="3897313"/>
            <a:ext cx="1384300" cy="396875"/>
          </a:xfrm>
          <a:prstGeom prst="rect">
            <a:avLst/>
          </a:prstGeom>
          <a:solidFill>
            <a:srgbClr val="CCFF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9pPr>
          </a:lstStyle>
          <a:p>
            <a:pPr algn="l"/>
            <a:r>
              <a:rPr lang="en-US" b="0">
                <a:solidFill>
                  <a:srgbClr val="000000"/>
                </a:solidFill>
                <a:latin typeface="Arial" charset="0"/>
              </a:rPr>
              <a:t>Checksum</a:t>
            </a:r>
          </a:p>
        </p:txBody>
      </p:sp>
      <p:sp>
        <p:nvSpPr>
          <p:cNvPr id="83991" name="Text Box 22"/>
          <p:cNvSpPr txBox="1">
            <a:spLocks noChangeArrowheads="1"/>
          </p:cNvSpPr>
          <p:nvPr/>
        </p:nvSpPr>
        <p:spPr bwMode="auto">
          <a:xfrm>
            <a:off x="6062663" y="3897313"/>
            <a:ext cx="1793875" cy="396875"/>
          </a:xfrm>
          <a:prstGeom prst="rect">
            <a:avLst/>
          </a:prstGeom>
          <a:solidFill>
            <a:srgbClr val="CCFF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9pPr>
          </a:lstStyle>
          <a:p>
            <a:pPr algn="l"/>
            <a:r>
              <a:rPr lang="en-US" b="0">
                <a:solidFill>
                  <a:srgbClr val="000000"/>
                </a:solidFill>
                <a:latin typeface="Arial" charset="0"/>
              </a:rPr>
              <a:t>Urgent pointer</a:t>
            </a:r>
          </a:p>
        </p:txBody>
      </p:sp>
      <p:sp>
        <p:nvSpPr>
          <p:cNvPr id="83992" name="Rectangle 23"/>
          <p:cNvSpPr>
            <a:spLocks noChangeArrowheads="1"/>
          </p:cNvSpPr>
          <p:nvPr/>
        </p:nvSpPr>
        <p:spPr bwMode="auto">
          <a:xfrm>
            <a:off x="3335338" y="4343400"/>
            <a:ext cx="4876800" cy="457200"/>
          </a:xfrm>
          <a:prstGeom prst="rect">
            <a:avLst/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3993" name="Text Box 24"/>
          <p:cNvSpPr txBox="1">
            <a:spLocks noChangeArrowheads="1"/>
          </p:cNvSpPr>
          <p:nvPr/>
        </p:nvSpPr>
        <p:spPr bwMode="auto">
          <a:xfrm>
            <a:off x="4783138" y="4389438"/>
            <a:ext cx="2189162" cy="396875"/>
          </a:xfrm>
          <a:prstGeom prst="rect">
            <a:avLst/>
          </a:prstGeom>
          <a:solidFill>
            <a:srgbClr val="CCFF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9pPr>
          </a:lstStyle>
          <a:p>
            <a:pPr algn="l"/>
            <a:r>
              <a:rPr lang="en-US" b="0">
                <a:solidFill>
                  <a:srgbClr val="000000"/>
                </a:solidFill>
                <a:latin typeface="Arial" charset="0"/>
              </a:rPr>
              <a:t>Options (variable)</a:t>
            </a:r>
          </a:p>
        </p:txBody>
      </p:sp>
      <p:sp>
        <p:nvSpPr>
          <p:cNvPr id="83994" name="Text Box 25"/>
          <p:cNvSpPr txBox="1">
            <a:spLocks noChangeArrowheads="1"/>
          </p:cNvSpPr>
          <p:nvPr/>
        </p:nvSpPr>
        <p:spPr bwMode="auto">
          <a:xfrm>
            <a:off x="652463" y="2705100"/>
            <a:ext cx="8763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9pPr>
          </a:lstStyle>
          <a:p>
            <a:pPr algn="l"/>
            <a:r>
              <a:rPr lang="en-US" b="0">
                <a:solidFill>
                  <a:srgbClr val="000000"/>
                </a:solidFill>
                <a:latin typeface="Arial" charset="0"/>
              </a:rPr>
              <a:t>Flags:</a:t>
            </a:r>
          </a:p>
        </p:txBody>
      </p:sp>
      <p:sp>
        <p:nvSpPr>
          <p:cNvPr id="83995" name="Text Box 26"/>
          <p:cNvSpPr txBox="1">
            <a:spLocks noChangeArrowheads="1"/>
          </p:cNvSpPr>
          <p:nvPr/>
        </p:nvSpPr>
        <p:spPr bwMode="auto">
          <a:xfrm>
            <a:off x="1506538" y="2740025"/>
            <a:ext cx="749300" cy="1920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9pPr>
          </a:lstStyle>
          <a:p>
            <a:pPr algn="l"/>
            <a:r>
              <a:rPr lang="en-US" b="0">
                <a:latin typeface="Arial" charset="0"/>
              </a:rPr>
              <a:t>SYN</a:t>
            </a:r>
          </a:p>
          <a:p>
            <a:pPr algn="l"/>
            <a:r>
              <a:rPr lang="en-US" b="0">
                <a:solidFill>
                  <a:srgbClr val="FF3300"/>
                </a:solidFill>
                <a:latin typeface="Arial" charset="0"/>
              </a:rPr>
              <a:t>ACK</a:t>
            </a:r>
          </a:p>
          <a:p>
            <a:pPr algn="l"/>
            <a:r>
              <a:rPr lang="en-US" b="0">
                <a:solidFill>
                  <a:srgbClr val="000000"/>
                </a:solidFill>
                <a:latin typeface="Arial" charset="0"/>
              </a:rPr>
              <a:t>FIN</a:t>
            </a:r>
          </a:p>
          <a:p>
            <a:pPr algn="l"/>
            <a:r>
              <a:rPr lang="en-US" b="0">
                <a:solidFill>
                  <a:srgbClr val="000000"/>
                </a:solidFill>
                <a:latin typeface="Arial" charset="0"/>
              </a:rPr>
              <a:t>RST</a:t>
            </a:r>
          </a:p>
          <a:p>
            <a:pPr algn="l"/>
            <a:r>
              <a:rPr lang="en-US" b="0">
                <a:solidFill>
                  <a:srgbClr val="000000"/>
                </a:solidFill>
                <a:latin typeface="Arial" charset="0"/>
              </a:rPr>
              <a:t>PSH</a:t>
            </a:r>
          </a:p>
          <a:p>
            <a:pPr algn="l"/>
            <a:r>
              <a:rPr lang="en-US" b="0">
                <a:solidFill>
                  <a:srgbClr val="000000"/>
                </a:solidFill>
                <a:latin typeface="Arial" charset="0"/>
              </a:rPr>
              <a:t>URG</a:t>
            </a:r>
          </a:p>
        </p:txBody>
      </p:sp>
      <p:sp>
        <p:nvSpPr>
          <p:cNvPr id="83996" name="Text Box 27"/>
          <p:cNvSpPr txBox="1">
            <a:spLocks noChangeArrowheads="1"/>
          </p:cNvSpPr>
          <p:nvPr/>
        </p:nvSpPr>
        <p:spPr bwMode="auto">
          <a:xfrm>
            <a:off x="1866900" y="5349875"/>
            <a:ext cx="53086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>
                <a:solidFill>
                  <a:srgbClr val="FF3300"/>
                </a:solidFill>
                <a:latin typeface="Helvetica" charset="0"/>
              </a:rPr>
              <a:t>A tells B it</a:t>
            </a:r>
            <a:r>
              <a:rPr lang="ja-JP" altLang="en-US">
                <a:solidFill>
                  <a:srgbClr val="FF3300"/>
                </a:solidFill>
                <a:latin typeface="Helvetica" charset="0"/>
              </a:rPr>
              <a:t>’</a:t>
            </a:r>
            <a:r>
              <a:rPr lang="en-US">
                <a:solidFill>
                  <a:srgbClr val="FF3300"/>
                </a:solidFill>
                <a:latin typeface="Helvetica" charset="0"/>
              </a:rPr>
              <a:t>s likewise okay to start sending</a:t>
            </a:r>
          </a:p>
        </p:txBody>
      </p:sp>
      <p:sp>
        <p:nvSpPr>
          <p:cNvPr id="83997" name="Text Box 28"/>
          <p:cNvSpPr txBox="1">
            <a:spLocks noChangeArrowheads="1"/>
          </p:cNvSpPr>
          <p:nvPr/>
        </p:nvSpPr>
        <p:spPr bwMode="auto">
          <a:xfrm>
            <a:off x="4114800" y="2438400"/>
            <a:ext cx="3389313" cy="366713"/>
          </a:xfrm>
          <a:prstGeom prst="rect">
            <a:avLst/>
          </a:prstGeom>
          <a:solidFill>
            <a:srgbClr val="CCFF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9pPr>
          </a:lstStyle>
          <a:p>
            <a:pPr algn="l"/>
            <a:r>
              <a:rPr lang="en-US" sz="1800" b="0">
                <a:solidFill>
                  <a:srgbClr val="FF3300"/>
                </a:solidFill>
                <a:latin typeface="Arial" charset="0"/>
              </a:rPr>
              <a:t>A</a:t>
            </a:r>
            <a:r>
              <a:rPr lang="ja-JP" altLang="en-US" sz="1800" b="0">
                <a:solidFill>
                  <a:srgbClr val="FF3300"/>
                </a:solidFill>
                <a:latin typeface="Arial" charset="0"/>
              </a:rPr>
              <a:t>’</a:t>
            </a:r>
            <a:r>
              <a:rPr lang="en-US" sz="1800" b="0">
                <a:solidFill>
                  <a:srgbClr val="FF3300"/>
                </a:solidFill>
                <a:latin typeface="Arial" charset="0"/>
              </a:rPr>
              <a:t>s Initial Sequence Number</a:t>
            </a:r>
          </a:p>
        </p:txBody>
      </p:sp>
      <p:sp>
        <p:nvSpPr>
          <p:cNvPr id="83998" name="Text Box 29"/>
          <p:cNvSpPr txBox="1">
            <a:spLocks noChangeArrowheads="1"/>
          </p:cNvSpPr>
          <p:nvPr/>
        </p:nvSpPr>
        <p:spPr bwMode="auto">
          <a:xfrm>
            <a:off x="1173163" y="6270625"/>
            <a:ext cx="680402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>
                <a:solidFill>
                  <a:srgbClr val="FF3300"/>
                </a:solidFill>
                <a:latin typeface="Helvetica" charset="0"/>
              </a:rPr>
              <a:t>… upon receiving this packet, B can start sending data</a:t>
            </a:r>
          </a:p>
        </p:txBody>
      </p:sp>
      <p:grpSp>
        <p:nvGrpSpPr>
          <p:cNvPr id="83999" name="Group 30"/>
          <p:cNvGrpSpPr>
            <a:grpSpLocks/>
          </p:cNvGrpSpPr>
          <p:nvPr/>
        </p:nvGrpSpPr>
        <p:grpSpPr bwMode="auto">
          <a:xfrm>
            <a:off x="1524000" y="2705100"/>
            <a:ext cx="6858000" cy="685800"/>
            <a:chOff x="960" y="1704"/>
            <a:chExt cx="4320" cy="432"/>
          </a:xfrm>
        </p:grpSpPr>
        <p:cxnSp>
          <p:nvCxnSpPr>
            <p:cNvPr id="84002" name="AutoShape 31"/>
            <p:cNvCxnSpPr>
              <a:cxnSpLocks noChangeShapeType="1"/>
              <a:stCxn id="84003" idx="6"/>
              <a:endCxn id="84004" idx="2"/>
            </p:cNvCxnSpPr>
            <p:nvPr/>
          </p:nvCxnSpPr>
          <p:spPr bwMode="auto">
            <a:xfrm flipV="1">
              <a:off x="1448" y="1920"/>
              <a:ext cx="560" cy="96"/>
            </a:xfrm>
            <a:prstGeom prst="straightConnector1">
              <a:avLst/>
            </a:prstGeom>
            <a:noFill/>
            <a:ln w="28575">
              <a:solidFill>
                <a:schemeClr val="accent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sp>
          <p:nvSpPr>
            <p:cNvPr id="84003" name="Oval 32"/>
            <p:cNvSpPr>
              <a:spLocks noChangeArrowheads="1"/>
            </p:cNvSpPr>
            <p:nvPr/>
          </p:nvSpPr>
          <p:spPr bwMode="auto">
            <a:xfrm>
              <a:off x="960" y="1920"/>
              <a:ext cx="480" cy="192"/>
            </a:xfrm>
            <a:prstGeom prst="ellipse">
              <a:avLst/>
            </a:prstGeom>
            <a:noFill/>
            <a:ln w="25400">
              <a:solidFill>
                <a:schemeClr val="accent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4004" name="Oval 33"/>
            <p:cNvSpPr>
              <a:spLocks noChangeArrowheads="1"/>
            </p:cNvSpPr>
            <p:nvPr/>
          </p:nvSpPr>
          <p:spPr bwMode="auto">
            <a:xfrm>
              <a:off x="2016" y="1704"/>
              <a:ext cx="3264" cy="432"/>
            </a:xfrm>
            <a:prstGeom prst="ellipse">
              <a:avLst/>
            </a:prstGeom>
            <a:noFill/>
            <a:ln w="25400">
              <a:solidFill>
                <a:schemeClr val="accent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84000" name="Line 34"/>
          <p:cNvSpPr>
            <a:spLocks noChangeShapeType="1"/>
          </p:cNvSpPr>
          <p:nvPr/>
        </p:nvSpPr>
        <p:spPr bwMode="auto">
          <a:xfrm>
            <a:off x="3352800" y="4343400"/>
            <a:ext cx="4876800" cy="45720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4001" name="Line 35"/>
          <p:cNvSpPr>
            <a:spLocks noChangeShapeType="1"/>
          </p:cNvSpPr>
          <p:nvPr/>
        </p:nvSpPr>
        <p:spPr bwMode="auto">
          <a:xfrm flipV="1">
            <a:off x="3352800" y="4343400"/>
            <a:ext cx="4876800" cy="45720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6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11828BE7-28D6-6A44-825C-169A4C1A9E19}" type="slidenum">
              <a:rPr lang="en-US" smtClean="0"/>
              <a:t>113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72752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9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-76200"/>
            <a:ext cx="8229600" cy="1173162"/>
          </a:xfrm>
        </p:spPr>
        <p:txBody>
          <a:bodyPr/>
          <a:lstStyle/>
          <a:p>
            <a:r>
              <a:rPr lang="en-US" sz="3400">
                <a:latin typeface="Helvetica" charset="0"/>
                <a:ea typeface="ＭＳ Ｐゴシック" charset="0"/>
                <a:cs typeface="ＭＳ Ｐゴシック" charset="0"/>
              </a:rPr>
              <a:t>Timing Diagram: 3-Way Handshaking</a:t>
            </a:r>
            <a:endParaRPr lang="en-US" sz="3200">
              <a:latin typeface="Helvetica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86020" name="Line 3"/>
          <p:cNvSpPr>
            <a:spLocks noChangeShapeType="1"/>
          </p:cNvSpPr>
          <p:nvPr/>
        </p:nvSpPr>
        <p:spPr bwMode="auto">
          <a:xfrm>
            <a:off x="1985963" y="3041650"/>
            <a:ext cx="1587" cy="26670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lIns="90488" tIns="44450" rIns="90488" bIns="44450"/>
          <a:lstStyle/>
          <a:p>
            <a:endParaRPr lang="en-US"/>
          </a:p>
        </p:txBody>
      </p:sp>
      <p:sp>
        <p:nvSpPr>
          <p:cNvPr id="86021" name="Text Box 4"/>
          <p:cNvSpPr txBox="1">
            <a:spLocks noChangeArrowheads="1"/>
          </p:cNvSpPr>
          <p:nvPr/>
        </p:nvSpPr>
        <p:spPr bwMode="auto">
          <a:xfrm>
            <a:off x="889000" y="2700338"/>
            <a:ext cx="1870075" cy="363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78" tIns="44445" rIns="90478" bIns="44445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9pPr>
          </a:lstStyle>
          <a:p>
            <a:pPr algn="ctr"/>
            <a:r>
              <a:rPr lang="en-US" sz="1800">
                <a:latin typeface="Arial" charset="0"/>
              </a:rPr>
              <a:t>Client (initiator)</a:t>
            </a:r>
          </a:p>
        </p:txBody>
      </p:sp>
      <p:sp>
        <p:nvSpPr>
          <p:cNvPr id="86022" name="Text Box 5"/>
          <p:cNvSpPr txBox="1">
            <a:spLocks noChangeArrowheads="1"/>
          </p:cNvSpPr>
          <p:nvPr/>
        </p:nvSpPr>
        <p:spPr bwMode="auto">
          <a:xfrm>
            <a:off x="6403975" y="2152650"/>
            <a:ext cx="892175" cy="363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78" tIns="44445" rIns="90478" bIns="44445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9pPr>
          </a:lstStyle>
          <a:p>
            <a:pPr algn="ctr"/>
            <a:r>
              <a:rPr lang="en-US" sz="1800">
                <a:latin typeface="Arial" charset="0"/>
              </a:rPr>
              <a:t>Server</a:t>
            </a:r>
          </a:p>
        </p:txBody>
      </p:sp>
      <p:sp>
        <p:nvSpPr>
          <p:cNvPr id="86023" name="Line 6"/>
          <p:cNvSpPr>
            <a:spLocks noChangeShapeType="1"/>
          </p:cNvSpPr>
          <p:nvPr/>
        </p:nvSpPr>
        <p:spPr bwMode="auto">
          <a:xfrm>
            <a:off x="6858000" y="3041650"/>
            <a:ext cx="1588" cy="26670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lIns="90488" tIns="44450" rIns="90488" bIns="44450"/>
          <a:lstStyle/>
          <a:p>
            <a:endParaRPr lang="en-US"/>
          </a:p>
        </p:txBody>
      </p:sp>
      <p:grpSp>
        <p:nvGrpSpPr>
          <p:cNvPr id="2" name="Group 7"/>
          <p:cNvGrpSpPr>
            <a:grpSpLocks/>
          </p:cNvGrpSpPr>
          <p:nvPr/>
        </p:nvGrpSpPr>
        <p:grpSpPr bwMode="auto">
          <a:xfrm>
            <a:off x="1981200" y="3295650"/>
            <a:ext cx="4876800" cy="736600"/>
            <a:chOff x="1248" y="2176"/>
            <a:chExt cx="3072" cy="464"/>
          </a:xfrm>
        </p:grpSpPr>
        <p:sp>
          <p:nvSpPr>
            <p:cNvPr id="86036" name="Line 8"/>
            <p:cNvSpPr>
              <a:spLocks noChangeShapeType="1"/>
            </p:cNvSpPr>
            <p:nvPr/>
          </p:nvSpPr>
          <p:spPr bwMode="auto">
            <a:xfrm>
              <a:off x="1248" y="2256"/>
              <a:ext cx="3072" cy="384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lIns="90488" tIns="44450" rIns="90488" bIns="44450"/>
            <a:lstStyle/>
            <a:p>
              <a:endParaRPr lang="en-US"/>
            </a:p>
          </p:txBody>
        </p:sp>
        <p:sp>
          <p:nvSpPr>
            <p:cNvPr id="86037" name="Text Box 9"/>
            <p:cNvSpPr txBox="1">
              <a:spLocks noChangeArrowheads="1"/>
            </p:cNvSpPr>
            <p:nvPr/>
          </p:nvSpPr>
          <p:spPr bwMode="auto">
            <a:xfrm rot="429064">
              <a:off x="1931" y="2176"/>
              <a:ext cx="1318" cy="2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78" tIns="44445" rIns="90478" bIns="44445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  <a:cs typeface="Arial" charset="0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9pPr>
            </a:lstStyle>
            <a:p>
              <a:pPr algn="ctr"/>
              <a:r>
                <a:rPr lang="en-US" sz="1800">
                  <a:latin typeface="Arial" charset="0"/>
                </a:rPr>
                <a:t>SYN, SeqNum = x</a:t>
              </a:r>
            </a:p>
          </p:txBody>
        </p:sp>
      </p:grpSp>
      <p:grpSp>
        <p:nvGrpSpPr>
          <p:cNvPr id="3" name="Group 10"/>
          <p:cNvGrpSpPr>
            <a:grpSpLocks/>
          </p:cNvGrpSpPr>
          <p:nvPr/>
        </p:nvGrpSpPr>
        <p:grpSpPr bwMode="auto">
          <a:xfrm>
            <a:off x="1982788" y="4162425"/>
            <a:ext cx="4875212" cy="631825"/>
            <a:chOff x="1248" y="2722"/>
            <a:chExt cx="3072" cy="398"/>
          </a:xfrm>
        </p:grpSpPr>
        <p:sp>
          <p:nvSpPr>
            <p:cNvPr id="86034" name="Line 11"/>
            <p:cNvSpPr>
              <a:spLocks noChangeShapeType="1"/>
            </p:cNvSpPr>
            <p:nvPr/>
          </p:nvSpPr>
          <p:spPr bwMode="auto">
            <a:xfrm flipH="1">
              <a:off x="1248" y="2784"/>
              <a:ext cx="3072" cy="336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lIns="90488" tIns="44450" rIns="90488" bIns="44450"/>
            <a:lstStyle/>
            <a:p>
              <a:endParaRPr lang="en-US"/>
            </a:p>
          </p:txBody>
        </p:sp>
        <p:sp>
          <p:nvSpPr>
            <p:cNvPr id="86035" name="Text Box 12"/>
            <p:cNvSpPr txBox="1">
              <a:spLocks noChangeArrowheads="1"/>
            </p:cNvSpPr>
            <p:nvPr/>
          </p:nvSpPr>
          <p:spPr bwMode="auto">
            <a:xfrm rot="-375610">
              <a:off x="1440" y="2722"/>
              <a:ext cx="2628" cy="2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78" tIns="44445" rIns="90478" bIns="44445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  <a:cs typeface="Arial" charset="0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9pPr>
            </a:lstStyle>
            <a:p>
              <a:pPr algn="ctr"/>
              <a:r>
                <a:rPr lang="en-US" sz="1800">
                  <a:latin typeface="Arial" charset="0"/>
                </a:rPr>
                <a:t>SYN + ACK, SeqNum = y, Ack = x + 1</a:t>
              </a:r>
            </a:p>
          </p:txBody>
        </p:sp>
      </p:grpSp>
      <p:grpSp>
        <p:nvGrpSpPr>
          <p:cNvPr id="4" name="Group 13"/>
          <p:cNvGrpSpPr>
            <a:grpSpLocks/>
          </p:cNvGrpSpPr>
          <p:nvPr/>
        </p:nvGrpSpPr>
        <p:grpSpPr bwMode="auto">
          <a:xfrm>
            <a:off x="1981200" y="4972050"/>
            <a:ext cx="4876800" cy="736600"/>
            <a:chOff x="1248" y="3232"/>
            <a:chExt cx="3072" cy="464"/>
          </a:xfrm>
        </p:grpSpPr>
        <p:sp>
          <p:nvSpPr>
            <p:cNvPr id="86032" name="Line 14"/>
            <p:cNvSpPr>
              <a:spLocks noChangeShapeType="1"/>
            </p:cNvSpPr>
            <p:nvPr/>
          </p:nvSpPr>
          <p:spPr bwMode="auto">
            <a:xfrm>
              <a:off x="1248" y="3312"/>
              <a:ext cx="3072" cy="384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lIns="90488" tIns="44450" rIns="90488" bIns="44450"/>
            <a:lstStyle/>
            <a:p>
              <a:endParaRPr lang="en-US"/>
            </a:p>
          </p:txBody>
        </p:sp>
        <p:sp>
          <p:nvSpPr>
            <p:cNvPr id="86033" name="Text Box 15"/>
            <p:cNvSpPr txBox="1">
              <a:spLocks noChangeArrowheads="1"/>
            </p:cNvSpPr>
            <p:nvPr/>
          </p:nvSpPr>
          <p:spPr bwMode="auto">
            <a:xfrm rot="429064">
              <a:off x="1964" y="3232"/>
              <a:ext cx="1259" cy="2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78" tIns="44445" rIns="90478" bIns="44445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  <a:cs typeface="Arial" charset="0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9pPr>
            </a:lstStyle>
            <a:p>
              <a:pPr algn="ctr"/>
              <a:r>
                <a:rPr lang="en-US" sz="1800">
                  <a:latin typeface="Arial" charset="0"/>
                </a:rPr>
                <a:t>ACK, Ack = y + 1</a:t>
              </a:r>
            </a:p>
          </p:txBody>
        </p:sp>
      </p:grpSp>
      <p:sp>
        <p:nvSpPr>
          <p:cNvPr id="86027" name="Text Box 16"/>
          <p:cNvSpPr txBox="1">
            <a:spLocks noChangeArrowheads="1"/>
          </p:cNvSpPr>
          <p:nvPr/>
        </p:nvSpPr>
        <p:spPr bwMode="auto">
          <a:xfrm>
            <a:off x="1219200" y="1905000"/>
            <a:ext cx="866775" cy="638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78" tIns="44445" rIns="90478" bIns="44445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9pPr>
          </a:lstStyle>
          <a:p>
            <a:pPr algn="ctr"/>
            <a:r>
              <a:rPr lang="en-US" sz="1800" i="1">
                <a:latin typeface="Arial" charset="0"/>
              </a:rPr>
              <a:t>Active</a:t>
            </a:r>
            <a:br>
              <a:rPr lang="en-US" sz="1800" i="1">
                <a:latin typeface="Arial" charset="0"/>
              </a:rPr>
            </a:br>
            <a:r>
              <a:rPr lang="en-US" sz="1800" i="1">
                <a:latin typeface="Arial" charset="0"/>
              </a:rPr>
              <a:t>Open</a:t>
            </a:r>
          </a:p>
        </p:txBody>
      </p:sp>
      <p:sp>
        <p:nvSpPr>
          <p:cNvPr id="86028" name="Text Box 17"/>
          <p:cNvSpPr txBox="1">
            <a:spLocks noChangeArrowheads="1"/>
          </p:cNvSpPr>
          <p:nvPr/>
        </p:nvSpPr>
        <p:spPr bwMode="auto">
          <a:xfrm>
            <a:off x="6324600" y="1371600"/>
            <a:ext cx="1031875" cy="638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78" tIns="44445" rIns="90478" bIns="44445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9pPr>
          </a:lstStyle>
          <a:p>
            <a:pPr algn="ctr"/>
            <a:r>
              <a:rPr lang="en-US" sz="1800" i="1">
                <a:latin typeface="Arial" charset="0"/>
              </a:rPr>
              <a:t>Passive</a:t>
            </a:r>
            <a:br>
              <a:rPr lang="en-US" sz="1800" i="1">
                <a:latin typeface="Arial" charset="0"/>
              </a:rPr>
            </a:br>
            <a:r>
              <a:rPr lang="en-US" sz="1800" i="1">
                <a:latin typeface="Arial" charset="0"/>
              </a:rPr>
              <a:t>Open</a:t>
            </a:r>
          </a:p>
        </p:txBody>
      </p:sp>
      <p:sp>
        <p:nvSpPr>
          <p:cNvPr id="967698" name="Text Box 18"/>
          <p:cNvSpPr txBox="1">
            <a:spLocks noChangeArrowheads="1"/>
          </p:cNvSpPr>
          <p:nvPr/>
        </p:nvSpPr>
        <p:spPr bwMode="auto">
          <a:xfrm>
            <a:off x="606425" y="3101975"/>
            <a:ext cx="1416050" cy="363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78" tIns="44445" rIns="90478" bIns="44445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9pPr>
          </a:lstStyle>
          <a:p>
            <a:pPr algn="ctr"/>
            <a:r>
              <a:rPr lang="en-US" sz="1800">
                <a:latin typeface="Courier" charset="0"/>
              </a:rPr>
              <a:t>connect()</a:t>
            </a:r>
          </a:p>
        </p:txBody>
      </p:sp>
      <p:sp>
        <p:nvSpPr>
          <p:cNvPr id="86030" name="Text Box 19"/>
          <p:cNvSpPr txBox="1">
            <a:spLocks noChangeArrowheads="1"/>
          </p:cNvSpPr>
          <p:nvPr/>
        </p:nvSpPr>
        <p:spPr bwMode="auto">
          <a:xfrm>
            <a:off x="6934200" y="2895600"/>
            <a:ext cx="1277938" cy="363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78" tIns="44445" rIns="90478" bIns="44445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9pPr>
          </a:lstStyle>
          <a:p>
            <a:pPr algn="ctr"/>
            <a:r>
              <a:rPr lang="en-US" sz="1800" dirty="0">
                <a:latin typeface="Courier" charset="0"/>
              </a:rPr>
              <a:t>listen()</a:t>
            </a:r>
          </a:p>
        </p:txBody>
      </p:sp>
      <p:sp>
        <p:nvSpPr>
          <p:cNvPr id="20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11828BE7-28D6-6A44-825C-169A4C1A9E19}" type="slidenum">
              <a:rPr lang="en-US" smtClean="0"/>
              <a:t>114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2820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7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67698" grpId="0"/>
    </p:bldLst>
  </p:timing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7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-76200"/>
            <a:ext cx="8229600" cy="1173162"/>
          </a:xfrm>
        </p:spPr>
        <p:txBody>
          <a:bodyPr/>
          <a:lstStyle/>
          <a:p>
            <a:r>
              <a:rPr lang="en-US" sz="3600" dirty="0">
                <a:latin typeface="Helvetica" charset="0"/>
                <a:ea typeface="ＭＳ Ｐゴシック" charset="0"/>
                <a:cs typeface="ＭＳ Ｐゴシック" charset="0"/>
              </a:rPr>
              <a:t>What if the SYN Packet Gets Lost?</a:t>
            </a:r>
          </a:p>
        </p:txBody>
      </p:sp>
      <p:sp>
        <p:nvSpPr>
          <p:cNvPr id="9697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r>
              <a:rPr lang="en-US" sz="2400" dirty="0">
                <a:latin typeface="Arial" charset="0"/>
                <a:cs typeface="Arial" charset="0"/>
              </a:rPr>
              <a:t>Suppose the SYN packet gets lost</a:t>
            </a:r>
          </a:p>
          <a:p>
            <a:pPr lvl="1"/>
            <a:r>
              <a:rPr lang="en-US" sz="2000" dirty="0">
                <a:latin typeface="Arial" charset="0"/>
                <a:ea typeface="Arial" charset="0"/>
                <a:cs typeface="Arial" charset="0"/>
              </a:rPr>
              <a:t>Packet is lost inside the network, or:</a:t>
            </a:r>
          </a:p>
          <a:p>
            <a:pPr lvl="1"/>
            <a:r>
              <a:rPr lang="en-US" sz="2000" dirty="0">
                <a:latin typeface="Arial" charset="0"/>
                <a:ea typeface="Arial" charset="0"/>
                <a:cs typeface="Arial" charset="0"/>
              </a:rPr>
              <a:t>Server </a:t>
            </a:r>
            <a:r>
              <a:rPr lang="en-US" sz="2000" dirty="0">
                <a:solidFill>
                  <a:srgbClr val="FF3300"/>
                </a:solidFill>
                <a:latin typeface="Arial" charset="0"/>
                <a:ea typeface="Arial" charset="0"/>
                <a:cs typeface="Arial" charset="0"/>
              </a:rPr>
              <a:t>discards</a:t>
            </a:r>
            <a:r>
              <a:rPr lang="en-US" sz="2000" dirty="0">
                <a:latin typeface="Arial" charset="0"/>
                <a:ea typeface="Arial" charset="0"/>
                <a:cs typeface="Arial" charset="0"/>
              </a:rPr>
              <a:t> the packet (e.g., </a:t>
            </a:r>
            <a:r>
              <a:rPr lang="en-US" sz="2000" dirty="0" smtClean="0">
                <a:latin typeface="Arial" charset="0"/>
                <a:ea typeface="Arial" charset="0"/>
                <a:cs typeface="Arial" charset="0"/>
              </a:rPr>
              <a:t>it’s too busy)</a:t>
            </a:r>
            <a:br>
              <a:rPr lang="en-US" sz="2000" dirty="0" smtClean="0">
                <a:latin typeface="Arial" charset="0"/>
                <a:ea typeface="Arial" charset="0"/>
                <a:cs typeface="Arial" charset="0"/>
              </a:rPr>
            </a:br>
            <a:endParaRPr lang="en-US" sz="2000" dirty="0">
              <a:latin typeface="Arial" charset="0"/>
              <a:ea typeface="Arial" charset="0"/>
              <a:cs typeface="Arial" charset="0"/>
            </a:endParaRPr>
          </a:p>
          <a:p>
            <a:r>
              <a:rPr lang="en-US" sz="2400" dirty="0">
                <a:latin typeface="Arial" charset="0"/>
                <a:cs typeface="Arial" charset="0"/>
              </a:rPr>
              <a:t>Eventually, no SYN-ACK arrives</a:t>
            </a:r>
          </a:p>
          <a:p>
            <a:pPr lvl="1"/>
            <a:r>
              <a:rPr lang="en-US" sz="2000" dirty="0">
                <a:latin typeface="Arial" charset="0"/>
                <a:ea typeface="Arial" charset="0"/>
                <a:cs typeface="Arial" charset="0"/>
              </a:rPr>
              <a:t>Sender sets a </a:t>
            </a:r>
            <a:r>
              <a:rPr lang="en-US" sz="2000" dirty="0">
                <a:solidFill>
                  <a:srgbClr val="0000FF"/>
                </a:solidFill>
                <a:latin typeface="Arial" charset="0"/>
                <a:ea typeface="Arial" charset="0"/>
                <a:cs typeface="Arial" charset="0"/>
              </a:rPr>
              <a:t>timer</a:t>
            </a:r>
            <a:r>
              <a:rPr lang="en-US" sz="2000" dirty="0">
                <a:latin typeface="Arial" charset="0"/>
                <a:ea typeface="Arial" charset="0"/>
                <a:cs typeface="Arial" charset="0"/>
              </a:rPr>
              <a:t> and </a:t>
            </a:r>
            <a:r>
              <a:rPr lang="en-US" sz="2000" dirty="0">
                <a:solidFill>
                  <a:srgbClr val="0000FF"/>
                </a:solidFill>
                <a:latin typeface="Arial" charset="0"/>
                <a:ea typeface="Arial" charset="0"/>
                <a:cs typeface="Arial" charset="0"/>
              </a:rPr>
              <a:t>waits</a:t>
            </a:r>
            <a:r>
              <a:rPr lang="en-US" sz="2000" dirty="0">
                <a:latin typeface="Arial" charset="0"/>
                <a:ea typeface="Arial" charset="0"/>
                <a:cs typeface="Arial" charset="0"/>
              </a:rPr>
              <a:t> for the SYN-ACK</a:t>
            </a:r>
          </a:p>
          <a:p>
            <a:pPr lvl="1"/>
            <a:r>
              <a:rPr lang="en-US" sz="2000" dirty="0">
                <a:latin typeface="Arial" charset="0"/>
                <a:ea typeface="Arial" charset="0"/>
                <a:cs typeface="Arial" charset="0"/>
              </a:rPr>
              <a:t>… and retransmits the SYN if </a:t>
            </a:r>
            <a:r>
              <a:rPr lang="en-US" sz="2000" dirty="0" smtClean="0">
                <a:latin typeface="Arial" charset="0"/>
                <a:ea typeface="Arial" charset="0"/>
                <a:cs typeface="Arial" charset="0"/>
              </a:rPr>
              <a:t>needed</a:t>
            </a:r>
            <a:br>
              <a:rPr lang="en-US" sz="2000" dirty="0" smtClean="0">
                <a:latin typeface="Arial" charset="0"/>
                <a:ea typeface="Arial" charset="0"/>
                <a:cs typeface="Arial" charset="0"/>
              </a:rPr>
            </a:br>
            <a:endParaRPr lang="en-US" sz="2000" dirty="0">
              <a:latin typeface="Arial" charset="0"/>
              <a:ea typeface="Arial" charset="0"/>
              <a:cs typeface="Arial" charset="0"/>
            </a:endParaRPr>
          </a:p>
          <a:p>
            <a:r>
              <a:rPr lang="en-US" sz="2400" dirty="0">
                <a:latin typeface="Arial" charset="0"/>
                <a:cs typeface="Arial" charset="0"/>
              </a:rPr>
              <a:t>How should the TCP sender set the timer?</a:t>
            </a:r>
          </a:p>
          <a:p>
            <a:pPr lvl="1"/>
            <a:r>
              <a:rPr lang="en-US" sz="2000" dirty="0">
                <a:latin typeface="Arial" charset="0"/>
                <a:ea typeface="Arial" charset="0"/>
                <a:cs typeface="Arial" charset="0"/>
              </a:rPr>
              <a:t>Sender has </a:t>
            </a:r>
            <a:r>
              <a:rPr lang="en-US" sz="2000" dirty="0">
                <a:solidFill>
                  <a:srgbClr val="FF3300"/>
                </a:solidFill>
                <a:latin typeface="Arial" charset="0"/>
                <a:ea typeface="Arial" charset="0"/>
                <a:cs typeface="Arial" charset="0"/>
              </a:rPr>
              <a:t>no idea</a:t>
            </a:r>
            <a:r>
              <a:rPr lang="en-US" sz="2000" dirty="0">
                <a:latin typeface="Arial" charset="0"/>
                <a:ea typeface="Arial" charset="0"/>
                <a:cs typeface="Arial" charset="0"/>
              </a:rPr>
              <a:t> how far away the receiver is</a:t>
            </a:r>
          </a:p>
          <a:p>
            <a:pPr lvl="1"/>
            <a:r>
              <a:rPr lang="en-US" sz="2000" dirty="0">
                <a:latin typeface="Arial" charset="0"/>
                <a:ea typeface="Arial" charset="0"/>
                <a:cs typeface="Arial" charset="0"/>
              </a:rPr>
              <a:t>Hard to guess a reasonable length of time to wait</a:t>
            </a:r>
          </a:p>
          <a:p>
            <a:pPr lvl="1"/>
            <a:r>
              <a:rPr lang="en-US" sz="2000" b="1" dirty="0">
                <a:latin typeface="Arial" charset="0"/>
                <a:ea typeface="Arial" charset="0"/>
                <a:cs typeface="Arial" charset="0"/>
              </a:rPr>
              <a:t>SHOULD</a:t>
            </a:r>
            <a:r>
              <a:rPr lang="en-US" sz="2000" dirty="0">
                <a:latin typeface="Arial" charset="0"/>
                <a:ea typeface="Arial" charset="0"/>
                <a:cs typeface="Arial" charset="0"/>
              </a:rPr>
              <a:t> (RFCs 1122 &amp; 2988) use default of </a:t>
            </a:r>
            <a:r>
              <a:rPr lang="en-US" sz="2000" dirty="0">
                <a:solidFill>
                  <a:srgbClr val="FF3300"/>
                </a:solidFill>
                <a:latin typeface="Arial" charset="0"/>
                <a:ea typeface="Arial" charset="0"/>
                <a:cs typeface="Arial" charset="0"/>
              </a:rPr>
              <a:t>3 seconds</a:t>
            </a:r>
          </a:p>
          <a:p>
            <a:pPr lvl="2"/>
            <a:r>
              <a:rPr lang="en-US" sz="1800" dirty="0" smtClean="0">
                <a:latin typeface="Arial" charset="0"/>
                <a:ea typeface="Arial" charset="0"/>
                <a:cs typeface="Arial" charset="0"/>
              </a:rPr>
              <a:t>Some </a:t>
            </a:r>
            <a:r>
              <a:rPr lang="en-US" sz="1800" dirty="0">
                <a:latin typeface="Arial" charset="0"/>
                <a:ea typeface="Arial" charset="0"/>
                <a:cs typeface="Arial" charset="0"/>
              </a:rPr>
              <a:t>implementations instead use 6 seconds</a:t>
            </a:r>
          </a:p>
        </p:txBody>
      </p:sp>
      <p:sp>
        <p:nvSpPr>
          <p:cNvPr id="4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11828BE7-28D6-6A44-825C-169A4C1A9E19}" type="slidenum">
              <a:rPr lang="en-US" smtClean="0"/>
              <a:t>115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42816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97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97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97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97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97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97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973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973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973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973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973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69731" grpId="0" build="p"/>
    </p:bldLst>
  </p:timing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5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US">
                <a:latin typeface="Helvetica" charset="0"/>
                <a:ea typeface="ＭＳ Ｐゴシック" charset="0"/>
                <a:cs typeface="ＭＳ Ｐゴシック" charset="0"/>
              </a:rPr>
              <a:t>Tearing Down the Connection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11828BE7-28D6-6A44-825C-169A4C1A9E19}" type="slidenum">
              <a:rPr lang="en-US" smtClean="0"/>
              <a:t>116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64667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>
                <a:latin typeface="Helvetica" charset="0"/>
                <a:ea typeface="ＭＳ Ｐゴシック" charset="0"/>
                <a:cs typeface="ＭＳ Ｐゴシック" charset="0"/>
              </a:rPr>
              <a:t>Normal Termination, One Side At A Time</a:t>
            </a:r>
            <a:endParaRPr lang="en-US">
              <a:latin typeface="Helvetica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9779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4038600"/>
            <a:ext cx="8458200" cy="2667000"/>
          </a:xfrm>
        </p:spPr>
        <p:txBody>
          <a:bodyPr/>
          <a:lstStyle/>
          <a:p>
            <a:r>
              <a:rPr lang="en-US" sz="2400" dirty="0">
                <a:latin typeface="Arial" charset="0"/>
                <a:cs typeface="Arial" charset="0"/>
              </a:rPr>
              <a:t>Finish (</a:t>
            </a:r>
            <a:r>
              <a:rPr lang="en-US" sz="2400" b="1" dirty="0">
                <a:latin typeface="Arial" charset="0"/>
                <a:cs typeface="Arial" charset="0"/>
              </a:rPr>
              <a:t>FIN</a:t>
            </a:r>
            <a:r>
              <a:rPr lang="en-US" sz="2400" dirty="0">
                <a:latin typeface="Arial" charset="0"/>
                <a:cs typeface="Arial" charset="0"/>
              </a:rPr>
              <a:t>) to close and receive remaining bytes</a:t>
            </a:r>
          </a:p>
          <a:p>
            <a:pPr lvl="1"/>
            <a:r>
              <a:rPr lang="en-US" sz="2000" b="1" dirty="0">
                <a:latin typeface="Arial" charset="0"/>
                <a:ea typeface="Arial" charset="0"/>
                <a:cs typeface="Arial" charset="0"/>
              </a:rPr>
              <a:t>FIN</a:t>
            </a:r>
            <a:r>
              <a:rPr lang="en-US" sz="2000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2000" dirty="0" smtClean="0">
                <a:latin typeface="Arial" charset="0"/>
                <a:ea typeface="Arial" charset="0"/>
                <a:cs typeface="Arial" charset="0"/>
              </a:rPr>
              <a:t>occupies one byte </a:t>
            </a:r>
            <a:r>
              <a:rPr lang="en-US" sz="2000" dirty="0">
                <a:latin typeface="Arial" charset="0"/>
                <a:ea typeface="Arial" charset="0"/>
                <a:cs typeface="Arial" charset="0"/>
              </a:rPr>
              <a:t>in the sequence space</a:t>
            </a:r>
          </a:p>
          <a:p>
            <a:r>
              <a:rPr lang="en-US" sz="2400" dirty="0">
                <a:latin typeface="Arial" charset="0"/>
                <a:cs typeface="Arial" charset="0"/>
              </a:rPr>
              <a:t>Other host </a:t>
            </a:r>
            <a:r>
              <a:rPr lang="en-US" sz="2400" dirty="0" err="1" smtClean="0">
                <a:latin typeface="Arial" charset="0"/>
                <a:cs typeface="Arial" charset="0"/>
              </a:rPr>
              <a:t>acks</a:t>
            </a:r>
            <a:r>
              <a:rPr lang="en-US" sz="2400" dirty="0" smtClean="0">
                <a:latin typeface="Arial" charset="0"/>
                <a:cs typeface="Arial" charset="0"/>
              </a:rPr>
              <a:t> </a:t>
            </a:r>
            <a:r>
              <a:rPr lang="en-US" sz="2400" dirty="0">
                <a:latin typeface="Arial" charset="0"/>
                <a:cs typeface="Arial" charset="0"/>
              </a:rPr>
              <a:t>the </a:t>
            </a:r>
            <a:r>
              <a:rPr lang="en-US" sz="2400" dirty="0" smtClean="0">
                <a:latin typeface="Arial" charset="0"/>
                <a:cs typeface="Arial" charset="0"/>
              </a:rPr>
              <a:t>byte </a:t>
            </a:r>
            <a:r>
              <a:rPr lang="en-US" sz="2400" dirty="0">
                <a:latin typeface="Arial" charset="0"/>
                <a:cs typeface="Arial" charset="0"/>
              </a:rPr>
              <a:t>to confirm</a:t>
            </a:r>
          </a:p>
          <a:p>
            <a:r>
              <a:rPr lang="en-US" sz="2400" dirty="0">
                <a:latin typeface="Arial" charset="0"/>
                <a:cs typeface="Arial" charset="0"/>
              </a:rPr>
              <a:t>Closes </a:t>
            </a:r>
            <a:r>
              <a:rPr lang="en-US" sz="2400" dirty="0" smtClean="0">
                <a:latin typeface="Arial" charset="0"/>
                <a:cs typeface="Arial" charset="0"/>
              </a:rPr>
              <a:t>A’s </a:t>
            </a:r>
            <a:r>
              <a:rPr lang="en-US" sz="2400" dirty="0">
                <a:latin typeface="Arial" charset="0"/>
                <a:cs typeface="Arial" charset="0"/>
              </a:rPr>
              <a:t>side of the connection, but </a:t>
            </a:r>
            <a:r>
              <a:rPr lang="en-US" sz="2400" dirty="0">
                <a:solidFill>
                  <a:srgbClr val="0000FF"/>
                </a:solidFill>
                <a:latin typeface="Arial" charset="0"/>
                <a:cs typeface="Arial" charset="0"/>
              </a:rPr>
              <a:t>not</a:t>
            </a:r>
            <a:r>
              <a:rPr lang="en-US" sz="2400" dirty="0">
                <a:latin typeface="Arial" charset="0"/>
                <a:cs typeface="Arial" charset="0"/>
              </a:rPr>
              <a:t> </a:t>
            </a:r>
            <a:r>
              <a:rPr lang="en-US" sz="2400" dirty="0" smtClean="0">
                <a:latin typeface="Arial" charset="0"/>
                <a:cs typeface="Arial" charset="0"/>
              </a:rPr>
              <a:t>B’s</a:t>
            </a:r>
            <a:endParaRPr lang="en-US" sz="2400" dirty="0">
              <a:latin typeface="Arial" charset="0"/>
              <a:cs typeface="Arial" charset="0"/>
            </a:endParaRPr>
          </a:p>
          <a:p>
            <a:pPr lvl="1"/>
            <a:r>
              <a:rPr lang="en-US" sz="2000" dirty="0">
                <a:latin typeface="Arial" charset="0"/>
                <a:ea typeface="Arial" charset="0"/>
                <a:cs typeface="Arial" charset="0"/>
              </a:rPr>
              <a:t>Until B likewise sends a </a:t>
            </a:r>
            <a:r>
              <a:rPr lang="en-US" sz="2000" b="1" dirty="0">
                <a:latin typeface="Arial" charset="0"/>
                <a:ea typeface="Arial" charset="0"/>
                <a:cs typeface="Arial" charset="0"/>
              </a:rPr>
              <a:t>FIN</a:t>
            </a:r>
          </a:p>
          <a:p>
            <a:pPr lvl="1"/>
            <a:r>
              <a:rPr lang="en-US" sz="2000" dirty="0">
                <a:latin typeface="Arial" charset="0"/>
                <a:ea typeface="Arial" charset="0"/>
                <a:cs typeface="Arial" charset="0"/>
              </a:rPr>
              <a:t>Which A then </a:t>
            </a:r>
            <a:r>
              <a:rPr lang="en-US" sz="2000" dirty="0" err="1" smtClean="0">
                <a:latin typeface="Arial" charset="0"/>
                <a:ea typeface="Arial" charset="0"/>
                <a:cs typeface="Arial" charset="0"/>
              </a:rPr>
              <a:t>acks</a:t>
            </a:r>
            <a:endParaRPr lang="en-US" sz="2000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97285" name="Line 4"/>
          <p:cNvSpPr>
            <a:spLocks noChangeShapeType="1"/>
          </p:cNvSpPr>
          <p:nvPr/>
        </p:nvSpPr>
        <p:spPr bwMode="auto">
          <a:xfrm flipV="1">
            <a:off x="1471613" y="1762125"/>
            <a:ext cx="287337" cy="160337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7286" name="Line 5"/>
          <p:cNvSpPr>
            <a:spLocks noChangeShapeType="1"/>
          </p:cNvSpPr>
          <p:nvPr/>
        </p:nvSpPr>
        <p:spPr bwMode="auto">
          <a:xfrm>
            <a:off x="1989138" y="1779588"/>
            <a:ext cx="300037" cy="15748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7287" name="Line 6"/>
          <p:cNvSpPr>
            <a:spLocks noChangeShapeType="1"/>
          </p:cNvSpPr>
          <p:nvPr/>
        </p:nvSpPr>
        <p:spPr bwMode="auto">
          <a:xfrm flipV="1">
            <a:off x="2581275" y="1776413"/>
            <a:ext cx="457200" cy="16002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7288" name="Line 7"/>
          <p:cNvSpPr>
            <a:spLocks noChangeShapeType="1"/>
          </p:cNvSpPr>
          <p:nvPr/>
        </p:nvSpPr>
        <p:spPr bwMode="auto">
          <a:xfrm flipV="1">
            <a:off x="3113088" y="1771650"/>
            <a:ext cx="469900" cy="1598613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7289" name="Text Box 8"/>
          <p:cNvSpPr txBox="1">
            <a:spLocks noChangeArrowheads="1"/>
          </p:cNvSpPr>
          <p:nvPr/>
        </p:nvSpPr>
        <p:spPr bwMode="auto">
          <a:xfrm rot="-4794570">
            <a:off x="979488" y="2366962"/>
            <a:ext cx="6921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9pPr>
          </a:lstStyle>
          <a:p>
            <a:pPr algn="ctr"/>
            <a:r>
              <a:rPr lang="en-US" b="0">
                <a:latin typeface="Times New Roman" charset="0"/>
              </a:rPr>
              <a:t>SYN</a:t>
            </a:r>
          </a:p>
        </p:txBody>
      </p:sp>
      <p:sp>
        <p:nvSpPr>
          <p:cNvPr id="97290" name="Text Box 9"/>
          <p:cNvSpPr txBox="1">
            <a:spLocks noChangeArrowheads="1"/>
          </p:cNvSpPr>
          <p:nvPr/>
        </p:nvSpPr>
        <p:spPr bwMode="auto">
          <a:xfrm rot="4712803">
            <a:off x="1703388" y="2360613"/>
            <a:ext cx="129222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9pPr>
          </a:lstStyle>
          <a:p>
            <a:pPr algn="ctr"/>
            <a:r>
              <a:rPr lang="en-US" b="0">
                <a:latin typeface="Times New Roman" charset="0"/>
              </a:rPr>
              <a:t>SYN ACK</a:t>
            </a:r>
          </a:p>
        </p:txBody>
      </p:sp>
      <p:sp>
        <p:nvSpPr>
          <p:cNvPr id="97291" name="Text Box 10"/>
          <p:cNvSpPr txBox="1">
            <a:spLocks noChangeArrowheads="1"/>
          </p:cNvSpPr>
          <p:nvPr/>
        </p:nvSpPr>
        <p:spPr bwMode="auto">
          <a:xfrm rot="-4355001">
            <a:off x="2373313" y="2138363"/>
            <a:ext cx="72072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9pPr>
          </a:lstStyle>
          <a:p>
            <a:pPr algn="ctr"/>
            <a:r>
              <a:rPr lang="en-US" b="0">
                <a:latin typeface="Times New Roman" charset="0"/>
              </a:rPr>
              <a:t>ACK</a:t>
            </a:r>
          </a:p>
        </p:txBody>
      </p:sp>
      <p:sp>
        <p:nvSpPr>
          <p:cNvPr id="97292" name="Text Box 11"/>
          <p:cNvSpPr txBox="1">
            <a:spLocks noChangeArrowheads="1"/>
          </p:cNvSpPr>
          <p:nvPr/>
        </p:nvSpPr>
        <p:spPr bwMode="auto">
          <a:xfrm rot="-4396192">
            <a:off x="2824163" y="2382838"/>
            <a:ext cx="66357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9pPr>
          </a:lstStyle>
          <a:p>
            <a:pPr algn="ctr"/>
            <a:r>
              <a:rPr lang="en-US" b="0">
                <a:latin typeface="Times New Roman" charset="0"/>
              </a:rPr>
              <a:t>Data</a:t>
            </a:r>
          </a:p>
        </p:txBody>
      </p:sp>
      <p:grpSp>
        <p:nvGrpSpPr>
          <p:cNvPr id="2" name="Group 12"/>
          <p:cNvGrpSpPr>
            <a:grpSpLocks/>
          </p:cNvGrpSpPr>
          <p:nvPr/>
        </p:nvGrpSpPr>
        <p:grpSpPr bwMode="auto">
          <a:xfrm>
            <a:off x="4833938" y="1773238"/>
            <a:ext cx="465137" cy="1603375"/>
            <a:chOff x="3406" y="1115"/>
            <a:chExt cx="293" cy="1010"/>
          </a:xfrm>
        </p:grpSpPr>
        <p:sp>
          <p:nvSpPr>
            <p:cNvPr id="97326" name="Line 13"/>
            <p:cNvSpPr>
              <a:spLocks noChangeShapeType="1"/>
            </p:cNvSpPr>
            <p:nvPr/>
          </p:nvSpPr>
          <p:spPr bwMode="auto">
            <a:xfrm flipV="1">
              <a:off x="3551" y="1115"/>
              <a:ext cx="148" cy="101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7327" name="Text Box 14"/>
            <p:cNvSpPr txBox="1">
              <a:spLocks noChangeArrowheads="1"/>
            </p:cNvSpPr>
            <p:nvPr/>
          </p:nvSpPr>
          <p:spPr bwMode="auto">
            <a:xfrm rot="-4702247">
              <a:off x="3344" y="1472"/>
              <a:ext cx="374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  <a:cs typeface="Arial" charset="0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9pPr>
            </a:lstStyle>
            <a:p>
              <a:pPr algn="ctr"/>
              <a:r>
                <a:rPr lang="en-US" b="0">
                  <a:latin typeface="Times New Roman" charset="0"/>
                </a:rPr>
                <a:t>FIN</a:t>
              </a:r>
            </a:p>
          </p:txBody>
        </p:sp>
      </p:grpSp>
      <p:grpSp>
        <p:nvGrpSpPr>
          <p:cNvPr id="3" name="Group 15"/>
          <p:cNvGrpSpPr>
            <a:grpSpLocks/>
          </p:cNvGrpSpPr>
          <p:nvPr/>
        </p:nvGrpSpPr>
        <p:grpSpPr bwMode="auto">
          <a:xfrm>
            <a:off x="5576888" y="1771650"/>
            <a:ext cx="514350" cy="1573213"/>
            <a:chOff x="3874" y="1114"/>
            <a:chExt cx="324" cy="991"/>
          </a:xfrm>
        </p:grpSpPr>
        <p:sp>
          <p:nvSpPr>
            <p:cNvPr id="97324" name="Line 16"/>
            <p:cNvSpPr>
              <a:spLocks noChangeShapeType="1"/>
            </p:cNvSpPr>
            <p:nvPr/>
          </p:nvSpPr>
          <p:spPr bwMode="auto">
            <a:xfrm>
              <a:off x="3874" y="1114"/>
              <a:ext cx="175" cy="991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7325" name="Text Box 17"/>
            <p:cNvSpPr txBox="1">
              <a:spLocks noChangeArrowheads="1"/>
            </p:cNvSpPr>
            <p:nvPr/>
          </p:nvSpPr>
          <p:spPr bwMode="auto">
            <a:xfrm rot="4688575">
              <a:off x="3846" y="1465"/>
              <a:ext cx="454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  <a:cs typeface="Arial" charset="0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9pPr>
            </a:lstStyle>
            <a:p>
              <a:pPr algn="ctr"/>
              <a:r>
                <a:rPr lang="en-US" b="0">
                  <a:latin typeface="Times New Roman" charset="0"/>
                </a:rPr>
                <a:t>ACK</a:t>
              </a:r>
            </a:p>
          </p:txBody>
        </p:sp>
      </p:grpSp>
      <p:sp>
        <p:nvSpPr>
          <p:cNvPr id="97295" name="Line 18"/>
          <p:cNvSpPr>
            <a:spLocks noChangeShapeType="1"/>
          </p:cNvSpPr>
          <p:nvPr/>
        </p:nvSpPr>
        <p:spPr bwMode="auto">
          <a:xfrm>
            <a:off x="3706813" y="1773238"/>
            <a:ext cx="379412" cy="158432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7296" name="Line 19"/>
          <p:cNvSpPr>
            <a:spLocks noChangeShapeType="1"/>
          </p:cNvSpPr>
          <p:nvPr/>
        </p:nvSpPr>
        <p:spPr bwMode="auto">
          <a:xfrm flipV="1">
            <a:off x="1263650" y="1752600"/>
            <a:ext cx="7042150" cy="222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7297" name="Line 20"/>
          <p:cNvSpPr>
            <a:spLocks noChangeShapeType="1"/>
          </p:cNvSpPr>
          <p:nvPr/>
        </p:nvSpPr>
        <p:spPr bwMode="auto">
          <a:xfrm flipV="1">
            <a:off x="1279525" y="3352800"/>
            <a:ext cx="7102475" cy="47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7298" name="Text Box 21"/>
          <p:cNvSpPr txBox="1">
            <a:spLocks noChangeArrowheads="1"/>
          </p:cNvSpPr>
          <p:nvPr/>
        </p:nvSpPr>
        <p:spPr bwMode="auto">
          <a:xfrm rot="4676639">
            <a:off x="3724275" y="2371725"/>
            <a:ext cx="72072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9pPr>
          </a:lstStyle>
          <a:p>
            <a:pPr algn="ctr"/>
            <a:r>
              <a:rPr lang="en-US" b="0">
                <a:latin typeface="Times New Roman" charset="0"/>
              </a:rPr>
              <a:t>ACK</a:t>
            </a:r>
          </a:p>
        </p:txBody>
      </p:sp>
      <p:sp>
        <p:nvSpPr>
          <p:cNvPr id="97299" name="Line 22"/>
          <p:cNvSpPr>
            <a:spLocks noChangeShapeType="1"/>
          </p:cNvSpPr>
          <p:nvPr/>
        </p:nvSpPr>
        <p:spPr bwMode="auto">
          <a:xfrm>
            <a:off x="2554288" y="3597275"/>
            <a:ext cx="177958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7300" name="Text Box 23"/>
          <p:cNvSpPr txBox="1">
            <a:spLocks noChangeArrowheads="1"/>
          </p:cNvSpPr>
          <p:nvPr/>
        </p:nvSpPr>
        <p:spPr bwMode="auto">
          <a:xfrm>
            <a:off x="1951038" y="3398838"/>
            <a:ext cx="5905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9pPr>
          </a:lstStyle>
          <a:p>
            <a:pPr algn="ctr"/>
            <a:r>
              <a:rPr lang="en-US" sz="1800" b="0">
                <a:latin typeface="Times New Roman" charset="0"/>
              </a:rPr>
              <a:t>time</a:t>
            </a:r>
            <a:endParaRPr lang="en-US" sz="2400" b="0">
              <a:latin typeface="Times New Roman" charset="0"/>
            </a:endParaRPr>
          </a:p>
        </p:txBody>
      </p:sp>
      <p:sp>
        <p:nvSpPr>
          <p:cNvPr id="97301" name="Text Box 24"/>
          <p:cNvSpPr txBox="1">
            <a:spLocks noChangeArrowheads="1"/>
          </p:cNvSpPr>
          <p:nvPr/>
        </p:nvSpPr>
        <p:spPr bwMode="auto">
          <a:xfrm>
            <a:off x="774700" y="3109913"/>
            <a:ext cx="4048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9pPr>
          </a:lstStyle>
          <a:p>
            <a:pPr algn="ctr"/>
            <a:r>
              <a:rPr lang="en-US" sz="2400" b="0">
                <a:latin typeface="Times New Roman" charset="0"/>
              </a:rPr>
              <a:t>A</a:t>
            </a:r>
          </a:p>
        </p:txBody>
      </p:sp>
      <p:sp>
        <p:nvSpPr>
          <p:cNvPr id="97302" name="Text Box 25"/>
          <p:cNvSpPr txBox="1">
            <a:spLocks noChangeArrowheads="1"/>
          </p:cNvSpPr>
          <p:nvPr/>
        </p:nvSpPr>
        <p:spPr bwMode="auto">
          <a:xfrm>
            <a:off x="731838" y="1571625"/>
            <a:ext cx="3873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9pPr>
          </a:lstStyle>
          <a:p>
            <a:pPr algn="ctr"/>
            <a:r>
              <a:rPr lang="en-US" sz="2400" b="0">
                <a:latin typeface="Times New Roman" charset="0"/>
              </a:rPr>
              <a:t>B</a:t>
            </a:r>
          </a:p>
        </p:txBody>
      </p:sp>
      <p:sp>
        <p:nvSpPr>
          <p:cNvPr id="97303" name="Oval 26"/>
          <p:cNvSpPr>
            <a:spLocks noChangeArrowheads="1"/>
          </p:cNvSpPr>
          <p:nvPr/>
        </p:nvSpPr>
        <p:spPr bwMode="auto">
          <a:xfrm>
            <a:off x="4246563" y="3108325"/>
            <a:ext cx="82550" cy="84138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7304" name="Oval 27"/>
          <p:cNvSpPr>
            <a:spLocks noChangeArrowheads="1"/>
          </p:cNvSpPr>
          <p:nvPr/>
        </p:nvSpPr>
        <p:spPr bwMode="auto">
          <a:xfrm>
            <a:off x="4452938" y="3116263"/>
            <a:ext cx="80962" cy="84137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7305" name="Oval 28"/>
          <p:cNvSpPr>
            <a:spLocks noChangeArrowheads="1"/>
          </p:cNvSpPr>
          <p:nvPr/>
        </p:nvSpPr>
        <p:spPr bwMode="auto">
          <a:xfrm>
            <a:off x="4668838" y="3108325"/>
            <a:ext cx="80962" cy="84138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4" name="Group 29"/>
          <p:cNvGrpSpPr>
            <a:grpSpLocks/>
          </p:cNvGrpSpPr>
          <p:nvPr/>
        </p:nvGrpSpPr>
        <p:grpSpPr bwMode="auto">
          <a:xfrm>
            <a:off x="6226175" y="1781175"/>
            <a:ext cx="517525" cy="1573213"/>
            <a:chOff x="4283" y="1120"/>
            <a:chExt cx="326" cy="991"/>
          </a:xfrm>
        </p:grpSpPr>
        <p:sp>
          <p:nvSpPr>
            <p:cNvPr id="97322" name="Line 30"/>
            <p:cNvSpPr>
              <a:spLocks noChangeShapeType="1"/>
            </p:cNvSpPr>
            <p:nvPr/>
          </p:nvSpPr>
          <p:spPr bwMode="auto">
            <a:xfrm>
              <a:off x="4283" y="1120"/>
              <a:ext cx="175" cy="991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7323" name="Text Box 31"/>
            <p:cNvSpPr txBox="1">
              <a:spLocks noChangeArrowheads="1"/>
            </p:cNvSpPr>
            <p:nvPr/>
          </p:nvSpPr>
          <p:spPr bwMode="auto">
            <a:xfrm rot="4688575">
              <a:off x="4297" y="1472"/>
              <a:ext cx="374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  <a:cs typeface="Arial" charset="0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9pPr>
            </a:lstStyle>
            <a:p>
              <a:pPr algn="ctr"/>
              <a:r>
                <a:rPr lang="en-US" b="0">
                  <a:latin typeface="Times New Roman" charset="0"/>
                </a:rPr>
                <a:t>FIN</a:t>
              </a:r>
            </a:p>
          </p:txBody>
        </p:sp>
      </p:grpSp>
      <p:grpSp>
        <p:nvGrpSpPr>
          <p:cNvPr id="5" name="Group 32"/>
          <p:cNvGrpSpPr>
            <a:grpSpLocks/>
          </p:cNvGrpSpPr>
          <p:nvPr/>
        </p:nvGrpSpPr>
        <p:grpSpPr bwMode="auto">
          <a:xfrm>
            <a:off x="6797675" y="1743075"/>
            <a:ext cx="466725" cy="1603375"/>
            <a:chOff x="4643" y="1096"/>
            <a:chExt cx="294" cy="1010"/>
          </a:xfrm>
        </p:grpSpPr>
        <p:sp>
          <p:nvSpPr>
            <p:cNvPr id="97320" name="Line 33"/>
            <p:cNvSpPr>
              <a:spLocks noChangeShapeType="1"/>
            </p:cNvSpPr>
            <p:nvPr/>
          </p:nvSpPr>
          <p:spPr bwMode="auto">
            <a:xfrm flipV="1">
              <a:off x="4789" y="1096"/>
              <a:ext cx="148" cy="101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7321" name="Text Box 34"/>
            <p:cNvSpPr txBox="1">
              <a:spLocks noChangeArrowheads="1"/>
            </p:cNvSpPr>
            <p:nvPr/>
          </p:nvSpPr>
          <p:spPr bwMode="auto">
            <a:xfrm rot="-4702247">
              <a:off x="4541" y="1450"/>
              <a:ext cx="454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  <a:cs typeface="Arial" charset="0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9pPr>
            </a:lstStyle>
            <a:p>
              <a:pPr algn="ctr"/>
              <a:r>
                <a:rPr lang="en-US" b="0">
                  <a:latin typeface="Times New Roman" charset="0"/>
                </a:rPr>
                <a:t>ACK</a:t>
              </a:r>
            </a:p>
          </p:txBody>
        </p:sp>
      </p:grpSp>
      <p:grpSp>
        <p:nvGrpSpPr>
          <p:cNvPr id="6" name="Group 35"/>
          <p:cNvGrpSpPr>
            <a:grpSpLocks/>
          </p:cNvGrpSpPr>
          <p:nvPr/>
        </p:nvGrpSpPr>
        <p:grpSpPr bwMode="auto">
          <a:xfrm>
            <a:off x="6934200" y="3200400"/>
            <a:ext cx="2020888" cy="3486150"/>
            <a:chOff x="4368" y="2016"/>
            <a:chExt cx="1273" cy="2196"/>
          </a:xfrm>
        </p:grpSpPr>
        <p:cxnSp>
          <p:nvCxnSpPr>
            <p:cNvPr id="97317" name="AutoShape 36"/>
            <p:cNvCxnSpPr>
              <a:cxnSpLocks noChangeShapeType="1"/>
              <a:stCxn id="97319" idx="0"/>
              <a:endCxn id="97318" idx="4"/>
            </p:cNvCxnSpPr>
            <p:nvPr/>
          </p:nvCxnSpPr>
          <p:spPr bwMode="auto">
            <a:xfrm flipH="1" flipV="1">
              <a:off x="4854" y="2208"/>
              <a:ext cx="151" cy="1199"/>
            </a:xfrm>
            <a:prstGeom prst="straightConnector1">
              <a:avLst/>
            </a:prstGeom>
            <a:noFill/>
            <a:ln w="28575">
              <a:solidFill>
                <a:schemeClr val="accent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sp>
          <p:nvSpPr>
            <p:cNvPr id="97318" name="Oval 37"/>
            <p:cNvSpPr>
              <a:spLocks noChangeArrowheads="1"/>
            </p:cNvSpPr>
            <p:nvPr/>
          </p:nvSpPr>
          <p:spPr bwMode="auto">
            <a:xfrm>
              <a:off x="4428" y="2016"/>
              <a:ext cx="852" cy="192"/>
            </a:xfrm>
            <a:prstGeom prst="ellipse">
              <a:avLst/>
            </a:prstGeom>
            <a:noFill/>
            <a:ln w="25400">
              <a:solidFill>
                <a:schemeClr val="accent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7319" name="Text Box 38"/>
            <p:cNvSpPr txBox="1">
              <a:spLocks noChangeArrowheads="1"/>
            </p:cNvSpPr>
            <p:nvPr/>
          </p:nvSpPr>
          <p:spPr bwMode="auto">
            <a:xfrm>
              <a:off x="4368" y="3407"/>
              <a:ext cx="1273" cy="8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  <a:cs typeface="Arial" charset="0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9pPr>
            </a:lstStyle>
            <a:p>
              <a:pPr algn="l" eaLnBrk="1" hangingPunct="1">
                <a:spcBef>
                  <a:spcPct val="50000"/>
                </a:spcBef>
              </a:pPr>
              <a:r>
                <a:rPr lang="en-US" sz="1600" dirty="0" smtClean="0">
                  <a:solidFill>
                    <a:srgbClr val="FF6600"/>
                  </a:solidFill>
                  <a:latin typeface="Arial" charset="0"/>
                </a:rPr>
                <a:t>TIME_WAIT</a:t>
              </a:r>
              <a:r>
                <a:rPr lang="en-US" sz="1600" b="0" dirty="0" smtClean="0">
                  <a:solidFill>
                    <a:srgbClr val="FF6600"/>
                  </a:solidFill>
                  <a:latin typeface="Arial" charset="0"/>
                </a:rPr>
                <a:t>:</a:t>
              </a:r>
            </a:p>
            <a:p>
              <a:pPr algn="l" eaLnBrk="1" hangingPunct="1">
                <a:spcBef>
                  <a:spcPct val="50000"/>
                </a:spcBef>
              </a:pPr>
              <a:r>
                <a:rPr lang="en-US" sz="1600" b="0" dirty="0" smtClean="0">
                  <a:solidFill>
                    <a:srgbClr val="FF6600"/>
                  </a:solidFill>
                  <a:latin typeface="Arial" charset="0"/>
                </a:rPr>
                <a:t>Avoid reincarnation</a:t>
              </a:r>
              <a:endParaRPr lang="en-US" sz="1600" b="0" dirty="0">
                <a:solidFill>
                  <a:srgbClr val="FF6600"/>
                </a:solidFill>
                <a:latin typeface="Arial" charset="0"/>
              </a:endParaRPr>
            </a:p>
            <a:p>
              <a:pPr algn="l" eaLnBrk="1" hangingPunct="1">
                <a:lnSpc>
                  <a:spcPct val="90000"/>
                </a:lnSpc>
                <a:spcBef>
                  <a:spcPct val="50000"/>
                </a:spcBef>
              </a:pPr>
              <a:r>
                <a:rPr lang="en-US" sz="1600" b="0" dirty="0" smtClean="0">
                  <a:solidFill>
                    <a:srgbClr val="FF6600"/>
                  </a:solidFill>
                  <a:latin typeface="Arial" charset="0"/>
                </a:rPr>
                <a:t>B </a:t>
              </a:r>
              <a:r>
                <a:rPr lang="en-US" sz="1600" b="0" dirty="0">
                  <a:solidFill>
                    <a:srgbClr val="FF6600"/>
                  </a:solidFill>
                  <a:latin typeface="Arial" charset="0"/>
                </a:rPr>
                <a:t>will retransmit FIN </a:t>
              </a:r>
              <a:br>
                <a:rPr lang="en-US" sz="1600" b="0" dirty="0">
                  <a:solidFill>
                    <a:srgbClr val="FF6600"/>
                  </a:solidFill>
                  <a:latin typeface="Arial" charset="0"/>
                </a:rPr>
              </a:br>
              <a:r>
                <a:rPr lang="en-US" sz="1600" b="0" dirty="0">
                  <a:solidFill>
                    <a:srgbClr val="FF6600"/>
                  </a:solidFill>
                  <a:latin typeface="Arial" charset="0"/>
                </a:rPr>
                <a:t>if ACK is lost</a:t>
              </a:r>
            </a:p>
          </p:txBody>
        </p:sp>
      </p:grpSp>
      <p:grpSp>
        <p:nvGrpSpPr>
          <p:cNvPr id="7" name="Group 39"/>
          <p:cNvGrpSpPr>
            <a:grpSpLocks/>
          </p:cNvGrpSpPr>
          <p:nvPr/>
        </p:nvGrpSpPr>
        <p:grpSpPr bwMode="auto">
          <a:xfrm>
            <a:off x="5715000" y="2971800"/>
            <a:ext cx="2524125" cy="2257425"/>
            <a:chOff x="3600" y="1872"/>
            <a:chExt cx="1590" cy="1422"/>
          </a:xfrm>
        </p:grpSpPr>
        <p:cxnSp>
          <p:nvCxnSpPr>
            <p:cNvPr id="97314" name="AutoShape 40"/>
            <p:cNvCxnSpPr>
              <a:cxnSpLocks noChangeShapeType="1"/>
              <a:stCxn id="97316" idx="0"/>
              <a:endCxn id="97315" idx="4"/>
            </p:cNvCxnSpPr>
            <p:nvPr/>
          </p:nvCxnSpPr>
          <p:spPr bwMode="auto">
            <a:xfrm flipH="1" flipV="1">
              <a:off x="3696" y="2264"/>
              <a:ext cx="963" cy="664"/>
            </a:xfrm>
            <a:prstGeom prst="straightConnector1">
              <a:avLst/>
            </a:prstGeom>
            <a:noFill/>
            <a:ln w="28575">
              <a:solidFill>
                <a:schemeClr val="accent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sp>
          <p:nvSpPr>
            <p:cNvPr id="97315" name="Oval 41"/>
            <p:cNvSpPr>
              <a:spLocks noChangeArrowheads="1"/>
            </p:cNvSpPr>
            <p:nvPr/>
          </p:nvSpPr>
          <p:spPr bwMode="auto">
            <a:xfrm>
              <a:off x="3600" y="1872"/>
              <a:ext cx="192" cy="384"/>
            </a:xfrm>
            <a:prstGeom prst="ellipse">
              <a:avLst/>
            </a:prstGeom>
            <a:noFill/>
            <a:ln w="25400">
              <a:solidFill>
                <a:schemeClr val="accent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>
                <a:solidFill>
                  <a:srgbClr val="FF6600"/>
                </a:solidFill>
              </a:endParaRPr>
            </a:p>
          </p:txBody>
        </p:sp>
        <p:sp>
          <p:nvSpPr>
            <p:cNvPr id="97316" name="Text Box 42"/>
            <p:cNvSpPr txBox="1">
              <a:spLocks noChangeArrowheads="1"/>
            </p:cNvSpPr>
            <p:nvPr/>
          </p:nvSpPr>
          <p:spPr bwMode="auto">
            <a:xfrm>
              <a:off x="4128" y="2928"/>
              <a:ext cx="1062" cy="3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  <a:cs typeface="Arial" charset="0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sz="1600" b="0">
                  <a:solidFill>
                    <a:srgbClr val="FF6600"/>
                  </a:solidFill>
                  <a:latin typeface="Arial" charset="0"/>
                </a:rPr>
                <a:t>Connection</a:t>
              </a:r>
              <a:br>
                <a:rPr lang="en-US" sz="1600" b="0">
                  <a:solidFill>
                    <a:srgbClr val="FF6600"/>
                  </a:solidFill>
                  <a:latin typeface="Arial" charset="0"/>
                </a:rPr>
              </a:br>
              <a:r>
                <a:rPr lang="en-US" sz="1600" b="0">
                  <a:solidFill>
                    <a:srgbClr val="FF6600"/>
                  </a:solidFill>
                  <a:latin typeface="Arial" charset="0"/>
                </a:rPr>
                <a:t>now </a:t>
              </a:r>
              <a:r>
                <a:rPr lang="en-US" sz="1600">
                  <a:solidFill>
                    <a:srgbClr val="FF6600"/>
                  </a:solidFill>
                  <a:latin typeface="Arial" charset="0"/>
                </a:rPr>
                <a:t>half-closed</a:t>
              </a:r>
              <a:endParaRPr lang="en-US" sz="1600" b="0">
                <a:solidFill>
                  <a:srgbClr val="FF6600"/>
                </a:solidFill>
                <a:latin typeface="Arial" charset="0"/>
              </a:endParaRPr>
            </a:p>
          </p:txBody>
        </p:sp>
      </p:grpSp>
      <p:grpSp>
        <p:nvGrpSpPr>
          <p:cNvPr id="8" name="Group 43"/>
          <p:cNvGrpSpPr>
            <a:grpSpLocks/>
          </p:cNvGrpSpPr>
          <p:nvPr/>
        </p:nvGrpSpPr>
        <p:grpSpPr bwMode="auto">
          <a:xfrm>
            <a:off x="7886700" y="3124200"/>
            <a:ext cx="1257300" cy="1571625"/>
            <a:chOff x="4968" y="1968"/>
            <a:chExt cx="792" cy="990"/>
          </a:xfrm>
        </p:grpSpPr>
        <p:cxnSp>
          <p:nvCxnSpPr>
            <p:cNvPr id="97311" name="AutoShape 44"/>
            <p:cNvCxnSpPr>
              <a:cxnSpLocks noChangeShapeType="1"/>
              <a:stCxn id="97313" idx="0"/>
              <a:endCxn id="97312" idx="4"/>
            </p:cNvCxnSpPr>
            <p:nvPr/>
          </p:nvCxnSpPr>
          <p:spPr bwMode="auto">
            <a:xfrm flipH="1" flipV="1">
              <a:off x="5232" y="2360"/>
              <a:ext cx="132" cy="232"/>
            </a:xfrm>
            <a:prstGeom prst="straightConnector1">
              <a:avLst/>
            </a:prstGeom>
            <a:noFill/>
            <a:ln w="28575">
              <a:solidFill>
                <a:schemeClr val="accent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sp>
          <p:nvSpPr>
            <p:cNvPr id="97312" name="Oval 45"/>
            <p:cNvSpPr>
              <a:spLocks noChangeArrowheads="1"/>
            </p:cNvSpPr>
            <p:nvPr/>
          </p:nvSpPr>
          <p:spPr bwMode="auto">
            <a:xfrm>
              <a:off x="5136" y="1968"/>
              <a:ext cx="192" cy="384"/>
            </a:xfrm>
            <a:prstGeom prst="ellipse">
              <a:avLst/>
            </a:prstGeom>
            <a:noFill/>
            <a:ln w="25400">
              <a:solidFill>
                <a:schemeClr val="accent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7313" name="Text Box 46"/>
            <p:cNvSpPr txBox="1">
              <a:spLocks noChangeArrowheads="1"/>
            </p:cNvSpPr>
            <p:nvPr/>
          </p:nvSpPr>
          <p:spPr bwMode="auto">
            <a:xfrm>
              <a:off x="4968" y="2592"/>
              <a:ext cx="792" cy="3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  <a:cs typeface="Arial" charset="0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sz="1600" b="0" dirty="0">
                  <a:solidFill>
                    <a:srgbClr val="FF6600"/>
                  </a:solidFill>
                  <a:latin typeface="Arial" charset="0"/>
                </a:rPr>
                <a:t>Connection</a:t>
              </a:r>
              <a:br>
                <a:rPr lang="en-US" sz="1600" b="0" dirty="0">
                  <a:solidFill>
                    <a:srgbClr val="FF6600"/>
                  </a:solidFill>
                  <a:latin typeface="Arial" charset="0"/>
                </a:rPr>
              </a:br>
              <a:r>
                <a:rPr lang="en-US" sz="1600" b="0" dirty="0">
                  <a:solidFill>
                    <a:srgbClr val="FF6600"/>
                  </a:solidFill>
                  <a:latin typeface="Arial" charset="0"/>
                </a:rPr>
                <a:t>now </a:t>
              </a:r>
              <a:r>
                <a:rPr lang="en-US" sz="1600" dirty="0">
                  <a:solidFill>
                    <a:srgbClr val="FF6600"/>
                  </a:solidFill>
                  <a:latin typeface="Arial" charset="0"/>
                </a:rPr>
                <a:t>closed</a:t>
              </a:r>
              <a:endParaRPr lang="en-US" sz="1600" b="0" dirty="0">
                <a:solidFill>
                  <a:srgbClr val="FF6600"/>
                </a:solidFill>
                <a:latin typeface="Arial" charset="0"/>
              </a:endParaRPr>
            </a:p>
          </p:txBody>
        </p:sp>
      </p:grpSp>
      <p:sp>
        <p:nvSpPr>
          <p:cNvPr id="47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11828BE7-28D6-6A44-825C-169A4C1A9E19}" type="slidenum">
              <a:rPr lang="en-US" smtClean="0"/>
              <a:t>117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53471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79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79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79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79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79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79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7923" grpId="0" build="p"/>
    </p:bldLst>
  </p:timing>
</p:sld>
</file>

<file path=ppt/slides/slide1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>
                <a:latin typeface="Helvetica" charset="0"/>
                <a:ea typeface="ＭＳ Ｐゴシック" charset="0"/>
                <a:cs typeface="ＭＳ Ｐゴシック" charset="0"/>
              </a:rPr>
              <a:t>Normal Termination, Both Together</a:t>
            </a:r>
            <a:endParaRPr lang="en-US">
              <a:latin typeface="Helvetica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9799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5257800"/>
            <a:ext cx="8458200" cy="685800"/>
          </a:xfrm>
        </p:spPr>
        <p:txBody>
          <a:bodyPr/>
          <a:lstStyle/>
          <a:p>
            <a:r>
              <a:rPr lang="en-US" sz="2400" dirty="0">
                <a:latin typeface="Arial" charset="0"/>
                <a:cs typeface="Arial" charset="0"/>
              </a:rPr>
              <a:t>Same as before, but B sets </a:t>
            </a:r>
            <a:r>
              <a:rPr lang="en-US" sz="2400" b="1" dirty="0">
                <a:latin typeface="Arial" charset="0"/>
                <a:cs typeface="Arial" charset="0"/>
              </a:rPr>
              <a:t>FIN</a:t>
            </a:r>
            <a:r>
              <a:rPr lang="en-US" sz="2400" dirty="0">
                <a:latin typeface="Arial" charset="0"/>
                <a:cs typeface="Arial" charset="0"/>
              </a:rPr>
              <a:t> with their </a:t>
            </a:r>
            <a:r>
              <a:rPr lang="en-US" sz="2400" dirty="0" err="1">
                <a:latin typeface="Arial" charset="0"/>
                <a:cs typeface="Arial" charset="0"/>
              </a:rPr>
              <a:t>ack</a:t>
            </a:r>
            <a:r>
              <a:rPr lang="en-US" sz="2400" dirty="0">
                <a:latin typeface="Arial" charset="0"/>
                <a:cs typeface="Arial" charset="0"/>
              </a:rPr>
              <a:t> of </a:t>
            </a:r>
            <a:r>
              <a:rPr lang="en-US" sz="2400" dirty="0" smtClean="0">
                <a:latin typeface="Arial" charset="0"/>
                <a:cs typeface="Arial" charset="0"/>
              </a:rPr>
              <a:t>A’s </a:t>
            </a:r>
            <a:r>
              <a:rPr lang="en-US" sz="2400" b="1" dirty="0">
                <a:latin typeface="Arial" charset="0"/>
                <a:cs typeface="Arial" charset="0"/>
              </a:rPr>
              <a:t>FIN</a:t>
            </a:r>
            <a:endParaRPr lang="en-US" sz="2400" dirty="0">
              <a:latin typeface="Arial" charset="0"/>
              <a:cs typeface="Arial" charset="0"/>
            </a:endParaRPr>
          </a:p>
        </p:txBody>
      </p:sp>
      <p:sp>
        <p:nvSpPr>
          <p:cNvPr id="99333" name="Line 4"/>
          <p:cNvSpPr>
            <a:spLocks noChangeShapeType="1"/>
          </p:cNvSpPr>
          <p:nvPr/>
        </p:nvSpPr>
        <p:spPr bwMode="auto">
          <a:xfrm flipV="1">
            <a:off x="2044700" y="1758950"/>
            <a:ext cx="287338" cy="160337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9334" name="Line 5"/>
          <p:cNvSpPr>
            <a:spLocks noChangeShapeType="1"/>
          </p:cNvSpPr>
          <p:nvPr/>
        </p:nvSpPr>
        <p:spPr bwMode="auto">
          <a:xfrm>
            <a:off x="2562225" y="1776413"/>
            <a:ext cx="300038" cy="15748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9335" name="Line 6"/>
          <p:cNvSpPr>
            <a:spLocks noChangeShapeType="1"/>
          </p:cNvSpPr>
          <p:nvPr/>
        </p:nvSpPr>
        <p:spPr bwMode="auto">
          <a:xfrm flipV="1">
            <a:off x="3154363" y="1773238"/>
            <a:ext cx="457200" cy="16002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9336" name="Line 7"/>
          <p:cNvSpPr>
            <a:spLocks noChangeShapeType="1"/>
          </p:cNvSpPr>
          <p:nvPr/>
        </p:nvSpPr>
        <p:spPr bwMode="auto">
          <a:xfrm flipV="1">
            <a:off x="3686175" y="1768475"/>
            <a:ext cx="469900" cy="1598613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9337" name="Text Box 8"/>
          <p:cNvSpPr txBox="1">
            <a:spLocks noChangeArrowheads="1"/>
          </p:cNvSpPr>
          <p:nvPr/>
        </p:nvSpPr>
        <p:spPr bwMode="auto">
          <a:xfrm rot="-4794570">
            <a:off x="1552576" y="2363787"/>
            <a:ext cx="6921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9pPr>
          </a:lstStyle>
          <a:p>
            <a:pPr algn="ctr"/>
            <a:r>
              <a:rPr lang="en-US" b="0">
                <a:latin typeface="Times New Roman" charset="0"/>
              </a:rPr>
              <a:t>SYN</a:t>
            </a:r>
          </a:p>
        </p:txBody>
      </p:sp>
      <p:sp>
        <p:nvSpPr>
          <p:cNvPr id="99338" name="Text Box 9"/>
          <p:cNvSpPr txBox="1">
            <a:spLocks noChangeArrowheads="1"/>
          </p:cNvSpPr>
          <p:nvPr/>
        </p:nvSpPr>
        <p:spPr bwMode="auto">
          <a:xfrm rot="4712803">
            <a:off x="2276475" y="2357438"/>
            <a:ext cx="129222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9pPr>
          </a:lstStyle>
          <a:p>
            <a:pPr algn="ctr"/>
            <a:r>
              <a:rPr lang="en-US" b="0">
                <a:latin typeface="Times New Roman" charset="0"/>
              </a:rPr>
              <a:t>SYN ACK</a:t>
            </a:r>
          </a:p>
        </p:txBody>
      </p:sp>
      <p:sp>
        <p:nvSpPr>
          <p:cNvPr id="99339" name="Text Box 10"/>
          <p:cNvSpPr txBox="1">
            <a:spLocks noChangeArrowheads="1"/>
          </p:cNvSpPr>
          <p:nvPr/>
        </p:nvSpPr>
        <p:spPr bwMode="auto">
          <a:xfrm rot="-4355001">
            <a:off x="2946400" y="2135188"/>
            <a:ext cx="72072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9pPr>
          </a:lstStyle>
          <a:p>
            <a:pPr algn="ctr"/>
            <a:r>
              <a:rPr lang="en-US" b="0">
                <a:latin typeface="Times New Roman" charset="0"/>
              </a:rPr>
              <a:t>ACK</a:t>
            </a:r>
          </a:p>
        </p:txBody>
      </p:sp>
      <p:sp>
        <p:nvSpPr>
          <p:cNvPr id="99340" name="Text Box 11"/>
          <p:cNvSpPr txBox="1">
            <a:spLocks noChangeArrowheads="1"/>
          </p:cNvSpPr>
          <p:nvPr/>
        </p:nvSpPr>
        <p:spPr bwMode="auto">
          <a:xfrm rot="-4396192">
            <a:off x="3397250" y="2379663"/>
            <a:ext cx="66357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9pPr>
          </a:lstStyle>
          <a:p>
            <a:pPr algn="ctr"/>
            <a:r>
              <a:rPr lang="en-US" b="0">
                <a:latin typeface="Times New Roman" charset="0"/>
              </a:rPr>
              <a:t>Data</a:t>
            </a:r>
          </a:p>
        </p:txBody>
      </p:sp>
      <p:grpSp>
        <p:nvGrpSpPr>
          <p:cNvPr id="2" name="Group 12"/>
          <p:cNvGrpSpPr>
            <a:grpSpLocks/>
          </p:cNvGrpSpPr>
          <p:nvPr/>
        </p:nvGrpSpPr>
        <p:grpSpPr bwMode="auto">
          <a:xfrm>
            <a:off x="5407025" y="1770063"/>
            <a:ext cx="465138" cy="1603375"/>
            <a:chOff x="3406" y="1115"/>
            <a:chExt cx="293" cy="1010"/>
          </a:xfrm>
        </p:grpSpPr>
        <p:sp>
          <p:nvSpPr>
            <p:cNvPr id="99367" name="Line 13"/>
            <p:cNvSpPr>
              <a:spLocks noChangeShapeType="1"/>
            </p:cNvSpPr>
            <p:nvPr/>
          </p:nvSpPr>
          <p:spPr bwMode="auto">
            <a:xfrm flipV="1">
              <a:off x="3551" y="1115"/>
              <a:ext cx="148" cy="101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9368" name="Text Box 14"/>
            <p:cNvSpPr txBox="1">
              <a:spLocks noChangeArrowheads="1"/>
            </p:cNvSpPr>
            <p:nvPr/>
          </p:nvSpPr>
          <p:spPr bwMode="auto">
            <a:xfrm rot="-4702247">
              <a:off x="3344" y="1472"/>
              <a:ext cx="374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  <a:cs typeface="Arial" charset="0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9pPr>
            </a:lstStyle>
            <a:p>
              <a:pPr algn="ctr"/>
              <a:r>
                <a:rPr lang="en-US" b="0">
                  <a:latin typeface="Times New Roman" charset="0"/>
                </a:rPr>
                <a:t>FIN</a:t>
              </a:r>
            </a:p>
          </p:txBody>
        </p:sp>
      </p:grpSp>
      <p:grpSp>
        <p:nvGrpSpPr>
          <p:cNvPr id="3" name="Group 15"/>
          <p:cNvGrpSpPr>
            <a:grpSpLocks/>
          </p:cNvGrpSpPr>
          <p:nvPr/>
        </p:nvGrpSpPr>
        <p:grpSpPr bwMode="auto">
          <a:xfrm>
            <a:off x="6149975" y="1768475"/>
            <a:ext cx="512763" cy="1573213"/>
            <a:chOff x="3874" y="1114"/>
            <a:chExt cx="323" cy="991"/>
          </a:xfrm>
        </p:grpSpPr>
        <p:sp>
          <p:nvSpPr>
            <p:cNvPr id="99365" name="Line 16"/>
            <p:cNvSpPr>
              <a:spLocks noChangeShapeType="1"/>
            </p:cNvSpPr>
            <p:nvPr/>
          </p:nvSpPr>
          <p:spPr bwMode="auto">
            <a:xfrm>
              <a:off x="3874" y="1114"/>
              <a:ext cx="175" cy="991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9366" name="Text Box 17"/>
            <p:cNvSpPr txBox="1">
              <a:spLocks noChangeArrowheads="1"/>
            </p:cNvSpPr>
            <p:nvPr/>
          </p:nvSpPr>
          <p:spPr bwMode="auto">
            <a:xfrm rot="4688575">
              <a:off x="3631" y="1466"/>
              <a:ext cx="882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  <a:cs typeface="Arial" charset="0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9pPr>
            </a:lstStyle>
            <a:p>
              <a:pPr algn="ctr"/>
              <a:r>
                <a:rPr lang="en-US" b="0">
                  <a:latin typeface="Times New Roman" charset="0"/>
                </a:rPr>
                <a:t>FIN + ACK</a:t>
              </a:r>
            </a:p>
          </p:txBody>
        </p:sp>
      </p:grpSp>
      <p:sp>
        <p:nvSpPr>
          <p:cNvPr id="99343" name="Line 18"/>
          <p:cNvSpPr>
            <a:spLocks noChangeShapeType="1"/>
          </p:cNvSpPr>
          <p:nvPr/>
        </p:nvSpPr>
        <p:spPr bwMode="auto">
          <a:xfrm>
            <a:off x="4279900" y="1770063"/>
            <a:ext cx="379413" cy="158432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9344" name="Line 19"/>
          <p:cNvSpPr>
            <a:spLocks noChangeShapeType="1"/>
          </p:cNvSpPr>
          <p:nvPr/>
        </p:nvSpPr>
        <p:spPr bwMode="auto">
          <a:xfrm flipV="1">
            <a:off x="1836738" y="1739900"/>
            <a:ext cx="6421437" cy="317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9345" name="Line 20"/>
          <p:cNvSpPr>
            <a:spLocks noChangeShapeType="1"/>
          </p:cNvSpPr>
          <p:nvPr/>
        </p:nvSpPr>
        <p:spPr bwMode="auto">
          <a:xfrm flipV="1">
            <a:off x="1852613" y="3352800"/>
            <a:ext cx="6445250" cy="15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9346" name="Text Box 21"/>
          <p:cNvSpPr txBox="1">
            <a:spLocks noChangeArrowheads="1"/>
          </p:cNvSpPr>
          <p:nvPr/>
        </p:nvSpPr>
        <p:spPr bwMode="auto">
          <a:xfrm rot="4676639">
            <a:off x="4297363" y="2368550"/>
            <a:ext cx="72072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9pPr>
          </a:lstStyle>
          <a:p>
            <a:pPr algn="ctr"/>
            <a:r>
              <a:rPr lang="en-US" b="0">
                <a:latin typeface="Times New Roman" charset="0"/>
              </a:rPr>
              <a:t>ACK</a:t>
            </a:r>
          </a:p>
        </p:txBody>
      </p:sp>
      <p:sp>
        <p:nvSpPr>
          <p:cNvPr id="99347" name="Line 22"/>
          <p:cNvSpPr>
            <a:spLocks noChangeShapeType="1"/>
          </p:cNvSpPr>
          <p:nvPr/>
        </p:nvSpPr>
        <p:spPr bwMode="auto">
          <a:xfrm>
            <a:off x="3127375" y="3594100"/>
            <a:ext cx="177958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9348" name="Text Box 23"/>
          <p:cNvSpPr txBox="1">
            <a:spLocks noChangeArrowheads="1"/>
          </p:cNvSpPr>
          <p:nvPr/>
        </p:nvSpPr>
        <p:spPr bwMode="auto">
          <a:xfrm>
            <a:off x="2524125" y="3395663"/>
            <a:ext cx="5905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9pPr>
          </a:lstStyle>
          <a:p>
            <a:pPr algn="ctr"/>
            <a:r>
              <a:rPr lang="en-US" sz="1800" b="0">
                <a:latin typeface="Times New Roman" charset="0"/>
              </a:rPr>
              <a:t>time</a:t>
            </a:r>
            <a:endParaRPr lang="en-US" sz="2400" b="0">
              <a:latin typeface="Times New Roman" charset="0"/>
            </a:endParaRPr>
          </a:p>
        </p:txBody>
      </p:sp>
      <p:sp>
        <p:nvSpPr>
          <p:cNvPr id="99349" name="Text Box 24"/>
          <p:cNvSpPr txBox="1">
            <a:spLocks noChangeArrowheads="1"/>
          </p:cNvSpPr>
          <p:nvPr/>
        </p:nvSpPr>
        <p:spPr bwMode="auto">
          <a:xfrm>
            <a:off x="1347788" y="3106738"/>
            <a:ext cx="40481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9pPr>
          </a:lstStyle>
          <a:p>
            <a:pPr algn="ctr"/>
            <a:r>
              <a:rPr lang="en-US" sz="2400" b="0">
                <a:latin typeface="Times New Roman" charset="0"/>
              </a:rPr>
              <a:t>A</a:t>
            </a:r>
          </a:p>
        </p:txBody>
      </p:sp>
      <p:sp>
        <p:nvSpPr>
          <p:cNvPr id="99350" name="Text Box 25"/>
          <p:cNvSpPr txBox="1">
            <a:spLocks noChangeArrowheads="1"/>
          </p:cNvSpPr>
          <p:nvPr/>
        </p:nvSpPr>
        <p:spPr bwMode="auto">
          <a:xfrm>
            <a:off x="1304925" y="1568450"/>
            <a:ext cx="3873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9pPr>
          </a:lstStyle>
          <a:p>
            <a:pPr algn="ctr"/>
            <a:r>
              <a:rPr lang="en-US" sz="2400" b="0">
                <a:latin typeface="Times New Roman" charset="0"/>
              </a:rPr>
              <a:t>B</a:t>
            </a:r>
          </a:p>
        </p:txBody>
      </p:sp>
      <p:sp>
        <p:nvSpPr>
          <p:cNvPr id="99351" name="Oval 26"/>
          <p:cNvSpPr>
            <a:spLocks noChangeArrowheads="1"/>
          </p:cNvSpPr>
          <p:nvPr/>
        </p:nvSpPr>
        <p:spPr bwMode="auto">
          <a:xfrm>
            <a:off x="4819650" y="3105150"/>
            <a:ext cx="82550" cy="84138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9352" name="Oval 27"/>
          <p:cNvSpPr>
            <a:spLocks noChangeArrowheads="1"/>
          </p:cNvSpPr>
          <p:nvPr/>
        </p:nvSpPr>
        <p:spPr bwMode="auto">
          <a:xfrm>
            <a:off x="5026025" y="3113088"/>
            <a:ext cx="80963" cy="84137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9353" name="Oval 28"/>
          <p:cNvSpPr>
            <a:spLocks noChangeArrowheads="1"/>
          </p:cNvSpPr>
          <p:nvPr/>
        </p:nvSpPr>
        <p:spPr bwMode="auto">
          <a:xfrm>
            <a:off x="5241925" y="3105150"/>
            <a:ext cx="80963" cy="84138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4" name="Group 29"/>
          <p:cNvGrpSpPr>
            <a:grpSpLocks/>
          </p:cNvGrpSpPr>
          <p:nvPr/>
        </p:nvGrpSpPr>
        <p:grpSpPr bwMode="auto">
          <a:xfrm>
            <a:off x="6629400" y="1752600"/>
            <a:ext cx="466725" cy="1603375"/>
            <a:chOff x="4643" y="1096"/>
            <a:chExt cx="294" cy="1010"/>
          </a:xfrm>
        </p:grpSpPr>
        <p:sp>
          <p:nvSpPr>
            <p:cNvPr id="99363" name="Line 30"/>
            <p:cNvSpPr>
              <a:spLocks noChangeShapeType="1"/>
            </p:cNvSpPr>
            <p:nvPr/>
          </p:nvSpPr>
          <p:spPr bwMode="auto">
            <a:xfrm flipV="1">
              <a:off x="4789" y="1096"/>
              <a:ext cx="148" cy="101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9364" name="Text Box 31"/>
            <p:cNvSpPr txBox="1">
              <a:spLocks noChangeArrowheads="1"/>
            </p:cNvSpPr>
            <p:nvPr/>
          </p:nvSpPr>
          <p:spPr bwMode="auto">
            <a:xfrm rot="-4702247">
              <a:off x="4541" y="1450"/>
              <a:ext cx="454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  <a:cs typeface="Arial" charset="0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9pPr>
            </a:lstStyle>
            <a:p>
              <a:pPr algn="ctr"/>
              <a:r>
                <a:rPr lang="en-US" b="0">
                  <a:latin typeface="Times New Roman" charset="0"/>
                </a:rPr>
                <a:t>ACK</a:t>
              </a:r>
            </a:p>
          </p:txBody>
        </p:sp>
      </p:grpSp>
      <p:grpSp>
        <p:nvGrpSpPr>
          <p:cNvPr id="5" name="Group 32"/>
          <p:cNvGrpSpPr>
            <a:grpSpLocks/>
          </p:cNvGrpSpPr>
          <p:nvPr/>
        </p:nvGrpSpPr>
        <p:grpSpPr bwMode="auto">
          <a:xfrm>
            <a:off x="7467600" y="3124200"/>
            <a:ext cx="1212850" cy="2105025"/>
            <a:chOff x="4704" y="1968"/>
            <a:chExt cx="764" cy="1326"/>
          </a:xfrm>
        </p:grpSpPr>
        <p:cxnSp>
          <p:nvCxnSpPr>
            <p:cNvPr id="99360" name="AutoShape 33"/>
            <p:cNvCxnSpPr>
              <a:cxnSpLocks noChangeShapeType="1"/>
              <a:stCxn id="99362" idx="0"/>
              <a:endCxn id="99361" idx="4"/>
            </p:cNvCxnSpPr>
            <p:nvPr/>
          </p:nvCxnSpPr>
          <p:spPr bwMode="auto">
            <a:xfrm flipV="1">
              <a:off x="5086" y="2360"/>
              <a:ext cx="146" cy="568"/>
            </a:xfrm>
            <a:prstGeom prst="straightConnector1">
              <a:avLst/>
            </a:prstGeom>
            <a:noFill/>
            <a:ln w="28575">
              <a:solidFill>
                <a:schemeClr val="accent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sp>
          <p:nvSpPr>
            <p:cNvPr id="99361" name="Oval 34"/>
            <p:cNvSpPr>
              <a:spLocks noChangeArrowheads="1"/>
            </p:cNvSpPr>
            <p:nvPr/>
          </p:nvSpPr>
          <p:spPr bwMode="auto">
            <a:xfrm>
              <a:off x="5136" y="1968"/>
              <a:ext cx="192" cy="384"/>
            </a:xfrm>
            <a:prstGeom prst="ellipse">
              <a:avLst/>
            </a:prstGeom>
            <a:noFill/>
            <a:ln w="25400">
              <a:solidFill>
                <a:schemeClr val="accent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>
                <a:solidFill>
                  <a:srgbClr val="FF6600"/>
                </a:solidFill>
              </a:endParaRPr>
            </a:p>
          </p:txBody>
        </p:sp>
        <p:sp>
          <p:nvSpPr>
            <p:cNvPr id="99362" name="Text Box 35"/>
            <p:cNvSpPr txBox="1">
              <a:spLocks noChangeArrowheads="1"/>
            </p:cNvSpPr>
            <p:nvPr/>
          </p:nvSpPr>
          <p:spPr bwMode="auto">
            <a:xfrm>
              <a:off x="4704" y="2928"/>
              <a:ext cx="764" cy="3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  <a:cs typeface="Arial" charset="0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sz="1600" b="0">
                  <a:solidFill>
                    <a:srgbClr val="FF6600"/>
                  </a:solidFill>
                  <a:latin typeface="Arial" charset="0"/>
                </a:rPr>
                <a:t>Connection</a:t>
              </a:r>
              <a:br>
                <a:rPr lang="en-US" sz="1600" b="0">
                  <a:solidFill>
                    <a:srgbClr val="FF6600"/>
                  </a:solidFill>
                  <a:latin typeface="Arial" charset="0"/>
                </a:rPr>
              </a:br>
              <a:r>
                <a:rPr lang="en-US" sz="1600" b="0">
                  <a:solidFill>
                    <a:srgbClr val="FF6600"/>
                  </a:solidFill>
                  <a:latin typeface="Arial" charset="0"/>
                </a:rPr>
                <a:t>now closed</a:t>
              </a:r>
            </a:p>
          </p:txBody>
        </p:sp>
      </p:grpSp>
      <p:grpSp>
        <p:nvGrpSpPr>
          <p:cNvPr id="6" name="Group 36"/>
          <p:cNvGrpSpPr>
            <a:grpSpLocks/>
          </p:cNvGrpSpPr>
          <p:nvPr/>
        </p:nvGrpSpPr>
        <p:grpSpPr bwMode="auto">
          <a:xfrm>
            <a:off x="5257800" y="3200400"/>
            <a:ext cx="3124200" cy="1735138"/>
            <a:chOff x="3312" y="2016"/>
            <a:chExt cx="1968" cy="1093"/>
          </a:xfrm>
        </p:grpSpPr>
        <p:cxnSp>
          <p:nvCxnSpPr>
            <p:cNvPr id="99357" name="AutoShape 37"/>
            <p:cNvCxnSpPr>
              <a:cxnSpLocks noChangeShapeType="1"/>
              <a:stCxn id="99359" idx="0"/>
              <a:endCxn id="99358" idx="4"/>
            </p:cNvCxnSpPr>
            <p:nvPr/>
          </p:nvCxnSpPr>
          <p:spPr bwMode="auto">
            <a:xfrm rot="5400000" flipH="1" flipV="1">
              <a:off x="4274" y="1871"/>
              <a:ext cx="189" cy="862"/>
            </a:xfrm>
            <a:prstGeom prst="straightConnector1">
              <a:avLst/>
            </a:prstGeom>
            <a:noFill/>
            <a:ln w="28575">
              <a:solidFill>
                <a:schemeClr val="accent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sp>
          <p:nvSpPr>
            <p:cNvPr id="99358" name="Oval 38"/>
            <p:cNvSpPr>
              <a:spLocks noChangeArrowheads="1"/>
            </p:cNvSpPr>
            <p:nvPr/>
          </p:nvSpPr>
          <p:spPr bwMode="auto">
            <a:xfrm>
              <a:off x="4320" y="2016"/>
              <a:ext cx="960" cy="192"/>
            </a:xfrm>
            <a:prstGeom prst="ellipse">
              <a:avLst/>
            </a:prstGeom>
            <a:noFill/>
            <a:ln w="25400">
              <a:solidFill>
                <a:schemeClr val="accent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>
                <a:solidFill>
                  <a:srgbClr val="FF6600"/>
                </a:solidFill>
              </a:endParaRPr>
            </a:p>
          </p:txBody>
        </p:sp>
        <p:sp>
          <p:nvSpPr>
            <p:cNvPr id="99359" name="Text Box 39"/>
            <p:cNvSpPr txBox="1">
              <a:spLocks noChangeArrowheads="1"/>
            </p:cNvSpPr>
            <p:nvPr/>
          </p:nvSpPr>
          <p:spPr bwMode="auto">
            <a:xfrm>
              <a:off x="3312" y="2397"/>
              <a:ext cx="1251" cy="7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  <a:cs typeface="Arial" charset="0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9pPr>
            </a:lstStyle>
            <a:p>
              <a:pPr algn="l" eaLnBrk="1" hangingPunct="1">
                <a:spcBef>
                  <a:spcPct val="50000"/>
                </a:spcBef>
              </a:pPr>
              <a:r>
                <a:rPr lang="en-US" sz="1600" dirty="0" smtClean="0">
                  <a:solidFill>
                    <a:srgbClr val="FF6600"/>
                  </a:solidFill>
                  <a:latin typeface="Arial" charset="0"/>
                </a:rPr>
                <a:t>TIME_WAIT</a:t>
              </a:r>
              <a:r>
                <a:rPr lang="en-US" sz="1600" b="0" dirty="0" smtClean="0">
                  <a:solidFill>
                    <a:srgbClr val="FF6600"/>
                  </a:solidFill>
                  <a:latin typeface="Arial" charset="0"/>
                </a:rPr>
                <a:t>:</a:t>
              </a:r>
              <a:endParaRPr lang="en-US" sz="1600" b="0" dirty="0">
                <a:solidFill>
                  <a:srgbClr val="FF6600"/>
                </a:solidFill>
                <a:latin typeface="Arial" charset="0"/>
              </a:endParaRPr>
            </a:p>
            <a:p>
              <a:pPr algn="l" eaLnBrk="1" hangingPunct="1">
                <a:lnSpc>
                  <a:spcPct val="40000"/>
                </a:lnSpc>
                <a:spcBef>
                  <a:spcPct val="50000"/>
                </a:spcBef>
              </a:pPr>
              <a:r>
                <a:rPr lang="en-US" sz="1600" b="0" dirty="0">
                  <a:solidFill>
                    <a:srgbClr val="FF6600"/>
                  </a:solidFill>
                  <a:latin typeface="Arial" charset="0"/>
                </a:rPr>
                <a:t>Avoid reincarnation</a:t>
              </a:r>
            </a:p>
            <a:p>
              <a:pPr algn="l" eaLnBrk="1" hangingPunct="1">
                <a:lnSpc>
                  <a:spcPct val="90000"/>
                </a:lnSpc>
                <a:spcBef>
                  <a:spcPct val="50000"/>
                </a:spcBef>
              </a:pPr>
              <a:r>
                <a:rPr lang="en-US" sz="1600" b="0" dirty="0">
                  <a:solidFill>
                    <a:srgbClr val="FF6600"/>
                  </a:solidFill>
                  <a:latin typeface="Arial" charset="0"/>
                </a:rPr>
                <a:t>Can retransmit</a:t>
              </a:r>
              <a:br>
                <a:rPr lang="en-US" sz="1600" b="0" dirty="0">
                  <a:solidFill>
                    <a:srgbClr val="FF6600"/>
                  </a:solidFill>
                  <a:latin typeface="Arial" charset="0"/>
                </a:rPr>
              </a:br>
              <a:r>
                <a:rPr lang="en-US" sz="1600" b="0" dirty="0">
                  <a:solidFill>
                    <a:srgbClr val="FF6600"/>
                  </a:solidFill>
                  <a:latin typeface="Arial" charset="0"/>
                </a:rPr>
                <a:t>FIN ACK if ACK lost</a:t>
              </a:r>
            </a:p>
          </p:txBody>
        </p:sp>
      </p:grpSp>
      <p:sp>
        <p:nvSpPr>
          <p:cNvPr id="40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11828BE7-28D6-6A44-825C-169A4C1A9E19}" type="slidenum">
              <a:rPr lang="en-US" smtClean="0"/>
              <a:t>118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42401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99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9971" grpId="0" build="p"/>
    </p:bldLst>
  </p:timing>
</p:sld>
</file>

<file path=ppt/slides/slide1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Helvetica" charset="0"/>
                <a:ea typeface="ＭＳ Ｐゴシック" charset="0"/>
                <a:cs typeface="ＭＳ Ｐゴシック" charset="0"/>
              </a:rPr>
              <a:t>Abrupt Termination</a:t>
            </a:r>
          </a:p>
        </p:txBody>
      </p:sp>
      <p:sp>
        <p:nvSpPr>
          <p:cNvPr id="9840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01650" y="4191000"/>
            <a:ext cx="8458200" cy="24384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000" dirty="0">
                <a:latin typeface="Arial" charset="0"/>
                <a:cs typeface="Arial" charset="0"/>
              </a:rPr>
              <a:t>A sends a RESET (</a:t>
            </a:r>
            <a:r>
              <a:rPr lang="en-US" sz="2000" b="1" dirty="0">
                <a:latin typeface="Arial" charset="0"/>
                <a:cs typeface="Arial" charset="0"/>
              </a:rPr>
              <a:t>RST</a:t>
            </a:r>
            <a:r>
              <a:rPr lang="en-US" sz="2000" dirty="0">
                <a:latin typeface="Arial" charset="0"/>
                <a:cs typeface="Arial" charset="0"/>
              </a:rPr>
              <a:t>) to B</a:t>
            </a:r>
          </a:p>
          <a:p>
            <a:pPr lvl="1">
              <a:lnSpc>
                <a:spcPct val="90000"/>
              </a:lnSpc>
            </a:pPr>
            <a:r>
              <a:rPr lang="en-US" sz="1800" dirty="0">
                <a:latin typeface="Arial" charset="0"/>
                <a:ea typeface="Arial" charset="0"/>
                <a:cs typeface="Arial" charset="0"/>
              </a:rPr>
              <a:t>E.g., because </a:t>
            </a:r>
            <a:r>
              <a:rPr lang="en-US" sz="1800" dirty="0" smtClean="0">
                <a:latin typeface="Arial" charset="0"/>
                <a:ea typeface="Arial" charset="0"/>
                <a:cs typeface="Arial" charset="0"/>
              </a:rPr>
              <a:t>application </a:t>
            </a:r>
            <a:r>
              <a:rPr lang="en-US" sz="1800" dirty="0">
                <a:latin typeface="Arial" charset="0"/>
                <a:ea typeface="Arial" charset="0"/>
                <a:cs typeface="Arial" charset="0"/>
              </a:rPr>
              <a:t>process on A </a:t>
            </a:r>
            <a:r>
              <a:rPr lang="en-US" sz="1800" dirty="0">
                <a:solidFill>
                  <a:srgbClr val="FF0000"/>
                </a:solidFill>
                <a:latin typeface="Arial" charset="0"/>
                <a:ea typeface="Arial" charset="0"/>
                <a:cs typeface="Arial" charset="0"/>
              </a:rPr>
              <a:t>crashed</a:t>
            </a:r>
            <a:endParaRPr lang="en-US" sz="1800" dirty="0">
              <a:latin typeface="Arial" charset="0"/>
              <a:ea typeface="Arial" charset="0"/>
              <a:cs typeface="Arial" charset="0"/>
            </a:endParaRPr>
          </a:p>
          <a:p>
            <a:pPr>
              <a:lnSpc>
                <a:spcPct val="90000"/>
              </a:lnSpc>
              <a:buClr>
                <a:schemeClr val="tx2"/>
              </a:buClr>
            </a:pPr>
            <a:r>
              <a:rPr lang="en-US" sz="2000" dirty="0" smtClean="0">
                <a:solidFill>
                  <a:srgbClr val="0000FF"/>
                </a:solidFill>
                <a:latin typeface="Arial" charset="0"/>
                <a:cs typeface="Arial" charset="0"/>
              </a:rPr>
              <a:t>That’s </a:t>
            </a:r>
            <a:r>
              <a:rPr lang="en-US" sz="2000" dirty="0">
                <a:solidFill>
                  <a:srgbClr val="0000FF"/>
                </a:solidFill>
                <a:latin typeface="Arial" charset="0"/>
                <a:cs typeface="Arial" charset="0"/>
              </a:rPr>
              <a:t>it</a:t>
            </a:r>
            <a:endParaRPr lang="en-US" sz="2000" dirty="0">
              <a:latin typeface="Arial" charset="0"/>
              <a:cs typeface="Arial" charset="0"/>
            </a:endParaRPr>
          </a:p>
          <a:p>
            <a:pPr lvl="1">
              <a:lnSpc>
                <a:spcPct val="90000"/>
              </a:lnSpc>
            </a:pPr>
            <a:r>
              <a:rPr lang="en-US" sz="1800" dirty="0">
                <a:latin typeface="Arial" charset="0"/>
                <a:ea typeface="Arial" charset="0"/>
                <a:cs typeface="Arial" charset="0"/>
              </a:rPr>
              <a:t>B does </a:t>
            </a:r>
            <a:r>
              <a:rPr lang="en-US" sz="1800" dirty="0">
                <a:solidFill>
                  <a:srgbClr val="FF0000"/>
                </a:solidFill>
                <a:latin typeface="Arial" charset="0"/>
                <a:ea typeface="Arial" charset="0"/>
                <a:cs typeface="Arial" charset="0"/>
              </a:rPr>
              <a:t>not</a:t>
            </a:r>
            <a:r>
              <a:rPr lang="en-US" sz="1800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1800" dirty="0" err="1">
                <a:latin typeface="Arial" charset="0"/>
                <a:ea typeface="Arial" charset="0"/>
                <a:cs typeface="Arial" charset="0"/>
              </a:rPr>
              <a:t>ack</a:t>
            </a:r>
            <a:r>
              <a:rPr lang="en-US" sz="1800" dirty="0">
                <a:latin typeface="Arial" charset="0"/>
                <a:ea typeface="Arial" charset="0"/>
                <a:cs typeface="Arial" charset="0"/>
              </a:rPr>
              <a:t> the </a:t>
            </a:r>
            <a:r>
              <a:rPr lang="en-US" sz="1800" b="1" dirty="0">
                <a:latin typeface="Arial" charset="0"/>
                <a:ea typeface="Arial" charset="0"/>
                <a:cs typeface="Arial" charset="0"/>
              </a:rPr>
              <a:t>RST</a:t>
            </a:r>
            <a:endParaRPr lang="en-US" sz="1800" dirty="0">
              <a:latin typeface="Arial" charset="0"/>
              <a:ea typeface="Arial" charset="0"/>
              <a:cs typeface="Arial" charset="0"/>
            </a:endParaRPr>
          </a:p>
          <a:p>
            <a:pPr lvl="1">
              <a:lnSpc>
                <a:spcPct val="90000"/>
              </a:lnSpc>
            </a:pPr>
            <a:r>
              <a:rPr lang="en-US" sz="1800" dirty="0">
                <a:latin typeface="Arial" charset="0"/>
                <a:ea typeface="Arial" charset="0"/>
                <a:cs typeface="Arial" charset="0"/>
              </a:rPr>
              <a:t>Thus, </a:t>
            </a:r>
            <a:r>
              <a:rPr lang="en-US" sz="1800" b="1" dirty="0">
                <a:latin typeface="Arial" charset="0"/>
                <a:ea typeface="Arial" charset="0"/>
                <a:cs typeface="Arial" charset="0"/>
              </a:rPr>
              <a:t>RST</a:t>
            </a:r>
            <a:r>
              <a:rPr lang="en-US" sz="1800" dirty="0">
                <a:latin typeface="Arial" charset="0"/>
                <a:ea typeface="Arial" charset="0"/>
                <a:cs typeface="Arial" charset="0"/>
              </a:rPr>
              <a:t> is </a:t>
            </a:r>
            <a:r>
              <a:rPr lang="en-US" sz="1800" dirty="0">
                <a:solidFill>
                  <a:srgbClr val="FF0000"/>
                </a:solidFill>
                <a:latin typeface="Arial" charset="0"/>
                <a:ea typeface="Arial" charset="0"/>
                <a:cs typeface="Arial" charset="0"/>
              </a:rPr>
              <a:t>not</a:t>
            </a:r>
            <a:r>
              <a:rPr lang="en-US" sz="1800" dirty="0">
                <a:latin typeface="Arial" charset="0"/>
                <a:ea typeface="Arial" charset="0"/>
                <a:cs typeface="Arial" charset="0"/>
              </a:rPr>
              <a:t> delivered </a:t>
            </a:r>
            <a:r>
              <a:rPr lang="en-US" sz="1800" dirty="0">
                <a:solidFill>
                  <a:srgbClr val="0000FF"/>
                </a:solidFill>
                <a:latin typeface="Arial" charset="0"/>
                <a:ea typeface="Arial" charset="0"/>
                <a:cs typeface="Arial" charset="0"/>
              </a:rPr>
              <a:t>reliably</a:t>
            </a:r>
          </a:p>
          <a:p>
            <a:pPr lvl="1">
              <a:lnSpc>
                <a:spcPct val="90000"/>
              </a:lnSpc>
            </a:pPr>
            <a:r>
              <a:rPr lang="en-US" sz="1800" dirty="0">
                <a:latin typeface="Arial" charset="0"/>
                <a:ea typeface="Arial" charset="0"/>
                <a:cs typeface="Arial" charset="0"/>
              </a:rPr>
              <a:t>And: any data in flight is </a:t>
            </a:r>
            <a:r>
              <a:rPr lang="en-US" sz="1800" dirty="0">
                <a:solidFill>
                  <a:srgbClr val="FF0000"/>
                </a:solidFill>
                <a:latin typeface="Arial" charset="0"/>
                <a:ea typeface="Arial" charset="0"/>
                <a:cs typeface="Arial" charset="0"/>
              </a:rPr>
              <a:t>lost</a:t>
            </a:r>
            <a:endParaRPr lang="en-US" sz="1800" dirty="0">
              <a:latin typeface="Arial" charset="0"/>
              <a:ea typeface="Arial" charset="0"/>
              <a:cs typeface="Arial" charset="0"/>
            </a:endParaRPr>
          </a:p>
          <a:p>
            <a:pPr lvl="1">
              <a:lnSpc>
                <a:spcPct val="90000"/>
              </a:lnSpc>
            </a:pPr>
            <a:r>
              <a:rPr lang="en-US" sz="1800" dirty="0">
                <a:latin typeface="Arial" charset="0"/>
                <a:ea typeface="Arial" charset="0"/>
                <a:cs typeface="Arial" charset="0"/>
              </a:rPr>
              <a:t>But: if B sends anything more, will elicit </a:t>
            </a:r>
            <a:r>
              <a:rPr lang="en-US" sz="1800" dirty="0">
                <a:solidFill>
                  <a:srgbClr val="0000FF"/>
                </a:solidFill>
                <a:latin typeface="Arial" charset="0"/>
                <a:ea typeface="Arial" charset="0"/>
                <a:cs typeface="Arial" charset="0"/>
              </a:rPr>
              <a:t>another</a:t>
            </a:r>
            <a:r>
              <a:rPr lang="en-US" sz="1800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1800" b="1" dirty="0">
                <a:latin typeface="Arial" charset="0"/>
                <a:ea typeface="Arial" charset="0"/>
                <a:cs typeface="Arial" charset="0"/>
              </a:rPr>
              <a:t>RST</a:t>
            </a:r>
            <a:endParaRPr lang="en-US" sz="1800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03429" name="Line 4"/>
          <p:cNvSpPr>
            <a:spLocks noChangeShapeType="1"/>
          </p:cNvSpPr>
          <p:nvPr/>
        </p:nvSpPr>
        <p:spPr bwMode="auto">
          <a:xfrm flipV="1">
            <a:off x="2044700" y="1758950"/>
            <a:ext cx="287338" cy="160337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3430" name="Line 5"/>
          <p:cNvSpPr>
            <a:spLocks noChangeShapeType="1"/>
          </p:cNvSpPr>
          <p:nvPr/>
        </p:nvSpPr>
        <p:spPr bwMode="auto">
          <a:xfrm>
            <a:off x="2562225" y="1776413"/>
            <a:ext cx="300038" cy="15748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3431" name="Line 6"/>
          <p:cNvSpPr>
            <a:spLocks noChangeShapeType="1"/>
          </p:cNvSpPr>
          <p:nvPr/>
        </p:nvSpPr>
        <p:spPr bwMode="auto">
          <a:xfrm flipV="1">
            <a:off x="3154363" y="1773238"/>
            <a:ext cx="457200" cy="16002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3432" name="Line 7"/>
          <p:cNvSpPr>
            <a:spLocks noChangeShapeType="1"/>
          </p:cNvSpPr>
          <p:nvPr/>
        </p:nvSpPr>
        <p:spPr bwMode="auto">
          <a:xfrm flipV="1">
            <a:off x="3686175" y="1768475"/>
            <a:ext cx="469900" cy="1598613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3433" name="Text Box 8"/>
          <p:cNvSpPr txBox="1">
            <a:spLocks noChangeArrowheads="1"/>
          </p:cNvSpPr>
          <p:nvPr/>
        </p:nvSpPr>
        <p:spPr bwMode="auto">
          <a:xfrm rot="-4794570">
            <a:off x="1552576" y="2363787"/>
            <a:ext cx="6921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9pPr>
          </a:lstStyle>
          <a:p>
            <a:pPr algn="ctr"/>
            <a:r>
              <a:rPr lang="en-US" b="0">
                <a:latin typeface="Times New Roman" charset="0"/>
              </a:rPr>
              <a:t>SYN</a:t>
            </a:r>
          </a:p>
        </p:txBody>
      </p:sp>
      <p:sp>
        <p:nvSpPr>
          <p:cNvPr id="103434" name="Text Box 9"/>
          <p:cNvSpPr txBox="1">
            <a:spLocks noChangeArrowheads="1"/>
          </p:cNvSpPr>
          <p:nvPr/>
        </p:nvSpPr>
        <p:spPr bwMode="auto">
          <a:xfrm rot="4712803">
            <a:off x="2276475" y="2357438"/>
            <a:ext cx="129222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9pPr>
          </a:lstStyle>
          <a:p>
            <a:pPr algn="ctr"/>
            <a:r>
              <a:rPr lang="en-US" b="0">
                <a:latin typeface="Times New Roman" charset="0"/>
              </a:rPr>
              <a:t>SYN ACK</a:t>
            </a:r>
          </a:p>
        </p:txBody>
      </p:sp>
      <p:sp>
        <p:nvSpPr>
          <p:cNvPr id="103435" name="Text Box 10"/>
          <p:cNvSpPr txBox="1">
            <a:spLocks noChangeArrowheads="1"/>
          </p:cNvSpPr>
          <p:nvPr/>
        </p:nvSpPr>
        <p:spPr bwMode="auto">
          <a:xfrm rot="-4355001">
            <a:off x="2946400" y="2135188"/>
            <a:ext cx="72072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9pPr>
          </a:lstStyle>
          <a:p>
            <a:pPr algn="ctr"/>
            <a:r>
              <a:rPr lang="en-US" b="0">
                <a:latin typeface="Times New Roman" charset="0"/>
              </a:rPr>
              <a:t>ACK</a:t>
            </a:r>
          </a:p>
        </p:txBody>
      </p:sp>
      <p:sp>
        <p:nvSpPr>
          <p:cNvPr id="103436" name="Text Box 11"/>
          <p:cNvSpPr txBox="1">
            <a:spLocks noChangeArrowheads="1"/>
          </p:cNvSpPr>
          <p:nvPr/>
        </p:nvSpPr>
        <p:spPr bwMode="auto">
          <a:xfrm rot="-4396192">
            <a:off x="3397250" y="2379663"/>
            <a:ext cx="66357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9pPr>
          </a:lstStyle>
          <a:p>
            <a:pPr algn="ctr"/>
            <a:r>
              <a:rPr lang="en-US" b="0">
                <a:latin typeface="Times New Roman" charset="0"/>
              </a:rPr>
              <a:t>Data</a:t>
            </a:r>
          </a:p>
        </p:txBody>
      </p:sp>
      <p:grpSp>
        <p:nvGrpSpPr>
          <p:cNvPr id="2" name="Group 12"/>
          <p:cNvGrpSpPr>
            <a:grpSpLocks/>
          </p:cNvGrpSpPr>
          <p:nvPr/>
        </p:nvGrpSpPr>
        <p:grpSpPr bwMode="auto">
          <a:xfrm>
            <a:off x="5407025" y="1770063"/>
            <a:ext cx="465138" cy="1603375"/>
            <a:chOff x="3406" y="1115"/>
            <a:chExt cx="293" cy="1010"/>
          </a:xfrm>
        </p:grpSpPr>
        <p:sp>
          <p:nvSpPr>
            <p:cNvPr id="103455" name="Line 13"/>
            <p:cNvSpPr>
              <a:spLocks noChangeShapeType="1"/>
            </p:cNvSpPr>
            <p:nvPr/>
          </p:nvSpPr>
          <p:spPr bwMode="auto">
            <a:xfrm flipV="1">
              <a:off x="3551" y="1115"/>
              <a:ext cx="148" cy="101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3456" name="Text Box 14"/>
            <p:cNvSpPr txBox="1">
              <a:spLocks noChangeArrowheads="1"/>
            </p:cNvSpPr>
            <p:nvPr/>
          </p:nvSpPr>
          <p:spPr bwMode="auto">
            <a:xfrm rot="-4702247">
              <a:off x="3326" y="1470"/>
              <a:ext cx="409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  <a:cs typeface="Arial" charset="0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9pPr>
            </a:lstStyle>
            <a:p>
              <a:pPr algn="ctr"/>
              <a:r>
                <a:rPr lang="en-US" b="0">
                  <a:latin typeface="Times New Roman" charset="0"/>
                </a:rPr>
                <a:t>RST</a:t>
              </a:r>
            </a:p>
          </p:txBody>
        </p:sp>
      </p:grpSp>
      <p:sp>
        <p:nvSpPr>
          <p:cNvPr id="103438" name="Line 15"/>
          <p:cNvSpPr>
            <a:spLocks noChangeShapeType="1"/>
          </p:cNvSpPr>
          <p:nvPr/>
        </p:nvSpPr>
        <p:spPr bwMode="auto">
          <a:xfrm>
            <a:off x="4279900" y="1770063"/>
            <a:ext cx="379413" cy="158432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3439" name="Line 16"/>
          <p:cNvSpPr>
            <a:spLocks noChangeShapeType="1"/>
          </p:cNvSpPr>
          <p:nvPr/>
        </p:nvSpPr>
        <p:spPr bwMode="auto">
          <a:xfrm flipV="1">
            <a:off x="1836738" y="1739900"/>
            <a:ext cx="6421437" cy="317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3440" name="Line 17"/>
          <p:cNvSpPr>
            <a:spLocks noChangeShapeType="1"/>
          </p:cNvSpPr>
          <p:nvPr/>
        </p:nvSpPr>
        <p:spPr bwMode="auto">
          <a:xfrm flipV="1">
            <a:off x="1852613" y="3352800"/>
            <a:ext cx="6445250" cy="15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3441" name="Text Box 18"/>
          <p:cNvSpPr txBox="1">
            <a:spLocks noChangeArrowheads="1"/>
          </p:cNvSpPr>
          <p:nvPr/>
        </p:nvSpPr>
        <p:spPr bwMode="auto">
          <a:xfrm rot="4676639">
            <a:off x="4297363" y="2368550"/>
            <a:ext cx="72072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9pPr>
          </a:lstStyle>
          <a:p>
            <a:pPr algn="ctr"/>
            <a:r>
              <a:rPr lang="en-US" b="0">
                <a:latin typeface="Times New Roman" charset="0"/>
              </a:rPr>
              <a:t>ACK</a:t>
            </a:r>
          </a:p>
        </p:txBody>
      </p:sp>
      <p:sp>
        <p:nvSpPr>
          <p:cNvPr id="103442" name="Line 19"/>
          <p:cNvSpPr>
            <a:spLocks noChangeShapeType="1"/>
          </p:cNvSpPr>
          <p:nvPr/>
        </p:nvSpPr>
        <p:spPr bwMode="auto">
          <a:xfrm>
            <a:off x="3127375" y="3594100"/>
            <a:ext cx="177958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3443" name="Text Box 20"/>
          <p:cNvSpPr txBox="1">
            <a:spLocks noChangeArrowheads="1"/>
          </p:cNvSpPr>
          <p:nvPr/>
        </p:nvSpPr>
        <p:spPr bwMode="auto">
          <a:xfrm>
            <a:off x="2524125" y="3395663"/>
            <a:ext cx="5905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9pPr>
          </a:lstStyle>
          <a:p>
            <a:pPr algn="ctr"/>
            <a:r>
              <a:rPr lang="en-US" sz="1800" b="0">
                <a:latin typeface="Times New Roman" charset="0"/>
              </a:rPr>
              <a:t>time</a:t>
            </a:r>
            <a:endParaRPr lang="en-US" sz="2400" b="0">
              <a:latin typeface="Times New Roman" charset="0"/>
            </a:endParaRPr>
          </a:p>
        </p:txBody>
      </p:sp>
      <p:sp>
        <p:nvSpPr>
          <p:cNvPr id="103444" name="Text Box 21"/>
          <p:cNvSpPr txBox="1">
            <a:spLocks noChangeArrowheads="1"/>
          </p:cNvSpPr>
          <p:nvPr/>
        </p:nvSpPr>
        <p:spPr bwMode="auto">
          <a:xfrm>
            <a:off x="1347788" y="3106738"/>
            <a:ext cx="40481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9pPr>
          </a:lstStyle>
          <a:p>
            <a:pPr algn="ctr"/>
            <a:r>
              <a:rPr lang="en-US" sz="2400" b="0">
                <a:latin typeface="Times New Roman" charset="0"/>
              </a:rPr>
              <a:t>A</a:t>
            </a:r>
          </a:p>
        </p:txBody>
      </p:sp>
      <p:sp>
        <p:nvSpPr>
          <p:cNvPr id="103445" name="Text Box 22"/>
          <p:cNvSpPr txBox="1">
            <a:spLocks noChangeArrowheads="1"/>
          </p:cNvSpPr>
          <p:nvPr/>
        </p:nvSpPr>
        <p:spPr bwMode="auto">
          <a:xfrm>
            <a:off x="1304925" y="1568450"/>
            <a:ext cx="3873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9pPr>
          </a:lstStyle>
          <a:p>
            <a:pPr algn="ctr"/>
            <a:r>
              <a:rPr lang="en-US" sz="2400" b="0">
                <a:latin typeface="Times New Roman" charset="0"/>
              </a:rPr>
              <a:t>B</a:t>
            </a:r>
          </a:p>
        </p:txBody>
      </p:sp>
      <p:sp>
        <p:nvSpPr>
          <p:cNvPr id="103446" name="Oval 23"/>
          <p:cNvSpPr>
            <a:spLocks noChangeArrowheads="1"/>
          </p:cNvSpPr>
          <p:nvPr/>
        </p:nvSpPr>
        <p:spPr bwMode="auto">
          <a:xfrm>
            <a:off x="4819650" y="3105150"/>
            <a:ext cx="82550" cy="84138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3447" name="Oval 24"/>
          <p:cNvSpPr>
            <a:spLocks noChangeArrowheads="1"/>
          </p:cNvSpPr>
          <p:nvPr/>
        </p:nvSpPr>
        <p:spPr bwMode="auto">
          <a:xfrm>
            <a:off x="5026025" y="3113088"/>
            <a:ext cx="80963" cy="84137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3448" name="Oval 25"/>
          <p:cNvSpPr>
            <a:spLocks noChangeArrowheads="1"/>
          </p:cNvSpPr>
          <p:nvPr/>
        </p:nvSpPr>
        <p:spPr bwMode="auto">
          <a:xfrm>
            <a:off x="5241925" y="3105150"/>
            <a:ext cx="80963" cy="84138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3" name="Group 26"/>
          <p:cNvGrpSpPr>
            <a:grpSpLocks/>
          </p:cNvGrpSpPr>
          <p:nvPr/>
        </p:nvGrpSpPr>
        <p:grpSpPr bwMode="auto">
          <a:xfrm>
            <a:off x="6373813" y="1773238"/>
            <a:ext cx="574675" cy="1584325"/>
            <a:chOff x="4015" y="1117"/>
            <a:chExt cx="362" cy="998"/>
          </a:xfrm>
        </p:grpSpPr>
        <p:sp>
          <p:nvSpPr>
            <p:cNvPr id="103453" name="Line 27"/>
            <p:cNvSpPr>
              <a:spLocks noChangeShapeType="1"/>
            </p:cNvSpPr>
            <p:nvPr/>
          </p:nvSpPr>
          <p:spPr bwMode="auto">
            <a:xfrm>
              <a:off x="4015" y="1117"/>
              <a:ext cx="239" cy="998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3454" name="Text Box 28"/>
            <p:cNvSpPr txBox="1">
              <a:spLocks noChangeArrowheads="1"/>
            </p:cNvSpPr>
            <p:nvPr/>
          </p:nvSpPr>
          <p:spPr bwMode="auto">
            <a:xfrm rot="4676639">
              <a:off x="4043" y="1494"/>
              <a:ext cx="418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  <a:cs typeface="Arial" charset="0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9pPr>
            </a:lstStyle>
            <a:p>
              <a:pPr algn="ctr"/>
              <a:r>
                <a:rPr lang="en-US" b="0">
                  <a:latin typeface="Times New Roman" charset="0"/>
                </a:rPr>
                <a:t>Data</a:t>
              </a:r>
            </a:p>
          </p:txBody>
        </p:sp>
      </p:grpSp>
      <p:grpSp>
        <p:nvGrpSpPr>
          <p:cNvPr id="4" name="Group 29"/>
          <p:cNvGrpSpPr>
            <a:grpSpLocks/>
          </p:cNvGrpSpPr>
          <p:nvPr/>
        </p:nvGrpSpPr>
        <p:grpSpPr bwMode="auto">
          <a:xfrm>
            <a:off x="6858000" y="1773238"/>
            <a:ext cx="465138" cy="1603375"/>
            <a:chOff x="4320" y="1117"/>
            <a:chExt cx="293" cy="1010"/>
          </a:xfrm>
        </p:grpSpPr>
        <p:sp>
          <p:nvSpPr>
            <p:cNvPr id="103451" name="Line 30"/>
            <p:cNvSpPr>
              <a:spLocks noChangeShapeType="1"/>
            </p:cNvSpPr>
            <p:nvPr/>
          </p:nvSpPr>
          <p:spPr bwMode="auto">
            <a:xfrm flipV="1">
              <a:off x="4465" y="1117"/>
              <a:ext cx="148" cy="101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3452" name="Text Box 31"/>
            <p:cNvSpPr txBox="1">
              <a:spLocks noChangeArrowheads="1"/>
            </p:cNvSpPr>
            <p:nvPr/>
          </p:nvSpPr>
          <p:spPr bwMode="auto">
            <a:xfrm rot="-4702247">
              <a:off x="4240" y="1472"/>
              <a:ext cx="409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  <a:cs typeface="Arial" charset="0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9pPr>
            </a:lstStyle>
            <a:p>
              <a:pPr algn="ctr"/>
              <a:r>
                <a:rPr lang="en-US" b="0" dirty="0">
                  <a:latin typeface="Times New Roman" charset="0"/>
                </a:rPr>
                <a:t>RST</a:t>
              </a:r>
            </a:p>
          </p:txBody>
        </p:sp>
      </p:grpSp>
      <p:sp>
        <p:nvSpPr>
          <p:cNvPr id="32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11828BE7-28D6-6A44-825C-169A4C1A9E19}" type="slidenum">
              <a:rPr lang="en-US" smtClean="0"/>
              <a:t>119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51725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40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40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40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40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40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40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40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nodeType="withEffect">
                                  <p:stCondLst>
                                    <p:cond delay="2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84067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38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Role of the Transport Layer</a:t>
            </a:r>
            <a:endParaRPr lang="en-US" dirty="0"/>
          </a:p>
        </p:txBody>
      </p:sp>
      <p:sp>
        <p:nvSpPr>
          <p:cNvPr id="11038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2065338"/>
            <a:ext cx="8686800" cy="4411662"/>
          </a:xfrm>
        </p:spPr>
        <p:txBody>
          <a:bodyPr/>
          <a:lstStyle/>
          <a:p>
            <a:r>
              <a:rPr lang="en-US" dirty="0" smtClean="0">
                <a:solidFill>
                  <a:srgbClr val="7F7F7F"/>
                </a:solidFill>
              </a:rPr>
              <a:t>Communication between processes</a:t>
            </a:r>
          </a:p>
          <a:p>
            <a:r>
              <a:rPr lang="en-US" dirty="0" smtClean="0">
                <a:solidFill>
                  <a:srgbClr val="7F7F7F"/>
                </a:solidFill>
              </a:rPr>
              <a:t>Provide common end-to-end services for app layer [optional]</a:t>
            </a:r>
          </a:p>
          <a:p>
            <a:r>
              <a:rPr lang="en-US" dirty="0" smtClean="0">
                <a:solidFill>
                  <a:srgbClr val="7F7F7F"/>
                </a:solidFill>
              </a:rPr>
              <a:t>TCP and UDP are the common transport protocols</a:t>
            </a:r>
          </a:p>
          <a:p>
            <a:r>
              <a:rPr lang="en-US" dirty="0" smtClean="0"/>
              <a:t>UDP is a minimalist, no-frills transport protocol</a:t>
            </a:r>
          </a:p>
          <a:p>
            <a:pPr lvl="1"/>
            <a:r>
              <a:rPr lang="en-US" dirty="0" smtClean="0"/>
              <a:t>only provides mux/</a:t>
            </a:r>
            <a:r>
              <a:rPr lang="en-US" dirty="0" err="1" smtClean="0"/>
              <a:t>demux</a:t>
            </a:r>
            <a:r>
              <a:rPr lang="en-US" dirty="0" smtClean="0"/>
              <a:t> capabilities</a:t>
            </a:r>
          </a:p>
          <a:p>
            <a:pPr lvl="1"/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1"/>
            <a:ext cx="2133600" cy="365125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37931725" indent="-37474525" algn="ctr"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r"/>
            <a:fld id="{C347C1EF-973B-F840-ADDD-5BD345E7D802}" type="slidenum">
              <a:rPr lang="en-US" sz="1400" smtClean="0">
                <a:latin typeface="Calibri"/>
              </a:rPr>
              <a:pPr algn="r"/>
              <a:t>12</a:t>
            </a:fld>
            <a:endParaRPr lang="en-US" sz="1400" dirty="0"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145991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7772400" cy="762000"/>
          </a:xfrm>
        </p:spPr>
        <p:txBody>
          <a:bodyPr/>
          <a:lstStyle/>
          <a:p>
            <a:r>
              <a:rPr lang="en-US" sz="3500"/>
              <a:t>TCP State Transitions</a:t>
            </a:r>
          </a:p>
        </p:txBody>
      </p:sp>
      <p:pic>
        <p:nvPicPr>
          <p:cNvPr id="6148" name="Picture 4" descr="W:\Editorial\KARYN\Booksold\PD3e\final figures\Metafiles\05x07.WMF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14400" y="1752600"/>
            <a:ext cx="4519613" cy="4114800"/>
          </a:xfrm>
        </p:spPr>
      </p:pic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6248400" y="3505200"/>
            <a:ext cx="1752600" cy="1015663"/>
          </a:xfrm>
          <a:prstGeom prst="rect">
            <a:avLst/>
          </a:prstGeom>
          <a:ln>
            <a:solidFill>
              <a:srgbClr val="FF0000"/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0" dirty="0" smtClean="0">
                <a:latin typeface="+mn-lt"/>
              </a:rPr>
              <a:t>Data, ACK </a:t>
            </a:r>
            <a:br>
              <a:rPr lang="en-US" b="0" dirty="0" smtClean="0">
                <a:latin typeface="+mn-lt"/>
              </a:rPr>
            </a:br>
            <a:r>
              <a:rPr lang="en-US" b="0" dirty="0" smtClean="0">
                <a:latin typeface="+mn-lt"/>
              </a:rPr>
              <a:t>exchanges </a:t>
            </a:r>
            <a:br>
              <a:rPr lang="en-US" b="0" dirty="0" smtClean="0">
                <a:latin typeface="+mn-lt"/>
              </a:rPr>
            </a:br>
            <a:r>
              <a:rPr lang="en-US" b="0" dirty="0" smtClean="0">
                <a:latin typeface="+mn-lt"/>
              </a:rPr>
              <a:t>are in here</a:t>
            </a:r>
            <a:endParaRPr lang="en-US" b="0" dirty="0">
              <a:latin typeface="+mn-lt"/>
            </a:endParaRPr>
          </a:p>
        </p:txBody>
      </p:sp>
      <p:cxnSp>
        <p:nvCxnSpPr>
          <p:cNvPr id="7" name="Straight Arrow Connector 6"/>
          <p:cNvCxnSpPr/>
          <p:nvPr/>
        </p:nvCxnSpPr>
        <p:spPr bwMode="auto">
          <a:xfrm flipH="1">
            <a:off x="3505200" y="4038600"/>
            <a:ext cx="2743200" cy="0"/>
          </a:xfrm>
          <a:prstGeom prst="straightConnector1">
            <a:avLst/>
          </a:prstGeom>
          <a:noFill/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8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11828BE7-28D6-6A44-825C-169A4C1A9E19}" type="slidenum">
              <a:rPr lang="en-US" smtClean="0"/>
              <a:t>120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22872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500"/>
              <a:t>An Simpler View of the Client Side</a:t>
            </a:r>
          </a:p>
        </p:txBody>
      </p:sp>
      <p:sp>
        <p:nvSpPr>
          <p:cNvPr id="7172" name="Oval 4"/>
          <p:cNvSpPr>
            <a:spLocks noChangeArrowheads="1"/>
          </p:cNvSpPr>
          <p:nvPr/>
        </p:nvSpPr>
        <p:spPr bwMode="auto">
          <a:xfrm>
            <a:off x="3429000" y="2057400"/>
            <a:ext cx="2057400" cy="762000"/>
          </a:xfrm>
          <a:prstGeom prst="ellipse">
            <a:avLst/>
          </a:prstGeom>
          <a:solidFill>
            <a:srgbClr val="FF008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1500" b="1">
                <a:latin typeface="+mn-lt"/>
              </a:rPr>
              <a:t>CLOSED</a:t>
            </a:r>
          </a:p>
        </p:txBody>
      </p:sp>
      <p:sp>
        <p:nvSpPr>
          <p:cNvPr id="7173" name="Oval 5"/>
          <p:cNvSpPr>
            <a:spLocks noChangeArrowheads="1"/>
          </p:cNvSpPr>
          <p:nvPr/>
        </p:nvSpPr>
        <p:spPr bwMode="auto">
          <a:xfrm>
            <a:off x="685800" y="2590800"/>
            <a:ext cx="2057400" cy="762000"/>
          </a:xfrm>
          <a:prstGeom prst="ellipse">
            <a:avLst/>
          </a:prstGeom>
          <a:solidFill>
            <a:srgbClr val="FF8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1500" b="1">
                <a:latin typeface="+mn-lt"/>
              </a:rPr>
              <a:t>TIME_WAIT</a:t>
            </a:r>
          </a:p>
        </p:txBody>
      </p:sp>
      <p:sp>
        <p:nvSpPr>
          <p:cNvPr id="7174" name="Oval 6"/>
          <p:cNvSpPr>
            <a:spLocks noChangeArrowheads="1"/>
          </p:cNvSpPr>
          <p:nvPr/>
        </p:nvSpPr>
        <p:spPr bwMode="auto">
          <a:xfrm>
            <a:off x="838200" y="4495800"/>
            <a:ext cx="2057400" cy="762000"/>
          </a:xfrm>
          <a:prstGeom prst="ellipse">
            <a:avLst/>
          </a:prstGeom>
          <a:solidFill>
            <a:srgbClr val="E6E6E6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1500" b="1">
                <a:latin typeface="+mn-lt"/>
              </a:rPr>
              <a:t>FIN_WAIT2</a:t>
            </a:r>
          </a:p>
        </p:txBody>
      </p:sp>
      <p:sp>
        <p:nvSpPr>
          <p:cNvPr id="7175" name="Oval 7"/>
          <p:cNvSpPr>
            <a:spLocks noChangeArrowheads="1"/>
          </p:cNvSpPr>
          <p:nvPr/>
        </p:nvSpPr>
        <p:spPr bwMode="auto">
          <a:xfrm>
            <a:off x="3276600" y="5257800"/>
            <a:ext cx="2057400" cy="7620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1500" b="1">
                <a:latin typeface="+mn-lt"/>
              </a:rPr>
              <a:t>FIN_WAIT1</a:t>
            </a:r>
          </a:p>
        </p:txBody>
      </p:sp>
      <p:sp>
        <p:nvSpPr>
          <p:cNvPr id="7176" name="Oval 8"/>
          <p:cNvSpPr>
            <a:spLocks noChangeArrowheads="1"/>
          </p:cNvSpPr>
          <p:nvPr/>
        </p:nvSpPr>
        <p:spPr bwMode="auto">
          <a:xfrm>
            <a:off x="5867400" y="4343400"/>
            <a:ext cx="2057400" cy="762000"/>
          </a:xfrm>
          <a:prstGeom prst="ellipse">
            <a:avLst/>
          </a:prstGeom>
          <a:solidFill>
            <a:srgbClr val="00FF8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1500" b="1">
                <a:latin typeface="+mn-lt"/>
              </a:rPr>
              <a:t>ESTABLISHED</a:t>
            </a:r>
          </a:p>
        </p:txBody>
      </p:sp>
      <p:sp>
        <p:nvSpPr>
          <p:cNvPr id="7177" name="Oval 9"/>
          <p:cNvSpPr>
            <a:spLocks noChangeArrowheads="1"/>
          </p:cNvSpPr>
          <p:nvPr/>
        </p:nvSpPr>
        <p:spPr bwMode="auto">
          <a:xfrm>
            <a:off x="5791200" y="2819400"/>
            <a:ext cx="2057400" cy="762000"/>
          </a:xfrm>
          <a:prstGeom prst="ellipse">
            <a:avLst/>
          </a:prstGeom>
          <a:solidFill>
            <a:schemeClr val="folHlink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1600" b="1">
                <a:latin typeface="+mn-lt"/>
              </a:rPr>
              <a:t>SYN_SENT</a:t>
            </a:r>
          </a:p>
        </p:txBody>
      </p:sp>
      <p:sp>
        <p:nvSpPr>
          <p:cNvPr id="7178" name="Freeform 10"/>
          <p:cNvSpPr>
            <a:spLocks/>
          </p:cNvSpPr>
          <p:nvPr/>
        </p:nvSpPr>
        <p:spPr bwMode="auto">
          <a:xfrm>
            <a:off x="5486400" y="2362200"/>
            <a:ext cx="1066800" cy="457200"/>
          </a:xfrm>
          <a:custGeom>
            <a:avLst/>
            <a:gdLst>
              <a:gd name="T0" fmla="*/ 0 w 672"/>
              <a:gd name="T1" fmla="*/ 0 h 288"/>
              <a:gd name="T2" fmla="*/ 528 w 672"/>
              <a:gd name="T3" fmla="*/ 48 h 288"/>
              <a:gd name="T4" fmla="*/ 672 w 672"/>
              <a:gd name="T5" fmla="*/ 288 h 2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672" h="288">
                <a:moveTo>
                  <a:pt x="0" y="0"/>
                </a:moveTo>
                <a:cubicBezTo>
                  <a:pt x="208" y="0"/>
                  <a:pt x="416" y="0"/>
                  <a:pt x="528" y="48"/>
                </a:cubicBezTo>
                <a:cubicBezTo>
                  <a:pt x="640" y="96"/>
                  <a:pt x="656" y="192"/>
                  <a:pt x="672" y="288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latin typeface="+mn-lt"/>
            </a:endParaRPr>
          </a:p>
        </p:txBody>
      </p:sp>
      <p:sp>
        <p:nvSpPr>
          <p:cNvPr id="7179" name="Freeform 11"/>
          <p:cNvSpPr>
            <a:spLocks/>
          </p:cNvSpPr>
          <p:nvPr/>
        </p:nvSpPr>
        <p:spPr bwMode="auto">
          <a:xfrm>
            <a:off x="6781800" y="3581400"/>
            <a:ext cx="254000" cy="685800"/>
          </a:xfrm>
          <a:custGeom>
            <a:avLst/>
            <a:gdLst>
              <a:gd name="T0" fmla="*/ 0 w 160"/>
              <a:gd name="T1" fmla="*/ 0 h 432"/>
              <a:gd name="T2" fmla="*/ 144 w 160"/>
              <a:gd name="T3" fmla="*/ 192 h 432"/>
              <a:gd name="T4" fmla="*/ 96 w 160"/>
              <a:gd name="T5" fmla="*/ 432 h 4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60" h="432">
                <a:moveTo>
                  <a:pt x="0" y="0"/>
                </a:moveTo>
                <a:cubicBezTo>
                  <a:pt x="64" y="60"/>
                  <a:pt x="128" y="120"/>
                  <a:pt x="144" y="192"/>
                </a:cubicBezTo>
                <a:cubicBezTo>
                  <a:pt x="160" y="264"/>
                  <a:pt x="128" y="348"/>
                  <a:pt x="96" y="432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latin typeface="+mn-lt"/>
            </a:endParaRPr>
          </a:p>
        </p:txBody>
      </p:sp>
      <p:sp>
        <p:nvSpPr>
          <p:cNvPr id="7180" name="Freeform 12"/>
          <p:cNvSpPr>
            <a:spLocks/>
          </p:cNvSpPr>
          <p:nvPr/>
        </p:nvSpPr>
        <p:spPr bwMode="auto">
          <a:xfrm>
            <a:off x="5334000" y="5105400"/>
            <a:ext cx="1219200" cy="457200"/>
          </a:xfrm>
          <a:custGeom>
            <a:avLst/>
            <a:gdLst>
              <a:gd name="T0" fmla="*/ 720 w 720"/>
              <a:gd name="T1" fmla="*/ 0 h 384"/>
              <a:gd name="T2" fmla="*/ 480 w 720"/>
              <a:gd name="T3" fmla="*/ 288 h 384"/>
              <a:gd name="T4" fmla="*/ 0 w 720"/>
              <a:gd name="T5" fmla="*/ 384 h 3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720" h="384">
                <a:moveTo>
                  <a:pt x="720" y="0"/>
                </a:moveTo>
                <a:cubicBezTo>
                  <a:pt x="660" y="112"/>
                  <a:pt x="600" y="224"/>
                  <a:pt x="480" y="288"/>
                </a:cubicBezTo>
                <a:cubicBezTo>
                  <a:pt x="360" y="352"/>
                  <a:pt x="180" y="368"/>
                  <a:pt x="0" y="384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latin typeface="+mn-lt"/>
            </a:endParaRPr>
          </a:p>
        </p:txBody>
      </p:sp>
      <p:sp>
        <p:nvSpPr>
          <p:cNvPr id="7181" name="Freeform 13"/>
          <p:cNvSpPr>
            <a:spLocks/>
          </p:cNvSpPr>
          <p:nvPr/>
        </p:nvSpPr>
        <p:spPr bwMode="auto">
          <a:xfrm>
            <a:off x="2438400" y="5181600"/>
            <a:ext cx="838200" cy="444500"/>
          </a:xfrm>
          <a:custGeom>
            <a:avLst/>
            <a:gdLst>
              <a:gd name="T0" fmla="*/ 528 w 528"/>
              <a:gd name="T1" fmla="*/ 240 h 280"/>
              <a:gd name="T2" fmla="*/ 192 w 528"/>
              <a:gd name="T3" fmla="*/ 240 h 280"/>
              <a:gd name="T4" fmla="*/ 0 w 528"/>
              <a:gd name="T5" fmla="*/ 0 h 2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528" h="280">
                <a:moveTo>
                  <a:pt x="528" y="240"/>
                </a:moveTo>
                <a:cubicBezTo>
                  <a:pt x="404" y="260"/>
                  <a:pt x="280" y="280"/>
                  <a:pt x="192" y="240"/>
                </a:cubicBezTo>
                <a:cubicBezTo>
                  <a:pt x="104" y="200"/>
                  <a:pt x="52" y="100"/>
                  <a:pt x="0" y="0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latin typeface="+mn-lt"/>
            </a:endParaRPr>
          </a:p>
        </p:txBody>
      </p:sp>
      <p:sp>
        <p:nvSpPr>
          <p:cNvPr id="7182" name="Freeform 14"/>
          <p:cNvSpPr>
            <a:spLocks/>
          </p:cNvSpPr>
          <p:nvPr/>
        </p:nvSpPr>
        <p:spPr bwMode="auto">
          <a:xfrm>
            <a:off x="393700" y="3124200"/>
            <a:ext cx="825500" cy="1447800"/>
          </a:xfrm>
          <a:custGeom>
            <a:avLst/>
            <a:gdLst>
              <a:gd name="T0" fmla="*/ 520 w 520"/>
              <a:gd name="T1" fmla="*/ 912 h 912"/>
              <a:gd name="T2" fmla="*/ 40 w 520"/>
              <a:gd name="T3" fmla="*/ 480 h 912"/>
              <a:gd name="T4" fmla="*/ 280 w 520"/>
              <a:gd name="T5" fmla="*/ 0 h 9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520" h="912">
                <a:moveTo>
                  <a:pt x="520" y="912"/>
                </a:moveTo>
                <a:cubicBezTo>
                  <a:pt x="300" y="772"/>
                  <a:pt x="80" y="632"/>
                  <a:pt x="40" y="480"/>
                </a:cubicBezTo>
                <a:cubicBezTo>
                  <a:pt x="0" y="328"/>
                  <a:pt x="140" y="164"/>
                  <a:pt x="280" y="0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latin typeface="+mn-lt"/>
            </a:endParaRPr>
          </a:p>
        </p:txBody>
      </p:sp>
      <p:sp>
        <p:nvSpPr>
          <p:cNvPr id="7183" name="Freeform 15"/>
          <p:cNvSpPr>
            <a:spLocks/>
          </p:cNvSpPr>
          <p:nvPr/>
        </p:nvSpPr>
        <p:spPr bwMode="auto">
          <a:xfrm>
            <a:off x="2209800" y="2324100"/>
            <a:ext cx="1219200" cy="266700"/>
          </a:xfrm>
          <a:custGeom>
            <a:avLst/>
            <a:gdLst>
              <a:gd name="T0" fmla="*/ 0 w 768"/>
              <a:gd name="T1" fmla="*/ 168 h 168"/>
              <a:gd name="T2" fmla="*/ 288 w 768"/>
              <a:gd name="T3" fmla="*/ 24 h 168"/>
              <a:gd name="T4" fmla="*/ 768 w 768"/>
              <a:gd name="T5" fmla="*/ 24 h 1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768" h="168">
                <a:moveTo>
                  <a:pt x="0" y="168"/>
                </a:moveTo>
                <a:cubicBezTo>
                  <a:pt x="80" y="108"/>
                  <a:pt x="160" y="48"/>
                  <a:pt x="288" y="24"/>
                </a:cubicBezTo>
                <a:cubicBezTo>
                  <a:pt x="416" y="0"/>
                  <a:pt x="592" y="12"/>
                  <a:pt x="768" y="24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latin typeface="+mn-lt"/>
            </a:endParaRPr>
          </a:p>
        </p:txBody>
      </p:sp>
      <p:sp>
        <p:nvSpPr>
          <p:cNvPr id="7184" name="Text Box 16"/>
          <p:cNvSpPr txBox="1">
            <a:spLocks noChangeArrowheads="1"/>
          </p:cNvSpPr>
          <p:nvPr/>
        </p:nvSpPr>
        <p:spPr bwMode="auto">
          <a:xfrm>
            <a:off x="5791200" y="1981200"/>
            <a:ext cx="1447800" cy="3231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500" b="1">
                <a:latin typeface="+mn-lt"/>
              </a:rPr>
              <a:t>SYN (Send)</a:t>
            </a:r>
          </a:p>
        </p:txBody>
      </p:sp>
      <p:sp>
        <p:nvSpPr>
          <p:cNvPr id="7185" name="Text Box 17"/>
          <p:cNvSpPr txBox="1">
            <a:spLocks noChangeArrowheads="1"/>
          </p:cNvSpPr>
          <p:nvPr/>
        </p:nvSpPr>
        <p:spPr bwMode="auto">
          <a:xfrm>
            <a:off x="7162800" y="3713202"/>
            <a:ext cx="1676400" cy="553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1500" b="1" dirty="0" err="1">
                <a:latin typeface="+mn-lt"/>
              </a:rPr>
              <a:t>Rcv</a:t>
            </a:r>
            <a:r>
              <a:rPr lang="en-US" sz="1500" b="1" dirty="0">
                <a:latin typeface="+mn-lt"/>
              </a:rPr>
              <a:t>. </a:t>
            </a:r>
            <a:r>
              <a:rPr lang="en-US" sz="1500" b="1" dirty="0" smtClean="0">
                <a:latin typeface="+mn-lt"/>
              </a:rPr>
              <a:t>SYN+</a:t>
            </a:r>
            <a:r>
              <a:rPr lang="en-US" sz="1500" b="1" dirty="0">
                <a:latin typeface="+mn-lt"/>
              </a:rPr>
              <a:t>ACK</a:t>
            </a:r>
            <a:r>
              <a:rPr lang="en-US" sz="1500" b="1" dirty="0" smtClean="0">
                <a:latin typeface="+mn-lt"/>
              </a:rPr>
              <a:t>,</a:t>
            </a:r>
            <a:br>
              <a:rPr lang="en-US" sz="1500" b="1" dirty="0" smtClean="0">
                <a:latin typeface="+mn-lt"/>
              </a:rPr>
            </a:br>
            <a:r>
              <a:rPr lang="en-US" sz="1500" b="1" dirty="0" smtClean="0">
                <a:latin typeface="+mn-lt"/>
              </a:rPr>
              <a:t> </a:t>
            </a:r>
            <a:r>
              <a:rPr lang="en-US" sz="1500" b="1" dirty="0">
                <a:latin typeface="+mn-lt"/>
              </a:rPr>
              <a:t>Send ACK</a:t>
            </a:r>
          </a:p>
        </p:txBody>
      </p:sp>
      <p:sp>
        <p:nvSpPr>
          <p:cNvPr id="7186" name="Text Box 18"/>
          <p:cNvSpPr txBox="1">
            <a:spLocks noChangeArrowheads="1"/>
          </p:cNvSpPr>
          <p:nvPr/>
        </p:nvSpPr>
        <p:spPr bwMode="auto">
          <a:xfrm>
            <a:off x="5257800" y="5410200"/>
            <a:ext cx="2133600" cy="3231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500" b="1" dirty="0">
                <a:latin typeface="+mn-lt"/>
              </a:rPr>
              <a:t>Send FIN</a:t>
            </a:r>
          </a:p>
        </p:txBody>
      </p:sp>
      <p:sp>
        <p:nvSpPr>
          <p:cNvPr id="7187" name="Text Box 19"/>
          <p:cNvSpPr txBox="1">
            <a:spLocks noChangeArrowheads="1"/>
          </p:cNvSpPr>
          <p:nvPr/>
        </p:nvSpPr>
        <p:spPr bwMode="auto">
          <a:xfrm>
            <a:off x="1524000" y="5410200"/>
            <a:ext cx="2286000" cy="553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1500" b="1" dirty="0" err="1">
                <a:latin typeface="+mn-lt"/>
              </a:rPr>
              <a:t>Rcv</a:t>
            </a:r>
            <a:r>
              <a:rPr lang="en-US" sz="1500" b="1" dirty="0">
                <a:latin typeface="+mn-lt"/>
              </a:rPr>
              <a:t>. </a:t>
            </a:r>
            <a:r>
              <a:rPr lang="en-US" sz="1500" b="1" dirty="0" smtClean="0">
                <a:latin typeface="+mn-lt"/>
              </a:rPr>
              <a:t>ACK,</a:t>
            </a:r>
            <a:br>
              <a:rPr lang="en-US" sz="1500" b="1" dirty="0" smtClean="0">
                <a:latin typeface="+mn-lt"/>
              </a:rPr>
            </a:br>
            <a:r>
              <a:rPr lang="en-US" sz="1500" b="1" dirty="0" smtClean="0">
                <a:latin typeface="+mn-lt"/>
              </a:rPr>
              <a:t> </a:t>
            </a:r>
            <a:r>
              <a:rPr lang="en-US" sz="1500" b="1" dirty="0">
                <a:latin typeface="+mn-lt"/>
              </a:rPr>
              <a:t>Send Nothing</a:t>
            </a:r>
          </a:p>
        </p:txBody>
      </p:sp>
      <p:sp>
        <p:nvSpPr>
          <p:cNvPr id="7188" name="Text Box 20"/>
          <p:cNvSpPr txBox="1">
            <a:spLocks noChangeArrowheads="1"/>
          </p:cNvSpPr>
          <p:nvPr/>
        </p:nvSpPr>
        <p:spPr bwMode="auto">
          <a:xfrm>
            <a:off x="533400" y="3505200"/>
            <a:ext cx="1905000" cy="553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1500" b="1" dirty="0" err="1">
                <a:latin typeface="+mn-lt"/>
              </a:rPr>
              <a:t>Rcv</a:t>
            </a:r>
            <a:r>
              <a:rPr lang="en-US" sz="1500" b="1" dirty="0">
                <a:latin typeface="+mn-lt"/>
              </a:rPr>
              <a:t>. FIN, </a:t>
            </a:r>
            <a:r>
              <a:rPr lang="en-US" sz="1500" b="1" dirty="0" smtClean="0">
                <a:latin typeface="+mn-lt"/>
              </a:rPr>
              <a:t/>
            </a:r>
            <a:br>
              <a:rPr lang="en-US" sz="1500" b="1" dirty="0" smtClean="0">
                <a:latin typeface="+mn-lt"/>
              </a:rPr>
            </a:br>
            <a:r>
              <a:rPr lang="en-US" sz="1500" b="1" dirty="0" smtClean="0">
                <a:latin typeface="+mn-lt"/>
              </a:rPr>
              <a:t>Send </a:t>
            </a:r>
            <a:r>
              <a:rPr lang="en-US" sz="1500" b="1" dirty="0">
                <a:latin typeface="+mn-lt"/>
              </a:rPr>
              <a:t>ACK</a:t>
            </a:r>
          </a:p>
        </p:txBody>
      </p:sp>
      <p:sp>
        <p:nvSpPr>
          <p:cNvPr id="20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11828BE7-28D6-6A44-825C-169A4C1A9E19}" type="slidenum">
              <a:rPr lang="en-US" smtClean="0"/>
              <a:t>121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7706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9490" name="Rectangle 2"/>
          <p:cNvSpPr>
            <a:spLocks noChangeArrowheads="1"/>
          </p:cNvSpPr>
          <p:nvPr/>
        </p:nvSpPr>
        <p:spPr bwMode="auto">
          <a:xfrm>
            <a:off x="609600" y="1524000"/>
            <a:ext cx="8001000" cy="4648200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>
              <a:ea typeface="+mn-ea"/>
              <a:cs typeface="+mn-cs"/>
            </a:endParaRPr>
          </a:p>
        </p:txBody>
      </p:sp>
      <p:sp>
        <p:nvSpPr>
          <p:cNvPr id="77828" name="Rectangle 3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>
                <a:latin typeface="Helvetica" charset="0"/>
                <a:ea typeface="ＭＳ Ｐゴシック" charset="0"/>
                <a:cs typeface="ＭＳ Ｐゴシック" charset="0"/>
              </a:rPr>
              <a:t>TCP Header</a:t>
            </a:r>
          </a:p>
        </p:txBody>
      </p:sp>
      <p:sp>
        <p:nvSpPr>
          <p:cNvPr id="77829" name="Rectangle 4"/>
          <p:cNvSpPr>
            <a:spLocks noChangeArrowheads="1"/>
          </p:cNvSpPr>
          <p:nvPr/>
        </p:nvSpPr>
        <p:spPr bwMode="auto">
          <a:xfrm>
            <a:off x="3335338" y="1828800"/>
            <a:ext cx="2362200" cy="533400"/>
          </a:xfrm>
          <a:prstGeom prst="rect">
            <a:avLst/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7830" name="Text Box 5"/>
          <p:cNvSpPr txBox="1">
            <a:spLocks noChangeArrowheads="1"/>
          </p:cNvSpPr>
          <p:nvPr/>
        </p:nvSpPr>
        <p:spPr bwMode="auto">
          <a:xfrm>
            <a:off x="3716338" y="1874838"/>
            <a:ext cx="1497012" cy="396875"/>
          </a:xfrm>
          <a:prstGeom prst="rect">
            <a:avLst/>
          </a:prstGeom>
          <a:solidFill>
            <a:srgbClr val="CCFF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9pPr>
          </a:lstStyle>
          <a:p>
            <a:pPr algn="l"/>
            <a:r>
              <a:rPr lang="en-US" b="0" dirty="0">
                <a:solidFill>
                  <a:srgbClr val="FF6600"/>
                </a:solidFill>
                <a:latin typeface="Arial" charset="0"/>
              </a:rPr>
              <a:t>Source port</a:t>
            </a:r>
          </a:p>
        </p:txBody>
      </p:sp>
      <p:sp>
        <p:nvSpPr>
          <p:cNvPr id="77831" name="Rectangle 6"/>
          <p:cNvSpPr>
            <a:spLocks noChangeArrowheads="1"/>
          </p:cNvSpPr>
          <p:nvPr/>
        </p:nvSpPr>
        <p:spPr bwMode="auto">
          <a:xfrm>
            <a:off x="5697538" y="1828800"/>
            <a:ext cx="2514600" cy="533400"/>
          </a:xfrm>
          <a:prstGeom prst="rect">
            <a:avLst/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7832" name="Text Box 7"/>
          <p:cNvSpPr txBox="1">
            <a:spLocks noChangeArrowheads="1"/>
          </p:cNvSpPr>
          <p:nvPr/>
        </p:nvSpPr>
        <p:spPr bwMode="auto">
          <a:xfrm>
            <a:off x="5849938" y="1874838"/>
            <a:ext cx="1963737" cy="396875"/>
          </a:xfrm>
          <a:prstGeom prst="rect">
            <a:avLst/>
          </a:prstGeom>
          <a:solidFill>
            <a:srgbClr val="CCFF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9pPr>
          </a:lstStyle>
          <a:p>
            <a:pPr algn="l"/>
            <a:r>
              <a:rPr lang="en-US" b="0">
                <a:solidFill>
                  <a:srgbClr val="FF6600"/>
                </a:solidFill>
                <a:latin typeface="Arial" charset="0"/>
              </a:rPr>
              <a:t>Destination port</a:t>
            </a:r>
          </a:p>
        </p:txBody>
      </p:sp>
      <p:sp>
        <p:nvSpPr>
          <p:cNvPr id="77833" name="Rectangle 8"/>
          <p:cNvSpPr>
            <a:spLocks noChangeArrowheads="1"/>
          </p:cNvSpPr>
          <p:nvPr/>
        </p:nvSpPr>
        <p:spPr bwMode="auto">
          <a:xfrm>
            <a:off x="3335338" y="2362200"/>
            <a:ext cx="4876800" cy="457200"/>
          </a:xfrm>
          <a:prstGeom prst="rect">
            <a:avLst/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7834" name="Text Box 9"/>
          <p:cNvSpPr txBox="1">
            <a:spLocks noChangeArrowheads="1"/>
          </p:cNvSpPr>
          <p:nvPr/>
        </p:nvSpPr>
        <p:spPr bwMode="auto">
          <a:xfrm>
            <a:off x="4630738" y="2408238"/>
            <a:ext cx="2287806" cy="400110"/>
          </a:xfrm>
          <a:prstGeom prst="rect">
            <a:avLst/>
          </a:prstGeom>
          <a:solidFill>
            <a:srgbClr val="CCFF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9pPr>
          </a:lstStyle>
          <a:p>
            <a:pPr algn="l"/>
            <a:r>
              <a:rPr lang="en-US" b="0">
                <a:solidFill>
                  <a:srgbClr val="FF6600"/>
                </a:solidFill>
                <a:latin typeface="Arial" charset="0"/>
              </a:rPr>
              <a:t>Sequence number</a:t>
            </a:r>
          </a:p>
        </p:txBody>
      </p:sp>
      <p:sp>
        <p:nvSpPr>
          <p:cNvPr id="77835" name="Rectangle 10"/>
          <p:cNvSpPr>
            <a:spLocks noChangeArrowheads="1"/>
          </p:cNvSpPr>
          <p:nvPr/>
        </p:nvSpPr>
        <p:spPr bwMode="auto">
          <a:xfrm>
            <a:off x="3335338" y="2819400"/>
            <a:ext cx="4876800" cy="457200"/>
          </a:xfrm>
          <a:prstGeom prst="rect">
            <a:avLst/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7836" name="Text Box 11"/>
          <p:cNvSpPr txBox="1">
            <a:spLocks noChangeArrowheads="1"/>
          </p:cNvSpPr>
          <p:nvPr/>
        </p:nvSpPr>
        <p:spPr bwMode="auto">
          <a:xfrm>
            <a:off x="4630738" y="2865438"/>
            <a:ext cx="2150649" cy="400110"/>
          </a:xfrm>
          <a:prstGeom prst="rect">
            <a:avLst/>
          </a:prstGeom>
          <a:solidFill>
            <a:srgbClr val="CCFF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9pPr>
          </a:lstStyle>
          <a:p>
            <a:pPr algn="l"/>
            <a:r>
              <a:rPr lang="en-US" b="0">
                <a:solidFill>
                  <a:srgbClr val="FF6600"/>
                </a:solidFill>
                <a:latin typeface="Arial" charset="0"/>
              </a:rPr>
              <a:t>Acknowledgment</a:t>
            </a:r>
          </a:p>
        </p:txBody>
      </p:sp>
      <p:sp>
        <p:nvSpPr>
          <p:cNvPr id="77837" name="Rectangle 12"/>
          <p:cNvSpPr>
            <a:spLocks noChangeArrowheads="1"/>
          </p:cNvSpPr>
          <p:nvPr/>
        </p:nvSpPr>
        <p:spPr bwMode="auto">
          <a:xfrm>
            <a:off x="3335338" y="3276600"/>
            <a:ext cx="2438400" cy="533400"/>
          </a:xfrm>
          <a:prstGeom prst="rect">
            <a:avLst/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7838" name="Rectangle 13"/>
          <p:cNvSpPr>
            <a:spLocks noChangeArrowheads="1"/>
          </p:cNvSpPr>
          <p:nvPr/>
        </p:nvSpPr>
        <p:spPr bwMode="auto">
          <a:xfrm>
            <a:off x="5773738" y="3276600"/>
            <a:ext cx="2438400" cy="533400"/>
          </a:xfrm>
          <a:prstGeom prst="rect">
            <a:avLst/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7839" name="Text Box 14"/>
          <p:cNvSpPr txBox="1">
            <a:spLocks noChangeArrowheads="1"/>
          </p:cNvSpPr>
          <p:nvPr/>
        </p:nvSpPr>
        <p:spPr bwMode="auto">
          <a:xfrm>
            <a:off x="5838825" y="3349625"/>
            <a:ext cx="2301875" cy="396875"/>
          </a:xfrm>
          <a:prstGeom prst="rect">
            <a:avLst/>
          </a:prstGeom>
          <a:solidFill>
            <a:srgbClr val="CCFF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9pPr>
          </a:lstStyle>
          <a:p>
            <a:pPr algn="l"/>
            <a:r>
              <a:rPr lang="en-US" b="0">
                <a:solidFill>
                  <a:srgbClr val="000000"/>
                </a:solidFill>
                <a:latin typeface="Arial" charset="0"/>
              </a:rPr>
              <a:t>Advertised window</a:t>
            </a:r>
          </a:p>
        </p:txBody>
      </p:sp>
      <p:sp>
        <p:nvSpPr>
          <p:cNvPr id="77840" name="Text Box 15"/>
          <p:cNvSpPr txBox="1">
            <a:spLocks noChangeArrowheads="1"/>
          </p:cNvSpPr>
          <p:nvPr/>
        </p:nvSpPr>
        <p:spPr bwMode="auto">
          <a:xfrm>
            <a:off x="3265488" y="3352800"/>
            <a:ext cx="10668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9pPr>
          </a:lstStyle>
          <a:p>
            <a:pPr algn="l"/>
            <a:r>
              <a:rPr lang="en-US" b="0">
                <a:solidFill>
                  <a:srgbClr val="FF6600"/>
                </a:solidFill>
                <a:latin typeface="Arial" charset="0"/>
              </a:rPr>
              <a:t>HdrLen</a:t>
            </a:r>
          </a:p>
        </p:txBody>
      </p:sp>
      <p:sp>
        <p:nvSpPr>
          <p:cNvPr id="77841" name="Line 16"/>
          <p:cNvSpPr>
            <a:spLocks noChangeShapeType="1"/>
          </p:cNvSpPr>
          <p:nvPr/>
        </p:nvSpPr>
        <p:spPr bwMode="auto">
          <a:xfrm>
            <a:off x="4249738" y="3276600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7842" name="Line 17"/>
          <p:cNvSpPr>
            <a:spLocks noChangeShapeType="1"/>
          </p:cNvSpPr>
          <p:nvPr/>
        </p:nvSpPr>
        <p:spPr bwMode="auto">
          <a:xfrm>
            <a:off x="4706938" y="3276600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7843" name="Text Box 18"/>
          <p:cNvSpPr txBox="1">
            <a:spLocks noChangeArrowheads="1"/>
          </p:cNvSpPr>
          <p:nvPr/>
        </p:nvSpPr>
        <p:spPr bwMode="auto">
          <a:xfrm>
            <a:off x="4919663" y="3363913"/>
            <a:ext cx="804862" cy="396875"/>
          </a:xfrm>
          <a:prstGeom prst="rect">
            <a:avLst/>
          </a:prstGeom>
          <a:solidFill>
            <a:srgbClr val="CCFF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9pPr>
          </a:lstStyle>
          <a:p>
            <a:pPr algn="l"/>
            <a:r>
              <a:rPr lang="en-US" b="0" dirty="0">
                <a:solidFill>
                  <a:srgbClr val="FF6600"/>
                </a:solidFill>
                <a:latin typeface="Arial" charset="0"/>
              </a:rPr>
              <a:t>Flags</a:t>
            </a:r>
          </a:p>
        </p:txBody>
      </p:sp>
      <p:sp>
        <p:nvSpPr>
          <p:cNvPr id="77844" name="Text Box 19"/>
          <p:cNvSpPr txBox="1">
            <a:spLocks noChangeArrowheads="1"/>
          </p:cNvSpPr>
          <p:nvPr/>
        </p:nvSpPr>
        <p:spPr bwMode="auto">
          <a:xfrm>
            <a:off x="4325938" y="3398838"/>
            <a:ext cx="325437" cy="396875"/>
          </a:xfrm>
          <a:prstGeom prst="rect">
            <a:avLst/>
          </a:prstGeom>
          <a:solidFill>
            <a:srgbClr val="CCFF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9pPr>
          </a:lstStyle>
          <a:p>
            <a:pPr algn="l"/>
            <a:r>
              <a:rPr lang="en-US" b="0">
                <a:solidFill>
                  <a:srgbClr val="FF6600"/>
                </a:solidFill>
                <a:latin typeface="Arial" charset="0"/>
              </a:rPr>
              <a:t>0</a:t>
            </a:r>
          </a:p>
        </p:txBody>
      </p:sp>
      <p:sp>
        <p:nvSpPr>
          <p:cNvPr id="77845" name="Rectangle 20"/>
          <p:cNvSpPr>
            <a:spLocks noChangeArrowheads="1"/>
          </p:cNvSpPr>
          <p:nvPr/>
        </p:nvSpPr>
        <p:spPr bwMode="auto">
          <a:xfrm>
            <a:off x="3335338" y="3810000"/>
            <a:ext cx="2438400" cy="533400"/>
          </a:xfrm>
          <a:prstGeom prst="rect">
            <a:avLst/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7846" name="Rectangle 21"/>
          <p:cNvSpPr>
            <a:spLocks noChangeArrowheads="1"/>
          </p:cNvSpPr>
          <p:nvPr/>
        </p:nvSpPr>
        <p:spPr bwMode="auto">
          <a:xfrm>
            <a:off x="5773738" y="3810000"/>
            <a:ext cx="2438400" cy="533400"/>
          </a:xfrm>
          <a:prstGeom prst="rect">
            <a:avLst/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7847" name="Text Box 22"/>
          <p:cNvSpPr txBox="1">
            <a:spLocks noChangeArrowheads="1"/>
          </p:cNvSpPr>
          <p:nvPr/>
        </p:nvSpPr>
        <p:spPr bwMode="auto">
          <a:xfrm>
            <a:off x="3700463" y="3897313"/>
            <a:ext cx="1384300" cy="396875"/>
          </a:xfrm>
          <a:prstGeom prst="rect">
            <a:avLst/>
          </a:prstGeom>
          <a:solidFill>
            <a:srgbClr val="CCFF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9pPr>
          </a:lstStyle>
          <a:p>
            <a:pPr algn="l"/>
            <a:r>
              <a:rPr lang="en-US" b="0">
                <a:solidFill>
                  <a:srgbClr val="FF6600"/>
                </a:solidFill>
                <a:latin typeface="Arial" charset="0"/>
              </a:rPr>
              <a:t>Checksum</a:t>
            </a:r>
          </a:p>
        </p:txBody>
      </p:sp>
      <p:sp>
        <p:nvSpPr>
          <p:cNvPr id="77848" name="Text Box 23"/>
          <p:cNvSpPr txBox="1">
            <a:spLocks noChangeArrowheads="1"/>
          </p:cNvSpPr>
          <p:nvPr/>
        </p:nvSpPr>
        <p:spPr bwMode="auto">
          <a:xfrm>
            <a:off x="6062663" y="3897313"/>
            <a:ext cx="1813317" cy="400110"/>
          </a:xfrm>
          <a:prstGeom prst="rect">
            <a:avLst/>
          </a:prstGeom>
          <a:solidFill>
            <a:srgbClr val="CCFF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9pPr>
          </a:lstStyle>
          <a:p>
            <a:pPr algn="l"/>
            <a:r>
              <a:rPr lang="en-US" b="0">
                <a:solidFill>
                  <a:srgbClr val="FF6600"/>
                </a:solidFill>
                <a:latin typeface="Arial" charset="0"/>
              </a:rPr>
              <a:t>Urgent pointer</a:t>
            </a:r>
          </a:p>
        </p:txBody>
      </p:sp>
      <p:sp>
        <p:nvSpPr>
          <p:cNvPr id="77849" name="Rectangle 24"/>
          <p:cNvSpPr>
            <a:spLocks noChangeArrowheads="1"/>
          </p:cNvSpPr>
          <p:nvPr/>
        </p:nvSpPr>
        <p:spPr bwMode="auto">
          <a:xfrm>
            <a:off x="3335338" y="4343400"/>
            <a:ext cx="4876800" cy="457200"/>
          </a:xfrm>
          <a:prstGeom prst="rect">
            <a:avLst/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7850" name="Text Box 25"/>
          <p:cNvSpPr txBox="1">
            <a:spLocks noChangeArrowheads="1"/>
          </p:cNvSpPr>
          <p:nvPr/>
        </p:nvSpPr>
        <p:spPr bwMode="auto">
          <a:xfrm>
            <a:off x="4783138" y="4389438"/>
            <a:ext cx="2189162" cy="396875"/>
          </a:xfrm>
          <a:prstGeom prst="rect">
            <a:avLst/>
          </a:prstGeom>
          <a:solidFill>
            <a:srgbClr val="CCFF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9pPr>
          </a:lstStyle>
          <a:p>
            <a:pPr algn="l"/>
            <a:r>
              <a:rPr lang="en-US" b="0" dirty="0">
                <a:solidFill>
                  <a:srgbClr val="FF6600"/>
                </a:solidFill>
                <a:latin typeface="Arial" charset="0"/>
              </a:rPr>
              <a:t>Options (variable)</a:t>
            </a:r>
          </a:p>
        </p:txBody>
      </p:sp>
      <p:sp>
        <p:nvSpPr>
          <p:cNvPr id="77851" name="Rectangle 26"/>
          <p:cNvSpPr>
            <a:spLocks noChangeArrowheads="1"/>
          </p:cNvSpPr>
          <p:nvPr/>
        </p:nvSpPr>
        <p:spPr bwMode="auto">
          <a:xfrm>
            <a:off x="3335338" y="4800600"/>
            <a:ext cx="4876800" cy="1143000"/>
          </a:xfrm>
          <a:prstGeom prst="rect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sz="2400" b="0">
                <a:solidFill>
                  <a:schemeClr val="bg1"/>
                </a:solidFill>
                <a:latin typeface="Arial" charset="0"/>
              </a:rPr>
              <a:t>Data</a:t>
            </a:r>
          </a:p>
        </p:txBody>
      </p:sp>
      <p:sp>
        <p:nvSpPr>
          <p:cNvPr id="77854" name="Oval 29"/>
          <p:cNvSpPr>
            <a:spLocks noChangeArrowheads="1"/>
          </p:cNvSpPr>
          <p:nvPr/>
        </p:nvSpPr>
        <p:spPr bwMode="auto">
          <a:xfrm>
            <a:off x="5791200" y="3276600"/>
            <a:ext cx="2514600" cy="533400"/>
          </a:xfrm>
          <a:prstGeom prst="ellipse">
            <a:avLst/>
          </a:prstGeom>
          <a:noFill/>
          <a:ln w="25400">
            <a:solidFill>
              <a:srgbClr val="FF66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8" name="Slide Number Placeholder 2"/>
          <p:cNvSpPr>
            <a:spLocks noGrp="1"/>
          </p:cNvSpPr>
          <p:nvPr>
            <p:ph type="sldNum" sz="quarter" idx="4294967295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1828BE7-28D6-6A44-825C-169A4C1A9E19}" type="slidenum">
              <a:rPr lang="en-US" smtClean="0"/>
              <a:t>122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98451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What does TCP do?</a:t>
            </a:r>
          </a:p>
          <a:p>
            <a:pPr lvl="1"/>
            <a:r>
              <a:rPr lang="en-US" dirty="0" smtClean="0"/>
              <a:t>ARQ windowing, set-up, tear-down</a:t>
            </a:r>
          </a:p>
          <a:p>
            <a:r>
              <a:rPr lang="en-US" dirty="0" smtClean="0"/>
              <a:t>Flow Control in TCP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6EA6FD-CDA5-FB4D-8E0E-A2218FA08D1F}" type="slidenum">
              <a:rPr lang="en-US" smtClean="0"/>
              <a:t>123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47028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2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Helvetica" charset="0"/>
                <a:ea typeface="ＭＳ Ｐゴシック" charset="0"/>
                <a:cs typeface="ＭＳ Ｐゴシック" charset="0"/>
              </a:rPr>
              <a:t>Recap: Sliding Window (so far)</a:t>
            </a:r>
            <a:endParaRPr lang="en-US" dirty="0">
              <a:latin typeface="Helvetica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9533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19200"/>
            <a:ext cx="8458200" cy="5638800"/>
          </a:xfrm>
        </p:spPr>
        <p:txBody>
          <a:bodyPr/>
          <a:lstStyle/>
          <a:p>
            <a:pPr>
              <a:lnSpc>
                <a:spcPct val="90000"/>
              </a:lnSpc>
            </a:pPr>
            <a:endParaRPr lang="en-US" dirty="0" smtClean="0">
              <a:latin typeface="Arial" charset="0"/>
            </a:endParaRPr>
          </a:p>
          <a:p>
            <a:pPr>
              <a:lnSpc>
                <a:spcPct val="90000"/>
              </a:lnSpc>
            </a:pPr>
            <a:r>
              <a:rPr lang="en-US" dirty="0" smtClean="0">
                <a:latin typeface="Arial" charset="0"/>
              </a:rPr>
              <a:t>Both </a:t>
            </a:r>
            <a:r>
              <a:rPr lang="en-US" dirty="0">
                <a:latin typeface="Arial" charset="0"/>
              </a:rPr>
              <a:t>sender &amp; receiver maintain a </a:t>
            </a:r>
            <a:r>
              <a:rPr lang="en-US" b="1" dirty="0">
                <a:solidFill>
                  <a:srgbClr val="0000FF"/>
                </a:solidFill>
                <a:latin typeface="Arial" charset="0"/>
              </a:rPr>
              <a:t>window</a:t>
            </a:r>
            <a:r>
              <a:rPr lang="en-US" dirty="0">
                <a:latin typeface="Arial" charset="0"/>
              </a:rPr>
              <a:t> </a:t>
            </a:r>
            <a:endParaRPr lang="en-US" dirty="0" smtClean="0">
              <a:latin typeface="Arial" charset="0"/>
            </a:endParaRPr>
          </a:p>
          <a:p>
            <a:pPr>
              <a:lnSpc>
                <a:spcPct val="90000"/>
              </a:lnSpc>
              <a:buClr>
                <a:schemeClr val="tx2"/>
              </a:buClr>
            </a:pPr>
            <a:endParaRPr lang="en-US" dirty="0" smtClean="0">
              <a:solidFill>
                <a:srgbClr val="0000FF"/>
              </a:solidFill>
              <a:latin typeface="Arial" charset="0"/>
            </a:endParaRPr>
          </a:p>
          <a:p>
            <a:pPr>
              <a:lnSpc>
                <a:spcPct val="90000"/>
              </a:lnSpc>
              <a:buClr>
                <a:schemeClr val="tx2"/>
              </a:buClr>
            </a:pPr>
            <a:r>
              <a:rPr lang="en-US" dirty="0" smtClean="0">
                <a:solidFill>
                  <a:srgbClr val="0000FF"/>
                </a:solidFill>
                <a:latin typeface="Arial" charset="0"/>
              </a:rPr>
              <a:t>Left </a:t>
            </a:r>
            <a:r>
              <a:rPr lang="en-US" dirty="0">
                <a:solidFill>
                  <a:srgbClr val="0000FF"/>
                </a:solidFill>
                <a:latin typeface="Arial" charset="0"/>
              </a:rPr>
              <a:t>edge</a:t>
            </a:r>
            <a:r>
              <a:rPr lang="en-US" dirty="0">
                <a:latin typeface="Arial" charset="0"/>
              </a:rPr>
              <a:t> of window:</a:t>
            </a:r>
          </a:p>
          <a:p>
            <a:pPr lvl="1">
              <a:lnSpc>
                <a:spcPct val="90000"/>
              </a:lnSpc>
            </a:pPr>
            <a:r>
              <a:rPr lang="en-US" dirty="0">
                <a:latin typeface="Arial" charset="0"/>
                <a:ea typeface="Arial" charset="0"/>
                <a:cs typeface="Arial" charset="0"/>
              </a:rPr>
              <a:t>Sender: beginning of </a:t>
            </a:r>
            <a:r>
              <a:rPr lang="en-US" dirty="0">
                <a:solidFill>
                  <a:srgbClr val="FF0000"/>
                </a:solidFill>
                <a:latin typeface="Arial" charset="0"/>
                <a:ea typeface="Arial" charset="0"/>
                <a:cs typeface="Arial" charset="0"/>
              </a:rPr>
              <a:t>unacknowledged</a:t>
            </a:r>
            <a:r>
              <a:rPr lang="en-US" dirty="0">
                <a:latin typeface="Arial" charset="0"/>
                <a:ea typeface="Arial" charset="0"/>
                <a:cs typeface="Arial" charset="0"/>
              </a:rPr>
              <a:t> data</a:t>
            </a:r>
          </a:p>
          <a:p>
            <a:pPr lvl="1">
              <a:lnSpc>
                <a:spcPct val="90000"/>
              </a:lnSpc>
            </a:pPr>
            <a:r>
              <a:rPr lang="en-US" dirty="0">
                <a:latin typeface="Arial" charset="0"/>
                <a:ea typeface="Arial" charset="0"/>
                <a:cs typeface="Arial" charset="0"/>
              </a:rPr>
              <a:t>Receiver: beginning of </a:t>
            </a:r>
            <a:r>
              <a:rPr lang="en-US" dirty="0">
                <a:solidFill>
                  <a:srgbClr val="FF0000"/>
                </a:solidFill>
                <a:latin typeface="Arial" charset="0"/>
                <a:ea typeface="Arial" charset="0"/>
                <a:cs typeface="Arial" charset="0"/>
              </a:rPr>
              <a:t>undelivered</a:t>
            </a:r>
            <a:r>
              <a:rPr lang="en-US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data</a:t>
            </a:r>
          </a:p>
          <a:p>
            <a:pPr lvl="1">
              <a:lnSpc>
                <a:spcPct val="90000"/>
              </a:lnSpc>
            </a:pPr>
            <a:endParaRPr lang="en-US" dirty="0">
              <a:latin typeface="Arial" charset="0"/>
              <a:ea typeface="Arial" charset="0"/>
              <a:cs typeface="Arial" charset="0"/>
            </a:endParaRPr>
          </a:p>
          <a:p>
            <a:pPr>
              <a:lnSpc>
                <a:spcPct val="90000"/>
              </a:lnSpc>
            </a:pPr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Right edge: Left edge + </a:t>
            </a:r>
            <a:r>
              <a:rPr lang="en-US" i="1" dirty="0" smtClean="0">
                <a:latin typeface="Arial" charset="0"/>
                <a:ea typeface="Arial" charset="0"/>
                <a:cs typeface="Arial" charset="0"/>
              </a:rPr>
              <a:t>constant</a:t>
            </a:r>
          </a:p>
          <a:p>
            <a:pPr lvl="1">
              <a:lnSpc>
                <a:spcPct val="90000"/>
              </a:lnSpc>
            </a:pPr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constant only limited by buffer size in the transport layer</a:t>
            </a:r>
          </a:p>
          <a:p>
            <a:pPr lvl="1">
              <a:lnSpc>
                <a:spcPct val="90000"/>
              </a:lnSpc>
              <a:buClr>
                <a:schemeClr val="tx2"/>
              </a:buClr>
            </a:pPr>
            <a:endParaRPr lang="en-US" dirty="0" smtClean="0">
              <a:latin typeface="Arial" charset="0"/>
            </a:endParaRPr>
          </a:p>
        </p:txBody>
      </p:sp>
      <p:sp>
        <p:nvSpPr>
          <p:cNvPr id="4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11828BE7-28D6-6A44-825C-169A4C1A9E19}" type="slidenum">
              <a:rPr lang="en-US" smtClean="0"/>
              <a:t>124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80331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33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33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33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33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334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334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53347" grpId="0" build="p"/>
    </p:bldLst>
  </p:timing>
</p:sld>
</file>

<file path=ppt/slides/slide1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0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latin typeface="Helvetica" charset="0"/>
                <a:ea typeface="ＭＳ Ｐゴシック" charset="0"/>
                <a:cs typeface="ＭＳ Ｐゴシック" charset="0"/>
              </a:rPr>
              <a:t>Sliding </a:t>
            </a:r>
            <a:r>
              <a:rPr lang="en-US" dirty="0" smtClean="0">
                <a:latin typeface="Helvetica" charset="0"/>
                <a:ea typeface="ＭＳ Ｐゴシック" charset="0"/>
                <a:cs typeface="ＭＳ Ｐゴシック" charset="0"/>
              </a:rPr>
              <a:t>Window at Sender (so far)</a:t>
            </a:r>
            <a:endParaRPr lang="en-US" dirty="0">
              <a:latin typeface="Helvetica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307204" name="Oval 4"/>
          <p:cNvSpPr>
            <a:spLocks noChangeArrowheads="1"/>
          </p:cNvSpPr>
          <p:nvPr/>
        </p:nvSpPr>
        <p:spPr bwMode="auto">
          <a:xfrm>
            <a:off x="2709863" y="2057400"/>
            <a:ext cx="2879725" cy="768350"/>
          </a:xfrm>
          <a:prstGeom prst="ellipse">
            <a:avLst/>
          </a:prstGeom>
          <a:solidFill>
            <a:srgbClr val="FFFF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07205" name="Text Box 5"/>
          <p:cNvSpPr txBox="1">
            <a:spLocks noChangeArrowheads="1"/>
          </p:cNvSpPr>
          <p:nvPr/>
        </p:nvSpPr>
        <p:spPr bwMode="auto">
          <a:xfrm>
            <a:off x="3057525" y="2211387"/>
            <a:ext cx="2230438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>
                <a:latin typeface="Helvetica" charset="0"/>
              </a:rPr>
              <a:t>Sending process</a:t>
            </a:r>
          </a:p>
        </p:txBody>
      </p:sp>
      <p:sp>
        <p:nvSpPr>
          <p:cNvPr id="307208" name="Line 8"/>
          <p:cNvSpPr>
            <a:spLocks noChangeShapeType="1"/>
          </p:cNvSpPr>
          <p:nvPr/>
        </p:nvSpPr>
        <p:spPr bwMode="auto">
          <a:xfrm>
            <a:off x="2247900" y="3030537"/>
            <a:ext cx="353377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7210" name="Rectangle 10"/>
          <p:cNvSpPr>
            <a:spLocks noChangeArrowheads="1"/>
          </p:cNvSpPr>
          <p:nvPr/>
        </p:nvSpPr>
        <p:spPr bwMode="auto">
          <a:xfrm>
            <a:off x="2401888" y="3748087"/>
            <a:ext cx="958850" cy="460375"/>
          </a:xfrm>
          <a:prstGeom prst="rect">
            <a:avLst/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07212" name="Rectangle 12"/>
          <p:cNvSpPr>
            <a:spLocks noChangeArrowheads="1"/>
          </p:cNvSpPr>
          <p:nvPr/>
        </p:nvSpPr>
        <p:spPr bwMode="auto">
          <a:xfrm>
            <a:off x="4322763" y="3748087"/>
            <a:ext cx="958850" cy="460375"/>
          </a:xfrm>
          <a:prstGeom prst="rect">
            <a:avLst/>
          </a:prstGeom>
          <a:solidFill>
            <a:srgbClr val="CC99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07211" name="Rectangle 11"/>
          <p:cNvSpPr>
            <a:spLocks noChangeArrowheads="1"/>
          </p:cNvSpPr>
          <p:nvPr/>
        </p:nvSpPr>
        <p:spPr bwMode="auto">
          <a:xfrm>
            <a:off x="3352800" y="3748087"/>
            <a:ext cx="1905000" cy="460375"/>
          </a:xfrm>
          <a:prstGeom prst="rect">
            <a:avLst/>
          </a:prstGeom>
          <a:solidFill>
            <a:srgbClr val="99CCFF"/>
          </a:solidFill>
          <a:ln w="317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07213" name="Rectangle 13"/>
          <p:cNvSpPr>
            <a:spLocks noChangeArrowheads="1"/>
          </p:cNvSpPr>
          <p:nvPr/>
        </p:nvSpPr>
        <p:spPr bwMode="auto">
          <a:xfrm>
            <a:off x="5281613" y="3748087"/>
            <a:ext cx="614362" cy="460375"/>
          </a:xfrm>
          <a:prstGeom prst="rect">
            <a:avLst/>
          </a:prstGeom>
          <a:noFill/>
          <a:ln w="9525">
            <a:solidFill>
              <a:schemeClr val="tx1"/>
            </a:solidFill>
            <a:prstDash val="sysDot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51310" name="Freeform 14"/>
          <p:cNvSpPr>
            <a:spLocks/>
          </p:cNvSpPr>
          <p:nvPr/>
        </p:nvSpPr>
        <p:spPr bwMode="auto">
          <a:xfrm>
            <a:off x="4014788" y="2825750"/>
            <a:ext cx="1243012" cy="908050"/>
          </a:xfrm>
          <a:custGeom>
            <a:avLst/>
            <a:gdLst>
              <a:gd name="T0" fmla="*/ 0 w 799"/>
              <a:gd name="T1" fmla="*/ 0 h 460"/>
              <a:gd name="T2" fmla="*/ 2147483647 w 799"/>
              <a:gd name="T3" fmla="*/ 2147483647 h 460"/>
              <a:gd name="T4" fmla="*/ 2147483647 w 799"/>
              <a:gd name="T5" fmla="*/ 2147483647 h 460"/>
              <a:gd name="T6" fmla="*/ 0 60000 65536"/>
              <a:gd name="T7" fmla="*/ 0 60000 65536"/>
              <a:gd name="T8" fmla="*/ 0 60000 65536"/>
              <a:gd name="T9" fmla="*/ 0 w 799"/>
              <a:gd name="T10" fmla="*/ 0 h 460"/>
              <a:gd name="T11" fmla="*/ 799 w 799"/>
              <a:gd name="T12" fmla="*/ 460 h 46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799" h="460">
                <a:moveTo>
                  <a:pt x="0" y="0"/>
                </a:moveTo>
                <a:cubicBezTo>
                  <a:pt x="127" y="22"/>
                  <a:pt x="254" y="44"/>
                  <a:pt x="387" y="121"/>
                </a:cubicBezTo>
                <a:cubicBezTo>
                  <a:pt x="520" y="198"/>
                  <a:pt x="659" y="329"/>
                  <a:pt x="799" y="460"/>
                </a:cubicBezTo>
              </a:path>
            </a:pathLst>
          </a:custGeom>
          <a:noFill/>
          <a:ln w="25400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51311" name="Line 15"/>
          <p:cNvSpPr>
            <a:spLocks noChangeShapeType="1"/>
          </p:cNvSpPr>
          <p:nvPr/>
        </p:nvSpPr>
        <p:spPr bwMode="auto">
          <a:xfrm flipV="1">
            <a:off x="3362325" y="4324350"/>
            <a:ext cx="0" cy="538162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lg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51312" name="Line 16"/>
          <p:cNvSpPr>
            <a:spLocks noChangeShapeType="1"/>
          </p:cNvSpPr>
          <p:nvPr/>
        </p:nvSpPr>
        <p:spPr bwMode="auto">
          <a:xfrm flipH="1" flipV="1">
            <a:off x="5257800" y="4219575"/>
            <a:ext cx="0" cy="119062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lg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51313" name="Text Box 17"/>
          <p:cNvSpPr txBox="1">
            <a:spLocks noChangeArrowheads="1"/>
          </p:cNvSpPr>
          <p:nvPr/>
        </p:nvSpPr>
        <p:spPr bwMode="auto">
          <a:xfrm>
            <a:off x="1961248" y="4824412"/>
            <a:ext cx="2408457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b="0" dirty="0" smtClean="0">
                <a:latin typeface="Helvetica" charset="0"/>
              </a:rPr>
              <a:t>First </a:t>
            </a:r>
            <a:r>
              <a:rPr lang="en-US" b="0" dirty="0" err="1" smtClean="0">
                <a:latin typeface="Helvetica" charset="0"/>
              </a:rPr>
              <a:t>unACKed</a:t>
            </a:r>
            <a:r>
              <a:rPr lang="en-US" b="0" dirty="0" smtClean="0">
                <a:latin typeface="Helvetica" charset="0"/>
              </a:rPr>
              <a:t> byte</a:t>
            </a:r>
            <a:endParaRPr lang="en-US" b="0" dirty="0">
              <a:latin typeface="Helvetica" charset="0"/>
            </a:endParaRPr>
          </a:p>
        </p:txBody>
      </p:sp>
      <p:sp>
        <p:nvSpPr>
          <p:cNvPr id="951314" name="Text Box 18"/>
          <p:cNvSpPr txBox="1">
            <a:spLocks noChangeArrowheads="1"/>
          </p:cNvSpPr>
          <p:nvPr/>
        </p:nvSpPr>
        <p:spPr bwMode="auto">
          <a:xfrm>
            <a:off x="4641784" y="5334000"/>
            <a:ext cx="1225616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b="0" dirty="0">
                <a:latin typeface="Helvetica" charset="0"/>
              </a:rPr>
              <a:t>Last byte </a:t>
            </a:r>
            <a:r>
              <a:rPr lang="en-US" b="0" dirty="0" smtClean="0">
                <a:latin typeface="Helvetica" charset="0"/>
              </a:rPr>
              <a:t/>
            </a:r>
            <a:br>
              <a:rPr lang="en-US" b="0" dirty="0" smtClean="0">
                <a:latin typeface="Helvetica" charset="0"/>
              </a:rPr>
            </a:br>
            <a:r>
              <a:rPr lang="en-US" b="0" dirty="0" smtClean="0">
                <a:latin typeface="Helvetica" charset="0"/>
              </a:rPr>
              <a:t>can </a:t>
            </a:r>
            <a:r>
              <a:rPr lang="en-US" b="0" dirty="0">
                <a:latin typeface="Helvetica" charset="0"/>
              </a:rPr>
              <a:t>send</a:t>
            </a:r>
          </a:p>
        </p:txBody>
      </p:sp>
      <p:sp>
        <p:nvSpPr>
          <p:cNvPr id="307219" name="Text Box 19"/>
          <p:cNvSpPr txBox="1">
            <a:spLocks noChangeArrowheads="1"/>
          </p:cNvSpPr>
          <p:nvPr/>
        </p:nvSpPr>
        <p:spPr bwMode="auto">
          <a:xfrm>
            <a:off x="2057400" y="2979737"/>
            <a:ext cx="6921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b="0">
                <a:latin typeface="Helvetica" charset="0"/>
              </a:rPr>
              <a:t>TCP</a:t>
            </a:r>
          </a:p>
        </p:txBody>
      </p:sp>
      <p:sp>
        <p:nvSpPr>
          <p:cNvPr id="951324" name="Text Box 28"/>
          <p:cNvSpPr txBox="1">
            <a:spLocks noChangeArrowheads="1"/>
          </p:cNvSpPr>
          <p:nvPr/>
        </p:nvSpPr>
        <p:spPr bwMode="auto">
          <a:xfrm>
            <a:off x="5257800" y="3409890"/>
            <a:ext cx="2052164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b="0" dirty="0">
                <a:latin typeface="Helvetica" charset="0"/>
              </a:rPr>
              <a:t>Last byte written</a:t>
            </a:r>
          </a:p>
        </p:txBody>
      </p:sp>
      <p:sp>
        <p:nvSpPr>
          <p:cNvPr id="49" name="Text Box 17"/>
          <p:cNvSpPr txBox="1">
            <a:spLocks noChangeArrowheads="1"/>
          </p:cNvSpPr>
          <p:nvPr/>
        </p:nvSpPr>
        <p:spPr bwMode="auto">
          <a:xfrm>
            <a:off x="381000" y="3559314"/>
            <a:ext cx="1685077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b="0" dirty="0" smtClean="0">
                <a:latin typeface="Helvetica" charset="0"/>
              </a:rPr>
              <a:t>Previously</a:t>
            </a:r>
          </a:p>
          <a:p>
            <a:pPr algn="ctr" eaLnBrk="1" hangingPunct="1"/>
            <a:r>
              <a:rPr lang="en-US" b="0" dirty="0" err="1" smtClean="0">
                <a:latin typeface="Helvetica" charset="0"/>
              </a:rPr>
              <a:t>ACKed</a:t>
            </a:r>
            <a:r>
              <a:rPr lang="en-US" b="0" dirty="0" smtClean="0">
                <a:latin typeface="Helvetica" charset="0"/>
              </a:rPr>
              <a:t> bytes</a:t>
            </a:r>
            <a:endParaRPr lang="en-US" b="0" dirty="0">
              <a:latin typeface="Helvetica" charset="0"/>
            </a:endParaRPr>
          </a:p>
        </p:txBody>
      </p:sp>
      <p:sp>
        <p:nvSpPr>
          <p:cNvPr id="50" name="Line 15"/>
          <p:cNvSpPr>
            <a:spLocks noChangeShapeType="1"/>
          </p:cNvSpPr>
          <p:nvPr/>
        </p:nvSpPr>
        <p:spPr bwMode="auto">
          <a:xfrm>
            <a:off x="1905000" y="3886200"/>
            <a:ext cx="685800" cy="762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lg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3657600" y="3124200"/>
            <a:ext cx="180482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dirty="0" smtClean="0">
                <a:solidFill>
                  <a:srgbClr val="0000FF"/>
                </a:solidFill>
                <a:latin typeface="+mn-lt"/>
              </a:rPr>
              <a:t>Buffer size (B)</a:t>
            </a:r>
            <a:endParaRPr lang="en-US" b="0" dirty="0">
              <a:solidFill>
                <a:srgbClr val="0000FF"/>
              </a:solidFill>
              <a:latin typeface="+mn-lt"/>
            </a:endParaRPr>
          </a:p>
        </p:txBody>
      </p:sp>
      <p:cxnSp>
        <p:nvCxnSpPr>
          <p:cNvPr id="8" name="Straight Arrow Connector 7"/>
          <p:cNvCxnSpPr/>
          <p:nvPr/>
        </p:nvCxnSpPr>
        <p:spPr bwMode="auto">
          <a:xfrm>
            <a:off x="3352800" y="3581400"/>
            <a:ext cx="2514600" cy="0"/>
          </a:xfrm>
          <a:prstGeom prst="straightConnector1">
            <a:avLst/>
          </a:prstGeom>
          <a:noFill/>
          <a:ln w="9525" cap="flat" cmpd="sng" algn="ctr">
            <a:solidFill>
              <a:srgbClr val="0000FF"/>
            </a:solidFill>
            <a:prstDash val="solid"/>
            <a:round/>
            <a:headEnd type="arrow"/>
            <a:tailEnd type="arrow"/>
          </a:ln>
          <a:effectLst/>
        </p:spPr>
      </p:cxnSp>
      <p:sp>
        <p:nvSpPr>
          <p:cNvPr id="21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11828BE7-28D6-6A44-825C-169A4C1A9E19}" type="slidenum">
              <a:rPr lang="en-US" smtClean="0"/>
              <a:t>125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36006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13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13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13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1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13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1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51310" grpId="0" animBg="1"/>
      <p:bldP spid="951311" grpId="0" animBg="1"/>
      <p:bldP spid="951312" grpId="0" animBg="1"/>
      <p:bldP spid="951313" grpId="0"/>
      <p:bldP spid="951314" grpId="0"/>
      <p:bldP spid="951324" grpId="0"/>
      <p:bldP spid="49" grpId="0"/>
      <p:bldP spid="50" grpId="0" animBg="1"/>
      <p:bldP spid="6" grpId="0"/>
      <p:bldP spid="6" grpId="1"/>
    </p:bldLst>
  </p:timing>
</p:sld>
</file>

<file path=ppt/slides/slide1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0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22238"/>
            <a:ext cx="8534400" cy="1173162"/>
          </a:xfrm>
        </p:spPr>
        <p:txBody>
          <a:bodyPr>
            <a:normAutofit fontScale="90000"/>
          </a:bodyPr>
          <a:lstStyle/>
          <a:p>
            <a:r>
              <a:rPr lang="en-US" dirty="0">
                <a:latin typeface="Helvetica" charset="0"/>
                <a:ea typeface="ＭＳ Ｐゴシック" charset="0"/>
                <a:cs typeface="ＭＳ Ｐゴシック" charset="0"/>
              </a:rPr>
              <a:t>Sliding </a:t>
            </a:r>
            <a:r>
              <a:rPr lang="en-US" dirty="0" smtClean="0">
                <a:latin typeface="Helvetica" charset="0"/>
                <a:ea typeface="ＭＳ Ｐゴシック" charset="0"/>
                <a:cs typeface="ＭＳ Ｐゴシック" charset="0"/>
              </a:rPr>
              <a:t>Window at Receiver (so far)</a:t>
            </a:r>
            <a:endParaRPr lang="en-US" dirty="0">
              <a:latin typeface="Helvetica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1" name="Oval 6"/>
          <p:cNvSpPr>
            <a:spLocks noChangeArrowheads="1"/>
          </p:cNvSpPr>
          <p:nvPr/>
        </p:nvSpPr>
        <p:spPr bwMode="auto">
          <a:xfrm>
            <a:off x="3006725" y="1905000"/>
            <a:ext cx="2879725" cy="768350"/>
          </a:xfrm>
          <a:prstGeom prst="ellipse">
            <a:avLst/>
          </a:prstGeom>
          <a:solidFill>
            <a:srgbClr val="FFFF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2" name="Text Box 7"/>
          <p:cNvSpPr txBox="1">
            <a:spLocks noChangeArrowheads="1"/>
          </p:cNvSpPr>
          <p:nvPr/>
        </p:nvSpPr>
        <p:spPr bwMode="auto">
          <a:xfrm>
            <a:off x="3257550" y="2057400"/>
            <a:ext cx="242887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dirty="0">
                <a:latin typeface="Helvetica" charset="0"/>
              </a:rPr>
              <a:t>Receiving process</a:t>
            </a:r>
          </a:p>
        </p:txBody>
      </p:sp>
      <p:sp>
        <p:nvSpPr>
          <p:cNvPr id="23" name="Line 9"/>
          <p:cNvSpPr>
            <a:spLocks noChangeShapeType="1"/>
          </p:cNvSpPr>
          <p:nvPr/>
        </p:nvSpPr>
        <p:spPr bwMode="auto">
          <a:xfrm>
            <a:off x="2735263" y="3151187"/>
            <a:ext cx="3533775" cy="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" name="Rectangle 20"/>
          <p:cNvSpPr>
            <a:spLocks noChangeArrowheads="1"/>
          </p:cNvSpPr>
          <p:nvPr/>
        </p:nvSpPr>
        <p:spPr bwMode="auto">
          <a:xfrm>
            <a:off x="2890838" y="3733800"/>
            <a:ext cx="614362" cy="460375"/>
          </a:xfrm>
          <a:prstGeom prst="rect">
            <a:avLst/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5" name="Rectangle 21"/>
          <p:cNvSpPr>
            <a:spLocks noChangeArrowheads="1"/>
          </p:cNvSpPr>
          <p:nvPr/>
        </p:nvSpPr>
        <p:spPr bwMode="auto">
          <a:xfrm>
            <a:off x="3505200" y="3733800"/>
            <a:ext cx="1304925" cy="460375"/>
          </a:xfrm>
          <a:prstGeom prst="rect">
            <a:avLst/>
          </a:prstGeom>
          <a:solidFill>
            <a:srgbClr val="99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6" name="Rectangle 22"/>
          <p:cNvSpPr>
            <a:spLocks noChangeArrowheads="1"/>
          </p:cNvSpPr>
          <p:nvPr/>
        </p:nvSpPr>
        <p:spPr bwMode="auto">
          <a:xfrm>
            <a:off x="4772025" y="3733800"/>
            <a:ext cx="346075" cy="46037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7" name="Rectangle 23"/>
          <p:cNvSpPr>
            <a:spLocks noChangeArrowheads="1"/>
          </p:cNvSpPr>
          <p:nvPr/>
        </p:nvSpPr>
        <p:spPr bwMode="auto">
          <a:xfrm>
            <a:off x="5462588" y="3733800"/>
            <a:ext cx="557212" cy="460375"/>
          </a:xfrm>
          <a:prstGeom prst="rect">
            <a:avLst/>
          </a:prstGeom>
          <a:noFill/>
          <a:ln w="9525">
            <a:solidFill>
              <a:schemeClr val="tx1"/>
            </a:solidFill>
            <a:prstDash val="sysDot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" name="Freeform 25"/>
          <p:cNvSpPr>
            <a:spLocks/>
          </p:cNvSpPr>
          <p:nvPr/>
        </p:nvSpPr>
        <p:spPr bwMode="auto">
          <a:xfrm>
            <a:off x="3505200" y="2667000"/>
            <a:ext cx="1066800" cy="1066800"/>
          </a:xfrm>
          <a:custGeom>
            <a:avLst/>
            <a:gdLst>
              <a:gd name="T0" fmla="*/ 0 w 871"/>
              <a:gd name="T1" fmla="*/ 2147483647 h 556"/>
              <a:gd name="T2" fmla="*/ 2147483647 w 871"/>
              <a:gd name="T3" fmla="*/ 2147483647 h 556"/>
              <a:gd name="T4" fmla="*/ 2147483647 w 871"/>
              <a:gd name="T5" fmla="*/ 0 h 556"/>
              <a:gd name="T6" fmla="*/ 0 60000 65536"/>
              <a:gd name="T7" fmla="*/ 0 60000 65536"/>
              <a:gd name="T8" fmla="*/ 0 60000 65536"/>
              <a:gd name="T9" fmla="*/ 0 w 871"/>
              <a:gd name="T10" fmla="*/ 0 h 556"/>
              <a:gd name="T11" fmla="*/ 871 w 871"/>
              <a:gd name="T12" fmla="*/ 556 h 55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871" h="556">
                <a:moveTo>
                  <a:pt x="0" y="556"/>
                </a:moveTo>
                <a:cubicBezTo>
                  <a:pt x="278" y="421"/>
                  <a:pt x="556" y="286"/>
                  <a:pt x="701" y="193"/>
                </a:cubicBezTo>
                <a:cubicBezTo>
                  <a:pt x="846" y="100"/>
                  <a:pt x="858" y="50"/>
                  <a:pt x="871" y="0"/>
                </a:cubicBezTo>
              </a:path>
            </a:pathLst>
          </a:custGeom>
          <a:noFill/>
          <a:ln w="25400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" name="Line 26"/>
          <p:cNvSpPr>
            <a:spLocks noChangeShapeType="1"/>
          </p:cNvSpPr>
          <p:nvPr/>
        </p:nvSpPr>
        <p:spPr bwMode="auto">
          <a:xfrm flipV="1">
            <a:off x="4772025" y="4227512"/>
            <a:ext cx="0" cy="538163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lg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" name="Text Box 27"/>
          <p:cNvSpPr txBox="1">
            <a:spLocks noChangeArrowheads="1"/>
          </p:cNvSpPr>
          <p:nvPr/>
        </p:nvSpPr>
        <p:spPr bwMode="auto">
          <a:xfrm>
            <a:off x="2582972" y="4764087"/>
            <a:ext cx="265567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b="0" dirty="0">
                <a:latin typeface="Helvetica" charset="0"/>
              </a:rPr>
              <a:t>Next byte </a:t>
            </a:r>
            <a:r>
              <a:rPr lang="en-US" b="0" dirty="0" smtClean="0">
                <a:latin typeface="Helvetica" charset="0"/>
              </a:rPr>
              <a:t>needed</a:t>
            </a:r>
            <a:br>
              <a:rPr lang="en-US" b="0" dirty="0" smtClean="0">
                <a:latin typeface="Helvetica" charset="0"/>
              </a:rPr>
            </a:br>
            <a:r>
              <a:rPr lang="en-US" b="0" dirty="0" smtClean="0">
                <a:latin typeface="Helvetica" charset="0"/>
              </a:rPr>
              <a:t>(1</a:t>
            </a:r>
            <a:r>
              <a:rPr lang="en-US" b="0" baseline="30000" dirty="0" smtClean="0">
                <a:latin typeface="Helvetica" charset="0"/>
              </a:rPr>
              <a:t>st</a:t>
            </a:r>
            <a:r>
              <a:rPr lang="en-US" b="0" dirty="0" smtClean="0">
                <a:latin typeface="Helvetica" charset="0"/>
              </a:rPr>
              <a:t> byte not received)</a:t>
            </a:r>
            <a:endParaRPr lang="en-US" b="0" dirty="0">
              <a:latin typeface="Helvetica" charset="0"/>
            </a:endParaRPr>
          </a:p>
        </p:txBody>
      </p:sp>
      <p:sp>
        <p:nvSpPr>
          <p:cNvPr id="32" name="Text Box 29"/>
          <p:cNvSpPr txBox="1">
            <a:spLocks noChangeArrowheads="1"/>
          </p:cNvSpPr>
          <p:nvPr/>
        </p:nvSpPr>
        <p:spPr bwMode="auto">
          <a:xfrm>
            <a:off x="1905000" y="3124200"/>
            <a:ext cx="1810086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b="0" dirty="0">
                <a:latin typeface="Helvetica" charset="0"/>
              </a:rPr>
              <a:t>Last byte read</a:t>
            </a:r>
          </a:p>
        </p:txBody>
      </p:sp>
      <p:sp>
        <p:nvSpPr>
          <p:cNvPr id="33" name="Rectangle 30"/>
          <p:cNvSpPr>
            <a:spLocks noChangeArrowheads="1"/>
          </p:cNvSpPr>
          <p:nvPr/>
        </p:nvSpPr>
        <p:spPr bwMode="auto">
          <a:xfrm>
            <a:off x="5118100" y="3733800"/>
            <a:ext cx="346075" cy="460375"/>
          </a:xfrm>
          <a:prstGeom prst="rect">
            <a:avLst/>
          </a:prstGeom>
          <a:solidFill>
            <a:srgbClr val="99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4" name="Line 31"/>
          <p:cNvSpPr>
            <a:spLocks noChangeShapeType="1"/>
          </p:cNvSpPr>
          <p:nvPr/>
        </p:nvSpPr>
        <p:spPr bwMode="auto">
          <a:xfrm flipV="1">
            <a:off x="5410200" y="4265611"/>
            <a:ext cx="33338" cy="1525588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lg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5" name="Text Box 32"/>
          <p:cNvSpPr txBox="1">
            <a:spLocks noChangeArrowheads="1"/>
          </p:cNvSpPr>
          <p:nvPr/>
        </p:nvSpPr>
        <p:spPr bwMode="auto">
          <a:xfrm>
            <a:off x="3648455" y="5772090"/>
            <a:ext cx="226619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b="0" dirty="0">
                <a:latin typeface="Helvetica" charset="0"/>
              </a:rPr>
              <a:t>Last byte received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2924175" y="5662612"/>
            <a:ext cx="18466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42" name="Text Box 27"/>
          <p:cNvSpPr txBox="1">
            <a:spLocks noChangeArrowheads="1"/>
          </p:cNvSpPr>
          <p:nvPr/>
        </p:nvSpPr>
        <p:spPr bwMode="auto">
          <a:xfrm>
            <a:off x="422668" y="4038600"/>
            <a:ext cx="1753104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b="0" dirty="0" smtClean="0">
                <a:latin typeface="Helvetica" charset="0"/>
              </a:rPr>
              <a:t>Received and </a:t>
            </a:r>
            <a:br>
              <a:rPr lang="en-US" b="0" dirty="0" smtClean="0">
                <a:latin typeface="Helvetica" charset="0"/>
              </a:rPr>
            </a:br>
            <a:r>
              <a:rPr lang="en-US" b="0" dirty="0" err="1" smtClean="0">
                <a:latin typeface="Helvetica" charset="0"/>
              </a:rPr>
              <a:t>ACKed</a:t>
            </a:r>
            <a:endParaRPr lang="en-US" b="0" dirty="0">
              <a:latin typeface="Helvetica" charset="0"/>
            </a:endParaRPr>
          </a:p>
        </p:txBody>
      </p:sp>
      <p:cxnSp>
        <p:nvCxnSpPr>
          <p:cNvPr id="3" name="Straight Arrow Connector 2"/>
          <p:cNvCxnSpPr/>
          <p:nvPr/>
        </p:nvCxnSpPr>
        <p:spPr bwMode="auto">
          <a:xfrm flipV="1">
            <a:off x="2133600" y="4038601"/>
            <a:ext cx="990600" cy="228599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47" name="Straight Arrow Connector 46"/>
          <p:cNvCxnSpPr/>
          <p:nvPr/>
        </p:nvCxnSpPr>
        <p:spPr bwMode="auto">
          <a:xfrm flipV="1">
            <a:off x="1828800" y="4114800"/>
            <a:ext cx="2133600" cy="381001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52" name="TextBox 51"/>
          <p:cNvSpPr txBox="1"/>
          <p:nvPr/>
        </p:nvSpPr>
        <p:spPr>
          <a:xfrm>
            <a:off x="3986374" y="3257490"/>
            <a:ext cx="180482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dirty="0" smtClean="0">
                <a:solidFill>
                  <a:srgbClr val="0000FF"/>
                </a:solidFill>
                <a:latin typeface="+mn-lt"/>
              </a:rPr>
              <a:t>Buffer size (B)</a:t>
            </a:r>
            <a:endParaRPr lang="en-US" b="0" dirty="0">
              <a:solidFill>
                <a:srgbClr val="0000FF"/>
              </a:solidFill>
              <a:latin typeface="+mn-lt"/>
            </a:endParaRPr>
          </a:p>
        </p:txBody>
      </p:sp>
      <p:cxnSp>
        <p:nvCxnSpPr>
          <p:cNvPr id="53" name="Straight Arrow Connector 52"/>
          <p:cNvCxnSpPr/>
          <p:nvPr/>
        </p:nvCxnSpPr>
        <p:spPr bwMode="auto">
          <a:xfrm>
            <a:off x="3505200" y="3657600"/>
            <a:ext cx="2514600" cy="0"/>
          </a:xfrm>
          <a:prstGeom prst="straightConnector1">
            <a:avLst/>
          </a:prstGeom>
          <a:noFill/>
          <a:ln w="9525" cap="flat" cmpd="sng" algn="ctr">
            <a:solidFill>
              <a:srgbClr val="0000FF"/>
            </a:solidFill>
            <a:prstDash val="solid"/>
            <a:round/>
            <a:headEnd type="arrow"/>
            <a:tailEnd type="arrow"/>
          </a:ln>
          <a:effectLst/>
        </p:spPr>
      </p:cxnSp>
      <p:sp>
        <p:nvSpPr>
          <p:cNvPr id="12" name="Oval 11"/>
          <p:cNvSpPr/>
          <p:nvPr/>
        </p:nvSpPr>
        <p:spPr bwMode="auto">
          <a:xfrm>
            <a:off x="5334000" y="3429000"/>
            <a:ext cx="838200" cy="990600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urier New" charset="0"/>
            </a:endParaRPr>
          </a:p>
        </p:txBody>
      </p:sp>
      <p:sp>
        <p:nvSpPr>
          <p:cNvPr id="13" name="Oval Callout 12"/>
          <p:cNvSpPr/>
          <p:nvPr/>
        </p:nvSpPr>
        <p:spPr bwMode="auto">
          <a:xfrm>
            <a:off x="6324600" y="4191000"/>
            <a:ext cx="2667000" cy="1143000"/>
          </a:xfrm>
          <a:prstGeom prst="wedgeEllipseCallout">
            <a:avLst>
              <a:gd name="adj1" fmla="val -54777"/>
              <a:gd name="adj2" fmla="val -63971"/>
            </a:avLst>
          </a:prstGeom>
          <a:solidFill>
            <a:srgbClr val="F3F3DD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b="0" dirty="0" smtClean="0">
                <a:latin typeface="+mn-lt"/>
              </a:rPr>
              <a:t>Sender might overrun </a:t>
            </a:r>
            <a:br>
              <a:rPr lang="en-US" sz="1800" b="0" dirty="0" smtClean="0">
                <a:latin typeface="+mn-lt"/>
              </a:rPr>
            </a:br>
            <a:r>
              <a:rPr lang="en-US" sz="1800" b="0" dirty="0" smtClean="0">
                <a:latin typeface="+mn-lt"/>
              </a:rPr>
              <a:t>the receiver’s buffer</a:t>
            </a: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p:sp>
        <p:nvSpPr>
          <p:cNvPr id="28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11828BE7-28D6-6A44-825C-169A4C1A9E19}" type="slidenum">
              <a:rPr lang="en-US" smtClean="0"/>
              <a:t>126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56497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  <p:bldP spid="30" grpId="0" animBg="1"/>
      <p:bldP spid="31" grpId="0"/>
      <p:bldP spid="32" grpId="0"/>
      <p:bldP spid="34" grpId="0" animBg="1"/>
      <p:bldP spid="35" grpId="0"/>
      <p:bldP spid="42" grpId="0"/>
      <p:bldP spid="52" grpId="0"/>
      <p:bldP spid="12" grpId="0" animBg="1"/>
      <p:bldP spid="13" grpId="0" animBg="1"/>
    </p:bldLst>
  </p:timing>
</p:sld>
</file>

<file path=ppt/slides/slide1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7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173162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>
                <a:latin typeface="Helvetica" charset="0"/>
                <a:ea typeface="ＭＳ Ｐゴシック" charset="0"/>
                <a:cs typeface="ＭＳ Ｐゴシック" charset="0"/>
              </a:rPr>
              <a:t>Solution: Advertised Window (Flow Control)</a:t>
            </a:r>
            <a:endParaRPr lang="en-US" dirty="0">
              <a:latin typeface="Helvetica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9246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719263"/>
            <a:ext cx="8534400" cy="4411662"/>
          </a:xfrm>
        </p:spPr>
        <p:txBody>
          <a:bodyPr/>
          <a:lstStyle/>
          <a:p>
            <a:pPr>
              <a:buSzPct val="75000"/>
            </a:pPr>
            <a:endParaRPr lang="en-US" dirty="0" smtClean="0">
              <a:latin typeface="Arial" charset="0"/>
              <a:cs typeface="Arial" charset="0"/>
            </a:endParaRPr>
          </a:p>
          <a:p>
            <a:pPr>
              <a:buSzPct val="75000"/>
            </a:pPr>
            <a:r>
              <a:rPr lang="en-US" dirty="0" smtClean="0">
                <a:latin typeface="Arial" charset="0"/>
                <a:cs typeface="Arial" charset="0"/>
              </a:rPr>
              <a:t>Receiver uses an “Advertised Window” (W) to prevent sender from overflowing its window</a:t>
            </a:r>
            <a:endParaRPr lang="en-US" dirty="0">
              <a:latin typeface="Arial" charset="0"/>
              <a:cs typeface="Arial" charset="0"/>
            </a:endParaRPr>
          </a:p>
          <a:p>
            <a:pPr lvl="1">
              <a:buSzPct val="75000"/>
            </a:pPr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Receiver indicates value of W in ACKs</a:t>
            </a:r>
          </a:p>
          <a:p>
            <a:pPr lvl="1">
              <a:buSzPct val="75000"/>
            </a:pPr>
            <a:r>
              <a:rPr lang="en-US" dirty="0" smtClean="0">
                <a:latin typeface="Arial" charset="0"/>
                <a:cs typeface="Arial" charset="0"/>
              </a:rPr>
              <a:t>Sender limits number of bytes it can have in flight &lt;= W</a:t>
            </a:r>
            <a:endParaRPr lang="en-US" dirty="0">
              <a:latin typeface="Arial" charset="0"/>
              <a:cs typeface="Arial" charset="0"/>
            </a:endParaRPr>
          </a:p>
          <a:p>
            <a:pPr lvl="1">
              <a:buSzPct val="75000"/>
            </a:pPr>
            <a:endParaRPr lang="en-US" dirty="0">
              <a:latin typeface="Arial" charset="0"/>
              <a:ea typeface="Arial" charset="0"/>
              <a:cs typeface="Arial" charset="0"/>
            </a:endParaRPr>
          </a:p>
          <a:p>
            <a:pPr lvl="1">
              <a:buSzPct val="75000"/>
            </a:pPr>
            <a:endParaRPr lang="en-US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4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11828BE7-28D6-6A44-825C-169A4C1A9E19}" type="slidenum">
              <a:rPr lang="en-US" smtClean="0"/>
              <a:t>127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25503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6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6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6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4675" grpId="0" build="p"/>
    </p:bldLst>
  </p:timing>
</p:sld>
</file>

<file path=ppt/slides/slide1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0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22238"/>
            <a:ext cx="8534400" cy="1173162"/>
          </a:xfrm>
        </p:spPr>
        <p:txBody>
          <a:bodyPr/>
          <a:lstStyle/>
          <a:p>
            <a:pPr algn="ctr"/>
            <a:r>
              <a:rPr lang="en-US" dirty="0">
                <a:latin typeface="Helvetica" charset="0"/>
                <a:ea typeface="ＭＳ Ｐゴシック" charset="0"/>
                <a:cs typeface="ＭＳ Ｐゴシック" charset="0"/>
              </a:rPr>
              <a:t>Sliding </a:t>
            </a:r>
            <a:r>
              <a:rPr lang="en-US" dirty="0" smtClean="0">
                <a:latin typeface="Helvetica" charset="0"/>
                <a:ea typeface="ＭＳ Ｐゴシック" charset="0"/>
                <a:cs typeface="ＭＳ Ｐゴシック" charset="0"/>
              </a:rPr>
              <a:t>Window at Receiver</a:t>
            </a:r>
            <a:endParaRPr lang="en-US" dirty="0">
              <a:latin typeface="Helvetica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1" name="Oval 6"/>
          <p:cNvSpPr>
            <a:spLocks noChangeArrowheads="1"/>
          </p:cNvSpPr>
          <p:nvPr/>
        </p:nvSpPr>
        <p:spPr bwMode="auto">
          <a:xfrm>
            <a:off x="3006725" y="1905000"/>
            <a:ext cx="2879725" cy="768350"/>
          </a:xfrm>
          <a:prstGeom prst="ellipse">
            <a:avLst/>
          </a:prstGeom>
          <a:solidFill>
            <a:srgbClr val="FFFF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2" name="Text Box 7"/>
          <p:cNvSpPr txBox="1">
            <a:spLocks noChangeArrowheads="1"/>
          </p:cNvSpPr>
          <p:nvPr/>
        </p:nvSpPr>
        <p:spPr bwMode="auto">
          <a:xfrm>
            <a:off x="3257550" y="2057400"/>
            <a:ext cx="242887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dirty="0">
                <a:latin typeface="Helvetica" charset="0"/>
              </a:rPr>
              <a:t>Receiving process</a:t>
            </a:r>
          </a:p>
        </p:txBody>
      </p:sp>
      <p:sp>
        <p:nvSpPr>
          <p:cNvPr id="23" name="Line 9"/>
          <p:cNvSpPr>
            <a:spLocks noChangeShapeType="1"/>
          </p:cNvSpPr>
          <p:nvPr/>
        </p:nvSpPr>
        <p:spPr bwMode="auto">
          <a:xfrm>
            <a:off x="2735263" y="3151187"/>
            <a:ext cx="3533775" cy="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" name="Rectangle 20"/>
          <p:cNvSpPr>
            <a:spLocks noChangeArrowheads="1"/>
          </p:cNvSpPr>
          <p:nvPr/>
        </p:nvSpPr>
        <p:spPr bwMode="auto">
          <a:xfrm>
            <a:off x="2890838" y="3733800"/>
            <a:ext cx="614362" cy="460375"/>
          </a:xfrm>
          <a:prstGeom prst="rect">
            <a:avLst/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5" name="Rectangle 21"/>
          <p:cNvSpPr>
            <a:spLocks noChangeArrowheads="1"/>
          </p:cNvSpPr>
          <p:nvPr/>
        </p:nvSpPr>
        <p:spPr bwMode="auto">
          <a:xfrm>
            <a:off x="3505200" y="3733800"/>
            <a:ext cx="1304925" cy="460375"/>
          </a:xfrm>
          <a:prstGeom prst="rect">
            <a:avLst/>
          </a:prstGeom>
          <a:solidFill>
            <a:srgbClr val="99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6" name="Rectangle 22"/>
          <p:cNvSpPr>
            <a:spLocks noChangeArrowheads="1"/>
          </p:cNvSpPr>
          <p:nvPr/>
        </p:nvSpPr>
        <p:spPr bwMode="auto">
          <a:xfrm>
            <a:off x="4772025" y="3733800"/>
            <a:ext cx="346075" cy="46037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7" name="Rectangle 23"/>
          <p:cNvSpPr>
            <a:spLocks noChangeArrowheads="1"/>
          </p:cNvSpPr>
          <p:nvPr/>
        </p:nvSpPr>
        <p:spPr bwMode="auto">
          <a:xfrm>
            <a:off x="5462588" y="3733800"/>
            <a:ext cx="557212" cy="460375"/>
          </a:xfrm>
          <a:prstGeom prst="rect">
            <a:avLst/>
          </a:prstGeom>
          <a:noFill/>
          <a:ln w="9525">
            <a:solidFill>
              <a:schemeClr val="tx1"/>
            </a:solidFill>
            <a:prstDash val="sysDot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" name="Freeform 25"/>
          <p:cNvSpPr>
            <a:spLocks/>
          </p:cNvSpPr>
          <p:nvPr/>
        </p:nvSpPr>
        <p:spPr bwMode="auto">
          <a:xfrm>
            <a:off x="3505200" y="2667000"/>
            <a:ext cx="1066800" cy="1066800"/>
          </a:xfrm>
          <a:custGeom>
            <a:avLst/>
            <a:gdLst>
              <a:gd name="T0" fmla="*/ 0 w 871"/>
              <a:gd name="T1" fmla="*/ 2147483647 h 556"/>
              <a:gd name="T2" fmla="*/ 2147483647 w 871"/>
              <a:gd name="T3" fmla="*/ 2147483647 h 556"/>
              <a:gd name="T4" fmla="*/ 2147483647 w 871"/>
              <a:gd name="T5" fmla="*/ 0 h 556"/>
              <a:gd name="T6" fmla="*/ 0 60000 65536"/>
              <a:gd name="T7" fmla="*/ 0 60000 65536"/>
              <a:gd name="T8" fmla="*/ 0 60000 65536"/>
              <a:gd name="T9" fmla="*/ 0 w 871"/>
              <a:gd name="T10" fmla="*/ 0 h 556"/>
              <a:gd name="T11" fmla="*/ 871 w 871"/>
              <a:gd name="T12" fmla="*/ 556 h 55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871" h="556">
                <a:moveTo>
                  <a:pt x="0" y="556"/>
                </a:moveTo>
                <a:cubicBezTo>
                  <a:pt x="278" y="421"/>
                  <a:pt x="556" y="286"/>
                  <a:pt x="701" y="193"/>
                </a:cubicBezTo>
                <a:cubicBezTo>
                  <a:pt x="846" y="100"/>
                  <a:pt x="858" y="50"/>
                  <a:pt x="871" y="0"/>
                </a:cubicBezTo>
              </a:path>
            </a:pathLst>
          </a:custGeom>
          <a:noFill/>
          <a:ln w="25400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" name="Line 26"/>
          <p:cNvSpPr>
            <a:spLocks noChangeShapeType="1"/>
          </p:cNvSpPr>
          <p:nvPr/>
        </p:nvSpPr>
        <p:spPr bwMode="auto">
          <a:xfrm flipV="1">
            <a:off x="4772025" y="4227512"/>
            <a:ext cx="0" cy="538163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lg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" name="Text Box 27"/>
          <p:cNvSpPr txBox="1">
            <a:spLocks noChangeArrowheads="1"/>
          </p:cNvSpPr>
          <p:nvPr/>
        </p:nvSpPr>
        <p:spPr bwMode="auto">
          <a:xfrm>
            <a:off x="2582972" y="4764087"/>
            <a:ext cx="265567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b="0" dirty="0">
                <a:latin typeface="Helvetica" charset="0"/>
              </a:rPr>
              <a:t>Next byte </a:t>
            </a:r>
            <a:r>
              <a:rPr lang="en-US" b="0" dirty="0" smtClean="0">
                <a:latin typeface="Helvetica" charset="0"/>
              </a:rPr>
              <a:t>needed</a:t>
            </a:r>
            <a:br>
              <a:rPr lang="en-US" b="0" dirty="0" smtClean="0">
                <a:latin typeface="Helvetica" charset="0"/>
              </a:rPr>
            </a:br>
            <a:r>
              <a:rPr lang="en-US" b="0" dirty="0" smtClean="0">
                <a:latin typeface="Helvetica" charset="0"/>
              </a:rPr>
              <a:t>(1</a:t>
            </a:r>
            <a:r>
              <a:rPr lang="en-US" b="0" baseline="30000" dirty="0" smtClean="0">
                <a:latin typeface="Helvetica" charset="0"/>
              </a:rPr>
              <a:t>st</a:t>
            </a:r>
            <a:r>
              <a:rPr lang="en-US" b="0" dirty="0" smtClean="0">
                <a:latin typeface="Helvetica" charset="0"/>
              </a:rPr>
              <a:t> byte not received)</a:t>
            </a:r>
            <a:endParaRPr lang="en-US" b="0" dirty="0">
              <a:latin typeface="Helvetica" charset="0"/>
            </a:endParaRPr>
          </a:p>
        </p:txBody>
      </p:sp>
      <p:sp>
        <p:nvSpPr>
          <p:cNvPr id="32" name="Text Box 29"/>
          <p:cNvSpPr txBox="1">
            <a:spLocks noChangeArrowheads="1"/>
          </p:cNvSpPr>
          <p:nvPr/>
        </p:nvSpPr>
        <p:spPr bwMode="auto">
          <a:xfrm>
            <a:off x="1905000" y="3124200"/>
            <a:ext cx="1810086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b="0" dirty="0">
                <a:latin typeface="Helvetica" charset="0"/>
              </a:rPr>
              <a:t>Last byte read</a:t>
            </a:r>
          </a:p>
        </p:txBody>
      </p:sp>
      <p:sp>
        <p:nvSpPr>
          <p:cNvPr id="33" name="Rectangle 30"/>
          <p:cNvSpPr>
            <a:spLocks noChangeArrowheads="1"/>
          </p:cNvSpPr>
          <p:nvPr/>
        </p:nvSpPr>
        <p:spPr bwMode="auto">
          <a:xfrm>
            <a:off x="5118100" y="3733800"/>
            <a:ext cx="346075" cy="460375"/>
          </a:xfrm>
          <a:prstGeom prst="rect">
            <a:avLst/>
          </a:prstGeom>
          <a:solidFill>
            <a:srgbClr val="99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4" name="Line 31"/>
          <p:cNvSpPr>
            <a:spLocks noChangeShapeType="1"/>
          </p:cNvSpPr>
          <p:nvPr/>
        </p:nvSpPr>
        <p:spPr bwMode="auto">
          <a:xfrm flipV="1">
            <a:off x="5410200" y="4265611"/>
            <a:ext cx="33338" cy="1525588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lg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5" name="Text Box 32"/>
          <p:cNvSpPr txBox="1">
            <a:spLocks noChangeArrowheads="1"/>
          </p:cNvSpPr>
          <p:nvPr/>
        </p:nvSpPr>
        <p:spPr bwMode="auto">
          <a:xfrm>
            <a:off x="3648455" y="5772090"/>
            <a:ext cx="226619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b="0" dirty="0">
                <a:latin typeface="Helvetica" charset="0"/>
              </a:rPr>
              <a:t>Last byte received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2924175" y="5662612"/>
            <a:ext cx="18466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52" name="TextBox 51"/>
          <p:cNvSpPr txBox="1"/>
          <p:nvPr/>
        </p:nvSpPr>
        <p:spPr>
          <a:xfrm>
            <a:off x="3986374" y="3257490"/>
            <a:ext cx="180482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dirty="0" smtClean="0">
                <a:solidFill>
                  <a:srgbClr val="0000FF"/>
                </a:solidFill>
                <a:latin typeface="+mn-lt"/>
              </a:rPr>
              <a:t>Buffer size (B)</a:t>
            </a:r>
            <a:endParaRPr lang="en-US" b="0" dirty="0">
              <a:solidFill>
                <a:srgbClr val="0000FF"/>
              </a:solidFill>
              <a:latin typeface="+mn-lt"/>
            </a:endParaRPr>
          </a:p>
        </p:txBody>
      </p:sp>
      <p:cxnSp>
        <p:nvCxnSpPr>
          <p:cNvPr id="53" name="Straight Arrow Connector 52"/>
          <p:cNvCxnSpPr/>
          <p:nvPr/>
        </p:nvCxnSpPr>
        <p:spPr bwMode="auto">
          <a:xfrm>
            <a:off x="3505200" y="3657600"/>
            <a:ext cx="2514600" cy="0"/>
          </a:xfrm>
          <a:prstGeom prst="straightConnector1">
            <a:avLst/>
          </a:prstGeom>
          <a:noFill/>
          <a:ln w="9525" cap="flat" cmpd="sng" algn="ctr">
            <a:solidFill>
              <a:srgbClr val="0000FF"/>
            </a:solidFill>
            <a:prstDash val="solid"/>
            <a:round/>
            <a:headEnd type="arrow"/>
            <a:tailEnd type="arrow"/>
          </a:ln>
          <a:effectLst/>
        </p:spPr>
      </p:cxnSp>
      <p:sp>
        <p:nvSpPr>
          <p:cNvPr id="12" name="Oval 11"/>
          <p:cNvSpPr/>
          <p:nvPr/>
        </p:nvSpPr>
        <p:spPr bwMode="auto">
          <a:xfrm>
            <a:off x="5334000" y="3429000"/>
            <a:ext cx="838200" cy="990600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urier New" charset="0"/>
            </a:endParaRPr>
          </a:p>
        </p:txBody>
      </p:sp>
      <p:sp>
        <p:nvSpPr>
          <p:cNvPr id="13" name="Oval Callout 12"/>
          <p:cNvSpPr/>
          <p:nvPr/>
        </p:nvSpPr>
        <p:spPr bwMode="auto">
          <a:xfrm>
            <a:off x="1981200" y="1676400"/>
            <a:ext cx="6019800" cy="1143000"/>
          </a:xfrm>
          <a:prstGeom prst="wedgeEllipseCallout">
            <a:avLst>
              <a:gd name="adj1" fmla="val 12084"/>
              <a:gd name="adj2" fmla="val 106232"/>
            </a:avLst>
          </a:prstGeom>
          <a:solidFill>
            <a:srgbClr val="F3F3DD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b="0" dirty="0" smtClean="0">
                <a:latin typeface="+mn-lt"/>
              </a:rPr>
              <a:t>W= B - (</a:t>
            </a:r>
            <a:r>
              <a:rPr lang="en-US" sz="1800" b="0" dirty="0" err="1" smtClean="0">
                <a:latin typeface="+mn-lt"/>
              </a:rPr>
              <a:t>LastByteReceived</a:t>
            </a:r>
            <a:r>
              <a:rPr lang="en-US" sz="1800" b="0" dirty="0">
                <a:latin typeface="+mn-lt"/>
              </a:rPr>
              <a:t> </a:t>
            </a:r>
            <a:r>
              <a:rPr lang="en-US" sz="1800" b="0" dirty="0" smtClean="0">
                <a:latin typeface="+mn-lt"/>
              </a:rPr>
              <a:t>- </a:t>
            </a:r>
            <a:r>
              <a:rPr lang="en-US" sz="1800" b="0" dirty="0" err="1" smtClean="0">
                <a:latin typeface="+mn-lt"/>
              </a:rPr>
              <a:t>LastByteRead</a:t>
            </a:r>
            <a:r>
              <a:rPr lang="en-US" sz="1800" b="0" dirty="0" smtClean="0">
                <a:latin typeface="+mn-lt"/>
              </a:rPr>
              <a:t>)</a:t>
            </a: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p:sp>
        <p:nvSpPr>
          <p:cNvPr id="28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11828BE7-28D6-6A44-825C-169A4C1A9E19}" type="slidenum">
              <a:rPr lang="en-US" smtClean="0"/>
              <a:t>128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37482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0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latin typeface="Helvetica" charset="0"/>
                <a:ea typeface="ＭＳ Ｐゴシック" charset="0"/>
                <a:cs typeface="ＭＳ Ｐゴシック" charset="0"/>
              </a:rPr>
              <a:t>Sliding </a:t>
            </a:r>
            <a:r>
              <a:rPr lang="en-US" dirty="0" smtClean="0">
                <a:latin typeface="Helvetica" charset="0"/>
                <a:ea typeface="ＭＳ Ｐゴシック" charset="0"/>
                <a:cs typeface="ＭＳ Ｐゴシック" charset="0"/>
              </a:rPr>
              <a:t>Window at Sender (so far)</a:t>
            </a:r>
            <a:endParaRPr lang="en-US" dirty="0">
              <a:latin typeface="Helvetica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307204" name="Oval 4"/>
          <p:cNvSpPr>
            <a:spLocks noChangeArrowheads="1"/>
          </p:cNvSpPr>
          <p:nvPr/>
        </p:nvSpPr>
        <p:spPr bwMode="auto">
          <a:xfrm>
            <a:off x="2709863" y="2057400"/>
            <a:ext cx="2879725" cy="768350"/>
          </a:xfrm>
          <a:prstGeom prst="ellipse">
            <a:avLst/>
          </a:prstGeom>
          <a:solidFill>
            <a:srgbClr val="FFFF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07205" name="Text Box 5"/>
          <p:cNvSpPr txBox="1">
            <a:spLocks noChangeArrowheads="1"/>
          </p:cNvSpPr>
          <p:nvPr/>
        </p:nvSpPr>
        <p:spPr bwMode="auto">
          <a:xfrm>
            <a:off x="3057525" y="2211387"/>
            <a:ext cx="2230438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>
                <a:latin typeface="Helvetica" charset="0"/>
              </a:rPr>
              <a:t>Sending process</a:t>
            </a:r>
          </a:p>
        </p:txBody>
      </p:sp>
      <p:sp>
        <p:nvSpPr>
          <p:cNvPr id="307208" name="Line 8"/>
          <p:cNvSpPr>
            <a:spLocks noChangeShapeType="1"/>
          </p:cNvSpPr>
          <p:nvPr/>
        </p:nvSpPr>
        <p:spPr bwMode="auto">
          <a:xfrm>
            <a:off x="2247900" y="3030537"/>
            <a:ext cx="353377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7210" name="Rectangle 10"/>
          <p:cNvSpPr>
            <a:spLocks noChangeArrowheads="1"/>
          </p:cNvSpPr>
          <p:nvPr/>
        </p:nvSpPr>
        <p:spPr bwMode="auto">
          <a:xfrm>
            <a:off x="2401888" y="3748087"/>
            <a:ext cx="958850" cy="460375"/>
          </a:xfrm>
          <a:prstGeom prst="rect">
            <a:avLst/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07212" name="Rectangle 12"/>
          <p:cNvSpPr>
            <a:spLocks noChangeArrowheads="1"/>
          </p:cNvSpPr>
          <p:nvPr/>
        </p:nvSpPr>
        <p:spPr bwMode="auto">
          <a:xfrm>
            <a:off x="4322763" y="3748087"/>
            <a:ext cx="958850" cy="460375"/>
          </a:xfrm>
          <a:prstGeom prst="rect">
            <a:avLst/>
          </a:prstGeom>
          <a:solidFill>
            <a:srgbClr val="CC99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07211" name="Rectangle 11"/>
          <p:cNvSpPr>
            <a:spLocks noChangeArrowheads="1"/>
          </p:cNvSpPr>
          <p:nvPr/>
        </p:nvSpPr>
        <p:spPr bwMode="auto">
          <a:xfrm>
            <a:off x="3352800" y="3748087"/>
            <a:ext cx="1905000" cy="460375"/>
          </a:xfrm>
          <a:prstGeom prst="rect">
            <a:avLst/>
          </a:prstGeom>
          <a:solidFill>
            <a:srgbClr val="99CCFF"/>
          </a:solidFill>
          <a:ln w="317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07213" name="Rectangle 13"/>
          <p:cNvSpPr>
            <a:spLocks noChangeArrowheads="1"/>
          </p:cNvSpPr>
          <p:nvPr/>
        </p:nvSpPr>
        <p:spPr bwMode="auto">
          <a:xfrm>
            <a:off x="5281613" y="3748087"/>
            <a:ext cx="614362" cy="460375"/>
          </a:xfrm>
          <a:prstGeom prst="rect">
            <a:avLst/>
          </a:prstGeom>
          <a:noFill/>
          <a:ln w="9525">
            <a:solidFill>
              <a:schemeClr val="tx1"/>
            </a:solidFill>
            <a:prstDash val="sysDot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51310" name="Freeform 14"/>
          <p:cNvSpPr>
            <a:spLocks/>
          </p:cNvSpPr>
          <p:nvPr/>
        </p:nvSpPr>
        <p:spPr bwMode="auto">
          <a:xfrm>
            <a:off x="4014788" y="2825750"/>
            <a:ext cx="1243012" cy="908050"/>
          </a:xfrm>
          <a:custGeom>
            <a:avLst/>
            <a:gdLst>
              <a:gd name="T0" fmla="*/ 0 w 799"/>
              <a:gd name="T1" fmla="*/ 0 h 460"/>
              <a:gd name="T2" fmla="*/ 2147483647 w 799"/>
              <a:gd name="T3" fmla="*/ 2147483647 h 460"/>
              <a:gd name="T4" fmla="*/ 2147483647 w 799"/>
              <a:gd name="T5" fmla="*/ 2147483647 h 460"/>
              <a:gd name="T6" fmla="*/ 0 60000 65536"/>
              <a:gd name="T7" fmla="*/ 0 60000 65536"/>
              <a:gd name="T8" fmla="*/ 0 60000 65536"/>
              <a:gd name="T9" fmla="*/ 0 w 799"/>
              <a:gd name="T10" fmla="*/ 0 h 460"/>
              <a:gd name="T11" fmla="*/ 799 w 799"/>
              <a:gd name="T12" fmla="*/ 460 h 46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799" h="460">
                <a:moveTo>
                  <a:pt x="0" y="0"/>
                </a:moveTo>
                <a:cubicBezTo>
                  <a:pt x="127" y="22"/>
                  <a:pt x="254" y="44"/>
                  <a:pt x="387" y="121"/>
                </a:cubicBezTo>
                <a:cubicBezTo>
                  <a:pt x="520" y="198"/>
                  <a:pt x="659" y="329"/>
                  <a:pt x="799" y="460"/>
                </a:cubicBezTo>
              </a:path>
            </a:pathLst>
          </a:custGeom>
          <a:noFill/>
          <a:ln w="25400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51311" name="Line 15"/>
          <p:cNvSpPr>
            <a:spLocks noChangeShapeType="1"/>
          </p:cNvSpPr>
          <p:nvPr/>
        </p:nvSpPr>
        <p:spPr bwMode="auto">
          <a:xfrm flipV="1">
            <a:off x="3362325" y="4324350"/>
            <a:ext cx="0" cy="538162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lg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51312" name="Line 16"/>
          <p:cNvSpPr>
            <a:spLocks noChangeShapeType="1"/>
          </p:cNvSpPr>
          <p:nvPr/>
        </p:nvSpPr>
        <p:spPr bwMode="auto">
          <a:xfrm flipH="1" flipV="1">
            <a:off x="5257800" y="4219575"/>
            <a:ext cx="0" cy="119062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lg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51313" name="Text Box 17"/>
          <p:cNvSpPr txBox="1">
            <a:spLocks noChangeArrowheads="1"/>
          </p:cNvSpPr>
          <p:nvPr/>
        </p:nvSpPr>
        <p:spPr bwMode="auto">
          <a:xfrm>
            <a:off x="1961248" y="4824412"/>
            <a:ext cx="2408457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b="0" dirty="0" smtClean="0">
                <a:latin typeface="Helvetica" charset="0"/>
              </a:rPr>
              <a:t>First </a:t>
            </a:r>
            <a:r>
              <a:rPr lang="en-US" b="0" dirty="0" err="1" smtClean="0">
                <a:latin typeface="Helvetica" charset="0"/>
              </a:rPr>
              <a:t>unACKed</a:t>
            </a:r>
            <a:r>
              <a:rPr lang="en-US" b="0" dirty="0" smtClean="0">
                <a:latin typeface="Helvetica" charset="0"/>
              </a:rPr>
              <a:t> byte</a:t>
            </a:r>
            <a:endParaRPr lang="en-US" b="0" dirty="0">
              <a:latin typeface="Helvetica" charset="0"/>
            </a:endParaRPr>
          </a:p>
        </p:txBody>
      </p:sp>
      <p:sp>
        <p:nvSpPr>
          <p:cNvPr id="951314" name="Text Box 18"/>
          <p:cNvSpPr txBox="1">
            <a:spLocks noChangeArrowheads="1"/>
          </p:cNvSpPr>
          <p:nvPr/>
        </p:nvSpPr>
        <p:spPr bwMode="auto">
          <a:xfrm>
            <a:off x="4641784" y="5334000"/>
            <a:ext cx="1225616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b="0" dirty="0">
                <a:latin typeface="Helvetica" charset="0"/>
              </a:rPr>
              <a:t>Last byte </a:t>
            </a:r>
            <a:r>
              <a:rPr lang="en-US" b="0" dirty="0" smtClean="0">
                <a:latin typeface="Helvetica" charset="0"/>
              </a:rPr>
              <a:t/>
            </a:r>
            <a:br>
              <a:rPr lang="en-US" b="0" dirty="0" smtClean="0">
                <a:latin typeface="Helvetica" charset="0"/>
              </a:rPr>
            </a:br>
            <a:r>
              <a:rPr lang="en-US" b="0" dirty="0" smtClean="0">
                <a:latin typeface="Helvetica" charset="0"/>
              </a:rPr>
              <a:t>can </a:t>
            </a:r>
            <a:r>
              <a:rPr lang="en-US" b="0" dirty="0">
                <a:latin typeface="Helvetica" charset="0"/>
              </a:rPr>
              <a:t>send</a:t>
            </a:r>
          </a:p>
        </p:txBody>
      </p:sp>
      <p:sp>
        <p:nvSpPr>
          <p:cNvPr id="307219" name="Text Box 19"/>
          <p:cNvSpPr txBox="1">
            <a:spLocks noChangeArrowheads="1"/>
          </p:cNvSpPr>
          <p:nvPr/>
        </p:nvSpPr>
        <p:spPr bwMode="auto">
          <a:xfrm>
            <a:off x="2057400" y="2979737"/>
            <a:ext cx="6921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b="0">
                <a:latin typeface="Helvetica" charset="0"/>
              </a:rPr>
              <a:t>TCP</a:t>
            </a:r>
          </a:p>
        </p:txBody>
      </p:sp>
      <p:sp>
        <p:nvSpPr>
          <p:cNvPr id="951324" name="Text Box 28"/>
          <p:cNvSpPr txBox="1">
            <a:spLocks noChangeArrowheads="1"/>
          </p:cNvSpPr>
          <p:nvPr/>
        </p:nvSpPr>
        <p:spPr bwMode="auto">
          <a:xfrm>
            <a:off x="5257800" y="3505200"/>
            <a:ext cx="2052164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b="0" dirty="0">
                <a:latin typeface="Helvetica" charset="0"/>
              </a:rPr>
              <a:t>Last byte written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581400" y="3181290"/>
            <a:ext cx="42832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dirty="0" smtClean="0">
                <a:solidFill>
                  <a:srgbClr val="0000FF"/>
                </a:solidFill>
                <a:latin typeface="+mn-lt"/>
              </a:rPr>
              <a:t>W</a:t>
            </a:r>
            <a:endParaRPr lang="en-US" b="0" dirty="0">
              <a:solidFill>
                <a:srgbClr val="0000FF"/>
              </a:solidFill>
              <a:latin typeface="+mn-lt"/>
            </a:endParaRPr>
          </a:p>
        </p:txBody>
      </p:sp>
      <p:cxnSp>
        <p:nvCxnSpPr>
          <p:cNvPr id="8" name="Straight Arrow Connector 7"/>
          <p:cNvCxnSpPr/>
          <p:nvPr/>
        </p:nvCxnSpPr>
        <p:spPr bwMode="auto">
          <a:xfrm>
            <a:off x="3352800" y="3581400"/>
            <a:ext cx="990600" cy="0"/>
          </a:xfrm>
          <a:prstGeom prst="straightConnector1">
            <a:avLst/>
          </a:prstGeom>
          <a:noFill/>
          <a:ln w="9525" cap="flat" cmpd="sng" algn="ctr">
            <a:solidFill>
              <a:srgbClr val="0000FF"/>
            </a:solidFill>
            <a:prstDash val="solid"/>
            <a:round/>
            <a:headEnd type="arrow"/>
            <a:tailEnd type="arrow"/>
          </a:ln>
          <a:effectLst/>
        </p:spPr>
      </p:cxnSp>
      <p:sp>
        <p:nvSpPr>
          <p:cNvPr id="21" name="Rectangle 12"/>
          <p:cNvSpPr>
            <a:spLocks noChangeArrowheads="1"/>
          </p:cNvSpPr>
          <p:nvPr/>
        </p:nvSpPr>
        <p:spPr bwMode="auto">
          <a:xfrm>
            <a:off x="4298950" y="3733800"/>
            <a:ext cx="958850" cy="460375"/>
          </a:xfrm>
          <a:prstGeom prst="rect">
            <a:avLst/>
          </a:prstGeom>
          <a:solidFill>
            <a:srgbClr val="CC99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11828BE7-28D6-6A44-825C-169A4C1A9E19}" type="slidenum">
              <a:rPr lang="en-US" smtClean="0"/>
              <a:t>129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1238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09996 0 " pathEditMode="relative" ptsTypes="AA">
                                      <p:cBhvr>
                                        <p:cTn id="8" dur="2000" fill="hold"/>
                                        <p:tgtEl>
                                          <p:spTgt spid="9513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9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09996 0 " pathEditMode="relative" ptsTypes="AA">
                                      <p:cBhvr>
                                        <p:cTn id="10" dur="2000" fill="hold"/>
                                        <p:tgtEl>
                                          <p:spTgt spid="9513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51312" grpId="0" animBg="1"/>
      <p:bldP spid="951314" grpId="0"/>
      <p:bldP spid="6" grpId="0"/>
      <p:bldP spid="21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38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Role of the Transport Layer</a:t>
            </a:r>
            <a:endParaRPr lang="en-US" dirty="0"/>
          </a:p>
        </p:txBody>
      </p:sp>
      <p:sp>
        <p:nvSpPr>
          <p:cNvPr id="11038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2065338"/>
            <a:ext cx="8686800" cy="4411662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>
                <a:solidFill>
                  <a:srgbClr val="7F7F7F"/>
                </a:solidFill>
              </a:rPr>
              <a:t>Communication between processes</a:t>
            </a:r>
          </a:p>
          <a:p>
            <a:r>
              <a:rPr lang="en-US" dirty="0" smtClean="0">
                <a:solidFill>
                  <a:srgbClr val="7F7F7F"/>
                </a:solidFill>
              </a:rPr>
              <a:t>Provide common end-to-end services for app layer [optional]</a:t>
            </a:r>
          </a:p>
          <a:p>
            <a:r>
              <a:rPr lang="en-US" dirty="0" smtClean="0">
                <a:solidFill>
                  <a:srgbClr val="7F7F7F"/>
                </a:solidFill>
              </a:rPr>
              <a:t>TCP and UDP are the common transport protocols</a:t>
            </a:r>
          </a:p>
          <a:p>
            <a:r>
              <a:rPr lang="en-US" dirty="0" smtClean="0">
                <a:solidFill>
                  <a:srgbClr val="7F7F7F"/>
                </a:solidFill>
              </a:rPr>
              <a:t>UDP is a minimalist, no-frills transport protocol</a:t>
            </a:r>
          </a:p>
          <a:p>
            <a:r>
              <a:rPr lang="en-US" dirty="0" smtClean="0"/>
              <a:t>TCP is the </a:t>
            </a:r>
            <a:r>
              <a:rPr lang="en-US" i="1" dirty="0" err="1" smtClean="0"/>
              <a:t>totus</a:t>
            </a:r>
            <a:r>
              <a:rPr lang="en-US" i="1" dirty="0" smtClean="0"/>
              <a:t> </a:t>
            </a:r>
            <a:r>
              <a:rPr lang="en-US" i="1" dirty="0" err="1" smtClean="0"/>
              <a:t>porcus</a:t>
            </a:r>
            <a:r>
              <a:rPr lang="en-US" i="1" dirty="0" smtClean="0"/>
              <a:t> </a:t>
            </a:r>
            <a:r>
              <a:rPr lang="en-US" dirty="0" smtClean="0"/>
              <a:t>protocol</a:t>
            </a:r>
          </a:p>
          <a:p>
            <a:pPr lvl="1"/>
            <a:r>
              <a:rPr lang="en-US" dirty="0" smtClean="0"/>
              <a:t>offers apps a reliable, in-order, byte-stream abstraction</a:t>
            </a:r>
          </a:p>
          <a:p>
            <a:pPr lvl="1"/>
            <a:r>
              <a:rPr lang="en-US" dirty="0" smtClean="0"/>
              <a:t>with congestion control </a:t>
            </a:r>
          </a:p>
          <a:p>
            <a:pPr lvl="1"/>
            <a:r>
              <a:rPr lang="en-US" dirty="0" smtClean="0"/>
              <a:t>but </a:t>
            </a:r>
            <a:r>
              <a:rPr lang="en-US" b="1" dirty="0" smtClean="0"/>
              <a:t>no</a:t>
            </a:r>
            <a:r>
              <a:rPr lang="en-US" dirty="0" smtClean="0"/>
              <a:t> performance </a:t>
            </a:r>
            <a:r>
              <a:rPr lang="en-US" dirty="0"/>
              <a:t>(delay</a:t>
            </a:r>
            <a:r>
              <a:rPr lang="en-US" dirty="0" smtClean="0"/>
              <a:t>, bandwidth, ...) guarantees</a:t>
            </a:r>
          </a:p>
          <a:p>
            <a:pPr lvl="1"/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1"/>
            <a:ext cx="2133600" cy="365125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37931725" indent="-37474525" algn="ctr"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r"/>
            <a:fld id="{C347C1EF-973B-F840-ADDD-5BD345E7D802}" type="slidenum">
              <a:rPr lang="en-US" sz="1400" smtClean="0">
                <a:latin typeface="Calibri"/>
              </a:rPr>
              <a:pPr algn="r"/>
              <a:t>13</a:t>
            </a:fld>
            <a:endParaRPr lang="en-US" sz="1400" dirty="0"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9218355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38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38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38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4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Helvetica" charset="0"/>
                <a:ea typeface="ＭＳ Ｐゴシック" charset="0"/>
                <a:cs typeface="ＭＳ Ｐゴシック" charset="0"/>
              </a:rPr>
              <a:t>Sliding Window w/ Flow Control</a:t>
            </a:r>
            <a:endParaRPr lang="en-US" dirty="0">
              <a:latin typeface="Helvetica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9553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981200"/>
            <a:ext cx="8305800" cy="44958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dirty="0">
                <a:latin typeface="Arial" charset="0"/>
              </a:rPr>
              <a:t>Sender: window </a:t>
            </a:r>
            <a:r>
              <a:rPr lang="en-US" dirty="0">
                <a:solidFill>
                  <a:srgbClr val="FF0000"/>
                </a:solidFill>
                <a:latin typeface="Arial" charset="0"/>
              </a:rPr>
              <a:t>advances</a:t>
            </a:r>
            <a:r>
              <a:rPr lang="en-US" dirty="0">
                <a:latin typeface="Arial" charset="0"/>
              </a:rPr>
              <a:t> when new data </a:t>
            </a:r>
            <a:r>
              <a:rPr lang="en-US" dirty="0" err="1" smtClean="0">
                <a:latin typeface="Arial" charset="0"/>
              </a:rPr>
              <a:t>ack’</a:t>
            </a:r>
            <a:r>
              <a:rPr lang="en-US" altLang="ja-JP" dirty="0" err="1" smtClean="0">
                <a:latin typeface="Arial" charset="0"/>
              </a:rPr>
              <a:t>d</a:t>
            </a:r>
            <a:endParaRPr lang="en-US" altLang="ja-JP" dirty="0">
              <a:latin typeface="Arial" charset="0"/>
            </a:endParaRPr>
          </a:p>
          <a:p>
            <a:pPr>
              <a:lnSpc>
                <a:spcPct val="90000"/>
              </a:lnSpc>
            </a:pPr>
            <a:r>
              <a:rPr lang="en-US" dirty="0">
                <a:latin typeface="Arial" charset="0"/>
              </a:rPr>
              <a:t>Receiver: window advances as receiving process </a:t>
            </a:r>
            <a:r>
              <a:rPr lang="en-US" dirty="0">
                <a:solidFill>
                  <a:srgbClr val="FF0000"/>
                </a:solidFill>
                <a:latin typeface="Arial" charset="0"/>
              </a:rPr>
              <a:t>consumes</a:t>
            </a:r>
            <a:r>
              <a:rPr lang="en-US" dirty="0">
                <a:latin typeface="Arial" charset="0"/>
              </a:rPr>
              <a:t> data</a:t>
            </a:r>
          </a:p>
          <a:p>
            <a:pPr>
              <a:lnSpc>
                <a:spcPct val="90000"/>
              </a:lnSpc>
            </a:pPr>
            <a:r>
              <a:rPr lang="en-US" dirty="0" smtClean="0">
                <a:latin typeface="Arial" charset="0"/>
              </a:rPr>
              <a:t>Receiver </a:t>
            </a:r>
            <a:r>
              <a:rPr lang="en-US" dirty="0">
                <a:solidFill>
                  <a:srgbClr val="0000FF"/>
                </a:solidFill>
                <a:latin typeface="Arial" charset="0"/>
              </a:rPr>
              <a:t>advertises</a:t>
            </a:r>
            <a:r>
              <a:rPr lang="en-US" dirty="0">
                <a:latin typeface="Arial" charset="0"/>
              </a:rPr>
              <a:t> to the sender where the receiver window currently ends (</a:t>
            </a:r>
            <a:r>
              <a:rPr lang="ja-JP" altLang="en-US" dirty="0">
                <a:latin typeface="Arial" charset="0"/>
              </a:rPr>
              <a:t>“</a:t>
            </a:r>
            <a:r>
              <a:rPr lang="en-US" altLang="ja-JP" dirty="0" err="1">
                <a:latin typeface="Arial" charset="0"/>
              </a:rPr>
              <a:t>righthand</a:t>
            </a:r>
            <a:r>
              <a:rPr lang="en-US" altLang="ja-JP" dirty="0">
                <a:latin typeface="Arial" charset="0"/>
              </a:rPr>
              <a:t> edge</a:t>
            </a:r>
            <a:r>
              <a:rPr lang="ja-JP" altLang="en-US" dirty="0">
                <a:latin typeface="Arial" charset="0"/>
              </a:rPr>
              <a:t>”</a:t>
            </a:r>
            <a:r>
              <a:rPr lang="en-US" altLang="ja-JP" dirty="0">
                <a:latin typeface="Arial" charset="0"/>
              </a:rPr>
              <a:t>)</a:t>
            </a:r>
          </a:p>
          <a:p>
            <a:pPr lvl="1">
              <a:lnSpc>
                <a:spcPct val="90000"/>
              </a:lnSpc>
            </a:pPr>
            <a:r>
              <a:rPr lang="en-US" dirty="0">
                <a:latin typeface="Arial" charset="0"/>
                <a:ea typeface="Arial" charset="0"/>
                <a:cs typeface="Arial" charset="0"/>
              </a:rPr>
              <a:t>Sender agrees not to exceed this </a:t>
            </a:r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amount</a:t>
            </a:r>
            <a:endParaRPr lang="en-US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4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11828BE7-28D6-6A44-825C-169A4C1A9E19}" type="slidenum">
              <a:rPr lang="en-US" smtClean="0"/>
              <a:t>130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55784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53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53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53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53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55395" grpId="0" build="p"/>
    </p:bldLst>
  </p:timing>
</p:sld>
</file>

<file path=ppt/slides/slide1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Helvetica" charset="0"/>
                <a:ea typeface="ＭＳ Ｐゴシック" charset="0"/>
                <a:cs typeface="ＭＳ Ｐゴシック" charset="0"/>
              </a:rPr>
              <a:t>Advertised Window Limits Rate</a:t>
            </a:r>
          </a:p>
        </p:txBody>
      </p:sp>
      <p:sp>
        <p:nvSpPr>
          <p:cNvPr id="9410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>
                <a:latin typeface="Arial" charset="0"/>
                <a:cs typeface="Arial" charset="0"/>
              </a:rPr>
              <a:t>S</a:t>
            </a:r>
            <a:r>
              <a:rPr lang="en-US" dirty="0" smtClean="0">
                <a:latin typeface="Arial" charset="0"/>
                <a:cs typeface="Arial" charset="0"/>
              </a:rPr>
              <a:t>ender </a:t>
            </a:r>
            <a:r>
              <a:rPr lang="en-US" dirty="0">
                <a:latin typeface="Arial" charset="0"/>
                <a:cs typeface="Arial" charset="0"/>
              </a:rPr>
              <a:t>can send no faster than W/RTT bytes/</a:t>
            </a:r>
            <a:r>
              <a:rPr lang="en-US" dirty="0" smtClean="0">
                <a:latin typeface="Arial" charset="0"/>
                <a:cs typeface="Arial" charset="0"/>
              </a:rPr>
              <a:t>sec</a:t>
            </a:r>
          </a:p>
          <a:p>
            <a:pPr lvl="1"/>
            <a:endParaRPr lang="en-US" dirty="0">
              <a:latin typeface="Arial" charset="0"/>
              <a:cs typeface="Arial" charset="0"/>
            </a:endParaRPr>
          </a:p>
          <a:p>
            <a:r>
              <a:rPr lang="en-US" dirty="0">
                <a:latin typeface="Arial" charset="0"/>
                <a:ea typeface="Arial" charset="0"/>
                <a:cs typeface="Arial" charset="0"/>
              </a:rPr>
              <a:t>Receiver </a:t>
            </a:r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only advertises more space when it has consumed old arriving data</a:t>
            </a:r>
            <a:endParaRPr lang="en-US" dirty="0">
              <a:latin typeface="Arial" charset="0"/>
              <a:ea typeface="Arial" charset="0"/>
              <a:cs typeface="Arial" charset="0"/>
            </a:endParaRPr>
          </a:p>
          <a:p>
            <a:pPr lvl="1"/>
            <a:endParaRPr lang="en-US" dirty="0" smtClean="0">
              <a:latin typeface="Arial" charset="0"/>
              <a:cs typeface="Arial" charset="0"/>
            </a:endParaRPr>
          </a:p>
          <a:p>
            <a:r>
              <a:rPr lang="en-US" dirty="0" smtClean="0">
                <a:latin typeface="Arial" charset="0"/>
                <a:cs typeface="Arial" charset="0"/>
              </a:rPr>
              <a:t>In </a:t>
            </a:r>
            <a:r>
              <a:rPr lang="en-US" dirty="0">
                <a:latin typeface="Arial" charset="0"/>
                <a:cs typeface="Arial" charset="0"/>
              </a:rPr>
              <a:t>original TCP design, that was the </a:t>
            </a:r>
            <a:r>
              <a:rPr lang="en-US" b="1" dirty="0">
                <a:solidFill>
                  <a:srgbClr val="0000FF"/>
                </a:solidFill>
                <a:latin typeface="Arial" charset="0"/>
                <a:cs typeface="Arial" charset="0"/>
              </a:rPr>
              <a:t>sole</a:t>
            </a:r>
            <a:r>
              <a:rPr lang="en-US" dirty="0">
                <a:latin typeface="Arial" charset="0"/>
                <a:cs typeface="Arial" charset="0"/>
              </a:rPr>
              <a:t> protocol mechanism controlling sender</a:t>
            </a:r>
            <a:r>
              <a:rPr lang="ja-JP" altLang="en-US" dirty="0">
                <a:latin typeface="Arial" charset="0"/>
                <a:cs typeface="Arial" charset="0"/>
              </a:rPr>
              <a:t>’</a:t>
            </a:r>
            <a:r>
              <a:rPr lang="en-US" dirty="0">
                <a:latin typeface="Arial" charset="0"/>
                <a:cs typeface="Arial" charset="0"/>
              </a:rPr>
              <a:t>s </a:t>
            </a:r>
            <a:r>
              <a:rPr lang="en-US" dirty="0" smtClean="0">
                <a:latin typeface="Arial" charset="0"/>
                <a:cs typeface="Arial" charset="0"/>
              </a:rPr>
              <a:t>rate</a:t>
            </a:r>
            <a:endParaRPr lang="en-US" dirty="0">
              <a:latin typeface="Arial" charset="0"/>
              <a:cs typeface="Arial" charset="0"/>
            </a:endParaRPr>
          </a:p>
          <a:p>
            <a:pPr lvl="1"/>
            <a:endParaRPr lang="en-US" dirty="0">
              <a:latin typeface="Arial" charset="0"/>
              <a:cs typeface="Arial" charset="0"/>
            </a:endParaRPr>
          </a:p>
          <a:p>
            <a:r>
              <a:rPr lang="en-US" dirty="0" smtClean="0">
                <a:latin typeface="Arial" charset="0"/>
                <a:cs typeface="Arial" charset="0"/>
              </a:rPr>
              <a:t>What’s </a:t>
            </a:r>
            <a:r>
              <a:rPr lang="en-US" dirty="0">
                <a:latin typeface="Arial" charset="0"/>
                <a:cs typeface="Arial" charset="0"/>
              </a:rPr>
              <a:t>missing</a:t>
            </a:r>
            <a:r>
              <a:rPr lang="en-US" dirty="0" smtClean="0">
                <a:latin typeface="Arial" charset="0"/>
                <a:cs typeface="Arial" charset="0"/>
              </a:rPr>
              <a:t>?</a:t>
            </a:r>
            <a:endParaRPr lang="en-US" dirty="0">
              <a:latin typeface="Arial" charset="0"/>
              <a:cs typeface="Arial" charset="0"/>
            </a:endParaRPr>
          </a:p>
        </p:txBody>
      </p:sp>
      <p:sp>
        <p:nvSpPr>
          <p:cNvPr id="4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11828BE7-28D6-6A44-825C-169A4C1A9E19}" type="slidenum">
              <a:rPr lang="en-US" smtClean="0"/>
              <a:t>131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61347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10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10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10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10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41059" grpId="0" build="p"/>
    </p:bldLst>
  </p:timing>
</p:sld>
</file>

<file path=ppt/slides/slide1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TCP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719263"/>
            <a:ext cx="8229600" cy="4411662"/>
          </a:xfrm>
        </p:spPr>
        <p:txBody>
          <a:bodyPr/>
          <a:lstStyle/>
          <a:p>
            <a:r>
              <a:rPr lang="en-US" dirty="0" smtClean="0"/>
              <a:t>The concepts underlying TCP are simple </a:t>
            </a:r>
          </a:p>
          <a:p>
            <a:pPr lvl="1"/>
            <a:r>
              <a:rPr lang="en-US" dirty="0" smtClean="0"/>
              <a:t>acknowledgments (feedback)</a:t>
            </a:r>
          </a:p>
          <a:p>
            <a:pPr lvl="1"/>
            <a:r>
              <a:rPr lang="en-US" dirty="0" smtClean="0"/>
              <a:t>timers</a:t>
            </a:r>
          </a:p>
          <a:p>
            <a:pPr lvl="1"/>
            <a:r>
              <a:rPr lang="en-US" dirty="0" smtClean="0"/>
              <a:t>sliding windows </a:t>
            </a:r>
          </a:p>
          <a:p>
            <a:pPr lvl="1"/>
            <a:r>
              <a:rPr lang="en-US" dirty="0" smtClean="0"/>
              <a:t>buffer management</a:t>
            </a:r>
          </a:p>
          <a:p>
            <a:pPr lvl="1"/>
            <a:r>
              <a:rPr lang="en-US" dirty="0" smtClean="0"/>
              <a:t>sequence numbers</a:t>
            </a:r>
          </a:p>
          <a:p>
            <a:pPr lvl="1"/>
            <a:endParaRPr lang="en-US" dirty="0" smtClean="0"/>
          </a:p>
          <a:p>
            <a:pPr lvl="1"/>
            <a:endParaRPr lang="en-US" dirty="0"/>
          </a:p>
        </p:txBody>
      </p:sp>
      <p:sp>
        <p:nvSpPr>
          <p:cNvPr id="4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11828BE7-28D6-6A44-825C-169A4C1A9E19}" type="slidenum">
              <a:rPr lang="en-US" smtClean="0"/>
              <a:t>132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2865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73162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>Sizing Windows for </a:t>
            </a:r>
            <a:br>
              <a:rPr lang="en-US" dirty="0" smtClean="0"/>
            </a:br>
            <a:r>
              <a:rPr lang="en-US" dirty="0" smtClean="0"/>
              <a:t>Congestion Control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What are the problems?</a:t>
            </a:r>
          </a:p>
          <a:p>
            <a:r>
              <a:rPr lang="en-US" dirty="0" smtClean="0"/>
              <a:t>How might we address them?</a:t>
            </a:r>
            <a:endParaRPr lang="en-US" dirty="0"/>
          </a:p>
        </p:txBody>
      </p:sp>
      <p:sp>
        <p:nvSpPr>
          <p:cNvPr id="4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11828BE7-28D6-6A44-825C-169A4C1A9E19}" type="slidenum">
              <a:rPr lang="en-US" smtClean="0"/>
              <a:t>133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26787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What does TCP do?</a:t>
            </a:r>
          </a:p>
          <a:p>
            <a:pPr lvl="1"/>
            <a:r>
              <a:rPr lang="en-US" dirty="0" smtClean="0"/>
              <a:t>ARQ windowing, set-up, tear-down</a:t>
            </a:r>
          </a:p>
          <a:p>
            <a:r>
              <a:rPr lang="en-US" dirty="0" smtClean="0"/>
              <a:t>Flow Control in TCP</a:t>
            </a:r>
          </a:p>
          <a:p>
            <a:r>
              <a:rPr lang="en-US" dirty="0" smtClean="0"/>
              <a:t>Congestion Control in TCP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6EA6FD-CDA5-FB4D-8E0E-A2218FA08D1F}" type="slidenum">
              <a:rPr lang="en-US" smtClean="0"/>
              <a:t>134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6622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51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Clr>
                <a:schemeClr val="tx2"/>
              </a:buClr>
              <a:buNone/>
            </a:pPr>
            <a:r>
              <a:rPr lang="en-US" b="1" dirty="0" smtClean="0">
                <a:solidFill>
                  <a:srgbClr val="000090"/>
                </a:solidFill>
                <a:latin typeface="Arial" charset="0"/>
              </a:rPr>
              <a:t>We have seen:</a:t>
            </a:r>
          </a:p>
          <a:p>
            <a:pPr lvl="1">
              <a:buClr>
                <a:schemeClr val="tx2"/>
              </a:buClr>
            </a:pPr>
            <a:r>
              <a:rPr lang="en-US" dirty="0" smtClean="0">
                <a:solidFill>
                  <a:srgbClr val="FF0000"/>
                </a:solidFill>
                <a:latin typeface="Arial" charset="0"/>
              </a:rPr>
              <a:t>Flow control</a:t>
            </a:r>
            <a:r>
              <a:rPr lang="en-US" dirty="0" smtClean="0">
                <a:latin typeface="Arial" charset="0"/>
              </a:rPr>
              <a:t>: adjusting the sending rate to keep from overwhelming </a:t>
            </a:r>
            <a:r>
              <a:rPr lang="en-US" dirty="0">
                <a:latin typeface="Arial" charset="0"/>
              </a:rPr>
              <a:t>a</a:t>
            </a:r>
            <a:r>
              <a:rPr lang="en-US" i="1" dirty="0">
                <a:latin typeface="Arial" charset="0"/>
              </a:rPr>
              <a:t> </a:t>
            </a:r>
            <a:r>
              <a:rPr lang="en-US" dirty="0">
                <a:latin typeface="Arial" charset="0"/>
              </a:rPr>
              <a:t>slow </a:t>
            </a:r>
            <a:r>
              <a:rPr lang="en-US" i="1" dirty="0">
                <a:latin typeface="Arial" charset="0"/>
              </a:rPr>
              <a:t>receiver</a:t>
            </a:r>
          </a:p>
          <a:p>
            <a:pPr>
              <a:buClr>
                <a:schemeClr val="tx2"/>
              </a:buClr>
            </a:pPr>
            <a:endParaRPr lang="en-US" dirty="0" smtClean="0">
              <a:solidFill>
                <a:srgbClr val="0000FF"/>
              </a:solidFill>
              <a:latin typeface="Arial" charset="0"/>
            </a:endParaRPr>
          </a:p>
          <a:p>
            <a:pPr marL="0" indent="0">
              <a:buClr>
                <a:schemeClr val="tx2"/>
              </a:buClr>
              <a:buNone/>
            </a:pPr>
            <a:r>
              <a:rPr lang="en-US" b="1" dirty="0" smtClean="0">
                <a:solidFill>
                  <a:srgbClr val="000090"/>
                </a:solidFill>
                <a:latin typeface="Arial" charset="0"/>
              </a:rPr>
              <a:t>Now lets attend…</a:t>
            </a:r>
          </a:p>
          <a:p>
            <a:pPr lvl="1">
              <a:buClr>
                <a:schemeClr val="tx2"/>
              </a:buClr>
            </a:pPr>
            <a:r>
              <a:rPr lang="en-US" dirty="0" smtClean="0">
                <a:solidFill>
                  <a:srgbClr val="FF0000"/>
                </a:solidFill>
                <a:latin typeface="Arial" charset="0"/>
              </a:rPr>
              <a:t>Congestion control</a:t>
            </a:r>
            <a:r>
              <a:rPr lang="en-US" dirty="0" smtClean="0">
                <a:latin typeface="Arial" charset="0"/>
              </a:rPr>
              <a:t>:</a:t>
            </a:r>
            <a:r>
              <a:rPr lang="en-US" dirty="0" smtClean="0">
                <a:solidFill>
                  <a:srgbClr val="0000FF"/>
                </a:solidFill>
                <a:latin typeface="Arial" charset="0"/>
              </a:rPr>
              <a:t> </a:t>
            </a:r>
            <a:r>
              <a:rPr lang="en-US" dirty="0" smtClean="0">
                <a:solidFill>
                  <a:srgbClr val="000000"/>
                </a:solidFill>
                <a:latin typeface="Arial" charset="0"/>
              </a:rPr>
              <a:t>adjusting the sending rate to keep from overloading </a:t>
            </a:r>
            <a:r>
              <a:rPr lang="en-US" dirty="0">
                <a:solidFill>
                  <a:srgbClr val="000000"/>
                </a:solidFill>
                <a:latin typeface="Arial" charset="0"/>
              </a:rPr>
              <a:t>the</a:t>
            </a:r>
            <a:r>
              <a:rPr lang="en-US" dirty="0">
                <a:latin typeface="Arial" charset="0"/>
              </a:rPr>
              <a:t> </a:t>
            </a:r>
            <a:r>
              <a:rPr lang="en-US" i="1" dirty="0">
                <a:solidFill>
                  <a:srgbClr val="000000"/>
                </a:solidFill>
                <a:latin typeface="Arial" charset="0"/>
              </a:rPr>
              <a:t>network</a:t>
            </a:r>
            <a:r>
              <a:rPr lang="en-US" i="1" dirty="0">
                <a:solidFill>
                  <a:srgbClr val="FF0000"/>
                </a:solidFill>
                <a:latin typeface="Arial" charset="0"/>
              </a:rPr>
              <a:t/>
            </a:r>
            <a:br>
              <a:rPr lang="en-US" i="1" dirty="0">
                <a:solidFill>
                  <a:srgbClr val="FF0000"/>
                </a:solidFill>
                <a:latin typeface="Arial" charset="0"/>
              </a:rPr>
            </a:br>
            <a:endParaRPr lang="en-US" i="1" dirty="0">
              <a:solidFill>
                <a:srgbClr val="FF0000"/>
              </a:solidFill>
              <a:latin typeface="Arial" charset="0"/>
            </a:endParaRPr>
          </a:p>
          <a:p>
            <a:endParaRPr lang="en-US" dirty="0">
              <a:latin typeface="Arial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11828BE7-28D6-6A44-825C-169A4C1A9E19}" type="slidenum">
              <a:rPr lang="en-US" smtClean="0"/>
              <a:t>135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9624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51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51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45155" grpId="0" build="p" bldLvl="2"/>
    </p:bldLst>
  </p:timing>
</p:sld>
</file>

<file path=ppt/slides/slide1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706562"/>
            <a:ext cx="8458200" cy="3170238"/>
          </a:xfrm>
        </p:spPr>
        <p:txBody>
          <a:bodyPr/>
          <a:lstStyle/>
          <a:p>
            <a:r>
              <a:rPr lang="en-US" sz="2400" dirty="0" smtClean="0">
                <a:latin typeface="Arial" charset="0"/>
              </a:rPr>
              <a:t>If </a:t>
            </a:r>
            <a:r>
              <a:rPr lang="en-US" sz="2400" dirty="0">
                <a:latin typeface="Arial" charset="0"/>
              </a:rPr>
              <a:t>two packets arrive at the same time</a:t>
            </a:r>
          </a:p>
          <a:p>
            <a:pPr lvl="1"/>
            <a:r>
              <a:rPr lang="en-US" sz="2000" dirty="0" smtClean="0">
                <a:latin typeface="Arial" charset="0"/>
                <a:ea typeface="Arial" charset="0"/>
                <a:cs typeface="Arial" charset="0"/>
              </a:rPr>
              <a:t>A router </a:t>
            </a:r>
            <a:r>
              <a:rPr lang="en-US" sz="2000" dirty="0">
                <a:latin typeface="Arial" charset="0"/>
                <a:ea typeface="Arial" charset="0"/>
                <a:cs typeface="Arial" charset="0"/>
              </a:rPr>
              <a:t>can only transmit one</a:t>
            </a:r>
          </a:p>
          <a:p>
            <a:pPr lvl="1"/>
            <a:r>
              <a:rPr lang="en-US" sz="2000" dirty="0">
                <a:latin typeface="Arial" charset="0"/>
                <a:ea typeface="Arial" charset="0"/>
                <a:cs typeface="Arial" charset="0"/>
              </a:rPr>
              <a:t>… and either buffers or drops the </a:t>
            </a:r>
            <a:r>
              <a:rPr lang="en-US" sz="2000" dirty="0" smtClean="0">
                <a:latin typeface="Arial" charset="0"/>
                <a:ea typeface="Arial" charset="0"/>
                <a:cs typeface="Arial" charset="0"/>
              </a:rPr>
              <a:t>other</a:t>
            </a:r>
          </a:p>
          <a:p>
            <a:r>
              <a:rPr lang="en-US" sz="2400" dirty="0" smtClean="0">
                <a:latin typeface="Arial" charset="0"/>
              </a:rPr>
              <a:t>If </a:t>
            </a:r>
            <a:r>
              <a:rPr lang="en-US" sz="2400" dirty="0">
                <a:latin typeface="Arial" charset="0"/>
              </a:rPr>
              <a:t>many packets arrive in a short period of time</a:t>
            </a:r>
          </a:p>
          <a:p>
            <a:pPr lvl="1"/>
            <a:r>
              <a:rPr lang="en-US" sz="2000" dirty="0">
                <a:latin typeface="Arial" charset="0"/>
                <a:ea typeface="Arial" charset="0"/>
                <a:cs typeface="Arial" charset="0"/>
              </a:rPr>
              <a:t>The </a:t>
            </a:r>
            <a:r>
              <a:rPr lang="en-US" sz="2000" dirty="0" smtClean="0">
                <a:latin typeface="Arial" charset="0"/>
                <a:ea typeface="Arial" charset="0"/>
                <a:cs typeface="Arial" charset="0"/>
              </a:rPr>
              <a:t>router </a:t>
            </a:r>
            <a:r>
              <a:rPr lang="en-US" sz="2000" dirty="0">
                <a:latin typeface="Arial" charset="0"/>
                <a:ea typeface="Arial" charset="0"/>
                <a:cs typeface="Arial" charset="0"/>
              </a:rPr>
              <a:t>cannot keep up with the arriving traffic</a:t>
            </a:r>
          </a:p>
          <a:p>
            <a:pPr lvl="1"/>
            <a:r>
              <a:rPr lang="en-US" sz="2000" dirty="0">
                <a:latin typeface="Arial" charset="0"/>
                <a:ea typeface="Arial" charset="0"/>
                <a:cs typeface="Arial" charset="0"/>
              </a:rPr>
              <a:t>… </a:t>
            </a:r>
            <a:r>
              <a:rPr lang="en-US" sz="2000" dirty="0" smtClean="0">
                <a:solidFill>
                  <a:srgbClr val="FF0000"/>
                </a:solidFill>
                <a:latin typeface="Arial" charset="0"/>
                <a:ea typeface="Arial" charset="0"/>
                <a:cs typeface="Arial" charset="0"/>
              </a:rPr>
              <a:t>delays </a:t>
            </a:r>
            <a:r>
              <a:rPr lang="en-US" sz="2000" dirty="0" smtClean="0">
                <a:latin typeface="Arial" charset="0"/>
                <a:ea typeface="Arial" charset="0"/>
                <a:cs typeface="Arial" charset="0"/>
              </a:rPr>
              <a:t>traffic, </a:t>
            </a:r>
            <a:r>
              <a:rPr lang="en-US" sz="2000" dirty="0">
                <a:latin typeface="Arial" charset="0"/>
                <a:ea typeface="Arial" charset="0"/>
                <a:cs typeface="Arial" charset="0"/>
              </a:rPr>
              <a:t>and </a:t>
            </a:r>
            <a:r>
              <a:rPr lang="en-US" sz="2000" dirty="0" smtClean="0">
                <a:latin typeface="Arial" charset="0"/>
                <a:ea typeface="Arial" charset="0"/>
                <a:cs typeface="Arial" charset="0"/>
              </a:rPr>
              <a:t>the </a:t>
            </a:r>
            <a:r>
              <a:rPr lang="en-US" sz="2000" dirty="0">
                <a:latin typeface="Arial" charset="0"/>
                <a:ea typeface="Arial" charset="0"/>
                <a:cs typeface="Arial" charset="0"/>
              </a:rPr>
              <a:t>buffer may eventually </a:t>
            </a:r>
            <a:r>
              <a:rPr lang="en-US" sz="2000" dirty="0" smtClean="0">
                <a:solidFill>
                  <a:srgbClr val="FF0000"/>
                </a:solidFill>
                <a:latin typeface="Arial" charset="0"/>
                <a:ea typeface="Arial" charset="0"/>
                <a:cs typeface="Arial" charset="0"/>
              </a:rPr>
              <a:t>overflow</a:t>
            </a:r>
          </a:p>
          <a:p>
            <a:r>
              <a:rPr lang="en-US" sz="2400" dirty="0">
                <a:latin typeface="Arial" charset="0"/>
                <a:ea typeface="Arial" charset="0"/>
                <a:cs typeface="Arial" charset="0"/>
              </a:rPr>
              <a:t>Internet traffic is </a:t>
            </a:r>
            <a:r>
              <a:rPr lang="en-US" sz="2400" dirty="0" err="1">
                <a:solidFill>
                  <a:srgbClr val="FF0000"/>
                </a:solidFill>
                <a:latin typeface="Arial" charset="0"/>
                <a:ea typeface="Arial" charset="0"/>
                <a:cs typeface="Arial" charset="0"/>
              </a:rPr>
              <a:t>bursty</a:t>
            </a:r>
            <a:endParaRPr lang="en-US" sz="2400" dirty="0">
              <a:solidFill>
                <a:srgbClr val="FF0000"/>
              </a:solidFill>
              <a:latin typeface="Arial" charset="0"/>
              <a:ea typeface="Arial" charset="0"/>
              <a:cs typeface="Arial" charset="0"/>
            </a:endParaRPr>
          </a:p>
          <a:p>
            <a:pPr lvl="1"/>
            <a:endParaRPr lang="en-US" sz="2000" dirty="0" smtClean="0">
              <a:solidFill>
                <a:srgbClr val="FF000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6246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400" dirty="0" smtClean="0">
                <a:ea typeface="ＭＳ Ｐゴシック" charset="0"/>
                <a:cs typeface="ＭＳ Ｐゴシック" charset="0"/>
              </a:rPr>
              <a:t>Statistical Multiplexing </a:t>
            </a:r>
            <a:r>
              <a:rPr lang="en-US" sz="3400" dirty="0" smtClean="0">
                <a:ea typeface="ＭＳ Ｐゴシック" charset="0"/>
                <a:cs typeface="ＭＳ Ｐゴシック" charset="0"/>
                <a:sym typeface="Wingdings"/>
              </a:rPr>
              <a:t> Congestion</a:t>
            </a:r>
            <a:endParaRPr lang="en-US" sz="3400" dirty="0">
              <a:ea typeface="ＭＳ Ｐゴシック" charset="0"/>
              <a:cs typeface="ＭＳ Ｐゴシック" charset="0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1828800" y="4876800"/>
            <a:ext cx="4249738" cy="1524000"/>
            <a:chOff x="2306638" y="4630738"/>
            <a:chExt cx="4914900" cy="2151062"/>
          </a:xfrm>
        </p:grpSpPr>
        <p:grpSp>
          <p:nvGrpSpPr>
            <p:cNvPr id="62468" name="Group 4"/>
            <p:cNvGrpSpPr>
              <a:grpSpLocks/>
            </p:cNvGrpSpPr>
            <p:nvPr/>
          </p:nvGrpSpPr>
          <p:grpSpPr bwMode="auto">
            <a:xfrm>
              <a:off x="3881438" y="5130800"/>
              <a:ext cx="1735137" cy="1193800"/>
              <a:chOff x="10808" y="10250"/>
              <a:chExt cx="1018" cy="403"/>
            </a:xfrm>
          </p:grpSpPr>
          <p:sp>
            <p:nvSpPr>
              <p:cNvPr id="62473" name="Rectangle 5"/>
              <p:cNvSpPr>
                <a:spLocks noChangeArrowheads="1"/>
              </p:cNvSpPr>
              <p:nvPr/>
            </p:nvSpPr>
            <p:spPr bwMode="auto">
              <a:xfrm>
                <a:off x="10832" y="10250"/>
                <a:ext cx="994" cy="403"/>
              </a:xfrm>
              <a:prstGeom prst="rect">
                <a:avLst/>
              </a:prstGeom>
              <a:gradFill rotWithShape="1">
                <a:gsLst>
                  <a:gs pos="0">
                    <a:srgbClr val="969696"/>
                  </a:gs>
                  <a:gs pos="100000">
                    <a:srgbClr val="FFFF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2474" name="Freeform 6"/>
              <p:cNvSpPr>
                <a:spLocks/>
              </p:cNvSpPr>
              <p:nvPr/>
            </p:nvSpPr>
            <p:spPr bwMode="auto">
              <a:xfrm>
                <a:off x="11198" y="10272"/>
                <a:ext cx="610" cy="374"/>
              </a:xfrm>
              <a:custGeom>
                <a:avLst/>
                <a:gdLst>
                  <a:gd name="T0" fmla="*/ 0 w 855"/>
                  <a:gd name="T1" fmla="*/ 0 h 390"/>
                  <a:gd name="T2" fmla="*/ 158 w 855"/>
                  <a:gd name="T3" fmla="*/ 0 h 390"/>
                  <a:gd name="T4" fmla="*/ 158 w 855"/>
                  <a:gd name="T5" fmla="*/ 316 h 390"/>
                  <a:gd name="T6" fmla="*/ 8 w 855"/>
                  <a:gd name="T7" fmla="*/ 316 h 39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855"/>
                  <a:gd name="T13" fmla="*/ 0 h 390"/>
                  <a:gd name="T14" fmla="*/ 855 w 855"/>
                  <a:gd name="T15" fmla="*/ 390 h 39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855" h="390">
                    <a:moveTo>
                      <a:pt x="0" y="0"/>
                    </a:moveTo>
                    <a:lnTo>
                      <a:pt x="855" y="0"/>
                    </a:lnTo>
                    <a:lnTo>
                      <a:pt x="855" y="390"/>
                    </a:lnTo>
                    <a:lnTo>
                      <a:pt x="45" y="390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2475" name="Line 7"/>
              <p:cNvSpPr>
                <a:spLocks noChangeShapeType="1"/>
              </p:cNvSpPr>
              <p:nvPr/>
            </p:nvSpPr>
            <p:spPr bwMode="auto">
              <a:xfrm>
                <a:off x="10808" y="10272"/>
                <a:ext cx="390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2476" name="Line 8"/>
              <p:cNvSpPr>
                <a:spLocks noChangeShapeType="1"/>
              </p:cNvSpPr>
              <p:nvPr/>
            </p:nvSpPr>
            <p:spPr bwMode="auto">
              <a:xfrm>
                <a:off x="10830" y="10646"/>
                <a:ext cx="387" cy="2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2477" name="Line 9"/>
              <p:cNvSpPr>
                <a:spLocks noChangeShapeType="1"/>
              </p:cNvSpPr>
              <p:nvPr/>
            </p:nvSpPr>
            <p:spPr bwMode="auto">
              <a:xfrm>
                <a:off x="11744" y="10329"/>
                <a:ext cx="1" cy="23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2478" name="Line 10"/>
              <p:cNvSpPr>
                <a:spLocks noChangeShapeType="1"/>
              </p:cNvSpPr>
              <p:nvPr/>
            </p:nvSpPr>
            <p:spPr bwMode="auto">
              <a:xfrm>
                <a:off x="11679" y="10329"/>
                <a:ext cx="1" cy="23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2479" name="Line 11"/>
              <p:cNvSpPr>
                <a:spLocks noChangeShapeType="1"/>
              </p:cNvSpPr>
              <p:nvPr/>
            </p:nvSpPr>
            <p:spPr bwMode="auto">
              <a:xfrm>
                <a:off x="11614" y="10329"/>
                <a:ext cx="1" cy="23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2480" name="Line 12"/>
              <p:cNvSpPr>
                <a:spLocks noChangeShapeType="1"/>
              </p:cNvSpPr>
              <p:nvPr/>
            </p:nvSpPr>
            <p:spPr bwMode="auto">
              <a:xfrm>
                <a:off x="11549" y="10322"/>
                <a:ext cx="1" cy="23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2481" name="Line 13"/>
              <p:cNvSpPr>
                <a:spLocks noChangeShapeType="1"/>
              </p:cNvSpPr>
              <p:nvPr/>
            </p:nvSpPr>
            <p:spPr bwMode="auto">
              <a:xfrm>
                <a:off x="11484" y="10322"/>
                <a:ext cx="2" cy="23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2482" name="Line 14"/>
              <p:cNvSpPr>
                <a:spLocks noChangeShapeType="1"/>
              </p:cNvSpPr>
              <p:nvPr/>
            </p:nvSpPr>
            <p:spPr bwMode="auto">
              <a:xfrm>
                <a:off x="11418" y="10322"/>
                <a:ext cx="3" cy="23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2483" name="Line 15"/>
              <p:cNvSpPr>
                <a:spLocks noChangeShapeType="1"/>
              </p:cNvSpPr>
              <p:nvPr/>
            </p:nvSpPr>
            <p:spPr bwMode="auto">
              <a:xfrm>
                <a:off x="10909" y="10452"/>
                <a:ext cx="417" cy="0"/>
              </a:xfrm>
              <a:prstGeom prst="line">
                <a:avLst/>
              </a:prstGeom>
              <a:noFill/>
              <a:ln w="38100">
                <a:solidFill>
                  <a:srgbClr val="FFFFFF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62469" name="Freeform 16"/>
            <p:cNvSpPr>
              <a:spLocks/>
            </p:cNvSpPr>
            <p:nvPr/>
          </p:nvSpPr>
          <p:spPr bwMode="auto">
            <a:xfrm>
              <a:off x="2344738" y="4630738"/>
              <a:ext cx="1574800" cy="844550"/>
            </a:xfrm>
            <a:custGeom>
              <a:avLst/>
              <a:gdLst>
                <a:gd name="T0" fmla="*/ 0 w 992"/>
                <a:gd name="T1" fmla="*/ 0 h 532"/>
                <a:gd name="T2" fmla="*/ 2147483647 w 992"/>
                <a:gd name="T3" fmla="*/ 2147483647 h 532"/>
                <a:gd name="T4" fmla="*/ 2147483647 w 992"/>
                <a:gd name="T5" fmla="*/ 2147483647 h 532"/>
                <a:gd name="T6" fmla="*/ 0 60000 65536"/>
                <a:gd name="T7" fmla="*/ 0 60000 65536"/>
                <a:gd name="T8" fmla="*/ 0 60000 65536"/>
                <a:gd name="T9" fmla="*/ 0 w 992"/>
                <a:gd name="T10" fmla="*/ 0 h 532"/>
                <a:gd name="T11" fmla="*/ 992 w 992"/>
                <a:gd name="T12" fmla="*/ 532 h 53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992" h="532">
                  <a:moveTo>
                    <a:pt x="0" y="0"/>
                  </a:moveTo>
                  <a:cubicBezTo>
                    <a:pt x="123" y="173"/>
                    <a:pt x="246" y="346"/>
                    <a:pt x="411" y="435"/>
                  </a:cubicBezTo>
                  <a:cubicBezTo>
                    <a:pt x="576" y="524"/>
                    <a:pt x="784" y="528"/>
                    <a:pt x="992" y="532"/>
                  </a:cubicBezTo>
                </a:path>
              </a:pathLst>
            </a:custGeom>
            <a:noFill/>
            <a:ln w="38100">
              <a:solidFill>
                <a:srgbClr val="0000FF"/>
              </a:solidFill>
              <a:round/>
              <a:headEnd/>
              <a:tailEnd type="arrow" w="lg" len="lg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2470" name="Freeform 17"/>
            <p:cNvSpPr>
              <a:spLocks/>
            </p:cNvSpPr>
            <p:nvPr/>
          </p:nvSpPr>
          <p:spPr bwMode="auto">
            <a:xfrm flipV="1">
              <a:off x="2344738" y="5937250"/>
              <a:ext cx="1574800" cy="844550"/>
            </a:xfrm>
            <a:custGeom>
              <a:avLst/>
              <a:gdLst>
                <a:gd name="T0" fmla="*/ 0 w 992"/>
                <a:gd name="T1" fmla="*/ 0 h 532"/>
                <a:gd name="T2" fmla="*/ 2147483647 w 992"/>
                <a:gd name="T3" fmla="*/ 2147483647 h 532"/>
                <a:gd name="T4" fmla="*/ 2147483647 w 992"/>
                <a:gd name="T5" fmla="*/ 2147483647 h 532"/>
                <a:gd name="T6" fmla="*/ 0 60000 65536"/>
                <a:gd name="T7" fmla="*/ 0 60000 65536"/>
                <a:gd name="T8" fmla="*/ 0 60000 65536"/>
                <a:gd name="T9" fmla="*/ 0 w 992"/>
                <a:gd name="T10" fmla="*/ 0 h 532"/>
                <a:gd name="T11" fmla="*/ 992 w 992"/>
                <a:gd name="T12" fmla="*/ 532 h 53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992" h="532">
                  <a:moveTo>
                    <a:pt x="0" y="0"/>
                  </a:moveTo>
                  <a:cubicBezTo>
                    <a:pt x="123" y="173"/>
                    <a:pt x="246" y="346"/>
                    <a:pt x="411" y="435"/>
                  </a:cubicBezTo>
                  <a:cubicBezTo>
                    <a:pt x="576" y="524"/>
                    <a:pt x="784" y="528"/>
                    <a:pt x="992" y="532"/>
                  </a:cubicBezTo>
                </a:path>
              </a:pathLst>
            </a:custGeom>
            <a:noFill/>
            <a:ln w="38100">
              <a:solidFill>
                <a:srgbClr val="0000FF"/>
              </a:solidFill>
              <a:round/>
              <a:headEnd/>
              <a:tailEnd type="arrow" w="lg" len="lg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2471" name="Line 18"/>
            <p:cNvSpPr>
              <a:spLocks noChangeShapeType="1"/>
            </p:cNvSpPr>
            <p:nvPr/>
          </p:nvSpPr>
          <p:spPr bwMode="auto">
            <a:xfrm>
              <a:off x="2306638" y="5707063"/>
              <a:ext cx="1612900" cy="0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round/>
              <a:headEnd/>
              <a:tailEnd type="arrow" w="lg" len="lg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2472" name="Line 19"/>
            <p:cNvSpPr>
              <a:spLocks noChangeShapeType="1"/>
            </p:cNvSpPr>
            <p:nvPr/>
          </p:nvSpPr>
          <p:spPr bwMode="auto">
            <a:xfrm>
              <a:off x="5608638" y="5707063"/>
              <a:ext cx="1612900" cy="0"/>
            </a:xfrm>
            <a:prstGeom prst="line">
              <a:avLst/>
            </a:prstGeom>
            <a:noFill/>
            <a:ln w="63500">
              <a:solidFill>
                <a:srgbClr val="FF3300"/>
              </a:solidFill>
              <a:round/>
              <a:headEnd/>
              <a:tailEnd type="arrow" w="lg" len="lg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21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11828BE7-28D6-6A44-825C-169A4C1A9E19}" type="slidenum">
              <a:rPr lang="en-US" smtClean="0"/>
              <a:t>136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58770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28" grpId="0" build="p"/>
    </p:bldLst>
  </p:timing>
</p:sld>
</file>

<file path=ppt/slides/slide1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Helvetica" charset="0"/>
                <a:ea typeface="ＭＳ Ｐゴシック" charset="0"/>
                <a:cs typeface="ＭＳ Ｐゴシック" charset="0"/>
              </a:rPr>
              <a:t>Congestion is undesirable</a:t>
            </a:r>
            <a:endParaRPr lang="en-US" dirty="0">
              <a:latin typeface="Helvetica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64515" name="Freeform 3"/>
          <p:cNvSpPr>
            <a:spLocks/>
          </p:cNvSpPr>
          <p:nvPr/>
        </p:nvSpPr>
        <p:spPr bwMode="auto">
          <a:xfrm>
            <a:off x="949325" y="3414713"/>
            <a:ext cx="2687638" cy="1516062"/>
          </a:xfrm>
          <a:custGeom>
            <a:avLst/>
            <a:gdLst>
              <a:gd name="T0" fmla="*/ 0 w 2016"/>
              <a:gd name="T1" fmla="*/ 0 h 1344"/>
              <a:gd name="T2" fmla="*/ 0 w 2016"/>
              <a:gd name="T3" fmla="*/ 2147483647 h 1344"/>
              <a:gd name="T4" fmla="*/ 2147483647 w 2016"/>
              <a:gd name="T5" fmla="*/ 2147483647 h 1344"/>
              <a:gd name="T6" fmla="*/ 0 60000 65536"/>
              <a:gd name="T7" fmla="*/ 0 60000 65536"/>
              <a:gd name="T8" fmla="*/ 0 60000 65536"/>
              <a:gd name="T9" fmla="*/ 0 w 2016"/>
              <a:gd name="T10" fmla="*/ 0 h 1344"/>
              <a:gd name="T11" fmla="*/ 2016 w 2016"/>
              <a:gd name="T12" fmla="*/ 1344 h 134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016" h="1344">
                <a:moveTo>
                  <a:pt x="0" y="0"/>
                </a:moveTo>
                <a:lnTo>
                  <a:pt x="0" y="1344"/>
                </a:lnTo>
                <a:lnTo>
                  <a:pt x="2016" y="1344"/>
                </a:lnTo>
              </a:path>
            </a:pathLst>
          </a:custGeom>
          <a:noFill/>
          <a:ln w="19050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4516" name="Text Box 4"/>
          <p:cNvSpPr txBox="1">
            <a:spLocks noChangeArrowheads="1"/>
          </p:cNvSpPr>
          <p:nvPr/>
        </p:nvSpPr>
        <p:spPr bwMode="auto">
          <a:xfrm>
            <a:off x="304800" y="2819400"/>
            <a:ext cx="1371600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r>
              <a:rPr lang="en-US" sz="1600" b="0" dirty="0">
                <a:latin typeface="Comic Sans MS" charset="0"/>
              </a:rPr>
              <a:t>Average</a:t>
            </a:r>
          </a:p>
          <a:p>
            <a:r>
              <a:rPr lang="en-US" sz="1600" b="0" dirty="0">
                <a:latin typeface="Comic Sans MS" charset="0"/>
              </a:rPr>
              <a:t>Packet delay</a:t>
            </a:r>
          </a:p>
        </p:txBody>
      </p:sp>
      <p:sp>
        <p:nvSpPr>
          <p:cNvPr id="64517" name="Text Box 5"/>
          <p:cNvSpPr txBox="1">
            <a:spLocks noChangeArrowheads="1"/>
          </p:cNvSpPr>
          <p:nvPr/>
        </p:nvSpPr>
        <p:spPr bwMode="auto">
          <a:xfrm>
            <a:off x="2409825" y="4876800"/>
            <a:ext cx="8112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algn="l"/>
            <a:r>
              <a:rPr lang="en-US" sz="2400" b="0" i="1">
                <a:latin typeface="Times New Roman" charset="0"/>
              </a:rPr>
              <a:t>Load</a:t>
            </a:r>
          </a:p>
        </p:txBody>
      </p:sp>
      <p:sp>
        <p:nvSpPr>
          <p:cNvPr id="64518" name="Freeform 6"/>
          <p:cNvSpPr>
            <a:spLocks/>
          </p:cNvSpPr>
          <p:nvPr/>
        </p:nvSpPr>
        <p:spPr bwMode="auto">
          <a:xfrm>
            <a:off x="949325" y="3414713"/>
            <a:ext cx="2309813" cy="1481137"/>
          </a:xfrm>
          <a:custGeom>
            <a:avLst/>
            <a:gdLst>
              <a:gd name="T0" fmla="*/ 0 w 1455"/>
              <a:gd name="T1" fmla="*/ 2147483647 h 933"/>
              <a:gd name="T2" fmla="*/ 2147483647 w 1455"/>
              <a:gd name="T3" fmla="*/ 2147483647 h 933"/>
              <a:gd name="T4" fmla="*/ 2147483647 w 1455"/>
              <a:gd name="T5" fmla="*/ 2147483647 h 933"/>
              <a:gd name="T6" fmla="*/ 2147483647 w 1455"/>
              <a:gd name="T7" fmla="*/ 2147483647 h 933"/>
              <a:gd name="T8" fmla="*/ 2147483647 w 1455"/>
              <a:gd name="T9" fmla="*/ 2147483647 h 933"/>
              <a:gd name="T10" fmla="*/ 2147483647 w 1455"/>
              <a:gd name="T11" fmla="*/ 0 h 933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455"/>
              <a:gd name="T19" fmla="*/ 0 h 933"/>
              <a:gd name="T20" fmla="*/ 1455 w 1455"/>
              <a:gd name="T21" fmla="*/ 933 h 933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455" h="933">
                <a:moveTo>
                  <a:pt x="0" y="933"/>
                </a:moveTo>
                <a:cubicBezTo>
                  <a:pt x="125" y="928"/>
                  <a:pt x="566" y="919"/>
                  <a:pt x="750" y="903"/>
                </a:cubicBezTo>
                <a:cubicBezTo>
                  <a:pt x="934" y="887"/>
                  <a:pt x="1008" y="876"/>
                  <a:pt x="1105" y="839"/>
                </a:cubicBezTo>
                <a:cubicBezTo>
                  <a:pt x="1202" y="802"/>
                  <a:pt x="1279" y="752"/>
                  <a:pt x="1334" y="682"/>
                </a:cubicBezTo>
                <a:cubicBezTo>
                  <a:pt x="1389" y="612"/>
                  <a:pt x="1415" y="535"/>
                  <a:pt x="1435" y="421"/>
                </a:cubicBezTo>
                <a:cubicBezTo>
                  <a:pt x="1455" y="307"/>
                  <a:pt x="1449" y="87"/>
                  <a:pt x="1453" y="0"/>
                </a:cubicBezTo>
              </a:path>
            </a:pathLst>
          </a:custGeom>
          <a:noFill/>
          <a:ln w="28575">
            <a:solidFill>
              <a:srgbClr val="0000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4519" name="Line 7"/>
          <p:cNvSpPr>
            <a:spLocks noChangeShapeType="1"/>
          </p:cNvSpPr>
          <p:nvPr/>
        </p:nvSpPr>
        <p:spPr bwMode="auto">
          <a:xfrm>
            <a:off x="3286125" y="3252788"/>
            <a:ext cx="0" cy="2057400"/>
          </a:xfrm>
          <a:prstGeom prst="line">
            <a:avLst/>
          </a:prstGeom>
          <a:noFill/>
          <a:ln w="9525" cap="rnd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0970" name="Text Box 8"/>
          <p:cNvSpPr txBox="1">
            <a:spLocks noChangeArrowheads="1"/>
          </p:cNvSpPr>
          <p:nvPr/>
        </p:nvSpPr>
        <p:spPr bwMode="auto">
          <a:xfrm>
            <a:off x="0" y="1752600"/>
            <a:ext cx="89916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defRPr/>
            </a:pPr>
            <a:r>
              <a:rPr lang="en-US" sz="3200" b="0" dirty="0">
                <a:latin typeface="+mn-lt"/>
                <a:ea typeface="+mn-ea"/>
                <a:cs typeface="+mn-cs"/>
              </a:rPr>
              <a:t>Typical </a:t>
            </a:r>
            <a:r>
              <a:rPr lang="en-US" sz="3200" b="0" dirty="0">
                <a:solidFill>
                  <a:srgbClr val="0000FF"/>
                </a:solidFill>
                <a:latin typeface="+mn-lt"/>
                <a:ea typeface="+mn-ea"/>
                <a:cs typeface="+mn-cs"/>
              </a:rPr>
              <a:t>queuing system</a:t>
            </a:r>
            <a:r>
              <a:rPr lang="en-US" sz="3200" b="0" dirty="0">
                <a:latin typeface="+mn-lt"/>
                <a:ea typeface="+mn-ea"/>
                <a:cs typeface="+mn-cs"/>
              </a:rPr>
              <a:t> with </a:t>
            </a:r>
            <a:r>
              <a:rPr lang="en-US" sz="3200" b="0" dirty="0" err="1">
                <a:latin typeface="+mn-lt"/>
                <a:ea typeface="+mn-ea"/>
                <a:cs typeface="+mn-cs"/>
              </a:rPr>
              <a:t>bursty</a:t>
            </a:r>
            <a:r>
              <a:rPr lang="en-US" sz="3200" b="0" dirty="0">
                <a:latin typeface="+mn-lt"/>
                <a:ea typeface="+mn-ea"/>
                <a:cs typeface="+mn-cs"/>
              </a:rPr>
              <a:t> arrivals</a:t>
            </a:r>
          </a:p>
        </p:txBody>
      </p:sp>
      <p:sp>
        <p:nvSpPr>
          <p:cNvPr id="40980" name="Text Box 19"/>
          <p:cNvSpPr txBox="1">
            <a:spLocks noChangeArrowheads="1"/>
          </p:cNvSpPr>
          <p:nvPr/>
        </p:nvSpPr>
        <p:spPr bwMode="auto">
          <a:xfrm>
            <a:off x="990600" y="5867400"/>
            <a:ext cx="77724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2400" dirty="0">
                <a:solidFill>
                  <a:srgbClr val="CC0000"/>
                </a:solidFill>
                <a:latin typeface="Helvetica" charset="0"/>
              </a:rPr>
              <a:t>Must balance utilization versus delay and loss</a:t>
            </a:r>
          </a:p>
        </p:txBody>
      </p:sp>
      <p:sp>
        <p:nvSpPr>
          <p:cNvPr id="64522" name="Freeform 3"/>
          <p:cNvSpPr>
            <a:spLocks/>
          </p:cNvSpPr>
          <p:nvPr/>
        </p:nvSpPr>
        <p:spPr bwMode="auto">
          <a:xfrm>
            <a:off x="4703763" y="3438525"/>
            <a:ext cx="2687637" cy="1516063"/>
          </a:xfrm>
          <a:custGeom>
            <a:avLst/>
            <a:gdLst>
              <a:gd name="T0" fmla="*/ 0 w 2016"/>
              <a:gd name="T1" fmla="*/ 0 h 1344"/>
              <a:gd name="T2" fmla="*/ 0 w 2016"/>
              <a:gd name="T3" fmla="*/ 2147483647 h 1344"/>
              <a:gd name="T4" fmla="*/ 2147483647 w 2016"/>
              <a:gd name="T5" fmla="*/ 2147483647 h 1344"/>
              <a:gd name="T6" fmla="*/ 0 60000 65536"/>
              <a:gd name="T7" fmla="*/ 0 60000 65536"/>
              <a:gd name="T8" fmla="*/ 0 60000 65536"/>
              <a:gd name="T9" fmla="*/ 0 w 2016"/>
              <a:gd name="T10" fmla="*/ 0 h 1344"/>
              <a:gd name="T11" fmla="*/ 2016 w 2016"/>
              <a:gd name="T12" fmla="*/ 1344 h 134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016" h="1344">
                <a:moveTo>
                  <a:pt x="0" y="0"/>
                </a:moveTo>
                <a:lnTo>
                  <a:pt x="0" y="1344"/>
                </a:lnTo>
                <a:lnTo>
                  <a:pt x="2016" y="1344"/>
                </a:lnTo>
              </a:path>
            </a:pathLst>
          </a:custGeom>
          <a:noFill/>
          <a:ln w="19050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4523" name="Text Box 4"/>
          <p:cNvSpPr txBox="1">
            <a:spLocks noChangeArrowheads="1"/>
          </p:cNvSpPr>
          <p:nvPr/>
        </p:nvSpPr>
        <p:spPr bwMode="auto">
          <a:xfrm>
            <a:off x="4343400" y="2844800"/>
            <a:ext cx="125412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algn="l"/>
            <a:r>
              <a:rPr lang="en-US" sz="1600" b="0" dirty="0">
                <a:latin typeface="Comic Sans MS" charset="0"/>
              </a:rPr>
              <a:t>Average</a:t>
            </a:r>
          </a:p>
          <a:p>
            <a:pPr algn="l"/>
            <a:r>
              <a:rPr lang="en-US" sz="1600" b="0" dirty="0">
                <a:latin typeface="Comic Sans MS" charset="0"/>
              </a:rPr>
              <a:t>Packet loss</a:t>
            </a:r>
          </a:p>
        </p:txBody>
      </p:sp>
      <p:sp>
        <p:nvSpPr>
          <p:cNvPr id="64524" name="Text Box 5"/>
          <p:cNvSpPr txBox="1">
            <a:spLocks noChangeArrowheads="1"/>
          </p:cNvSpPr>
          <p:nvPr/>
        </p:nvSpPr>
        <p:spPr bwMode="auto">
          <a:xfrm>
            <a:off x="6164263" y="4900613"/>
            <a:ext cx="81121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algn="l"/>
            <a:r>
              <a:rPr lang="en-US" sz="2400" b="0" i="1">
                <a:latin typeface="Times New Roman" charset="0"/>
              </a:rPr>
              <a:t>Load</a:t>
            </a:r>
          </a:p>
        </p:txBody>
      </p:sp>
      <p:sp>
        <p:nvSpPr>
          <p:cNvPr id="64525" name="Freeform 6"/>
          <p:cNvSpPr>
            <a:spLocks/>
          </p:cNvSpPr>
          <p:nvPr/>
        </p:nvSpPr>
        <p:spPr bwMode="auto">
          <a:xfrm>
            <a:off x="4703763" y="3462337"/>
            <a:ext cx="3449637" cy="1490663"/>
          </a:xfrm>
          <a:custGeom>
            <a:avLst/>
            <a:gdLst>
              <a:gd name="T0" fmla="*/ 0 w 1455"/>
              <a:gd name="T1" fmla="*/ 2147483647 h 933"/>
              <a:gd name="T2" fmla="*/ 2147483647 w 1455"/>
              <a:gd name="T3" fmla="*/ 2147483647 h 933"/>
              <a:gd name="T4" fmla="*/ 2147483647 w 1455"/>
              <a:gd name="T5" fmla="*/ 2147483647 h 933"/>
              <a:gd name="T6" fmla="*/ 2147483647 w 1455"/>
              <a:gd name="T7" fmla="*/ 2147483647 h 933"/>
              <a:gd name="T8" fmla="*/ 2147483647 w 1455"/>
              <a:gd name="T9" fmla="*/ 2147483647 h 933"/>
              <a:gd name="T10" fmla="*/ 2147483647 w 1455"/>
              <a:gd name="T11" fmla="*/ 0 h 933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455"/>
              <a:gd name="T19" fmla="*/ 0 h 933"/>
              <a:gd name="T20" fmla="*/ 1455 w 1455"/>
              <a:gd name="T21" fmla="*/ 933 h 933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455" h="933">
                <a:moveTo>
                  <a:pt x="0" y="933"/>
                </a:moveTo>
                <a:cubicBezTo>
                  <a:pt x="125" y="928"/>
                  <a:pt x="566" y="919"/>
                  <a:pt x="750" y="903"/>
                </a:cubicBezTo>
                <a:cubicBezTo>
                  <a:pt x="934" y="887"/>
                  <a:pt x="1008" y="876"/>
                  <a:pt x="1105" y="839"/>
                </a:cubicBezTo>
                <a:cubicBezTo>
                  <a:pt x="1202" y="802"/>
                  <a:pt x="1279" y="752"/>
                  <a:pt x="1334" y="682"/>
                </a:cubicBezTo>
                <a:cubicBezTo>
                  <a:pt x="1389" y="612"/>
                  <a:pt x="1415" y="535"/>
                  <a:pt x="1435" y="421"/>
                </a:cubicBezTo>
                <a:cubicBezTo>
                  <a:pt x="1455" y="307"/>
                  <a:pt x="1449" y="87"/>
                  <a:pt x="1453" y="0"/>
                </a:cubicBezTo>
              </a:path>
            </a:pathLst>
          </a:custGeom>
          <a:noFill/>
          <a:ln w="28575">
            <a:solidFill>
              <a:srgbClr val="0000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4526" name="Line 7"/>
          <p:cNvSpPr>
            <a:spLocks noChangeShapeType="1"/>
          </p:cNvSpPr>
          <p:nvPr/>
        </p:nvSpPr>
        <p:spPr bwMode="auto">
          <a:xfrm>
            <a:off x="7040563" y="3276600"/>
            <a:ext cx="0" cy="2057400"/>
          </a:xfrm>
          <a:prstGeom prst="line">
            <a:avLst/>
          </a:prstGeom>
          <a:noFill/>
          <a:ln w="9525" cap="rnd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4527" name="Freeform 1"/>
          <p:cNvSpPr>
            <a:spLocks/>
          </p:cNvSpPr>
          <p:nvPr/>
        </p:nvSpPr>
        <p:spPr bwMode="auto">
          <a:xfrm>
            <a:off x="4503738" y="384175"/>
            <a:ext cx="3575050" cy="620713"/>
          </a:xfrm>
          <a:custGeom>
            <a:avLst/>
            <a:gdLst>
              <a:gd name="T0" fmla="*/ 2333068 w 3574916"/>
              <a:gd name="T1" fmla="*/ 0 h 620358"/>
              <a:gd name="T2" fmla="*/ 3470069 w 3574916"/>
              <a:gd name="T3" fmla="*/ 561193 h 620358"/>
              <a:gd name="T4" fmla="*/ 0 w 3574916"/>
              <a:gd name="T5" fmla="*/ 324901 h 620358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3574916" h="620358">
                <a:moveTo>
                  <a:pt x="2333068" y="0"/>
                </a:moveTo>
                <a:cubicBezTo>
                  <a:pt x="3095991" y="253521"/>
                  <a:pt x="3858914" y="507043"/>
                  <a:pt x="3470069" y="561193"/>
                </a:cubicBezTo>
                <a:cubicBezTo>
                  <a:pt x="3081224" y="615343"/>
                  <a:pt x="1757184" y="735950"/>
                  <a:pt x="0" y="324901"/>
                </a:cubicBez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11828BE7-28D6-6A44-825C-169A4C1A9E19}" type="slidenum">
              <a:rPr lang="en-US" smtClean="0"/>
              <a:t>137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70082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80" grpId="0"/>
    </p:bldLst>
  </p:timing>
</p:sld>
</file>

<file path=ppt/slides/slide1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Who Takes Care of Congestion?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1912938"/>
            <a:ext cx="8229600" cy="4411662"/>
          </a:xfrm>
        </p:spPr>
        <p:txBody>
          <a:bodyPr/>
          <a:lstStyle/>
          <a:p>
            <a:r>
              <a:rPr lang="en-US" sz="3000" dirty="0" smtClean="0">
                <a:solidFill>
                  <a:srgbClr val="000090"/>
                </a:solidFill>
              </a:rPr>
              <a:t>Network? </a:t>
            </a:r>
            <a:r>
              <a:rPr lang="en-US" sz="3000" dirty="0">
                <a:solidFill>
                  <a:srgbClr val="000090"/>
                </a:solidFill>
              </a:rPr>
              <a:t> </a:t>
            </a:r>
            <a:r>
              <a:rPr lang="en-US" sz="3000" dirty="0" smtClean="0">
                <a:solidFill>
                  <a:srgbClr val="000090"/>
                </a:solidFill>
              </a:rPr>
              <a:t>End hosts?</a:t>
            </a:r>
            <a:r>
              <a:rPr lang="en-US" sz="3000" dirty="0">
                <a:solidFill>
                  <a:srgbClr val="000090"/>
                </a:solidFill>
              </a:rPr>
              <a:t> </a:t>
            </a:r>
            <a:r>
              <a:rPr lang="en-US" sz="3000" dirty="0" smtClean="0">
                <a:solidFill>
                  <a:srgbClr val="000090"/>
                </a:solidFill>
              </a:rPr>
              <a:t>Both?</a:t>
            </a:r>
          </a:p>
          <a:p>
            <a:endParaRPr lang="en-US" sz="3000" dirty="0">
              <a:solidFill>
                <a:srgbClr val="000090"/>
              </a:solidFill>
            </a:endParaRPr>
          </a:p>
          <a:p>
            <a:r>
              <a:rPr lang="en-US" dirty="0" smtClean="0"/>
              <a:t>TCP’s approach:</a:t>
            </a:r>
          </a:p>
          <a:p>
            <a:pPr lvl="1"/>
            <a:r>
              <a:rPr lang="en-US" b="1" dirty="0" smtClean="0"/>
              <a:t>End </a:t>
            </a:r>
            <a:r>
              <a:rPr lang="en-US" b="1" dirty="0"/>
              <a:t>hosts </a:t>
            </a:r>
            <a:r>
              <a:rPr lang="en-US" dirty="0"/>
              <a:t>adjust sending </a:t>
            </a:r>
            <a:r>
              <a:rPr lang="en-US" dirty="0" smtClean="0"/>
              <a:t>rate</a:t>
            </a:r>
          </a:p>
          <a:p>
            <a:pPr lvl="1"/>
            <a:r>
              <a:rPr lang="en-US" dirty="0" smtClean="0"/>
              <a:t>Based </a:t>
            </a:r>
            <a:r>
              <a:rPr lang="en-US" dirty="0"/>
              <a:t>on </a:t>
            </a:r>
            <a:r>
              <a:rPr lang="en-US" b="1" dirty="0" smtClean="0"/>
              <a:t>implicit feedback </a:t>
            </a:r>
            <a:r>
              <a:rPr lang="en-US" dirty="0"/>
              <a:t>from </a:t>
            </a:r>
            <a:r>
              <a:rPr lang="en-US" dirty="0" smtClean="0"/>
              <a:t>network</a:t>
            </a:r>
          </a:p>
          <a:p>
            <a:pPr lvl="1"/>
            <a:endParaRPr lang="en-US" b="1" dirty="0"/>
          </a:p>
          <a:p>
            <a:r>
              <a:rPr lang="en-US" dirty="0" smtClean="0"/>
              <a:t>Not the only approach</a:t>
            </a:r>
          </a:p>
          <a:p>
            <a:pPr lvl="1"/>
            <a:r>
              <a:rPr lang="en-US" dirty="0" smtClean="0"/>
              <a:t>A consequence of history rather than planning</a:t>
            </a:r>
          </a:p>
          <a:p>
            <a:pPr lvl="2"/>
            <a:endParaRPr lang="en-US" b="1" dirty="0" smtClean="0"/>
          </a:p>
          <a:p>
            <a:endParaRPr lang="en-US" b="1" dirty="0" smtClean="0"/>
          </a:p>
        </p:txBody>
      </p:sp>
      <p:sp>
        <p:nvSpPr>
          <p:cNvPr id="5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11828BE7-28D6-6A44-825C-169A4C1A9E19}" type="slidenum">
              <a:rPr lang="en-US" smtClean="0"/>
              <a:t>138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63092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1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Some History: TCP in the 1980s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36738"/>
            <a:ext cx="8229600" cy="4411662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Sending rate only limited by flow control</a:t>
            </a:r>
          </a:p>
          <a:p>
            <a:pPr lvl="1"/>
            <a:r>
              <a:rPr lang="en-US" dirty="0" smtClean="0"/>
              <a:t>Packet drops </a:t>
            </a:r>
            <a:r>
              <a:rPr lang="en-US" dirty="0" smtClean="0">
                <a:sym typeface="Wingdings"/>
              </a:rPr>
              <a:t> s</a:t>
            </a:r>
            <a:r>
              <a:rPr lang="en-US" dirty="0" smtClean="0"/>
              <a:t>enders (repeatedly!) retransmit a full window’s worth of packets </a:t>
            </a:r>
          </a:p>
          <a:p>
            <a:endParaRPr lang="en-US" dirty="0" smtClean="0"/>
          </a:p>
          <a:p>
            <a:r>
              <a:rPr lang="en-US" dirty="0" smtClean="0"/>
              <a:t>Led to “congestion collapse” starting Oct. 1986</a:t>
            </a:r>
          </a:p>
          <a:p>
            <a:pPr lvl="1"/>
            <a:r>
              <a:rPr lang="en-US" dirty="0" smtClean="0"/>
              <a:t>Throughput on the NSF network dropped from 32Kbits/s to 40bits/sec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 smtClean="0"/>
              <a:t>“Fixed” by Van Jacobson’s development of TCP’s congestion control (CC) algorithms</a:t>
            </a:r>
          </a:p>
          <a:p>
            <a:endParaRPr lang="en-US" dirty="0" smtClean="0"/>
          </a:p>
        </p:txBody>
      </p:sp>
      <p:sp>
        <p:nvSpPr>
          <p:cNvPr id="4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11828BE7-28D6-6A44-825C-169A4C1A9E19}" type="slidenum">
              <a:rPr lang="en-US" smtClean="0"/>
              <a:t>139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92186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38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Role of the Transport Layer</a:t>
            </a:r>
            <a:endParaRPr lang="en-US" dirty="0"/>
          </a:p>
        </p:txBody>
      </p:sp>
      <p:sp>
        <p:nvSpPr>
          <p:cNvPr id="11038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2065338"/>
            <a:ext cx="8686800" cy="4411662"/>
          </a:xfrm>
        </p:spPr>
        <p:txBody>
          <a:bodyPr/>
          <a:lstStyle/>
          <a:p>
            <a:r>
              <a:rPr lang="en-US" dirty="0" smtClean="0"/>
              <a:t>Communication between processes</a:t>
            </a:r>
          </a:p>
          <a:p>
            <a:pPr lvl="1"/>
            <a:r>
              <a:rPr lang="en-US" dirty="0" smtClean="0"/>
              <a:t>mux/</a:t>
            </a:r>
            <a:r>
              <a:rPr lang="en-US" dirty="0" err="1" smtClean="0"/>
              <a:t>demux</a:t>
            </a:r>
            <a:r>
              <a:rPr lang="en-US" dirty="0" smtClean="0"/>
              <a:t> from and to application processes</a:t>
            </a:r>
          </a:p>
          <a:p>
            <a:pPr lvl="1"/>
            <a:r>
              <a:rPr lang="en-US" dirty="0" smtClean="0"/>
              <a:t>implemented using ports</a:t>
            </a:r>
          </a:p>
        </p:txBody>
      </p:sp>
      <p:sp>
        <p:nvSpPr>
          <p:cNvPr id="4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1"/>
            <a:ext cx="2133600" cy="365125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37931725" indent="-37474525" algn="ctr"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r"/>
            <a:fld id="{C347C1EF-973B-F840-ADDD-5BD345E7D802}" type="slidenum">
              <a:rPr lang="en-US" sz="1400" smtClean="0">
                <a:latin typeface="Calibri"/>
              </a:rPr>
              <a:pPr algn="r"/>
              <a:t>14</a:t>
            </a:fld>
            <a:endParaRPr lang="en-US" sz="1400" dirty="0"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069354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Jacobson’s Approach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 smtClean="0"/>
              <a:t>Extend TCP’s existing window-based protocol but adapt the window size in response to congestion</a:t>
            </a:r>
          </a:p>
          <a:p>
            <a:pPr lvl="1"/>
            <a:r>
              <a:rPr lang="en-US" sz="2000" dirty="0" smtClean="0">
                <a:solidFill>
                  <a:srgbClr val="000090"/>
                </a:solidFill>
              </a:rPr>
              <a:t>required no upgrades to routers or applications!</a:t>
            </a:r>
          </a:p>
          <a:p>
            <a:pPr lvl="1"/>
            <a:r>
              <a:rPr lang="en-US" sz="2000" dirty="0" smtClean="0"/>
              <a:t>patch of a few lines of code to TCP implementations</a:t>
            </a:r>
          </a:p>
          <a:p>
            <a:endParaRPr lang="en-US" sz="2400" dirty="0" smtClean="0"/>
          </a:p>
          <a:p>
            <a:r>
              <a:rPr lang="en-US" sz="2400" dirty="0" smtClean="0"/>
              <a:t>A pragmatic and effective solution </a:t>
            </a:r>
          </a:p>
          <a:p>
            <a:pPr lvl="1"/>
            <a:r>
              <a:rPr lang="en-US" sz="2000" dirty="0" smtClean="0"/>
              <a:t>but many other approaches exist</a:t>
            </a:r>
            <a:br>
              <a:rPr lang="en-US" sz="2000" dirty="0" smtClean="0"/>
            </a:br>
            <a:endParaRPr lang="en-US" sz="2000" dirty="0"/>
          </a:p>
          <a:p>
            <a:r>
              <a:rPr lang="en-US" sz="2400" dirty="0" smtClean="0"/>
              <a:t>Extensively improved on since </a:t>
            </a:r>
          </a:p>
          <a:p>
            <a:pPr lvl="1"/>
            <a:r>
              <a:rPr lang="en-US" sz="2000" dirty="0" smtClean="0"/>
              <a:t>topic now sees less activity in ISP contexts </a:t>
            </a:r>
          </a:p>
          <a:p>
            <a:pPr lvl="1"/>
            <a:r>
              <a:rPr lang="en-US" sz="2000" dirty="0" smtClean="0"/>
              <a:t>but is making a comeback in datacenter environments</a:t>
            </a:r>
            <a:endParaRPr lang="en-US" sz="2000" dirty="0"/>
          </a:p>
          <a:p>
            <a:endParaRPr lang="en-US" sz="2400" dirty="0" smtClean="0"/>
          </a:p>
          <a:p>
            <a:endParaRPr lang="en-US" sz="2400" dirty="0"/>
          </a:p>
          <a:p>
            <a:endParaRPr lang="en-US" sz="2400" dirty="0"/>
          </a:p>
        </p:txBody>
      </p:sp>
      <p:sp>
        <p:nvSpPr>
          <p:cNvPr id="4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11828BE7-28D6-6A44-825C-169A4C1A9E19}" type="slidenum">
              <a:rPr lang="en-US" smtClean="0"/>
              <a:t>140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53552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099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50838"/>
            <a:ext cx="8534400" cy="1173162"/>
          </a:xfrm>
        </p:spPr>
        <p:txBody>
          <a:bodyPr/>
          <a:lstStyle/>
          <a:p>
            <a:r>
              <a:rPr lang="en-US" dirty="0"/>
              <a:t>Three </a:t>
            </a:r>
            <a:r>
              <a:rPr lang="en-US" dirty="0" smtClean="0"/>
              <a:t>Issues to Consider</a:t>
            </a:r>
            <a:endParaRPr lang="en-US" dirty="0"/>
          </a:p>
        </p:txBody>
      </p:sp>
      <p:sp>
        <p:nvSpPr>
          <p:cNvPr id="9809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r>
              <a:rPr lang="en-US" dirty="0" smtClean="0"/>
              <a:t>Discovering the available (bottleneck) bandwidth</a:t>
            </a:r>
            <a:endParaRPr lang="en-US" dirty="0"/>
          </a:p>
          <a:p>
            <a:endParaRPr lang="en-US" dirty="0"/>
          </a:p>
          <a:p>
            <a:r>
              <a:rPr lang="en-US" dirty="0"/>
              <a:t>Adjusting to variations in bandwidth</a:t>
            </a:r>
          </a:p>
          <a:p>
            <a:endParaRPr lang="en-US" dirty="0"/>
          </a:p>
          <a:p>
            <a:r>
              <a:rPr lang="en-US" dirty="0"/>
              <a:t>Sharing bandwidth between flows</a:t>
            </a:r>
          </a:p>
          <a:p>
            <a:endParaRPr lang="en-US" dirty="0"/>
          </a:p>
        </p:txBody>
      </p:sp>
      <p:sp>
        <p:nvSpPr>
          <p:cNvPr id="4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11828BE7-28D6-6A44-825C-169A4C1A9E19}" type="slidenum">
              <a:rPr lang="en-US" smtClean="0"/>
              <a:t>141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61417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09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09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09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80995" grpId="0" build="p"/>
    </p:bldLst>
  </p:timing>
</p:sld>
</file>

<file path=ppt/slides/slide1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99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Abstract </a:t>
            </a:r>
            <a:r>
              <a:rPr lang="en-US" dirty="0"/>
              <a:t>View</a:t>
            </a:r>
          </a:p>
        </p:txBody>
      </p:sp>
      <p:sp>
        <p:nvSpPr>
          <p:cNvPr id="9799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fontScale="92500" lnSpcReduction="10000"/>
          </a:bodyPr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Ignore internal structure of router and model it as having a single queue for a particular input-output pair</a:t>
            </a:r>
          </a:p>
        </p:txBody>
      </p:sp>
      <p:sp>
        <p:nvSpPr>
          <p:cNvPr id="979980" name="Text Box 12"/>
          <p:cNvSpPr txBox="1">
            <a:spLocks noChangeArrowheads="1"/>
          </p:cNvSpPr>
          <p:nvPr/>
        </p:nvSpPr>
        <p:spPr bwMode="auto">
          <a:xfrm>
            <a:off x="1126935" y="3203575"/>
            <a:ext cx="1722628" cy="3975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bg2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r>
              <a:rPr lang="en-US" sz="2000" b="0" dirty="0">
                <a:latin typeface="+mn-lt"/>
              </a:rPr>
              <a:t>Sending Host</a:t>
            </a:r>
          </a:p>
        </p:txBody>
      </p:sp>
      <p:sp>
        <p:nvSpPr>
          <p:cNvPr id="979981" name="Text Box 13"/>
          <p:cNvSpPr txBox="1">
            <a:spLocks noChangeArrowheads="1"/>
          </p:cNvSpPr>
          <p:nvPr/>
        </p:nvSpPr>
        <p:spPr bwMode="auto">
          <a:xfrm>
            <a:off x="3484481" y="3203575"/>
            <a:ext cx="1978107" cy="3975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bg2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r>
              <a:rPr lang="en-US" sz="2000" b="0">
                <a:latin typeface="+mn-lt"/>
              </a:rPr>
              <a:t>Buffer in Router</a:t>
            </a:r>
          </a:p>
        </p:txBody>
      </p:sp>
      <p:sp>
        <p:nvSpPr>
          <p:cNvPr id="979982" name="Text Box 14"/>
          <p:cNvSpPr txBox="1">
            <a:spLocks noChangeArrowheads="1"/>
          </p:cNvSpPr>
          <p:nvPr/>
        </p:nvSpPr>
        <p:spPr bwMode="auto">
          <a:xfrm>
            <a:off x="5971164" y="3200400"/>
            <a:ext cx="1907599" cy="3975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bg2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r>
              <a:rPr lang="en-US" sz="2000" b="0">
                <a:latin typeface="+mn-lt"/>
              </a:rPr>
              <a:t>Receiving Host</a:t>
            </a:r>
          </a:p>
        </p:txBody>
      </p:sp>
      <p:grpSp>
        <p:nvGrpSpPr>
          <p:cNvPr id="979986" name="Group 18"/>
          <p:cNvGrpSpPr>
            <a:grpSpLocks/>
          </p:cNvGrpSpPr>
          <p:nvPr/>
        </p:nvGrpSpPr>
        <p:grpSpPr bwMode="auto">
          <a:xfrm>
            <a:off x="1828800" y="2297113"/>
            <a:ext cx="5264150" cy="750887"/>
            <a:chOff x="1152" y="1447"/>
            <a:chExt cx="3316" cy="473"/>
          </a:xfrm>
        </p:grpSpPr>
        <p:grpSp>
          <p:nvGrpSpPr>
            <p:cNvPr id="979972" name="Group 4"/>
            <p:cNvGrpSpPr>
              <a:grpSpLocks/>
            </p:cNvGrpSpPr>
            <p:nvPr/>
          </p:nvGrpSpPr>
          <p:grpSpPr bwMode="auto">
            <a:xfrm>
              <a:off x="1152" y="1447"/>
              <a:ext cx="3316" cy="473"/>
              <a:chOff x="1248" y="672"/>
              <a:chExt cx="3648" cy="528"/>
            </a:xfrm>
          </p:grpSpPr>
          <p:sp>
            <p:nvSpPr>
              <p:cNvPr id="979973" name="Rectangle 5"/>
              <p:cNvSpPr>
                <a:spLocks noChangeArrowheads="1"/>
              </p:cNvSpPr>
              <p:nvPr/>
            </p:nvSpPr>
            <p:spPr bwMode="auto">
              <a:xfrm>
                <a:off x="1248" y="864"/>
                <a:ext cx="336" cy="336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59304" tIns="29651" rIns="59304" bIns="29651" anchor="ctr"/>
              <a:lstStyle/>
              <a:p>
                <a:pPr algn="ctr"/>
                <a:r>
                  <a:rPr lang="en-US" sz="3200">
                    <a:latin typeface="Tahoma" charset="0"/>
                  </a:rPr>
                  <a:t>A</a:t>
                </a:r>
              </a:p>
            </p:txBody>
          </p:sp>
          <p:sp>
            <p:nvSpPr>
              <p:cNvPr id="979974" name="Rectangle 6"/>
              <p:cNvSpPr>
                <a:spLocks noChangeArrowheads="1"/>
              </p:cNvSpPr>
              <p:nvPr/>
            </p:nvSpPr>
            <p:spPr bwMode="auto">
              <a:xfrm>
                <a:off x="2496" y="864"/>
                <a:ext cx="1152" cy="336"/>
              </a:xfrm>
              <a:prstGeom prst="rect">
                <a:avLst/>
              </a:prstGeom>
              <a:solidFill>
                <a:schemeClr val="bg1"/>
              </a:solidFill>
              <a:ln w="2857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59304" tIns="29651" rIns="59304" bIns="29651" anchor="ctr"/>
              <a:lstStyle/>
              <a:p>
                <a:endParaRPr lang="en-US"/>
              </a:p>
            </p:txBody>
          </p:sp>
          <p:sp>
            <p:nvSpPr>
              <p:cNvPr id="979975" name="Rectangle 7"/>
              <p:cNvSpPr>
                <a:spLocks noChangeArrowheads="1"/>
              </p:cNvSpPr>
              <p:nvPr/>
            </p:nvSpPr>
            <p:spPr bwMode="auto">
              <a:xfrm>
                <a:off x="4560" y="864"/>
                <a:ext cx="336" cy="336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59304" tIns="29651" rIns="59304" bIns="29651" anchor="ctr"/>
              <a:lstStyle/>
              <a:p>
                <a:pPr algn="ctr"/>
                <a:r>
                  <a:rPr lang="en-US" sz="3200">
                    <a:latin typeface="Tahoma" charset="0"/>
                  </a:rPr>
                  <a:t>B</a:t>
                </a:r>
              </a:p>
            </p:txBody>
          </p:sp>
          <p:sp>
            <p:nvSpPr>
              <p:cNvPr id="979976" name="Line 8"/>
              <p:cNvSpPr>
                <a:spLocks noChangeShapeType="1"/>
              </p:cNvSpPr>
              <p:nvPr/>
            </p:nvSpPr>
            <p:spPr bwMode="auto">
              <a:xfrm>
                <a:off x="1584" y="1032"/>
                <a:ext cx="912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59304" tIns="29651" rIns="59304" bIns="29651" anchor="ctr"/>
              <a:lstStyle/>
              <a:p>
                <a:endParaRPr lang="en-US"/>
              </a:p>
            </p:txBody>
          </p:sp>
          <p:sp>
            <p:nvSpPr>
              <p:cNvPr id="979977" name="Line 9"/>
              <p:cNvSpPr>
                <a:spLocks noChangeShapeType="1"/>
              </p:cNvSpPr>
              <p:nvPr/>
            </p:nvSpPr>
            <p:spPr bwMode="auto">
              <a:xfrm>
                <a:off x="3648" y="1032"/>
                <a:ext cx="912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59304" tIns="29651" rIns="59304" bIns="29651" anchor="ctr"/>
              <a:lstStyle/>
              <a:p>
                <a:endParaRPr lang="en-US"/>
              </a:p>
            </p:txBody>
          </p:sp>
          <p:sp>
            <p:nvSpPr>
              <p:cNvPr id="979978" name="Text Box 10"/>
              <p:cNvSpPr txBox="1">
                <a:spLocks noChangeArrowheads="1"/>
              </p:cNvSpPr>
              <p:nvPr/>
            </p:nvSpPr>
            <p:spPr bwMode="auto">
              <a:xfrm>
                <a:off x="3744" y="735"/>
                <a:ext cx="116" cy="28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59304" tIns="29651" rIns="59304" bIns="29651" anchor="ctr"/>
              <a:lstStyle/>
              <a:p>
                <a:pPr algn="ctr"/>
                <a:endParaRPr lang="en-US" sz="2200">
                  <a:latin typeface="Tahoma" charset="0"/>
                </a:endParaRPr>
              </a:p>
            </p:txBody>
          </p:sp>
          <p:sp>
            <p:nvSpPr>
              <p:cNvPr id="979979" name="Text Box 11"/>
              <p:cNvSpPr txBox="1">
                <a:spLocks noChangeArrowheads="1"/>
              </p:cNvSpPr>
              <p:nvPr/>
            </p:nvSpPr>
            <p:spPr bwMode="auto">
              <a:xfrm>
                <a:off x="1824" y="672"/>
                <a:ext cx="243" cy="36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59304" tIns="29651" rIns="59304" bIns="29651" anchor="ctr"/>
              <a:lstStyle/>
              <a:p>
                <a:pPr algn="ctr"/>
                <a:endParaRPr lang="en-US" sz="2900">
                  <a:latin typeface="Tahoma" charset="0"/>
                </a:endParaRPr>
              </a:p>
            </p:txBody>
          </p:sp>
        </p:grpSp>
        <p:sp>
          <p:nvSpPr>
            <p:cNvPr id="979983" name="Line 15"/>
            <p:cNvSpPr>
              <a:spLocks noChangeShapeType="1"/>
            </p:cNvSpPr>
            <p:nvPr/>
          </p:nvSpPr>
          <p:spPr bwMode="auto">
            <a:xfrm>
              <a:off x="3168" y="1612"/>
              <a:ext cx="0" cy="30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 anchor="ctr"/>
            <a:lstStyle/>
            <a:p>
              <a:endParaRPr lang="en-US"/>
            </a:p>
          </p:txBody>
        </p:sp>
        <p:sp>
          <p:nvSpPr>
            <p:cNvPr id="979984" name="Line 16"/>
            <p:cNvSpPr>
              <a:spLocks noChangeShapeType="1"/>
            </p:cNvSpPr>
            <p:nvPr/>
          </p:nvSpPr>
          <p:spPr bwMode="auto">
            <a:xfrm>
              <a:off x="3024" y="1612"/>
              <a:ext cx="0" cy="30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 anchor="ctr"/>
            <a:lstStyle/>
            <a:p>
              <a:endParaRPr lang="en-US"/>
            </a:p>
          </p:txBody>
        </p:sp>
        <p:sp>
          <p:nvSpPr>
            <p:cNvPr id="979985" name="Line 17"/>
            <p:cNvSpPr>
              <a:spLocks noChangeShapeType="1"/>
            </p:cNvSpPr>
            <p:nvPr/>
          </p:nvSpPr>
          <p:spPr bwMode="auto">
            <a:xfrm>
              <a:off x="2880" y="1612"/>
              <a:ext cx="0" cy="30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 anchor="ctr"/>
            <a:lstStyle/>
            <a:p>
              <a:endParaRPr lang="en-US"/>
            </a:p>
          </p:txBody>
        </p:sp>
      </p:grpSp>
      <p:sp>
        <p:nvSpPr>
          <p:cNvPr id="19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11828BE7-28D6-6A44-825C-169A4C1A9E19}" type="slidenum">
              <a:rPr lang="en-US" smtClean="0"/>
              <a:t>142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08542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20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Discovering available bandwidth</a:t>
            </a:r>
            <a:endParaRPr lang="en-US" dirty="0"/>
          </a:p>
        </p:txBody>
      </p:sp>
      <p:sp>
        <p:nvSpPr>
          <p:cNvPr id="9820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fontScale="92500"/>
          </a:bodyPr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 smtClean="0"/>
              <a:t>Pick sending rate </a:t>
            </a:r>
            <a:r>
              <a:rPr lang="en-US" dirty="0"/>
              <a:t>to match bottleneck bandwidth</a:t>
            </a:r>
          </a:p>
          <a:p>
            <a:pPr lvl="1"/>
            <a:r>
              <a:rPr lang="en-US" dirty="0"/>
              <a:t>Without any </a:t>
            </a:r>
            <a:r>
              <a:rPr lang="en-US" i="1" dirty="0"/>
              <a:t>a priori</a:t>
            </a:r>
            <a:r>
              <a:rPr lang="en-US" dirty="0"/>
              <a:t> knowledge</a:t>
            </a:r>
          </a:p>
          <a:p>
            <a:pPr lvl="1"/>
            <a:r>
              <a:rPr lang="en-US" dirty="0"/>
              <a:t>Could be gigabit link, could be a modem</a:t>
            </a:r>
          </a:p>
        </p:txBody>
      </p:sp>
      <p:grpSp>
        <p:nvGrpSpPr>
          <p:cNvPr id="982020" name="Group 4"/>
          <p:cNvGrpSpPr>
            <a:grpSpLocks/>
          </p:cNvGrpSpPr>
          <p:nvPr/>
        </p:nvGrpSpPr>
        <p:grpSpPr bwMode="auto">
          <a:xfrm>
            <a:off x="1752600" y="2297113"/>
            <a:ext cx="5264150" cy="750887"/>
            <a:chOff x="1152" y="1447"/>
            <a:chExt cx="3316" cy="473"/>
          </a:xfrm>
        </p:grpSpPr>
        <p:grpSp>
          <p:nvGrpSpPr>
            <p:cNvPr id="982021" name="Group 5"/>
            <p:cNvGrpSpPr>
              <a:grpSpLocks/>
            </p:cNvGrpSpPr>
            <p:nvPr/>
          </p:nvGrpSpPr>
          <p:grpSpPr bwMode="auto">
            <a:xfrm>
              <a:off x="1152" y="1447"/>
              <a:ext cx="3316" cy="473"/>
              <a:chOff x="1248" y="672"/>
              <a:chExt cx="3648" cy="528"/>
            </a:xfrm>
          </p:grpSpPr>
          <p:sp>
            <p:nvSpPr>
              <p:cNvPr id="982022" name="Rectangle 6"/>
              <p:cNvSpPr>
                <a:spLocks noChangeArrowheads="1"/>
              </p:cNvSpPr>
              <p:nvPr/>
            </p:nvSpPr>
            <p:spPr bwMode="auto">
              <a:xfrm>
                <a:off x="1248" y="864"/>
                <a:ext cx="336" cy="336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59304" tIns="29651" rIns="59304" bIns="29651" anchor="ctr"/>
              <a:lstStyle/>
              <a:p>
                <a:pPr algn="ctr"/>
                <a:r>
                  <a:rPr lang="en-US" sz="3200">
                    <a:latin typeface="Tahoma" charset="0"/>
                  </a:rPr>
                  <a:t>A</a:t>
                </a:r>
              </a:p>
            </p:txBody>
          </p:sp>
          <p:sp>
            <p:nvSpPr>
              <p:cNvPr id="982023" name="Rectangle 7"/>
              <p:cNvSpPr>
                <a:spLocks noChangeArrowheads="1"/>
              </p:cNvSpPr>
              <p:nvPr/>
            </p:nvSpPr>
            <p:spPr bwMode="auto">
              <a:xfrm>
                <a:off x="2496" y="864"/>
                <a:ext cx="1152" cy="336"/>
              </a:xfrm>
              <a:prstGeom prst="rect">
                <a:avLst/>
              </a:prstGeom>
              <a:solidFill>
                <a:schemeClr val="bg1"/>
              </a:solidFill>
              <a:ln w="2857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59304" tIns="29651" rIns="59304" bIns="29651" anchor="ctr"/>
              <a:lstStyle/>
              <a:p>
                <a:endParaRPr lang="en-US"/>
              </a:p>
            </p:txBody>
          </p:sp>
          <p:sp>
            <p:nvSpPr>
              <p:cNvPr id="982024" name="Rectangle 8"/>
              <p:cNvSpPr>
                <a:spLocks noChangeArrowheads="1"/>
              </p:cNvSpPr>
              <p:nvPr/>
            </p:nvSpPr>
            <p:spPr bwMode="auto">
              <a:xfrm>
                <a:off x="4560" y="864"/>
                <a:ext cx="336" cy="336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59304" tIns="29651" rIns="59304" bIns="29651" anchor="ctr"/>
              <a:lstStyle/>
              <a:p>
                <a:pPr algn="ctr"/>
                <a:r>
                  <a:rPr lang="en-US" sz="3200">
                    <a:latin typeface="Tahoma" charset="0"/>
                  </a:rPr>
                  <a:t>B</a:t>
                </a:r>
              </a:p>
            </p:txBody>
          </p:sp>
          <p:sp>
            <p:nvSpPr>
              <p:cNvPr id="982025" name="Line 9"/>
              <p:cNvSpPr>
                <a:spLocks noChangeShapeType="1"/>
              </p:cNvSpPr>
              <p:nvPr/>
            </p:nvSpPr>
            <p:spPr bwMode="auto">
              <a:xfrm>
                <a:off x="1584" y="1032"/>
                <a:ext cx="912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59304" tIns="29651" rIns="59304" bIns="29651" anchor="ctr"/>
              <a:lstStyle/>
              <a:p>
                <a:endParaRPr lang="en-US"/>
              </a:p>
            </p:txBody>
          </p:sp>
          <p:sp>
            <p:nvSpPr>
              <p:cNvPr id="982026" name="Line 10"/>
              <p:cNvSpPr>
                <a:spLocks noChangeShapeType="1"/>
              </p:cNvSpPr>
              <p:nvPr/>
            </p:nvSpPr>
            <p:spPr bwMode="auto">
              <a:xfrm>
                <a:off x="3648" y="1032"/>
                <a:ext cx="912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59304" tIns="29651" rIns="59304" bIns="29651" anchor="ctr"/>
              <a:lstStyle/>
              <a:p>
                <a:endParaRPr lang="en-US"/>
              </a:p>
            </p:txBody>
          </p:sp>
          <p:sp>
            <p:nvSpPr>
              <p:cNvPr id="982027" name="Text Box 11"/>
              <p:cNvSpPr txBox="1">
                <a:spLocks noChangeArrowheads="1"/>
              </p:cNvSpPr>
              <p:nvPr/>
            </p:nvSpPr>
            <p:spPr bwMode="auto">
              <a:xfrm>
                <a:off x="3744" y="735"/>
                <a:ext cx="116" cy="28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59304" tIns="29651" rIns="59304" bIns="29651" anchor="ctr"/>
              <a:lstStyle/>
              <a:p>
                <a:pPr algn="ctr"/>
                <a:endParaRPr lang="en-US" sz="2200">
                  <a:latin typeface="Tahoma" charset="0"/>
                </a:endParaRPr>
              </a:p>
            </p:txBody>
          </p:sp>
          <p:sp>
            <p:nvSpPr>
              <p:cNvPr id="982028" name="Text Box 12"/>
              <p:cNvSpPr txBox="1">
                <a:spLocks noChangeArrowheads="1"/>
              </p:cNvSpPr>
              <p:nvPr/>
            </p:nvSpPr>
            <p:spPr bwMode="auto">
              <a:xfrm>
                <a:off x="1824" y="672"/>
                <a:ext cx="243" cy="36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59304" tIns="29651" rIns="59304" bIns="29651" anchor="ctr"/>
              <a:lstStyle/>
              <a:p>
                <a:pPr algn="ctr"/>
                <a:endParaRPr lang="en-US" sz="2900">
                  <a:latin typeface="Tahoma" charset="0"/>
                </a:endParaRPr>
              </a:p>
            </p:txBody>
          </p:sp>
        </p:grpSp>
        <p:sp>
          <p:nvSpPr>
            <p:cNvPr id="982029" name="Line 13"/>
            <p:cNvSpPr>
              <a:spLocks noChangeShapeType="1"/>
            </p:cNvSpPr>
            <p:nvPr/>
          </p:nvSpPr>
          <p:spPr bwMode="auto">
            <a:xfrm>
              <a:off x="3168" y="1612"/>
              <a:ext cx="0" cy="30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 anchor="ctr"/>
            <a:lstStyle/>
            <a:p>
              <a:endParaRPr lang="en-US"/>
            </a:p>
          </p:txBody>
        </p:sp>
        <p:sp>
          <p:nvSpPr>
            <p:cNvPr id="982030" name="Line 14"/>
            <p:cNvSpPr>
              <a:spLocks noChangeShapeType="1"/>
            </p:cNvSpPr>
            <p:nvPr/>
          </p:nvSpPr>
          <p:spPr bwMode="auto">
            <a:xfrm>
              <a:off x="3024" y="1612"/>
              <a:ext cx="0" cy="30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 anchor="ctr"/>
            <a:lstStyle/>
            <a:p>
              <a:endParaRPr lang="en-US"/>
            </a:p>
          </p:txBody>
        </p:sp>
        <p:sp>
          <p:nvSpPr>
            <p:cNvPr id="982031" name="Line 15"/>
            <p:cNvSpPr>
              <a:spLocks noChangeShapeType="1"/>
            </p:cNvSpPr>
            <p:nvPr/>
          </p:nvSpPr>
          <p:spPr bwMode="auto">
            <a:xfrm>
              <a:off x="2880" y="1612"/>
              <a:ext cx="0" cy="30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 anchor="ctr"/>
            <a:lstStyle/>
            <a:p>
              <a:endParaRPr lang="en-US"/>
            </a:p>
          </p:txBody>
        </p:sp>
      </p:grpSp>
      <p:sp>
        <p:nvSpPr>
          <p:cNvPr id="982032" name="Text Box 16"/>
          <p:cNvSpPr txBox="1">
            <a:spLocks noChangeArrowheads="1"/>
          </p:cNvSpPr>
          <p:nvPr/>
        </p:nvSpPr>
        <p:spPr bwMode="auto">
          <a:xfrm>
            <a:off x="5164569" y="2483411"/>
            <a:ext cx="1083831" cy="3359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bg2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r>
              <a:rPr lang="en-US" sz="1600" b="0" dirty="0">
                <a:solidFill>
                  <a:srgbClr val="FF0000"/>
                </a:solidFill>
                <a:latin typeface="+mn-lt"/>
              </a:rPr>
              <a:t>100 Mbps</a:t>
            </a:r>
          </a:p>
        </p:txBody>
      </p:sp>
      <p:sp>
        <p:nvSpPr>
          <p:cNvPr id="17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11828BE7-28D6-6A44-825C-169A4C1A9E19}" type="slidenum">
              <a:rPr lang="en-US" smtClean="0"/>
              <a:t>143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12462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42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0"/>
            <a:ext cx="8991600" cy="1173162"/>
          </a:xfrm>
        </p:spPr>
        <p:txBody>
          <a:bodyPr/>
          <a:lstStyle/>
          <a:p>
            <a:r>
              <a:rPr lang="en-US" dirty="0" smtClean="0"/>
              <a:t>Adjusting to variations in bandwidth</a:t>
            </a:r>
            <a:endParaRPr lang="en-US" dirty="0"/>
          </a:p>
        </p:txBody>
      </p:sp>
      <p:sp>
        <p:nvSpPr>
          <p:cNvPr id="9830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Adjust rate to match </a:t>
            </a:r>
            <a:r>
              <a:rPr lang="en-US" dirty="0">
                <a:solidFill>
                  <a:srgbClr val="FF0000"/>
                </a:solidFill>
              </a:rPr>
              <a:t>instantaneous</a:t>
            </a:r>
            <a:r>
              <a:rPr lang="en-US" dirty="0"/>
              <a:t> bandwidth</a:t>
            </a:r>
          </a:p>
          <a:p>
            <a:pPr lvl="1"/>
            <a:r>
              <a:rPr lang="en-US" dirty="0"/>
              <a:t>Assuming you have rough idea of bandwidth</a:t>
            </a:r>
          </a:p>
        </p:txBody>
      </p:sp>
      <p:grpSp>
        <p:nvGrpSpPr>
          <p:cNvPr id="983044" name="Group 4"/>
          <p:cNvGrpSpPr>
            <a:grpSpLocks/>
          </p:cNvGrpSpPr>
          <p:nvPr/>
        </p:nvGrpSpPr>
        <p:grpSpPr bwMode="auto">
          <a:xfrm>
            <a:off x="1828800" y="2297113"/>
            <a:ext cx="5264150" cy="750887"/>
            <a:chOff x="1152" y="1447"/>
            <a:chExt cx="3316" cy="473"/>
          </a:xfrm>
        </p:grpSpPr>
        <p:grpSp>
          <p:nvGrpSpPr>
            <p:cNvPr id="983045" name="Group 5"/>
            <p:cNvGrpSpPr>
              <a:grpSpLocks/>
            </p:cNvGrpSpPr>
            <p:nvPr/>
          </p:nvGrpSpPr>
          <p:grpSpPr bwMode="auto">
            <a:xfrm>
              <a:off x="1152" y="1447"/>
              <a:ext cx="3316" cy="473"/>
              <a:chOff x="1248" y="672"/>
              <a:chExt cx="3648" cy="528"/>
            </a:xfrm>
          </p:grpSpPr>
          <p:sp>
            <p:nvSpPr>
              <p:cNvPr id="983046" name="Rectangle 6"/>
              <p:cNvSpPr>
                <a:spLocks noChangeArrowheads="1"/>
              </p:cNvSpPr>
              <p:nvPr/>
            </p:nvSpPr>
            <p:spPr bwMode="auto">
              <a:xfrm>
                <a:off x="1248" y="864"/>
                <a:ext cx="336" cy="336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59304" tIns="29651" rIns="59304" bIns="29651" anchor="ctr"/>
              <a:lstStyle/>
              <a:p>
                <a:pPr algn="ctr"/>
                <a:r>
                  <a:rPr lang="en-US" sz="3200">
                    <a:latin typeface="Tahoma" charset="0"/>
                  </a:rPr>
                  <a:t>A</a:t>
                </a:r>
              </a:p>
            </p:txBody>
          </p:sp>
          <p:sp>
            <p:nvSpPr>
              <p:cNvPr id="983047" name="Rectangle 7"/>
              <p:cNvSpPr>
                <a:spLocks noChangeArrowheads="1"/>
              </p:cNvSpPr>
              <p:nvPr/>
            </p:nvSpPr>
            <p:spPr bwMode="auto">
              <a:xfrm>
                <a:off x="2496" y="864"/>
                <a:ext cx="1152" cy="336"/>
              </a:xfrm>
              <a:prstGeom prst="rect">
                <a:avLst/>
              </a:prstGeom>
              <a:solidFill>
                <a:schemeClr val="bg1"/>
              </a:solidFill>
              <a:ln w="2857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59304" tIns="29651" rIns="59304" bIns="29651" anchor="ctr"/>
              <a:lstStyle/>
              <a:p>
                <a:endParaRPr lang="en-US"/>
              </a:p>
            </p:txBody>
          </p:sp>
          <p:sp>
            <p:nvSpPr>
              <p:cNvPr id="983048" name="Rectangle 8"/>
              <p:cNvSpPr>
                <a:spLocks noChangeArrowheads="1"/>
              </p:cNvSpPr>
              <p:nvPr/>
            </p:nvSpPr>
            <p:spPr bwMode="auto">
              <a:xfrm>
                <a:off x="4560" y="864"/>
                <a:ext cx="336" cy="336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59304" tIns="29651" rIns="59304" bIns="29651" anchor="ctr"/>
              <a:lstStyle/>
              <a:p>
                <a:pPr algn="ctr"/>
                <a:r>
                  <a:rPr lang="en-US" sz="3200">
                    <a:latin typeface="Tahoma" charset="0"/>
                  </a:rPr>
                  <a:t>B</a:t>
                </a:r>
              </a:p>
            </p:txBody>
          </p:sp>
          <p:sp>
            <p:nvSpPr>
              <p:cNvPr id="983049" name="Line 9"/>
              <p:cNvSpPr>
                <a:spLocks noChangeShapeType="1"/>
              </p:cNvSpPr>
              <p:nvPr/>
            </p:nvSpPr>
            <p:spPr bwMode="auto">
              <a:xfrm>
                <a:off x="1584" y="1032"/>
                <a:ext cx="912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59304" tIns="29651" rIns="59304" bIns="29651" anchor="ctr"/>
              <a:lstStyle/>
              <a:p>
                <a:endParaRPr lang="en-US"/>
              </a:p>
            </p:txBody>
          </p:sp>
          <p:sp>
            <p:nvSpPr>
              <p:cNvPr id="983050" name="Line 10"/>
              <p:cNvSpPr>
                <a:spLocks noChangeShapeType="1"/>
              </p:cNvSpPr>
              <p:nvPr/>
            </p:nvSpPr>
            <p:spPr bwMode="auto">
              <a:xfrm>
                <a:off x="3648" y="1032"/>
                <a:ext cx="912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59304" tIns="29651" rIns="59304" bIns="29651" anchor="ctr"/>
              <a:lstStyle/>
              <a:p>
                <a:endParaRPr lang="en-US"/>
              </a:p>
            </p:txBody>
          </p:sp>
          <p:sp>
            <p:nvSpPr>
              <p:cNvPr id="983051" name="Text Box 11"/>
              <p:cNvSpPr txBox="1">
                <a:spLocks noChangeArrowheads="1"/>
              </p:cNvSpPr>
              <p:nvPr/>
            </p:nvSpPr>
            <p:spPr bwMode="auto">
              <a:xfrm>
                <a:off x="3744" y="735"/>
                <a:ext cx="116" cy="28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59304" tIns="29651" rIns="59304" bIns="29651" anchor="ctr"/>
              <a:lstStyle/>
              <a:p>
                <a:pPr algn="ctr"/>
                <a:endParaRPr lang="en-US" sz="2200">
                  <a:latin typeface="Tahoma" charset="0"/>
                </a:endParaRPr>
              </a:p>
            </p:txBody>
          </p:sp>
          <p:sp>
            <p:nvSpPr>
              <p:cNvPr id="983052" name="Text Box 12"/>
              <p:cNvSpPr txBox="1">
                <a:spLocks noChangeArrowheads="1"/>
              </p:cNvSpPr>
              <p:nvPr/>
            </p:nvSpPr>
            <p:spPr bwMode="auto">
              <a:xfrm>
                <a:off x="1824" y="672"/>
                <a:ext cx="243" cy="36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59304" tIns="29651" rIns="59304" bIns="29651" anchor="ctr"/>
              <a:lstStyle/>
              <a:p>
                <a:pPr algn="ctr"/>
                <a:endParaRPr lang="en-US" sz="2900">
                  <a:latin typeface="Tahoma" charset="0"/>
                </a:endParaRPr>
              </a:p>
            </p:txBody>
          </p:sp>
        </p:grpSp>
        <p:sp>
          <p:nvSpPr>
            <p:cNvPr id="983053" name="Line 13"/>
            <p:cNvSpPr>
              <a:spLocks noChangeShapeType="1"/>
            </p:cNvSpPr>
            <p:nvPr/>
          </p:nvSpPr>
          <p:spPr bwMode="auto">
            <a:xfrm>
              <a:off x="3168" y="1612"/>
              <a:ext cx="0" cy="30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 anchor="ctr"/>
            <a:lstStyle/>
            <a:p>
              <a:endParaRPr lang="en-US"/>
            </a:p>
          </p:txBody>
        </p:sp>
        <p:sp>
          <p:nvSpPr>
            <p:cNvPr id="983054" name="Line 14"/>
            <p:cNvSpPr>
              <a:spLocks noChangeShapeType="1"/>
            </p:cNvSpPr>
            <p:nvPr/>
          </p:nvSpPr>
          <p:spPr bwMode="auto">
            <a:xfrm>
              <a:off x="3024" y="1612"/>
              <a:ext cx="0" cy="30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 anchor="ctr"/>
            <a:lstStyle/>
            <a:p>
              <a:endParaRPr lang="en-US"/>
            </a:p>
          </p:txBody>
        </p:sp>
        <p:sp>
          <p:nvSpPr>
            <p:cNvPr id="983055" name="Line 15"/>
            <p:cNvSpPr>
              <a:spLocks noChangeShapeType="1"/>
            </p:cNvSpPr>
            <p:nvPr/>
          </p:nvSpPr>
          <p:spPr bwMode="auto">
            <a:xfrm>
              <a:off x="2880" y="1612"/>
              <a:ext cx="0" cy="30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 anchor="ctr"/>
            <a:lstStyle/>
            <a:p>
              <a:endParaRPr lang="en-US"/>
            </a:p>
          </p:txBody>
        </p:sp>
      </p:grpSp>
      <p:sp>
        <p:nvSpPr>
          <p:cNvPr id="983056" name="Text Box 16"/>
          <p:cNvSpPr txBox="1">
            <a:spLocks noChangeArrowheads="1"/>
          </p:cNvSpPr>
          <p:nvPr/>
        </p:nvSpPr>
        <p:spPr bwMode="auto">
          <a:xfrm>
            <a:off x="5464365" y="2409825"/>
            <a:ext cx="952310" cy="3975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bg2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BW(t)</a:t>
            </a:r>
          </a:p>
        </p:txBody>
      </p:sp>
      <p:sp>
        <p:nvSpPr>
          <p:cNvPr id="17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11828BE7-28D6-6A44-825C-169A4C1A9E19}" type="slidenum">
              <a:rPr lang="en-US" smtClean="0"/>
              <a:t>144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3612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4066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" y="0"/>
            <a:ext cx="9448800" cy="1173162"/>
          </a:xfrm>
        </p:spPr>
        <p:txBody>
          <a:bodyPr/>
          <a:lstStyle/>
          <a:p>
            <a:r>
              <a:rPr lang="en-US" dirty="0"/>
              <a:t>Multiple </a:t>
            </a:r>
            <a:r>
              <a:rPr lang="en-US" dirty="0" smtClean="0"/>
              <a:t>flows and sharing bandwidth</a:t>
            </a:r>
            <a:endParaRPr lang="en-US" dirty="0"/>
          </a:p>
        </p:txBody>
      </p:sp>
      <p:sp>
        <p:nvSpPr>
          <p:cNvPr id="9840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en-US" dirty="0"/>
              <a:t>Two Issues:</a:t>
            </a:r>
          </a:p>
          <a:p>
            <a:r>
              <a:rPr lang="en-US" dirty="0"/>
              <a:t>Adjust total sending rate to match bandwidth</a:t>
            </a:r>
          </a:p>
          <a:p>
            <a:r>
              <a:rPr lang="en-US" dirty="0"/>
              <a:t>Allocation of bandwidth between flows</a:t>
            </a:r>
          </a:p>
        </p:txBody>
      </p:sp>
      <p:sp>
        <p:nvSpPr>
          <p:cNvPr id="984088" name="Rectangle 24"/>
          <p:cNvSpPr>
            <a:spLocks noChangeArrowheads="1"/>
          </p:cNvSpPr>
          <p:nvPr/>
        </p:nvSpPr>
        <p:spPr bwMode="auto">
          <a:xfrm>
            <a:off x="1143000" y="1828800"/>
            <a:ext cx="7162800" cy="426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bg2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0479" tIns="44446" rIns="90479" bIns="44446"/>
          <a:lstStyle/>
          <a:p>
            <a:pPr marL="285750" indent="-285750">
              <a:lnSpc>
                <a:spcPct val="90000"/>
              </a:lnSpc>
              <a:spcBef>
                <a:spcPct val="30000"/>
              </a:spcBef>
              <a:buClr>
                <a:schemeClr val="tx1"/>
              </a:buClr>
              <a:buSzPct val="75000"/>
              <a:buFont typeface="Wingdings" charset="0"/>
              <a:buChar char="§"/>
            </a:pPr>
            <a:endParaRPr lang="en-US" sz="2400"/>
          </a:p>
        </p:txBody>
      </p:sp>
      <p:sp>
        <p:nvSpPr>
          <p:cNvPr id="984089" name="Rectangle 25"/>
          <p:cNvSpPr>
            <a:spLocks noChangeArrowheads="1"/>
          </p:cNvSpPr>
          <p:nvPr/>
        </p:nvSpPr>
        <p:spPr bwMode="auto">
          <a:xfrm>
            <a:off x="1143000" y="1828800"/>
            <a:ext cx="7162800" cy="426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bg2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0479" tIns="44446" rIns="90479" bIns="44446"/>
          <a:lstStyle/>
          <a:p>
            <a:pPr marL="285750" indent="-285750">
              <a:lnSpc>
                <a:spcPct val="90000"/>
              </a:lnSpc>
              <a:spcBef>
                <a:spcPct val="30000"/>
              </a:spcBef>
              <a:buClr>
                <a:schemeClr val="tx1"/>
              </a:buClr>
              <a:buSzPct val="75000"/>
              <a:buFont typeface="Wingdings" charset="0"/>
              <a:buChar char="§"/>
            </a:pPr>
            <a:endParaRPr lang="en-US" sz="2400"/>
          </a:p>
        </p:txBody>
      </p:sp>
      <p:grpSp>
        <p:nvGrpSpPr>
          <p:cNvPr id="984105" name="Group 41"/>
          <p:cNvGrpSpPr>
            <a:grpSpLocks/>
          </p:cNvGrpSpPr>
          <p:nvPr/>
        </p:nvGrpSpPr>
        <p:grpSpPr bwMode="auto">
          <a:xfrm>
            <a:off x="1600200" y="3733800"/>
            <a:ext cx="6324600" cy="2286000"/>
            <a:chOff x="1152" y="1728"/>
            <a:chExt cx="3984" cy="1440"/>
          </a:xfrm>
        </p:grpSpPr>
        <p:sp>
          <p:nvSpPr>
            <p:cNvPr id="984070" name="Rectangle 6"/>
            <p:cNvSpPr>
              <a:spLocks noChangeArrowheads="1"/>
            </p:cNvSpPr>
            <p:nvPr/>
          </p:nvSpPr>
          <p:spPr bwMode="auto">
            <a:xfrm>
              <a:off x="1152" y="2291"/>
              <a:ext cx="305" cy="301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59304" tIns="29651" rIns="59304" bIns="29651" anchor="ctr"/>
            <a:lstStyle/>
            <a:p>
              <a:pPr algn="ctr"/>
              <a:r>
                <a:rPr lang="en-US" sz="2800" b="0">
                  <a:latin typeface="Tahoma" charset="0"/>
                </a:rPr>
                <a:t>A2</a:t>
              </a:r>
            </a:p>
          </p:txBody>
        </p:sp>
        <p:sp>
          <p:nvSpPr>
            <p:cNvPr id="984071" name="Rectangle 7"/>
            <p:cNvSpPr>
              <a:spLocks noChangeArrowheads="1"/>
            </p:cNvSpPr>
            <p:nvPr/>
          </p:nvSpPr>
          <p:spPr bwMode="auto">
            <a:xfrm>
              <a:off x="2286" y="2291"/>
              <a:ext cx="1048" cy="301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59304" tIns="29651" rIns="59304" bIns="29651" anchor="ctr"/>
            <a:lstStyle/>
            <a:p>
              <a:endParaRPr lang="en-US" sz="1800" b="0"/>
            </a:p>
          </p:txBody>
        </p:sp>
        <p:sp>
          <p:nvSpPr>
            <p:cNvPr id="984072" name="Rectangle 8"/>
            <p:cNvSpPr>
              <a:spLocks noChangeArrowheads="1"/>
            </p:cNvSpPr>
            <p:nvPr/>
          </p:nvSpPr>
          <p:spPr bwMode="auto">
            <a:xfrm>
              <a:off x="4831" y="2291"/>
              <a:ext cx="305" cy="301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59304" tIns="29651" rIns="59304" bIns="29651" anchor="ctr"/>
            <a:lstStyle/>
            <a:p>
              <a:pPr algn="ctr"/>
              <a:r>
                <a:rPr lang="en-US" sz="2800" b="0">
                  <a:latin typeface="Tahoma" charset="0"/>
                </a:rPr>
                <a:t>B2</a:t>
              </a:r>
            </a:p>
          </p:txBody>
        </p:sp>
        <p:sp>
          <p:nvSpPr>
            <p:cNvPr id="984073" name="Line 9"/>
            <p:cNvSpPr>
              <a:spLocks noChangeShapeType="1"/>
            </p:cNvSpPr>
            <p:nvPr/>
          </p:nvSpPr>
          <p:spPr bwMode="auto">
            <a:xfrm>
              <a:off x="1457" y="2442"/>
              <a:ext cx="829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59304" tIns="29651" rIns="59304" bIns="29651" anchor="ctr"/>
            <a:lstStyle/>
            <a:p>
              <a:endParaRPr lang="en-US" sz="1800" b="0"/>
            </a:p>
          </p:txBody>
        </p:sp>
        <p:sp>
          <p:nvSpPr>
            <p:cNvPr id="984074" name="Line 10"/>
            <p:cNvSpPr>
              <a:spLocks noChangeShapeType="1"/>
            </p:cNvSpPr>
            <p:nvPr/>
          </p:nvSpPr>
          <p:spPr bwMode="auto">
            <a:xfrm>
              <a:off x="3334" y="2442"/>
              <a:ext cx="829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59304" tIns="29651" rIns="59304" bIns="29651" anchor="ctr"/>
            <a:lstStyle/>
            <a:p>
              <a:endParaRPr lang="en-US" sz="1800" b="0"/>
            </a:p>
          </p:txBody>
        </p:sp>
        <p:sp>
          <p:nvSpPr>
            <p:cNvPr id="984075" name="Text Box 11"/>
            <p:cNvSpPr txBox="1">
              <a:spLocks noChangeArrowheads="1"/>
            </p:cNvSpPr>
            <p:nvPr/>
          </p:nvSpPr>
          <p:spPr bwMode="auto">
            <a:xfrm>
              <a:off x="3421" y="2175"/>
              <a:ext cx="105" cy="25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59304" tIns="29651" rIns="59304" bIns="29651" anchor="ctr"/>
            <a:lstStyle/>
            <a:p>
              <a:pPr algn="ctr"/>
              <a:endParaRPr lang="en-US" b="0">
                <a:latin typeface="Tahoma" charset="0"/>
              </a:endParaRPr>
            </a:p>
          </p:txBody>
        </p:sp>
        <p:sp>
          <p:nvSpPr>
            <p:cNvPr id="984077" name="Line 13"/>
            <p:cNvSpPr>
              <a:spLocks noChangeShapeType="1"/>
            </p:cNvSpPr>
            <p:nvPr/>
          </p:nvSpPr>
          <p:spPr bwMode="auto">
            <a:xfrm>
              <a:off x="3168" y="2284"/>
              <a:ext cx="0" cy="30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 anchor="ctr"/>
            <a:lstStyle/>
            <a:p>
              <a:endParaRPr lang="en-US" sz="1800" b="0"/>
            </a:p>
          </p:txBody>
        </p:sp>
        <p:sp>
          <p:nvSpPr>
            <p:cNvPr id="984078" name="Line 14"/>
            <p:cNvSpPr>
              <a:spLocks noChangeShapeType="1"/>
            </p:cNvSpPr>
            <p:nvPr/>
          </p:nvSpPr>
          <p:spPr bwMode="auto">
            <a:xfrm>
              <a:off x="3024" y="2284"/>
              <a:ext cx="0" cy="30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 anchor="ctr"/>
            <a:lstStyle/>
            <a:p>
              <a:endParaRPr lang="en-US" sz="1800" b="0"/>
            </a:p>
          </p:txBody>
        </p:sp>
        <p:sp>
          <p:nvSpPr>
            <p:cNvPr id="984079" name="Line 15"/>
            <p:cNvSpPr>
              <a:spLocks noChangeShapeType="1"/>
            </p:cNvSpPr>
            <p:nvPr/>
          </p:nvSpPr>
          <p:spPr bwMode="auto">
            <a:xfrm>
              <a:off x="2880" y="2284"/>
              <a:ext cx="0" cy="30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 anchor="ctr"/>
            <a:lstStyle/>
            <a:p>
              <a:endParaRPr lang="en-US" sz="1800" b="0"/>
            </a:p>
          </p:txBody>
        </p:sp>
        <p:sp>
          <p:nvSpPr>
            <p:cNvPr id="984080" name="Text Box 16"/>
            <p:cNvSpPr txBox="1">
              <a:spLocks noChangeArrowheads="1"/>
            </p:cNvSpPr>
            <p:nvPr/>
          </p:nvSpPr>
          <p:spPr bwMode="auto">
            <a:xfrm>
              <a:off x="3347" y="2236"/>
              <a:ext cx="445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bg2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r>
                <a:rPr lang="en-US" sz="1600" b="0" dirty="0" smtClean="0">
                  <a:latin typeface="+mn-lt"/>
                </a:rPr>
                <a:t>BW(t)</a:t>
              </a:r>
              <a:endParaRPr lang="en-US" sz="1600" b="0" dirty="0">
                <a:latin typeface="+mn-lt"/>
              </a:endParaRPr>
            </a:p>
          </p:txBody>
        </p:sp>
        <p:sp>
          <p:nvSpPr>
            <p:cNvPr id="984082" name="Rectangle 18"/>
            <p:cNvSpPr>
              <a:spLocks noChangeArrowheads="1"/>
            </p:cNvSpPr>
            <p:nvPr/>
          </p:nvSpPr>
          <p:spPr bwMode="auto">
            <a:xfrm>
              <a:off x="1152" y="1728"/>
              <a:ext cx="305" cy="301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59304" tIns="29651" rIns="59304" bIns="29651" anchor="ctr"/>
            <a:lstStyle/>
            <a:p>
              <a:pPr algn="ctr"/>
              <a:r>
                <a:rPr lang="en-US" sz="2800" b="0">
                  <a:latin typeface="Tahoma" charset="0"/>
                </a:rPr>
                <a:t>A1</a:t>
              </a:r>
            </a:p>
          </p:txBody>
        </p:sp>
        <p:sp>
          <p:nvSpPr>
            <p:cNvPr id="984083" name="Rectangle 19"/>
            <p:cNvSpPr>
              <a:spLocks noChangeArrowheads="1"/>
            </p:cNvSpPr>
            <p:nvPr/>
          </p:nvSpPr>
          <p:spPr bwMode="auto">
            <a:xfrm>
              <a:off x="1152" y="2819"/>
              <a:ext cx="305" cy="301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59304" tIns="29651" rIns="59304" bIns="29651" anchor="ctr"/>
            <a:lstStyle/>
            <a:p>
              <a:pPr algn="ctr"/>
              <a:r>
                <a:rPr lang="en-US" sz="2800" b="0">
                  <a:latin typeface="Tahoma" charset="0"/>
                </a:rPr>
                <a:t>A3</a:t>
              </a:r>
            </a:p>
          </p:txBody>
        </p:sp>
        <p:sp>
          <p:nvSpPr>
            <p:cNvPr id="984086" name="Rectangle 22"/>
            <p:cNvSpPr>
              <a:spLocks noChangeArrowheads="1"/>
            </p:cNvSpPr>
            <p:nvPr/>
          </p:nvSpPr>
          <p:spPr bwMode="auto">
            <a:xfrm>
              <a:off x="4831" y="2867"/>
              <a:ext cx="305" cy="301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59304" tIns="29651" rIns="59304" bIns="29651" anchor="ctr"/>
            <a:lstStyle/>
            <a:p>
              <a:pPr algn="ctr"/>
              <a:r>
                <a:rPr lang="en-US" sz="2800" b="0">
                  <a:latin typeface="Tahoma" charset="0"/>
                </a:rPr>
                <a:t>B3</a:t>
              </a:r>
            </a:p>
          </p:txBody>
        </p:sp>
        <p:sp>
          <p:nvSpPr>
            <p:cNvPr id="984095" name="Rectangle 31"/>
            <p:cNvSpPr>
              <a:spLocks noChangeArrowheads="1"/>
            </p:cNvSpPr>
            <p:nvPr/>
          </p:nvSpPr>
          <p:spPr bwMode="auto">
            <a:xfrm>
              <a:off x="4831" y="1728"/>
              <a:ext cx="305" cy="301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59304" tIns="29651" rIns="59304" bIns="29651" anchor="ctr"/>
            <a:lstStyle/>
            <a:p>
              <a:pPr algn="ctr"/>
              <a:r>
                <a:rPr lang="en-US" sz="2800" b="0">
                  <a:latin typeface="Tahoma" charset="0"/>
                </a:rPr>
                <a:t>B1</a:t>
              </a:r>
            </a:p>
          </p:txBody>
        </p:sp>
        <p:sp>
          <p:nvSpPr>
            <p:cNvPr id="984096" name="Line 32"/>
            <p:cNvSpPr>
              <a:spLocks noChangeShapeType="1"/>
            </p:cNvSpPr>
            <p:nvPr/>
          </p:nvSpPr>
          <p:spPr bwMode="auto">
            <a:xfrm>
              <a:off x="1457" y="1824"/>
              <a:ext cx="829" cy="57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59304" tIns="29651" rIns="59304" bIns="29651" anchor="ctr"/>
            <a:lstStyle/>
            <a:p>
              <a:endParaRPr lang="en-US" sz="1800" b="0"/>
            </a:p>
          </p:txBody>
        </p:sp>
        <p:sp>
          <p:nvSpPr>
            <p:cNvPr id="984097" name="Line 33"/>
            <p:cNvSpPr>
              <a:spLocks noChangeShapeType="1"/>
            </p:cNvSpPr>
            <p:nvPr/>
          </p:nvSpPr>
          <p:spPr bwMode="auto">
            <a:xfrm flipV="1">
              <a:off x="1457" y="2442"/>
              <a:ext cx="829" cy="534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59304" tIns="29651" rIns="59304" bIns="29651" anchor="ctr"/>
            <a:lstStyle/>
            <a:p>
              <a:endParaRPr lang="en-US" sz="1800" b="0"/>
            </a:p>
          </p:txBody>
        </p:sp>
        <p:sp>
          <p:nvSpPr>
            <p:cNvPr id="984101" name="Rectangle 37"/>
            <p:cNvSpPr>
              <a:spLocks noChangeArrowheads="1"/>
            </p:cNvSpPr>
            <p:nvPr/>
          </p:nvSpPr>
          <p:spPr bwMode="auto">
            <a:xfrm>
              <a:off x="4184" y="2304"/>
              <a:ext cx="280" cy="301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59304" tIns="29651" rIns="59304" bIns="29651" anchor="ctr"/>
            <a:lstStyle/>
            <a:p>
              <a:endParaRPr lang="en-US" sz="1800" b="0"/>
            </a:p>
          </p:txBody>
        </p:sp>
        <p:sp>
          <p:nvSpPr>
            <p:cNvPr id="984102" name="Line 38"/>
            <p:cNvSpPr>
              <a:spLocks noChangeShapeType="1"/>
            </p:cNvSpPr>
            <p:nvPr/>
          </p:nvSpPr>
          <p:spPr bwMode="auto">
            <a:xfrm flipV="1">
              <a:off x="4464" y="1824"/>
              <a:ext cx="367" cy="61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 anchor="ctr"/>
            <a:lstStyle/>
            <a:p>
              <a:endParaRPr lang="en-US" sz="1800" b="0"/>
            </a:p>
          </p:txBody>
        </p:sp>
        <p:sp>
          <p:nvSpPr>
            <p:cNvPr id="984103" name="Line 39"/>
            <p:cNvSpPr>
              <a:spLocks noChangeShapeType="1"/>
            </p:cNvSpPr>
            <p:nvPr/>
          </p:nvSpPr>
          <p:spPr bwMode="auto">
            <a:xfrm>
              <a:off x="4464" y="2442"/>
              <a:ext cx="367" cy="53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 anchor="ctr"/>
            <a:lstStyle/>
            <a:p>
              <a:endParaRPr lang="en-US" sz="1800" b="0"/>
            </a:p>
          </p:txBody>
        </p:sp>
        <p:sp>
          <p:nvSpPr>
            <p:cNvPr id="984104" name="Line 40"/>
            <p:cNvSpPr>
              <a:spLocks noChangeShapeType="1"/>
            </p:cNvSpPr>
            <p:nvPr/>
          </p:nvSpPr>
          <p:spPr bwMode="auto">
            <a:xfrm>
              <a:off x="4464" y="2442"/>
              <a:ext cx="367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 anchor="ctr"/>
            <a:lstStyle/>
            <a:p>
              <a:endParaRPr lang="en-US" sz="1800" b="0"/>
            </a:p>
          </p:txBody>
        </p:sp>
      </p:grpSp>
      <p:sp>
        <p:nvSpPr>
          <p:cNvPr id="27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11828BE7-28D6-6A44-825C-169A4C1A9E19}" type="slidenum">
              <a:rPr lang="en-US" smtClean="0"/>
              <a:t>145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176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22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Reality</a:t>
            </a:r>
          </a:p>
        </p:txBody>
      </p:sp>
      <p:sp>
        <p:nvSpPr>
          <p:cNvPr id="9922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99226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1225" y="3149600"/>
            <a:ext cx="771525" cy="446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992261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5225" y="2746375"/>
            <a:ext cx="771525" cy="446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992262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1038" y="3957638"/>
            <a:ext cx="769937" cy="444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992263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1113" y="2276475"/>
            <a:ext cx="769937" cy="444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992264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3300" y="4159250"/>
            <a:ext cx="771525" cy="444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992265" name="Picture 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29113" y="3419475"/>
            <a:ext cx="769937" cy="444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992266" name="Picture 1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3113" y="3351213"/>
            <a:ext cx="769937" cy="446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992267" name="Picture 11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2881313"/>
            <a:ext cx="827088" cy="725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992268" name="Picture 12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0813" y="4159250"/>
            <a:ext cx="825500" cy="725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992269" name="Picture 13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2925" y="4697413"/>
            <a:ext cx="825500" cy="725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992270" name="Picture 14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5113" y="2141538"/>
            <a:ext cx="827087" cy="725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992271" name="Picture 15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5150" y="4764088"/>
            <a:ext cx="827088" cy="725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992272" name="Picture 16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1375" y="1738313"/>
            <a:ext cx="827088" cy="725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992273" name="Picture 17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7413" y="3351213"/>
            <a:ext cx="827087" cy="727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992274" name="Line 18"/>
          <p:cNvSpPr>
            <a:spLocks noChangeShapeType="1"/>
          </p:cNvSpPr>
          <p:nvPr/>
        </p:nvSpPr>
        <p:spPr bwMode="auto">
          <a:xfrm flipV="1">
            <a:off x="2874963" y="3082925"/>
            <a:ext cx="830262" cy="268288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992275" name="Line 19"/>
          <p:cNvSpPr>
            <a:spLocks noChangeShapeType="1"/>
          </p:cNvSpPr>
          <p:nvPr/>
        </p:nvSpPr>
        <p:spPr bwMode="auto">
          <a:xfrm flipV="1">
            <a:off x="4397375" y="2544763"/>
            <a:ext cx="831850" cy="269875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992276" name="Line 20"/>
          <p:cNvSpPr>
            <a:spLocks noChangeShapeType="1"/>
          </p:cNvSpPr>
          <p:nvPr/>
        </p:nvSpPr>
        <p:spPr bwMode="auto">
          <a:xfrm>
            <a:off x="1905000" y="3419475"/>
            <a:ext cx="346075" cy="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992277" name="Line 21"/>
          <p:cNvSpPr>
            <a:spLocks noChangeShapeType="1"/>
          </p:cNvSpPr>
          <p:nvPr/>
        </p:nvSpPr>
        <p:spPr bwMode="auto">
          <a:xfrm flipV="1">
            <a:off x="2043113" y="3554413"/>
            <a:ext cx="346075" cy="604837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992278" name="Line 22"/>
          <p:cNvSpPr>
            <a:spLocks noChangeShapeType="1"/>
          </p:cNvSpPr>
          <p:nvPr/>
        </p:nvSpPr>
        <p:spPr bwMode="auto">
          <a:xfrm>
            <a:off x="3567113" y="2679700"/>
            <a:ext cx="207962" cy="134938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992279" name="Line 23"/>
          <p:cNvSpPr>
            <a:spLocks noChangeShapeType="1"/>
          </p:cNvSpPr>
          <p:nvPr/>
        </p:nvSpPr>
        <p:spPr bwMode="auto">
          <a:xfrm>
            <a:off x="2874963" y="3486150"/>
            <a:ext cx="484187" cy="471488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992280" name="Line 24"/>
          <p:cNvSpPr>
            <a:spLocks noChangeShapeType="1"/>
          </p:cNvSpPr>
          <p:nvPr/>
        </p:nvSpPr>
        <p:spPr bwMode="auto">
          <a:xfrm flipV="1">
            <a:off x="3843338" y="3756025"/>
            <a:ext cx="554037" cy="268288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992281" name="Line 25"/>
          <p:cNvSpPr>
            <a:spLocks noChangeShapeType="1"/>
          </p:cNvSpPr>
          <p:nvPr/>
        </p:nvSpPr>
        <p:spPr bwMode="auto">
          <a:xfrm>
            <a:off x="4329113" y="3082925"/>
            <a:ext cx="276225" cy="33655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992282" name="Line 26"/>
          <p:cNvSpPr>
            <a:spLocks noChangeShapeType="1"/>
          </p:cNvSpPr>
          <p:nvPr/>
        </p:nvSpPr>
        <p:spPr bwMode="auto">
          <a:xfrm>
            <a:off x="4951413" y="3486150"/>
            <a:ext cx="901700" cy="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992283" name="Line 27"/>
          <p:cNvSpPr>
            <a:spLocks noChangeShapeType="1"/>
          </p:cNvSpPr>
          <p:nvPr/>
        </p:nvSpPr>
        <p:spPr bwMode="auto">
          <a:xfrm>
            <a:off x="5713413" y="2613025"/>
            <a:ext cx="415925" cy="738188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992284" name="Line 28"/>
          <p:cNvSpPr>
            <a:spLocks noChangeShapeType="1"/>
          </p:cNvSpPr>
          <p:nvPr/>
        </p:nvSpPr>
        <p:spPr bwMode="auto">
          <a:xfrm>
            <a:off x="3983038" y="4225925"/>
            <a:ext cx="830262" cy="66675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992285" name="Line 29"/>
          <p:cNvSpPr>
            <a:spLocks noChangeShapeType="1"/>
          </p:cNvSpPr>
          <p:nvPr/>
        </p:nvSpPr>
        <p:spPr bwMode="auto">
          <a:xfrm flipV="1">
            <a:off x="5507038" y="3756025"/>
            <a:ext cx="554037" cy="46990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992286" name="Line 30"/>
          <p:cNvSpPr>
            <a:spLocks noChangeShapeType="1"/>
          </p:cNvSpPr>
          <p:nvPr/>
        </p:nvSpPr>
        <p:spPr bwMode="auto">
          <a:xfrm>
            <a:off x="4883150" y="3822700"/>
            <a:ext cx="207963" cy="33655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992287" name="Line 31"/>
          <p:cNvSpPr>
            <a:spLocks noChangeShapeType="1"/>
          </p:cNvSpPr>
          <p:nvPr/>
        </p:nvSpPr>
        <p:spPr bwMode="auto">
          <a:xfrm flipV="1">
            <a:off x="3567113" y="4360863"/>
            <a:ext cx="0" cy="33655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992288" name="Line 32"/>
          <p:cNvSpPr>
            <a:spLocks noChangeShapeType="1"/>
          </p:cNvSpPr>
          <p:nvPr/>
        </p:nvSpPr>
        <p:spPr bwMode="auto">
          <a:xfrm flipH="1" flipV="1">
            <a:off x="5507038" y="4562475"/>
            <a:ext cx="346075" cy="268288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992289" name="Line 33"/>
          <p:cNvSpPr>
            <a:spLocks noChangeShapeType="1"/>
          </p:cNvSpPr>
          <p:nvPr/>
        </p:nvSpPr>
        <p:spPr bwMode="auto">
          <a:xfrm flipH="1" flipV="1">
            <a:off x="6545263" y="3621088"/>
            <a:ext cx="692150" cy="201612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992290" name="Freeform 34"/>
          <p:cNvSpPr>
            <a:spLocks/>
          </p:cNvSpPr>
          <p:nvPr/>
        </p:nvSpPr>
        <p:spPr bwMode="auto">
          <a:xfrm>
            <a:off x="2043113" y="3419475"/>
            <a:ext cx="3856037" cy="1512888"/>
          </a:xfrm>
          <a:custGeom>
            <a:avLst/>
            <a:gdLst>
              <a:gd name="T0" fmla="*/ 0 w 2672"/>
              <a:gd name="T1" fmla="*/ 528 h 1080"/>
              <a:gd name="T2" fmla="*/ 240 w 2672"/>
              <a:gd name="T3" fmla="*/ 96 h 1080"/>
              <a:gd name="T4" fmla="*/ 576 w 2672"/>
              <a:gd name="T5" fmla="*/ 48 h 1080"/>
              <a:gd name="T6" fmla="*/ 912 w 2672"/>
              <a:gd name="T7" fmla="*/ 384 h 1080"/>
              <a:gd name="T8" fmla="*/ 1392 w 2672"/>
              <a:gd name="T9" fmla="*/ 576 h 1080"/>
              <a:gd name="T10" fmla="*/ 2160 w 2672"/>
              <a:gd name="T11" fmla="*/ 624 h 1080"/>
              <a:gd name="T12" fmla="*/ 2592 w 2672"/>
              <a:gd name="T13" fmla="*/ 1008 h 1080"/>
              <a:gd name="T14" fmla="*/ 2640 w 2672"/>
              <a:gd name="T15" fmla="*/ 1056 h 10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2672" h="1080">
                <a:moveTo>
                  <a:pt x="0" y="528"/>
                </a:moveTo>
                <a:cubicBezTo>
                  <a:pt x="72" y="352"/>
                  <a:pt x="144" y="176"/>
                  <a:pt x="240" y="96"/>
                </a:cubicBezTo>
                <a:cubicBezTo>
                  <a:pt x="336" y="16"/>
                  <a:pt x="464" y="0"/>
                  <a:pt x="576" y="48"/>
                </a:cubicBezTo>
                <a:cubicBezTo>
                  <a:pt x="688" y="96"/>
                  <a:pt x="776" y="296"/>
                  <a:pt x="912" y="384"/>
                </a:cubicBezTo>
                <a:cubicBezTo>
                  <a:pt x="1048" y="472"/>
                  <a:pt x="1184" y="536"/>
                  <a:pt x="1392" y="576"/>
                </a:cubicBezTo>
                <a:cubicBezTo>
                  <a:pt x="1600" y="616"/>
                  <a:pt x="1960" y="552"/>
                  <a:pt x="2160" y="624"/>
                </a:cubicBezTo>
                <a:cubicBezTo>
                  <a:pt x="2360" y="696"/>
                  <a:pt x="2512" y="936"/>
                  <a:pt x="2592" y="1008"/>
                </a:cubicBezTo>
                <a:cubicBezTo>
                  <a:pt x="2672" y="1080"/>
                  <a:pt x="2656" y="1068"/>
                  <a:pt x="2640" y="1056"/>
                </a:cubicBezTo>
              </a:path>
            </a:pathLst>
          </a:custGeom>
          <a:noFill/>
          <a:ln w="38100" cap="flat" cmpd="sng">
            <a:solidFill>
              <a:schemeClr val="tx1"/>
            </a:solidFill>
            <a:prstDash val="solid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992291" name="Freeform 35"/>
          <p:cNvSpPr>
            <a:spLocks/>
          </p:cNvSpPr>
          <p:nvPr/>
        </p:nvSpPr>
        <p:spPr bwMode="auto">
          <a:xfrm>
            <a:off x="1905000" y="3262313"/>
            <a:ext cx="5402263" cy="750887"/>
          </a:xfrm>
          <a:custGeom>
            <a:avLst/>
            <a:gdLst>
              <a:gd name="T0" fmla="*/ 0 w 3744"/>
              <a:gd name="T1" fmla="*/ 112 h 536"/>
              <a:gd name="T2" fmla="*/ 672 w 3744"/>
              <a:gd name="T3" fmla="*/ 64 h 536"/>
              <a:gd name="T4" fmla="*/ 1104 w 3744"/>
              <a:gd name="T5" fmla="*/ 496 h 536"/>
              <a:gd name="T6" fmla="*/ 1680 w 3744"/>
              <a:gd name="T7" fmla="*/ 304 h 536"/>
              <a:gd name="T8" fmla="*/ 1968 w 3744"/>
              <a:gd name="T9" fmla="*/ 160 h 536"/>
              <a:gd name="T10" fmla="*/ 3024 w 3744"/>
              <a:gd name="T11" fmla="*/ 112 h 536"/>
              <a:gd name="T12" fmla="*/ 3744 w 3744"/>
              <a:gd name="T13" fmla="*/ 352 h 5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744" h="536">
                <a:moveTo>
                  <a:pt x="0" y="112"/>
                </a:moveTo>
                <a:cubicBezTo>
                  <a:pt x="244" y="56"/>
                  <a:pt x="488" y="0"/>
                  <a:pt x="672" y="64"/>
                </a:cubicBezTo>
                <a:cubicBezTo>
                  <a:pt x="856" y="128"/>
                  <a:pt x="936" y="456"/>
                  <a:pt x="1104" y="496"/>
                </a:cubicBezTo>
                <a:cubicBezTo>
                  <a:pt x="1272" y="536"/>
                  <a:pt x="1536" y="360"/>
                  <a:pt x="1680" y="304"/>
                </a:cubicBezTo>
                <a:cubicBezTo>
                  <a:pt x="1824" y="248"/>
                  <a:pt x="1744" y="192"/>
                  <a:pt x="1968" y="160"/>
                </a:cubicBezTo>
                <a:cubicBezTo>
                  <a:pt x="2192" y="128"/>
                  <a:pt x="2728" y="80"/>
                  <a:pt x="3024" y="112"/>
                </a:cubicBezTo>
                <a:cubicBezTo>
                  <a:pt x="3320" y="144"/>
                  <a:pt x="3532" y="248"/>
                  <a:pt x="3744" y="352"/>
                </a:cubicBezTo>
              </a:path>
            </a:pathLst>
          </a:custGeom>
          <a:noFill/>
          <a:ln w="38100" cap="flat" cmpd="sng">
            <a:solidFill>
              <a:srgbClr val="CC0000"/>
            </a:solidFill>
            <a:prstDash val="solid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992292" name="Freeform 36"/>
          <p:cNvSpPr>
            <a:spLocks/>
          </p:cNvSpPr>
          <p:nvPr/>
        </p:nvSpPr>
        <p:spPr bwMode="auto">
          <a:xfrm>
            <a:off x="3475038" y="2343150"/>
            <a:ext cx="2943225" cy="2352675"/>
          </a:xfrm>
          <a:custGeom>
            <a:avLst/>
            <a:gdLst>
              <a:gd name="T0" fmla="*/ 64 w 2040"/>
              <a:gd name="T1" fmla="*/ 1680 h 1680"/>
              <a:gd name="T2" fmla="*/ 64 w 2040"/>
              <a:gd name="T3" fmla="*/ 1440 h 1680"/>
              <a:gd name="T4" fmla="*/ 208 w 2040"/>
              <a:gd name="T5" fmla="*/ 1392 h 1680"/>
              <a:gd name="T6" fmla="*/ 1312 w 2040"/>
              <a:gd name="T7" fmla="*/ 1440 h 1680"/>
              <a:gd name="T8" fmla="*/ 1984 w 2040"/>
              <a:gd name="T9" fmla="*/ 912 h 1680"/>
              <a:gd name="T10" fmla="*/ 1648 w 2040"/>
              <a:gd name="T11" fmla="*/ 240 h 1680"/>
              <a:gd name="T12" fmla="*/ 1792 w 2040"/>
              <a:gd name="T13" fmla="*/ 0 h 16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040" h="1680">
                <a:moveTo>
                  <a:pt x="64" y="1680"/>
                </a:moveTo>
                <a:cubicBezTo>
                  <a:pt x="52" y="1584"/>
                  <a:pt x="40" y="1488"/>
                  <a:pt x="64" y="1440"/>
                </a:cubicBezTo>
                <a:cubicBezTo>
                  <a:pt x="88" y="1392"/>
                  <a:pt x="0" y="1392"/>
                  <a:pt x="208" y="1392"/>
                </a:cubicBezTo>
                <a:cubicBezTo>
                  <a:pt x="416" y="1392"/>
                  <a:pt x="1016" y="1520"/>
                  <a:pt x="1312" y="1440"/>
                </a:cubicBezTo>
                <a:cubicBezTo>
                  <a:pt x="1608" y="1360"/>
                  <a:pt x="1928" y="1112"/>
                  <a:pt x="1984" y="912"/>
                </a:cubicBezTo>
                <a:cubicBezTo>
                  <a:pt x="2040" y="712"/>
                  <a:pt x="1680" y="392"/>
                  <a:pt x="1648" y="240"/>
                </a:cubicBezTo>
                <a:cubicBezTo>
                  <a:pt x="1616" y="88"/>
                  <a:pt x="1704" y="44"/>
                  <a:pt x="1792" y="0"/>
                </a:cubicBezTo>
              </a:path>
            </a:pathLst>
          </a:custGeom>
          <a:noFill/>
          <a:ln w="38100" cap="flat" cmpd="sng">
            <a:solidFill>
              <a:srgbClr val="008000"/>
            </a:solidFill>
            <a:prstDash val="solid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992293" name="Freeform 37"/>
          <p:cNvSpPr>
            <a:spLocks/>
          </p:cNvSpPr>
          <p:nvPr/>
        </p:nvSpPr>
        <p:spPr bwMode="auto">
          <a:xfrm>
            <a:off x="3705225" y="2679700"/>
            <a:ext cx="3671888" cy="941388"/>
          </a:xfrm>
          <a:custGeom>
            <a:avLst/>
            <a:gdLst>
              <a:gd name="T0" fmla="*/ 0 w 2544"/>
              <a:gd name="T1" fmla="*/ 0 h 672"/>
              <a:gd name="T2" fmla="*/ 576 w 2544"/>
              <a:gd name="T3" fmla="*/ 288 h 672"/>
              <a:gd name="T4" fmla="*/ 672 w 2544"/>
              <a:gd name="T5" fmla="*/ 480 h 672"/>
              <a:gd name="T6" fmla="*/ 1680 w 2544"/>
              <a:gd name="T7" fmla="*/ 432 h 672"/>
              <a:gd name="T8" fmla="*/ 2544 w 2544"/>
              <a:gd name="T9" fmla="*/ 672 h 6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544" h="672">
                <a:moveTo>
                  <a:pt x="0" y="0"/>
                </a:moveTo>
                <a:cubicBezTo>
                  <a:pt x="232" y="104"/>
                  <a:pt x="464" y="208"/>
                  <a:pt x="576" y="288"/>
                </a:cubicBezTo>
                <a:cubicBezTo>
                  <a:pt x="688" y="368"/>
                  <a:pt x="488" y="456"/>
                  <a:pt x="672" y="480"/>
                </a:cubicBezTo>
                <a:cubicBezTo>
                  <a:pt x="856" y="504"/>
                  <a:pt x="1368" y="400"/>
                  <a:pt x="1680" y="432"/>
                </a:cubicBezTo>
                <a:cubicBezTo>
                  <a:pt x="1992" y="464"/>
                  <a:pt x="2268" y="568"/>
                  <a:pt x="2544" y="672"/>
                </a:cubicBezTo>
              </a:path>
            </a:pathLst>
          </a:custGeom>
          <a:noFill/>
          <a:ln w="38100" cap="flat" cmpd="sng">
            <a:solidFill>
              <a:srgbClr val="CC9900"/>
            </a:solidFill>
            <a:prstDash val="solid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992296" name="Text Box 40"/>
          <p:cNvSpPr txBox="1">
            <a:spLocks noChangeArrowheads="1"/>
          </p:cNvSpPr>
          <p:nvPr/>
        </p:nvSpPr>
        <p:spPr bwMode="auto">
          <a:xfrm>
            <a:off x="762000" y="5771679"/>
            <a:ext cx="7772400" cy="7053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bg2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 lIns="90488" tIns="44450" rIns="90488" bIns="44450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2000" dirty="0">
                <a:latin typeface="+mn-lt"/>
              </a:rPr>
              <a:t>Congestion control is a resource allocation problem involving many flows, many links, and complicated global dynamics</a:t>
            </a:r>
          </a:p>
        </p:txBody>
      </p:sp>
      <p:sp>
        <p:nvSpPr>
          <p:cNvPr id="39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11828BE7-28D6-6A44-825C-169A4C1A9E19}" type="slidenum">
              <a:rPr lang="en-US" smtClean="0"/>
              <a:t>146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58108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92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2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9922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992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2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9922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92290" grpId="0" animBg="1"/>
      <p:bldP spid="992291" grpId="0" animBg="1"/>
      <p:bldP spid="992292" grpId="0" animBg="1"/>
      <p:bldP spid="992293" grpId="0" animBg="1"/>
    </p:bldLst>
  </p:timing>
</p:sld>
</file>

<file path=ppt/slides/slide1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42" name="Rectangle 2"/>
          <p:cNvSpPr>
            <a:spLocks noChangeArrowheads="1"/>
          </p:cNvSpPr>
          <p:nvPr/>
        </p:nvSpPr>
        <p:spPr bwMode="auto">
          <a:xfrm>
            <a:off x="6958013" y="2209800"/>
            <a:ext cx="685800" cy="4191000"/>
          </a:xfrm>
          <a:prstGeom prst="rect">
            <a:avLst/>
          </a:prstGeom>
          <a:solidFill>
            <a:srgbClr val="FFCC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488" tIns="44450" rIns="90488" bIns="44450" anchor="ctr"/>
          <a:lstStyle/>
          <a:p>
            <a:endParaRPr lang="en-US" b="0">
              <a:latin typeface="+mn-lt"/>
            </a:endParaRPr>
          </a:p>
        </p:txBody>
      </p:sp>
      <p:sp>
        <p:nvSpPr>
          <p:cNvPr id="1034243" name="Rectangle 3"/>
          <p:cNvSpPr>
            <a:spLocks noGrp="1" noChangeArrowheads="1"/>
          </p:cNvSpPr>
          <p:nvPr>
            <p:ph type="title"/>
          </p:nvPr>
        </p:nvSpPr>
        <p:spPr>
          <a:xfrm>
            <a:off x="457200" y="-76200"/>
            <a:ext cx="8458200" cy="11731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View </a:t>
            </a:r>
            <a:r>
              <a:rPr lang="en-US" dirty="0"/>
              <a:t>from a </a:t>
            </a:r>
            <a:r>
              <a:rPr lang="en-US" dirty="0" smtClean="0"/>
              <a:t>single flow </a:t>
            </a:r>
            <a:endParaRPr lang="en-US" dirty="0"/>
          </a:p>
        </p:txBody>
      </p:sp>
      <p:sp>
        <p:nvSpPr>
          <p:cNvPr id="1034244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76200" y="1981200"/>
            <a:ext cx="4648200" cy="4343400"/>
          </a:xfrm>
        </p:spPr>
        <p:txBody>
          <a:bodyPr/>
          <a:lstStyle/>
          <a:p>
            <a:r>
              <a:rPr lang="en-US" sz="2400" dirty="0"/>
              <a:t>Knee – point after which </a:t>
            </a:r>
          </a:p>
          <a:p>
            <a:pPr lvl="1"/>
            <a:r>
              <a:rPr lang="en-US" sz="2000" dirty="0">
                <a:solidFill>
                  <a:srgbClr val="000090"/>
                </a:solidFill>
              </a:rPr>
              <a:t>Throughput increases </a:t>
            </a:r>
            <a:r>
              <a:rPr lang="en-US" sz="2000" dirty="0" smtClean="0">
                <a:solidFill>
                  <a:srgbClr val="000090"/>
                </a:solidFill>
              </a:rPr>
              <a:t>slowly</a:t>
            </a:r>
            <a:endParaRPr lang="en-US" sz="2000" dirty="0">
              <a:solidFill>
                <a:srgbClr val="000090"/>
              </a:solidFill>
            </a:endParaRPr>
          </a:p>
          <a:p>
            <a:pPr lvl="1"/>
            <a:r>
              <a:rPr lang="en-US" sz="2000" dirty="0">
                <a:solidFill>
                  <a:srgbClr val="000090"/>
                </a:solidFill>
              </a:rPr>
              <a:t>Delay increases fast</a:t>
            </a:r>
          </a:p>
          <a:p>
            <a:endParaRPr lang="en-US" sz="2400" dirty="0"/>
          </a:p>
          <a:p>
            <a:endParaRPr lang="en-US" sz="2400" dirty="0" smtClean="0"/>
          </a:p>
          <a:p>
            <a:endParaRPr lang="en-US" sz="2400" dirty="0"/>
          </a:p>
          <a:p>
            <a:r>
              <a:rPr lang="en-US" sz="2400" dirty="0" smtClean="0"/>
              <a:t>Cliff </a:t>
            </a:r>
            <a:r>
              <a:rPr lang="en-US" sz="2400" dirty="0"/>
              <a:t>– point after which</a:t>
            </a:r>
          </a:p>
          <a:p>
            <a:pPr lvl="1"/>
            <a:r>
              <a:rPr lang="en-US" sz="2000" dirty="0">
                <a:solidFill>
                  <a:srgbClr val="000090"/>
                </a:solidFill>
              </a:rPr>
              <a:t>Throughput starts to </a:t>
            </a:r>
            <a:r>
              <a:rPr lang="en-US" sz="2000" dirty="0" smtClean="0">
                <a:solidFill>
                  <a:srgbClr val="000090"/>
                </a:solidFill>
              </a:rPr>
              <a:t>drop to zero </a:t>
            </a:r>
            <a:r>
              <a:rPr lang="en-US" sz="2000" dirty="0">
                <a:solidFill>
                  <a:srgbClr val="000090"/>
                </a:solidFill>
              </a:rPr>
              <a:t>(congestion collapse)</a:t>
            </a:r>
          </a:p>
          <a:p>
            <a:pPr lvl="1"/>
            <a:r>
              <a:rPr lang="en-US" sz="2000" dirty="0">
                <a:solidFill>
                  <a:srgbClr val="000090"/>
                </a:solidFill>
              </a:rPr>
              <a:t>Delay approaches infinity</a:t>
            </a:r>
          </a:p>
          <a:p>
            <a:pPr lvl="1"/>
            <a:endParaRPr lang="en-US" sz="2000" dirty="0">
              <a:solidFill>
                <a:schemeClr val="accent1"/>
              </a:solidFill>
            </a:endParaRPr>
          </a:p>
        </p:txBody>
      </p:sp>
      <p:sp>
        <p:nvSpPr>
          <p:cNvPr id="1034245" name="Line 5"/>
          <p:cNvSpPr>
            <a:spLocks noChangeShapeType="1"/>
          </p:cNvSpPr>
          <p:nvPr/>
        </p:nvSpPr>
        <p:spPr bwMode="auto">
          <a:xfrm flipH="1" flipV="1">
            <a:off x="4824413" y="2057400"/>
            <a:ext cx="0" cy="19050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0488" tIns="44450" rIns="90488" bIns="44450"/>
          <a:lstStyle/>
          <a:p>
            <a:endParaRPr lang="en-US" b="0">
              <a:latin typeface="+mn-lt"/>
            </a:endParaRPr>
          </a:p>
        </p:txBody>
      </p:sp>
      <p:sp>
        <p:nvSpPr>
          <p:cNvPr id="1034246" name="Line 6"/>
          <p:cNvSpPr>
            <a:spLocks noChangeShapeType="1"/>
          </p:cNvSpPr>
          <p:nvPr/>
        </p:nvSpPr>
        <p:spPr bwMode="auto">
          <a:xfrm>
            <a:off x="4824413" y="3945855"/>
            <a:ext cx="31242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0488" tIns="44450" rIns="90488" bIns="44450"/>
          <a:lstStyle/>
          <a:p>
            <a:endParaRPr lang="en-US" b="0">
              <a:latin typeface="+mn-lt"/>
            </a:endParaRPr>
          </a:p>
        </p:txBody>
      </p:sp>
      <p:sp>
        <p:nvSpPr>
          <p:cNvPr id="1034247" name="Freeform 7"/>
          <p:cNvSpPr>
            <a:spLocks/>
          </p:cNvSpPr>
          <p:nvPr/>
        </p:nvSpPr>
        <p:spPr bwMode="auto">
          <a:xfrm>
            <a:off x="4824413" y="2209800"/>
            <a:ext cx="2514600" cy="1771650"/>
          </a:xfrm>
          <a:custGeom>
            <a:avLst/>
            <a:gdLst>
              <a:gd name="T0" fmla="*/ 0 w 1584"/>
              <a:gd name="T1" fmla="*/ 1212 h 1212"/>
              <a:gd name="T2" fmla="*/ 0 w 1584"/>
              <a:gd name="T3" fmla="*/ 1170 h 1212"/>
              <a:gd name="T4" fmla="*/ 96 w 1584"/>
              <a:gd name="T5" fmla="*/ 768 h 1212"/>
              <a:gd name="T6" fmla="*/ 240 w 1584"/>
              <a:gd name="T7" fmla="*/ 480 h 1212"/>
              <a:gd name="T8" fmla="*/ 480 w 1584"/>
              <a:gd name="T9" fmla="*/ 192 h 1212"/>
              <a:gd name="T10" fmla="*/ 816 w 1584"/>
              <a:gd name="T11" fmla="*/ 48 h 1212"/>
              <a:gd name="T12" fmla="*/ 1104 w 1584"/>
              <a:gd name="T13" fmla="*/ 0 h 1212"/>
              <a:gd name="T14" fmla="*/ 1344 w 1584"/>
              <a:gd name="T15" fmla="*/ 0 h 1212"/>
              <a:gd name="T16" fmla="*/ 1392 w 1584"/>
              <a:gd name="T17" fmla="*/ 480 h 1212"/>
              <a:gd name="T18" fmla="*/ 1488 w 1584"/>
              <a:gd name="T19" fmla="*/ 1008 h 1212"/>
              <a:gd name="T20" fmla="*/ 1536 w 1584"/>
              <a:gd name="T21" fmla="*/ 1152 h 1212"/>
              <a:gd name="T22" fmla="*/ 1584 w 1584"/>
              <a:gd name="T23" fmla="*/ 1200 h 12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1584" h="1212">
                <a:moveTo>
                  <a:pt x="0" y="1212"/>
                </a:moveTo>
                <a:cubicBezTo>
                  <a:pt x="0" y="1198"/>
                  <a:pt x="0" y="1184"/>
                  <a:pt x="0" y="1170"/>
                </a:cubicBezTo>
                <a:lnTo>
                  <a:pt x="96" y="768"/>
                </a:lnTo>
                <a:lnTo>
                  <a:pt x="240" y="480"/>
                </a:lnTo>
                <a:lnTo>
                  <a:pt x="480" y="192"/>
                </a:lnTo>
                <a:lnTo>
                  <a:pt x="816" y="48"/>
                </a:lnTo>
                <a:lnTo>
                  <a:pt x="1104" y="0"/>
                </a:lnTo>
                <a:lnTo>
                  <a:pt x="1344" y="0"/>
                </a:lnTo>
                <a:lnTo>
                  <a:pt x="1392" y="480"/>
                </a:lnTo>
                <a:lnTo>
                  <a:pt x="1488" y="1008"/>
                </a:lnTo>
                <a:lnTo>
                  <a:pt x="1536" y="1152"/>
                </a:lnTo>
                <a:lnTo>
                  <a:pt x="1584" y="1200"/>
                </a:lnTo>
              </a:path>
            </a:pathLst>
          </a:custGeom>
          <a:noFill/>
          <a:ln w="25400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bg2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/>
          <a:lstStyle/>
          <a:p>
            <a:endParaRPr lang="en-US" b="0">
              <a:latin typeface="+mn-lt"/>
            </a:endParaRPr>
          </a:p>
        </p:txBody>
      </p:sp>
      <p:sp>
        <p:nvSpPr>
          <p:cNvPr id="1034248" name="Line 8"/>
          <p:cNvSpPr>
            <a:spLocks noChangeShapeType="1"/>
          </p:cNvSpPr>
          <p:nvPr/>
        </p:nvSpPr>
        <p:spPr bwMode="auto">
          <a:xfrm>
            <a:off x="6958013" y="2057400"/>
            <a:ext cx="0" cy="2057400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0488" tIns="44450" rIns="90488" bIns="44450"/>
          <a:lstStyle/>
          <a:p>
            <a:endParaRPr lang="en-US" b="0">
              <a:latin typeface="+mn-lt"/>
            </a:endParaRPr>
          </a:p>
        </p:txBody>
      </p:sp>
      <p:sp>
        <p:nvSpPr>
          <p:cNvPr id="1034249" name="Line 9"/>
          <p:cNvSpPr>
            <a:spLocks noChangeShapeType="1"/>
          </p:cNvSpPr>
          <p:nvPr/>
        </p:nvSpPr>
        <p:spPr bwMode="auto">
          <a:xfrm>
            <a:off x="5586413" y="2057400"/>
            <a:ext cx="0" cy="2057400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0488" tIns="44450" rIns="90488" bIns="44450"/>
          <a:lstStyle/>
          <a:p>
            <a:endParaRPr lang="en-US" b="0">
              <a:latin typeface="+mn-lt"/>
            </a:endParaRPr>
          </a:p>
        </p:txBody>
      </p:sp>
      <p:sp>
        <p:nvSpPr>
          <p:cNvPr id="1034250" name="Line 10"/>
          <p:cNvSpPr>
            <a:spLocks noChangeShapeType="1"/>
          </p:cNvSpPr>
          <p:nvPr/>
        </p:nvSpPr>
        <p:spPr bwMode="auto">
          <a:xfrm flipH="1" flipV="1">
            <a:off x="4824413" y="4250655"/>
            <a:ext cx="0" cy="21336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0488" tIns="44450" rIns="90488" bIns="44450"/>
          <a:lstStyle/>
          <a:p>
            <a:endParaRPr lang="en-US" b="0">
              <a:latin typeface="+mn-lt"/>
            </a:endParaRPr>
          </a:p>
        </p:txBody>
      </p:sp>
      <p:sp>
        <p:nvSpPr>
          <p:cNvPr id="1034251" name="Line 11"/>
          <p:cNvSpPr>
            <a:spLocks noChangeShapeType="1"/>
          </p:cNvSpPr>
          <p:nvPr/>
        </p:nvSpPr>
        <p:spPr bwMode="auto">
          <a:xfrm>
            <a:off x="4824413" y="6384255"/>
            <a:ext cx="31242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0488" tIns="44450" rIns="90488" bIns="44450"/>
          <a:lstStyle/>
          <a:p>
            <a:endParaRPr lang="en-US" b="0">
              <a:latin typeface="+mn-lt"/>
            </a:endParaRPr>
          </a:p>
        </p:txBody>
      </p:sp>
      <p:sp>
        <p:nvSpPr>
          <p:cNvPr id="1034252" name="Line 12"/>
          <p:cNvSpPr>
            <a:spLocks noChangeShapeType="1"/>
          </p:cNvSpPr>
          <p:nvPr/>
        </p:nvSpPr>
        <p:spPr bwMode="auto">
          <a:xfrm>
            <a:off x="5586413" y="4250655"/>
            <a:ext cx="0" cy="2209800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0488" tIns="44450" rIns="90488" bIns="44450"/>
          <a:lstStyle/>
          <a:p>
            <a:endParaRPr lang="en-US" b="0">
              <a:latin typeface="+mn-lt"/>
            </a:endParaRPr>
          </a:p>
        </p:txBody>
      </p:sp>
      <p:sp>
        <p:nvSpPr>
          <p:cNvPr id="1034253" name="Line 13"/>
          <p:cNvSpPr>
            <a:spLocks noChangeShapeType="1"/>
          </p:cNvSpPr>
          <p:nvPr/>
        </p:nvSpPr>
        <p:spPr bwMode="auto">
          <a:xfrm>
            <a:off x="6958013" y="4250655"/>
            <a:ext cx="0" cy="2209800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0488" tIns="44450" rIns="90488" bIns="44450"/>
          <a:lstStyle/>
          <a:p>
            <a:endParaRPr lang="en-US" b="0">
              <a:latin typeface="+mn-lt"/>
            </a:endParaRPr>
          </a:p>
        </p:txBody>
      </p:sp>
      <p:sp>
        <p:nvSpPr>
          <p:cNvPr id="1034254" name="Line 14"/>
          <p:cNvSpPr>
            <a:spLocks noChangeShapeType="1"/>
          </p:cNvSpPr>
          <p:nvPr/>
        </p:nvSpPr>
        <p:spPr bwMode="auto">
          <a:xfrm>
            <a:off x="5586413" y="2209800"/>
            <a:ext cx="1371600" cy="0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0488" tIns="44450" rIns="90488" bIns="44450"/>
          <a:lstStyle/>
          <a:p>
            <a:endParaRPr lang="en-US" b="0">
              <a:latin typeface="+mn-lt"/>
            </a:endParaRPr>
          </a:p>
        </p:txBody>
      </p:sp>
      <p:sp>
        <p:nvSpPr>
          <p:cNvPr id="1034255" name="Freeform 15"/>
          <p:cNvSpPr>
            <a:spLocks/>
          </p:cNvSpPr>
          <p:nvPr/>
        </p:nvSpPr>
        <p:spPr bwMode="auto">
          <a:xfrm>
            <a:off x="4824413" y="4860255"/>
            <a:ext cx="2133600" cy="1371600"/>
          </a:xfrm>
          <a:custGeom>
            <a:avLst/>
            <a:gdLst>
              <a:gd name="T0" fmla="*/ 0 w 1344"/>
              <a:gd name="T1" fmla="*/ 864 h 864"/>
              <a:gd name="T2" fmla="*/ 480 w 1344"/>
              <a:gd name="T3" fmla="*/ 864 h 864"/>
              <a:gd name="T4" fmla="*/ 1344 w 1344"/>
              <a:gd name="T5" fmla="*/ 0 h 86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344" h="864">
                <a:moveTo>
                  <a:pt x="0" y="864"/>
                </a:moveTo>
                <a:lnTo>
                  <a:pt x="480" y="864"/>
                </a:lnTo>
                <a:lnTo>
                  <a:pt x="1344" y="0"/>
                </a:lnTo>
              </a:path>
            </a:pathLst>
          </a:custGeom>
          <a:noFill/>
          <a:ln w="12700" cap="flat" cmpd="sng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bg2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/>
          <a:lstStyle/>
          <a:p>
            <a:endParaRPr lang="en-US" b="0">
              <a:latin typeface="+mn-lt"/>
            </a:endParaRPr>
          </a:p>
        </p:txBody>
      </p:sp>
      <p:sp>
        <p:nvSpPr>
          <p:cNvPr id="1034256" name="Freeform 16"/>
          <p:cNvSpPr>
            <a:spLocks/>
          </p:cNvSpPr>
          <p:nvPr/>
        </p:nvSpPr>
        <p:spPr bwMode="auto">
          <a:xfrm>
            <a:off x="4824413" y="4250655"/>
            <a:ext cx="2209800" cy="1981200"/>
          </a:xfrm>
          <a:custGeom>
            <a:avLst/>
            <a:gdLst>
              <a:gd name="T0" fmla="*/ 0 w 1392"/>
              <a:gd name="T1" fmla="*/ 1248 h 1248"/>
              <a:gd name="T2" fmla="*/ 480 w 1392"/>
              <a:gd name="T3" fmla="*/ 1152 h 1248"/>
              <a:gd name="T4" fmla="*/ 816 w 1392"/>
              <a:gd name="T5" fmla="*/ 912 h 1248"/>
              <a:gd name="T6" fmla="*/ 1104 w 1392"/>
              <a:gd name="T7" fmla="*/ 624 h 1248"/>
              <a:gd name="T8" fmla="*/ 1296 w 1392"/>
              <a:gd name="T9" fmla="*/ 384 h 1248"/>
              <a:gd name="T10" fmla="*/ 1344 w 1392"/>
              <a:gd name="T11" fmla="*/ 288 h 1248"/>
              <a:gd name="T12" fmla="*/ 1392 w 1392"/>
              <a:gd name="T13" fmla="*/ 0 h 12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392" h="1248">
                <a:moveTo>
                  <a:pt x="0" y="1248"/>
                </a:moveTo>
                <a:lnTo>
                  <a:pt x="480" y="1152"/>
                </a:lnTo>
                <a:lnTo>
                  <a:pt x="816" y="912"/>
                </a:lnTo>
                <a:lnTo>
                  <a:pt x="1104" y="624"/>
                </a:lnTo>
                <a:lnTo>
                  <a:pt x="1296" y="384"/>
                </a:lnTo>
                <a:lnTo>
                  <a:pt x="1344" y="288"/>
                </a:lnTo>
                <a:lnTo>
                  <a:pt x="1392" y="0"/>
                </a:lnTo>
              </a:path>
            </a:pathLst>
          </a:custGeom>
          <a:noFill/>
          <a:ln w="25400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bg2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/>
          <a:lstStyle/>
          <a:p>
            <a:endParaRPr lang="en-US" b="0">
              <a:latin typeface="+mn-lt"/>
            </a:endParaRPr>
          </a:p>
        </p:txBody>
      </p:sp>
      <p:sp>
        <p:nvSpPr>
          <p:cNvPr id="1034257" name="Text Box 17"/>
          <p:cNvSpPr txBox="1">
            <a:spLocks noChangeArrowheads="1"/>
          </p:cNvSpPr>
          <p:nvPr/>
        </p:nvSpPr>
        <p:spPr bwMode="auto">
          <a:xfrm>
            <a:off x="7183019" y="6384255"/>
            <a:ext cx="753312" cy="3975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bg2"/>
                </a:solidFill>
              </a14:hiddenFill>
            </a:ext>
            <a:ext uri="{91240B29-F687-4f45-9708-019B960494DF}">
              <a14:hiddenLine xmlns:a14="http://schemas.microsoft.com/office/drawing/2010/main" xmlns="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pPr algn="ctr"/>
            <a:r>
              <a:rPr lang="en-US" sz="2000" b="0">
                <a:latin typeface="+mn-lt"/>
              </a:rPr>
              <a:t>Load</a:t>
            </a:r>
          </a:p>
        </p:txBody>
      </p:sp>
      <p:sp>
        <p:nvSpPr>
          <p:cNvPr id="1034258" name="Text Box 18"/>
          <p:cNvSpPr txBox="1">
            <a:spLocks noChangeArrowheads="1"/>
          </p:cNvSpPr>
          <p:nvPr/>
        </p:nvSpPr>
        <p:spPr bwMode="auto">
          <a:xfrm>
            <a:off x="7183019" y="3945855"/>
            <a:ext cx="753312" cy="3975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bg2"/>
                </a:solidFill>
              </a14:hiddenFill>
            </a:ext>
            <a:ext uri="{91240B29-F687-4f45-9708-019B960494DF}">
              <a14:hiddenLine xmlns:a14="http://schemas.microsoft.com/office/drawing/2010/main" xmlns="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pPr algn="ctr"/>
            <a:r>
              <a:rPr lang="en-US" sz="2000" b="0">
                <a:latin typeface="+mn-lt"/>
              </a:rPr>
              <a:t>Load</a:t>
            </a:r>
          </a:p>
        </p:txBody>
      </p:sp>
      <p:sp>
        <p:nvSpPr>
          <p:cNvPr id="1034259" name="Text Box 19"/>
          <p:cNvSpPr txBox="1">
            <a:spLocks noChangeArrowheads="1"/>
          </p:cNvSpPr>
          <p:nvPr/>
        </p:nvSpPr>
        <p:spPr bwMode="auto">
          <a:xfrm rot="16200000">
            <a:off x="3880275" y="2522203"/>
            <a:ext cx="1494576" cy="3975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bg2"/>
                </a:solidFill>
              </a14:hiddenFill>
            </a:ext>
            <a:ext uri="{91240B29-F687-4f45-9708-019B960494DF}">
              <a14:hiddenLine xmlns:a14="http://schemas.microsoft.com/office/drawing/2010/main" xmlns="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pPr algn="ctr"/>
            <a:r>
              <a:rPr lang="en-US" sz="2000" b="0">
                <a:latin typeface="+mn-lt"/>
              </a:rPr>
              <a:t>Throughput</a:t>
            </a:r>
          </a:p>
        </p:txBody>
      </p:sp>
      <p:sp>
        <p:nvSpPr>
          <p:cNvPr id="1034260" name="Text Box 20"/>
          <p:cNvSpPr txBox="1">
            <a:spLocks noChangeArrowheads="1"/>
          </p:cNvSpPr>
          <p:nvPr/>
        </p:nvSpPr>
        <p:spPr bwMode="auto">
          <a:xfrm rot="16200000">
            <a:off x="4205152" y="4391608"/>
            <a:ext cx="838472" cy="3975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bg2"/>
                </a:solidFill>
              </a14:hiddenFill>
            </a:ext>
            <a:ext uri="{91240B29-F687-4f45-9708-019B960494DF}">
              <a14:hiddenLine xmlns:a14="http://schemas.microsoft.com/office/drawing/2010/main" xmlns="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pPr algn="ctr"/>
            <a:r>
              <a:rPr lang="en-US" sz="2000" b="0">
                <a:latin typeface="+mn-lt"/>
              </a:rPr>
              <a:t>Delay</a:t>
            </a:r>
          </a:p>
        </p:txBody>
      </p:sp>
      <p:sp>
        <p:nvSpPr>
          <p:cNvPr id="1034261" name="Text Box 21"/>
          <p:cNvSpPr txBox="1">
            <a:spLocks noChangeArrowheads="1"/>
          </p:cNvSpPr>
          <p:nvPr/>
        </p:nvSpPr>
        <p:spPr bwMode="auto">
          <a:xfrm>
            <a:off x="5141625" y="1739900"/>
            <a:ext cx="767338" cy="3975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bg2"/>
                </a:solidFill>
              </a14:hiddenFill>
            </a:ext>
            <a:ext uri="{91240B29-F687-4f45-9708-019B960494DF}">
              <a14:hiddenLine xmlns:a14="http://schemas.microsoft.com/office/drawing/2010/main" xmlns="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pPr algn="ctr"/>
            <a:r>
              <a:rPr lang="en-US" sz="2000" b="0">
                <a:latin typeface="+mn-lt"/>
              </a:rPr>
              <a:t>knee</a:t>
            </a:r>
          </a:p>
        </p:txBody>
      </p:sp>
      <p:sp>
        <p:nvSpPr>
          <p:cNvPr id="1034262" name="Text Box 22"/>
          <p:cNvSpPr txBox="1">
            <a:spLocks noChangeArrowheads="1"/>
          </p:cNvSpPr>
          <p:nvPr/>
        </p:nvSpPr>
        <p:spPr bwMode="auto">
          <a:xfrm>
            <a:off x="6682157" y="1739900"/>
            <a:ext cx="580288" cy="3975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bg2"/>
                </a:solidFill>
              </a14:hiddenFill>
            </a:ext>
            <a:ext uri="{91240B29-F687-4f45-9708-019B960494DF}">
              <a14:hiddenLine xmlns:a14="http://schemas.microsoft.com/office/drawing/2010/main" xmlns="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pPr algn="ctr"/>
            <a:r>
              <a:rPr lang="en-US" sz="2000" b="0">
                <a:latin typeface="+mn-lt"/>
              </a:rPr>
              <a:t>cliff</a:t>
            </a:r>
          </a:p>
        </p:txBody>
      </p:sp>
      <p:sp>
        <p:nvSpPr>
          <p:cNvPr id="1034263" name="Text Box 23"/>
          <p:cNvSpPr txBox="1">
            <a:spLocks noChangeArrowheads="1"/>
          </p:cNvSpPr>
          <p:nvPr/>
        </p:nvSpPr>
        <p:spPr bwMode="auto">
          <a:xfrm>
            <a:off x="7622717" y="2654300"/>
            <a:ext cx="1423317" cy="7053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bg2"/>
                </a:solidFill>
              </a14:hiddenFill>
            </a:ext>
            <a:ext uri="{91240B29-F687-4f45-9708-019B960494DF}">
              <a14:hiddenLine xmlns:a14="http://schemas.microsoft.com/office/drawing/2010/main" xmlns="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pPr algn="ctr"/>
            <a:r>
              <a:rPr lang="en-US" sz="2000" b="0">
                <a:latin typeface="+mn-lt"/>
              </a:rPr>
              <a:t>congestion</a:t>
            </a:r>
          </a:p>
          <a:p>
            <a:pPr algn="ctr"/>
            <a:r>
              <a:rPr lang="en-US" sz="2000" b="0">
                <a:latin typeface="+mn-lt"/>
              </a:rPr>
              <a:t>collapse</a:t>
            </a:r>
          </a:p>
        </p:txBody>
      </p:sp>
      <p:sp>
        <p:nvSpPr>
          <p:cNvPr id="1034264" name="AutoShape 24"/>
          <p:cNvSpPr>
            <a:spLocks/>
          </p:cNvSpPr>
          <p:nvPr/>
        </p:nvSpPr>
        <p:spPr bwMode="auto">
          <a:xfrm rot="-5400000">
            <a:off x="7200900" y="1790700"/>
            <a:ext cx="152400" cy="685800"/>
          </a:xfrm>
          <a:prstGeom prst="rightBrace">
            <a:avLst>
              <a:gd name="adj1" fmla="val 37500"/>
              <a:gd name="adj2" fmla="val 50000"/>
            </a:avLst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bg2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488" tIns="44450" rIns="90488" bIns="44450" anchor="ctr"/>
          <a:lstStyle/>
          <a:p>
            <a:endParaRPr lang="en-US" b="0">
              <a:latin typeface="+mn-lt"/>
            </a:endParaRPr>
          </a:p>
        </p:txBody>
      </p:sp>
      <p:sp>
        <p:nvSpPr>
          <p:cNvPr id="1034265" name="Line 25"/>
          <p:cNvSpPr>
            <a:spLocks noChangeShapeType="1"/>
          </p:cNvSpPr>
          <p:nvPr/>
        </p:nvSpPr>
        <p:spPr bwMode="auto">
          <a:xfrm flipH="1">
            <a:off x="7315200" y="3276600"/>
            <a:ext cx="762000" cy="6096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0488" tIns="44450" rIns="90488" bIns="44450"/>
          <a:lstStyle/>
          <a:p>
            <a:endParaRPr lang="en-US" b="0">
              <a:latin typeface="+mn-lt"/>
            </a:endParaRPr>
          </a:p>
        </p:txBody>
      </p:sp>
      <p:sp>
        <p:nvSpPr>
          <p:cNvPr id="1034266" name="Text Box 26"/>
          <p:cNvSpPr txBox="1">
            <a:spLocks noChangeArrowheads="1"/>
          </p:cNvSpPr>
          <p:nvPr/>
        </p:nvSpPr>
        <p:spPr bwMode="auto">
          <a:xfrm>
            <a:off x="7829452" y="1600200"/>
            <a:ext cx="938409" cy="7053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bg2"/>
                </a:solidFill>
              </a14:hiddenFill>
            </a:ext>
            <a:ext uri="{91240B29-F687-4f45-9708-019B960494DF}">
              <a14:hiddenLine xmlns:a14="http://schemas.microsoft.com/office/drawing/2010/main" xmlns="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pPr algn="ctr"/>
            <a:r>
              <a:rPr lang="en-US" sz="2000" b="0">
                <a:latin typeface="+mn-lt"/>
              </a:rPr>
              <a:t>packet</a:t>
            </a:r>
          </a:p>
          <a:p>
            <a:pPr algn="ctr"/>
            <a:r>
              <a:rPr lang="en-US" sz="2000" b="0">
                <a:latin typeface="+mn-lt"/>
              </a:rPr>
              <a:t>loss</a:t>
            </a:r>
          </a:p>
        </p:txBody>
      </p:sp>
      <p:sp>
        <p:nvSpPr>
          <p:cNvPr id="1034267" name="Line 27"/>
          <p:cNvSpPr>
            <a:spLocks noChangeShapeType="1"/>
          </p:cNvSpPr>
          <p:nvPr/>
        </p:nvSpPr>
        <p:spPr bwMode="auto">
          <a:xfrm flipH="1">
            <a:off x="7315200" y="1905000"/>
            <a:ext cx="533400" cy="152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0488" tIns="44450" rIns="90488" bIns="44450"/>
          <a:lstStyle/>
          <a:p>
            <a:endParaRPr lang="en-US" b="0">
              <a:latin typeface="+mn-lt"/>
            </a:endParaRPr>
          </a:p>
        </p:txBody>
      </p:sp>
      <p:sp>
        <p:nvSpPr>
          <p:cNvPr id="28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11828BE7-28D6-6A44-825C-169A4C1A9E19}" type="slidenum">
              <a:rPr lang="en-US" smtClean="0"/>
              <a:t>147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04827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509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-76200"/>
            <a:ext cx="8229600" cy="1173162"/>
          </a:xfrm>
        </p:spPr>
        <p:txBody>
          <a:bodyPr/>
          <a:lstStyle/>
          <a:p>
            <a:r>
              <a:rPr lang="en-US" dirty="0"/>
              <a:t>General Approaches</a:t>
            </a:r>
          </a:p>
        </p:txBody>
      </p:sp>
      <p:sp>
        <p:nvSpPr>
          <p:cNvPr id="9850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447800"/>
            <a:ext cx="8229600" cy="4411662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(0) Send </a:t>
            </a:r>
            <a:r>
              <a:rPr lang="en-US" dirty="0"/>
              <a:t>without care</a:t>
            </a:r>
          </a:p>
          <a:p>
            <a:pPr lvl="1"/>
            <a:r>
              <a:rPr lang="en-US" dirty="0"/>
              <a:t>Many packet drops</a:t>
            </a:r>
          </a:p>
          <a:p>
            <a:pPr lvl="1">
              <a:buFontTx/>
              <a:buNone/>
            </a:pPr>
            <a:endParaRPr lang="en-US" dirty="0"/>
          </a:p>
        </p:txBody>
      </p:sp>
      <p:sp>
        <p:nvSpPr>
          <p:cNvPr id="4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11828BE7-28D6-6A44-825C-169A4C1A9E19}" type="slidenum">
              <a:rPr lang="en-US" smtClean="0"/>
              <a:t>148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86528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50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50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509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-76200"/>
            <a:ext cx="8229600" cy="1173162"/>
          </a:xfrm>
        </p:spPr>
        <p:txBody>
          <a:bodyPr/>
          <a:lstStyle/>
          <a:p>
            <a:r>
              <a:rPr lang="en-US" dirty="0"/>
              <a:t>General Approaches</a:t>
            </a:r>
          </a:p>
        </p:txBody>
      </p:sp>
      <p:sp>
        <p:nvSpPr>
          <p:cNvPr id="9850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447800"/>
            <a:ext cx="8229600" cy="4411662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(0) Send </a:t>
            </a:r>
            <a:r>
              <a:rPr lang="en-US" dirty="0"/>
              <a:t>without </a:t>
            </a:r>
            <a:r>
              <a:rPr lang="en-US" dirty="0" smtClean="0"/>
              <a:t>care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(1) Reservations</a:t>
            </a:r>
          </a:p>
          <a:p>
            <a:pPr lvl="1"/>
            <a:r>
              <a:rPr lang="en-US" dirty="0"/>
              <a:t>Pre-arrange bandwidth allocations</a:t>
            </a:r>
          </a:p>
          <a:p>
            <a:pPr lvl="1"/>
            <a:r>
              <a:rPr lang="en-US" dirty="0"/>
              <a:t>Requires negotiation before sending packets</a:t>
            </a:r>
          </a:p>
          <a:p>
            <a:pPr lvl="1"/>
            <a:r>
              <a:rPr lang="en-US" dirty="0"/>
              <a:t>Low </a:t>
            </a:r>
            <a:r>
              <a:rPr lang="en-US" dirty="0" smtClean="0"/>
              <a:t>utilization</a:t>
            </a:r>
            <a:endParaRPr lang="en-US" dirty="0"/>
          </a:p>
        </p:txBody>
      </p:sp>
      <p:sp>
        <p:nvSpPr>
          <p:cNvPr id="4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11828BE7-28D6-6A44-825C-169A4C1A9E19}" type="slidenum">
              <a:rPr lang="en-US" smtClean="0"/>
              <a:t>149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707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-106362"/>
            <a:ext cx="8991600" cy="1173162"/>
          </a:xfrm>
        </p:spPr>
        <p:txBody>
          <a:bodyPr/>
          <a:lstStyle/>
          <a:p>
            <a:r>
              <a:rPr lang="en-US" dirty="0" smtClean="0"/>
              <a:t>Context: Applications and Sockets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524001"/>
            <a:ext cx="8534400" cy="5181600"/>
          </a:xfrm>
        </p:spPr>
        <p:txBody>
          <a:bodyPr/>
          <a:lstStyle/>
          <a:p>
            <a:r>
              <a:rPr lang="en-US" sz="2400" dirty="0" smtClean="0"/>
              <a:t>Socket: software abstraction by which an application process exchanges network messages with the (transport layer in the) operating system </a:t>
            </a:r>
          </a:p>
          <a:p>
            <a:pPr lvl="1"/>
            <a:r>
              <a:rPr lang="en-US" sz="2000" dirty="0" err="1" smtClean="0">
                <a:solidFill>
                  <a:srgbClr val="000090"/>
                </a:solidFill>
              </a:rPr>
              <a:t>socketID</a:t>
            </a:r>
            <a:r>
              <a:rPr lang="en-US" sz="2000" dirty="0" smtClean="0">
                <a:solidFill>
                  <a:srgbClr val="000090"/>
                </a:solidFill>
              </a:rPr>
              <a:t> = socket(…, </a:t>
            </a:r>
            <a:r>
              <a:rPr lang="en-US" sz="2000" dirty="0" err="1" smtClean="0">
                <a:solidFill>
                  <a:srgbClr val="000090"/>
                </a:solidFill>
              </a:rPr>
              <a:t>socket.TYPE</a:t>
            </a:r>
            <a:r>
              <a:rPr lang="en-US" sz="2000" dirty="0" smtClean="0">
                <a:solidFill>
                  <a:srgbClr val="000090"/>
                </a:solidFill>
              </a:rPr>
              <a:t>)</a:t>
            </a:r>
          </a:p>
          <a:p>
            <a:pPr lvl="1"/>
            <a:r>
              <a:rPr lang="en-US" sz="2000" dirty="0" err="1" smtClean="0">
                <a:solidFill>
                  <a:srgbClr val="000090"/>
                </a:solidFill>
              </a:rPr>
              <a:t>socketID.sendto</a:t>
            </a:r>
            <a:r>
              <a:rPr lang="en-US" sz="2000" dirty="0" smtClean="0">
                <a:solidFill>
                  <a:srgbClr val="000090"/>
                </a:solidFill>
              </a:rPr>
              <a:t>(message, …)  </a:t>
            </a:r>
          </a:p>
          <a:p>
            <a:pPr lvl="1"/>
            <a:r>
              <a:rPr lang="en-US" sz="2000" dirty="0" err="1" smtClean="0">
                <a:solidFill>
                  <a:srgbClr val="000090"/>
                </a:solidFill>
              </a:rPr>
              <a:t>socketID.recvfrom</a:t>
            </a:r>
            <a:r>
              <a:rPr lang="en-US" sz="2000" dirty="0" smtClean="0">
                <a:solidFill>
                  <a:srgbClr val="000090"/>
                </a:solidFill>
              </a:rPr>
              <a:t>(…)</a:t>
            </a:r>
          </a:p>
          <a:p>
            <a:pPr marL="457200" lvl="1" indent="0">
              <a:buNone/>
            </a:pPr>
            <a:endParaRPr lang="en-US" sz="2400" dirty="0" smtClean="0"/>
          </a:p>
          <a:p>
            <a:r>
              <a:rPr lang="en-US" sz="2400" dirty="0" smtClean="0"/>
              <a:t>Two important types of sockets</a:t>
            </a:r>
          </a:p>
          <a:p>
            <a:pPr lvl="1"/>
            <a:r>
              <a:rPr lang="en-US" sz="2000" dirty="0" smtClean="0">
                <a:solidFill>
                  <a:srgbClr val="000090"/>
                </a:solidFill>
              </a:rPr>
              <a:t>UDP socket: </a:t>
            </a:r>
            <a:r>
              <a:rPr lang="en-US" sz="2000" dirty="0">
                <a:solidFill>
                  <a:srgbClr val="000090"/>
                </a:solidFill>
              </a:rPr>
              <a:t>TYPE is SOCK_DGRAM </a:t>
            </a:r>
          </a:p>
          <a:p>
            <a:pPr lvl="1"/>
            <a:r>
              <a:rPr lang="en-US" sz="2000" dirty="0" smtClean="0">
                <a:solidFill>
                  <a:srgbClr val="000090"/>
                </a:solidFill>
                <a:sym typeface="Wingdings"/>
              </a:rPr>
              <a:t>TCP socket: </a:t>
            </a:r>
            <a:r>
              <a:rPr lang="en-US" sz="2000" dirty="0">
                <a:solidFill>
                  <a:srgbClr val="000090"/>
                </a:solidFill>
                <a:sym typeface="Wingdings"/>
              </a:rPr>
              <a:t>TYPE is </a:t>
            </a:r>
            <a:r>
              <a:rPr lang="en-US" sz="2000" dirty="0" smtClean="0">
                <a:solidFill>
                  <a:srgbClr val="000090"/>
                </a:solidFill>
                <a:sym typeface="Wingdings"/>
              </a:rPr>
              <a:t>SOCK_STREAM</a:t>
            </a:r>
          </a:p>
          <a:p>
            <a:pPr lvl="1"/>
            <a:endParaRPr lang="en-US" sz="2000" dirty="0">
              <a:solidFill>
                <a:srgbClr val="000090"/>
              </a:solidFill>
            </a:endParaRPr>
          </a:p>
          <a:p>
            <a:pPr lvl="1"/>
            <a:endParaRPr lang="en-US" sz="2000" dirty="0" smtClean="0"/>
          </a:p>
        </p:txBody>
      </p:sp>
      <p:sp>
        <p:nvSpPr>
          <p:cNvPr id="4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1"/>
            <a:ext cx="2133600" cy="365125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37931725" indent="-37474525" algn="ctr"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r"/>
            <a:fld id="{C347C1EF-973B-F840-ADDD-5BD345E7D802}" type="slidenum">
              <a:rPr lang="en-US" sz="1400" smtClean="0">
                <a:latin typeface="Calibri"/>
              </a:rPr>
              <a:pPr algn="r"/>
              <a:t>15</a:t>
            </a:fld>
            <a:endParaRPr lang="en-US" sz="1400" dirty="0"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0691360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509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-76200"/>
            <a:ext cx="8229600" cy="1173162"/>
          </a:xfrm>
        </p:spPr>
        <p:txBody>
          <a:bodyPr/>
          <a:lstStyle/>
          <a:p>
            <a:r>
              <a:rPr lang="en-US" dirty="0"/>
              <a:t>General Approaches</a:t>
            </a:r>
          </a:p>
        </p:txBody>
      </p:sp>
      <p:sp>
        <p:nvSpPr>
          <p:cNvPr id="9850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447800"/>
            <a:ext cx="8229600" cy="4411662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(0) Send </a:t>
            </a:r>
            <a:r>
              <a:rPr lang="en-US" dirty="0"/>
              <a:t>without </a:t>
            </a:r>
            <a:r>
              <a:rPr lang="en-US" dirty="0" smtClean="0"/>
              <a:t>care</a:t>
            </a:r>
            <a:endParaRPr lang="en-US" dirty="0"/>
          </a:p>
          <a:p>
            <a:pPr marL="0" indent="0">
              <a:buNone/>
            </a:pPr>
            <a:r>
              <a:rPr lang="en-US" dirty="0" smtClean="0"/>
              <a:t>(1) Reservations</a:t>
            </a:r>
            <a:endParaRPr lang="en-US" dirty="0"/>
          </a:p>
          <a:p>
            <a:pPr marL="0" indent="0">
              <a:buNone/>
            </a:pPr>
            <a:r>
              <a:rPr lang="en-US" dirty="0" smtClean="0"/>
              <a:t>(</a:t>
            </a:r>
            <a:r>
              <a:rPr lang="en-US" dirty="0"/>
              <a:t>2) Pricing</a:t>
            </a:r>
          </a:p>
          <a:p>
            <a:pPr lvl="1"/>
            <a:r>
              <a:rPr lang="en-US" dirty="0" smtClean="0"/>
              <a:t>Don</a:t>
            </a:r>
            <a:r>
              <a:rPr lang="en-US" dirty="0" smtClean="0">
                <a:latin typeface="Arial"/>
              </a:rPr>
              <a:t>’</a:t>
            </a:r>
            <a:r>
              <a:rPr lang="en-US" dirty="0" smtClean="0"/>
              <a:t>t </a:t>
            </a:r>
            <a:r>
              <a:rPr lang="en-US" dirty="0"/>
              <a:t>drop packets for the high-bidders</a:t>
            </a:r>
          </a:p>
          <a:p>
            <a:pPr lvl="1"/>
            <a:r>
              <a:rPr lang="en-US" dirty="0"/>
              <a:t>Requires payment model</a:t>
            </a:r>
          </a:p>
        </p:txBody>
      </p:sp>
      <p:sp>
        <p:nvSpPr>
          <p:cNvPr id="4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11828BE7-28D6-6A44-825C-169A4C1A9E19}" type="slidenum">
              <a:rPr lang="en-US" smtClean="0"/>
              <a:t>150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1748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509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-76200"/>
            <a:ext cx="8229600" cy="1173162"/>
          </a:xfrm>
        </p:spPr>
        <p:txBody>
          <a:bodyPr/>
          <a:lstStyle/>
          <a:p>
            <a:r>
              <a:rPr lang="en-US" dirty="0"/>
              <a:t>General Approaches</a:t>
            </a:r>
          </a:p>
        </p:txBody>
      </p:sp>
      <p:sp>
        <p:nvSpPr>
          <p:cNvPr id="9850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447800"/>
            <a:ext cx="8458200" cy="4411662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US" dirty="0" smtClean="0"/>
              <a:t>(0) Send </a:t>
            </a:r>
            <a:r>
              <a:rPr lang="en-US" dirty="0"/>
              <a:t>without </a:t>
            </a:r>
            <a:r>
              <a:rPr lang="en-US" dirty="0" smtClean="0"/>
              <a:t>care</a:t>
            </a:r>
            <a:endParaRPr lang="en-US" dirty="0"/>
          </a:p>
          <a:p>
            <a:pPr marL="0" indent="0">
              <a:buNone/>
            </a:pPr>
            <a:r>
              <a:rPr lang="en-US" dirty="0" smtClean="0"/>
              <a:t>(1) Reservations</a:t>
            </a:r>
            <a:endParaRPr lang="en-US" dirty="0"/>
          </a:p>
          <a:p>
            <a:pPr marL="0" indent="0">
              <a:buNone/>
            </a:pPr>
            <a:r>
              <a:rPr lang="en-US" dirty="0" smtClean="0"/>
              <a:t>(</a:t>
            </a:r>
            <a:r>
              <a:rPr lang="en-US" dirty="0"/>
              <a:t>2) </a:t>
            </a:r>
            <a:r>
              <a:rPr lang="en-US" dirty="0" smtClean="0"/>
              <a:t>Pricing</a:t>
            </a:r>
          </a:p>
          <a:p>
            <a:pPr marL="0" indent="0">
              <a:buNone/>
            </a:pPr>
            <a:r>
              <a:rPr lang="en-US" dirty="0" smtClean="0"/>
              <a:t>(3) Dynamic </a:t>
            </a:r>
            <a:r>
              <a:rPr lang="en-US" dirty="0"/>
              <a:t>Adjustment</a:t>
            </a:r>
          </a:p>
          <a:p>
            <a:pPr lvl="1"/>
            <a:r>
              <a:rPr lang="en-US" dirty="0" smtClean="0"/>
              <a:t>Hosts probe network; infer </a:t>
            </a:r>
            <a:r>
              <a:rPr lang="en-US" dirty="0"/>
              <a:t>level of </a:t>
            </a:r>
            <a:r>
              <a:rPr lang="en-US" dirty="0" smtClean="0"/>
              <a:t>congestion; adjust </a:t>
            </a:r>
            <a:endParaRPr lang="en-US" dirty="0"/>
          </a:p>
          <a:p>
            <a:pPr lvl="1"/>
            <a:r>
              <a:rPr lang="en-US" dirty="0"/>
              <a:t>Network </a:t>
            </a:r>
            <a:r>
              <a:rPr lang="en-US" dirty="0" smtClean="0"/>
              <a:t>reports congestion level to hosts; hosts </a:t>
            </a:r>
            <a:r>
              <a:rPr lang="en-US" dirty="0"/>
              <a:t>adjust</a:t>
            </a:r>
          </a:p>
          <a:p>
            <a:pPr lvl="1"/>
            <a:r>
              <a:rPr lang="en-US" dirty="0"/>
              <a:t>Combinations of the above</a:t>
            </a:r>
          </a:p>
          <a:p>
            <a:pPr lvl="1"/>
            <a:r>
              <a:rPr lang="en-US" dirty="0"/>
              <a:t>Simple to implement but suboptimal, messy </a:t>
            </a:r>
            <a:r>
              <a:rPr lang="en-US" dirty="0" smtClean="0"/>
              <a:t>dynamics</a:t>
            </a:r>
            <a:endParaRPr lang="en-US" dirty="0"/>
          </a:p>
        </p:txBody>
      </p:sp>
      <p:sp>
        <p:nvSpPr>
          <p:cNvPr id="4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11828BE7-28D6-6A44-825C-169A4C1A9E19}" type="slidenum">
              <a:rPr lang="en-US" smtClean="0"/>
              <a:t>151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8477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509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-76200"/>
            <a:ext cx="8229600" cy="1173162"/>
          </a:xfrm>
        </p:spPr>
        <p:txBody>
          <a:bodyPr/>
          <a:lstStyle/>
          <a:p>
            <a:r>
              <a:rPr lang="en-US" dirty="0"/>
              <a:t>General Approaches</a:t>
            </a:r>
          </a:p>
        </p:txBody>
      </p:sp>
      <p:sp>
        <p:nvSpPr>
          <p:cNvPr id="9850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447800"/>
            <a:ext cx="8686800" cy="4411662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 smtClean="0"/>
              <a:t>(0) Send </a:t>
            </a:r>
            <a:r>
              <a:rPr lang="en-US" dirty="0"/>
              <a:t>without </a:t>
            </a:r>
            <a:r>
              <a:rPr lang="en-US" dirty="0" smtClean="0"/>
              <a:t>care</a:t>
            </a:r>
            <a:endParaRPr lang="en-US" dirty="0"/>
          </a:p>
          <a:p>
            <a:pPr marL="0" indent="0">
              <a:buNone/>
            </a:pPr>
            <a:r>
              <a:rPr lang="en-US" dirty="0" smtClean="0"/>
              <a:t>(1) Reservations</a:t>
            </a:r>
            <a:endParaRPr lang="en-US" dirty="0"/>
          </a:p>
          <a:p>
            <a:pPr marL="0" indent="0">
              <a:buNone/>
            </a:pPr>
            <a:r>
              <a:rPr lang="en-US" dirty="0" smtClean="0"/>
              <a:t>(</a:t>
            </a:r>
            <a:r>
              <a:rPr lang="en-US" dirty="0"/>
              <a:t>2) </a:t>
            </a:r>
            <a:r>
              <a:rPr lang="en-US" dirty="0" smtClean="0"/>
              <a:t>Pricing</a:t>
            </a:r>
          </a:p>
          <a:p>
            <a:pPr marL="0" indent="0">
              <a:buNone/>
            </a:pPr>
            <a:r>
              <a:rPr lang="en-US" dirty="0" smtClean="0"/>
              <a:t>(3) Dynamic Adjustment</a:t>
            </a:r>
          </a:p>
          <a:p>
            <a:pPr marL="0" indent="0">
              <a:buClr>
                <a:schemeClr val="accent1"/>
              </a:buClr>
              <a:buNone/>
            </a:pPr>
            <a:endParaRPr lang="en-US" dirty="0" smtClean="0">
              <a:solidFill>
                <a:srgbClr val="000090"/>
              </a:solidFill>
            </a:endParaRPr>
          </a:p>
          <a:p>
            <a:pPr marL="0" indent="0">
              <a:buClr>
                <a:schemeClr val="accent1"/>
              </a:buClr>
              <a:buNone/>
            </a:pPr>
            <a:r>
              <a:rPr lang="en-US" dirty="0" smtClean="0">
                <a:solidFill>
                  <a:srgbClr val="000090"/>
                </a:solidFill>
              </a:rPr>
              <a:t>All </a:t>
            </a:r>
            <a:r>
              <a:rPr lang="en-US" dirty="0">
                <a:solidFill>
                  <a:srgbClr val="000090"/>
                </a:solidFill>
              </a:rPr>
              <a:t>three techniques have their place</a:t>
            </a:r>
          </a:p>
          <a:p>
            <a:pPr>
              <a:buClr>
                <a:schemeClr val="accent1"/>
              </a:buClr>
            </a:pPr>
            <a:r>
              <a:rPr lang="en-US" sz="2400" i="1" dirty="0" smtClean="0"/>
              <a:t>Generality</a:t>
            </a:r>
            <a:r>
              <a:rPr lang="en-US" sz="2400" dirty="0" smtClean="0"/>
              <a:t> </a:t>
            </a:r>
            <a:r>
              <a:rPr lang="en-US" sz="2400" dirty="0"/>
              <a:t>of dynamic adjustment </a:t>
            </a:r>
            <a:r>
              <a:rPr lang="en-US" sz="2400" dirty="0" smtClean="0"/>
              <a:t>has proven powerful</a:t>
            </a:r>
            <a:endParaRPr lang="en-US" sz="2400" dirty="0"/>
          </a:p>
          <a:p>
            <a:pPr>
              <a:buClr>
                <a:schemeClr val="accent1"/>
              </a:buClr>
            </a:pPr>
            <a:r>
              <a:rPr lang="en-US" sz="2400" dirty="0" smtClean="0"/>
              <a:t>Doesn’t presume business </a:t>
            </a:r>
            <a:r>
              <a:rPr lang="en-US" sz="2400" dirty="0"/>
              <a:t>model, traffic characteristics, application </a:t>
            </a:r>
            <a:r>
              <a:rPr lang="en-US" sz="2400" dirty="0" smtClean="0"/>
              <a:t>requirements; does </a:t>
            </a:r>
            <a:r>
              <a:rPr lang="en-US" sz="2400" dirty="0"/>
              <a:t>assume good citizenship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11828BE7-28D6-6A44-825C-169A4C1A9E19}" type="slidenum">
              <a:rPr lang="en-US" smtClean="0"/>
              <a:t>152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2980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61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TCP’s Approach in a Nutshell</a:t>
            </a:r>
            <a:endParaRPr lang="en-US" dirty="0"/>
          </a:p>
        </p:txBody>
      </p:sp>
      <p:sp>
        <p:nvSpPr>
          <p:cNvPr id="9861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TCP connection has window</a:t>
            </a:r>
          </a:p>
          <a:p>
            <a:pPr lvl="1"/>
            <a:r>
              <a:rPr lang="en-US" dirty="0"/>
              <a:t>Controls number of </a:t>
            </a:r>
            <a:r>
              <a:rPr lang="en-US" dirty="0" smtClean="0"/>
              <a:t>packets in flight </a:t>
            </a:r>
            <a:endParaRPr lang="en-US" dirty="0"/>
          </a:p>
          <a:p>
            <a:pPr lvl="1"/>
            <a:endParaRPr lang="en-US" dirty="0"/>
          </a:p>
          <a:p>
            <a:r>
              <a:rPr lang="en-US" dirty="0"/>
              <a:t>Sending rate: ~Window/RTT</a:t>
            </a:r>
          </a:p>
          <a:p>
            <a:endParaRPr lang="en-US" dirty="0"/>
          </a:p>
          <a:p>
            <a:r>
              <a:rPr lang="en-US" dirty="0">
                <a:solidFill>
                  <a:srgbClr val="FF0000"/>
                </a:solidFill>
              </a:rPr>
              <a:t>Vary window size to control sending rate</a:t>
            </a:r>
          </a:p>
        </p:txBody>
      </p:sp>
      <p:sp>
        <p:nvSpPr>
          <p:cNvPr id="4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11828BE7-28D6-6A44-825C-169A4C1A9E19}" type="slidenum">
              <a:rPr lang="en-US" smtClean="0"/>
              <a:t>153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2844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61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61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61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61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86115" grpId="0" build="p"/>
    </p:bldLst>
  </p:timing>
</p:sld>
</file>

<file path=ppt/slides/slide1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5394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304800"/>
            <a:ext cx="7772400" cy="914400"/>
          </a:xfrm>
        </p:spPr>
        <p:txBody>
          <a:bodyPr/>
          <a:lstStyle/>
          <a:p>
            <a:r>
              <a:rPr lang="en-US" dirty="0" smtClean="0"/>
              <a:t>All These </a:t>
            </a:r>
            <a:r>
              <a:rPr lang="en-US" dirty="0"/>
              <a:t>W</a:t>
            </a:r>
            <a:r>
              <a:rPr lang="en-US" dirty="0" smtClean="0"/>
              <a:t>indows…</a:t>
            </a:r>
            <a:endParaRPr lang="en-US" dirty="0"/>
          </a:p>
        </p:txBody>
      </p:sp>
      <p:sp>
        <p:nvSpPr>
          <p:cNvPr id="9553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905000"/>
            <a:ext cx="9942886" cy="4724400"/>
          </a:xfrm>
        </p:spPr>
        <p:txBody>
          <a:bodyPr/>
          <a:lstStyle/>
          <a:p>
            <a:r>
              <a:rPr lang="en-US" sz="2400" dirty="0" smtClean="0"/>
              <a:t>Congestion Window: </a:t>
            </a:r>
            <a:r>
              <a:rPr lang="en-US" sz="2400" dirty="0" smtClean="0">
                <a:solidFill>
                  <a:srgbClr val="FF0000"/>
                </a:solidFill>
              </a:rPr>
              <a:t>CWND</a:t>
            </a:r>
            <a:endParaRPr lang="en-US" sz="2400" dirty="0">
              <a:solidFill>
                <a:srgbClr val="FF0000"/>
              </a:solidFill>
            </a:endParaRPr>
          </a:p>
          <a:p>
            <a:pPr lvl="1"/>
            <a:r>
              <a:rPr lang="en-US" sz="2000" dirty="0"/>
              <a:t>How many bytes can be sent without overflowing routers</a:t>
            </a:r>
          </a:p>
          <a:p>
            <a:pPr lvl="1"/>
            <a:r>
              <a:rPr lang="en-US" sz="2000" dirty="0"/>
              <a:t>Computed by </a:t>
            </a:r>
            <a:r>
              <a:rPr lang="en-US" sz="2000" dirty="0" smtClean="0"/>
              <a:t>the sender using congestion </a:t>
            </a:r>
            <a:r>
              <a:rPr lang="en-US" sz="2000" dirty="0"/>
              <a:t>control algorithm</a:t>
            </a:r>
          </a:p>
          <a:p>
            <a:pPr marL="0" indent="0">
              <a:buNone/>
            </a:pPr>
            <a:endParaRPr lang="en-US" sz="2400" dirty="0"/>
          </a:p>
          <a:p>
            <a:r>
              <a:rPr lang="en-US" sz="2400" dirty="0" smtClean="0"/>
              <a:t>Flow control window: </a:t>
            </a:r>
            <a:r>
              <a:rPr lang="en-US" sz="2400" dirty="0" err="1" smtClean="0">
                <a:solidFill>
                  <a:srgbClr val="0000FF"/>
                </a:solidFill>
              </a:rPr>
              <a:t>AdvertisedWindow</a:t>
            </a:r>
            <a:r>
              <a:rPr lang="en-US" sz="2400" dirty="0" smtClean="0">
                <a:solidFill>
                  <a:srgbClr val="0000FF"/>
                </a:solidFill>
              </a:rPr>
              <a:t> (RWND)</a:t>
            </a:r>
            <a:r>
              <a:rPr lang="en-US" sz="2400" dirty="0" smtClean="0"/>
              <a:t> </a:t>
            </a:r>
            <a:endParaRPr lang="en-US" sz="2400" dirty="0"/>
          </a:p>
          <a:p>
            <a:pPr lvl="1"/>
            <a:r>
              <a:rPr lang="en-US" sz="2000" dirty="0"/>
              <a:t>How many bytes can be sent without overflowing </a:t>
            </a:r>
            <a:r>
              <a:rPr lang="en-US" sz="2000" dirty="0" smtClean="0"/>
              <a:t>receiver’s buffers</a:t>
            </a:r>
            <a:endParaRPr lang="en-US" sz="2000" dirty="0"/>
          </a:p>
          <a:p>
            <a:pPr lvl="1"/>
            <a:r>
              <a:rPr lang="en-US" sz="2000" dirty="0"/>
              <a:t>Determined by the </a:t>
            </a:r>
            <a:r>
              <a:rPr lang="en-US" sz="2000" dirty="0" smtClean="0"/>
              <a:t>receiver and reported to the sender</a:t>
            </a:r>
          </a:p>
          <a:p>
            <a:pPr lvl="1"/>
            <a:endParaRPr lang="en-US" sz="2000" dirty="0"/>
          </a:p>
          <a:p>
            <a:pPr>
              <a:lnSpc>
                <a:spcPct val="90000"/>
              </a:lnSpc>
            </a:pPr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Sender-side window </a:t>
            </a:r>
            <a:r>
              <a:rPr lang="en-US" dirty="0">
                <a:latin typeface="Arial" charset="0"/>
                <a:ea typeface="Arial" charset="0"/>
                <a:cs typeface="Arial" charset="0"/>
              </a:rPr>
              <a:t>= </a:t>
            </a:r>
            <a:r>
              <a:rPr lang="en-US" dirty="0" smtClean="0">
                <a:solidFill>
                  <a:srgbClr val="FF0000"/>
                </a:solidFill>
                <a:latin typeface="Arial" charset="0"/>
                <a:ea typeface="Arial" charset="0"/>
                <a:cs typeface="Arial" charset="0"/>
              </a:rPr>
              <a:t>minimum</a:t>
            </a:r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{</a:t>
            </a:r>
            <a:r>
              <a:rPr lang="en-US" sz="2400" dirty="0" smtClean="0">
                <a:solidFill>
                  <a:srgbClr val="0000FF"/>
                </a:solidFill>
                <a:latin typeface="Arial" charset="0"/>
                <a:ea typeface="Arial" charset="0"/>
                <a:cs typeface="Arial" charset="0"/>
              </a:rPr>
              <a:t>CWND,RWND</a:t>
            </a:r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}</a:t>
            </a:r>
            <a:endParaRPr lang="en-US" dirty="0">
              <a:latin typeface="Arial" charset="0"/>
              <a:ea typeface="Arial" charset="0"/>
              <a:cs typeface="Arial" charset="0"/>
            </a:endParaRPr>
          </a:p>
          <a:p>
            <a:pPr lvl="2">
              <a:lnSpc>
                <a:spcPct val="90000"/>
              </a:lnSpc>
            </a:pPr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Assume for this material that RWND &gt;&gt; CWND</a:t>
            </a:r>
            <a:endParaRPr lang="en-US" dirty="0">
              <a:latin typeface="Arial" charset="0"/>
              <a:ea typeface="Arial" charset="0"/>
              <a:cs typeface="Arial" charset="0"/>
            </a:endParaRPr>
          </a:p>
          <a:p>
            <a:pPr lvl="1"/>
            <a:endParaRPr lang="en-US" sz="2000" dirty="0"/>
          </a:p>
          <a:p>
            <a:endParaRPr lang="en-US" sz="1600" dirty="0"/>
          </a:p>
          <a:p>
            <a:endParaRPr lang="en-US" sz="1600" dirty="0"/>
          </a:p>
        </p:txBody>
      </p:sp>
      <p:sp>
        <p:nvSpPr>
          <p:cNvPr id="4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11828BE7-28D6-6A44-825C-169A4C1A9E19}" type="slidenum">
              <a:rPr lang="en-US" smtClean="0"/>
              <a:t>154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30637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53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53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53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53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53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53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539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539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55395" grpId="0" build="p"/>
    </p:bldLst>
  </p:timing>
</p:sld>
</file>

<file path=ppt/slides/slide1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Note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12938"/>
            <a:ext cx="8458200" cy="4411662"/>
          </a:xfrm>
        </p:spPr>
        <p:txBody>
          <a:bodyPr/>
          <a:lstStyle/>
          <a:p>
            <a:r>
              <a:rPr lang="en-US" dirty="0" smtClean="0"/>
              <a:t>This lecture will talk about CWND in units of MSS </a:t>
            </a:r>
          </a:p>
          <a:p>
            <a:pPr lvl="1"/>
            <a:r>
              <a:rPr lang="en-US" dirty="0" smtClean="0"/>
              <a:t>(Recall MSS: Maximum </a:t>
            </a:r>
            <a:r>
              <a:rPr lang="en-US" dirty="0"/>
              <a:t>Segment Size, the amount of payload data in a TCP </a:t>
            </a:r>
            <a:r>
              <a:rPr lang="en-US" dirty="0" smtClean="0"/>
              <a:t>packet)</a:t>
            </a:r>
          </a:p>
          <a:p>
            <a:pPr lvl="1"/>
            <a:r>
              <a:rPr lang="en-US" dirty="0"/>
              <a:t>This is only for pedagogical purposes</a:t>
            </a:r>
          </a:p>
          <a:p>
            <a:pPr lvl="1"/>
            <a:endParaRPr lang="en-US" sz="2000" dirty="0" smtClean="0"/>
          </a:p>
          <a:p>
            <a:pPr lvl="3"/>
            <a:endParaRPr lang="en-US" sz="1600" dirty="0" smtClean="0"/>
          </a:p>
          <a:p>
            <a:r>
              <a:rPr lang="en-US" b="1" dirty="0" smtClean="0"/>
              <a:t>In reality this is a LIE: </a:t>
            </a:r>
            <a:r>
              <a:rPr lang="en-US" dirty="0" smtClean="0"/>
              <a:t>Real implementations maintain CWND in bytes</a:t>
            </a:r>
          </a:p>
        </p:txBody>
      </p:sp>
      <p:sp>
        <p:nvSpPr>
          <p:cNvPr id="4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11828BE7-28D6-6A44-825C-169A4C1A9E19}" type="slidenum">
              <a:rPr lang="en-US" smtClean="0"/>
              <a:t>155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91484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021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50838"/>
            <a:ext cx="8229600" cy="1173162"/>
          </a:xfrm>
        </p:spPr>
        <p:txBody>
          <a:bodyPr/>
          <a:lstStyle/>
          <a:p>
            <a:r>
              <a:rPr lang="en-US" dirty="0" smtClean="0"/>
              <a:t>Two </a:t>
            </a:r>
            <a:r>
              <a:rPr lang="en-US" dirty="0"/>
              <a:t>Basic </a:t>
            </a:r>
            <a:r>
              <a:rPr lang="en-US" dirty="0" smtClean="0"/>
              <a:t>Questions</a:t>
            </a:r>
            <a:endParaRPr lang="en-US" dirty="0"/>
          </a:p>
        </p:txBody>
      </p:sp>
      <p:sp>
        <p:nvSpPr>
          <p:cNvPr id="9902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2141538"/>
            <a:ext cx="8229600" cy="4411662"/>
          </a:xfrm>
        </p:spPr>
        <p:txBody>
          <a:bodyPr/>
          <a:lstStyle/>
          <a:p>
            <a:r>
              <a:rPr lang="en-US" dirty="0" smtClean="0"/>
              <a:t>How does the sender detect congestion?</a:t>
            </a:r>
            <a:endParaRPr lang="en-US" dirty="0"/>
          </a:p>
          <a:p>
            <a:endParaRPr lang="en-US" dirty="0"/>
          </a:p>
          <a:p>
            <a:r>
              <a:rPr lang="en-US" dirty="0" smtClean="0"/>
              <a:t>How does the sender adjust its sending rate?</a:t>
            </a:r>
            <a:endParaRPr lang="en-US" dirty="0"/>
          </a:p>
          <a:p>
            <a:pPr lvl="1"/>
            <a:r>
              <a:rPr lang="en-US" dirty="0" smtClean="0">
                <a:solidFill>
                  <a:srgbClr val="000090"/>
                </a:solidFill>
              </a:rPr>
              <a:t>To address three issues</a:t>
            </a:r>
            <a:endParaRPr lang="en-US" dirty="0">
              <a:solidFill>
                <a:srgbClr val="000090"/>
              </a:solidFill>
            </a:endParaRPr>
          </a:p>
          <a:p>
            <a:pPr lvl="2"/>
            <a:r>
              <a:rPr lang="en-US" sz="2400" dirty="0">
                <a:solidFill>
                  <a:srgbClr val="000090"/>
                </a:solidFill>
              </a:rPr>
              <a:t>Finding </a:t>
            </a:r>
            <a:r>
              <a:rPr lang="en-US" sz="2400" dirty="0" smtClean="0">
                <a:solidFill>
                  <a:srgbClr val="000090"/>
                </a:solidFill>
              </a:rPr>
              <a:t>available bottleneck bandwidth</a:t>
            </a:r>
            <a:endParaRPr lang="en-US" sz="2400" dirty="0">
              <a:solidFill>
                <a:srgbClr val="000090"/>
              </a:solidFill>
            </a:endParaRPr>
          </a:p>
          <a:p>
            <a:pPr lvl="2"/>
            <a:r>
              <a:rPr lang="en-US" sz="2400" dirty="0">
                <a:solidFill>
                  <a:srgbClr val="000090"/>
                </a:solidFill>
              </a:rPr>
              <a:t>Adjusting to bandwidth variations</a:t>
            </a:r>
          </a:p>
          <a:p>
            <a:pPr lvl="2"/>
            <a:r>
              <a:rPr lang="en-US" sz="2400" dirty="0">
                <a:solidFill>
                  <a:srgbClr val="000090"/>
                </a:solidFill>
              </a:rPr>
              <a:t>Sharing bandwidth</a:t>
            </a:r>
          </a:p>
        </p:txBody>
      </p:sp>
      <p:sp>
        <p:nvSpPr>
          <p:cNvPr id="4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11828BE7-28D6-6A44-825C-169A4C1A9E19}" type="slidenum">
              <a:rPr lang="en-US" smtClean="0"/>
              <a:t>156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15228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02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02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02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02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02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02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90211" grpId="0" build="p"/>
    </p:bldLst>
  </p:timing>
</p:sld>
</file>

<file path=ppt/slides/slide1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Helvetica" charset="0"/>
                <a:ea typeface="ＭＳ Ｐゴシック" charset="0"/>
                <a:cs typeface="ＭＳ Ｐゴシック" charset="0"/>
              </a:rPr>
              <a:t>Detecting Congestion</a:t>
            </a:r>
          </a:p>
        </p:txBody>
      </p:sp>
      <p:sp>
        <p:nvSpPr>
          <p:cNvPr id="9615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r>
              <a:rPr lang="en-US" sz="2400" dirty="0" smtClean="0">
                <a:latin typeface="Arial" charset="0"/>
              </a:rPr>
              <a:t>Packet delays </a:t>
            </a:r>
          </a:p>
          <a:p>
            <a:pPr lvl="1"/>
            <a:r>
              <a:rPr lang="en-US" sz="2000" dirty="0" smtClean="0">
                <a:latin typeface="Arial" charset="0"/>
                <a:ea typeface="Arial" charset="0"/>
                <a:cs typeface="Arial" charset="0"/>
              </a:rPr>
              <a:t>Tricky</a:t>
            </a:r>
            <a:r>
              <a:rPr lang="en-US" sz="2000" dirty="0">
                <a:latin typeface="Arial" charset="0"/>
                <a:ea typeface="Arial" charset="0"/>
                <a:cs typeface="Arial" charset="0"/>
              </a:rPr>
              <a:t>: noisy signal (delay often varies considerably</a:t>
            </a:r>
            <a:r>
              <a:rPr lang="en-US" sz="2000" dirty="0" smtClean="0">
                <a:latin typeface="Arial" charset="0"/>
                <a:ea typeface="Arial" charset="0"/>
                <a:cs typeface="Arial" charset="0"/>
              </a:rPr>
              <a:t>)</a:t>
            </a:r>
          </a:p>
          <a:p>
            <a:endParaRPr lang="en-US" sz="2400" dirty="0" smtClean="0">
              <a:latin typeface="Arial" charset="0"/>
              <a:ea typeface="Arial" charset="0"/>
              <a:cs typeface="Arial" charset="0"/>
            </a:endParaRPr>
          </a:p>
          <a:p>
            <a:r>
              <a:rPr lang="en-US" sz="2400" dirty="0" smtClean="0">
                <a:latin typeface="Arial" charset="0"/>
                <a:ea typeface="Arial" charset="0"/>
                <a:cs typeface="Arial" charset="0"/>
              </a:rPr>
              <a:t>Router tell </a:t>
            </a:r>
            <a:r>
              <a:rPr lang="en-US" sz="2400" dirty="0" err="1" smtClean="0">
                <a:latin typeface="Arial" charset="0"/>
                <a:ea typeface="Arial" charset="0"/>
                <a:cs typeface="Arial" charset="0"/>
              </a:rPr>
              <a:t>endhosts</a:t>
            </a:r>
            <a:r>
              <a:rPr lang="en-US" sz="2400" dirty="0" smtClean="0">
                <a:latin typeface="Arial" charset="0"/>
                <a:ea typeface="Arial" charset="0"/>
                <a:cs typeface="Arial" charset="0"/>
              </a:rPr>
              <a:t> they’re congested</a:t>
            </a:r>
          </a:p>
          <a:p>
            <a:pPr marL="693737" lvl="2" indent="0">
              <a:buNone/>
            </a:pPr>
            <a:endParaRPr lang="en-US" sz="1800" dirty="0">
              <a:latin typeface="Arial" charset="0"/>
              <a:ea typeface="Arial" charset="0"/>
              <a:cs typeface="Arial" charset="0"/>
            </a:endParaRPr>
          </a:p>
          <a:p>
            <a:r>
              <a:rPr lang="en-US" sz="2400" dirty="0">
                <a:solidFill>
                  <a:srgbClr val="0000FF"/>
                </a:solidFill>
                <a:latin typeface="Arial" charset="0"/>
              </a:rPr>
              <a:t>Packet loss</a:t>
            </a:r>
          </a:p>
          <a:p>
            <a:pPr lvl="1">
              <a:buClr>
                <a:schemeClr val="tx2"/>
              </a:buClr>
            </a:pPr>
            <a:r>
              <a:rPr lang="en-US" sz="2000" dirty="0">
                <a:latin typeface="Arial" charset="0"/>
                <a:ea typeface="Arial" charset="0"/>
                <a:cs typeface="Arial" charset="0"/>
              </a:rPr>
              <a:t>Fail-safe signal that TCP already has to detect</a:t>
            </a:r>
          </a:p>
          <a:p>
            <a:pPr lvl="1"/>
            <a:r>
              <a:rPr lang="en-US" sz="2000" dirty="0">
                <a:latin typeface="Arial" charset="0"/>
                <a:ea typeface="Arial" charset="0"/>
                <a:cs typeface="Arial" charset="0"/>
              </a:rPr>
              <a:t>Complication: non-congestive loss (checksum errors</a:t>
            </a:r>
            <a:r>
              <a:rPr lang="en-US" sz="2000" dirty="0" smtClean="0">
                <a:latin typeface="Arial" charset="0"/>
                <a:ea typeface="Arial" charset="0"/>
                <a:cs typeface="Arial" charset="0"/>
              </a:rPr>
              <a:t>)</a:t>
            </a:r>
          </a:p>
          <a:p>
            <a:pPr lvl="1"/>
            <a:endParaRPr lang="en-US" sz="2000" dirty="0">
              <a:latin typeface="Arial" charset="0"/>
              <a:ea typeface="Arial" charset="0"/>
              <a:cs typeface="Arial" charset="0"/>
            </a:endParaRPr>
          </a:p>
          <a:p>
            <a:pPr>
              <a:lnSpc>
                <a:spcPct val="80000"/>
              </a:lnSpc>
            </a:pPr>
            <a:r>
              <a:rPr lang="en-US" sz="2400" dirty="0"/>
              <a:t>Two </a:t>
            </a:r>
            <a:r>
              <a:rPr lang="en-US" sz="2400" dirty="0" smtClean="0"/>
              <a:t>indicators </a:t>
            </a:r>
            <a:r>
              <a:rPr lang="en-US" sz="2400" dirty="0"/>
              <a:t>of packet </a:t>
            </a:r>
            <a:r>
              <a:rPr lang="en-US" sz="2400" dirty="0" smtClean="0"/>
              <a:t>loss</a:t>
            </a:r>
            <a:endParaRPr lang="en-US" sz="2400" dirty="0"/>
          </a:p>
          <a:p>
            <a:pPr lvl="1">
              <a:lnSpc>
                <a:spcPct val="80000"/>
              </a:lnSpc>
            </a:pPr>
            <a:r>
              <a:rPr lang="en-US" sz="2000" dirty="0"/>
              <a:t>No ACK after certain time interval: </a:t>
            </a:r>
            <a:r>
              <a:rPr lang="en-US" sz="2000" dirty="0" smtClean="0">
                <a:solidFill>
                  <a:srgbClr val="FF0000"/>
                </a:solidFill>
              </a:rPr>
              <a:t>timeout</a:t>
            </a:r>
            <a:endParaRPr lang="en-US" sz="2000" dirty="0">
              <a:solidFill>
                <a:srgbClr val="FF0000"/>
              </a:solidFill>
            </a:endParaRPr>
          </a:p>
          <a:p>
            <a:pPr lvl="1">
              <a:lnSpc>
                <a:spcPct val="80000"/>
              </a:lnSpc>
            </a:pPr>
            <a:r>
              <a:rPr lang="en-US" sz="2000" dirty="0" smtClean="0"/>
              <a:t>Multiple </a:t>
            </a:r>
            <a:r>
              <a:rPr lang="en-US" sz="2000" dirty="0">
                <a:solidFill>
                  <a:srgbClr val="FF0000"/>
                </a:solidFill>
              </a:rPr>
              <a:t>duplicate </a:t>
            </a:r>
            <a:r>
              <a:rPr lang="en-US" sz="2000" dirty="0" smtClean="0">
                <a:solidFill>
                  <a:srgbClr val="FF0000"/>
                </a:solidFill>
              </a:rPr>
              <a:t>ACKs</a:t>
            </a:r>
            <a:endParaRPr lang="en-US" sz="2000" dirty="0" smtClean="0">
              <a:solidFill>
                <a:srgbClr val="FF000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lnSpc>
                <a:spcPct val="80000"/>
              </a:lnSpc>
            </a:pPr>
            <a:endParaRPr lang="en-US" sz="2400" dirty="0" smtClean="0"/>
          </a:p>
          <a:p>
            <a:pPr lvl="1"/>
            <a:endParaRPr lang="en-US" sz="2000" dirty="0" smtClean="0">
              <a:latin typeface="Arial" charset="0"/>
              <a:ea typeface="Arial" charset="0"/>
              <a:cs typeface="Arial" charset="0"/>
            </a:endParaRPr>
          </a:p>
          <a:p>
            <a:pPr marL="344487" lvl="1" indent="0">
              <a:buNone/>
            </a:pPr>
            <a:endParaRPr lang="en-US" sz="2000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4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11828BE7-28D6-6A44-825C-169A4C1A9E19}" type="slidenum">
              <a:rPr lang="en-US" smtClean="0"/>
              <a:t>157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11219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15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15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15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15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15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153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153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153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153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61539" grpId="0" build="p"/>
    </p:bldLst>
  </p:timing>
</p:sld>
</file>

<file path=ppt/slides/slide1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Not All Losses the Same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Duplicate </a:t>
            </a:r>
            <a:r>
              <a:rPr lang="en-US" dirty="0">
                <a:latin typeface="Arial" charset="0"/>
                <a:ea typeface="Arial" charset="0"/>
                <a:cs typeface="Arial" charset="0"/>
              </a:rPr>
              <a:t>ACKs: isolated </a:t>
            </a:r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loss</a:t>
            </a:r>
          </a:p>
          <a:p>
            <a:pPr lvl="1">
              <a:lnSpc>
                <a:spcPct val="90000"/>
              </a:lnSpc>
            </a:pPr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Still getting ACKs</a:t>
            </a:r>
          </a:p>
          <a:p>
            <a:pPr lvl="1">
              <a:lnSpc>
                <a:spcPct val="90000"/>
              </a:lnSpc>
            </a:pPr>
            <a:endParaRPr lang="en-US" dirty="0">
              <a:latin typeface="Arial" charset="0"/>
              <a:ea typeface="Arial" charset="0"/>
              <a:cs typeface="Arial" charset="0"/>
            </a:endParaRPr>
          </a:p>
          <a:p>
            <a:pPr>
              <a:lnSpc>
                <a:spcPct val="90000"/>
              </a:lnSpc>
            </a:pPr>
            <a:r>
              <a:rPr lang="en-US" dirty="0">
                <a:latin typeface="Arial" charset="0"/>
                <a:ea typeface="Arial" charset="0"/>
                <a:cs typeface="Arial" charset="0"/>
              </a:rPr>
              <a:t>Timeout: </a:t>
            </a:r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much more serious</a:t>
            </a:r>
          </a:p>
          <a:p>
            <a:pPr lvl="1">
              <a:lnSpc>
                <a:spcPct val="90000"/>
              </a:lnSpc>
            </a:pPr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Not enough </a:t>
            </a:r>
            <a:r>
              <a:rPr lang="en-US" dirty="0" err="1" smtClean="0">
                <a:latin typeface="Arial" charset="0"/>
                <a:ea typeface="Arial" charset="0"/>
                <a:cs typeface="Arial" charset="0"/>
              </a:rPr>
              <a:t>dupacks</a:t>
            </a:r>
            <a:endParaRPr lang="en-US" dirty="0" smtClean="0">
              <a:latin typeface="Arial" charset="0"/>
              <a:ea typeface="Arial" charset="0"/>
              <a:cs typeface="Arial" charset="0"/>
            </a:endParaRPr>
          </a:p>
          <a:p>
            <a:pPr lvl="1">
              <a:lnSpc>
                <a:spcPct val="90000"/>
              </a:lnSpc>
            </a:pPr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Must have suffered several losses</a:t>
            </a:r>
          </a:p>
          <a:p>
            <a:pPr lvl="1">
              <a:lnSpc>
                <a:spcPct val="90000"/>
              </a:lnSpc>
            </a:pPr>
            <a:endParaRPr lang="en-US" dirty="0">
              <a:latin typeface="Arial" charset="0"/>
              <a:ea typeface="Arial" charset="0"/>
              <a:cs typeface="Arial" charset="0"/>
            </a:endParaRPr>
          </a:p>
          <a:p>
            <a:r>
              <a:rPr lang="en-US" dirty="0" smtClean="0">
                <a:solidFill>
                  <a:srgbClr val="0000FF"/>
                </a:solidFill>
              </a:rPr>
              <a:t>We will adjust rate differently for each case</a:t>
            </a:r>
          </a:p>
          <a:p>
            <a:endParaRPr lang="en-US" dirty="0"/>
          </a:p>
        </p:txBody>
      </p:sp>
      <p:sp>
        <p:nvSpPr>
          <p:cNvPr id="4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11828BE7-28D6-6A44-825C-169A4C1A9E19}" type="slidenum">
              <a:rPr lang="en-US" smtClean="0"/>
              <a:t>158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11272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12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Rate Adjustment</a:t>
            </a:r>
          </a:p>
        </p:txBody>
      </p:sp>
      <p:sp>
        <p:nvSpPr>
          <p:cNvPr id="9912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912938"/>
            <a:ext cx="8534400" cy="4411662"/>
          </a:xfrm>
        </p:spPr>
        <p:txBody>
          <a:bodyPr/>
          <a:lstStyle/>
          <a:p>
            <a:r>
              <a:rPr lang="en-US" dirty="0"/>
              <a:t>Basic structure:</a:t>
            </a:r>
          </a:p>
          <a:p>
            <a:pPr lvl="1"/>
            <a:r>
              <a:rPr lang="en-US" dirty="0">
                <a:solidFill>
                  <a:srgbClr val="000090"/>
                </a:solidFill>
              </a:rPr>
              <a:t>Upon receipt of ACK (of new data): increase rate</a:t>
            </a:r>
          </a:p>
          <a:p>
            <a:pPr lvl="1"/>
            <a:r>
              <a:rPr lang="en-US" dirty="0">
                <a:solidFill>
                  <a:srgbClr val="000090"/>
                </a:solidFill>
              </a:rPr>
              <a:t>Upon detection of loss: decrease </a:t>
            </a:r>
            <a:r>
              <a:rPr lang="en-US" dirty="0" smtClean="0">
                <a:solidFill>
                  <a:srgbClr val="000090"/>
                </a:solidFill>
              </a:rPr>
              <a:t>rate</a:t>
            </a:r>
            <a:br>
              <a:rPr lang="en-US" dirty="0" smtClean="0">
                <a:solidFill>
                  <a:srgbClr val="000090"/>
                </a:solidFill>
              </a:rPr>
            </a:br>
            <a:endParaRPr lang="en-US" dirty="0" smtClean="0">
              <a:solidFill>
                <a:srgbClr val="000090"/>
              </a:solidFill>
            </a:endParaRPr>
          </a:p>
          <a:p>
            <a:r>
              <a:rPr lang="en-US" dirty="0" smtClean="0">
                <a:solidFill>
                  <a:srgbClr val="000000"/>
                </a:solidFill>
              </a:rPr>
              <a:t>How we increase/decrease the rate depends on the phase of congestion control we’re in: </a:t>
            </a:r>
            <a:endParaRPr lang="en-US" dirty="0">
              <a:solidFill>
                <a:srgbClr val="000000"/>
              </a:solidFill>
            </a:endParaRPr>
          </a:p>
          <a:p>
            <a:pPr lvl="1"/>
            <a:r>
              <a:rPr lang="en-US" dirty="0" smtClean="0">
                <a:solidFill>
                  <a:srgbClr val="000090"/>
                </a:solidFill>
              </a:rPr>
              <a:t>Discovering </a:t>
            </a:r>
            <a:r>
              <a:rPr lang="en-US" dirty="0">
                <a:solidFill>
                  <a:srgbClr val="000090"/>
                </a:solidFill>
              </a:rPr>
              <a:t>available bottleneck </a:t>
            </a:r>
            <a:r>
              <a:rPr lang="en-US" dirty="0" smtClean="0">
                <a:solidFill>
                  <a:srgbClr val="000090"/>
                </a:solidFill>
              </a:rPr>
              <a:t>bandwidth </a:t>
            </a:r>
            <a:r>
              <a:rPr lang="en-US" i="1" dirty="0" smtClean="0">
                <a:solidFill>
                  <a:srgbClr val="000090"/>
                </a:solidFill>
              </a:rPr>
              <a:t>vs.</a:t>
            </a:r>
            <a:endParaRPr lang="en-US" i="1" dirty="0">
              <a:solidFill>
                <a:srgbClr val="000090"/>
              </a:solidFill>
            </a:endParaRPr>
          </a:p>
          <a:p>
            <a:pPr lvl="1"/>
            <a:r>
              <a:rPr lang="en-US" dirty="0">
                <a:solidFill>
                  <a:srgbClr val="000090"/>
                </a:solidFill>
              </a:rPr>
              <a:t>Adjusting to bandwidth </a:t>
            </a:r>
            <a:r>
              <a:rPr lang="en-US" dirty="0" smtClean="0">
                <a:solidFill>
                  <a:srgbClr val="000090"/>
                </a:solidFill>
              </a:rPr>
              <a:t>variations</a:t>
            </a:r>
          </a:p>
          <a:p>
            <a:pPr lvl="1"/>
            <a:endParaRPr lang="en-US" dirty="0" smtClean="0">
              <a:solidFill>
                <a:srgbClr val="000000"/>
              </a:solidFill>
            </a:endParaRPr>
          </a:p>
          <a:p>
            <a:pPr lvl="1"/>
            <a:endParaRPr lang="en-US" dirty="0">
              <a:solidFill>
                <a:srgbClr val="000000"/>
              </a:solidFill>
            </a:endParaRPr>
          </a:p>
          <a:p>
            <a:pPr lvl="1"/>
            <a:endParaRPr lang="en-US" dirty="0">
              <a:solidFill>
                <a:srgbClr val="000000"/>
              </a:solidFill>
            </a:endParaRP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11828BE7-28D6-6A44-825C-169A4C1A9E19}" type="slidenum">
              <a:rPr lang="en-US" smtClean="0"/>
              <a:t>159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63300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12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12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12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12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12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12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91235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89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Ports</a:t>
            </a:r>
          </a:p>
        </p:txBody>
      </p:sp>
      <p:sp>
        <p:nvSpPr>
          <p:cNvPr id="11089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676400"/>
            <a:ext cx="8915400" cy="4267200"/>
          </a:xfrm>
        </p:spPr>
        <p:txBody>
          <a:bodyPr>
            <a:normAutofit fontScale="92500" lnSpcReduction="20000"/>
          </a:bodyPr>
          <a:lstStyle/>
          <a:p>
            <a:r>
              <a:rPr lang="en-US" sz="2400" dirty="0" smtClean="0"/>
              <a:t>Problem: deciding </a:t>
            </a:r>
            <a:r>
              <a:rPr lang="en-US" sz="2400" dirty="0"/>
              <a:t>which </a:t>
            </a:r>
            <a:r>
              <a:rPr lang="en-US" sz="2400" dirty="0" smtClean="0"/>
              <a:t>app (socket) gets </a:t>
            </a:r>
            <a:r>
              <a:rPr lang="en-US" sz="2400" dirty="0"/>
              <a:t>which </a:t>
            </a:r>
            <a:r>
              <a:rPr lang="en-US" sz="2400" dirty="0" smtClean="0"/>
              <a:t>packets</a:t>
            </a:r>
          </a:p>
          <a:p>
            <a:endParaRPr lang="en-US" sz="2400" dirty="0"/>
          </a:p>
          <a:p>
            <a:pPr marL="342900" lvl="1" indent="-342900">
              <a:buClr>
                <a:schemeClr val="tx2"/>
              </a:buClr>
            </a:pPr>
            <a:r>
              <a:rPr lang="en-US" sz="2400" dirty="0"/>
              <a:t>Solution: </a:t>
            </a:r>
            <a:r>
              <a:rPr lang="en-US" b="1" i="1" dirty="0">
                <a:solidFill>
                  <a:srgbClr val="FF0000"/>
                </a:solidFill>
              </a:rPr>
              <a:t>port</a:t>
            </a:r>
            <a:r>
              <a:rPr lang="en-US" dirty="0"/>
              <a:t> </a:t>
            </a:r>
            <a:r>
              <a:rPr lang="en-US" dirty="0" smtClean="0"/>
              <a:t>as a transport </a:t>
            </a:r>
            <a:r>
              <a:rPr lang="en-US" dirty="0"/>
              <a:t>layer </a:t>
            </a:r>
            <a:r>
              <a:rPr lang="en-US" dirty="0" smtClean="0"/>
              <a:t>identifier</a:t>
            </a:r>
          </a:p>
          <a:p>
            <a:pPr marL="638175" lvl="2" indent="-342900">
              <a:buClr>
                <a:schemeClr val="tx2"/>
              </a:buClr>
            </a:pPr>
            <a:r>
              <a:rPr lang="en-US" sz="2000" dirty="0" smtClean="0"/>
              <a:t>16 bit identifier </a:t>
            </a:r>
          </a:p>
          <a:p>
            <a:pPr lvl="1"/>
            <a:r>
              <a:rPr lang="en-US" sz="2000" dirty="0" smtClean="0"/>
              <a:t>OS stores mapping between sockets and </a:t>
            </a:r>
            <a:r>
              <a:rPr lang="en-US" sz="2000" i="1" dirty="0" smtClean="0">
                <a:solidFill>
                  <a:srgbClr val="FF0000"/>
                </a:solidFill>
              </a:rPr>
              <a:t>ports</a:t>
            </a:r>
          </a:p>
          <a:p>
            <a:pPr lvl="1"/>
            <a:r>
              <a:rPr lang="en-US" sz="2000" dirty="0" smtClean="0"/>
              <a:t>a </a:t>
            </a:r>
            <a:r>
              <a:rPr lang="en-US" sz="2000" dirty="0"/>
              <a:t>packet carries a source and destination port number in its</a:t>
            </a:r>
            <a:br>
              <a:rPr lang="en-US" sz="2000" dirty="0"/>
            </a:br>
            <a:r>
              <a:rPr lang="en-US" sz="2000" dirty="0"/>
              <a:t>transport layer header </a:t>
            </a:r>
            <a:endParaRPr lang="en-US" sz="2000" i="1" dirty="0" smtClean="0">
              <a:solidFill>
                <a:srgbClr val="FF0000"/>
              </a:solidFill>
            </a:endParaRPr>
          </a:p>
          <a:p>
            <a:pPr lvl="1"/>
            <a:endParaRPr lang="en-US" sz="2000" i="1" dirty="0">
              <a:solidFill>
                <a:srgbClr val="FF0000"/>
              </a:solidFill>
            </a:endParaRPr>
          </a:p>
          <a:p>
            <a:r>
              <a:rPr lang="en-US" sz="2400" dirty="0" smtClean="0"/>
              <a:t>For UDP ports </a:t>
            </a:r>
            <a:r>
              <a:rPr lang="en-US" sz="2000" dirty="0" smtClean="0"/>
              <a:t>(SOCK_DGRAM)</a:t>
            </a:r>
          </a:p>
          <a:p>
            <a:pPr lvl="1"/>
            <a:r>
              <a:rPr lang="en-US" sz="2000" dirty="0" smtClean="0"/>
              <a:t>OS stores (local port, local IP address) </a:t>
            </a:r>
            <a:r>
              <a:rPr lang="en-US" sz="2000" dirty="0" smtClean="0">
                <a:sym typeface="Wingdings"/>
              </a:rPr>
              <a:t> socket</a:t>
            </a:r>
            <a:br>
              <a:rPr lang="en-US" sz="2000" dirty="0" smtClean="0">
                <a:sym typeface="Wingdings"/>
              </a:rPr>
            </a:br>
            <a:endParaRPr lang="en-US" sz="2000" dirty="0" smtClean="0">
              <a:sym typeface="Wingdings"/>
            </a:endParaRPr>
          </a:p>
          <a:p>
            <a:r>
              <a:rPr lang="en-US" sz="2400" dirty="0" smtClean="0"/>
              <a:t>For TCP ports </a:t>
            </a:r>
            <a:r>
              <a:rPr lang="en-US" sz="2000" dirty="0" smtClean="0"/>
              <a:t>(SOCK_STREAM)</a:t>
            </a:r>
          </a:p>
          <a:p>
            <a:pPr lvl="1"/>
            <a:r>
              <a:rPr lang="en-US" sz="2000" dirty="0" smtClean="0"/>
              <a:t>OS stores </a:t>
            </a:r>
            <a:r>
              <a:rPr lang="en-US" sz="2000" dirty="0" smtClean="0">
                <a:sym typeface="Wingdings"/>
              </a:rPr>
              <a:t>(local port, local IP, remote port, remote IP)  socket</a:t>
            </a:r>
            <a:endParaRPr lang="en-US" sz="2000" dirty="0" smtClean="0"/>
          </a:p>
        </p:txBody>
      </p:sp>
      <p:sp>
        <p:nvSpPr>
          <p:cNvPr id="4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1"/>
            <a:ext cx="2133600" cy="365125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37931725" indent="-37474525" algn="ctr"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r"/>
            <a:fld id="{C347C1EF-973B-F840-ADDD-5BD345E7D802}" type="slidenum">
              <a:rPr lang="en-US" sz="1400" smtClean="0">
                <a:latin typeface="Calibri"/>
              </a:rPr>
              <a:pPr algn="r"/>
              <a:t>16</a:t>
            </a:fld>
            <a:endParaRPr lang="en-US" sz="1400" dirty="0"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9994680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89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89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89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89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89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899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899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899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899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08995" grpId="0" build="p"/>
    </p:bldLst>
  </p:timing>
</p:sld>
</file>

<file path=ppt/slides/slide1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534400" cy="1173162"/>
          </a:xfrm>
        </p:spPr>
        <p:txBody>
          <a:bodyPr/>
          <a:lstStyle/>
          <a:p>
            <a:r>
              <a:rPr lang="en-US" sz="3600" dirty="0" smtClean="0">
                <a:latin typeface="Helvetica" charset="0"/>
                <a:ea typeface="ＭＳ Ｐゴシック" charset="0"/>
                <a:cs typeface="ＭＳ Ｐゴシック" charset="0"/>
              </a:rPr>
              <a:t>Bandwidth Discovery with Slow Start</a:t>
            </a:r>
            <a:endParaRPr lang="en-US" sz="3600" dirty="0">
              <a:latin typeface="Helvetica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09571" name="Subtitle 4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>
                <a:latin typeface="Arial" charset="0"/>
              </a:rPr>
              <a:t>Goal: estimate available bandwidth </a:t>
            </a:r>
          </a:p>
          <a:p>
            <a:pPr lvl="1"/>
            <a:r>
              <a:rPr lang="en-US" dirty="0" smtClean="0">
                <a:latin typeface="Arial" charset="0"/>
              </a:rPr>
              <a:t>start slow (for safety) </a:t>
            </a:r>
          </a:p>
          <a:p>
            <a:pPr lvl="1"/>
            <a:r>
              <a:rPr lang="en-US" dirty="0" smtClean="0">
                <a:latin typeface="Arial" charset="0"/>
              </a:rPr>
              <a:t>but ramp up quickly (for efficiency) </a:t>
            </a:r>
          </a:p>
          <a:p>
            <a:pPr lvl="1"/>
            <a:endParaRPr lang="en-US" dirty="0">
              <a:latin typeface="Arial" charset="0"/>
            </a:endParaRPr>
          </a:p>
          <a:p>
            <a:r>
              <a:rPr lang="en-US" dirty="0" smtClean="0">
                <a:latin typeface="Arial" charset="0"/>
              </a:rPr>
              <a:t>Consider</a:t>
            </a:r>
          </a:p>
          <a:p>
            <a:pPr lvl="1"/>
            <a:r>
              <a:rPr lang="en-US" dirty="0" smtClean="0"/>
              <a:t>RTT </a:t>
            </a:r>
            <a:r>
              <a:rPr lang="en-US" dirty="0"/>
              <a:t>= 100ms, MSS=</a:t>
            </a:r>
            <a:r>
              <a:rPr lang="en-US" dirty="0" smtClean="0"/>
              <a:t>1000bytes</a:t>
            </a:r>
          </a:p>
          <a:p>
            <a:pPr lvl="1"/>
            <a:r>
              <a:rPr lang="en-US" dirty="0" smtClean="0"/>
              <a:t>Window size to fill 1Mbps of BW = 12.5 packets</a:t>
            </a:r>
          </a:p>
          <a:p>
            <a:pPr lvl="1"/>
            <a:r>
              <a:rPr lang="en-US" dirty="0" smtClean="0"/>
              <a:t>Window size to fill</a:t>
            </a:r>
            <a:r>
              <a:rPr lang="en-US" i="1" dirty="0" smtClean="0"/>
              <a:t> </a:t>
            </a:r>
            <a:r>
              <a:rPr lang="en-US" dirty="0" smtClean="0"/>
              <a:t>1Gbps = 12,500 packets</a:t>
            </a:r>
          </a:p>
          <a:p>
            <a:pPr lvl="1"/>
            <a:r>
              <a:rPr lang="en-US" dirty="0" smtClean="0"/>
              <a:t>Either is possible! </a:t>
            </a:r>
            <a:endParaRPr lang="en-US" dirty="0"/>
          </a:p>
          <a:p>
            <a:pPr lvl="2"/>
            <a:endParaRPr lang="en-US" dirty="0"/>
          </a:p>
          <a:p>
            <a:endParaRPr lang="en-US" dirty="0" smtClean="0">
              <a:latin typeface="Arial" charset="0"/>
            </a:endParaRPr>
          </a:p>
          <a:p>
            <a:pPr lvl="1"/>
            <a:endParaRPr lang="en-US" dirty="0" smtClean="0">
              <a:latin typeface="Arial" charset="0"/>
            </a:endParaRPr>
          </a:p>
          <a:p>
            <a:endParaRPr lang="en-US" dirty="0">
              <a:latin typeface="Arial" charset="0"/>
            </a:endParaRPr>
          </a:p>
        </p:txBody>
      </p:sp>
      <p:sp>
        <p:nvSpPr>
          <p:cNvPr id="4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11828BE7-28D6-6A44-825C-169A4C1A9E19}" type="slidenum">
              <a:rPr lang="en-US" smtClean="0"/>
              <a:t>160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45389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9571" grpId="0" build="p"/>
    </p:bldLst>
  </p:timing>
</p:sld>
</file>

<file path=ppt/slides/slide16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>
                <a:latin typeface="Helvetica" charset="0"/>
                <a:ea typeface="ＭＳ Ｐゴシック" charset="0"/>
                <a:cs typeface="ＭＳ Ｐゴシック" charset="0"/>
              </a:rPr>
              <a:t>“</a:t>
            </a:r>
            <a:r>
              <a:rPr lang="en-US" altLang="ja-JP">
                <a:latin typeface="Helvetica" charset="0"/>
                <a:ea typeface="ＭＳ Ｐゴシック" charset="0"/>
                <a:cs typeface="ＭＳ Ｐゴシック" charset="0"/>
              </a:rPr>
              <a:t>Slow Start</a:t>
            </a:r>
            <a:r>
              <a:rPr lang="ja-JP" altLang="en-US">
                <a:latin typeface="Helvetica" charset="0"/>
                <a:ea typeface="ＭＳ Ｐゴシック" charset="0"/>
                <a:cs typeface="ＭＳ Ｐゴシック" charset="0"/>
              </a:rPr>
              <a:t>”</a:t>
            </a:r>
            <a:r>
              <a:rPr lang="en-US" altLang="ja-JP">
                <a:latin typeface="Helvetica" charset="0"/>
                <a:ea typeface="ＭＳ Ｐゴシック" charset="0"/>
                <a:cs typeface="ＭＳ Ｐゴシック" charset="0"/>
              </a:rPr>
              <a:t> Phase</a:t>
            </a:r>
            <a:endParaRPr lang="en-US">
              <a:latin typeface="Helvetica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9738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Sender </a:t>
            </a:r>
            <a:r>
              <a:rPr lang="en-US" dirty="0">
                <a:latin typeface="Arial" charset="0"/>
                <a:ea typeface="Arial" charset="0"/>
                <a:cs typeface="Arial" charset="0"/>
              </a:rPr>
              <a:t>starts at a slow rate </a:t>
            </a:r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but </a:t>
            </a:r>
            <a:r>
              <a:rPr lang="en-US" dirty="0">
                <a:latin typeface="Arial" charset="0"/>
                <a:ea typeface="Arial" charset="0"/>
                <a:cs typeface="Arial" charset="0"/>
              </a:rPr>
              <a:t>increases </a:t>
            </a:r>
            <a:r>
              <a:rPr lang="en-US" b="1" dirty="0" smtClean="0">
                <a:latin typeface="Arial" charset="0"/>
                <a:ea typeface="Arial" charset="0"/>
                <a:cs typeface="Arial" charset="0"/>
              </a:rPr>
              <a:t>exponentially</a:t>
            </a:r>
            <a:r>
              <a:rPr lang="en-US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until first loss</a:t>
            </a:r>
          </a:p>
          <a:p>
            <a:pPr lvl="1"/>
            <a:endParaRPr lang="en-US" dirty="0">
              <a:latin typeface="Arial" charset="0"/>
              <a:ea typeface="Arial" charset="0"/>
              <a:cs typeface="Arial" charset="0"/>
            </a:endParaRPr>
          </a:p>
          <a:p>
            <a:r>
              <a:rPr lang="en-US" dirty="0">
                <a:latin typeface="Arial" charset="0"/>
              </a:rPr>
              <a:t>Start with a small congestion window</a:t>
            </a:r>
          </a:p>
          <a:p>
            <a:pPr lvl="1"/>
            <a:r>
              <a:rPr lang="en-US" dirty="0">
                <a:latin typeface="Arial" charset="0"/>
                <a:ea typeface="Arial" charset="0"/>
                <a:cs typeface="Arial" charset="0"/>
              </a:rPr>
              <a:t>Initially, CWND =</a:t>
            </a:r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 1</a:t>
            </a:r>
            <a:endParaRPr lang="en-US" dirty="0">
              <a:latin typeface="Arial" charset="0"/>
              <a:ea typeface="Arial" charset="0"/>
              <a:cs typeface="Arial" charset="0"/>
            </a:endParaRPr>
          </a:p>
          <a:p>
            <a:pPr lvl="1"/>
            <a:r>
              <a:rPr lang="en-US" dirty="0">
                <a:latin typeface="Arial" charset="0"/>
                <a:ea typeface="Arial" charset="0"/>
                <a:cs typeface="Arial" charset="0"/>
              </a:rPr>
              <a:t>So, initial sending rate is MSS/RTT</a:t>
            </a:r>
          </a:p>
          <a:p>
            <a:pPr>
              <a:buClr>
                <a:schemeClr val="tx2"/>
              </a:buClr>
            </a:pPr>
            <a:endParaRPr lang="en-US" sz="2400" dirty="0">
              <a:solidFill>
                <a:srgbClr val="0000FF"/>
              </a:solidFill>
              <a:latin typeface="Arial" charset="0"/>
            </a:endParaRPr>
          </a:p>
          <a:p>
            <a:r>
              <a:rPr lang="en-US" sz="2400" dirty="0" smtClean="0">
                <a:latin typeface="Arial" charset="0"/>
                <a:ea typeface="Arial" charset="0"/>
                <a:cs typeface="Arial" charset="0"/>
              </a:rPr>
              <a:t>Double the CWND for each RTT with no loss </a:t>
            </a:r>
          </a:p>
          <a:p>
            <a:pPr marL="344487" lvl="1" indent="0">
              <a:buNone/>
            </a:pPr>
            <a:r>
              <a:rPr lang="en-US" sz="2000" dirty="0" smtClean="0">
                <a:latin typeface="Arial" charset="0"/>
                <a:ea typeface="Arial" charset="0"/>
                <a:cs typeface="Arial" charset="0"/>
              </a:rPr>
              <a:t/>
            </a:r>
            <a:br>
              <a:rPr lang="en-US" sz="2000" dirty="0" smtClean="0">
                <a:latin typeface="Arial" charset="0"/>
                <a:ea typeface="Arial" charset="0"/>
                <a:cs typeface="Arial" charset="0"/>
              </a:rPr>
            </a:br>
            <a:endParaRPr lang="en-US" sz="2000" dirty="0" smtClean="0">
              <a:latin typeface="Arial" charset="0"/>
              <a:ea typeface="Arial" charset="0"/>
              <a:cs typeface="Arial" charset="0"/>
            </a:endParaRPr>
          </a:p>
          <a:p>
            <a:pPr lvl="1"/>
            <a:endParaRPr lang="en-US" sz="2000" dirty="0" smtClean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4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11828BE7-28D6-6A44-825C-169A4C1A9E19}" type="slidenum">
              <a:rPr lang="en-US" smtClean="0"/>
              <a:t>161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63735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38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38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38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38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38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382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3827" grpId="0" build="p"/>
    </p:bldLst>
  </p:timing>
</p:sld>
</file>

<file path=ppt/slides/slide1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Helvetica" charset="0"/>
                <a:ea typeface="ＭＳ Ｐゴシック" charset="0"/>
                <a:cs typeface="ＭＳ Ｐゴシック" charset="0"/>
              </a:rPr>
              <a:t>Slow Start in Action</a:t>
            </a:r>
          </a:p>
        </p:txBody>
      </p:sp>
      <p:sp>
        <p:nvSpPr>
          <p:cNvPr id="80899" name="Text Box 3"/>
          <p:cNvSpPr txBox="1">
            <a:spLocks noChangeArrowheads="1"/>
          </p:cNvSpPr>
          <p:nvPr/>
        </p:nvSpPr>
        <p:spPr bwMode="auto">
          <a:xfrm>
            <a:off x="228600" y="1799171"/>
            <a:ext cx="8610600" cy="11726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marL="457200" indent="-457200" algn="l">
              <a:buFont typeface="Arial"/>
              <a:buChar char="•"/>
            </a:pPr>
            <a:r>
              <a:rPr lang="en-US" sz="2600" b="0" dirty="0" smtClean="0">
                <a:latin typeface="+mn-lt"/>
              </a:rPr>
              <a:t>For each RTT: double CWND</a:t>
            </a:r>
            <a:endParaRPr lang="en-US" sz="2600" b="0" dirty="0">
              <a:latin typeface="+mn-lt"/>
            </a:endParaRPr>
          </a:p>
          <a:p>
            <a:pPr marL="457200" indent="-457200" algn="l">
              <a:lnSpc>
                <a:spcPct val="70000"/>
              </a:lnSpc>
              <a:buFont typeface="Arial"/>
              <a:buChar char="•"/>
            </a:pPr>
            <a:endParaRPr lang="en-US" sz="2600" b="0" dirty="0">
              <a:latin typeface="+mn-lt"/>
            </a:endParaRPr>
          </a:p>
          <a:p>
            <a:pPr marL="457200" indent="-457200" algn="l">
              <a:buFont typeface="Arial"/>
              <a:buChar char="•"/>
            </a:pPr>
            <a:r>
              <a:rPr lang="en-US" sz="2600" b="0" dirty="0" smtClean="0">
                <a:latin typeface="+mn-lt"/>
              </a:rPr>
              <a:t>Simpler implementation: for </a:t>
            </a:r>
            <a:r>
              <a:rPr lang="en-US" sz="2600" b="0" dirty="0">
                <a:latin typeface="+mn-lt"/>
              </a:rPr>
              <a:t>each </a:t>
            </a:r>
            <a:r>
              <a:rPr lang="en-US" sz="2600" b="0" dirty="0" smtClean="0">
                <a:latin typeface="+mn-lt"/>
              </a:rPr>
              <a:t>ACK, </a:t>
            </a:r>
            <a:r>
              <a:rPr lang="en-US" sz="2600" b="0" dirty="0">
                <a:latin typeface="+mn-lt"/>
              </a:rPr>
              <a:t>CWND +</a:t>
            </a:r>
            <a:r>
              <a:rPr lang="en-US" sz="2600" b="0" dirty="0" smtClean="0">
                <a:latin typeface="+mn-lt"/>
              </a:rPr>
              <a:t>= 1</a:t>
            </a:r>
            <a:endParaRPr lang="en-US" sz="2600" b="0" dirty="0">
              <a:latin typeface="+mn-lt"/>
            </a:endParaRPr>
          </a:p>
        </p:txBody>
      </p:sp>
      <p:sp>
        <p:nvSpPr>
          <p:cNvPr id="992262" name="Line 6"/>
          <p:cNvSpPr>
            <a:spLocks noChangeShapeType="1"/>
          </p:cNvSpPr>
          <p:nvPr/>
        </p:nvSpPr>
        <p:spPr bwMode="auto">
          <a:xfrm>
            <a:off x="1600200" y="4219575"/>
            <a:ext cx="838200" cy="1828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92264" name="Line 8"/>
          <p:cNvSpPr>
            <a:spLocks noChangeShapeType="1"/>
          </p:cNvSpPr>
          <p:nvPr/>
        </p:nvSpPr>
        <p:spPr bwMode="auto">
          <a:xfrm>
            <a:off x="3429000" y="4219575"/>
            <a:ext cx="838200" cy="1828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92266" name="Line 10"/>
          <p:cNvSpPr>
            <a:spLocks noChangeShapeType="1"/>
          </p:cNvSpPr>
          <p:nvPr/>
        </p:nvSpPr>
        <p:spPr bwMode="auto">
          <a:xfrm>
            <a:off x="3733800" y="4219575"/>
            <a:ext cx="838200" cy="1828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92274" name="Rectangle 18"/>
          <p:cNvSpPr>
            <a:spLocks noChangeArrowheads="1"/>
          </p:cNvSpPr>
          <p:nvPr/>
        </p:nvSpPr>
        <p:spPr bwMode="auto">
          <a:xfrm>
            <a:off x="1600200" y="3990975"/>
            <a:ext cx="304800" cy="152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92275" name="Line 19"/>
          <p:cNvSpPr>
            <a:spLocks noChangeShapeType="1"/>
          </p:cNvSpPr>
          <p:nvPr/>
        </p:nvSpPr>
        <p:spPr bwMode="auto">
          <a:xfrm>
            <a:off x="1828800" y="3990975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92276" name="Rectangle 20"/>
          <p:cNvSpPr>
            <a:spLocks noChangeArrowheads="1"/>
          </p:cNvSpPr>
          <p:nvPr/>
        </p:nvSpPr>
        <p:spPr bwMode="auto">
          <a:xfrm>
            <a:off x="3429000" y="3990975"/>
            <a:ext cx="304800" cy="152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92277" name="Line 21"/>
          <p:cNvSpPr>
            <a:spLocks noChangeShapeType="1"/>
          </p:cNvSpPr>
          <p:nvPr/>
        </p:nvSpPr>
        <p:spPr bwMode="auto">
          <a:xfrm>
            <a:off x="3657600" y="3992563"/>
            <a:ext cx="0" cy="1539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92278" name="Rectangle 22"/>
          <p:cNvSpPr>
            <a:spLocks noChangeArrowheads="1"/>
          </p:cNvSpPr>
          <p:nvPr/>
        </p:nvSpPr>
        <p:spPr bwMode="auto">
          <a:xfrm>
            <a:off x="3810000" y="3990975"/>
            <a:ext cx="304800" cy="152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92279" name="Line 23"/>
          <p:cNvSpPr>
            <a:spLocks noChangeShapeType="1"/>
          </p:cNvSpPr>
          <p:nvPr/>
        </p:nvSpPr>
        <p:spPr bwMode="auto">
          <a:xfrm>
            <a:off x="4038600" y="3990975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92298" name="Text Box 42"/>
          <p:cNvSpPr txBox="1">
            <a:spLocks noChangeArrowheads="1"/>
          </p:cNvSpPr>
          <p:nvPr/>
        </p:nvSpPr>
        <p:spPr bwMode="auto">
          <a:xfrm>
            <a:off x="1676400" y="4894263"/>
            <a:ext cx="3302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algn="l"/>
            <a:r>
              <a:rPr lang="en-US" sz="1600" b="0">
                <a:latin typeface="Comic Sans MS" charset="0"/>
              </a:rPr>
              <a:t>D</a:t>
            </a:r>
          </a:p>
        </p:txBody>
      </p:sp>
      <p:grpSp>
        <p:nvGrpSpPr>
          <p:cNvPr id="2" name="Group 74"/>
          <p:cNvGrpSpPr>
            <a:grpSpLocks/>
          </p:cNvGrpSpPr>
          <p:nvPr/>
        </p:nvGrpSpPr>
        <p:grpSpPr bwMode="auto">
          <a:xfrm>
            <a:off x="2438400" y="4219575"/>
            <a:ext cx="990600" cy="1828800"/>
            <a:chOff x="1536" y="2448"/>
            <a:chExt cx="624" cy="1152"/>
          </a:xfrm>
        </p:grpSpPr>
        <p:sp>
          <p:nvSpPr>
            <p:cNvPr id="80972" name="Line 7"/>
            <p:cNvSpPr>
              <a:spLocks noChangeShapeType="1"/>
            </p:cNvSpPr>
            <p:nvPr/>
          </p:nvSpPr>
          <p:spPr bwMode="auto">
            <a:xfrm flipV="1">
              <a:off x="1536" y="2448"/>
              <a:ext cx="624" cy="115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0973" name="Text Box 43"/>
            <p:cNvSpPr txBox="1">
              <a:spLocks noChangeArrowheads="1"/>
            </p:cNvSpPr>
            <p:nvPr/>
          </p:nvSpPr>
          <p:spPr bwMode="auto">
            <a:xfrm>
              <a:off x="1664" y="2880"/>
              <a:ext cx="210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2pPr>
              <a:lvl3pPr marL="11430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3pPr>
              <a:lvl4pPr marL="16002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4pPr>
              <a:lvl5pPr marL="20574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5pPr>
              <a:lvl6pPr marL="25146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6pPr>
              <a:lvl7pPr marL="29718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7pPr>
              <a:lvl8pPr marL="34290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8pPr>
              <a:lvl9pPr marL="38862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9pPr>
            </a:lstStyle>
            <a:p>
              <a:pPr algn="l"/>
              <a:r>
                <a:rPr lang="en-US" sz="1600" b="0">
                  <a:latin typeface="Comic Sans MS" charset="0"/>
                </a:rPr>
                <a:t>A</a:t>
              </a:r>
            </a:p>
          </p:txBody>
        </p:sp>
      </p:grpSp>
      <p:sp>
        <p:nvSpPr>
          <p:cNvPr id="992300" name="Text Box 44"/>
          <p:cNvSpPr txBox="1">
            <a:spLocks noChangeArrowheads="1"/>
          </p:cNvSpPr>
          <p:nvPr/>
        </p:nvSpPr>
        <p:spPr bwMode="auto">
          <a:xfrm>
            <a:off x="3505200" y="4829175"/>
            <a:ext cx="3302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algn="l"/>
            <a:r>
              <a:rPr lang="en-US" sz="1600" b="0">
                <a:latin typeface="Comic Sans MS" charset="0"/>
              </a:rPr>
              <a:t>D</a:t>
            </a:r>
          </a:p>
        </p:txBody>
      </p:sp>
      <p:sp>
        <p:nvSpPr>
          <p:cNvPr id="992301" name="Text Box 45"/>
          <p:cNvSpPr txBox="1">
            <a:spLocks noChangeArrowheads="1"/>
          </p:cNvSpPr>
          <p:nvPr/>
        </p:nvSpPr>
        <p:spPr bwMode="auto">
          <a:xfrm>
            <a:off x="3784600" y="4829175"/>
            <a:ext cx="3302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algn="l"/>
            <a:r>
              <a:rPr lang="en-US" sz="1600" b="0">
                <a:latin typeface="Comic Sans MS" charset="0"/>
              </a:rPr>
              <a:t>D</a:t>
            </a:r>
          </a:p>
        </p:txBody>
      </p:sp>
      <p:grpSp>
        <p:nvGrpSpPr>
          <p:cNvPr id="3" name="Group 67"/>
          <p:cNvGrpSpPr>
            <a:grpSpLocks/>
          </p:cNvGrpSpPr>
          <p:nvPr/>
        </p:nvGrpSpPr>
        <p:grpSpPr bwMode="auto">
          <a:xfrm>
            <a:off x="4267200" y="4219575"/>
            <a:ext cx="990600" cy="1828800"/>
            <a:chOff x="2688" y="2448"/>
            <a:chExt cx="624" cy="1152"/>
          </a:xfrm>
        </p:grpSpPr>
        <p:sp>
          <p:nvSpPr>
            <p:cNvPr id="80970" name="Line 9"/>
            <p:cNvSpPr>
              <a:spLocks noChangeShapeType="1"/>
            </p:cNvSpPr>
            <p:nvPr/>
          </p:nvSpPr>
          <p:spPr bwMode="auto">
            <a:xfrm flipV="1">
              <a:off x="2688" y="2448"/>
              <a:ext cx="624" cy="115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0971" name="Text Box 46"/>
            <p:cNvSpPr txBox="1">
              <a:spLocks noChangeArrowheads="1"/>
            </p:cNvSpPr>
            <p:nvPr/>
          </p:nvSpPr>
          <p:spPr bwMode="auto">
            <a:xfrm>
              <a:off x="2832" y="2832"/>
              <a:ext cx="210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2pPr>
              <a:lvl3pPr marL="11430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3pPr>
              <a:lvl4pPr marL="16002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4pPr>
              <a:lvl5pPr marL="20574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5pPr>
              <a:lvl6pPr marL="25146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6pPr>
              <a:lvl7pPr marL="29718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7pPr>
              <a:lvl8pPr marL="34290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8pPr>
              <a:lvl9pPr marL="38862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9pPr>
            </a:lstStyle>
            <a:p>
              <a:pPr algn="l"/>
              <a:r>
                <a:rPr lang="en-US" sz="1600" b="0">
                  <a:latin typeface="Comic Sans MS" charset="0"/>
                </a:rPr>
                <a:t>A</a:t>
              </a:r>
            </a:p>
          </p:txBody>
        </p:sp>
      </p:grpSp>
      <p:grpSp>
        <p:nvGrpSpPr>
          <p:cNvPr id="4" name="Group 68"/>
          <p:cNvGrpSpPr>
            <a:grpSpLocks/>
          </p:cNvGrpSpPr>
          <p:nvPr/>
        </p:nvGrpSpPr>
        <p:grpSpPr bwMode="auto">
          <a:xfrm>
            <a:off x="4572000" y="4219575"/>
            <a:ext cx="990600" cy="1828800"/>
            <a:chOff x="2880" y="2448"/>
            <a:chExt cx="624" cy="1152"/>
          </a:xfrm>
        </p:grpSpPr>
        <p:sp>
          <p:nvSpPr>
            <p:cNvPr id="80968" name="Line 11"/>
            <p:cNvSpPr>
              <a:spLocks noChangeShapeType="1"/>
            </p:cNvSpPr>
            <p:nvPr/>
          </p:nvSpPr>
          <p:spPr bwMode="auto">
            <a:xfrm flipV="1">
              <a:off x="2880" y="2448"/>
              <a:ext cx="624" cy="115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0969" name="Text Box 47"/>
            <p:cNvSpPr txBox="1">
              <a:spLocks noChangeArrowheads="1"/>
            </p:cNvSpPr>
            <p:nvPr/>
          </p:nvSpPr>
          <p:spPr bwMode="auto">
            <a:xfrm>
              <a:off x="3024" y="2832"/>
              <a:ext cx="210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2pPr>
              <a:lvl3pPr marL="11430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3pPr>
              <a:lvl4pPr marL="16002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4pPr>
              <a:lvl5pPr marL="20574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5pPr>
              <a:lvl6pPr marL="25146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6pPr>
              <a:lvl7pPr marL="29718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7pPr>
              <a:lvl8pPr marL="34290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8pPr>
              <a:lvl9pPr marL="38862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9pPr>
            </a:lstStyle>
            <a:p>
              <a:pPr algn="l"/>
              <a:r>
                <a:rPr lang="en-US" sz="1600" b="0">
                  <a:latin typeface="Comic Sans MS" charset="0"/>
                </a:rPr>
                <a:t>A</a:t>
              </a:r>
            </a:p>
          </p:txBody>
        </p:sp>
      </p:grpSp>
      <p:grpSp>
        <p:nvGrpSpPr>
          <p:cNvPr id="5" name="Group 71"/>
          <p:cNvGrpSpPr>
            <a:grpSpLocks/>
          </p:cNvGrpSpPr>
          <p:nvPr/>
        </p:nvGrpSpPr>
        <p:grpSpPr bwMode="auto">
          <a:xfrm>
            <a:off x="5257800" y="4219575"/>
            <a:ext cx="1143000" cy="1828800"/>
            <a:chOff x="3312" y="2448"/>
            <a:chExt cx="720" cy="1152"/>
          </a:xfrm>
        </p:grpSpPr>
        <p:sp>
          <p:nvSpPr>
            <p:cNvPr id="80964" name="Line 12"/>
            <p:cNvSpPr>
              <a:spLocks noChangeShapeType="1"/>
            </p:cNvSpPr>
            <p:nvPr/>
          </p:nvSpPr>
          <p:spPr bwMode="auto">
            <a:xfrm>
              <a:off x="3312" y="2448"/>
              <a:ext cx="528" cy="115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0965" name="Line 14"/>
            <p:cNvSpPr>
              <a:spLocks noChangeShapeType="1"/>
            </p:cNvSpPr>
            <p:nvPr/>
          </p:nvSpPr>
          <p:spPr bwMode="auto">
            <a:xfrm>
              <a:off x="3504" y="2448"/>
              <a:ext cx="528" cy="115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0966" name="Text Box 48"/>
            <p:cNvSpPr txBox="1">
              <a:spLocks noChangeArrowheads="1"/>
            </p:cNvSpPr>
            <p:nvPr/>
          </p:nvSpPr>
          <p:spPr bwMode="auto">
            <a:xfrm>
              <a:off x="3360" y="2832"/>
              <a:ext cx="208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2pPr>
              <a:lvl3pPr marL="11430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3pPr>
              <a:lvl4pPr marL="16002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4pPr>
              <a:lvl5pPr marL="20574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5pPr>
              <a:lvl6pPr marL="25146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6pPr>
              <a:lvl7pPr marL="29718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7pPr>
              <a:lvl8pPr marL="34290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8pPr>
              <a:lvl9pPr marL="38862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9pPr>
            </a:lstStyle>
            <a:p>
              <a:pPr algn="l"/>
              <a:r>
                <a:rPr lang="en-US" sz="1600" b="0">
                  <a:latin typeface="Comic Sans MS" charset="0"/>
                </a:rPr>
                <a:t>D</a:t>
              </a:r>
            </a:p>
          </p:txBody>
        </p:sp>
        <p:sp>
          <p:nvSpPr>
            <p:cNvPr id="80967" name="Text Box 49"/>
            <p:cNvSpPr txBox="1">
              <a:spLocks noChangeArrowheads="1"/>
            </p:cNvSpPr>
            <p:nvPr/>
          </p:nvSpPr>
          <p:spPr bwMode="auto">
            <a:xfrm>
              <a:off x="3536" y="2832"/>
              <a:ext cx="208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2pPr>
              <a:lvl3pPr marL="11430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3pPr>
              <a:lvl4pPr marL="16002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4pPr>
              <a:lvl5pPr marL="20574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5pPr>
              <a:lvl6pPr marL="25146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6pPr>
              <a:lvl7pPr marL="29718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7pPr>
              <a:lvl8pPr marL="34290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8pPr>
              <a:lvl9pPr marL="38862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9pPr>
            </a:lstStyle>
            <a:p>
              <a:pPr algn="l"/>
              <a:r>
                <a:rPr lang="en-US" sz="1600" b="0">
                  <a:latin typeface="Comic Sans MS" charset="0"/>
                </a:rPr>
                <a:t>D</a:t>
              </a: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609600" y="3914775"/>
            <a:ext cx="7620000" cy="2286000"/>
            <a:chOff x="609600" y="3914775"/>
            <a:chExt cx="7620000" cy="2286000"/>
          </a:xfrm>
        </p:grpSpPr>
        <p:sp>
          <p:nvSpPr>
            <p:cNvPr id="80900" name="Line 4"/>
            <p:cNvSpPr>
              <a:spLocks noChangeShapeType="1"/>
            </p:cNvSpPr>
            <p:nvPr/>
          </p:nvSpPr>
          <p:spPr bwMode="auto">
            <a:xfrm>
              <a:off x="1371600" y="4219575"/>
              <a:ext cx="68580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0901" name="Line 5"/>
            <p:cNvSpPr>
              <a:spLocks noChangeShapeType="1"/>
            </p:cNvSpPr>
            <p:nvPr/>
          </p:nvSpPr>
          <p:spPr bwMode="auto">
            <a:xfrm>
              <a:off x="1295400" y="6048375"/>
              <a:ext cx="69342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0918" name="Text Box 54"/>
            <p:cNvSpPr txBox="1">
              <a:spLocks noChangeArrowheads="1"/>
            </p:cNvSpPr>
            <p:nvPr/>
          </p:nvSpPr>
          <p:spPr bwMode="auto">
            <a:xfrm>
              <a:off x="609600" y="3914775"/>
              <a:ext cx="698500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2pPr>
              <a:lvl3pPr marL="11430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3pPr>
              <a:lvl4pPr marL="16002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4pPr>
              <a:lvl5pPr marL="20574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5pPr>
              <a:lvl6pPr marL="25146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6pPr>
              <a:lvl7pPr marL="29718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7pPr>
              <a:lvl8pPr marL="34290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8pPr>
              <a:lvl9pPr marL="38862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9pPr>
            </a:lstStyle>
            <a:p>
              <a:pPr algn="l"/>
              <a:r>
                <a:rPr lang="en-US" sz="2400" b="0">
                  <a:latin typeface="Comic Sans MS" charset="0"/>
                </a:rPr>
                <a:t>Src</a:t>
              </a:r>
            </a:p>
          </p:txBody>
        </p:sp>
        <p:sp>
          <p:nvSpPr>
            <p:cNvPr id="80919" name="Text Box 55"/>
            <p:cNvSpPr txBox="1">
              <a:spLocks noChangeArrowheads="1"/>
            </p:cNvSpPr>
            <p:nvPr/>
          </p:nvSpPr>
          <p:spPr bwMode="auto">
            <a:xfrm>
              <a:off x="609600" y="5743575"/>
              <a:ext cx="863600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2pPr>
              <a:lvl3pPr marL="11430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3pPr>
              <a:lvl4pPr marL="16002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4pPr>
              <a:lvl5pPr marL="20574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5pPr>
              <a:lvl6pPr marL="25146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6pPr>
              <a:lvl7pPr marL="29718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7pPr>
              <a:lvl8pPr marL="34290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8pPr>
              <a:lvl9pPr marL="38862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9pPr>
            </a:lstStyle>
            <a:p>
              <a:pPr algn="l"/>
              <a:r>
                <a:rPr lang="en-US" sz="2400" b="0">
                  <a:latin typeface="Comic Sans MS" charset="0"/>
                </a:rPr>
                <a:t>Dest</a:t>
              </a:r>
            </a:p>
          </p:txBody>
        </p:sp>
      </p:grpSp>
      <p:grpSp>
        <p:nvGrpSpPr>
          <p:cNvPr id="6" name="Group 72"/>
          <p:cNvGrpSpPr>
            <a:grpSpLocks/>
          </p:cNvGrpSpPr>
          <p:nvPr/>
        </p:nvGrpSpPr>
        <p:grpSpPr bwMode="auto">
          <a:xfrm>
            <a:off x="5943600" y="4219575"/>
            <a:ext cx="1219200" cy="1828800"/>
            <a:chOff x="3744" y="2448"/>
            <a:chExt cx="768" cy="1152"/>
          </a:xfrm>
        </p:grpSpPr>
        <p:sp>
          <p:nvSpPr>
            <p:cNvPr id="80960" name="Line 16"/>
            <p:cNvSpPr>
              <a:spLocks noChangeShapeType="1"/>
            </p:cNvSpPr>
            <p:nvPr/>
          </p:nvSpPr>
          <p:spPr bwMode="auto">
            <a:xfrm>
              <a:off x="3744" y="2448"/>
              <a:ext cx="528" cy="115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0961" name="Text Box 52"/>
            <p:cNvSpPr txBox="1">
              <a:spLocks noChangeArrowheads="1"/>
            </p:cNvSpPr>
            <p:nvPr/>
          </p:nvSpPr>
          <p:spPr bwMode="auto">
            <a:xfrm>
              <a:off x="3776" y="2832"/>
              <a:ext cx="208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2pPr>
              <a:lvl3pPr marL="11430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3pPr>
              <a:lvl4pPr marL="16002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4pPr>
              <a:lvl5pPr marL="20574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5pPr>
              <a:lvl6pPr marL="25146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6pPr>
              <a:lvl7pPr marL="29718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7pPr>
              <a:lvl8pPr marL="34290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8pPr>
              <a:lvl9pPr marL="38862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9pPr>
            </a:lstStyle>
            <a:p>
              <a:pPr algn="l"/>
              <a:r>
                <a:rPr lang="en-US" sz="1600" b="0">
                  <a:latin typeface="Comic Sans MS" charset="0"/>
                </a:rPr>
                <a:t>D</a:t>
              </a:r>
            </a:p>
          </p:txBody>
        </p:sp>
        <p:sp>
          <p:nvSpPr>
            <p:cNvPr id="80962" name="Line 56"/>
            <p:cNvSpPr>
              <a:spLocks noChangeShapeType="1"/>
            </p:cNvSpPr>
            <p:nvPr/>
          </p:nvSpPr>
          <p:spPr bwMode="auto">
            <a:xfrm>
              <a:off x="3984" y="2448"/>
              <a:ext cx="528" cy="115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0963" name="Text Box 57"/>
            <p:cNvSpPr txBox="1">
              <a:spLocks noChangeArrowheads="1"/>
            </p:cNvSpPr>
            <p:nvPr/>
          </p:nvSpPr>
          <p:spPr bwMode="auto">
            <a:xfrm>
              <a:off x="4016" y="2812"/>
              <a:ext cx="208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2pPr>
              <a:lvl3pPr marL="11430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3pPr>
              <a:lvl4pPr marL="16002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4pPr>
              <a:lvl5pPr marL="20574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5pPr>
              <a:lvl6pPr marL="25146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6pPr>
              <a:lvl7pPr marL="29718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7pPr>
              <a:lvl8pPr marL="34290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8pPr>
              <a:lvl9pPr marL="38862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9pPr>
            </a:lstStyle>
            <a:p>
              <a:pPr algn="l"/>
              <a:r>
                <a:rPr lang="en-US" sz="1600" b="0">
                  <a:latin typeface="Comic Sans MS" charset="0"/>
                </a:rPr>
                <a:t>D</a:t>
              </a:r>
            </a:p>
          </p:txBody>
        </p:sp>
      </p:grpSp>
      <p:sp>
        <p:nvSpPr>
          <p:cNvPr id="992318" name="Text Box 62"/>
          <p:cNvSpPr txBox="1">
            <a:spLocks noChangeArrowheads="1"/>
          </p:cNvSpPr>
          <p:nvPr/>
        </p:nvSpPr>
        <p:spPr bwMode="auto">
          <a:xfrm>
            <a:off x="1600200" y="3657600"/>
            <a:ext cx="2984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algn="l"/>
            <a:r>
              <a:rPr lang="en-US" b="0">
                <a:solidFill>
                  <a:srgbClr val="000099"/>
                </a:solidFill>
                <a:latin typeface="Comic Sans MS" charset="0"/>
              </a:rPr>
              <a:t>1</a:t>
            </a:r>
          </a:p>
        </p:txBody>
      </p:sp>
      <p:sp>
        <p:nvSpPr>
          <p:cNvPr id="992319" name="Text Box 63"/>
          <p:cNvSpPr txBox="1">
            <a:spLocks noChangeArrowheads="1"/>
          </p:cNvSpPr>
          <p:nvPr/>
        </p:nvSpPr>
        <p:spPr bwMode="auto">
          <a:xfrm>
            <a:off x="3657600" y="3670300"/>
            <a:ext cx="33972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algn="l"/>
            <a:r>
              <a:rPr lang="en-US" b="0">
                <a:solidFill>
                  <a:srgbClr val="000099"/>
                </a:solidFill>
                <a:latin typeface="Comic Sans MS" charset="0"/>
              </a:rPr>
              <a:t>2</a:t>
            </a:r>
          </a:p>
        </p:txBody>
      </p:sp>
      <p:grpSp>
        <p:nvGrpSpPr>
          <p:cNvPr id="7" name="Group 73"/>
          <p:cNvGrpSpPr>
            <a:grpSpLocks/>
          </p:cNvGrpSpPr>
          <p:nvPr/>
        </p:nvGrpSpPr>
        <p:grpSpPr bwMode="auto">
          <a:xfrm>
            <a:off x="5715000" y="3683000"/>
            <a:ext cx="990600" cy="460375"/>
            <a:chOff x="3600" y="2110"/>
            <a:chExt cx="624" cy="290"/>
          </a:xfrm>
        </p:grpSpPr>
        <p:sp>
          <p:nvSpPr>
            <p:cNvPr id="80955" name="Rectangle 32"/>
            <p:cNvSpPr>
              <a:spLocks noChangeArrowheads="1"/>
            </p:cNvSpPr>
            <p:nvPr/>
          </p:nvSpPr>
          <p:spPr bwMode="auto">
            <a:xfrm>
              <a:off x="3792" y="2304"/>
              <a:ext cx="192" cy="96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0956" name="Line 33"/>
            <p:cNvSpPr>
              <a:spLocks noChangeShapeType="1"/>
            </p:cNvSpPr>
            <p:nvPr/>
          </p:nvSpPr>
          <p:spPr bwMode="auto">
            <a:xfrm>
              <a:off x="3936" y="2304"/>
              <a:ext cx="0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0957" name="Rectangle 58"/>
            <p:cNvSpPr>
              <a:spLocks noChangeArrowheads="1"/>
            </p:cNvSpPr>
            <p:nvPr/>
          </p:nvSpPr>
          <p:spPr bwMode="auto">
            <a:xfrm>
              <a:off x="4032" y="2304"/>
              <a:ext cx="192" cy="96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0958" name="Line 59"/>
            <p:cNvSpPr>
              <a:spLocks noChangeShapeType="1"/>
            </p:cNvSpPr>
            <p:nvPr/>
          </p:nvSpPr>
          <p:spPr bwMode="auto">
            <a:xfrm>
              <a:off x="4176" y="2304"/>
              <a:ext cx="0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0959" name="Text Box 64"/>
            <p:cNvSpPr txBox="1">
              <a:spLocks noChangeArrowheads="1"/>
            </p:cNvSpPr>
            <p:nvPr/>
          </p:nvSpPr>
          <p:spPr bwMode="auto">
            <a:xfrm>
              <a:off x="3600" y="2110"/>
              <a:ext cx="214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2pPr>
              <a:lvl3pPr marL="11430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3pPr>
              <a:lvl4pPr marL="16002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4pPr>
              <a:lvl5pPr marL="20574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5pPr>
              <a:lvl6pPr marL="25146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6pPr>
              <a:lvl7pPr marL="29718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7pPr>
              <a:lvl8pPr marL="34290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8pPr>
              <a:lvl9pPr marL="38862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9pPr>
            </a:lstStyle>
            <a:p>
              <a:pPr algn="l"/>
              <a:r>
                <a:rPr lang="en-US" b="0">
                  <a:solidFill>
                    <a:srgbClr val="000099"/>
                  </a:solidFill>
                  <a:latin typeface="Comic Sans MS" charset="0"/>
                </a:rPr>
                <a:t>4</a:t>
              </a:r>
            </a:p>
          </p:txBody>
        </p:sp>
      </p:grpSp>
      <p:grpSp>
        <p:nvGrpSpPr>
          <p:cNvPr id="8" name="Group 70"/>
          <p:cNvGrpSpPr>
            <a:grpSpLocks/>
          </p:cNvGrpSpPr>
          <p:nvPr/>
        </p:nvGrpSpPr>
        <p:grpSpPr bwMode="auto">
          <a:xfrm>
            <a:off x="5257800" y="3678238"/>
            <a:ext cx="685800" cy="465137"/>
            <a:chOff x="3312" y="2107"/>
            <a:chExt cx="432" cy="293"/>
          </a:xfrm>
        </p:grpSpPr>
        <p:sp>
          <p:nvSpPr>
            <p:cNvPr id="80949" name="Rectangle 26"/>
            <p:cNvSpPr>
              <a:spLocks noChangeArrowheads="1"/>
            </p:cNvSpPr>
            <p:nvPr/>
          </p:nvSpPr>
          <p:spPr bwMode="auto">
            <a:xfrm>
              <a:off x="3552" y="2304"/>
              <a:ext cx="192" cy="96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0950" name="Line 27"/>
            <p:cNvSpPr>
              <a:spLocks noChangeShapeType="1"/>
            </p:cNvSpPr>
            <p:nvPr/>
          </p:nvSpPr>
          <p:spPr bwMode="auto">
            <a:xfrm>
              <a:off x="3696" y="2304"/>
              <a:ext cx="0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80951" name="Group 69"/>
            <p:cNvGrpSpPr>
              <a:grpSpLocks/>
            </p:cNvGrpSpPr>
            <p:nvPr/>
          </p:nvGrpSpPr>
          <p:grpSpPr bwMode="auto">
            <a:xfrm>
              <a:off x="3312" y="2107"/>
              <a:ext cx="262" cy="293"/>
              <a:chOff x="3312" y="2107"/>
              <a:chExt cx="262" cy="293"/>
            </a:xfrm>
          </p:grpSpPr>
          <p:sp>
            <p:nvSpPr>
              <p:cNvPr id="80952" name="Rectangle 24"/>
              <p:cNvSpPr>
                <a:spLocks noChangeArrowheads="1"/>
              </p:cNvSpPr>
              <p:nvPr/>
            </p:nvSpPr>
            <p:spPr bwMode="auto">
              <a:xfrm>
                <a:off x="3312" y="2304"/>
                <a:ext cx="192" cy="96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0953" name="Line 25"/>
              <p:cNvSpPr>
                <a:spLocks noChangeShapeType="1"/>
              </p:cNvSpPr>
              <p:nvPr/>
            </p:nvSpPr>
            <p:spPr bwMode="auto">
              <a:xfrm flipH="1">
                <a:off x="3456" y="2304"/>
                <a:ext cx="0" cy="9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0954" name="Text Box 66"/>
              <p:cNvSpPr txBox="1">
                <a:spLocks noChangeArrowheads="1"/>
              </p:cNvSpPr>
              <p:nvPr/>
            </p:nvSpPr>
            <p:spPr bwMode="auto">
              <a:xfrm>
                <a:off x="3360" y="2107"/>
                <a:ext cx="214" cy="2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000" b="1">
                    <a:solidFill>
                      <a:schemeClr val="tx1"/>
                    </a:solidFill>
                    <a:latin typeface="Courier New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 eaLnBrk="0" hangingPunct="0">
                  <a:defRPr sz="2000" b="1">
                    <a:solidFill>
                      <a:schemeClr val="tx1"/>
                    </a:solidFill>
                    <a:latin typeface="Courier New" charset="0"/>
                    <a:ea typeface="ＭＳ Ｐゴシック" charset="0"/>
                  </a:defRPr>
                </a:lvl2pPr>
                <a:lvl3pPr marL="1143000" indent="-228600" eaLnBrk="0" hangingPunct="0">
                  <a:defRPr sz="2000" b="1">
                    <a:solidFill>
                      <a:schemeClr val="tx1"/>
                    </a:solidFill>
                    <a:latin typeface="Courier New" charset="0"/>
                    <a:ea typeface="ＭＳ Ｐゴシック" charset="0"/>
                  </a:defRPr>
                </a:lvl3pPr>
                <a:lvl4pPr marL="1600200" indent="-228600" eaLnBrk="0" hangingPunct="0">
                  <a:defRPr sz="2000" b="1">
                    <a:solidFill>
                      <a:schemeClr val="tx1"/>
                    </a:solidFill>
                    <a:latin typeface="Courier New" charset="0"/>
                    <a:ea typeface="ＭＳ Ｐゴシック" charset="0"/>
                  </a:defRPr>
                </a:lvl4pPr>
                <a:lvl5pPr marL="2057400" indent="-228600" eaLnBrk="0" hangingPunct="0">
                  <a:defRPr sz="2000" b="1">
                    <a:solidFill>
                      <a:schemeClr val="tx1"/>
                    </a:solidFill>
                    <a:latin typeface="Courier New" charset="0"/>
                    <a:ea typeface="ＭＳ Ｐゴシック" charset="0"/>
                  </a:defRPr>
                </a:lvl5pPr>
                <a:lvl6pPr marL="25146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Courier New" charset="0"/>
                    <a:ea typeface="ＭＳ Ｐゴシック" charset="0"/>
                  </a:defRPr>
                </a:lvl6pPr>
                <a:lvl7pPr marL="29718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Courier New" charset="0"/>
                    <a:ea typeface="ＭＳ Ｐゴシック" charset="0"/>
                  </a:defRPr>
                </a:lvl7pPr>
                <a:lvl8pPr marL="34290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Courier New" charset="0"/>
                    <a:ea typeface="ＭＳ Ｐゴシック" charset="0"/>
                  </a:defRPr>
                </a:lvl8pPr>
                <a:lvl9pPr marL="38862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Courier New" charset="0"/>
                    <a:ea typeface="ＭＳ Ｐゴシック" charset="0"/>
                  </a:defRPr>
                </a:lvl9pPr>
              </a:lstStyle>
              <a:p>
                <a:pPr algn="l"/>
                <a:r>
                  <a:rPr lang="en-US" b="0">
                    <a:solidFill>
                      <a:srgbClr val="000099"/>
                    </a:solidFill>
                    <a:latin typeface="Comic Sans MS" charset="0"/>
                  </a:rPr>
                  <a:t>3</a:t>
                </a:r>
              </a:p>
            </p:txBody>
          </p:sp>
        </p:grpSp>
      </p:grpSp>
      <p:sp>
        <p:nvSpPr>
          <p:cNvPr id="992331" name="Oval 75"/>
          <p:cNvSpPr>
            <a:spLocks noChangeArrowheads="1"/>
          </p:cNvSpPr>
          <p:nvPr/>
        </p:nvSpPr>
        <p:spPr bwMode="auto">
          <a:xfrm>
            <a:off x="3733800" y="3914775"/>
            <a:ext cx="2286000" cy="381000"/>
          </a:xfrm>
          <a:prstGeom prst="ellipse">
            <a:avLst/>
          </a:prstGeom>
          <a:noFill/>
          <a:ln w="19050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0" name="Group 76"/>
          <p:cNvGrpSpPr>
            <a:grpSpLocks/>
          </p:cNvGrpSpPr>
          <p:nvPr/>
        </p:nvGrpSpPr>
        <p:grpSpPr bwMode="auto">
          <a:xfrm>
            <a:off x="6096000" y="3686175"/>
            <a:ext cx="2473325" cy="2362200"/>
            <a:chOff x="3840" y="2112"/>
            <a:chExt cx="1558" cy="1488"/>
          </a:xfrm>
        </p:grpSpPr>
        <p:sp>
          <p:nvSpPr>
            <p:cNvPr id="80928" name="Line 77"/>
            <p:cNvSpPr>
              <a:spLocks noChangeShapeType="1"/>
            </p:cNvSpPr>
            <p:nvPr/>
          </p:nvSpPr>
          <p:spPr bwMode="auto">
            <a:xfrm flipV="1">
              <a:off x="3840" y="2450"/>
              <a:ext cx="623" cy="115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0929" name="Line 78"/>
            <p:cNvSpPr>
              <a:spLocks noChangeShapeType="1"/>
            </p:cNvSpPr>
            <p:nvPr/>
          </p:nvSpPr>
          <p:spPr bwMode="auto">
            <a:xfrm flipV="1">
              <a:off x="4032" y="2448"/>
              <a:ext cx="624" cy="115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0930" name="Line 79"/>
            <p:cNvSpPr>
              <a:spLocks noChangeShapeType="1"/>
            </p:cNvSpPr>
            <p:nvPr/>
          </p:nvSpPr>
          <p:spPr bwMode="auto">
            <a:xfrm flipV="1">
              <a:off x="4272" y="2448"/>
              <a:ext cx="624" cy="115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0931" name="Rectangle 80"/>
            <p:cNvSpPr>
              <a:spLocks noChangeArrowheads="1"/>
            </p:cNvSpPr>
            <p:nvPr/>
          </p:nvSpPr>
          <p:spPr bwMode="auto">
            <a:xfrm>
              <a:off x="4464" y="2304"/>
              <a:ext cx="192" cy="96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0932" name="Line 81"/>
            <p:cNvSpPr>
              <a:spLocks noChangeShapeType="1"/>
            </p:cNvSpPr>
            <p:nvPr/>
          </p:nvSpPr>
          <p:spPr bwMode="auto">
            <a:xfrm>
              <a:off x="4608" y="2305"/>
              <a:ext cx="0" cy="9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0933" name="Rectangle 82"/>
            <p:cNvSpPr>
              <a:spLocks noChangeArrowheads="1"/>
            </p:cNvSpPr>
            <p:nvPr/>
          </p:nvSpPr>
          <p:spPr bwMode="auto">
            <a:xfrm>
              <a:off x="4704" y="2304"/>
              <a:ext cx="192" cy="96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0934" name="Line 83"/>
            <p:cNvSpPr>
              <a:spLocks noChangeShapeType="1"/>
            </p:cNvSpPr>
            <p:nvPr/>
          </p:nvSpPr>
          <p:spPr bwMode="auto">
            <a:xfrm>
              <a:off x="4848" y="2305"/>
              <a:ext cx="0" cy="9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0935" name="Rectangle 84"/>
            <p:cNvSpPr>
              <a:spLocks noChangeArrowheads="1"/>
            </p:cNvSpPr>
            <p:nvPr/>
          </p:nvSpPr>
          <p:spPr bwMode="auto">
            <a:xfrm>
              <a:off x="4944" y="2304"/>
              <a:ext cx="192" cy="96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0936" name="Line 85"/>
            <p:cNvSpPr>
              <a:spLocks noChangeShapeType="1"/>
            </p:cNvSpPr>
            <p:nvPr/>
          </p:nvSpPr>
          <p:spPr bwMode="auto">
            <a:xfrm>
              <a:off x="5088" y="2304"/>
              <a:ext cx="0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0937" name="Rectangle 86"/>
            <p:cNvSpPr>
              <a:spLocks noChangeArrowheads="1"/>
            </p:cNvSpPr>
            <p:nvPr/>
          </p:nvSpPr>
          <p:spPr bwMode="auto">
            <a:xfrm>
              <a:off x="5184" y="2304"/>
              <a:ext cx="192" cy="96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0938" name="Line 87"/>
            <p:cNvSpPr>
              <a:spLocks noChangeShapeType="1"/>
            </p:cNvSpPr>
            <p:nvPr/>
          </p:nvSpPr>
          <p:spPr bwMode="auto">
            <a:xfrm>
              <a:off x="5328" y="2304"/>
              <a:ext cx="0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0939" name="Line 88"/>
            <p:cNvSpPr>
              <a:spLocks noChangeShapeType="1"/>
            </p:cNvSpPr>
            <p:nvPr/>
          </p:nvSpPr>
          <p:spPr bwMode="auto">
            <a:xfrm>
              <a:off x="4464" y="2496"/>
              <a:ext cx="192" cy="384"/>
            </a:xfrm>
            <a:prstGeom prst="line">
              <a:avLst/>
            </a:prstGeom>
            <a:noFill/>
            <a:ln w="9525" cap="rnd">
              <a:solidFill>
                <a:schemeClr val="tx1"/>
              </a:solidFill>
              <a:prstDash val="sysDot"/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0940" name="Line 89"/>
            <p:cNvSpPr>
              <a:spLocks noChangeShapeType="1"/>
            </p:cNvSpPr>
            <p:nvPr/>
          </p:nvSpPr>
          <p:spPr bwMode="auto">
            <a:xfrm>
              <a:off x="4656" y="2496"/>
              <a:ext cx="183" cy="366"/>
            </a:xfrm>
            <a:prstGeom prst="line">
              <a:avLst/>
            </a:prstGeom>
            <a:noFill/>
            <a:ln w="9525" cap="rnd">
              <a:solidFill>
                <a:schemeClr val="tx1"/>
              </a:solidFill>
              <a:prstDash val="sysDot"/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0941" name="Line 90"/>
            <p:cNvSpPr>
              <a:spLocks noChangeShapeType="1"/>
            </p:cNvSpPr>
            <p:nvPr/>
          </p:nvSpPr>
          <p:spPr bwMode="auto">
            <a:xfrm>
              <a:off x="4896" y="2496"/>
              <a:ext cx="183" cy="366"/>
            </a:xfrm>
            <a:prstGeom prst="line">
              <a:avLst/>
            </a:prstGeom>
            <a:noFill/>
            <a:ln w="9525" cap="rnd">
              <a:solidFill>
                <a:schemeClr val="tx1"/>
              </a:solidFill>
              <a:prstDash val="sysDot"/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0942" name="Line 91"/>
            <p:cNvSpPr>
              <a:spLocks noChangeShapeType="1"/>
            </p:cNvSpPr>
            <p:nvPr/>
          </p:nvSpPr>
          <p:spPr bwMode="auto">
            <a:xfrm>
              <a:off x="5088" y="2448"/>
              <a:ext cx="192" cy="384"/>
            </a:xfrm>
            <a:prstGeom prst="line">
              <a:avLst/>
            </a:prstGeom>
            <a:noFill/>
            <a:ln w="9525" cap="rnd">
              <a:solidFill>
                <a:schemeClr val="tx1"/>
              </a:solidFill>
              <a:prstDash val="sysDot"/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0943" name="Text Box 92"/>
            <p:cNvSpPr txBox="1">
              <a:spLocks noChangeArrowheads="1"/>
            </p:cNvSpPr>
            <p:nvPr/>
          </p:nvSpPr>
          <p:spPr bwMode="auto">
            <a:xfrm>
              <a:off x="3840" y="3100"/>
              <a:ext cx="210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2pPr>
              <a:lvl3pPr marL="11430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3pPr>
              <a:lvl4pPr marL="16002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4pPr>
              <a:lvl5pPr marL="20574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5pPr>
              <a:lvl6pPr marL="25146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6pPr>
              <a:lvl7pPr marL="29718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7pPr>
              <a:lvl8pPr marL="34290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8pPr>
              <a:lvl9pPr marL="38862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9pPr>
            </a:lstStyle>
            <a:p>
              <a:pPr algn="l"/>
              <a:r>
                <a:rPr lang="en-US" sz="1600" b="0">
                  <a:latin typeface="Comic Sans MS" charset="0"/>
                </a:rPr>
                <a:t>A</a:t>
              </a:r>
            </a:p>
          </p:txBody>
        </p:sp>
        <p:sp>
          <p:nvSpPr>
            <p:cNvPr id="80944" name="Text Box 93"/>
            <p:cNvSpPr txBox="1">
              <a:spLocks noChangeArrowheads="1"/>
            </p:cNvSpPr>
            <p:nvPr/>
          </p:nvSpPr>
          <p:spPr bwMode="auto">
            <a:xfrm>
              <a:off x="4062" y="3100"/>
              <a:ext cx="210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2pPr>
              <a:lvl3pPr marL="11430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3pPr>
              <a:lvl4pPr marL="16002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4pPr>
              <a:lvl5pPr marL="20574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5pPr>
              <a:lvl6pPr marL="25146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6pPr>
              <a:lvl7pPr marL="29718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7pPr>
              <a:lvl8pPr marL="34290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8pPr>
              <a:lvl9pPr marL="38862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9pPr>
            </a:lstStyle>
            <a:p>
              <a:pPr algn="l"/>
              <a:r>
                <a:rPr lang="en-US" sz="1600" b="0">
                  <a:latin typeface="Comic Sans MS" charset="0"/>
                </a:rPr>
                <a:t>A</a:t>
              </a:r>
            </a:p>
          </p:txBody>
        </p:sp>
        <p:sp>
          <p:nvSpPr>
            <p:cNvPr id="80945" name="Text Box 94"/>
            <p:cNvSpPr txBox="1">
              <a:spLocks noChangeArrowheads="1"/>
            </p:cNvSpPr>
            <p:nvPr/>
          </p:nvSpPr>
          <p:spPr bwMode="auto">
            <a:xfrm>
              <a:off x="4320" y="3100"/>
              <a:ext cx="210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2pPr>
              <a:lvl3pPr marL="11430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3pPr>
              <a:lvl4pPr marL="16002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4pPr>
              <a:lvl5pPr marL="20574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5pPr>
              <a:lvl6pPr marL="25146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6pPr>
              <a:lvl7pPr marL="29718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7pPr>
              <a:lvl8pPr marL="34290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8pPr>
              <a:lvl9pPr marL="38862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9pPr>
            </a:lstStyle>
            <a:p>
              <a:pPr algn="l"/>
              <a:r>
                <a:rPr lang="en-US" sz="1600" b="0">
                  <a:latin typeface="Comic Sans MS" charset="0"/>
                </a:rPr>
                <a:t>A</a:t>
              </a:r>
            </a:p>
          </p:txBody>
        </p:sp>
        <p:sp>
          <p:nvSpPr>
            <p:cNvPr id="80946" name="Line 95"/>
            <p:cNvSpPr>
              <a:spLocks noChangeShapeType="1"/>
            </p:cNvSpPr>
            <p:nvPr/>
          </p:nvSpPr>
          <p:spPr bwMode="auto">
            <a:xfrm flipV="1">
              <a:off x="4512" y="2448"/>
              <a:ext cx="624" cy="115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0947" name="Text Box 96"/>
            <p:cNvSpPr txBox="1">
              <a:spLocks noChangeArrowheads="1"/>
            </p:cNvSpPr>
            <p:nvPr/>
          </p:nvSpPr>
          <p:spPr bwMode="auto">
            <a:xfrm>
              <a:off x="4560" y="3100"/>
              <a:ext cx="210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2pPr>
              <a:lvl3pPr marL="11430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3pPr>
              <a:lvl4pPr marL="16002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4pPr>
              <a:lvl5pPr marL="20574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5pPr>
              <a:lvl6pPr marL="25146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6pPr>
              <a:lvl7pPr marL="29718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7pPr>
              <a:lvl8pPr marL="34290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8pPr>
              <a:lvl9pPr marL="38862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9pPr>
            </a:lstStyle>
            <a:p>
              <a:pPr algn="l"/>
              <a:r>
                <a:rPr lang="en-US" sz="1600" b="0">
                  <a:latin typeface="Comic Sans MS" charset="0"/>
                </a:rPr>
                <a:t>A</a:t>
              </a:r>
            </a:p>
          </p:txBody>
        </p:sp>
        <p:sp>
          <p:nvSpPr>
            <p:cNvPr id="80948" name="Text Box 97"/>
            <p:cNvSpPr txBox="1">
              <a:spLocks noChangeArrowheads="1"/>
            </p:cNvSpPr>
            <p:nvPr/>
          </p:nvSpPr>
          <p:spPr bwMode="auto">
            <a:xfrm>
              <a:off x="5184" y="2112"/>
              <a:ext cx="214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2pPr>
              <a:lvl3pPr marL="11430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3pPr>
              <a:lvl4pPr marL="16002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4pPr>
              <a:lvl5pPr marL="20574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5pPr>
              <a:lvl6pPr marL="25146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6pPr>
              <a:lvl7pPr marL="29718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7pPr>
              <a:lvl8pPr marL="34290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8pPr>
              <a:lvl9pPr marL="38862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9pPr>
            </a:lstStyle>
            <a:p>
              <a:pPr algn="l"/>
              <a:r>
                <a:rPr lang="en-US" b="0" dirty="0">
                  <a:solidFill>
                    <a:srgbClr val="000099"/>
                  </a:solidFill>
                  <a:latin typeface="Comic Sans MS" charset="0"/>
                </a:rPr>
                <a:t>8</a:t>
              </a:r>
            </a:p>
          </p:txBody>
        </p:sp>
      </p:grpSp>
      <p:sp>
        <p:nvSpPr>
          <p:cNvPr id="992354" name="Oval 98"/>
          <p:cNvSpPr>
            <a:spLocks noChangeArrowheads="1"/>
          </p:cNvSpPr>
          <p:nvPr/>
        </p:nvSpPr>
        <p:spPr bwMode="auto">
          <a:xfrm>
            <a:off x="5029200" y="3914775"/>
            <a:ext cx="1905000" cy="381000"/>
          </a:xfrm>
          <a:prstGeom prst="ellipse">
            <a:avLst/>
          </a:prstGeom>
          <a:noFill/>
          <a:ln w="19050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9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11828BE7-28D6-6A44-825C-169A4C1A9E19}" type="slidenum">
              <a:rPr lang="en-US" smtClean="0"/>
              <a:t>162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85219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2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2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2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2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2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2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2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2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2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2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2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2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2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2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23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923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23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923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92262" grpId="0" animBg="1"/>
      <p:bldP spid="992264" grpId="0" animBg="1"/>
      <p:bldP spid="992266" grpId="0" animBg="1"/>
      <p:bldP spid="992274" grpId="0" animBg="1"/>
      <p:bldP spid="992275" grpId="0" animBg="1"/>
      <p:bldP spid="992276" grpId="0" animBg="1"/>
      <p:bldP spid="992277" grpId="0" animBg="1"/>
      <p:bldP spid="992278" grpId="0" animBg="1"/>
      <p:bldP spid="992279" grpId="0" animBg="1"/>
      <p:bldP spid="992298" grpId="0"/>
      <p:bldP spid="992300" grpId="0"/>
      <p:bldP spid="992301" grpId="0"/>
      <p:bldP spid="992318" grpId="0"/>
      <p:bldP spid="992319" grpId="0"/>
      <p:bldP spid="992331" grpId="0" animBg="1"/>
      <p:bldP spid="992354" grpId="0" animBg="1"/>
    </p:bldLst>
  </p:timing>
</p:sld>
</file>

<file path=ppt/slides/slide1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990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7848600" cy="838200"/>
          </a:xfrm>
        </p:spPr>
        <p:txBody>
          <a:bodyPr/>
          <a:lstStyle/>
          <a:p>
            <a:r>
              <a:rPr lang="en-US" dirty="0" smtClean="0"/>
              <a:t>Adjusting to Varying Bandwidth</a:t>
            </a:r>
            <a:endParaRPr lang="en-US" dirty="0"/>
          </a:p>
        </p:txBody>
      </p:sp>
      <p:sp>
        <p:nvSpPr>
          <p:cNvPr id="10199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871663"/>
            <a:ext cx="8991600" cy="4833937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Slow start gave an estimate of available bandwidth </a:t>
            </a:r>
          </a:p>
          <a:p>
            <a:endParaRPr lang="en-US" dirty="0" smtClean="0"/>
          </a:p>
          <a:p>
            <a:r>
              <a:rPr lang="en-US" dirty="0" smtClean="0"/>
              <a:t>Now, want </a:t>
            </a:r>
            <a:r>
              <a:rPr lang="en-US" dirty="0"/>
              <a:t>to </a:t>
            </a:r>
            <a:r>
              <a:rPr lang="en-US" dirty="0" smtClean="0"/>
              <a:t>track variations in this available </a:t>
            </a:r>
            <a:r>
              <a:rPr lang="en-US" dirty="0"/>
              <a:t>bandwidth, oscillating around its current </a:t>
            </a:r>
            <a:r>
              <a:rPr lang="en-US" dirty="0" smtClean="0"/>
              <a:t>value</a:t>
            </a:r>
          </a:p>
          <a:p>
            <a:pPr lvl="1"/>
            <a:r>
              <a:rPr lang="en-US" dirty="0" smtClean="0"/>
              <a:t>Repeated probing (rate increase) and </a:t>
            </a:r>
            <a:r>
              <a:rPr lang="en-US" dirty="0" err="1" smtClean="0"/>
              <a:t>backoff</a:t>
            </a:r>
            <a:r>
              <a:rPr lang="en-US" dirty="0" smtClean="0"/>
              <a:t> (rate decrease)</a:t>
            </a:r>
            <a:br>
              <a:rPr lang="en-US" dirty="0" smtClean="0"/>
            </a:br>
            <a:endParaRPr lang="en-US" sz="2800" dirty="0"/>
          </a:p>
          <a:p>
            <a:r>
              <a:rPr lang="en-US" dirty="0" smtClean="0"/>
              <a:t>TCP uses: “Additive Increase Multiplicative Decrease” (AIMD)</a:t>
            </a:r>
          </a:p>
          <a:p>
            <a:pPr lvl="1"/>
            <a:r>
              <a:rPr lang="en-US" dirty="0" smtClean="0">
                <a:latin typeface="Arial" charset="0"/>
              </a:rPr>
              <a:t>We’ll see why shortly…</a:t>
            </a:r>
          </a:p>
          <a:p>
            <a:pPr lvl="1"/>
            <a:endParaRPr lang="en-US" sz="2000" dirty="0" smtClean="0">
              <a:latin typeface="Arial" charset="0"/>
            </a:endParaRPr>
          </a:p>
          <a:p>
            <a:pPr marL="0" indent="0">
              <a:buNone/>
            </a:pPr>
            <a:endParaRPr lang="en-US" dirty="0" smtClean="0"/>
          </a:p>
          <a:p>
            <a:endParaRPr lang="en-US" sz="3200" dirty="0">
              <a:sym typeface="Symbol" charset="0"/>
            </a:endParaRPr>
          </a:p>
          <a:p>
            <a:pPr lvl="1"/>
            <a:endParaRPr lang="en-US" sz="2800" dirty="0"/>
          </a:p>
        </p:txBody>
      </p:sp>
      <p:sp>
        <p:nvSpPr>
          <p:cNvPr id="4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11828BE7-28D6-6A44-825C-169A4C1A9E19}" type="slidenum">
              <a:rPr lang="en-US" smtClean="0"/>
              <a:t>163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1496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99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99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99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99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99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19907" grpId="0" build="p"/>
    </p:bldLst>
  </p:timing>
</p:sld>
</file>

<file path=ppt/slides/slide1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AIMD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760538"/>
            <a:ext cx="8686800" cy="4411662"/>
          </a:xfrm>
        </p:spPr>
        <p:txBody>
          <a:bodyPr>
            <a:normAutofit fontScale="92500" lnSpcReduction="10000"/>
          </a:bodyPr>
          <a:lstStyle/>
          <a:p>
            <a:r>
              <a:rPr lang="en-US" dirty="0">
                <a:latin typeface="Arial" charset="0"/>
              </a:rPr>
              <a:t>Additive increase</a:t>
            </a:r>
          </a:p>
          <a:p>
            <a:pPr lvl="1"/>
            <a:r>
              <a:rPr lang="en-US" dirty="0" smtClean="0">
                <a:latin typeface="Arial" charset="0"/>
                <a:ea typeface="Arial" charset="0"/>
                <a:cs typeface="Arial" charset="0"/>
                <a:sym typeface="Wingdings"/>
              </a:rPr>
              <a:t>W</a:t>
            </a:r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indow grows by one MSS for every RTT with no loss</a:t>
            </a:r>
          </a:p>
          <a:p>
            <a:pPr lvl="1"/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For each successful RTT, CWND = CWND + 1</a:t>
            </a:r>
          </a:p>
          <a:p>
            <a:pPr lvl="1"/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Simple implementation: </a:t>
            </a:r>
          </a:p>
          <a:p>
            <a:pPr lvl="2"/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for each ACK, CWND = CWND+ 1/CWND</a:t>
            </a:r>
          </a:p>
          <a:p>
            <a:pPr lvl="1"/>
            <a:endParaRPr lang="en-US" dirty="0">
              <a:latin typeface="Arial" charset="0"/>
              <a:ea typeface="Arial" charset="0"/>
              <a:cs typeface="Arial" charset="0"/>
            </a:endParaRPr>
          </a:p>
          <a:p>
            <a:r>
              <a:rPr lang="en-US" dirty="0">
                <a:latin typeface="Arial" charset="0"/>
              </a:rPr>
              <a:t>Multiplicative decrease</a:t>
            </a:r>
          </a:p>
          <a:p>
            <a:pPr lvl="1"/>
            <a:r>
              <a:rPr lang="en-US" dirty="0">
                <a:latin typeface="Arial" charset="0"/>
                <a:ea typeface="Arial" charset="0"/>
                <a:cs typeface="Arial" charset="0"/>
              </a:rPr>
              <a:t>On loss of packet, divide congestion window in </a:t>
            </a:r>
            <a:r>
              <a:rPr lang="en-US" b="1" u="sng" dirty="0" smtClean="0">
                <a:solidFill>
                  <a:srgbClr val="FF0000"/>
                </a:solidFill>
                <a:latin typeface="Arial" charset="0"/>
                <a:ea typeface="Arial" charset="0"/>
                <a:cs typeface="Arial" charset="0"/>
              </a:rPr>
              <a:t>half</a:t>
            </a:r>
          </a:p>
          <a:p>
            <a:pPr lvl="1"/>
            <a:r>
              <a:rPr lang="en-US" dirty="0" smtClean="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rPr>
              <a:t>On loss, CWND = CWND/2</a:t>
            </a:r>
          </a:p>
          <a:p>
            <a:pPr lvl="1"/>
            <a:endParaRPr lang="en-US" dirty="0">
              <a:latin typeface="Arial" charset="0"/>
              <a:ea typeface="Arial" charset="0"/>
              <a:cs typeface="Arial" charset="0"/>
            </a:endParaRPr>
          </a:p>
          <a:p>
            <a:endParaRPr lang="en-US" dirty="0"/>
          </a:p>
        </p:txBody>
      </p:sp>
      <p:sp>
        <p:nvSpPr>
          <p:cNvPr id="4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11828BE7-28D6-6A44-825C-169A4C1A9E19}" type="slidenum">
              <a:rPr lang="en-US" smtClean="0"/>
              <a:t>164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1075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Helvetica" charset="0"/>
                <a:ea typeface="ＭＳ Ｐゴシック" charset="0"/>
                <a:cs typeface="ＭＳ Ｐゴシック" charset="0"/>
              </a:rPr>
              <a:t>Leads to </a:t>
            </a:r>
            <a:r>
              <a:rPr lang="en-US" dirty="0">
                <a:latin typeface="Helvetica" charset="0"/>
                <a:ea typeface="ＭＳ Ｐゴシック" charset="0"/>
                <a:cs typeface="ＭＳ Ｐゴシック" charset="0"/>
              </a:rPr>
              <a:t>the TCP </a:t>
            </a:r>
            <a:r>
              <a:rPr lang="en-US" dirty="0" smtClean="0">
                <a:latin typeface="Helvetica" charset="0"/>
                <a:ea typeface="ＭＳ Ｐゴシック" charset="0"/>
                <a:cs typeface="ＭＳ Ｐゴシック" charset="0"/>
              </a:rPr>
              <a:t>“</a:t>
            </a:r>
            <a:r>
              <a:rPr lang="en-US" dirty="0" err="1" smtClean="0">
                <a:latin typeface="Helvetica" charset="0"/>
                <a:ea typeface="ＭＳ Ｐゴシック" charset="0"/>
                <a:cs typeface="ＭＳ Ｐゴシック" charset="0"/>
              </a:rPr>
              <a:t>Sawtooth</a:t>
            </a:r>
            <a:r>
              <a:rPr lang="en-US" dirty="0" smtClean="0">
                <a:latin typeface="Helvetica" charset="0"/>
                <a:ea typeface="ＭＳ Ｐゴシック" charset="0"/>
                <a:cs typeface="ＭＳ Ｐゴシック" charset="0"/>
              </a:rPr>
              <a:t>”</a:t>
            </a:r>
            <a:endParaRPr lang="en-US" dirty="0">
              <a:latin typeface="Helvetica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84995" name="Freeform 3"/>
          <p:cNvSpPr>
            <a:spLocks/>
          </p:cNvSpPr>
          <p:nvPr/>
        </p:nvSpPr>
        <p:spPr bwMode="auto">
          <a:xfrm>
            <a:off x="914400" y="2619375"/>
            <a:ext cx="7010400" cy="2819400"/>
          </a:xfrm>
          <a:custGeom>
            <a:avLst/>
            <a:gdLst>
              <a:gd name="T0" fmla="*/ 0 w 4416"/>
              <a:gd name="T1" fmla="*/ 0 h 1968"/>
              <a:gd name="T2" fmla="*/ 0 w 4416"/>
              <a:gd name="T3" fmla="*/ 2147483647 h 1968"/>
              <a:gd name="T4" fmla="*/ 2147483647 w 4416"/>
              <a:gd name="T5" fmla="*/ 2147483647 h 1968"/>
              <a:gd name="T6" fmla="*/ 0 60000 65536"/>
              <a:gd name="T7" fmla="*/ 0 60000 65536"/>
              <a:gd name="T8" fmla="*/ 0 60000 65536"/>
              <a:gd name="T9" fmla="*/ 0 w 4416"/>
              <a:gd name="T10" fmla="*/ 0 h 1968"/>
              <a:gd name="T11" fmla="*/ 4416 w 4416"/>
              <a:gd name="T12" fmla="*/ 1968 h 196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416" h="1968">
                <a:moveTo>
                  <a:pt x="0" y="0"/>
                </a:moveTo>
                <a:lnTo>
                  <a:pt x="0" y="1968"/>
                </a:lnTo>
                <a:lnTo>
                  <a:pt x="4416" y="1968"/>
                </a:lnTo>
              </a:path>
            </a:pathLst>
          </a:custGeom>
          <a:noFill/>
          <a:ln w="19050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4996" name="Line 4"/>
          <p:cNvSpPr>
            <a:spLocks noChangeShapeType="1"/>
          </p:cNvSpPr>
          <p:nvPr/>
        </p:nvSpPr>
        <p:spPr bwMode="auto">
          <a:xfrm>
            <a:off x="2743200" y="3076575"/>
            <a:ext cx="0" cy="838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4997" name="Line 5"/>
          <p:cNvSpPr>
            <a:spLocks noChangeShapeType="1"/>
          </p:cNvSpPr>
          <p:nvPr/>
        </p:nvSpPr>
        <p:spPr bwMode="auto">
          <a:xfrm>
            <a:off x="3352800" y="3305175"/>
            <a:ext cx="0" cy="838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4998" name="Line 6"/>
          <p:cNvSpPr>
            <a:spLocks noChangeShapeType="1"/>
          </p:cNvSpPr>
          <p:nvPr/>
        </p:nvSpPr>
        <p:spPr bwMode="auto">
          <a:xfrm>
            <a:off x="5410200" y="2543175"/>
            <a:ext cx="0" cy="838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4999" name="Line 7"/>
          <p:cNvSpPr>
            <a:spLocks noChangeShapeType="1"/>
          </p:cNvSpPr>
          <p:nvPr/>
        </p:nvSpPr>
        <p:spPr bwMode="auto">
          <a:xfrm>
            <a:off x="6102350" y="3003550"/>
            <a:ext cx="0" cy="838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5000" name="Line 8"/>
          <p:cNvSpPr>
            <a:spLocks noChangeShapeType="1"/>
          </p:cNvSpPr>
          <p:nvPr/>
        </p:nvSpPr>
        <p:spPr bwMode="auto">
          <a:xfrm>
            <a:off x="7245350" y="3079750"/>
            <a:ext cx="0" cy="838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5001" name="Text Box 9"/>
          <p:cNvSpPr txBox="1">
            <a:spLocks noChangeArrowheads="1"/>
          </p:cNvSpPr>
          <p:nvPr/>
        </p:nvSpPr>
        <p:spPr bwMode="auto">
          <a:xfrm>
            <a:off x="2306638" y="2681288"/>
            <a:ext cx="8096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algn="l"/>
            <a:r>
              <a:rPr lang="en-US" sz="2400" b="0">
                <a:latin typeface="Comic Sans MS" charset="0"/>
              </a:rPr>
              <a:t>Loss</a:t>
            </a:r>
          </a:p>
        </p:txBody>
      </p:sp>
      <p:sp>
        <p:nvSpPr>
          <p:cNvPr id="85002" name="Freeform 10"/>
          <p:cNvSpPr>
            <a:spLocks/>
          </p:cNvSpPr>
          <p:nvPr/>
        </p:nvSpPr>
        <p:spPr bwMode="auto">
          <a:xfrm>
            <a:off x="914400" y="3990975"/>
            <a:ext cx="1828800" cy="1371600"/>
          </a:xfrm>
          <a:custGeom>
            <a:avLst/>
            <a:gdLst>
              <a:gd name="T0" fmla="*/ 2147483647 w 1152"/>
              <a:gd name="T1" fmla="*/ 0 h 864"/>
              <a:gd name="T2" fmla="*/ 2147483647 w 1152"/>
              <a:gd name="T3" fmla="*/ 2147483647 h 864"/>
              <a:gd name="T4" fmla="*/ 2147483647 w 1152"/>
              <a:gd name="T5" fmla="*/ 2147483647 h 864"/>
              <a:gd name="T6" fmla="*/ 2147483647 w 1152"/>
              <a:gd name="T7" fmla="*/ 2147483647 h 864"/>
              <a:gd name="T8" fmla="*/ 0 w 1152"/>
              <a:gd name="T9" fmla="*/ 2147483647 h 86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152"/>
              <a:gd name="T16" fmla="*/ 0 h 864"/>
              <a:gd name="T17" fmla="*/ 1152 w 1152"/>
              <a:gd name="T18" fmla="*/ 864 h 86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152" h="864">
                <a:moveTo>
                  <a:pt x="1152" y="0"/>
                </a:moveTo>
                <a:cubicBezTo>
                  <a:pt x="1132" y="116"/>
                  <a:pt x="1112" y="232"/>
                  <a:pt x="1056" y="336"/>
                </a:cubicBezTo>
                <a:cubicBezTo>
                  <a:pt x="1000" y="440"/>
                  <a:pt x="928" y="544"/>
                  <a:pt x="816" y="624"/>
                </a:cubicBezTo>
                <a:cubicBezTo>
                  <a:pt x="704" y="704"/>
                  <a:pt x="520" y="776"/>
                  <a:pt x="384" y="816"/>
                </a:cubicBezTo>
                <a:cubicBezTo>
                  <a:pt x="248" y="856"/>
                  <a:pt x="124" y="860"/>
                  <a:pt x="0" y="864"/>
                </a:cubicBezTo>
              </a:path>
            </a:pathLst>
          </a:custGeom>
          <a:noFill/>
          <a:ln w="2857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5003" name="AutoShape 11"/>
          <p:cNvSpPr>
            <a:spLocks noChangeArrowheads="1"/>
          </p:cNvSpPr>
          <p:nvPr/>
        </p:nvSpPr>
        <p:spPr bwMode="auto">
          <a:xfrm>
            <a:off x="1828800" y="5638800"/>
            <a:ext cx="1447800" cy="609600"/>
          </a:xfrm>
          <a:prstGeom prst="wedgeRectCallout">
            <a:avLst>
              <a:gd name="adj1" fmla="val -43968"/>
              <a:gd name="adj2" fmla="val -123440"/>
            </a:avLst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 eaLnBrk="0" hangingPunct="0"/>
            <a:r>
              <a:rPr lang="en-US" sz="1600" b="0">
                <a:latin typeface="Comic Sans MS" charset="0"/>
              </a:rPr>
              <a:t>Exponential</a:t>
            </a:r>
            <a:br>
              <a:rPr lang="en-US" sz="1600" b="0">
                <a:latin typeface="Comic Sans MS" charset="0"/>
              </a:rPr>
            </a:br>
            <a:r>
              <a:rPr lang="ja-JP" altLang="en-US" sz="1600" b="0">
                <a:latin typeface="Comic Sans MS" charset="0"/>
              </a:rPr>
              <a:t>“</a:t>
            </a:r>
            <a:r>
              <a:rPr lang="en-US" altLang="ja-JP" sz="1600" b="0">
                <a:latin typeface="Comic Sans MS" charset="0"/>
              </a:rPr>
              <a:t>slow start</a:t>
            </a:r>
            <a:r>
              <a:rPr lang="ja-JP" altLang="en-US" sz="1600" b="0">
                <a:latin typeface="Comic Sans MS" charset="0"/>
              </a:rPr>
              <a:t>”</a:t>
            </a:r>
            <a:endParaRPr lang="en-US" sz="1600" b="0">
              <a:latin typeface="Comic Sans MS" charset="0"/>
            </a:endParaRPr>
          </a:p>
        </p:txBody>
      </p:sp>
      <p:sp>
        <p:nvSpPr>
          <p:cNvPr id="85004" name="Text Box 12"/>
          <p:cNvSpPr txBox="1">
            <a:spLocks noChangeArrowheads="1"/>
          </p:cNvSpPr>
          <p:nvPr/>
        </p:nvSpPr>
        <p:spPr bwMode="auto">
          <a:xfrm>
            <a:off x="7123113" y="5514975"/>
            <a:ext cx="26828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algn="l"/>
            <a:r>
              <a:rPr lang="en-US" sz="2400" b="0" i="1">
                <a:latin typeface="Times New Roman" charset="0"/>
              </a:rPr>
              <a:t>t</a:t>
            </a:r>
          </a:p>
        </p:txBody>
      </p:sp>
      <p:sp>
        <p:nvSpPr>
          <p:cNvPr id="85005" name="Text Box 13"/>
          <p:cNvSpPr txBox="1">
            <a:spLocks noChangeArrowheads="1"/>
          </p:cNvSpPr>
          <p:nvPr/>
        </p:nvSpPr>
        <p:spPr bwMode="auto">
          <a:xfrm>
            <a:off x="341313" y="2085975"/>
            <a:ext cx="118268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algn="l"/>
            <a:r>
              <a:rPr lang="en-US" sz="2400" b="0" i="1">
                <a:latin typeface="Times New Roman" charset="0"/>
              </a:rPr>
              <a:t>Window</a:t>
            </a:r>
          </a:p>
        </p:txBody>
      </p:sp>
      <p:sp>
        <p:nvSpPr>
          <p:cNvPr id="85007" name="Freeform 15"/>
          <p:cNvSpPr>
            <a:spLocks/>
          </p:cNvSpPr>
          <p:nvPr/>
        </p:nvSpPr>
        <p:spPr bwMode="auto">
          <a:xfrm>
            <a:off x="2743200" y="3457575"/>
            <a:ext cx="2667000" cy="1524000"/>
          </a:xfrm>
          <a:custGeom>
            <a:avLst/>
            <a:gdLst>
              <a:gd name="T0" fmla="*/ 0 w 1680"/>
              <a:gd name="T1" fmla="*/ 2147483647 h 960"/>
              <a:gd name="T2" fmla="*/ 0 w 1680"/>
              <a:gd name="T3" fmla="*/ 2147483647 h 960"/>
              <a:gd name="T4" fmla="*/ 2147483647 w 1680"/>
              <a:gd name="T5" fmla="*/ 2147483647 h 960"/>
              <a:gd name="T6" fmla="*/ 2147483647 w 1680"/>
              <a:gd name="T7" fmla="*/ 2147483647 h 960"/>
              <a:gd name="T8" fmla="*/ 2147483647 w 1680"/>
              <a:gd name="T9" fmla="*/ 0 h 96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680"/>
              <a:gd name="T16" fmla="*/ 0 h 960"/>
              <a:gd name="T17" fmla="*/ 1680 w 1680"/>
              <a:gd name="T18" fmla="*/ 960 h 96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680" h="960">
                <a:moveTo>
                  <a:pt x="0" y="336"/>
                </a:moveTo>
                <a:lnTo>
                  <a:pt x="0" y="816"/>
                </a:lnTo>
                <a:lnTo>
                  <a:pt x="384" y="528"/>
                </a:lnTo>
                <a:lnTo>
                  <a:pt x="384" y="960"/>
                </a:lnTo>
                <a:lnTo>
                  <a:pt x="1680" y="0"/>
                </a:lnTo>
              </a:path>
            </a:pathLst>
          </a:custGeom>
          <a:noFill/>
          <a:ln w="19050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5008" name="Freeform 16"/>
          <p:cNvSpPr>
            <a:spLocks/>
          </p:cNvSpPr>
          <p:nvPr/>
        </p:nvSpPr>
        <p:spPr bwMode="auto">
          <a:xfrm>
            <a:off x="6102350" y="3917950"/>
            <a:ext cx="1600200" cy="990600"/>
          </a:xfrm>
          <a:custGeom>
            <a:avLst/>
            <a:gdLst>
              <a:gd name="T0" fmla="*/ 0 w 1008"/>
              <a:gd name="T1" fmla="*/ 0 h 624"/>
              <a:gd name="T2" fmla="*/ 0 w 1008"/>
              <a:gd name="T3" fmla="*/ 2147483647 h 624"/>
              <a:gd name="T4" fmla="*/ 2147483647 w 1008"/>
              <a:gd name="T5" fmla="*/ 2147483647 h 624"/>
              <a:gd name="T6" fmla="*/ 2147483647 w 1008"/>
              <a:gd name="T7" fmla="*/ 2147483647 h 624"/>
              <a:gd name="T8" fmla="*/ 2147483647 w 1008"/>
              <a:gd name="T9" fmla="*/ 2147483647 h 62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008"/>
              <a:gd name="T16" fmla="*/ 0 h 624"/>
              <a:gd name="T17" fmla="*/ 1008 w 1008"/>
              <a:gd name="T18" fmla="*/ 624 h 62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008" h="624">
                <a:moveTo>
                  <a:pt x="0" y="0"/>
                </a:moveTo>
                <a:lnTo>
                  <a:pt x="0" y="624"/>
                </a:lnTo>
                <a:lnTo>
                  <a:pt x="720" y="48"/>
                </a:lnTo>
                <a:lnTo>
                  <a:pt x="720" y="576"/>
                </a:lnTo>
                <a:lnTo>
                  <a:pt x="1008" y="336"/>
                </a:lnTo>
              </a:path>
            </a:pathLst>
          </a:custGeom>
          <a:noFill/>
          <a:ln w="19050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5009" name="Line 17"/>
          <p:cNvSpPr>
            <a:spLocks noChangeShapeType="1"/>
          </p:cNvSpPr>
          <p:nvPr/>
        </p:nvSpPr>
        <p:spPr bwMode="auto">
          <a:xfrm flipV="1">
            <a:off x="5416550" y="3841750"/>
            <a:ext cx="685800" cy="685800"/>
          </a:xfrm>
          <a:prstGeom prst="line">
            <a:avLst/>
          </a:prstGeom>
          <a:noFill/>
          <a:ln w="19050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5010" name="Line 18"/>
          <p:cNvSpPr>
            <a:spLocks noChangeShapeType="1"/>
          </p:cNvSpPr>
          <p:nvPr/>
        </p:nvSpPr>
        <p:spPr bwMode="auto">
          <a:xfrm>
            <a:off x="5410200" y="3457575"/>
            <a:ext cx="6350" cy="1066800"/>
          </a:xfrm>
          <a:prstGeom prst="line">
            <a:avLst/>
          </a:prstGeom>
          <a:noFill/>
          <a:ln w="19050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11828BE7-28D6-6A44-825C-169A4C1A9E19}" type="slidenum">
              <a:rPr lang="en-US" smtClean="0"/>
              <a:t>165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50487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5003" grpId="0" animBg="1"/>
    </p:bldLst>
  </p:timing>
</p:sld>
</file>

<file path=ppt/slides/slide1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Slow-Start vs. AIMD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When does a sender stop Slow-Start and start Additive Increase?</a:t>
            </a:r>
          </a:p>
          <a:p>
            <a:endParaRPr lang="en-US" dirty="0" smtClean="0"/>
          </a:p>
          <a:p>
            <a:r>
              <a:rPr lang="en-US" dirty="0" smtClean="0"/>
              <a:t>Introduce a “slow start threshold” </a:t>
            </a:r>
            <a:r>
              <a:rPr lang="en-US" dirty="0">
                <a:solidFill>
                  <a:srgbClr val="FF0000"/>
                </a:solidFill>
              </a:rPr>
              <a:t>(</a:t>
            </a:r>
            <a:r>
              <a:rPr lang="en-US" dirty="0" err="1" smtClean="0">
                <a:solidFill>
                  <a:srgbClr val="FF0000"/>
                </a:solidFill>
              </a:rPr>
              <a:t>ssthresh</a:t>
            </a:r>
            <a:r>
              <a:rPr lang="en-US" dirty="0" smtClean="0">
                <a:solidFill>
                  <a:srgbClr val="FF0000"/>
                </a:solidFill>
              </a:rPr>
              <a:t>)</a:t>
            </a:r>
          </a:p>
          <a:p>
            <a:pPr lvl="1"/>
            <a:r>
              <a:rPr lang="en-US" dirty="0" smtClean="0"/>
              <a:t>Initialized to a large value</a:t>
            </a:r>
          </a:p>
          <a:p>
            <a:pPr lvl="1"/>
            <a:r>
              <a:rPr lang="en-US" dirty="0" smtClean="0"/>
              <a:t>On timeout, </a:t>
            </a:r>
            <a:r>
              <a:rPr lang="en-US" dirty="0" err="1" smtClean="0"/>
              <a:t>ssthresh</a:t>
            </a:r>
            <a:r>
              <a:rPr lang="en-US" dirty="0" smtClean="0"/>
              <a:t> = CWND/2</a:t>
            </a:r>
          </a:p>
          <a:p>
            <a:pPr lvl="1"/>
            <a:endParaRPr lang="en-US" dirty="0"/>
          </a:p>
          <a:p>
            <a:r>
              <a:rPr lang="en-US" dirty="0" smtClean="0"/>
              <a:t>When </a:t>
            </a:r>
            <a:r>
              <a:rPr lang="en-US" dirty="0"/>
              <a:t>CWND = </a:t>
            </a:r>
            <a:r>
              <a:rPr lang="en-US" dirty="0" err="1" smtClean="0"/>
              <a:t>ssthresh</a:t>
            </a:r>
            <a:r>
              <a:rPr lang="en-US" dirty="0" smtClean="0"/>
              <a:t>, sender switches from slow-start to AIMD-style increase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11828BE7-28D6-6A44-825C-169A4C1A9E19}" type="slidenum">
              <a:rPr lang="en-US" smtClean="0"/>
              <a:t>166</a:t>
            </a:fld>
            <a:endParaRPr lang="en-US" dirty="0"/>
          </a:p>
        </p:txBody>
      </p:sp>
      <p:sp>
        <p:nvSpPr>
          <p:cNvPr id="5" name="Slide Number Placeholder 2"/>
          <p:cNvSpPr txBox="1">
            <a:spLocks/>
          </p:cNvSpPr>
          <p:nvPr/>
        </p:nvSpPr>
        <p:spPr>
          <a:xfrm>
            <a:off x="6705600" y="65087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1828BE7-28D6-6A44-825C-169A4C1A9E19}" type="slidenum">
              <a:rPr lang="en-US" smtClean="0"/>
              <a:pPr/>
              <a:t>166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91099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What does TCP do?</a:t>
            </a:r>
          </a:p>
          <a:p>
            <a:pPr lvl="1"/>
            <a:r>
              <a:rPr lang="en-US" dirty="0" smtClean="0"/>
              <a:t>ARQ windowing, set-up, tear-down</a:t>
            </a:r>
          </a:p>
          <a:p>
            <a:r>
              <a:rPr lang="en-US" dirty="0" smtClean="0"/>
              <a:t>Flow Control in TCP</a:t>
            </a:r>
          </a:p>
          <a:p>
            <a:r>
              <a:rPr lang="en-US" dirty="0" smtClean="0"/>
              <a:t>Congestion Control in TCP</a:t>
            </a:r>
          </a:p>
          <a:p>
            <a:pPr lvl="1"/>
            <a:r>
              <a:rPr lang="en-US" dirty="0" smtClean="0"/>
              <a:t>AIMD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6EA6FD-CDA5-FB4D-8E0E-A2218FA08D1F}" type="slidenum">
              <a:rPr lang="en-US" smtClean="0"/>
              <a:t>167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7071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What does TCP do?</a:t>
            </a:r>
          </a:p>
          <a:p>
            <a:pPr lvl="1"/>
            <a:r>
              <a:rPr lang="en-US" dirty="0" smtClean="0"/>
              <a:t>ARQ windowing, set-up, tear-down</a:t>
            </a:r>
          </a:p>
          <a:p>
            <a:r>
              <a:rPr lang="en-US" dirty="0" smtClean="0"/>
              <a:t>Flow Control in TCP</a:t>
            </a:r>
          </a:p>
          <a:p>
            <a:r>
              <a:rPr lang="en-US" dirty="0" smtClean="0"/>
              <a:t>Congestion Control in TCP</a:t>
            </a:r>
          </a:p>
          <a:p>
            <a:pPr lvl="1"/>
            <a:r>
              <a:rPr lang="en-US" dirty="0" smtClean="0"/>
              <a:t>AIMD, Fast-Recovery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6EA6FD-CDA5-FB4D-8E0E-A2218FA08D1F}" type="slidenum">
              <a:rPr lang="en-US" smtClean="0"/>
              <a:t>168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13810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One Final Phase: Fast Recovery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problem: congestion avoidance too slow in recovering from an isolated loss </a:t>
            </a:r>
            <a:endParaRPr lang="en-US" dirty="0"/>
          </a:p>
        </p:txBody>
      </p:sp>
      <p:sp>
        <p:nvSpPr>
          <p:cNvPr id="4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11828BE7-28D6-6A44-825C-169A4C1A9E19}" type="slidenum">
              <a:rPr lang="en-US" smtClean="0"/>
              <a:t>169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46996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385" name="Rectangle 2"/>
          <p:cNvSpPr>
            <a:spLocks noChangeArrowheads="1"/>
          </p:cNvSpPr>
          <p:nvPr/>
        </p:nvSpPr>
        <p:spPr bwMode="auto">
          <a:xfrm>
            <a:off x="1446214" y="482601"/>
            <a:ext cx="6007100" cy="3311525"/>
          </a:xfrm>
          <a:prstGeom prst="rect">
            <a:avLst/>
          </a:prstGeom>
          <a:solidFill>
            <a:srgbClr val="FDE3BA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72386" name="Rectangle 3"/>
          <p:cNvSpPr>
            <a:spLocks noChangeArrowheads="1"/>
          </p:cNvSpPr>
          <p:nvPr/>
        </p:nvSpPr>
        <p:spPr bwMode="auto">
          <a:xfrm>
            <a:off x="1447800" y="3784600"/>
            <a:ext cx="6002339" cy="635000"/>
          </a:xfrm>
          <a:prstGeom prst="rect">
            <a:avLst/>
          </a:prstGeom>
          <a:solidFill>
            <a:schemeClr val="accent1">
              <a:alpha val="59999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72387" name="Rectangle 4"/>
          <p:cNvSpPr>
            <a:spLocks noChangeArrowheads="1"/>
          </p:cNvSpPr>
          <p:nvPr/>
        </p:nvSpPr>
        <p:spPr bwMode="auto">
          <a:xfrm>
            <a:off x="3154363" y="6210300"/>
            <a:ext cx="2895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72388" name="Line 6"/>
          <p:cNvSpPr>
            <a:spLocks noChangeShapeType="1"/>
          </p:cNvSpPr>
          <p:nvPr/>
        </p:nvSpPr>
        <p:spPr bwMode="auto">
          <a:xfrm flipV="1">
            <a:off x="1504950" y="1211264"/>
            <a:ext cx="5949951" cy="15875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72389" name="Line 7"/>
          <p:cNvSpPr>
            <a:spLocks noChangeShapeType="1"/>
          </p:cNvSpPr>
          <p:nvPr/>
        </p:nvSpPr>
        <p:spPr bwMode="auto">
          <a:xfrm>
            <a:off x="1517652" y="1912939"/>
            <a:ext cx="5954713" cy="1587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72390" name="Line 8"/>
          <p:cNvSpPr>
            <a:spLocks noChangeShapeType="1"/>
          </p:cNvSpPr>
          <p:nvPr/>
        </p:nvSpPr>
        <p:spPr bwMode="auto">
          <a:xfrm>
            <a:off x="1517651" y="2560639"/>
            <a:ext cx="5956300" cy="1587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72391" name="Line 9"/>
          <p:cNvSpPr>
            <a:spLocks noChangeShapeType="1"/>
          </p:cNvSpPr>
          <p:nvPr/>
        </p:nvSpPr>
        <p:spPr bwMode="auto">
          <a:xfrm>
            <a:off x="4411664" y="508000"/>
            <a:ext cx="1587" cy="2027238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72392" name="Line 10"/>
          <p:cNvSpPr>
            <a:spLocks noChangeShapeType="1"/>
          </p:cNvSpPr>
          <p:nvPr/>
        </p:nvSpPr>
        <p:spPr bwMode="auto">
          <a:xfrm>
            <a:off x="2938464" y="542926"/>
            <a:ext cx="1587" cy="658813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72393" name="Line 11"/>
          <p:cNvSpPr>
            <a:spLocks noChangeShapeType="1"/>
          </p:cNvSpPr>
          <p:nvPr/>
        </p:nvSpPr>
        <p:spPr bwMode="auto">
          <a:xfrm>
            <a:off x="2214564" y="542926"/>
            <a:ext cx="1587" cy="658813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72394" name="Rectangle 12"/>
          <p:cNvSpPr>
            <a:spLocks noChangeArrowheads="1"/>
          </p:cNvSpPr>
          <p:nvPr/>
        </p:nvSpPr>
        <p:spPr bwMode="auto">
          <a:xfrm>
            <a:off x="1438744" y="592138"/>
            <a:ext cx="794402" cy="5206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/>
          <a:p>
            <a:pPr algn="ctr" eaLnBrk="0" hangingPunct="0"/>
            <a:r>
              <a:rPr lang="en-US" sz="1400">
                <a:solidFill>
                  <a:srgbClr val="000000"/>
                </a:solidFill>
                <a:latin typeface="Arial" charset="0"/>
              </a:rPr>
              <a:t>4-bit</a:t>
            </a:r>
          </a:p>
          <a:p>
            <a:pPr algn="ctr" eaLnBrk="0" hangingPunct="0"/>
            <a:r>
              <a:rPr lang="en-US" sz="1400">
                <a:solidFill>
                  <a:srgbClr val="000000"/>
                </a:solidFill>
                <a:latin typeface="Arial" charset="0"/>
              </a:rPr>
              <a:t>Version</a:t>
            </a:r>
            <a:endParaRPr lang="en-US" sz="1400" b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272395" name="Rectangle 13"/>
          <p:cNvSpPr>
            <a:spLocks noChangeArrowheads="1"/>
          </p:cNvSpPr>
          <p:nvPr/>
        </p:nvSpPr>
        <p:spPr bwMode="auto">
          <a:xfrm>
            <a:off x="2196540" y="514351"/>
            <a:ext cx="772648" cy="7360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/>
          <a:p>
            <a:pPr algn="ctr" eaLnBrk="0" hangingPunct="0"/>
            <a:r>
              <a:rPr lang="en-US" sz="1400">
                <a:solidFill>
                  <a:srgbClr val="000000"/>
                </a:solidFill>
                <a:latin typeface="Arial" charset="0"/>
              </a:rPr>
              <a:t>4-bit</a:t>
            </a:r>
          </a:p>
          <a:p>
            <a:pPr algn="ctr" eaLnBrk="0" hangingPunct="0"/>
            <a:r>
              <a:rPr lang="en-US" sz="1400">
                <a:solidFill>
                  <a:srgbClr val="000000"/>
                </a:solidFill>
                <a:latin typeface="Arial" charset="0"/>
              </a:rPr>
              <a:t>Header</a:t>
            </a:r>
          </a:p>
          <a:p>
            <a:pPr algn="ctr" eaLnBrk="0" hangingPunct="0"/>
            <a:r>
              <a:rPr lang="en-US" sz="1400">
                <a:solidFill>
                  <a:srgbClr val="000000"/>
                </a:solidFill>
                <a:latin typeface="Arial" charset="0"/>
              </a:rPr>
              <a:t>Length</a:t>
            </a:r>
            <a:endParaRPr lang="en-US" sz="1400" b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272396" name="Rectangle 14"/>
          <p:cNvSpPr>
            <a:spLocks noChangeArrowheads="1"/>
          </p:cNvSpPr>
          <p:nvPr/>
        </p:nvSpPr>
        <p:spPr bwMode="auto">
          <a:xfrm>
            <a:off x="2949127" y="514351"/>
            <a:ext cx="1420124" cy="7360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/>
          <a:p>
            <a:pPr algn="ctr" eaLnBrk="0" hangingPunct="0"/>
            <a:r>
              <a:rPr lang="en-US" sz="1400">
                <a:solidFill>
                  <a:srgbClr val="000000"/>
                </a:solidFill>
                <a:latin typeface="Arial" charset="0"/>
              </a:rPr>
              <a:t>8-bit</a:t>
            </a:r>
          </a:p>
          <a:p>
            <a:pPr algn="ctr" eaLnBrk="0" hangingPunct="0"/>
            <a:r>
              <a:rPr lang="en-US" sz="1400">
                <a:solidFill>
                  <a:srgbClr val="000000"/>
                </a:solidFill>
                <a:latin typeface="Arial" charset="0"/>
              </a:rPr>
              <a:t>Type of Service</a:t>
            </a:r>
          </a:p>
          <a:p>
            <a:pPr algn="ctr" eaLnBrk="0" hangingPunct="0"/>
            <a:r>
              <a:rPr lang="en-US" sz="1400">
                <a:solidFill>
                  <a:srgbClr val="000000"/>
                </a:solidFill>
                <a:latin typeface="Arial" charset="0"/>
              </a:rPr>
              <a:t>(TOS)</a:t>
            </a:r>
          </a:p>
        </p:txBody>
      </p:sp>
      <p:sp>
        <p:nvSpPr>
          <p:cNvPr id="272397" name="Rectangle 15"/>
          <p:cNvSpPr>
            <a:spLocks noChangeArrowheads="1"/>
          </p:cNvSpPr>
          <p:nvPr/>
        </p:nvSpPr>
        <p:spPr bwMode="auto">
          <a:xfrm>
            <a:off x="4572001" y="685801"/>
            <a:ext cx="2574123" cy="3359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/>
          <a:p>
            <a:pPr algn="l" eaLnBrk="0" hangingPunct="0"/>
            <a:r>
              <a:rPr lang="en-US" sz="1600">
                <a:solidFill>
                  <a:schemeClr val="accent2"/>
                </a:solidFill>
                <a:latin typeface="Arial" charset="0"/>
              </a:rPr>
              <a:t>16-bit Total Length (Bytes)</a:t>
            </a:r>
            <a:endParaRPr lang="en-US" sz="1400">
              <a:solidFill>
                <a:schemeClr val="accent2"/>
              </a:solidFill>
              <a:latin typeface="Arial" charset="0"/>
            </a:endParaRPr>
          </a:p>
        </p:txBody>
      </p:sp>
      <p:sp>
        <p:nvSpPr>
          <p:cNvPr id="272398" name="Rectangle 16"/>
          <p:cNvSpPr>
            <a:spLocks noChangeArrowheads="1"/>
          </p:cNvSpPr>
          <p:nvPr/>
        </p:nvSpPr>
        <p:spPr bwMode="auto">
          <a:xfrm>
            <a:off x="2124075" y="1416051"/>
            <a:ext cx="1905070" cy="3359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/>
          <a:p>
            <a:pPr algn="l" eaLnBrk="0" hangingPunct="0"/>
            <a:r>
              <a:rPr lang="en-US" sz="1600" b="0">
                <a:solidFill>
                  <a:srgbClr val="000000"/>
                </a:solidFill>
                <a:latin typeface="Arial" charset="0"/>
              </a:rPr>
              <a:t>16-bit Identification</a:t>
            </a:r>
            <a:endParaRPr lang="en-US" sz="1400" b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272399" name="Line 17"/>
          <p:cNvSpPr>
            <a:spLocks noChangeShapeType="1"/>
          </p:cNvSpPr>
          <p:nvPr/>
        </p:nvSpPr>
        <p:spPr bwMode="auto">
          <a:xfrm>
            <a:off x="5072064" y="1241426"/>
            <a:ext cx="1587" cy="658813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72400" name="Rectangle 18"/>
          <p:cNvSpPr>
            <a:spLocks noChangeArrowheads="1"/>
          </p:cNvSpPr>
          <p:nvPr/>
        </p:nvSpPr>
        <p:spPr bwMode="auto">
          <a:xfrm>
            <a:off x="4433361" y="1301751"/>
            <a:ext cx="621766" cy="5206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/>
          <a:p>
            <a:pPr algn="ctr" eaLnBrk="0" hangingPunct="0"/>
            <a:r>
              <a:rPr lang="en-US" sz="1400">
                <a:solidFill>
                  <a:srgbClr val="000000"/>
                </a:solidFill>
                <a:latin typeface="Arial" charset="0"/>
              </a:rPr>
              <a:t>3-bit</a:t>
            </a:r>
          </a:p>
          <a:p>
            <a:pPr algn="ctr" eaLnBrk="0" hangingPunct="0"/>
            <a:r>
              <a:rPr lang="en-US" sz="1400">
                <a:solidFill>
                  <a:srgbClr val="000000"/>
                </a:solidFill>
                <a:latin typeface="Arial" charset="0"/>
              </a:rPr>
              <a:t>Flags</a:t>
            </a:r>
            <a:endParaRPr lang="en-US" sz="1400" b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272401" name="Rectangle 19"/>
          <p:cNvSpPr>
            <a:spLocks noChangeArrowheads="1"/>
          </p:cNvSpPr>
          <p:nvPr/>
        </p:nvSpPr>
        <p:spPr bwMode="auto">
          <a:xfrm>
            <a:off x="5132388" y="1433514"/>
            <a:ext cx="2231682" cy="3359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/>
          <a:p>
            <a:pPr algn="l" eaLnBrk="0" hangingPunct="0"/>
            <a:r>
              <a:rPr lang="en-US" sz="1600" b="0">
                <a:solidFill>
                  <a:srgbClr val="000000"/>
                </a:solidFill>
                <a:latin typeface="Arial" charset="0"/>
              </a:rPr>
              <a:t>13-bit Fragment Offset</a:t>
            </a:r>
            <a:endParaRPr lang="en-US" sz="1400" b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272402" name="Line 20"/>
          <p:cNvSpPr>
            <a:spLocks noChangeShapeType="1"/>
          </p:cNvSpPr>
          <p:nvPr/>
        </p:nvSpPr>
        <p:spPr bwMode="auto">
          <a:xfrm>
            <a:off x="3001964" y="1939926"/>
            <a:ext cx="1587" cy="601663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72403" name="Rectangle 21"/>
          <p:cNvSpPr>
            <a:spLocks noChangeArrowheads="1"/>
          </p:cNvSpPr>
          <p:nvPr/>
        </p:nvSpPr>
        <p:spPr bwMode="auto">
          <a:xfrm>
            <a:off x="1663422" y="1974850"/>
            <a:ext cx="1170544" cy="5206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/>
          <a:p>
            <a:pPr algn="ctr" eaLnBrk="0" hangingPunct="0"/>
            <a:r>
              <a:rPr lang="en-US" sz="1400">
                <a:solidFill>
                  <a:srgbClr val="000000"/>
                </a:solidFill>
                <a:latin typeface="Arial" charset="0"/>
              </a:rPr>
              <a:t>8-bit Time to </a:t>
            </a:r>
          </a:p>
          <a:p>
            <a:pPr algn="ctr" eaLnBrk="0" hangingPunct="0"/>
            <a:r>
              <a:rPr lang="en-US" sz="1400">
                <a:solidFill>
                  <a:srgbClr val="000000"/>
                </a:solidFill>
                <a:latin typeface="Arial" charset="0"/>
              </a:rPr>
              <a:t>Live (TTL)</a:t>
            </a:r>
          </a:p>
        </p:txBody>
      </p:sp>
      <p:sp>
        <p:nvSpPr>
          <p:cNvPr id="272404" name="Rectangle 22"/>
          <p:cNvSpPr>
            <a:spLocks noChangeArrowheads="1"/>
          </p:cNvSpPr>
          <p:nvPr/>
        </p:nvSpPr>
        <p:spPr bwMode="auto">
          <a:xfrm>
            <a:off x="2979738" y="2071689"/>
            <a:ext cx="1391608" cy="3359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/>
          <a:p>
            <a:pPr algn="l" eaLnBrk="0" hangingPunct="0"/>
            <a:r>
              <a:rPr lang="en-US" sz="1600">
                <a:solidFill>
                  <a:schemeClr val="accent2"/>
                </a:solidFill>
                <a:latin typeface="Arial" charset="0"/>
              </a:rPr>
              <a:t>8-bit Protocol</a:t>
            </a:r>
            <a:endParaRPr lang="en-US" sz="1400" b="0">
              <a:solidFill>
                <a:schemeClr val="accent2"/>
              </a:solidFill>
              <a:latin typeface="Arial" charset="0"/>
            </a:endParaRPr>
          </a:p>
        </p:txBody>
      </p:sp>
      <p:sp>
        <p:nvSpPr>
          <p:cNvPr id="272405" name="Rectangle 23"/>
          <p:cNvSpPr>
            <a:spLocks noChangeArrowheads="1"/>
          </p:cNvSpPr>
          <p:nvPr/>
        </p:nvSpPr>
        <p:spPr bwMode="auto">
          <a:xfrm>
            <a:off x="4689477" y="2089151"/>
            <a:ext cx="2452195" cy="3359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/>
          <a:p>
            <a:pPr algn="l" eaLnBrk="0" hangingPunct="0"/>
            <a:r>
              <a:rPr lang="en-US" sz="1600" b="0" dirty="0">
                <a:solidFill>
                  <a:srgbClr val="000000"/>
                </a:solidFill>
                <a:latin typeface="Arial" charset="0"/>
              </a:rPr>
              <a:t>16-bit Header Checksum</a:t>
            </a:r>
            <a:endParaRPr lang="en-US" sz="1400" b="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272406" name="Line 24"/>
          <p:cNvSpPr>
            <a:spLocks noChangeShapeType="1"/>
          </p:cNvSpPr>
          <p:nvPr/>
        </p:nvSpPr>
        <p:spPr bwMode="auto">
          <a:xfrm>
            <a:off x="1504951" y="3208339"/>
            <a:ext cx="5967413" cy="1587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72407" name="Rectangle 25"/>
          <p:cNvSpPr>
            <a:spLocks noChangeArrowheads="1"/>
          </p:cNvSpPr>
          <p:nvPr/>
        </p:nvSpPr>
        <p:spPr bwMode="auto">
          <a:xfrm>
            <a:off x="3181350" y="2732089"/>
            <a:ext cx="2448688" cy="3359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/>
          <a:p>
            <a:pPr algn="l" eaLnBrk="0" hangingPunct="0"/>
            <a:r>
              <a:rPr lang="en-US" sz="1600">
                <a:solidFill>
                  <a:schemeClr val="accent2"/>
                </a:solidFill>
                <a:latin typeface="Arial" charset="0"/>
              </a:rPr>
              <a:t>32-bit Source IP Address</a:t>
            </a:r>
            <a:endParaRPr lang="en-US" sz="1400">
              <a:solidFill>
                <a:schemeClr val="accent2"/>
              </a:solidFill>
              <a:latin typeface="Arial" charset="0"/>
            </a:endParaRPr>
          </a:p>
        </p:txBody>
      </p:sp>
      <p:sp>
        <p:nvSpPr>
          <p:cNvPr id="272408" name="Rectangle 26"/>
          <p:cNvSpPr>
            <a:spLocks noChangeArrowheads="1"/>
          </p:cNvSpPr>
          <p:nvPr/>
        </p:nvSpPr>
        <p:spPr bwMode="auto">
          <a:xfrm>
            <a:off x="3011489" y="3357564"/>
            <a:ext cx="2825093" cy="3359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/>
          <a:p>
            <a:pPr algn="l" eaLnBrk="0" hangingPunct="0"/>
            <a:r>
              <a:rPr lang="en-US" sz="1600">
                <a:solidFill>
                  <a:schemeClr val="accent2"/>
                </a:solidFill>
                <a:latin typeface="Arial" charset="0"/>
              </a:rPr>
              <a:t>32-bit Destination IP Address</a:t>
            </a:r>
            <a:endParaRPr lang="en-US" sz="1400" b="0">
              <a:solidFill>
                <a:schemeClr val="accent2"/>
              </a:solidFill>
              <a:latin typeface="Arial" charset="0"/>
            </a:endParaRPr>
          </a:p>
        </p:txBody>
      </p:sp>
      <p:sp>
        <p:nvSpPr>
          <p:cNvPr id="272409" name="Rectangle 27"/>
          <p:cNvSpPr>
            <a:spLocks noChangeArrowheads="1"/>
          </p:cNvSpPr>
          <p:nvPr/>
        </p:nvSpPr>
        <p:spPr bwMode="auto">
          <a:xfrm>
            <a:off x="3762377" y="4038601"/>
            <a:ext cx="1573949" cy="3359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/>
          <a:p>
            <a:pPr algn="l" eaLnBrk="0" hangingPunct="0"/>
            <a:r>
              <a:rPr lang="en-US" sz="1600" b="0">
                <a:solidFill>
                  <a:srgbClr val="000000"/>
                </a:solidFill>
                <a:latin typeface="Arial" charset="0"/>
              </a:rPr>
              <a:t>Options (if any)</a:t>
            </a:r>
            <a:endParaRPr lang="en-US" sz="1400" b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272410" name="Rectangle 29"/>
          <p:cNvSpPr>
            <a:spLocks noChangeArrowheads="1"/>
          </p:cNvSpPr>
          <p:nvPr/>
        </p:nvSpPr>
        <p:spPr bwMode="auto">
          <a:xfrm>
            <a:off x="1435100" y="4430714"/>
            <a:ext cx="6002339" cy="2122487"/>
          </a:xfrm>
          <a:prstGeom prst="rect">
            <a:avLst/>
          </a:prstGeom>
          <a:solidFill>
            <a:srgbClr val="FF66CC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72411" name="Rectangle 30"/>
          <p:cNvSpPr>
            <a:spLocks noChangeArrowheads="1"/>
          </p:cNvSpPr>
          <p:nvPr/>
        </p:nvSpPr>
        <p:spPr bwMode="auto">
          <a:xfrm>
            <a:off x="3908426" y="5310189"/>
            <a:ext cx="1294977" cy="3667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/>
          <a:p>
            <a:pPr algn="l" eaLnBrk="0" hangingPunct="0"/>
            <a:r>
              <a:rPr lang="en-US" sz="1800" dirty="0" smtClean="0">
                <a:solidFill>
                  <a:srgbClr val="000000"/>
                </a:solidFill>
                <a:latin typeface="Arial" charset="0"/>
              </a:rPr>
              <a:t>IP Payload</a:t>
            </a:r>
            <a:endParaRPr lang="en-US" sz="16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29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1"/>
            <a:ext cx="2133600" cy="365125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37931725" indent="-37474525" algn="ctr"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r"/>
            <a:fld id="{C347C1EF-973B-F840-ADDD-5BD345E7D802}" type="slidenum">
              <a:rPr lang="en-US" sz="1400" smtClean="0">
                <a:latin typeface="Calibri"/>
              </a:rPr>
              <a:pPr algn="r"/>
              <a:t>17</a:t>
            </a:fld>
            <a:endParaRPr lang="en-US" sz="1400" dirty="0"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40752660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 </a:t>
            </a:r>
            <a:r>
              <a:rPr lang="en-US" sz="3200" dirty="0" smtClean="0"/>
              <a:t>(in units of MSS, not bytes)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Consider a TCP connection with:</a:t>
            </a:r>
          </a:p>
          <a:p>
            <a:pPr lvl="1"/>
            <a:r>
              <a:rPr lang="en-US" dirty="0" smtClean="0"/>
              <a:t>CWND=10 packets</a:t>
            </a:r>
          </a:p>
          <a:p>
            <a:pPr lvl="1"/>
            <a:r>
              <a:rPr lang="en-US" dirty="0" smtClean="0"/>
              <a:t>Last ACK was for packet # 101</a:t>
            </a:r>
          </a:p>
          <a:p>
            <a:pPr lvl="2"/>
            <a:r>
              <a:rPr lang="en-US" dirty="0" smtClean="0"/>
              <a:t>i.e., receiver expecting next packet to have seq. no. 101</a:t>
            </a:r>
          </a:p>
          <a:p>
            <a:pPr lvl="2"/>
            <a:endParaRPr lang="en-US" dirty="0"/>
          </a:p>
          <a:p>
            <a:r>
              <a:rPr lang="en-US" dirty="0" smtClean="0"/>
              <a:t>10 packets [101, 102, 103,…, 110] are in flight</a:t>
            </a:r>
          </a:p>
          <a:p>
            <a:pPr lvl="1"/>
            <a:r>
              <a:rPr lang="en-US" dirty="0" smtClean="0"/>
              <a:t>Packet 101 is dropped</a:t>
            </a:r>
          </a:p>
          <a:p>
            <a:pPr lvl="1"/>
            <a:r>
              <a:rPr lang="en-US" dirty="0" smtClean="0"/>
              <a:t>What ACKs do they generate?</a:t>
            </a:r>
          </a:p>
          <a:p>
            <a:pPr lvl="1"/>
            <a:r>
              <a:rPr lang="en-US" dirty="0" smtClean="0"/>
              <a:t>And how does the sender respond?</a:t>
            </a:r>
            <a:endParaRPr lang="en-US" dirty="0"/>
          </a:p>
        </p:txBody>
      </p:sp>
      <p:sp>
        <p:nvSpPr>
          <p:cNvPr id="4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11828BE7-28D6-6A44-825C-169A4C1A9E19}" type="slidenum">
              <a:rPr lang="en-US" smtClean="0"/>
              <a:t>170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64022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problem – A timeline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sz="2000" dirty="0" smtClean="0"/>
              <a:t>ACK 101 (due to 102)  </a:t>
            </a:r>
            <a:r>
              <a:rPr lang="en-US" sz="2000" dirty="0" err="1" smtClean="0"/>
              <a:t>cwnd</a:t>
            </a:r>
            <a:r>
              <a:rPr lang="en-US" sz="2000" dirty="0" smtClean="0"/>
              <a:t>=10  dupACK#1 (no </a:t>
            </a:r>
            <a:r>
              <a:rPr lang="en-US" sz="2000" dirty="0" err="1" smtClean="0"/>
              <a:t>xmit</a:t>
            </a:r>
            <a:r>
              <a:rPr lang="en-US" sz="2000" dirty="0" smtClean="0"/>
              <a:t>)</a:t>
            </a:r>
            <a:endParaRPr lang="en-US" sz="2000" dirty="0"/>
          </a:p>
          <a:p>
            <a:r>
              <a:rPr lang="en-US" sz="2000" dirty="0" smtClean="0"/>
              <a:t>ACK 101 (due to 103)  </a:t>
            </a:r>
            <a:r>
              <a:rPr lang="en-US" sz="2000" dirty="0" err="1" smtClean="0"/>
              <a:t>cwnd</a:t>
            </a:r>
            <a:r>
              <a:rPr lang="en-US" sz="2000" dirty="0" smtClean="0"/>
              <a:t>=10  dupACK#2 (no </a:t>
            </a:r>
            <a:r>
              <a:rPr lang="en-US" sz="2000" dirty="0" err="1" smtClean="0"/>
              <a:t>xmit</a:t>
            </a:r>
            <a:r>
              <a:rPr lang="en-US" sz="2000" dirty="0" smtClean="0"/>
              <a:t>)</a:t>
            </a:r>
          </a:p>
          <a:p>
            <a:r>
              <a:rPr lang="en-US" sz="2000" dirty="0" smtClean="0"/>
              <a:t>ACK 101 (due to 104)  </a:t>
            </a:r>
            <a:r>
              <a:rPr lang="en-US" sz="2000" dirty="0" err="1" smtClean="0"/>
              <a:t>cwnd</a:t>
            </a:r>
            <a:r>
              <a:rPr lang="en-US" sz="2000" dirty="0" smtClean="0"/>
              <a:t>=10  dupACK#3 (no </a:t>
            </a:r>
            <a:r>
              <a:rPr lang="en-US" sz="2000" dirty="0" err="1" smtClean="0"/>
              <a:t>xmit</a:t>
            </a:r>
            <a:r>
              <a:rPr lang="en-US" sz="2000" dirty="0" smtClean="0"/>
              <a:t>)</a:t>
            </a:r>
          </a:p>
          <a:p>
            <a:r>
              <a:rPr lang="en-US" sz="2000" dirty="0" smtClean="0">
                <a:solidFill>
                  <a:srgbClr val="0000FF"/>
                </a:solidFill>
              </a:rPr>
              <a:t>RETRANSMIT 101 </a:t>
            </a:r>
            <a:r>
              <a:rPr lang="en-US" sz="2000" dirty="0" err="1" smtClean="0">
                <a:solidFill>
                  <a:srgbClr val="0000FF"/>
                </a:solidFill>
              </a:rPr>
              <a:t>ssthresh</a:t>
            </a:r>
            <a:r>
              <a:rPr lang="en-US" sz="2000" dirty="0" smtClean="0">
                <a:solidFill>
                  <a:srgbClr val="0000FF"/>
                </a:solidFill>
              </a:rPr>
              <a:t>=5  </a:t>
            </a:r>
            <a:r>
              <a:rPr lang="en-US" sz="2000" dirty="0" err="1" smtClean="0">
                <a:solidFill>
                  <a:srgbClr val="0000FF"/>
                </a:solidFill>
              </a:rPr>
              <a:t>cwnd</a:t>
            </a:r>
            <a:r>
              <a:rPr lang="en-US" sz="2000" dirty="0" smtClean="0">
                <a:solidFill>
                  <a:srgbClr val="0000FF"/>
                </a:solidFill>
              </a:rPr>
              <a:t>= 5</a:t>
            </a:r>
          </a:p>
          <a:p>
            <a:r>
              <a:rPr lang="en-US" sz="2000" dirty="0" smtClean="0"/>
              <a:t>ACK 101 (due to 105)  </a:t>
            </a:r>
            <a:r>
              <a:rPr lang="en-US" sz="2000" dirty="0" err="1" smtClean="0"/>
              <a:t>cwnd</a:t>
            </a:r>
            <a:r>
              <a:rPr lang="en-US" sz="2000" dirty="0" smtClean="0"/>
              <a:t>=5 + 1/5 (no </a:t>
            </a:r>
            <a:r>
              <a:rPr lang="en-US" sz="2000" dirty="0" err="1" smtClean="0"/>
              <a:t>xmit</a:t>
            </a:r>
            <a:r>
              <a:rPr lang="en-US" sz="2000" dirty="0" smtClean="0"/>
              <a:t>)</a:t>
            </a:r>
          </a:p>
          <a:p>
            <a:r>
              <a:rPr lang="en-US" sz="2000" dirty="0"/>
              <a:t>ACK </a:t>
            </a:r>
            <a:r>
              <a:rPr lang="en-US" sz="2000" dirty="0" smtClean="0"/>
              <a:t>101 </a:t>
            </a:r>
            <a:r>
              <a:rPr lang="en-US" sz="2000" dirty="0"/>
              <a:t>(due to </a:t>
            </a:r>
            <a:r>
              <a:rPr lang="en-US" sz="2000" dirty="0" smtClean="0"/>
              <a:t>106)  </a:t>
            </a:r>
            <a:r>
              <a:rPr lang="en-US" sz="2000" dirty="0" err="1"/>
              <a:t>cwnd</a:t>
            </a:r>
            <a:r>
              <a:rPr lang="en-US" sz="2000" dirty="0" smtClean="0"/>
              <a:t>=5 + 2/5 (no </a:t>
            </a:r>
            <a:r>
              <a:rPr lang="en-US" sz="2000" dirty="0" err="1" smtClean="0"/>
              <a:t>xmit</a:t>
            </a:r>
            <a:r>
              <a:rPr lang="en-US" sz="2000" dirty="0" smtClean="0"/>
              <a:t>)</a:t>
            </a:r>
            <a:endParaRPr lang="en-US" sz="2000" dirty="0"/>
          </a:p>
          <a:p>
            <a:r>
              <a:rPr lang="en-US" sz="2000" dirty="0"/>
              <a:t>ACK </a:t>
            </a:r>
            <a:r>
              <a:rPr lang="en-US" sz="2000" dirty="0" smtClean="0"/>
              <a:t>101 </a:t>
            </a:r>
            <a:r>
              <a:rPr lang="en-US" sz="2000" dirty="0"/>
              <a:t>(due to </a:t>
            </a:r>
            <a:r>
              <a:rPr lang="en-US" sz="2000" dirty="0" smtClean="0"/>
              <a:t>107)  </a:t>
            </a:r>
            <a:r>
              <a:rPr lang="en-US" sz="2000" dirty="0" err="1"/>
              <a:t>cwnd</a:t>
            </a:r>
            <a:r>
              <a:rPr lang="en-US" sz="2000" dirty="0" smtClean="0"/>
              <a:t>=5 + 3/5 (no </a:t>
            </a:r>
            <a:r>
              <a:rPr lang="en-US" sz="2000" dirty="0" err="1" smtClean="0"/>
              <a:t>xmit</a:t>
            </a:r>
            <a:r>
              <a:rPr lang="en-US" sz="2000" dirty="0" smtClean="0"/>
              <a:t>)</a:t>
            </a:r>
            <a:endParaRPr lang="en-US" sz="2000" dirty="0"/>
          </a:p>
          <a:p>
            <a:r>
              <a:rPr lang="en-US" sz="2000" dirty="0"/>
              <a:t>ACK </a:t>
            </a:r>
            <a:r>
              <a:rPr lang="en-US" sz="2000" dirty="0" smtClean="0"/>
              <a:t>101 </a:t>
            </a:r>
            <a:r>
              <a:rPr lang="en-US" sz="2000" dirty="0"/>
              <a:t>(due to </a:t>
            </a:r>
            <a:r>
              <a:rPr lang="en-US" sz="2000" dirty="0" smtClean="0"/>
              <a:t>108)  </a:t>
            </a:r>
            <a:r>
              <a:rPr lang="en-US" sz="2000" dirty="0" err="1"/>
              <a:t>cwnd</a:t>
            </a:r>
            <a:r>
              <a:rPr lang="en-US" sz="2000" dirty="0" smtClean="0"/>
              <a:t>=5 + 4/5 (no </a:t>
            </a:r>
            <a:r>
              <a:rPr lang="en-US" sz="2000" dirty="0" err="1" smtClean="0"/>
              <a:t>xmit</a:t>
            </a:r>
            <a:r>
              <a:rPr lang="en-US" sz="2000" dirty="0" smtClean="0"/>
              <a:t>)</a:t>
            </a:r>
          </a:p>
          <a:p>
            <a:r>
              <a:rPr lang="en-US" sz="2000" dirty="0" smtClean="0"/>
              <a:t>ACK 101 (due to 109)  </a:t>
            </a:r>
            <a:r>
              <a:rPr lang="en-US" sz="2000" dirty="0" err="1" smtClean="0"/>
              <a:t>cwnd</a:t>
            </a:r>
            <a:r>
              <a:rPr lang="en-US" sz="2000" dirty="0" smtClean="0"/>
              <a:t>=5 + 5/5 (no </a:t>
            </a:r>
            <a:r>
              <a:rPr lang="en-US" sz="2000" dirty="0" err="1" smtClean="0"/>
              <a:t>xmit</a:t>
            </a:r>
            <a:r>
              <a:rPr lang="en-US" sz="2000" dirty="0" smtClean="0"/>
              <a:t>)</a:t>
            </a:r>
          </a:p>
          <a:p>
            <a:r>
              <a:rPr lang="en-US" sz="2000" dirty="0"/>
              <a:t>ACK 101 (due to </a:t>
            </a:r>
            <a:r>
              <a:rPr lang="en-US" sz="2000" dirty="0" smtClean="0"/>
              <a:t>110)  </a:t>
            </a:r>
            <a:r>
              <a:rPr lang="en-US" sz="2000" dirty="0" err="1"/>
              <a:t>cwnd</a:t>
            </a:r>
            <a:r>
              <a:rPr lang="en-US" sz="2000" dirty="0" smtClean="0"/>
              <a:t>=6 </a:t>
            </a:r>
            <a:r>
              <a:rPr lang="en-US" sz="2000" dirty="0"/>
              <a:t>+ </a:t>
            </a:r>
            <a:r>
              <a:rPr lang="en-US" sz="2000" dirty="0" smtClean="0"/>
              <a:t>1/</a:t>
            </a:r>
            <a:r>
              <a:rPr lang="en-US" sz="2000" dirty="0"/>
              <a:t>5 (no </a:t>
            </a:r>
            <a:r>
              <a:rPr lang="en-US" sz="2000" dirty="0" err="1" smtClean="0"/>
              <a:t>xmit</a:t>
            </a:r>
            <a:r>
              <a:rPr lang="en-US" sz="2000" dirty="0" smtClean="0"/>
              <a:t>)</a:t>
            </a:r>
          </a:p>
          <a:p>
            <a:r>
              <a:rPr lang="en-US" sz="2000" dirty="0">
                <a:solidFill>
                  <a:srgbClr val="0000FF"/>
                </a:solidFill>
              </a:rPr>
              <a:t>ACK </a:t>
            </a:r>
            <a:r>
              <a:rPr lang="en-US" sz="2000" dirty="0" smtClean="0">
                <a:solidFill>
                  <a:srgbClr val="0000FF"/>
                </a:solidFill>
              </a:rPr>
              <a:t>111 </a:t>
            </a:r>
            <a:r>
              <a:rPr lang="en-US" sz="2000" dirty="0">
                <a:solidFill>
                  <a:srgbClr val="0000FF"/>
                </a:solidFill>
              </a:rPr>
              <a:t>(due to </a:t>
            </a:r>
            <a:r>
              <a:rPr lang="en-US" sz="2000" dirty="0" smtClean="0">
                <a:solidFill>
                  <a:srgbClr val="0000FF"/>
                </a:solidFill>
              </a:rPr>
              <a:t>101)  </a:t>
            </a:r>
            <a:r>
              <a:rPr lang="en-US" sz="2000" dirty="0" smtClean="0">
                <a:solidFill>
                  <a:srgbClr val="0000FF"/>
                </a:solidFill>
                <a:sym typeface="Wingdings"/>
              </a:rPr>
              <a:t> only now can we transmit new packets</a:t>
            </a:r>
          </a:p>
          <a:p>
            <a:r>
              <a:rPr lang="en-US" sz="2000" dirty="0" smtClean="0">
                <a:solidFill>
                  <a:srgbClr val="FF0000"/>
                </a:solidFill>
                <a:sym typeface="Wingdings"/>
              </a:rPr>
              <a:t>Plus no packets in flight so ACK “clocking” (to increase CWND) stalls for another RTT</a:t>
            </a:r>
          </a:p>
        </p:txBody>
      </p:sp>
      <p:sp>
        <p:nvSpPr>
          <p:cNvPr id="4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11828BE7-28D6-6A44-825C-169A4C1A9E19}" type="slidenum">
              <a:rPr lang="en-US" smtClean="0"/>
              <a:t>171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86177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Solution: Fast Recovery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2400" dirty="0" smtClean="0"/>
              <a:t>Idea: Grant the sender temporary “credit” for each </a:t>
            </a:r>
            <a:r>
              <a:rPr lang="en-US" sz="2400" dirty="0" err="1" smtClean="0"/>
              <a:t>dupACK</a:t>
            </a:r>
            <a:r>
              <a:rPr lang="en-US" sz="2400" dirty="0" smtClean="0"/>
              <a:t> so as to keep packets in flight</a:t>
            </a:r>
          </a:p>
          <a:p>
            <a:pPr marL="0" indent="0">
              <a:buNone/>
            </a:pPr>
            <a:endParaRPr lang="en-US" sz="2400" dirty="0" smtClean="0"/>
          </a:p>
          <a:p>
            <a:r>
              <a:rPr lang="en-US" sz="2400" dirty="0" smtClean="0"/>
              <a:t>If </a:t>
            </a:r>
            <a:r>
              <a:rPr lang="en-US" sz="2400" dirty="0" err="1" smtClean="0"/>
              <a:t>dupACKcount</a:t>
            </a:r>
            <a:r>
              <a:rPr lang="en-US" sz="2400" dirty="0" smtClean="0"/>
              <a:t> = 3 </a:t>
            </a:r>
          </a:p>
          <a:p>
            <a:pPr lvl="1"/>
            <a:r>
              <a:rPr lang="en-US" sz="2000" dirty="0" smtClean="0"/>
              <a:t> </a:t>
            </a:r>
            <a:r>
              <a:rPr lang="en-US" sz="2000" dirty="0" err="1" smtClean="0"/>
              <a:t>ssthresh</a:t>
            </a:r>
            <a:r>
              <a:rPr lang="en-US" sz="2000" dirty="0" smtClean="0"/>
              <a:t> = </a:t>
            </a:r>
            <a:r>
              <a:rPr lang="en-US" sz="2000" dirty="0" err="1" smtClean="0"/>
              <a:t>cwnd</a:t>
            </a:r>
            <a:r>
              <a:rPr lang="en-US" sz="2000" dirty="0" smtClean="0"/>
              <a:t>/2</a:t>
            </a:r>
          </a:p>
          <a:p>
            <a:pPr lvl="1"/>
            <a:r>
              <a:rPr lang="en-US" sz="2000" dirty="0" smtClean="0"/>
              <a:t> </a:t>
            </a:r>
            <a:r>
              <a:rPr lang="en-US" sz="2000" dirty="0" err="1"/>
              <a:t>cwnd</a:t>
            </a:r>
            <a:r>
              <a:rPr lang="en-US" sz="2000" dirty="0"/>
              <a:t> </a:t>
            </a:r>
            <a:r>
              <a:rPr lang="en-US" sz="2000" dirty="0" smtClean="0"/>
              <a:t>= </a:t>
            </a:r>
            <a:r>
              <a:rPr lang="en-US" sz="2000" dirty="0" err="1" smtClean="0"/>
              <a:t>ssthresh</a:t>
            </a:r>
            <a:r>
              <a:rPr lang="en-US" sz="2000" dirty="0" smtClean="0"/>
              <a:t> </a:t>
            </a:r>
            <a:r>
              <a:rPr lang="en-US" sz="2000" dirty="0" smtClean="0">
                <a:solidFill>
                  <a:srgbClr val="FF0000"/>
                </a:solidFill>
              </a:rPr>
              <a:t>+ 3</a:t>
            </a:r>
          </a:p>
          <a:p>
            <a:pPr lvl="1"/>
            <a:endParaRPr lang="en-US" sz="2000" dirty="0"/>
          </a:p>
          <a:p>
            <a:r>
              <a:rPr lang="en-US" sz="2400" dirty="0" smtClean="0">
                <a:solidFill>
                  <a:srgbClr val="FF0000"/>
                </a:solidFill>
              </a:rPr>
              <a:t>While in fast recovery</a:t>
            </a:r>
          </a:p>
          <a:p>
            <a:pPr lvl="1"/>
            <a:r>
              <a:rPr lang="en-US" sz="2000" dirty="0" err="1" smtClean="0">
                <a:solidFill>
                  <a:srgbClr val="FF0000"/>
                </a:solidFill>
              </a:rPr>
              <a:t>cwnd</a:t>
            </a:r>
            <a:r>
              <a:rPr lang="en-US" sz="2000" dirty="0" smtClean="0">
                <a:solidFill>
                  <a:srgbClr val="FF0000"/>
                </a:solidFill>
              </a:rPr>
              <a:t> = </a:t>
            </a:r>
            <a:r>
              <a:rPr lang="en-US" sz="2000" dirty="0" err="1" smtClean="0">
                <a:solidFill>
                  <a:srgbClr val="FF0000"/>
                </a:solidFill>
              </a:rPr>
              <a:t>cwnd</a:t>
            </a:r>
            <a:r>
              <a:rPr lang="en-US" sz="2000" dirty="0" smtClean="0">
                <a:solidFill>
                  <a:srgbClr val="FF0000"/>
                </a:solidFill>
              </a:rPr>
              <a:t> + 1 for </a:t>
            </a:r>
            <a:r>
              <a:rPr lang="en-US" sz="2000" dirty="0">
                <a:solidFill>
                  <a:srgbClr val="FF0000"/>
                </a:solidFill>
              </a:rPr>
              <a:t>each additional duplicate </a:t>
            </a:r>
            <a:r>
              <a:rPr lang="en-US" sz="2000" dirty="0" smtClean="0">
                <a:solidFill>
                  <a:srgbClr val="FF0000"/>
                </a:solidFill>
              </a:rPr>
              <a:t>ACK</a:t>
            </a:r>
          </a:p>
          <a:p>
            <a:pPr lvl="1"/>
            <a:endParaRPr lang="en-US" sz="2000" dirty="0" smtClean="0"/>
          </a:p>
          <a:p>
            <a:r>
              <a:rPr lang="en-US" sz="2400" dirty="0" smtClean="0"/>
              <a:t>Exit fast recovery after </a:t>
            </a:r>
            <a:r>
              <a:rPr lang="en-US" sz="2400" dirty="0"/>
              <a:t>receiving new </a:t>
            </a:r>
            <a:r>
              <a:rPr lang="en-US" sz="2400" dirty="0" smtClean="0"/>
              <a:t>ACK</a:t>
            </a:r>
          </a:p>
          <a:p>
            <a:pPr lvl="1"/>
            <a:r>
              <a:rPr lang="en-US" sz="2000" dirty="0" smtClean="0"/>
              <a:t>set </a:t>
            </a:r>
            <a:r>
              <a:rPr lang="en-US" sz="2000" dirty="0" err="1" smtClean="0"/>
              <a:t>cwnd</a:t>
            </a:r>
            <a:r>
              <a:rPr lang="en-US" sz="2000" dirty="0" smtClean="0"/>
              <a:t> = </a:t>
            </a:r>
            <a:r>
              <a:rPr lang="en-US" sz="2000" dirty="0" err="1"/>
              <a:t>ssthresh</a:t>
            </a:r>
            <a:endParaRPr lang="en-US" sz="2000" dirty="0"/>
          </a:p>
        </p:txBody>
      </p:sp>
      <p:sp>
        <p:nvSpPr>
          <p:cNvPr id="5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11828BE7-28D6-6A44-825C-169A4C1A9E19}" type="slidenum">
              <a:rPr lang="en-US" smtClean="0"/>
              <a:t>172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77498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1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Consider a TCP connection with:</a:t>
            </a:r>
          </a:p>
          <a:p>
            <a:pPr lvl="1"/>
            <a:r>
              <a:rPr lang="en-US" dirty="0" smtClean="0"/>
              <a:t>CWND=10 packets</a:t>
            </a:r>
          </a:p>
          <a:p>
            <a:pPr lvl="1"/>
            <a:r>
              <a:rPr lang="en-US" dirty="0" smtClean="0"/>
              <a:t>Last ACK was for packet # 101</a:t>
            </a:r>
          </a:p>
          <a:p>
            <a:pPr lvl="2"/>
            <a:r>
              <a:rPr lang="en-US" dirty="0" smtClean="0"/>
              <a:t>i.e., receiver expecting next packet to have seq. no. 101</a:t>
            </a:r>
          </a:p>
          <a:p>
            <a:pPr lvl="2"/>
            <a:endParaRPr lang="en-US" dirty="0"/>
          </a:p>
          <a:p>
            <a:r>
              <a:rPr lang="en-US" dirty="0" smtClean="0"/>
              <a:t>10 packets [101, 102, 103,…, 110] are in flight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Packet 101 is dropped</a:t>
            </a:r>
          </a:p>
        </p:txBody>
      </p:sp>
      <p:sp>
        <p:nvSpPr>
          <p:cNvPr id="4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11828BE7-28D6-6A44-825C-169A4C1A9E19}" type="slidenum">
              <a:rPr lang="en-US" smtClean="0"/>
              <a:t>173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27894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Timeline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19263"/>
            <a:ext cx="8534400" cy="4411662"/>
          </a:xfrm>
        </p:spPr>
        <p:txBody>
          <a:bodyPr>
            <a:normAutofit lnSpcReduction="10000"/>
          </a:bodyPr>
          <a:lstStyle/>
          <a:p>
            <a:r>
              <a:rPr lang="en-US" sz="2000" dirty="0" smtClean="0"/>
              <a:t>ACK 101 (due to 102)  </a:t>
            </a:r>
            <a:r>
              <a:rPr lang="en-US" sz="2000" dirty="0" err="1" smtClean="0"/>
              <a:t>cwnd</a:t>
            </a:r>
            <a:r>
              <a:rPr lang="en-US" sz="2000" dirty="0" smtClean="0"/>
              <a:t>=10  dup#1</a:t>
            </a:r>
            <a:endParaRPr lang="en-US" sz="2000" dirty="0"/>
          </a:p>
          <a:p>
            <a:r>
              <a:rPr lang="en-US" sz="2000" dirty="0" smtClean="0"/>
              <a:t>ACK 101 (due to 103)  </a:t>
            </a:r>
            <a:r>
              <a:rPr lang="en-US" sz="2000" dirty="0" err="1" smtClean="0"/>
              <a:t>cwnd</a:t>
            </a:r>
            <a:r>
              <a:rPr lang="en-US" sz="2000" dirty="0" smtClean="0"/>
              <a:t>=10  dup#2</a:t>
            </a:r>
          </a:p>
          <a:p>
            <a:r>
              <a:rPr lang="en-US" sz="2000" dirty="0" smtClean="0"/>
              <a:t>ACK 101 (due to 104)  </a:t>
            </a:r>
            <a:r>
              <a:rPr lang="en-US" sz="2000" dirty="0" err="1" smtClean="0"/>
              <a:t>cwnd</a:t>
            </a:r>
            <a:r>
              <a:rPr lang="en-US" sz="2000" dirty="0" smtClean="0"/>
              <a:t>=10  dup#3</a:t>
            </a:r>
          </a:p>
          <a:p>
            <a:r>
              <a:rPr lang="en-US" sz="2000" dirty="0" smtClean="0">
                <a:solidFill>
                  <a:srgbClr val="0000FF"/>
                </a:solidFill>
              </a:rPr>
              <a:t>REXMIT 101 </a:t>
            </a:r>
            <a:r>
              <a:rPr lang="en-US" sz="2000" dirty="0" err="1" smtClean="0">
                <a:solidFill>
                  <a:srgbClr val="0000FF"/>
                </a:solidFill>
              </a:rPr>
              <a:t>ssthresh</a:t>
            </a:r>
            <a:r>
              <a:rPr lang="en-US" sz="2000" dirty="0" smtClean="0">
                <a:solidFill>
                  <a:srgbClr val="0000FF"/>
                </a:solidFill>
              </a:rPr>
              <a:t>=5  </a:t>
            </a:r>
            <a:r>
              <a:rPr lang="en-US" sz="2000" dirty="0" err="1" smtClean="0">
                <a:solidFill>
                  <a:srgbClr val="0000FF"/>
                </a:solidFill>
              </a:rPr>
              <a:t>cwnd</a:t>
            </a:r>
            <a:r>
              <a:rPr lang="en-US" sz="2000" dirty="0" smtClean="0">
                <a:solidFill>
                  <a:srgbClr val="0000FF"/>
                </a:solidFill>
              </a:rPr>
              <a:t>= 8 (5+3)</a:t>
            </a:r>
          </a:p>
          <a:p>
            <a:r>
              <a:rPr lang="en-US" sz="2000" dirty="0" smtClean="0"/>
              <a:t>ACK 101 (due to 105)  </a:t>
            </a:r>
            <a:r>
              <a:rPr lang="en-US" sz="2000" dirty="0" err="1" smtClean="0">
                <a:solidFill>
                  <a:srgbClr val="FF0000"/>
                </a:solidFill>
              </a:rPr>
              <a:t>cwnd</a:t>
            </a:r>
            <a:r>
              <a:rPr lang="en-US" sz="2000" dirty="0" smtClean="0">
                <a:solidFill>
                  <a:srgbClr val="FF0000"/>
                </a:solidFill>
              </a:rPr>
              <a:t>= 9 </a:t>
            </a:r>
            <a:r>
              <a:rPr lang="en-US" sz="2000" dirty="0" smtClean="0"/>
              <a:t>(no </a:t>
            </a:r>
            <a:r>
              <a:rPr lang="en-US" sz="2000" dirty="0" err="1" smtClean="0"/>
              <a:t>xmit</a:t>
            </a:r>
            <a:r>
              <a:rPr lang="en-US" sz="2000" dirty="0" smtClean="0"/>
              <a:t>)</a:t>
            </a:r>
          </a:p>
          <a:p>
            <a:r>
              <a:rPr lang="en-US" sz="2000" dirty="0"/>
              <a:t>ACK </a:t>
            </a:r>
            <a:r>
              <a:rPr lang="en-US" sz="2000" dirty="0" smtClean="0"/>
              <a:t>101 </a:t>
            </a:r>
            <a:r>
              <a:rPr lang="en-US" sz="2000" dirty="0"/>
              <a:t>(due to </a:t>
            </a:r>
            <a:r>
              <a:rPr lang="en-US" sz="2000" dirty="0" smtClean="0"/>
              <a:t>106)  </a:t>
            </a:r>
            <a:r>
              <a:rPr lang="en-US" sz="2000" dirty="0" err="1"/>
              <a:t>cwnd</a:t>
            </a:r>
            <a:r>
              <a:rPr lang="en-US" sz="2000" dirty="0" smtClean="0"/>
              <a:t>=10 (no </a:t>
            </a:r>
            <a:r>
              <a:rPr lang="en-US" sz="2000" dirty="0" err="1" smtClean="0"/>
              <a:t>xmit</a:t>
            </a:r>
            <a:r>
              <a:rPr lang="en-US" sz="2000" dirty="0" smtClean="0"/>
              <a:t>)</a:t>
            </a:r>
            <a:endParaRPr lang="en-US" sz="2000" dirty="0"/>
          </a:p>
          <a:p>
            <a:r>
              <a:rPr lang="en-US" sz="2000" dirty="0"/>
              <a:t>ACK </a:t>
            </a:r>
            <a:r>
              <a:rPr lang="en-US" sz="2000" dirty="0" smtClean="0"/>
              <a:t>101 </a:t>
            </a:r>
            <a:r>
              <a:rPr lang="en-US" sz="2000" dirty="0"/>
              <a:t>(due to </a:t>
            </a:r>
            <a:r>
              <a:rPr lang="en-US" sz="2000" dirty="0" smtClean="0"/>
              <a:t>107)  </a:t>
            </a:r>
            <a:r>
              <a:rPr lang="en-US" sz="2000" dirty="0" err="1"/>
              <a:t>cwnd</a:t>
            </a:r>
            <a:r>
              <a:rPr lang="en-US" sz="2000" dirty="0" smtClean="0"/>
              <a:t>=11 (</a:t>
            </a:r>
            <a:r>
              <a:rPr lang="en-US" sz="2000" dirty="0" err="1" smtClean="0"/>
              <a:t>xmit</a:t>
            </a:r>
            <a:r>
              <a:rPr lang="en-US" sz="2000" dirty="0" smtClean="0"/>
              <a:t> 111)</a:t>
            </a:r>
            <a:endParaRPr lang="en-US" sz="2000" dirty="0"/>
          </a:p>
          <a:p>
            <a:r>
              <a:rPr lang="en-US" sz="2000" dirty="0"/>
              <a:t>ACK </a:t>
            </a:r>
            <a:r>
              <a:rPr lang="en-US" sz="2000" dirty="0" smtClean="0"/>
              <a:t>101 </a:t>
            </a:r>
            <a:r>
              <a:rPr lang="en-US" sz="2000" dirty="0"/>
              <a:t>(due to </a:t>
            </a:r>
            <a:r>
              <a:rPr lang="en-US" sz="2000" dirty="0" smtClean="0"/>
              <a:t>108)  </a:t>
            </a:r>
            <a:r>
              <a:rPr lang="en-US" sz="2000" dirty="0" err="1"/>
              <a:t>cwnd</a:t>
            </a:r>
            <a:r>
              <a:rPr lang="en-US" sz="2000" dirty="0" smtClean="0"/>
              <a:t>=12 (</a:t>
            </a:r>
            <a:r>
              <a:rPr lang="en-US" sz="2000" dirty="0" err="1" smtClean="0"/>
              <a:t>xmit</a:t>
            </a:r>
            <a:r>
              <a:rPr lang="en-US" sz="2000" dirty="0" smtClean="0"/>
              <a:t> 112)</a:t>
            </a:r>
          </a:p>
          <a:p>
            <a:r>
              <a:rPr lang="en-US" sz="2000" dirty="0" smtClean="0"/>
              <a:t>ACK 101 (due to 109)  </a:t>
            </a:r>
            <a:r>
              <a:rPr lang="en-US" sz="2000" dirty="0" err="1" smtClean="0"/>
              <a:t>cwnd</a:t>
            </a:r>
            <a:r>
              <a:rPr lang="en-US" sz="2000" dirty="0" smtClean="0"/>
              <a:t>=13 (</a:t>
            </a:r>
            <a:r>
              <a:rPr lang="en-US" sz="2000" dirty="0" err="1" smtClean="0"/>
              <a:t>xmit</a:t>
            </a:r>
            <a:r>
              <a:rPr lang="en-US" sz="2000" dirty="0" smtClean="0"/>
              <a:t> 113)</a:t>
            </a:r>
          </a:p>
          <a:p>
            <a:r>
              <a:rPr lang="en-US" sz="2000" dirty="0"/>
              <a:t>ACK 101 (due to </a:t>
            </a:r>
            <a:r>
              <a:rPr lang="en-US" sz="2000" dirty="0" smtClean="0"/>
              <a:t>110)  </a:t>
            </a:r>
            <a:r>
              <a:rPr lang="en-US" sz="2000" dirty="0" err="1"/>
              <a:t>cwnd</a:t>
            </a:r>
            <a:r>
              <a:rPr lang="en-US" sz="2000" dirty="0" smtClean="0"/>
              <a:t>=14 (</a:t>
            </a:r>
            <a:r>
              <a:rPr lang="en-US" sz="2000" dirty="0" err="1" smtClean="0"/>
              <a:t>xmit</a:t>
            </a:r>
            <a:r>
              <a:rPr lang="en-US" sz="2000" dirty="0" smtClean="0"/>
              <a:t> 114)</a:t>
            </a:r>
          </a:p>
          <a:p>
            <a:r>
              <a:rPr lang="en-US" sz="2000" dirty="0">
                <a:solidFill>
                  <a:srgbClr val="0000FF"/>
                </a:solidFill>
              </a:rPr>
              <a:t>ACK </a:t>
            </a:r>
            <a:r>
              <a:rPr lang="en-US" sz="2000" dirty="0" smtClean="0">
                <a:solidFill>
                  <a:srgbClr val="0000FF"/>
                </a:solidFill>
              </a:rPr>
              <a:t>111 </a:t>
            </a:r>
            <a:r>
              <a:rPr lang="en-US" sz="2000" dirty="0">
                <a:solidFill>
                  <a:srgbClr val="0000FF"/>
                </a:solidFill>
              </a:rPr>
              <a:t>(due to </a:t>
            </a:r>
            <a:r>
              <a:rPr lang="en-US" sz="2000" dirty="0" smtClean="0">
                <a:solidFill>
                  <a:srgbClr val="0000FF"/>
                </a:solidFill>
              </a:rPr>
              <a:t>101) </a:t>
            </a:r>
            <a:r>
              <a:rPr lang="en-US" sz="2000" dirty="0" err="1" smtClean="0">
                <a:solidFill>
                  <a:srgbClr val="0000FF"/>
                </a:solidFill>
              </a:rPr>
              <a:t>cwnd</a:t>
            </a:r>
            <a:r>
              <a:rPr lang="en-US" sz="2000" dirty="0" smtClean="0">
                <a:solidFill>
                  <a:srgbClr val="0000FF"/>
                </a:solidFill>
              </a:rPr>
              <a:t> = 5 (</a:t>
            </a:r>
            <a:r>
              <a:rPr lang="en-US" sz="2000" dirty="0" err="1" smtClean="0">
                <a:solidFill>
                  <a:srgbClr val="0000FF"/>
                </a:solidFill>
              </a:rPr>
              <a:t>xmit</a:t>
            </a:r>
            <a:r>
              <a:rPr lang="en-US" sz="2000" dirty="0" smtClean="0">
                <a:solidFill>
                  <a:srgbClr val="0000FF"/>
                </a:solidFill>
              </a:rPr>
              <a:t> 115)  </a:t>
            </a:r>
            <a:r>
              <a:rPr lang="en-US" sz="2000" dirty="0" smtClean="0">
                <a:solidFill>
                  <a:srgbClr val="0000FF"/>
                </a:solidFill>
                <a:sym typeface="Wingdings"/>
              </a:rPr>
              <a:t> exiting fast recovery</a:t>
            </a:r>
          </a:p>
          <a:p>
            <a:r>
              <a:rPr lang="en-US" sz="2000" dirty="0" smtClean="0">
                <a:solidFill>
                  <a:srgbClr val="FF0000"/>
                </a:solidFill>
                <a:sym typeface="Wingdings"/>
              </a:rPr>
              <a:t>Packets 111-114 already in flight</a:t>
            </a:r>
          </a:p>
          <a:p>
            <a:r>
              <a:rPr lang="en-US" sz="2000" dirty="0" smtClean="0">
                <a:sym typeface="Wingdings"/>
              </a:rPr>
              <a:t>ACK 112 (due to 111) </a:t>
            </a:r>
            <a:r>
              <a:rPr lang="en-US" sz="2000" dirty="0" err="1" smtClean="0">
                <a:sym typeface="Wingdings"/>
              </a:rPr>
              <a:t>cwnd</a:t>
            </a:r>
            <a:r>
              <a:rPr lang="en-US" sz="2000" dirty="0" smtClean="0">
                <a:sym typeface="Wingdings"/>
              </a:rPr>
              <a:t> = 5 + 1/5   back in congestion avoidance</a:t>
            </a:r>
          </a:p>
          <a:p>
            <a:endParaRPr lang="en-US" sz="2000" dirty="0" smtClean="0"/>
          </a:p>
          <a:p>
            <a:endParaRPr lang="en-US" sz="2000" dirty="0"/>
          </a:p>
          <a:p>
            <a:endParaRPr lang="en-US" sz="2000" dirty="0" smtClean="0"/>
          </a:p>
        </p:txBody>
      </p:sp>
    </p:spTree>
    <p:extLst>
      <p:ext uri="{BB962C8B-B14F-4D97-AF65-F5344CB8AC3E}">
        <p14:creationId xmlns:p14="http://schemas.microsoft.com/office/powerpoint/2010/main" val="40813269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600" dirty="0" smtClean="0"/>
              <a:t>Putting it all together: </a:t>
            </a:r>
            <a:br>
              <a:rPr lang="en-US" sz="3600" dirty="0" smtClean="0"/>
            </a:br>
            <a:r>
              <a:rPr lang="en-US" sz="3600" dirty="0" smtClean="0"/>
              <a:t>The TCP State Machine (partial)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47800" y="6062663"/>
            <a:ext cx="7010400" cy="719137"/>
          </a:xfrm>
          <a:solidFill>
            <a:schemeClr val="accent2"/>
          </a:solidFill>
        </p:spPr>
        <p:txBody>
          <a:bodyPr/>
          <a:lstStyle/>
          <a:p>
            <a:r>
              <a:rPr lang="en-US" sz="2000" dirty="0" smtClean="0"/>
              <a:t>How are </a:t>
            </a:r>
            <a:r>
              <a:rPr lang="en-US" sz="2000" dirty="0" err="1" smtClean="0"/>
              <a:t>ssthresh</a:t>
            </a:r>
            <a:r>
              <a:rPr lang="en-US" sz="2000" dirty="0" smtClean="0"/>
              <a:t>, CWND and </a:t>
            </a:r>
            <a:r>
              <a:rPr lang="en-US" sz="2000" dirty="0" err="1" smtClean="0"/>
              <a:t>dupACKcount</a:t>
            </a:r>
            <a:r>
              <a:rPr lang="en-US" sz="2000" dirty="0" smtClean="0"/>
              <a:t> updated for each event that causes a state transition? </a:t>
            </a:r>
            <a:endParaRPr lang="en-US" sz="2000" dirty="0"/>
          </a:p>
        </p:txBody>
      </p:sp>
      <p:sp>
        <p:nvSpPr>
          <p:cNvPr id="4" name="Oval 3"/>
          <p:cNvSpPr/>
          <p:nvPr/>
        </p:nvSpPr>
        <p:spPr bwMode="auto">
          <a:xfrm>
            <a:off x="1752600" y="1717719"/>
            <a:ext cx="1295400" cy="1143000"/>
          </a:xfrm>
          <a:prstGeom prst="ellipse">
            <a:avLst/>
          </a:prstGeom>
          <a:solidFill>
            <a:srgbClr val="CCCC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urier New" charset="0"/>
              </a:rPr>
              <a:t>slow </a:t>
            </a:r>
            <a:b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urier New" charset="0"/>
              </a:rPr>
            </a:b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urier New" charset="0"/>
              </a:rPr>
              <a:t>start</a:t>
            </a:r>
            <a:endParaRPr kumimoji="0" lang="en-US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ourier New" charset="0"/>
            </a:endParaRPr>
          </a:p>
        </p:txBody>
      </p:sp>
      <p:sp>
        <p:nvSpPr>
          <p:cNvPr id="6" name="Oval 5"/>
          <p:cNvSpPr/>
          <p:nvPr/>
        </p:nvSpPr>
        <p:spPr bwMode="auto">
          <a:xfrm>
            <a:off x="6172200" y="1641519"/>
            <a:ext cx="1371600" cy="1219200"/>
          </a:xfrm>
          <a:prstGeom prst="ellipse">
            <a:avLst/>
          </a:prstGeom>
          <a:solidFill>
            <a:srgbClr val="CCCC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ourier New" charset="0"/>
              </a:rPr>
              <a:t>congstn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urier New" charset="0"/>
              </a:rPr>
              <a:t>. </a:t>
            </a:r>
            <a:b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urier New" charset="0"/>
              </a:rPr>
            </a:b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urier New" charset="0"/>
              </a:rPr>
              <a:t>avoid.</a:t>
            </a:r>
            <a:endParaRPr kumimoji="0" lang="en-US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ourier New" charset="0"/>
            </a:endParaRPr>
          </a:p>
        </p:txBody>
      </p:sp>
      <p:sp>
        <p:nvSpPr>
          <p:cNvPr id="7" name="Oval 6"/>
          <p:cNvSpPr/>
          <p:nvPr/>
        </p:nvSpPr>
        <p:spPr bwMode="auto">
          <a:xfrm>
            <a:off x="4038600" y="4841919"/>
            <a:ext cx="1371600" cy="1219200"/>
          </a:xfrm>
          <a:prstGeom prst="ellipse">
            <a:avLst/>
          </a:prstGeom>
          <a:solidFill>
            <a:srgbClr val="CCCC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urier New" charset="0"/>
              </a:rPr>
              <a:t>fast </a:t>
            </a:r>
            <a:b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urier New" charset="0"/>
              </a:rPr>
            </a:b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urier New" charset="0"/>
              </a:rPr>
              <a:t>recovery</a:t>
            </a:r>
            <a:endParaRPr kumimoji="0" lang="en-US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ourier New" charset="0"/>
            </a:endParaRPr>
          </a:p>
        </p:txBody>
      </p:sp>
      <p:cxnSp>
        <p:nvCxnSpPr>
          <p:cNvPr id="9" name="Straight Arrow Connector 8"/>
          <p:cNvCxnSpPr>
            <a:stCxn id="4" idx="6"/>
            <a:endCxn id="6" idx="2"/>
          </p:cNvCxnSpPr>
          <p:nvPr/>
        </p:nvCxnSpPr>
        <p:spPr bwMode="auto">
          <a:xfrm flipV="1">
            <a:off x="3048000" y="2251119"/>
            <a:ext cx="3124200" cy="38100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1" name="TextBox 10"/>
          <p:cNvSpPr txBox="1"/>
          <p:nvPr/>
        </p:nvSpPr>
        <p:spPr>
          <a:xfrm>
            <a:off x="3608636" y="1912565"/>
            <a:ext cx="172191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0" i="1" dirty="0" err="1" smtClean="0">
                <a:latin typeface="+mn-lt"/>
              </a:rPr>
              <a:t>cwnd</a:t>
            </a:r>
            <a:r>
              <a:rPr lang="en-US" sz="1600" b="0" i="1" dirty="0" smtClean="0">
                <a:latin typeface="+mn-lt"/>
              </a:rPr>
              <a:t> &gt; </a:t>
            </a:r>
            <a:r>
              <a:rPr lang="en-US" sz="1600" b="0" i="1" dirty="0" err="1" smtClean="0">
                <a:latin typeface="+mn-lt"/>
              </a:rPr>
              <a:t>ssthresh</a:t>
            </a:r>
            <a:endParaRPr lang="en-US" sz="1600" b="0" i="1" dirty="0">
              <a:latin typeface="+mn-lt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886200" y="2445965"/>
            <a:ext cx="90649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0" i="1" dirty="0" smtClean="0">
                <a:latin typeface="+mn-lt"/>
              </a:rPr>
              <a:t>timeout</a:t>
            </a:r>
            <a:endParaRPr lang="en-US" sz="1600" b="0" i="1" dirty="0">
              <a:latin typeface="+mn-lt"/>
            </a:endParaRPr>
          </a:p>
        </p:txBody>
      </p:sp>
      <p:cxnSp>
        <p:nvCxnSpPr>
          <p:cNvPr id="14" name="Straight Arrow Connector 13"/>
          <p:cNvCxnSpPr/>
          <p:nvPr/>
        </p:nvCxnSpPr>
        <p:spPr bwMode="auto">
          <a:xfrm flipH="1">
            <a:off x="3048000" y="2403519"/>
            <a:ext cx="3124200" cy="0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7" name="Straight Arrow Connector 16"/>
          <p:cNvCxnSpPr/>
          <p:nvPr/>
        </p:nvCxnSpPr>
        <p:spPr bwMode="auto">
          <a:xfrm>
            <a:off x="2505027" y="2819583"/>
            <a:ext cx="1609773" cy="2479536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0" name="Straight Arrow Connector 19"/>
          <p:cNvCxnSpPr/>
          <p:nvPr/>
        </p:nvCxnSpPr>
        <p:spPr bwMode="auto">
          <a:xfrm flipH="1">
            <a:off x="5257800" y="2860719"/>
            <a:ext cx="1600200" cy="2286000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3" name="Straight Arrow Connector 22"/>
          <p:cNvCxnSpPr/>
          <p:nvPr/>
        </p:nvCxnSpPr>
        <p:spPr bwMode="auto">
          <a:xfrm flipV="1">
            <a:off x="5105400" y="2860719"/>
            <a:ext cx="1447800" cy="2057400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7" name="Straight Arrow Connector 26"/>
          <p:cNvCxnSpPr>
            <a:stCxn id="7" idx="1"/>
          </p:cNvCxnSpPr>
          <p:nvPr/>
        </p:nvCxnSpPr>
        <p:spPr bwMode="auto">
          <a:xfrm flipH="1" flipV="1">
            <a:off x="2819400" y="2708319"/>
            <a:ext cx="1420066" cy="2312148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30" name="TextBox 29"/>
          <p:cNvSpPr txBox="1"/>
          <p:nvPr/>
        </p:nvSpPr>
        <p:spPr>
          <a:xfrm>
            <a:off x="2286000" y="4156119"/>
            <a:ext cx="123180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0" i="1" dirty="0" err="1" smtClean="0">
                <a:latin typeface="+mn-lt"/>
              </a:rPr>
              <a:t>dupACK</a:t>
            </a:r>
            <a:r>
              <a:rPr lang="en-US" sz="1600" b="0" i="1" dirty="0" smtClean="0">
                <a:latin typeface="+mn-lt"/>
              </a:rPr>
              <a:t>=3</a:t>
            </a:r>
            <a:endParaRPr lang="en-US" sz="1600" b="0" i="1" dirty="0">
              <a:latin typeface="+mn-lt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3352800" y="3394119"/>
            <a:ext cx="90649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0" i="1" dirty="0" smtClean="0">
                <a:latin typeface="+mn-lt"/>
              </a:rPr>
              <a:t>timeout</a:t>
            </a:r>
            <a:endParaRPr lang="en-US" sz="1600" b="0" i="1" dirty="0">
              <a:latin typeface="+mn-lt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6096000" y="3698919"/>
            <a:ext cx="123180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0" i="1" dirty="0" err="1" smtClean="0">
                <a:latin typeface="+mn-lt"/>
              </a:rPr>
              <a:t>dupACK</a:t>
            </a:r>
            <a:r>
              <a:rPr lang="en-US" sz="1600" b="0" i="1" dirty="0" smtClean="0">
                <a:latin typeface="+mn-lt"/>
              </a:rPr>
              <a:t>=3</a:t>
            </a:r>
            <a:endParaRPr lang="en-US" sz="1600" b="0" i="1" dirty="0">
              <a:latin typeface="+mn-lt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4951082" y="3470319"/>
            <a:ext cx="108131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0" i="1" dirty="0" smtClean="0">
                <a:latin typeface="+mn-lt"/>
              </a:rPr>
              <a:t>new ACK</a:t>
            </a:r>
            <a:endParaRPr lang="en-US" sz="1600" b="0" i="1" dirty="0">
              <a:latin typeface="+mn-lt"/>
            </a:endParaRPr>
          </a:p>
        </p:txBody>
      </p:sp>
      <p:sp>
        <p:nvSpPr>
          <p:cNvPr id="37" name="Freeform 36"/>
          <p:cNvSpPr/>
          <p:nvPr/>
        </p:nvSpPr>
        <p:spPr>
          <a:xfrm rot="976329">
            <a:off x="3086564" y="5326681"/>
            <a:ext cx="1097328" cy="432134"/>
          </a:xfrm>
          <a:custGeom>
            <a:avLst/>
            <a:gdLst>
              <a:gd name="connsiteX0" fmla="*/ 840607 w 1097328"/>
              <a:gd name="connsiteY0" fmla="*/ 0 h 796115"/>
              <a:gd name="connsiteX1" fmla="*/ 2885 w 1097328"/>
              <a:gd name="connsiteY1" fmla="*/ 770068 h 796115"/>
              <a:gd name="connsiteX2" fmla="*/ 1097328 w 1097328"/>
              <a:gd name="connsiteY2" fmla="*/ 540399 h 7961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097328" h="796115">
                <a:moveTo>
                  <a:pt x="840607" y="0"/>
                </a:moveTo>
                <a:cubicBezTo>
                  <a:pt x="400352" y="340001"/>
                  <a:pt x="-39902" y="680002"/>
                  <a:pt x="2885" y="770068"/>
                </a:cubicBezTo>
                <a:cubicBezTo>
                  <a:pt x="45672" y="860134"/>
                  <a:pt x="571500" y="700266"/>
                  <a:pt x="1097328" y="540399"/>
                </a:cubicBezTo>
              </a:path>
            </a:pathLst>
          </a:custGeom>
          <a:ln>
            <a:solidFill>
              <a:srgbClr val="000000"/>
            </a:solidFill>
            <a:headEnd type="none"/>
            <a:tailEnd type="arrow"/>
          </a:ln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urier New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2057400" y="5410200"/>
            <a:ext cx="99786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0" i="1" dirty="0" err="1" smtClean="0">
                <a:latin typeface="+mn-lt"/>
              </a:rPr>
              <a:t>dupACK</a:t>
            </a:r>
            <a:endParaRPr lang="en-US" sz="1600" b="0" i="1" dirty="0">
              <a:latin typeface="+mn-lt"/>
            </a:endParaRPr>
          </a:p>
        </p:txBody>
      </p:sp>
      <p:sp>
        <p:nvSpPr>
          <p:cNvPr id="39" name="Freeform 38"/>
          <p:cNvSpPr/>
          <p:nvPr/>
        </p:nvSpPr>
        <p:spPr>
          <a:xfrm>
            <a:off x="883872" y="2327319"/>
            <a:ext cx="1097328" cy="660734"/>
          </a:xfrm>
          <a:custGeom>
            <a:avLst/>
            <a:gdLst>
              <a:gd name="connsiteX0" fmla="*/ 840607 w 1097328"/>
              <a:gd name="connsiteY0" fmla="*/ 0 h 796115"/>
              <a:gd name="connsiteX1" fmla="*/ 2885 w 1097328"/>
              <a:gd name="connsiteY1" fmla="*/ 770068 h 796115"/>
              <a:gd name="connsiteX2" fmla="*/ 1097328 w 1097328"/>
              <a:gd name="connsiteY2" fmla="*/ 540399 h 7961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097328" h="796115">
                <a:moveTo>
                  <a:pt x="840607" y="0"/>
                </a:moveTo>
                <a:cubicBezTo>
                  <a:pt x="400352" y="340001"/>
                  <a:pt x="-39902" y="680002"/>
                  <a:pt x="2885" y="770068"/>
                </a:cubicBezTo>
                <a:cubicBezTo>
                  <a:pt x="45672" y="860134"/>
                  <a:pt x="571500" y="700266"/>
                  <a:pt x="1097328" y="540399"/>
                </a:cubicBezTo>
              </a:path>
            </a:pathLst>
          </a:custGeom>
          <a:ln>
            <a:solidFill>
              <a:srgbClr val="000000"/>
            </a:solidFill>
            <a:headEnd type="none"/>
            <a:tailEnd type="arrow"/>
          </a:ln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urier New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373744" y="3055565"/>
            <a:ext cx="108131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0" i="1" dirty="0" smtClean="0">
                <a:latin typeface="+mn-lt"/>
              </a:rPr>
              <a:t>new ACK</a:t>
            </a:r>
            <a:endParaRPr lang="en-US" sz="1600" b="0" i="1" dirty="0">
              <a:latin typeface="+mn-lt"/>
            </a:endParaRPr>
          </a:p>
        </p:txBody>
      </p:sp>
      <p:sp>
        <p:nvSpPr>
          <p:cNvPr id="41" name="Freeform 40"/>
          <p:cNvSpPr/>
          <p:nvPr/>
        </p:nvSpPr>
        <p:spPr>
          <a:xfrm rot="3636576">
            <a:off x="1067462" y="1356530"/>
            <a:ext cx="1097328" cy="660734"/>
          </a:xfrm>
          <a:custGeom>
            <a:avLst/>
            <a:gdLst>
              <a:gd name="connsiteX0" fmla="*/ 840607 w 1097328"/>
              <a:gd name="connsiteY0" fmla="*/ 0 h 796115"/>
              <a:gd name="connsiteX1" fmla="*/ 2885 w 1097328"/>
              <a:gd name="connsiteY1" fmla="*/ 770068 h 796115"/>
              <a:gd name="connsiteX2" fmla="*/ 1097328 w 1097328"/>
              <a:gd name="connsiteY2" fmla="*/ 540399 h 7961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097328" h="796115">
                <a:moveTo>
                  <a:pt x="840607" y="0"/>
                </a:moveTo>
                <a:cubicBezTo>
                  <a:pt x="400352" y="340001"/>
                  <a:pt x="-39902" y="680002"/>
                  <a:pt x="2885" y="770068"/>
                </a:cubicBezTo>
                <a:cubicBezTo>
                  <a:pt x="45672" y="860134"/>
                  <a:pt x="571500" y="700266"/>
                  <a:pt x="1097328" y="540399"/>
                </a:cubicBezTo>
              </a:path>
            </a:pathLst>
          </a:custGeom>
          <a:ln>
            <a:solidFill>
              <a:srgbClr val="000000"/>
            </a:solidFill>
            <a:headEnd type="none"/>
            <a:tailEnd type="arrow"/>
          </a:ln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urier New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617509" y="1566446"/>
            <a:ext cx="90649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0" i="1" dirty="0" smtClean="0">
                <a:latin typeface="+mn-lt"/>
              </a:rPr>
              <a:t>timeout</a:t>
            </a:r>
            <a:endParaRPr lang="en-US" sz="1600" b="0" i="1" dirty="0">
              <a:latin typeface="+mn-lt"/>
            </a:endParaRPr>
          </a:p>
        </p:txBody>
      </p:sp>
      <p:sp>
        <p:nvSpPr>
          <p:cNvPr id="43" name="Freeform 42"/>
          <p:cNvSpPr/>
          <p:nvPr/>
        </p:nvSpPr>
        <p:spPr>
          <a:xfrm rot="10800000">
            <a:off x="7247054" y="1596128"/>
            <a:ext cx="1097328" cy="660734"/>
          </a:xfrm>
          <a:custGeom>
            <a:avLst/>
            <a:gdLst>
              <a:gd name="connsiteX0" fmla="*/ 840607 w 1097328"/>
              <a:gd name="connsiteY0" fmla="*/ 0 h 796115"/>
              <a:gd name="connsiteX1" fmla="*/ 2885 w 1097328"/>
              <a:gd name="connsiteY1" fmla="*/ 770068 h 796115"/>
              <a:gd name="connsiteX2" fmla="*/ 1097328 w 1097328"/>
              <a:gd name="connsiteY2" fmla="*/ 540399 h 7961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097328" h="796115">
                <a:moveTo>
                  <a:pt x="840607" y="0"/>
                </a:moveTo>
                <a:cubicBezTo>
                  <a:pt x="400352" y="340001"/>
                  <a:pt x="-39902" y="680002"/>
                  <a:pt x="2885" y="770068"/>
                </a:cubicBezTo>
                <a:cubicBezTo>
                  <a:pt x="45672" y="860134"/>
                  <a:pt x="571500" y="700266"/>
                  <a:pt x="1097328" y="540399"/>
                </a:cubicBezTo>
              </a:path>
            </a:pathLst>
          </a:custGeom>
          <a:ln>
            <a:solidFill>
              <a:srgbClr val="000000"/>
            </a:solidFill>
            <a:headEnd type="none"/>
            <a:tailEnd type="arrow"/>
          </a:ln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urier New" charset="0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8183679" y="1590143"/>
            <a:ext cx="655521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0" i="1" dirty="0" smtClean="0">
                <a:latin typeface="+mn-lt"/>
              </a:rPr>
              <a:t>new </a:t>
            </a:r>
            <a:br>
              <a:rPr lang="en-US" sz="1600" b="0" i="1" dirty="0" smtClean="0">
                <a:latin typeface="+mn-lt"/>
              </a:rPr>
            </a:br>
            <a:r>
              <a:rPr lang="en-US" sz="1600" b="0" i="1" dirty="0" smtClean="0">
                <a:latin typeface="+mn-lt"/>
              </a:rPr>
              <a:t>ACK</a:t>
            </a:r>
            <a:endParaRPr lang="en-US" sz="1600" b="0" i="1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8578128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1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3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TCP Flavors </a:t>
            </a:r>
          </a:p>
        </p:txBody>
      </p:sp>
      <p:sp>
        <p:nvSpPr>
          <p:cNvPr id="1043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676400"/>
            <a:ext cx="8001000" cy="4419600"/>
          </a:xfrm>
        </p:spPr>
        <p:txBody>
          <a:bodyPr>
            <a:normAutofit fontScale="92500" lnSpcReduction="10000"/>
          </a:bodyPr>
          <a:lstStyle/>
          <a:p>
            <a:pPr marL="342900" indent="-342900"/>
            <a:r>
              <a:rPr lang="en-US" dirty="0"/>
              <a:t>TCP-Tahoe</a:t>
            </a:r>
          </a:p>
          <a:p>
            <a:pPr marL="742950" lvl="1" indent="-285750"/>
            <a:r>
              <a:rPr lang="en-US" dirty="0" err="1"/>
              <a:t>cwnd</a:t>
            </a:r>
            <a:r>
              <a:rPr lang="en-US" dirty="0"/>
              <a:t> =1 </a:t>
            </a:r>
            <a:r>
              <a:rPr lang="en-US" dirty="0" smtClean="0"/>
              <a:t>on triple </a:t>
            </a:r>
            <a:r>
              <a:rPr lang="en-US" dirty="0" err="1" smtClean="0"/>
              <a:t>dupACK</a:t>
            </a:r>
            <a:endParaRPr lang="en-US" dirty="0"/>
          </a:p>
          <a:p>
            <a:pPr marL="342900" indent="-342900"/>
            <a:r>
              <a:rPr lang="en-US" dirty="0"/>
              <a:t>TCP-Reno</a:t>
            </a:r>
          </a:p>
          <a:p>
            <a:pPr marL="742950" lvl="1" indent="-285750"/>
            <a:r>
              <a:rPr lang="en-US" dirty="0" err="1"/>
              <a:t>cwnd</a:t>
            </a:r>
            <a:r>
              <a:rPr lang="en-US" dirty="0"/>
              <a:t> =1 on timeout</a:t>
            </a:r>
          </a:p>
          <a:p>
            <a:pPr marL="742950" lvl="1" indent="-285750"/>
            <a:r>
              <a:rPr lang="en-US" dirty="0" err="1"/>
              <a:t>cwnd</a:t>
            </a:r>
            <a:r>
              <a:rPr lang="en-US" dirty="0"/>
              <a:t> = </a:t>
            </a:r>
            <a:r>
              <a:rPr lang="en-US" dirty="0" err="1"/>
              <a:t>cwnd</a:t>
            </a:r>
            <a:r>
              <a:rPr lang="en-US" dirty="0"/>
              <a:t>/2 on </a:t>
            </a:r>
            <a:r>
              <a:rPr lang="en-US" dirty="0" smtClean="0"/>
              <a:t>triple </a:t>
            </a:r>
            <a:r>
              <a:rPr lang="en-US" dirty="0" err="1" smtClean="0"/>
              <a:t>dupack</a:t>
            </a:r>
            <a:endParaRPr lang="en-US" dirty="0"/>
          </a:p>
          <a:p>
            <a:pPr marL="342900" indent="-342900"/>
            <a:r>
              <a:rPr lang="en-US" dirty="0"/>
              <a:t>TCP-</a:t>
            </a:r>
            <a:r>
              <a:rPr lang="en-US" dirty="0" err="1"/>
              <a:t>newReno</a:t>
            </a:r>
            <a:endParaRPr lang="en-US" dirty="0"/>
          </a:p>
          <a:p>
            <a:pPr marL="742950" lvl="1" indent="-285750"/>
            <a:r>
              <a:rPr lang="en-US" dirty="0"/>
              <a:t>TCP-Reno + improved fast </a:t>
            </a:r>
            <a:r>
              <a:rPr lang="en-US" dirty="0" smtClean="0"/>
              <a:t>recovery</a:t>
            </a:r>
            <a:endParaRPr lang="en-US" dirty="0"/>
          </a:p>
          <a:p>
            <a:pPr marL="342900" indent="-342900"/>
            <a:r>
              <a:rPr lang="en-US" dirty="0"/>
              <a:t>TCP-</a:t>
            </a:r>
            <a:r>
              <a:rPr lang="en-US" dirty="0" smtClean="0"/>
              <a:t>SACK</a:t>
            </a:r>
          </a:p>
          <a:p>
            <a:pPr lvl="1" indent="-342900"/>
            <a:r>
              <a:rPr lang="en-US" dirty="0" smtClean="0"/>
              <a:t>incorporates selective acknowledgements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5854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What does TCP do?</a:t>
            </a:r>
          </a:p>
          <a:p>
            <a:pPr lvl="1"/>
            <a:r>
              <a:rPr lang="en-US" dirty="0" smtClean="0"/>
              <a:t>ARQ windowing, set-up, tear-down</a:t>
            </a:r>
          </a:p>
          <a:p>
            <a:r>
              <a:rPr lang="en-US" dirty="0" smtClean="0"/>
              <a:t>Flow Control in TCP</a:t>
            </a:r>
          </a:p>
          <a:p>
            <a:r>
              <a:rPr lang="en-US" dirty="0" smtClean="0"/>
              <a:t>Congestion Control in TCP</a:t>
            </a:r>
          </a:p>
          <a:p>
            <a:pPr lvl="1"/>
            <a:r>
              <a:rPr lang="en-US" dirty="0" smtClean="0"/>
              <a:t>AIMD, Fast-Recovery, Throughput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6EA6FD-CDA5-FB4D-8E0E-A2218FA08D1F}" type="slidenum">
              <a:rPr lang="en-US" smtClean="0"/>
              <a:t>177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45602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>
                <a:latin typeface="Helvetica" charset="0"/>
                <a:ea typeface="ＭＳ Ｐゴシック" charset="0"/>
                <a:cs typeface="ＭＳ Ｐゴシック" charset="0"/>
              </a:rPr>
              <a:t>TCP Throughput Equation</a:t>
            </a:r>
            <a:endParaRPr lang="en-US" dirty="0">
              <a:latin typeface="Helvetica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11828BE7-28D6-6A44-825C-169A4C1A9E19}" type="slidenum">
              <a:rPr lang="en-US" smtClean="0"/>
              <a:t>178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99048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7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2"/>
          <p:cNvSpPr/>
          <p:nvPr/>
        </p:nvSpPr>
        <p:spPr>
          <a:xfrm>
            <a:off x="2658283" y="2490686"/>
            <a:ext cx="1910025" cy="2303638"/>
          </a:xfrm>
          <a:custGeom>
            <a:avLst/>
            <a:gdLst>
              <a:gd name="connsiteX0" fmla="*/ 19691 w 1910025"/>
              <a:gd name="connsiteY0" fmla="*/ 1260110 h 2303638"/>
              <a:gd name="connsiteX1" fmla="*/ 0 w 1910025"/>
              <a:gd name="connsiteY1" fmla="*/ 2303638 h 2303638"/>
              <a:gd name="connsiteX2" fmla="*/ 1910025 w 1910025"/>
              <a:gd name="connsiteY2" fmla="*/ 2303638 h 2303638"/>
              <a:gd name="connsiteX3" fmla="*/ 1910025 w 1910025"/>
              <a:gd name="connsiteY3" fmla="*/ 0 h 2303638"/>
              <a:gd name="connsiteX4" fmla="*/ 19691 w 1910025"/>
              <a:gd name="connsiteY4" fmla="*/ 1260110 h 23036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0025" h="2303638">
                <a:moveTo>
                  <a:pt x="19691" y="1260110"/>
                </a:moveTo>
                <a:lnTo>
                  <a:pt x="0" y="2303638"/>
                </a:lnTo>
                <a:lnTo>
                  <a:pt x="1910025" y="2303638"/>
                </a:lnTo>
                <a:lnTo>
                  <a:pt x="1910025" y="0"/>
                </a:lnTo>
                <a:lnTo>
                  <a:pt x="19691" y="1260110"/>
                </a:lnTo>
                <a:close/>
              </a:path>
            </a:pathLst>
          </a:cu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 anchor="ctr"/>
          <a:lstStyle/>
          <a:p>
            <a:pPr algn="ctr">
              <a:defRPr/>
            </a:pPr>
            <a:r>
              <a:rPr lang="en-US" sz="2800" dirty="0">
                <a:solidFill>
                  <a:srgbClr val="000090"/>
                </a:solidFill>
                <a:latin typeface="Arial" pitchFamily="-65" charset="0"/>
              </a:rPr>
              <a:t>A</a:t>
            </a:r>
          </a:p>
        </p:txBody>
      </p:sp>
      <p:sp>
        <p:nvSpPr>
          <p:cNvPr id="24580" name="Title 1"/>
          <p:cNvSpPr>
            <a:spLocks noGrp="1"/>
          </p:cNvSpPr>
          <p:nvPr>
            <p:ph type="title"/>
          </p:nvPr>
        </p:nvSpPr>
        <p:spPr>
          <a:xfrm>
            <a:off x="457200" y="-182562"/>
            <a:ext cx="8229600" cy="1173162"/>
          </a:xfrm>
        </p:spPr>
        <p:txBody>
          <a:bodyPr/>
          <a:lstStyle/>
          <a:p>
            <a:r>
              <a:rPr lang="en-US" sz="3600" dirty="0" smtClean="0">
                <a:latin typeface="Arial" charset="0"/>
                <a:ea typeface="ＭＳ Ｐゴシック" charset="0"/>
                <a:cs typeface="ＭＳ Ｐゴシック" charset="0"/>
              </a:rPr>
              <a:t>A Simple Model for TCP Throughput</a:t>
            </a:r>
            <a:endParaRPr lang="en-US" sz="3600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4582" name="Freeform 4"/>
          <p:cNvSpPr>
            <a:spLocks/>
          </p:cNvSpPr>
          <p:nvPr/>
        </p:nvSpPr>
        <p:spPr bwMode="auto">
          <a:xfrm>
            <a:off x="844550" y="1722438"/>
            <a:ext cx="7842250" cy="3078162"/>
          </a:xfrm>
          <a:custGeom>
            <a:avLst/>
            <a:gdLst>
              <a:gd name="T0" fmla="*/ 0 w 4416"/>
              <a:gd name="T1" fmla="*/ 0 h 1968"/>
              <a:gd name="T2" fmla="*/ 0 w 4416"/>
              <a:gd name="T3" fmla="*/ 2147483647 h 1968"/>
              <a:gd name="T4" fmla="*/ 2147483647 w 4416"/>
              <a:gd name="T5" fmla="*/ 2147483647 h 1968"/>
              <a:gd name="T6" fmla="*/ 0 60000 65536"/>
              <a:gd name="T7" fmla="*/ 0 60000 65536"/>
              <a:gd name="T8" fmla="*/ 0 60000 65536"/>
              <a:gd name="T9" fmla="*/ 0 w 4416"/>
              <a:gd name="T10" fmla="*/ 0 h 1968"/>
              <a:gd name="T11" fmla="*/ 4416 w 4416"/>
              <a:gd name="T12" fmla="*/ 1968 h 196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416" h="1968">
                <a:moveTo>
                  <a:pt x="0" y="0"/>
                </a:moveTo>
                <a:lnTo>
                  <a:pt x="0" y="1968"/>
                </a:lnTo>
                <a:lnTo>
                  <a:pt x="4416" y="1968"/>
                </a:lnTo>
              </a:path>
            </a:pathLst>
          </a:custGeom>
          <a:noFill/>
          <a:ln w="19050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583" name="Line 12"/>
          <p:cNvSpPr>
            <a:spLocks noChangeShapeType="1"/>
          </p:cNvSpPr>
          <p:nvPr/>
        </p:nvSpPr>
        <p:spPr bwMode="auto">
          <a:xfrm>
            <a:off x="2663825" y="1752600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584" name="Text Box 15"/>
          <p:cNvSpPr txBox="1">
            <a:spLocks noChangeArrowheads="1"/>
          </p:cNvSpPr>
          <p:nvPr/>
        </p:nvSpPr>
        <p:spPr bwMode="auto">
          <a:xfrm>
            <a:off x="1905000" y="1371600"/>
            <a:ext cx="149066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/>
              <a:t>Timeouts</a:t>
            </a:r>
          </a:p>
        </p:txBody>
      </p:sp>
      <p:sp>
        <p:nvSpPr>
          <p:cNvPr id="24585" name="Freeform 15"/>
          <p:cNvSpPr>
            <a:spLocks/>
          </p:cNvSpPr>
          <p:nvPr/>
        </p:nvSpPr>
        <p:spPr bwMode="auto">
          <a:xfrm>
            <a:off x="844550" y="2484438"/>
            <a:ext cx="1828800" cy="2316162"/>
          </a:xfrm>
          <a:custGeom>
            <a:avLst/>
            <a:gdLst>
              <a:gd name="T0" fmla="*/ 2147483647 w 1152"/>
              <a:gd name="T1" fmla="*/ 0 h 864"/>
              <a:gd name="T2" fmla="*/ 2147483647 w 1152"/>
              <a:gd name="T3" fmla="*/ 2147483647 h 864"/>
              <a:gd name="T4" fmla="*/ 2147483647 w 1152"/>
              <a:gd name="T5" fmla="*/ 2147483647 h 864"/>
              <a:gd name="T6" fmla="*/ 2147483647 w 1152"/>
              <a:gd name="T7" fmla="*/ 2147483647 h 864"/>
              <a:gd name="T8" fmla="*/ 0 w 1152"/>
              <a:gd name="T9" fmla="*/ 2147483647 h 86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152"/>
              <a:gd name="T16" fmla="*/ 0 h 864"/>
              <a:gd name="T17" fmla="*/ 1152 w 1152"/>
              <a:gd name="T18" fmla="*/ 864 h 86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152" h="864">
                <a:moveTo>
                  <a:pt x="1152" y="0"/>
                </a:moveTo>
                <a:cubicBezTo>
                  <a:pt x="1132" y="116"/>
                  <a:pt x="1112" y="232"/>
                  <a:pt x="1056" y="336"/>
                </a:cubicBezTo>
                <a:cubicBezTo>
                  <a:pt x="1000" y="440"/>
                  <a:pt x="928" y="544"/>
                  <a:pt x="816" y="624"/>
                </a:cubicBezTo>
                <a:cubicBezTo>
                  <a:pt x="704" y="704"/>
                  <a:pt x="520" y="776"/>
                  <a:pt x="384" y="816"/>
                </a:cubicBezTo>
                <a:cubicBezTo>
                  <a:pt x="248" y="856"/>
                  <a:pt x="124" y="860"/>
                  <a:pt x="0" y="864"/>
                </a:cubicBezTo>
              </a:path>
            </a:pathLst>
          </a:custGeom>
          <a:noFill/>
          <a:ln w="25400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586" name="Text Box 18"/>
          <p:cNvSpPr txBox="1">
            <a:spLocks noChangeArrowheads="1"/>
          </p:cNvSpPr>
          <p:nvPr/>
        </p:nvSpPr>
        <p:spPr bwMode="auto">
          <a:xfrm>
            <a:off x="8255000" y="4724400"/>
            <a:ext cx="2682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i="1">
                <a:latin typeface="Times New Roman" charset="0"/>
              </a:rPr>
              <a:t>t</a:t>
            </a:r>
          </a:p>
        </p:txBody>
      </p:sp>
      <p:sp>
        <p:nvSpPr>
          <p:cNvPr id="24587" name="Text Box 19"/>
          <p:cNvSpPr txBox="1">
            <a:spLocks noChangeArrowheads="1"/>
          </p:cNvSpPr>
          <p:nvPr/>
        </p:nvSpPr>
        <p:spPr bwMode="auto">
          <a:xfrm>
            <a:off x="53975" y="1384300"/>
            <a:ext cx="8128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i="1">
                <a:latin typeface="Times New Roman" charset="0"/>
              </a:rPr>
              <a:t>cwnd</a:t>
            </a:r>
          </a:p>
        </p:txBody>
      </p:sp>
      <p:sp>
        <p:nvSpPr>
          <p:cNvPr id="24588" name="Freeform 34"/>
          <p:cNvSpPr>
            <a:spLocks noChangeArrowheads="1"/>
          </p:cNvSpPr>
          <p:nvPr/>
        </p:nvSpPr>
        <p:spPr bwMode="auto">
          <a:xfrm>
            <a:off x="2663825" y="2484438"/>
            <a:ext cx="1914525" cy="1270000"/>
          </a:xfrm>
          <a:custGeom>
            <a:avLst/>
            <a:gdLst>
              <a:gd name="T0" fmla="*/ 0 w 1914577"/>
              <a:gd name="T1" fmla="*/ 18960 h 1269957"/>
              <a:gd name="T2" fmla="*/ 18951 w 1914577"/>
              <a:gd name="T3" fmla="*/ 1270172 h 1269957"/>
              <a:gd name="T4" fmla="*/ 1914317 w 1914577"/>
              <a:gd name="T5" fmla="*/ 0 h 1269957"/>
              <a:gd name="T6" fmla="*/ 0 60000 65536"/>
              <a:gd name="T7" fmla="*/ 0 60000 65536"/>
              <a:gd name="T8" fmla="*/ 0 60000 65536"/>
              <a:gd name="T9" fmla="*/ 0 w 1914577"/>
              <a:gd name="T10" fmla="*/ 0 h 1269957"/>
              <a:gd name="T11" fmla="*/ 1914577 w 1914577"/>
              <a:gd name="T12" fmla="*/ 1269957 h 126995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914577" h="1269957">
                <a:moveTo>
                  <a:pt x="0" y="18955"/>
                </a:moveTo>
                <a:lnTo>
                  <a:pt x="18956" y="1269957"/>
                </a:lnTo>
                <a:lnTo>
                  <a:pt x="1914577" y="0"/>
                </a:lnTo>
              </a:path>
            </a:pathLst>
          </a:custGeom>
          <a:noFill/>
          <a:ln w="25400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589" name="Freeform 35"/>
          <p:cNvSpPr>
            <a:spLocks noChangeArrowheads="1"/>
          </p:cNvSpPr>
          <p:nvPr/>
        </p:nvSpPr>
        <p:spPr bwMode="auto">
          <a:xfrm>
            <a:off x="4578350" y="2484438"/>
            <a:ext cx="1914525" cy="1270000"/>
          </a:xfrm>
          <a:custGeom>
            <a:avLst/>
            <a:gdLst>
              <a:gd name="T0" fmla="*/ 0 w 1914577"/>
              <a:gd name="T1" fmla="*/ 18960 h 1269957"/>
              <a:gd name="T2" fmla="*/ 18951 w 1914577"/>
              <a:gd name="T3" fmla="*/ 1270172 h 1269957"/>
              <a:gd name="T4" fmla="*/ 1914317 w 1914577"/>
              <a:gd name="T5" fmla="*/ 0 h 1269957"/>
              <a:gd name="T6" fmla="*/ 0 60000 65536"/>
              <a:gd name="T7" fmla="*/ 0 60000 65536"/>
              <a:gd name="T8" fmla="*/ 0 60000 65536"/>
              <a:gd name="T9" fmla="*/ 0 w 1914577"/>
              <a:gd name="T10" fmla="*/ 0 h 1269957"/>
              <a:gd name="T11" fmla="*/ 1914577 w 1914577"/>
              <a:gd name="T12" fmla="*/ 1269957 h 126995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914577" h="1269957">
                <a:moveTo>
                  <a:pt x="0" y="18955"/>
                </a:moveTo>
                <a:lnTo>
                  <a:pt x="18956" y="1269957"/>
                </a:lnTo>
                <a:lnTo>
                  <a:pt x="1914577" y="0"/>
                </a:lnTo>
              </a:path>
            </a:pathLst>
          </a:custGeom>
          <a:noFill/>
          <a:ln w="25400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590" name="Freeform 36"/>
          <p:cNvSpPr>
            <a:spLocks noChangeArrowheads="1"/>
          </p:cNvSpPr>
          <p:nvPr/>
        </p:nvSpPr>
        <p:spPr bwMode="auto">
          <a:xfrm>
            <a:off x="6492875" y="2484438"/>
            <a:ext cx="1914525" cy="1270000"/>
          </a:xfrm>
          <a:custGeom>
            <a:avLst/>
            <a:gdLst>
              <a:gd name="T0" fmla="*/ 0 w 1914577"/>
              <a:gd name="T1" fmla="*/ 18960 h 1269957"/>
              <a:gd name="T2" fmla="*/ 18951 w 1914577"/>
              <a:gd name="T3" fmla="*/ 1270172 h 1269957"/>
              <a:gd name="T4" fmla="*/ 1914317 w 1914577"/>
              <a:gd name="T5" fmla="*/ 0 h 1269957"/>
              <a:gd name="T6" fmla="*/ 0 60000 65536"/>
              <a:gd name="T7" fmla="*/ 0 60000 65536"/>
              <a:gd name="T8" fmla="*/ 0 60000 65536"/>
              <a:gd name="T9" fmla="*/ 0 w 1914577"/>
              <a:gd name="T10" fmla="*/ 0 h 1269957"/>
              <a:gd name="T11" fmla="*/ 1914577 w 1914577"/>
              <a:gd name="T12" fmla="*/ 1269957 h 126995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914577" h="1269957">
                <a:moveTo>
                  <a:pt x="0" y="18955"/>
                </a:moveTo>
                <a:lnTo>
                  <a:pt x="18956" y="1269957"/>
                </a:lnTo>
                <a:lnTo>
                  <a:pt x="1914577" y="0"/>
                </a:lnTo>
              </a:path>
            </a:pathLst>
          </a:custGeom>
          <a:noFill/>
          <a:ln w="25400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591" name="Line 12"/>
          <p:cNvSpPr>
            <a:spLocks noChangeShapeType="1"/>
          </p:cNvSpPr>
          <p:nvPr/>
        </p:nvSpPr>
        <p:spPr bwMode="auto">
          <a:xfrm>
            <a:off x="4572000" y="1752600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592" name="Line 12"/>
          <p:cNvSpPr>
            <a:spLocks noChangeShapeType="1"/>
          </p:cNvSpPr>
          <p:nvPr/>
        </p:nvSpPr>
        <p:spPr bwMode="auto">
          <a:xfrm>
            <a:off x="6480175" y="1752600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593" name="Line 12"/>
          <p:cNvSpPr>
            <a:spLocks noChangeShapeType="1"/>
          </p:cNvSpPr>
          <p:nvPr/>
        </p:nvSpPr>
        <p:spPr bwMode="auto">
          <a:xfrm>
            <a:off x="8389938" y="1752600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cxnSp>
        <p:nvCxnSpPr>
          <p:cNvPr id="24594" name="Straight Connector 41"/>
          <p:cNvCxnSpPr>
            <a:cxnSpLocks noChangeShapeType="1"/>
            <a:endCxn id="24590" idx="2"/>
          </p:cNvCxnSpPr>
          <p:nvPr/>
        </p:nvCxnSpPr>
        <p:spPr bwMode="auto">
          <a:xfrm>
            <a:off x="863600" y="2484438"/>
            <a:ext cx="7543800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dot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24595" name="Straight Connector 42"/>
          <p:cNvCxnSpPr>
            <a:cxnSpLocks noChangeShapeType="1"/>
          </p:cNvCxnSpPr>
          <p:nvPr/>
        </p:nvCxnSpPr>
        <p:spPr bwMode="auto">
          <a:xfrm>
            <a:off x="866775" y="3733800"/>
            <a:ext cx="7523163" cy="1588"/>
          </a:xfrm>
          <a:prstGeom prst="line">
            <a:avLst/>
          </a:prstGeom>
          <a:noFill/>
          <a:ln w="9525">
            <a:solidFill>
              <a:schemeClr val="tx1"/>
            </a:solidFill>
            <a:prstDash val="dot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24596" name="Straight Connector 46"/>
          <p:cNvCxnSpPr>
            <a:cxnSpLocks noChangeShapeType="1"/>
            <a:stCxn id="24588" idx="1"/>
          </p:cNvCxnSpPr>
          <p:nvPr/>
        </p:nvCxnSpPr>
        <p:spPr bwMode="auto">
          <a:xfrm flipH="1">
            <a:off x="2663825" y="3754438"/>
            <a:ext cx="19050" cy="1046162"/>
          </a:xfrm>
          <a:prstGeom prst="line">
            <a:avLst/>
          </a:prstGeom>
          <a:noFill/>
          <a:ln w="9525">
            <a:solidFill>
              <a:schemeClr val="tx1"/>
            </a:solidFill>
            <a:prstDash val="dot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24597" name="Straight Connector 49"/>
          <p:cNvCxnSpPr>
            <a:cxnSpLocks noChangeShapeType="1"/>
          </p:cNvCxnSpPr>
          <p:nvPr/>
        </p:nvCxnSpPr>
        <p:spPr bwMode="auto">
          <a:xfrm flipH="1">
            <a:off x="4572000" y="3775075"/>
            <a:ext cx="19050" cy="1046163"/>
          </a:xfrm>
          <a:prstGeom prst="line">
            <a:avLst/>
          </a:prstGeom>
          <a:noFill/>
          <a:ln w="9525">
            <a:solidFill>
              <a:schemeClr val="tx1"/>
            </a:solidFill>
            <a:prstDash val="dot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grpSp>
        <p:nvGrpSpPr>
          <p:cNvPr id="7" name="Group 6"/>
          <p:cNvGrpSpPr>
            <a:grpSpLocks/>
          </p:cNvGrpSpPr>
          <p:nvPr/>
        </p:nvGrpSpPr>
        <p:grpSpPr bwMode="auto">
          <a:xfrm>
            <a:off x="5562600" y="2743200"/>
            <a:ext cx="3276600" cy="3295650"/>
            <a:chOff x="4800600" y="3028950"/>
            <a:chExt cx="3276600" cy="3295650"/>
          </a:xfrm>
        </p:grpSpPr>
        <p:sp>
          <p:nvSpPr>
            <p:cNvPr id="24602" name="Oval 52"/>
            <p:cNvSpPr>
              <a:spLocks noChangeArrowheads="1"/>
            </p:cNvSpPr>
            <p:nvPr/>
          </p:nvSpPr>
          <p:spPr bwMode="auto">
            <a:xfrm>
              <a:off x="4800600" y="3028950"/>
              <a:ext cx="685800" cy="609600"/>
            </a:xfrm>
            <a:prstGeom prst="ellips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cxnSp>
          <p:nvCxnSpPr>
            <p:cNvPr id="24603" name="Straight Connector 60"/>
            <p:cNvCxnSpPr>
              <a:cxnSpLocks noChangeShapeType="1"/>
              <a:stCxn id="24602" idx="5"/>
              <a:endCxn id="24605" idx="0"/>
            </p:cNvCxnSpPr>
            <p:nvPr/>
          </p:nvCxnSpPr>
          <p:spPr bwMode="auto">
            <a:xfrm rot="16200000" flipH="1">
              <a:off x="5839619" y="3096419"/>
              <a:ext cx="412750" cy="1319212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grpSp>
          <p:nvGrpSpPr>
            <p:cNvPr id="24604" name="Group 5"/>
            <p:cNvGrpSpPr>
              <a:grpSpLocks/>
            </p:cNvGrpSpPr>
            <p:nvPr/>
          </p:nvGrpSpPr>
          <p:grpSpPr bwMode="auto">
            <a:xfrm>
              <a:off x="5334000" y="3962400"/>
              <a:ext cx="2743200" cy="2362200"/>
              <a:chOff x="5334000" y="3962400"/>
              <a:chExt cx="2743200" cy="2362200"/>
            </a:xfrm>
          </p:grpSpPr>
          <p:sp>
            <p:nvSpPr>
              <p:cNvPr id="24605" name="Oval 53"/>
              <p:cNvSpPr>
                <a:spLocks noChangeArrowheads="1"/>
              </p:cNvSpPr>
              <p:nvPr/>
            </p:nvSpPr>
            <p:spPr bwMode="auto">
              <a:xfrm>
                <a:off x="5334000" y="3962400"/>
                <a:ext cx="2743200" cy="2362200"/>
              </a:xfrm>
              <a:prstGeom prst="ellipse">
                <a:avLst/>
              </a:prstGeom>
              <a:solidFill>
                <a:srgbClr val="FFFFFF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606" name="Freeform 55"/>
              <p:cNvSpPr>
                <a:spLocks noChangeArrowheads="1"/>
              </p:cNvSpPr>
              <p:nvPr/>
            </p:nvSpPr>
            <p:spPr bwMode="auto">
              <a:xfrm>
                <a:off x="5614988" y="5478463"/>
                <a:ext cx="542925" cy="338137"/>
              </a:xfrm>
              <a:custGeom>
                <a:avLst/>
                <a:gdLst>
                  <a:gd name="T0" fmla="*/ 0 w 542872"/>
                  <a:gd name="T1" fmla="*/ 333430 h 339324"/>
                  <a:gd name="T2" fmla="*/ 281266 w 542872"/>
                  <a:gd name="T3" fmla="*/ 333430 h 339324"/>
                  <a:gd name="T4" fmla="*/ 281266 w 542872"/>
                  <a:gd name="T5" fmla="*/ 152424 h 339324"/>
                  <a:gd name="T6" fmla="*/ 543137 w 542872"/>
                  <a:gd name="T7" fmla="*/ 152424 h 339324"/>
                  <a:gd name="T8" fmla="*/ 533438 w 542872"/>
                  <a:gd name="T9" fmla="*/ 0 h 33932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42872"/>
                  <a:gd name="T16" fmla="*/ 0 h 339324"/>
                  <a:gd name="T17" fmla="*/ 542872 w 542872"/>
                  <a:gd name="T18" fmla="*/ 339324 h 33932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42872" h="339324">
                    <a:moveTo>
                      <a:pt x="0" y="339324"/>
                    </a:moveTo>
                    <a:lnTo>
                      <a:pt x="281131" y="339324"/>
                    </a:lnTo>
                    <a:lnTo>
                      <a:pt x="281131" y="155119"/>
                    </a:lnTo>
                    <a:lnTo>
                      <a:pt x="542872" y="155119"/>
                    </a:lnTo>
                    <a:lnTo>
                      <a:pt x="533178" y="0"/>
                    </a:lnTo>
                  </a:path>
                </a:pathLst>
              </a:cu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607" name="Freeform 56"/>
              <p:cNvSpPr>
                <a:spLocks noChangeArrowheads="1"/>
              </p:cNvSpPr>
              <p:nvPr/>
            </p:nvSpPr>
            <p:spPr bwMode="auto">
              <a:xfrm>
                <a:off x="6153150" y="5138738"/>
                <a:ext cx="542925" cy="339725"/>
              </a:xfrm>
              <a:custGeom>
                <a:avLst/>
                <a:gdLst>
                  <a:gd name="T0" fmla="*/ 0 w 542872"/>
                  <a:gd name="T1" fmla="*/ 341333 h 339324"/>
                  <a:gd name="T2" fmla="*/ 281266 w 542872"/>
                  <a:gd name="T3" fmla="*/ 341333 h 339324"/>
                  <a:gd name="T4" fmla="*/ 281266 w 542872"/>
                  <a:gd name="T5" fmla="*/ 156038 h 339324"/>
                  <a:gd name="T6" fmla="*/ 543137 w 542872"/>
                  <a:gd name="T7" fmla="*/ 156038 h 339324"/>
                  <a:gd name="T8" fmla="*/ 533438 w 542872"/>
                  <a:gd name="T9" fmla="*/ 0 h 33932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42872"/>
                  <a:gd name="T16" fmla="*/ 0 h 339324"/>
                  <a:gd name="T17" fmla="*/ 542872 w 542872"/>
                  <a:gd name="T18" fmla="*/ 339324 h 33932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42872" h="339324">
                    <a:moveTo>
                      <a:pt x="0" y="339324"/>
                    </a:moveTo>
                    <a:lnTo>
                      <a:pt x="281131" y="339324"/>
                    </a:lnTo>
                    <a:lnTo>
                      <a:pt x="281131" y="155119"/>
                    </a:lnTo>
                    <a:lnTo>
                      <a:pt x="542872" y="155119"/>
                    </a:lnTo>
                    <a:lnTo>
                      <a:pt x="533178" y="0"/>
                    </a:lnTo>
                  </a:path>
                </a:pathLst>
              </a:cu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608" name="Freeform 57"/>
              <p:cNvSpPr>
                <a:spLocks noChangeArrowheads="1"/>
              </p:cNvSpPr>
              <p:nvPr/>
            </p:nvSpPr>
            <p:spPr bwMode="auto">
              <a:xfrm>
                <a:off x="6691313" y="4799013"/>
                <a:ext cx="542925" cy="339725"/>
              </a:xfrm>
              <a:custGeom>
                <a:avLst/>
                <a:gdLst>
                  <a:gd name="T0" fmla="*/ 0 w 542872"/>
                  <a:gd name="T1" fmla="*/ 341333 h 339324"/>
                  <a:gd name="T2" fmla="*/ 281266 w 542872"/>
                  <a:gd name="T3" fmla="*/ 341333 h 339324"/>
                  <a:gd name="T4" fmla="*/ 281266 w 542872"/>
                  <a:gd name="T5" fmla="*/ 156038 h 339324"/>
                  <a:gd name="T6" fmla="*/ 543137 w 542872"/>
                  <a:gd name="T7" fmla="*/ 156038 h 339324"/>
                  <a:gd name="T8" fmla="*/ 533438 w 542872"/>
                  <a:gd name="T9" fmla="*/ 0 h 33932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42872"/>
                  <a:gd name="T16" fmla="*/ 0 h 339324"/>
                  <a:gd name="T17" fmla="*/ 542872 w 542872"/>
                  <a:gd name="T18" fmla="*/ 339324 h 33932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42872" h="339324">
                    <a:moveTo>
                      <a:pt x="0" y="339324"/>
                    </a:moveTo>
                    <a:lnTo>
                      <a:pt x="281131" y="339324"/>
                    </a:lnTo>
                    <a:lnTo>
                      <a:pt x="281131" y="155119"/>
                    </a:lnTo>
                    <a:lnTo>
                      <a:pt x="542872" y="155119"/>
                    </a:lnTo>
                    <a:lnTo>
                      <a:pt x="533178" y="0"/>
                    </a:lnTo>
                  </a:path>
                </a:pathLst>
              </a:cu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609" name="Freeform 58"/>
              <p:cNvSpPr>
                <a:spLocks noChangeArrowheads="1"/>
              </p:cNvSpPr>
              <p:nvPr/>
            </p:nvSpPr>
            <p:spPr bwMode="auto">
              <a:xfrm>
                <a:off x="7229475" y="4459288"/>
                <a:ext cx="542925" cy="339725"/>
              </a:xfrm>
              <a:custGeom>
                <a:avLst/>
                <a:gdLst>
                  <a:gd name="T0" fmla="*/ 0 w 542872"/>
                  <a:gd name="T1" fmla="*/ 341333 h 339324"/>
                  <a:gd name="T2" fmla="*/ 281266 w 542872"/>
                  <a:gd name="T3" fmla="*/ 341333 h 339324"/>
                  <a:gd name="T4" fmla="*/ 281266 w 542872"/>
                  <a:gd name="T5" fmla="*/ 156038 h 339324"/>
                  <a:gd name="T6" fmla="*/ 543137 w 542872"/>
                  <a:gd name="T7" fmla="*/ 156038 h 339324"/>
                  <a:gd name="T8" fmla="*/ 533438 w 542872"/>
                  <a:gd name="T9" fmla="*/ 0 h 33932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42872"/>
                  <a:gd name="T16" fmla="*/ 0 h 339324"/>
                  <a:gd name="T17" fmla="*/ 542872 w 542872"/>
                  <a:gd name="T18" fmla="*/ 339324 h 33932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42872" h="339324">
                    <a:moveTo>
                      <a:pt x="0" y="339324"/>
                    </a:moveTo>
                    <a:lnTo>
                      <a:pt x="281131" y="339324"/>
                    </a:lnTo>
                    <a:lnTo>
                      <a:pt x="281131" y="155119"/>
                    </a:lnTo>
                    <a:lnTo>
                      <a:pt x="542872" y="155119"/>
                    </a:lnTo>
                    <a:lnTo>
                      <a:pt x="533178" y="0"/>
                    </a:lnTo>
                  </a:path>
                </a:pathLst>
              </a:cu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610" name="TextBox 65"/>
              <p:cNvSpPr txBox="1">
                <a:spLocks noChangeArrowheads="1"/>
              </p:cNvSpPr>
              <p:nvPr/>
            </p:nvSpPr>
            <p:spPr bwMode="auto">
              <a:xfrm>
                <a:off x="5826125" y="4821238"/>
                <a:ext cx="327025" cy="4000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 eaLnBrk="0" hangingPunct="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 eaLnBrk="0" hangingPunct="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 eaLnBrk="0" hangingPunct="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 eaLnBrk="0" hangingPunct="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eaLnBrk="1" hangingPunct="1"/>
                <a:r>
                  <a:rPr lang="en-US"/>
                  <a:t>1</a:t>
                </a:r>
              </a:p>
            </p:txBody>
          </p:sp>
          <p:sp>
            <p:nvSpPr>
              <p:cNvPr id="24611" name="TextBox 66"/>
              <p:cNvSpPr txBox="1">
                <a:spLocks noChangeArrowheads="1"/>
              </p:cNvSpPr>
              <p:nvPr/>
            </p:nvSpPr>
            <p:spPr bwMode="auto">
              <a:xfrm>
                <a:off x="6781800" y="5619750"/>
                <a:ext cx="708025" cy="4000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 eaLnBrk="0" hangingPunct="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 eaLnBrk="0" hangingPunct="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 eaLnBrk="0" hangingPunct="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 eaLnBrk="0" hangingPunct="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eaLnBrk="1" hangingPunct="1"/>
                <a:r>
                  <a:rPr lang="en-US" i="1">
                    <a:latin typeface="Times New Roman" charset="0"/>
                    <a:cs typeface="Times New Roman" charset="0"/>
                  </a:rPr>
                  <a:t>RTT</a:t>
                </a:r>
              </a:p>
            </p:txBody>
          </p:sp>
          <p:cxnSp>
            <p:nvCxnSpPr>
              <p:cNvPr id="24612" name="Straight Arrow Connector 68"/>
              <p:cNvCxnSpPr>
                <a:cxnSpLocks noChangeShapeType="1"/>
              </p:cNvCxnSpPr>
              <p:nvPr/>
            </p:nvCxnSpPr>
            <p:spPr bwMode="auto">
              <a:xfrm rot="10800000">
                <a:off x="7085013" y="4953000"/>
                <a:ext cx="1587" cy="663575"/>
              </a:xfrm>
              <a:prstGeom prst="straightConnector1">
                <a:avLst/>
              </a:prstGeom>
              <a:noFill/>
              <a:ln w="9525">
                <a:solidFill>
                  <a:schemeClr val="tx2"/>
                </a:solidFill>
                <a:round/>
                <a:headEnd/>
                <a:tailEnd type="arrow" w="med" len="med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</p:cxnSp>
          <p:cxnSp>
            <p:nvCxnSpPr>
              <p:cNvPr id="24613" name="Straight Arrow Connector 69"/>
              <p:cNvCxnSpPr>
                <a:cxnSpLocks noChangeShapeType="1"/>
              </p:cNvCxnSpPr>
              <p:nvPr/>
            </p:nvCxnSpPr>
            <p:spPr bwMode="auto">
              <a:xfrm>
                <a:off x="6153150" y="5027613"/>
                <a:ext cx="819150" cy="1587"/>
              </a:xfrm>
              <a:prstGeom prst="straightConnector1">
                <a:avLst/>
              </a:prstGeom>
              <a:noFill/>
              <a:ln w="9525">
                <a:solidFill>
                  <a:schemeClr val="tx2"/>
                </a:solidFill>
                <a:round/>
                <a:headEnd/>
                <a:tailEnd type="arrow" w="med" len="med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</p:cxnSp>
        </p:grpSp>
      </p:grpSp>
      <p:graphicFrame>
        <p:nvGraphicFramePr>
          <p:cNvPr id="24599" name="Object 2"/>
          <p:cNvGraphicFramePr>
            <a:graphicFrameLocks noChangeAspect="1"/>
          </p:cNvGraphicFramePr>
          <p:nvPr/>
        </p:nvGraphicFramePr>
        <p:xfrm>
          <a:off x="217488" y="2311400"/>
          <a:ext cx="479425" cy="346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7362" name="Equation" r:id="rId3" imgW="317362" imgH="228501" progId="Equation.3">
                  <p:embed/>
                </p:oleObj>
              </mc:Choice>
              <mc:Fallback>
                <p:oleObj name="Equation" r:id="rId3" imgW="317362" imgH="228501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7488" y="2311400"/>
                        <a:ext cx="479425" cy="3460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600" name="Object 3"/>
          <p:cNvGraphicFramePr>
            <a:graphicFrameLocks noChangeAspect="1"/>
          </p:cNvGraphicFramePr>
          <p:nvPr/>
        </p:nvGraphicFramePr>
        <p:xfrm>
          <a:off x="217488" y="3468688"/>
          <a:ext cx="479425" cy="533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7363" name="Equation" r:id="rId5" imgW="355292" imgH="393359" progId="Equation.3">
                  <p:embed/>
                </p:oleObj>
              </mc:Choice>
              <mc:Fallback>
                <p:oleObj name="Equation" r:id="rId5" imgW="355292" imgH="393359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7488" y="3468688"/>
                        <a:ext cx="479425" cy="533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2" name="Group 11"/>
          <p:cNvGrpSpPr/>
          <p:nvPr/>
        </p:nvGrpSpPr>
        <p:grpSpPr>
          <a:xfrm>
            <a:off x="2667000" y="2133600"/>
            <a:ext cx="6172200" cy="2057400"/>
            <a:chOff x="2667000" y="2133600"/>
            <a:chExt cx="6172200" cy="2057400"/>
          </a:xfrm>
        </p:grpSpPr>
        <p:sp>
          <p:nvSpPr>
            <p:cNvPr id="2" name="Rounded Rectangular Callout 1"/>
            <p:cNvSpPr/>
            <p:nvPr/>
          </p:nvSpPr>
          <p:spPr bwMode="auto">
            <a:xfrm>
              <a:off x="5638800" y="2133600"/>
              <a:ext cx="3200400" cy="457200"/>
            </a:xfrm>
            <a:prstGeom prst="wedgeRoundRectCallout">
              <a:avLst>
                <a:gd name="adj1" fmla="val -111311"/>
                <a:gd name="adj2" fmla="val 391304"/>
                <a:gd name="adj3" fmla="val 16667"/>
              </a:avLst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ourier New" charset="0"/>
              </a:endParaRPr>
            </a:p>
          </p:txBody>
        </p:sp>
        <p:cxnSp>
          <p:nvCxnSpPr>
            <p:cNvPr id="5" name="Straight Arrow Connector 4"/>
            <p:cNvCxnSpPr/>
            <p:nvPr/>
          </p:nvCxnSpPr>
          <p:spPr bwMode="auto">
            <a:xfrm>
              <a:off x="2667000" y="4191000"/>
              <a:ext cx="1905000" cy="0"/>
            </a:xfrm>
            <a:prstGeom prst="straightConnector1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arrow"/>
              <a:tailEnd type="arrow"/>
            </a:ln>
            <a:effectLst/>
          </p:spPr>
        </p:cxnSp>
        <p:sp>
          <p:nvSpPr>
            <p:cNvPr id="6" name="TextBox 5"/>
            <p:cNvSpPr txBox="1"/>
            <p:nvPr/>
          </p:nvSpPr>
          <p:spPr>
            <a:xfrm>
              <a:off x="5525460" y="2133600"/>
              <a:ext cx="3313740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b="0" dirty="0" smtClean="0">
                  <a:latin typeface="+mn-lt"/>
                </a:rPr>
                <a:t>½ </a:t>
              </a:r>
              <a:r>
                <a:rPr lang="en-US" sz="1800" b="0" dirty="0" err="1" smtClean="0">
                  <a:latin typeface="+mn-lt"/>
                </a:rPr>
                <a:t>W</a:t>
              </a:r>
              <a:r>
                <a:rPr lang="en-US" sz="1800" b="0" baseline="-25000" dirty="0" err="1" smtClean="0">
                  <a:latin typeface="+mn-lt"/>
                </a:rPr>
                <a:t>max</a:t>
              </a:r>
              <a:r>
                <a:rPr lang="en-US" sz="1800" b="0" dirty="0" smtClean="0">
                  <a:latin typeface="+mn-lt"/>
                </a:rPr>
                <a:t> RTTs between drops</a:t>
              </a:r>
            </a:p>
            <a:p>
              <a:r>
                <a:rPr lang="en-US" sz="1800" b="0" dirty="0" smtClean="0">
                  <a:latin typeface="+mn-lt"/>
                </a:rPr>
                <a:t> </a:t>
              </a:r>
              <a:endParaRPr lang="en-US" sz="1800" b="0" dirty="0">
                <a:latin typeface="+mn-lt"/>
              </a:endParaRPr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3657600" y="3124200"/>
            <a:ext cx="5257800" cy="3505200"/>
            <a:chOff x="3657600" y="3124200"/>
            <a:chExt cx="5257800" cy="3505200"/>
          </a:xfrm>
        </p:grpSpPr>
        <p:sp>
          <p:nvSpPr>
            <p:cNvPr id="41" name="Rounded Rectangular Callout 40"/>
            <p:cNvSpPr/>
            <p:nvPr/>
          </p:nvSpPr>
          <p:spPr bwMode="auto">
            <a:xfrm>
              <a:off x="5486400" y="6172200"/>
              <a:ext cx="3429000" cy="457200"/>
            </a:xfrm>
            <a:prstGeom prst="wedgeRoundRectCallout">
              <a:avLst>
                <a:gd name="adj1" fmla="val -103006"/>
                <a:gd name="adj2" fmla="val -436077"/>
                <a:gd name="adj3" fmla="val 16667"/>
              </a:avLst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ourier New" charset="0"/>
              </a:endParaRPr>
            </a:p>
          </p:txBody>
        </p:sp>
        <p:cxnSp>
          <p:nvCxnSpPr>
            <p:cNvPr id="42" name="Straight Arrow Connector 41"/>
            <p:cNvCxnSpPr/>
            <p:nvPr/>
          </p:nvCxnSpPr>
          <p:spPr bwMode="auto">
            <a:xfrm>
              <a:off x="3657600" y="3124200"/>
              <a:ext cx="0" cy="1676400"/>
            </a:xfrm>
            <a:prstGeom prst="straightConnector1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arrow"/>
              <a:tailEnd type="arrow"/>
            </a:ln>
            <a:effectLst/>
          </p:spPr>
        </p:cxnSp>
        <p:sp>
          <p:nvSpPr>
            <p:cNvPr id="45" name="TextBox 44"/>
            <p:cNvSpPr txBox="1"/>
            <p:nvPr/>
          </p:nvSpPr>
          <p:spPr>
            <a:xfrm>
              <a:off x="5498722" y="6211669"/>
              <a:ext cx="334047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b="0" dirty="0" smtClean="0">
                  <a:latin typeface="+mn-lt"/>
                </a:rPr>
                <a:t>Avg. ¾ </a:t>
              </a:r>
              <a:r>
                <a:rPr lang="en-US" sz="1800" b="0" dirty="0" err="1" smtClean="0">
                  <a:latin typeface="+mn-lt"/>
                </a:rPr>
                <a:t>W</a:t>
              </a:r>
              <a:r>
                <a:rPr lang="en-US" sz="1800" b="0" baseline="-25000" dirty="0" err="1" smtClean="0">
                  <a:latin typeface="+mn-lt"/>
                </a:rPr>
                <a:t>max</a:t>
              </a:r>
              <a:r>
                <a:rPr lang="en-US" sz="1800" b="0" dirty="0" smtClean="0">
                  <a:latin typeface="+mn-lt"/>
                </a:rPr>
                <a:t> packets per RTTs</a:t>
              </a:r>
              <a:endParaRPr lang="en-US" sz="1800" b="0" dirty="0">
                <a:latin typeface="+mn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4768540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433" name="Rectangle 2"/>
          <p:cNvSpPr>
            <a:spLocks noChangeArrowheads="1"/>
          </p:cNvSpPr>
          <p:nvPr/>
        </p:nvSpPr>
        <p:spPr bwMode="auto">
          <a:xfrm>
            <a:off x="1446214" y="482601"/>
            <a:ext cx="6007100" cy="3311525"/>
          </a:xfrm>
          <a:prstGeom prst="rect">
            <a:avLst/>
          </a:prstGeom>
          <a:solidFill>
            <a:srgbClr val="FDE3BA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74434" name="Rectangle 3"/>
          <p:cNvSpPr>
            <a:spLocks noChangeArrowheads="1"/>
          </p:cNvSpPr>
          <p:nvPr/>
        </p:nvSpPr>
        <p:spPr bwMode="auto">
          <a:xfrm>
            <a:off x="3154363" y="6210300"/>
            <a:ext cx="2895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74435" name="Rectangle 4"/>
          <p:cNvSpPr>
            <a:spLocks noChangeArrowheads="1"/>
          </p:cNvSpPr>
          <p:nvPr/>
        </p:nvSpPr>
        <p:spPr bwMode="auto">
          <a:xfrm>
            <a:off x="1449389" y="3810000"/>
            <a:ext cx="6002337" cy="2667000"/>
          </a:xfrm>
          <a:prstGeom prst="rect">
            <a:avLst/>
          </a:prstGeom>
          <a:solidFill>
            <a:srgbClr val="FF66CC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74436" name="Line 5"/>
          <p:cNvSpPr>
            <a:spLocks noChangeShapeType="1"/>
          </p:cNvSpPr>
          <p:nvPr/>
        </p:nvSpPr>
        <p:spPr bwMode="auto">
          <a:xfrm flipV="1">
            <a:off x="1504950" y="1211264"/>
            <a:ext cx="5949951" cy="15875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74437" name="Line 6"/>
          <p:cNvSpPr>
            <a:spLocks noChangeShapeType="1"/>
          </p:cNvSpPr>
          <p:nvPr/>
        </p:nvSpPr>
        <p:spPr bwMode="auto">
          <a:xfrm>
            <a:off x="1517652" y="1912939"/>
            <a:ext cx="5954713" cy="1587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74438" name="Line 7"/>
          <p:cNvSpPr>
            <a:spLocks noChangeShapeType="1"/>
          </p:cNvSpPr>
          <p:nvPr/>
        </p:nvSpPr>
        <p:spPr bwMode="auto">
          <a:xfrm>
            <a:off x="1517651" y="2560639"/>
            <a:ext cx="5956300" cy="1587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74439" name="Line 8"/>
          <p:cNvSpPr>
            <a:spLocks noChangeShapeType="1"/>
          </p:cNvSpPr>
          <p:nvPr/>
        </p:nvSpPr>
        <p:spPr bwMode="auto">
          <a:xfrm>
            <a:off x="4411664" y="508000"/>
            <a:ext cx="1587" cy="2027238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74440" name="Line 9"/>
          <p:cNvSpPr>
            <a:spLocks noChangeShapeType="1"/>
          </p:cNvSpPr>
          <p:nvPr/>
        </p:nvSpPr>
        <p:spPr bwMode="auto">
          <a:xfrm>
            <a:off x="2938464" y="542926"/>
            <a:ext cx="1587" cy="658813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74441" name="Line 10"/>
          <p:cNvSpPr>
            <a:spLocks noChangeShapeType="1"/>
          </p:cNvSpPr>
          <p:nvPr/>
        </p:nvSpPr>
        <p:spPr bwMode="auto">
          <a:xfrm>
            <a:off x="2214564" y="542926"/>
            <a:ext cx="1587" cy="658813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74442" name="Rectangle 11"/>
          <p:cNvSpPr>
            <a:spLocks noChangeArrowheads="1"/>
          </p:cNvSpPr>
          <p:nvPr/>
        </p:nvSpPr>
        <p:spPr bwMode="auto">
          <a:xfrm>
            <a:off x="1647899" y="563564"/>
            <a:ext cx="382442" cy="5206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/>
          <a:p>
            <a:pPr algn="ctr" eaLnBrk="0" hangingPunct="0"/>
            <a:r>
              <a:rPr lang="en-US" sz="2800">
                <a:solidFill>
                  <a:srgbClr val="000000"/>
                </a:solidFill>
                <a:latin typeface="Arial" charset="0"/>
              </a:rPr>
              <a:t>4</a:t>
            </a:r>
            <a:endParaRPr lang="en-US" sz="2800" b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274443" name="Rectangle 12"/>
          <p:cNvSpPr>
            <a:spLocks noChangeArrowheads="1"/>
          </p:cNvSpPr>
          <p:nvPr/>
        </p:nvSpPr>
        <p:spPr bwMode="auto">
          <a:xfrm>
            <a:off x="2395539" y="561976"/>
            <a:ext cx="379412" cy="5206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>
            <a:spAutoFit/>
          </a:bodyPr>
          <a:lstStyle/>
          <a:p>
            <a:pPr algn="ctr" eaLnBrk="0" hangingPunct="0"/>
            <a:r>
              <a:rPr lang="en-US" sz="2800">
                <a:solidFill>
                  <a:srgbClr val="000000"/>
                </a:solidFill>
                <a:latin typeface="Arial" charset="0"/>
              </a:rPr>
              <a:t>5</a:t>
            </a:r>
          </a:p>
        </p:txBody>
      </p:sp>
      <p:sp>
        <p:nvSpPr>
          <p:cNvPr id="274444" name="Rectangle 13"/>
          <p:cNvSpPr>
            <a:spLocks noChangeArrowheads="1"/>
          </p:cNvSpPr>
          <p:nvPr/>
        </p:nvSpPr>
        <p:spPr bwMode="auto">
          <a:xfrm>
            <a:off x="2949127" y="514351"/>
            <a:ext cx="1420124" cy="7360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/>
          <a:p>
            <a:pPr algn="ctr" eaLnBrk="0" hangingPunct="0"/>
            <a:r>
              <a:rPr lang="en-US" sz="1400">
                <a:solidFill>
                  <a:srgbClr val="000000"/>
                </a:solidFill>
                <a:latin typeface="Arial" charset="0"/>
              </a:rPr>
              <a:t>8-bit</a:t>
            </a:r>
          </a:p>
          <a:p>
            <a:pPr algn="ctr" eaLnBrk="0" hangingPunct="0"/>
            <a:r>
              <a:rPr lang="en-US" sz="1400">
                <a:solidFill>
                  <a:srgbClr val="000000"/>
                </a:solidFill>
                <a:latin typeface="Arial" charset="0"/>
              </a:rPr>
              <a:t>Type of Service</a:t>
            </a:r>
          </a:p>
          <a:p>
            <a:pPr algn="ctr" eaLnBrk="0" hangingPunct="0"/>
            <a:r>
              <a:rPr lang="en-US" sz="1400">
                <a:solidFill>
                  <a:srgbClr val="000000"/>
                </a:solidFill>
                <a:latin typeface="Arial" charset="0"/>
              </a:rPr>
              <a:t>(TOS)</a:t>
            </a:r>
          </a:p>
        </p:txBody>
      </p:sp>
      <p:sp>
        <p:nvSpPr>
          <p:cNvPr id="274445" name="Rectangle 14"/>
          <p:cNvSpPr>
            <a:spLocks noChangeArrowheads="1"/>
          </p:cNvSpPr>
          <p:nvPr/>
        </p:nvSpPr>
        <p:spPr bwMode="auto">
          <a:xfrm>
            <a:off x="4572001" y="685801"/>
            <a:ext cx="2574123" cy="3359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/>
          <a:p>
            <a:pPr algn="l" eaLnBrk="0" hangingPunct="0"/>
            <a:r>
              <a:rPr lang="en-US" sz="1600">
                <a:solidFill>
                  <a:schemeClr val="accent2"/>
                </a:solidFill>
                <a:latin typeface="Arial" charset="0"/>
              </a:rPr>
              <a:t>16-bit Total Length (Bytes)</a:t>
            </a:r>
            <a:endParaRPr lang="en-US" sz="1400">
              <a:solidFill>
                <a:schemeClr val="accent2"/>
              </a:solidFill>
              <a:latin typeface="Arial" charset="0"/>
            </a:endParaRPr>
          </a:p>
        </p:txBody>
      </p:sp>
      <p:sp>
        <p:nvSpPr>
          <p:cNvPr id="274446" name="Rectangle 15"/>
          <p:cNvSpPr>
            <a:spLocks noChangeArrowheads="1"/>
          </p:cNvSpPr>
          <p:nvPr/>
        </p:nvSpPr>
        <p:spPr bwMode="auto">
          <a:xfrm>
            <a:off x="2124075" y="1416051"/>
            <a:ext cx="1905070" cy="3359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/>
          <a:p>
            <a:pPr algn="l" eaLnBrk="0" hangingPunct="0"/>
            <a:r>
              <a:rPr lang="en-US" sz="1600" b="0">
                <a:solidFill>
                  <a:srgbClr val="000000"/>
                </a:solidFill>
                <a:latin typeface="Arial" charset="0"/>
              </a:rPr>
              <a:t>16-bit Identification</a:t>
            </a:r>
            <a:endParaRPr lang="en-US" sz="1400" b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274447" name="Line 16"/>
          <p:cNvSpPr>
            <a:spLocks noChangeShapeType="1"/>
          </p:cNvSpPr>
          <p:nvPr/>
        </p:nvSpPr>
        <p:spPr bwMode="auto">
          <a:xfrm>
            <a:off x="5072064" y="1241426"/>
            <a:ext cx="1587" cy="658813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74448" name="Rectangle 17"/>
          <p:cNvSpPr>
            <a:spLocks noChangeArrowheads="1"/>
          </p:cNvSpPr>
          <p:nvPr/>
        </p:nvSpPr>
        <p:spPr bwMode="auto">
          <a:xfrm>
            <a:off x="4433361" y="1301751"/>
            <a:ext cx="621766" cy="5206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/>
          <a:p>
            <a:pPr algn="ctr" eaLnBrk="0" hangingPunct="0"/>
            <a:r>
              <a:rPr lang="en-US" sz="1400">
                <a:solidFill>
                  <a:srgbClr val="000000"/>
                </a:solidFill>
                <a:latin typeface="Arial" charset="0"/>
              </a:rPr>
              <a:t>3-bit</a:t>
            </a:r>
          </a:p>
          <a:p>
            <a:pPr algn="ctr" eaLnBrk="0" hangingPunct="0"/>
            <a:r>
              <a:rPr lang="en-US" sz="1400">
                <a:solidFill>
                  <a:srgbClr val="000000"/>
                </a:solidFill>
                <a:latin typeface="Arial" charset="0"/>
              </a:rPr>
              <a:t>Flags</a:t>
            </a:r>
            <a:endParaRPr lang="en-US" sz="1400" b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274449" name="Rectangle 18"/>
          <p:cNvSpPr>
            <a:spLocks noChangeArrowheads="1"/>
          </p:cNvSpPr>
          <p:nvPr/>
        </p:nvSpPr>
        <p:spPr bwMode="auto">
          <a:xfrm>
            <a:off x="5132388" y="1433514"/>
            <a:ext cx="2231682" cy="3359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/>
          <a:p>
            <a:pPr algn="l" eaLnBrk="0" hangingPunct="0"/>
            <a:r>
              <a:rPr lang="en-US" sz="1600" b="0">
                <a:solidFill>
                  <a:srgbClr val="000000"/>
                </a:solidFill>
                <a:latin typeface="Arial" charset="0"/>
              </a:rPr>
              <a:t>13-bit Fragment Offset</a:t>
            </a:r>
            <a:endParaRPr lang="en-US" sz="1400" b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274450" name="Line 19"/>
          <p:cNvSpPr>
            <a:spLocks noChangeShapeType="1"/>
          </p:cNvSpPr>
          <p:nvPr/>
        </p:nvSpPr>
        <p:spPr bwMode="auto">
          <a:xfrm>
            <a:off x="3001964" y="1939926"/>
            <a:ext cx="1587" cy="601663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74451" name="Rectangle 20"/>
          <p:cNvSpPr>
            <a:spLocks noChangeArrowheads="1"/>
          </p:cNvSpPr>
          <p:nvPr/>
        </p:nvSpPr>
        <p:spPr bwMode="auto">
          <a:xfrm>
            <a:off x="1663422" y="1974850"/>
            <a:ext cx="1170544" cy="5206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/>
          <a:p>
            <a:pPr algn="ctr" eaLnBrk="0" hangingPunct="0"/>
            <a:r>
              <a:rPr lang="en-US" sz="1400">
                <a:solidFill>
                  <a:srgbClr val="000000"/>
                </a:solidFill>
                <a:latin typeface="Arial" charset="0"/>
              </a:rPr>
              <a:t>8-bit Time to </a:t>
            </a:r>
          </a:p>
          <a:p>
            <a:pPr algn="ctr" eaLnBrk="0" hangingPunct="0"/>
            <a:r>
              <a:rPr lang="en-US" sz="1400">
                <a:solidFill>
                  <a:srgbClr val="000000"/>
                </a:solidFill>
                <a:latin typeface="Arial" charset="0"/>
              </a:rPr>
              <a:t>Live (TTL)</a:t>
            </a:r>
          </a:p>
        </p:txBody>
      </p:sp>
      <p:sp>
        <p:nvSpPr>
          <p:cNvPr id="274452" name="Rectangle 21"/>
          <p:cNvSpPr>
            <a:spLocks noChangeArrowheads="1"/>
          </p:cNvSpPr>
          <p:nvPr/>
        </p:nvSpPr>
        <p:spPr bwMode="auto">
          <a:xfrm>
            <a:off x="2979738" y="2071689"/>
            <a:ext cx="1391608" cy="3359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/>
          <a:p>
            <a:pPr algn="l" eaLnBrk="0" hangingPunct="0"/>
            <a:r>
              <a:rPr lang="en-US" sz="1600">
                <a:solidFill>
                  <a:schemeClr val="accent2"/>
                </a:solidFill>
                <a:latin typeface="Arial" charset="0"/>
              </a:rPr>
              <a:t>8-bit Protocol</a:t>
            </a:r>
            <a:endParaRPr lang="en-US" sz="1400" b="0">
              <a:solidFill>
                <a:schemeClr val="accent2"/>
              </a:solidFill>
              <a:latin typeface="Arial" charset="0"/>
            </a:endParaRPr>
          </a:p>
        </p:txBody>
      </p:sp>
      <p:sp>
        <p:nvSpPr>
          <p:cNvPr id="274453" name="Rectangle 22"/>
          <p:cNvSpPr>
            <a:spLocks noChangeArrowheads="1"/>
          </p:cNvSpPr>
          <p:nvPr/>
        </p:nvSpPr>
        <p:spPr bwMode="auto">
          <a:xfrm>
            <a:off x="4689477" y="2089151"/>
            <a:ext cx="2452195" cy="3359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/>
          <a:p>
            <a:pPr algn="l" eaLnBrk="0" hangingPunct="0"/>
            <a:r>
              <a:rPr lang="en-US" sz="1600" b="0" dirty="0">
                <a:solidFill>
                  <a:srgbClr val="000000"/>
                </a:solidFill>
                <a:latin typeface="Arial" charset="0"/>
              </a:rPr>
              <a:t>16-bit Header Checksum</a:t>
            </a:r>
            <a:endParaRPr lang="en-US" sz="1400" b="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274454" name="Line 23"/>
          <p:cNvSpPr>
            <a:spLocks noChangeShapeType="1"/>
          </p:cNvSpPr>
          <p:nvPr/>
        </p:nvSpPr>
        <p:spPr bwMode="auto">
          <a:xfrm>
            <a:off x="1504951" y="3208339"/>
            <a:ext cx="5967413" cy="1587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74455" name="Rectangle 24"/>
          <p:cNvSpPr>
            <a:spLocks noChangeArrowheads="1"/>
          </p:cNvSpPr>
          <p:nvPr/>
        </p:nvSpPr>
        <p:spPr bwMode="auto">
          <a:xfrm>
            <a:off x="3181350" y="2732089"/>
            <a:ext cx="2448688" cy="3359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/>
          <a:p>
            <a:pPr algn="l" eaLnBrk="0" hangingPunct="0"/>
            <a:r>
              <a:rPr lang="en-US" sz="1600">
                <a:solidFill>
                  <a:schemeClr val="accent2"/>
                </a:solidFill>
                <a:latin typeface="Arial" charset="0"/>
              </a:rPr>
              <a:t>32-bit Source IP Address</a:t>
            </a:r>
            <a:endParaRPr lang="en-US" sz="1400">
              <a:solidFill>
                <a:schemeClr val="accent2"/>
              </a:solidFill>
              <a:latin typeface="Arial" charset="0"/>
            </a:endParaRPr>
          </a:p>
        </p:txBody>
      </p:sp>
      <p:sp>
        <p:nvSpPr>
          <p:cNvPr id="274456" name="Rectangle 25"/>
          <p:cNvSpPr>
            <a:spLocks noChangeArrowheads="1"/>
          </p:cNvSpPr>
          <p:nvPr/>
        </p:nvSpPr>
        <p:spPr bwMode="auto">
          <a:xfrm>
            <a:off x="3011489" y="3357564"/>
            <a:ext cx="2825093" cy="3359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/>
          <a:p>
            <a:pPr algn="l" eaLnBrk="0" hangingPunct="0"/>
            <a:r>
              <a:rPr lang="en-US" sz="1600">
                <a:solidFill>
                  <a:schemeClr val="accent2"/>
                </a:solidFill>
                <a:latin typeface="Arial" charset="0"/>
              </a:rPr>
              <a:t>32-bit Destination IP Address</a:t>
            </a:r>
            <a:endParaRPr lang="en-US" sz="1400" b="0">
              <a:solidFill>
                <a:schemeClr val="accent2"/>
              </a:solidFill>
              <a:latin typeface="Arial" charset="0"/>
            </a:endParaRPr>
          </a:p>
        </p:txBody>
      </p:sp>
      <p:sp>
        <p:nvSpPr>
          <p:cNvPr id="274457" name="Rectangle 27"/>
          <p:cNvSpPr>
            <a:spLocks noChangeArrowheads="1"/>
          </p:cNvSpPr>
          <p:nvPr/>
        </p:nvSpPr>
        <p:spPr bwMode="auto">
          <a:xfrm>
            <a:off x="3921126" y="4962526"/>
            <a:ext cx="1294977" cy="3667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/>
          <a:p>
            <a:pPr algn="l" eaLnBrk="0" hangingPunct="0"/>
            <a:r>
              <a:rPr lang="en-US" sz="1800" dirty="0" smtClean="0">
                <a:solidFill>
                  <a:srgbClr val="000000"/>
                </a:solidFill>
                <a:latin typeface="Arial" charset="0"/>
              </a:rPr>
              <a:t>IP Payload</a:t>
            </a:r>
            <a:endParaRPr lang="en-US" sz="16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2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1"/>
            <a:ext cx="2133600" cy="365125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37931725" indent="-37474525" algn="ctr"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r"/>
            <a:fld id="{C347C1EF-973B-F840-ADDD-5BD345E7D802}" type="slidenum">
              <a:rPr lang="en-US" sz="1400" smtClean="0">
                <a:latin typeface="Calibri"/>
              </a:rPr>
              <a:pPr algn="r"/>
              <a:t>18</a:t>
            </a:fld>
            <a:endParaRPr lang="en-US" sz="1400" dirty="0"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70837663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2"/>
          <p:cNvSpPr/>
          <p:nvPr/>
        </p:nvSpPr>
        <p:spPr>
          <a:xfrm>
            <a:off x="2658283" y="2490686"/>
            <a:ext cx="1910025" cy="2303638"/>
          </a:xfrm>
          <a:custGeom>
            <a:avLst/>
            <a:gdLst>
              <a:gd name="connsiteX0" fmla="*/ 19691 w 1910025"/>
              <a:gd name="connsiteY0" fmla="*/ 1260110 h 2303638"/>
              <a:gd name="connsiteX1" fmla="*/ 0 w 1910025"/>
              <a:gd name="connsiteY1" fmla="*/ 2303638 h 2303638"/>
              <a:gd name="connsiteX2" fmla="*/ 1910025 w 1910025"/>
              <a:gd name="connsiteY2" fmla="*/ 2303638 h 2303638"/>
              <a:gd name="connsiteX3" fmla="*/ 1910025 w 1910025"/>
              <a:gd name="connsiteY3" fmla="*/ 0 h 2303638"/>
              <a:gd name="connsiteX4" fmla="*/ 19691 w 1910025"/>
              <a:gd name="connsiteY4" fmla="*/ 1260110 h 23036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0025" h="2303638">
                <a:moveTo>
                  <a:pt x="19691" y="1260110"/>
                </a:moveTo>
                <a:lnTo>
                  <a:pt x="0" y="2303638"/>
                </a:lnTo>
                <a:lnTo>
                  <a:pt x="1910025" y="2303638"/>
                </a:lnTo>
                <a:lnTo>
                  <a:pt x="1910025" y="0"/>
                </a:lnTo>
                <a:lnTo>
                  <a:pt x="19691" y="1260110"/>
                </a:lnTo>
                <a:close/>
              </a:path>
            </a:pathLst>
          </a:cu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 anchor="ctr"/>
          <a:lstStyle/>
          <a:p>
            <a:pPr algn="ctr">
              <a:defRPr/>
            </a:pPr>
            <a:r>
              <a:rPr lang="en-US" sz="2800" dirty="0">
                <a:solidFill>
                  <a:srgbClr val="000090"/>
                </a:solidFill>
                <a:latin typeface="Arial" pitchFamily="-65" charset="0"/>
              </a:rPr>
              <a:t>A</a:t>
            </a:r>
          </a:p>
        </p:txBody>
      </p:sp>
      <p:sp>
        <p:nvSpPr>
          <p:cNvPr id="24580" name="Title 1"/>
          <p:cNvSpPr>
            <a:spLocks noGrp="1"/>
          </p:cNvSpPr>
          <p:nvPr>
            <p:ph type="title"/>
          </p:nvPr>
        </p:nvSpPr>
        <p:spPr>
          <a:xfrm>
            <a:off x="457200" y="-182562"/>
            <a:ext cx="8229600" cy="1173162"/>
          </a:xfrm>
        </p:spPr>
        <p:txBody>
          <a:bodyPr/>
          <a:lstStyle/>
          <a:p>
            <a:r>
              <a:rPr lang="en-US" sz="3600" dirty="0" smtClean="0">
                <a:latin typeface="Arial" charset="0"/>
                <a:ea typeface="ＭＳ Ｐゴシック" charset="0"/>
                <a:cs typeface="ＭＳ Ｐゴシック" charset="0"/>
              </a:rPr>
              <a:t>A Simple Model for TCP Throughput</a:t>
            </a:r>
            <a:endParaRPr lang="en-US" sz="3600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4582" name="Freeform 4"/>
          <p:cNvSpPr>
            <a:spLocks/>
          </p:cNvSpPr>
          <p:nvPr/>
        </p:nvSpPr>
        <p:spPr bwMode="auto">
          <a:xfrm>
            <a:off x="844550" y="1722438"/>
            <a:ext cx="7842250" cy="3078162"/>
          </a:xfrm>
          <a:custGeom>
            <a:avLst/>
            <a:gdLst>
              <a:gd name="T0" fmla="*/ 0 w 4416"/>
              <a:gd name="T1" fmla="*/ 0 h 1968"/>
              <a:gd name="T2" fmla="*/ 0 w 4416"/>
              <a:gd name="T3" fmla="*/ 2147483647 h 1968"/>
              <a:gd name="T4" fmla="*/ 2147483647 w 4416"/>
              <a:gd name="T5" fmla="*/ 2147483647 h 1968"/>
              <a:gd name="T6" fmla="*/ 0 60000 65536"/>
              <a:gd name="T7" fmla="*/ 0 60000 65536"/>
              <a:gd name="T8" fmla="*/ 0 60000 65536"/>
              <a:gd name="T9" fmla="*/ 0 w 4416"/>
              <a:gd name="T10" fmla="*/ 0 h 1968"/>
              <a:gd name="T11" fmla="*/ 4416 w 4416"/>
              <a:gd name="T12" fmla="*/ 1968 h 196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416" h="1968">
                <a:moveTo>
                  <a:pt x="0" y="0"/>
                </a:moveTo>
                <a:lnTo>
                  <a:pt x="0" y="1968"/>
                </a:lnTo>
                <a:lnTo>
                  <a:pt x="4416" y="1968"/>
                </a:lnTo>
              </a:path>
            </a:pathLst>
          </a:custGeom>
          <a:noFill/>
          <a:ln w="19050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583" name="Line 12"/>
          <p:cNvSpPr>
            <a:spLocks noChangeShapeType="1"/>
          </p:cNvSpPr>
          <p:nvPr/>
        </p:nvSpPr>
        <p:spPr bwMode="auto">
          <a:xfrm>
            <a:off x="2663825" y="1752600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584" name="Text Box 15"/>
          <p:cNvSpPr txBox="1">
            <a:spLocks noChangeArrowheads="1"/>
          </p:cNvSpPr>
          <p:nvPr/>
        </p:nvSpPr>
        <p:spPr bwMode="auto">
          <a:xfrm>
            <a:off x="1905000" y="1371600"/>
            <a:ext cx="149066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/>
              <a:t>Timeouts</a:t>
            </a:r>
          </a:p>
        </p:txBody>
      </p:sp>
      <p:sp>
        <p:nvSpPr>
          <p:cNvPr id="24585" name="Freeform 15"/>
          <p:cNvSpPr>
            <a:spLocks/>
          </p:cNvSpPr>
          <p:nvPr/>
        </p:nvSpPr>
        <p:spPr bwMode="auto">
          <a:xfrm>
            <a:off x="844550" y="2484438"/>
            <a:ext cx="1828800" cy="2316162"/>
          </a:xfrm>
          <a:custGeom>
            <a:avLst/>
            <a:gdLst>
              <a:gd name="T0" fmla="*/ 2147483647 w 1152"/>
              <a:gd name="T1" fmla="*/ 0 h 864"/>
              <a:gd name="T2" fmla="*/ 2147483647 w 1152"/>
              <a:gd name="T3" fmla="*/ 2147483647 h 864"/>
              <a:gd name="T4" fmla="*/ 2147483647 w 1152"/>
              <a:gd name="T5" fmla="*/ 2147483647 h 864"/>
              <a:gd name="T6" fmla="*/ 2147483647 w 1152"/>
              <a:gd name="T7" fmla="*/ 2147483647 h 864"/>
              <a:gd name="T8" fmla="*/ 0 w 1152"/>
              <a:gd name="T9" fmla="*/ 2147483647 h 86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152"/>
              <a:gd name="T16" fmla="*/ 0 h 864"/>
              <a:gd name="T17" fmla="*/ 1152 w 1152"/>
              <a:gd name="T18" fmla="*/ 864 h 86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152" h="864">
                <a:moveTo>
                  <a:pt x="1152" y="0"/>
                </a:moveTo>
                <a:cubicBezTo>
                  <a:pt x="1132" y="116"/>
                  <a:pt x="1112" y="232"/>
                  <a:pt x="1056" y="336"/>
                </a:cubicBezTo>
                <a:cubicBezTo>
                  <a:pt x="1000" y="440"/>
                  <a:pt x="928" y="544"/>
                  <a:pt x="816" y="624"/>
                </a:cubicBezTo>
                <a:cubicBezTo>
                  <a:pt x="704" y="704"/>
                  <a:pt x="520" y="776"/>
                  <a:pt x="384" y="816"/>
                </a:cubicBezTo>
                <a:cubicBezTo>
                  <a:pt x="248" y="856"/>
                  <a:pt x="124" y="860"/>
                  <a:pt x="0" y="864"/>
                </a:cubicBezTo>
              </a:path>
            </a:pathLst>
          </a:custGeom>
          <a:noFill/>
          <a:ln w="25400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586" name="Text Box 18"/>
          <p:cNvSpPr txBox="1">
            <a:spLocks noChangeArrowheads="1"/>
          </p:cNvSpPr>
          <p:nvPr/>
        </p:nvSpPr>
        <p:spPr bwMode="auto">
          <a:xfrm>
            <a:off x="8255000" y="4724400"/>
            <a:ext cx="2682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i="1">
                <a:latin typeface="Times New Roman" charset="0"/>
              </a:rPr>
              <a:t>t</a:t>
            </a:r>
          </a:p>
        </p:txBody>
      </p:sp>
      <p:sp>
        <p:nvSpPr>
          <p:cNvPr id="24587" name="Text Box 19"/>
          <p:cNvSpPr txBox="1">
            <a:spLocks noChangeArrowheads="1"/>
          </p:cNvSpPr>
          <p:nvPr/>
        </p:nvSpPr>
        <p:spPr bwMode="auto">
          <a:xfrm>
            <a:off x="53975" y="1384300"/>
            <a:ext cx="8128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i="1">
                <a:latin typeface="Times New Roman" charset="0"/>
              </a:rPr>
              <a:t>cwnd</a:t>
            </a:r>
          </a:p>
        </p:txBody>
      </p:sp>
      <p:sp>
        <p:nvSpPr>
          <p:cNvPr id="24588" name="Freeform 34"/>
          <p:cNvSpPr>
            <a:spLocks noChangeArrowheads="1"/>
          </p:cNvSpPr>
          <p:nvPr/>
        </p:nvSpPr>
        <p:spPr bwMode="auto">
          <a:xfrm>
            <a:off x="2663825" y="2484438"/>
            <a:ext cx="1914525" cy="1270000"/>
          </a:xfrm>
          <a:custGeom>
            <a:avLst/>
            <a:gdLst>
              <a:gd name="T0" fmla="*/ 0 w 1914577"/>
              <a:gd name="T1" fmla="*/ 18960 h 1269957"/>
              <a:gd name="T2" fmla="*/ 18951 w 1914577"/>
              <a:gd name="T3" fmla="*/ 1270172 h 1269957"/>
              <a:gd name="T4" fmla="*/ 1914317 w 1914577"/>
              <a:gd name="T5" fmla="*/ 0 h 1269957"/>
              <a:gd name="T6" fmla="*/ 0 60000 65536"/>
              <a:gd name="T7" fmla="*/ 0 60000 65536"/>
              <a:gd name="T8" fmla="*/ 0 60000 65536"/>
              <a:gd name="T9" fmla="*/ 0 w 1914577"/>
              <a:gd name="T10" fmla="*/ 0 h 1269957"/>
              <a:gd name="T11" fmla="*/ 1914577 w 1914577"/>
              <a:gd name="T12" fmla="*/ 1269957 h 126995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914577" h="1269957">
                <a:moveTo>
                  <a:pt x="0" y="18955"/>
                </a:moveTo>
                <a:lnTo>
                  <a:pt x="18956" y="1269957"/>
                </a:lnTo>
                <a:lnTo>
                  <a:pt x="1914577" y="0"/>
                </a:lnTo>
              </a:path>
            </a:pathLst>
          </a:custGeom>
          <a:noFill/>
          <a:ln w="25400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589" name="Freeform 35"/>
          <p:cNvSpPr>
            <a:spLocks noChangeArrowheads="1"/>
          </p:cNvSpPr>
          <p:nvPr/>
        </p:nvSpPr>
        <p:spPr bwMode="auto">
          <a:xfrm>
            <a:off x="4578350" y="2484438"/>
            <a:ext cx="1914525" cy="1270000"/>
          </a:xfrm>
          <a:custGeom>
            <a:avLst/>
            <a:gdLst>
              <a:gd name="T0" fmla="*/ 0 w 1914577"/>
              <a:gd name="T1" fmla="*/ 18960 h 1269957"/>
              <a:gd name="T2" fmla="*/ 18951 w 1914577"/>
              <a:gd name="T3" fmla="*/ 1270172 h 1269957"/>
              <a:gd name="T4" fmla="*/ 1914317 w 1914577"/>
              <a:gd name="T5" fmla="*/ 0 h 1269957"/>
              <a:gd name="T6" fmla="*/ 0 60000 65536"/>
              <a:gd name="T7" fmla="*/ 0 60000 65536"/>
              <a:gd name="T8" fmla="*/ 0 60000 65536"/>
              <a:gd name="T9" fmla="*/ 0 w 1914577"/>
              <a:gd name="T10" fmla="*/ 0 h 1269957"/>
              <a:gd name="T11" fmla="*/ 1914577 w 1914577"/>
              <a:gd name="T12" fmla="*/ 1269957 h 126995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914577" h="1269957">
                <a:moveTo>
                  <a:pt x="0" y="18955"/>
                </a:moveTo>
                <a:lnTo>
                  <a:pt x="18956" y="1269957"/>
                </a:lnTo>
                <a:lnTo>
                  <a:pt x="1914577" y="0"/>
                </a:lnTo>
              </a:path>
            </a:pathLst>
          </a:custGeom>
          <a:noFill/>
          <a:ln w="25400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590" name="Freeform 36"/>
          <p:cNvSpPr>
            <a:spLocks noChangeArrowheads="1"/>
          </p:cNvSpPr>
          <p:nvPr/>
        </p:nvSpPr>
        <p:spPr bwMode="auto">
          <a:xfrm>
            <a:off x="6492875" y="2484438"/>
            <a:ext cx="1914525" cy="1270000"/>
          </a:xfrm>
          <a:custGeom>
            <a:avLst/>
            <a:gdLst>
              <a:gd name="T0" fmla="*/ 0 w 1914577"/>
              <a:gd name="T1" fmla="*/ 18960 h 1269957"/>
              <a:gd name="T2" fmla="*/ 18951 w 1914577"/>
              <a:gd name="T3" fmla="*/ 1270172 h 1269957"/>
              <a:gd name="T4" fmla="*/ 1914317 w 1914577"/>
              <a:gd name="T5" fmla="*/ 0 h 1269957"/>
              <a:gd name="T6" fmla="*/ 0 60000 65536"/>
              <a:gd name="T7" fmla="*/ 0 60000 65536"/>
              <a:gd name="T8" fmla="*/ 0 60000 65536"/>
              <a:gd name="T9" fmla="*/ 0 w 1914577"/>
              <a:gd name="T10" fmla="*/ 0 h 1269957"/>
              <a:gd name="T11" fmla="*/ 1914577 w 1914577"/>
              <a:gd name="T12" fmla="*/ 1269957 h 126995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914577" h="1269957">
                <a:moveTo>
                  <a:pt x="0" y="18955"/>
                </a:moveTo>
                <a:lnTo>
                  <a:pt x="18956" y="1269957"/>
                </a:lnTo>
                <a:lnTo>
                  <a:pt x="1914577" y="0"/>
                </a:lnTo>
              </a:path>
            </a:pathLst>
          </a:custGeom>
          <a:noFill/>
          <a:ln w="25400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591" name="Line 12"/>
          <p:cNvSpPr>
            <a:spLocks noChangeShapeType="1"/>
          </p:cNvSpPr>
          <p:nvPr/>
        </p:nvSpPr>
        <p:spPr bwMode="auto">
          <a:xfrm>
            <a:off x="4572000" y="1752600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592" name="Line 12"/>
          <p:cNvSpPr>
            <a:spLocks noChangeShapeType="1"/>
          </p:cNvSpPr>
          <p:nvPr/>
        </p:nvSpPr>
        <p:spPr bwMode="auto">
          <a:xfrm>
            <a:off x="6480175" y="1752600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593" name="Line 12"/>
          <p:cNvSpPr>
            <a:spLocks noChangeShapeType="1"/>
          </p:cNvSpPr>
          <p:nvPr/>
        </p:nvSpPr>
        <p:spPr bwMode="auto">
          <a:xfrm>
            <a:off x="8389938" y="1752600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cxnSp>
        <p:nvCxnSpPr>
          <p:cNvPr id="24594" name="Straight Connector 41"/>
          <p:cNvCxnSpPr>
            <a:cxnSpLocks noChangeShapeType="1"/>
            <a:endCxn id="24590" idx="2"/>
          </p:cNvCxnSpPr>
          <p:nvPr/>
        </p:nvCxnSpPr>
        <p:spPr bwMode="auto">
          <a:xfrm>
            <a:off x="863600" y="2484438"/>
            <a:ext cx="7543800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dot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24595" name="Straight Connector 42"/>
          <p:cNvCxnSpPr>
            <a:cxnSpLocks noChangeShapeType="1"/>
          </p:cNvCxnSpPr>
          <p:nvPr/>
        </p:nvCxnSpPr>
        <p:spPr bwMode="auto">
          <a:xfrm>
            <a:off x="866775" y="3733800"/>
            <a:ext cx="7523163" cy="1588"/>
          </a:xfrm>
          <a:prstGeom prst="line">
            <a:avLst/>
          </a:prstGeom>
          <a:noFill/>
          <a:ln w="9525">
            <a:solidFill>
              <a:schemeClr val="tx1"/>
            </a:solidFill>
            <a:prstDash val="dot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24596" name="Straight Connector 46"/>
          <p:cNvCxnSpPr>
            <a:cxnSpLocks noChangeShapeType="1"/>
            <a:stCxn id="24588" idx="1"/>
          </p:cNvCxnSpPr>
          <p:nvPr/>
        </p:nvCxnSpPr>
        <p:spPr bwMode="auto">
          <a:xfrm flipH="1">
            <a:off x="2663825" y="3754438"/>
            <a:ext cx="19050" cy="1046162"/>
          </a:xfrm>
          <a:prstGeom prst="line">
            <a:avLst/>
          </a:prstGeom>
          <a:noFill/>
          <a:ln w="9525">
            <a:solidFill>
              <a:schemeClr val="tx1"/>
            </a:solidFill>
            <a:prstDash val="dot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24597" name="Straight Connector 49"/>
          <p:cNvCxnSpPr>
            <a:cxnSpLocks noChangeShapeType="1"/>
          </p:cNvCxnSpPr>
          <p:nvPr/>
        </p:nvCxnSpPr>
        <p:spPr bwMode="auto">
          <a:xfrm flipH="1">
            <a:off x="4572000" y="3775075"/>
            <a:ext cx="19050" cy="1046163"/>
          </a:xfrm>
          <a:prstGeom prst="line">
            <a:avLst/>
          </a:prstGeom>
          <a:noFill/>
          <a:ln w="9525">
            <a:solidFill>
              <a:schemeClr val="tx1"/>
            </a:solidFill>
            <a:prstDash val="dot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graphicFrame>
        <p:nvGraphicFramePr>
          <p:cNvPr id="24599" name="Object 2"/>
          <p:cNvGraphicFramePr>
            <a:graphicFrameLocks noChangeAspect="1"/>
          </p:cNvGraphicFramePr>
          <p:nvPr/>
        </p:nvGraphicFramePr>
        <p:xfrm>
          <a:off x="217488" y="2311400"/>
          <a:ext cx="479425" cy="346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8448" name="Equation" r:id="rId3" imgW="317362" imgH="228501" progId="Equation.3">
                  <p:embed/>
                </p:oleObj>
              </mc:Choice>
              <mc:Fallback>
                <p:oleObj name="Equation" r:id="rId3" imgW="317362" imgH="228501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7488" y="2311400"/>
                        <a:ext cx="479425" cy="3460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600" name="Object 3"/>
          <p:cNvGraphicFramePr>
            <a:graphicFrameLocks noChangeAspect="1"/>
          </p:cNvGraphicFramePr>
          <p:nvPr/>
        </p:nvGraphicFramePr>
        <p:xfrm>
          <a:off x="217488" y="3468688"/>
          <a:ext cx="479425" cy="533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8449" name="Equation" r:id="rId5" imgW="355292" imgH="393359" progId="Equation.3">
                  <p:embed/>
                </p:oleObj>
              </mc:Choice>
              <mc:Fallback>
                <p:oleObj name="Equation" r:id="rId5" imgW="355292" imgH="393359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7488" y="3468688"/>
                        <a:ext cx="479425" cy="533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5" name="Object 3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81990034"/>
              </p:ext>
            </p:extLst>
          </p:nvPr>
        </p:nvGraphicFramePr>
        <p:xfrm>
          <a:off x="338138" y="5099050"/>
          <a:ext cx="4257675" cy="165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8450" name="Equation" r:id="rId7" imgW="2717800" imgH="1054100" progId="Equation.3">
                  <p:embed/>
                </p:oleObj>
              </mc:Choice>
              <mc:Fallback>
                <p:oleObj name="Equation" r:id="rId7" imgW="2717800" imgH="10541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8138" y="5099050"/>
                        <a:ext cx="4257675" cy="1651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11828BE7-28D6-6A44-825C-169A4C1A9E19}" type="slidenum">
              <a:rPr lang="en-US" smtClean="0"/>
              <a:t>180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89519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8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Some implications: (1) Fairness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r>
              <a:rPr lang="en-US" dirty="0" smtClean="0"/>
              <a:t>Flows get throughput inversely proportional to RTT</a:t>
            </a:r>
          </a:p>
          <a:p>
            <a:pPr lvl="1"/>
            <a:r>
              <a:rPr lang="en-US" dirty="0" smtClean="0"/>
              <a:t>Is this fair?</a:t>
            </a:r>
          </a:p>
          <a:p>
            <a:pPr lvl="1"/>
            <a:endParaRPr lang="en-US" dirty="0"/>
          </a:p>
          <a:p>
            <a:pPr lvl="1"/>
            <a:endParaRPr lang="en-US" dirty="0" smtClean="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47658761"/>
              </p:ext>
            </p:extLst>
          </p:nvPr>
        </p:nvGraphicFramePr>
        <p:xfrm>
          <a:off x="1828800" y="1752600"/>
          <a:ext cx="4395890" cy="16779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9348" name="Equation" r:id="rId3" imgW="1828800" imgH="698500" progId="Equation.3">
                  <p:embed/>
                </p:oleObj>
              </mc:Choice>
              <mc:Fallback>
                <p:oleObj name="Equation" r:id="rId3" imgW="1828800" imgH="6985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28800" y="1752600"/>
                        <a:ext cx="4395890" cy="16779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1066185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8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98438"/>
            <a:ext cx="8991600" cy="1173162"/>
          </a:xfrm>
        </p:spPr>
        <p:txBody>
          <a:bodyPr>
            <a:normAutofit fontScale="90000"/>
          </a:bodyPr>
          <a:lstStyle/>
          <a:p>
            <a:r>
              <a:rPr lang="en-US" sz="3600" dirty="0" smtClean="0"/>
              <a:t>Some Implications: </a:t>
            </a:r>
            <a:br>
              <a:rPr lang="en-US" sz="3600" dirty="0" smtClean="0"/>
            </a:br>
            <a:r>
              <a:rPr lang="en-US" sz="3600" dirty="0" smtClean="0"/>
              <a:t>(2) How does this look at high speed?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Assume that RTT = 100ms, MSS=1500bytes</a:t>
            </a:r>
          </a:p>
          <a:p>
            <a:pPr lvl="2"/>
            <a:endParaRPr lang="en-US" dirty="0"/>
          </a:p>
          <a:p>
            <a:r>
              <a:rPr lang="en-US" dirty="0" smtClean="0"/>
              <a:t>What value of </a:t>
            </a:r>
            <a:r>
              <a:rPr lang="en-US" i="1" dirty="0" smtClean="0"/>
              <a:t>p</a:t>
            </a:r>
            <a:r>
              <a:rPr lang="en-US" dirty="0" smtClean="0"/>
              <a:t> is required to go 100Gbps?</a:t>
            </a:r>
          </a:p>
          <a:p>
            <a:pPr lvl="1"/>
            <a:r>
              <a:rPr lang="en-US" dirty="0" smtClean="0"/>
              <a:t>Roughly 2 x 10</a:t>
            </a:r>
            <a:r>
              <a:rPr lang="en-US" baseline="30000" dirty="0" smtClean="0"/>
              <a:t>-12</a:t>
            </a:r>
            <a:endParaRPr lang="en-US" dirty="0"/>
          </a:p>
          <a:p>
            <a:r>
              <a:rPr lang="en-US" dirty="0" smtClean="0"/>
              <a:t>How long between drops?</a:t>
            </a:r>
          </a:p>
          <a:p>
            <a:pPr lvl="1"/>
            <a:r>
              <a:rPr lang="en-US" dirty="0" smtClean="0"/>
              <a:t>Roughly 16.6 hours</a:t>
            </a:r>
            <a:endParaRPr lang="en-US" dirty="0"/>
          </a:p>
          <a:p>
            <a:r>
              <a:rPr lang="en-US" dirty="0" smtClean="0"/>
              <a:t>How much data has been sent in this time?</a:t>
            </a:r>
          </a:p>
          <a:p>
            <a:pPr lvl="1"/>
            <a:r>
              <a:rPr lang="en-US" dirty="0" smtClean="0"/>
              <a:t>Roughly 6 </a:t>
            </a:r>
            <a:r>
              <a:rPr lang="en-US" dirty="0" err="1" smtClean="0"/>
              <a:t>petabits</a:t>
            </a:r>
            <a:endParaRPr lang="en-US" dirty="0" smtClean="0"/>
          </a:p>
          <a:p>
            <a:pPr lvl="1"/>
            <a:endParaRPr lang="en-US" dirty="0"/>
          </a:p>
          <a:p>
            <a:r>
              <a:rPr lang="en-US" dirty="0" smtClean="0"/>
              <a:t>These are not practical numbers!</a:t>
            </a:r>
          </a:p>
        </p:txBody>
      </p:sp>
      <p:sp>
        <p:nvSpPr>
          <p:cNvPr id="4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11828BE7-28D6-6A44-825C-169A4C1A9E19}" type="slidenum">
              <a:rPr lang="en-US" smtClean="0"/>
              <a:t>182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60171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8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2238"/>
            <a:ext cx="8686800" cy="1173162"/>
          </a:xfrm>
        </p:spPr>
        <p:txBody>
          <a:bodyPr>
            <a:normAutofit fontScale="90000"/>
          </a:bodyPr>
          <a:lstStyle/>
          <a:p>
            <a:r>
              <a:rPr lang="en-US" sz="3600" dirty="0" smtClean="0"/>
              <a:t>Some implications: </a:t>
            </a:r>
            <a:br>
              <a:rPr lang="en-US" sz="3600" dirty="0" smtClean="0"/>
            </a:br>
            <a:r>
              <a:rPr lang="en-US" sz="3600" dirty="0" smtClean="0"/>
              <a:t>(3) Rate-based Congestion Control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284538"/>
            <a:ext cx="8229600" cy="2049462"/>
          </a:xfrm>
        </p:spPr>
        <p:txBody>
          <a:bodyPr>
            <a:normAutofit fontScale="70000" lnSpcReduction="20000"/>
          </a:bodyPr>
          <a:lstStyle/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One can dispense with TCP and just match </a:t>
            </a:r>
            <a:r>
              <a:rPr lang="en-US" dirty="0" err="1" smtClean="0"/>
              <a:t>eqtn</a:t>
            </a:r>
            <a:r>
              <a:rPr lang="en-US" dirty="0" smtClean="0"/>
              <a:t>:</a:t>
            </a:r>
          </a:p>
          <a:p>
            <a:pPr lvl="1"/>
            <a:r>
              <a:rPr lang="en-US" dirty="0" smtClean="0"/>
              <a:t>Equation-based congestion control</a:t>
            </a:r>
          </a:p>
          <a:p>
            <a:pPr lvl="1"/>
            <a:r>
              <a:rPr lang="en-US" dirty="0" smtClean="0"/>
              <a:t>Measure drop percentage </a:t>
            </a:r>
            <a:r>
              <a:rPr lang="en-US" i="1" dirty="0" smtClean="0"/>
              <a:t>p</a:t>
            </a:r>
            <a:r>
              <a:rPr lang="en-US" dirty="0" smtClean="0"/>
              <a:t>, and set rate accordingly</a:t>
            </a:r>
          </a:p>
          <a:p>
            <a:pPr lvl="1"/>
            <a:r>
              <a:rPr lang="en-US" dirty="0" smtClean="0"/>
              <a:t>Useful for streaming applications</a:t>
            </a:r>
            <a:endParaRPr lang="en-US" dirty="0"/>
          </a:p>
          <a:p>
            <a:pPr lvl="1"/>
            <a:endParaRPr lang="en-US" dirty="0" smtClean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52422118"/>
              </p:ext>
            </p:extLst>
          </p:nvPr>
        </p:nvGraphicFramePr>
        <p:xfrm>
          <a:off x="1828800" y="1752600"/>
          <a:ext cx="4395890" cy="16779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0372" name="Equation" r:id="rId3" imgW="1828800" imgH="698500" progId="Equation.3">
                  <p:embed/>
                </p:oleObj>
              </mc:Choice>
              <mc:Fallback>
                <p:oleObj name="Equation" r:id="rId3" imgW="1828800" imgH="6985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28800" y="1752600"/>
                        <a:ext cx="4395890" cy="16779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8340897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8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677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-76200"/>
            <a:ext cx="8229600" cy="1173162"/>
          </a:xfrm>
        </p:spPr>
        <p:txBody>
          <a:bodyPr/>
          <a:lstStyle/>
          <a:p>
            <a:r>
              <a:rPr lang="en-US" sz="3600" dirty="0" smtClean="0"/>
              <a:t>Some Implications: (4) </a:t>
            </a:r>
            <a:r>
              <a:rPr lang="en-US" sz="3600" dirty="0" err="1" smtClean="0"/>
              <a:t>Lossy</a:t>
            </a:r>
            <a:r>
              <a:rPr lang="en-US" sz="3600" dirty="0" smtClean="0"/>
              <a:t> </a:t>
            </a:r>
            <a:r>
              <a:rPr lang="en-US" sz="3600" dirty="0"/>
              <a:t>Links</a:t>
            </a:r>
          </a:p>
        </p:txBody>
      </p:sp>
      <p:sp>
        <p:nvSpPr>
          <p:cNvPr id="10567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TCP assumes </a:t>
            </a:r>
            <a:r>
              <a:rPr lang="en-US" dirty="0" smtClean="0"/>
              <a:t>all </a:t>
            </a:r>
            <a:r>
              <a:rPr lang="en-US" dirty="0"/>
              <a:t>losses are due to congestion</a:t>
            </a:r>
          </a:p>
          <a:p>
            <a:endParaRPr lang="en-US" dirty="0"/>
          </a:p>
          <a:p>
            <a:r>
              <a:rPr lang="en-US" dirty="0"/>
              <a:t>What happens when the link is </a:t>
            </a:r>
            <a:r>
              <a:rPr lang="en-US" dirty="0" err="1"/>
              <a:t>lossy</a:t>
            </a:r>
            <a:r>
              <a:rPr lang="en-US" dirty="0"/>
              <a:t>?</a:t>
            </a:r>
          </a:p>
          <a:p>
            <a:endParaRPr lang="en-US" dirty="0"/>
          </a:p>
          <a:p>
            <a:r>
              <a:rPr lang="en-US" dirty="0" smtClean="0"/>
              <a:t>Throughput </a:t>
            </a:r>
            <a:r>
              <a:rPr lang="en-US" dirty="0"/>
              <a:t>~ 1/</a:t>
            </a:r>
            <a:r>
              <a:rPr lang="en-US" dirty="0" err="1"/>
              <a:t>sqrt</a:t>
            </a:r>
            <a:r>
              <a:rPr lang="en-US" dirty="0"/>
              <a:t>(p) where p is loss prob.</a:t>
            </a:r>
          </a:p>
          <a:p>
            <a:endParaRPr lang="en-US" dirty="0"/>
          </a:p>
          <a:p>
            <a:r>
              <a:rPr lang="en-US" dirty="0"/>
              <a:t>This applies even for non-congestion </a:t>
            </a:r>
            <a:r>
              <a:rPr lang="en-US" dirty="0" smtClean="0"/>
              <a:t>losses!</a:t>
            </a:r>
            <a:endParaRPr lang="en-US" dirty="0"/>
          </a:p>
        </p:txBody>
      </p:sp>
      <p:sp>
        <p:nvSpPr>
          <p:cNvPr id="4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11828BE7-28D6-6A44-825C-169A4C1A9E19}" type="slidenum">
              <a:rPr lang="en-US" smtClean="0"/>
              <a:t>184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040937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8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0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Other Issues: Cheating</a:t>
            </a:r>
            <a:endParaRPr lang="en-US" dirty="0"/>
          </a:p>
        </p:txBody>
      </p:sp>
      <p:sp>
        <p:nvSpPr>
          <p:cNvPr id="10506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719263"/>
            <a:ext cx="8229600" cy="3919537"/>
          </a:xfrm>
        </p:spPr>
        <p:txBody>
          <a:bodyPr/>
          <a:lstStyle/>
          <a:p>
            <a:r>
              <a:rPr lang="en-US" dirty="0" smtClean="0"/>
              <a:t>Cheating pays off </a:t>
            </a:r>
          </a:p>
          <a:p>
            <a:endParaRPr lang="en-US" dirty="0"/>
          </a:p>
          <a:p>
            <a:r>
              <a:rPr lang="en-US" dirty="0" smtClean="0"/>
              <a:t>Some favorite approaches to cheating: </a:t>
            </a:r>
            <a:endParaRPr lang="en-US" dirty="0"/>
          </a:p>
          <a:p>
            <a:pPr lvl="1"/>
            <a:r>
              <a:rPr lang="en-US" dirty="0"/>
              <a:t>Increasing </a:t>
            </a:r>
            <a:r>
              <a:rPr lang="en-US" dirty="0" smtClean="0"/>
              <a:t>CWND faster </a:t>
            </a:r>
            <a:r>
              <a:rPr lang="en-US" dirty="0"/>
              <a:t>than 1 per </a:t>
            </a:r>
            <a:r>
              <a:rPr lang="en-US" dirty="0" smtClean="0"/>
              <a:t>RTT</a:t>
            </a:r>
            <a:endParaRPr lang="en-US" dirty="0"/>
          </a:p>
          <a:p>
            <a:pPr lvl="1"/>
            <a:r>
              <a:rPr lang="en-US" dirty="0"/>
              <a:t>Using large initial </a:t>
            </a:r>
            <a:r>
              <a:rPr lang="en-US" dirty="0" smtClean="0"/>
              <a:t>CWND</a:t>
            </a:r>
            <a:endParaRPr lang="en-US" dirty="0"/>
          </a:p>
          <a:p>
            <a:pPr lvl="1"/>
            <a:r>
              <a:rPr lang="en-US" dirty="0"/>
              <a:t>Opening many connections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747305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What does TCP do?</a:t>
            </a:r>
          </a:p>
          <a:p>
            <a:pPr lvl="1"/>
            <a:r>
              <a:rPr lang="en-US" dirty="0" smtClean="0"/>
              <a:t>ARQ windowing, set-up, tear-down</a:t>
            </a:r>
          </a:p>
          <a:p>
            <a:r>
              <a:rPr lang="en-US" dirty="0" smtClean="0"/>
              <a:t>Flow Control in TCP</a:t>
            </a:r>
          </a:p>
          <a:p>
            <a:r>
              <a:rPr lang="en-US" dirty="0" smtClean="0"/>
              <a:t>Congestion Control in TCP</a:t>
            </a:r>
          </a:p>
          <a:p>
            <a:pPr lvl="1"/>
            <a:r>
              <a:rPr lang="en-US" dirty="0" smtClean="0"/>
              <a:t>AIMD, Fast-Recovery, Throughput</a:t>
            </a:r>
          </a:p>
          <a:p>
            <a:r>
              <a:rPr lang="en-US" dirty="0" smtClean="0"/>
              <a:t>Limitations of TCP Congestion Control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6EA6FD-CDA5-FB4D-8E0E-A2218FA08D1F}" type="slidenum">
              <a:rPr lang="en-US" smtClean="0"/>
              <a:t>186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1416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3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TCP Flavors </a:t>
            </a:r>
          </a:p>
        </p:txBody>
      </p:sp>
      <p:sp>
        <p:nvSpPr>
          <p:cNvPr id="1043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676400"/>
            <a:ext cx="8001000" cy="4419600"/>
          </a:xfrm>
        </p:spPr>
        <p:txBody>
          <a:bodyPr>
            <a:normAutofit fontScale="92500" lnSpcReduction="10000"/>
          </a:bodyPr>
          <a:lstStyle/>
          <a:p>
            <a:pPr marL="342900" indent="-342900"/>
            <a:r>
              <a:rPr lang="en-US" dirty="0"/>
              <a:t>TCP-Tahoe</a:t>
            </a:r>
          </a:p>
          <a:p>
            <a:pPr marL="742950" lvl="1" indent="-285750"/>
            <a:r>
              <a:rPr lang="en-US" dirty="0" smtClean="0"/>
              <a:t>CWND </a:t>
            </a:r>
            <a:r>
              <a:rPr lang="en-US" dirty="0"/>
              <a:t>=1 </a:t>
            </a:r>
            <a:r>
              <a:rPr lang="en-US" dirty="0" smtClean="0"/>
              <a:t>on triple </a:t>
            </a:r>
            <a:r>
              <a:rPr lang="en-US" dirty="0" err="1" smtClean="0"/>
              <a:t>dupACK</a:t>
            </a:r>
            <a:endParaRPr lang="en-US" dirty="0"/>
          </a:p>
          <a:p>
            <a:pPr marL="342900" indent="-342900"/>
            <a:r>
              <a:rPr lang="en-US" dirty="0"/>
              <a:t>TCP-Reno</a:t>
            </a:r>
          </a:p>
          <a:p>
            <a:pPr marL="742950" lvl="1" indent="-285750"/>
            <a:r>
              <a:rPr lang="en-US" dirty="0" smtClean="0"/>
              <a:t>CWND </a:t>
            </a:r>
            <a:r>
              <a:rPr lang="en-US" dirty="0"/>
              <a:t>=1 on timeout</a:t>
            </a:r>
          </a:p>
          <a:p>
            <a:pPr marL="742950" lvl="1" indent="-285750"/>
            <a:r>
              <a:rPr lang="en-US" dirty="0" smtClean="0"/>
              <a:t>CWND </a:t>
            </a:r>
            <a:r>
              <a:rPr lang="en-US" dirty="0"/>
              <a:t>= </a:t>
            </a:r>
            <a:r>
              <a:rPr lang="en-US" dirty="0" smtClean="0"/>
              <a:t>CWND/</a:t>
            </a:r>
            <a:r>
              <a:rPr lang="en-US" dirty="0"/>
              <a:t>2 on </a:t>
            </a:r>
            <a:r>
              <a:rPr lang="en-US" dirty="0" smtClean="0"/>
              <a:t>triple </a:t>
            </a:r>
            <a:r>
              <a:rPr lang="en-US" dirty="0" err="1" smtClean="0"/>
              <a:t>dupack</a:t>
            </a:r>
            <a:endParaRPr lang="en-US" dirty="0"/>
          </a:p>
          <a:p>
            <a:pPr marL="342900" indent="-342900"/>
            <a:r>
              <a:rPr lang="en-US" dirty="0"/>
              <a:t>TCP-</a:t>
            </a:r>
            <a:r>
              <a:rPr lang="en-US" dirty="0" err="1"/>
              <a:t>newReno</a:t>
            </a:r>
            <a:endParaRPr lang="en-US" dirty="0"/>
          </a:p>
          <a:p>
            <a:pPr marL="742950" lvl="1" indent="-285750"/>
            <a:r>
              <a:rPr lang="en-US" dirty="0"/>
              <a:t>TCP-Reno + i</a:t>
            </a:r>
            <a:r>
              <a:rPr lang="en-US" dirty="0" smtClean="0"/>
              <a:t>mproved </a:t>
            </a:r>
            <a:r>
              <a:rPr lang="en-US" dirty="0"/>
              <a:t>fast </a:t>
            </a:r>
            <a:r>
              <a:rPr lang="en-US" dirty="0" smtClean="0"/>
              <a:t>recovery</a:t>
            </a:r>
            <a:endParaRPr lang="en-US" dirty="0"/>
          </a:p>
          <a:p>
            <a:pPr marL="342900" indent="-342900"/>
            <a:r>
              <a:rPr lang="en-US" dirty="0"/>
              <a:t>TCP-</a:t>
            </a:r>
            <a:r>
              <a:rPr lang="en-US" dirty="0" smtClean="0"/>
              <a:t>SACK</a:t>
            </a:r>
          </a:p>
          <a:p>
            <a:pPr lvl="1" indent="-342900"/>
            <a:r>
              <a:rPr lang="en-US" dirty="0" smtClean="0"/>
              <a:t>incorporates selective acknowledgements </a:t>
            </a:r>
            <a:endParaRPr lang="en-US" dirty="0"/>
          </a:p>
        </p:txBody>
      </p:sp>
      <p:sp>
        <p:nvSpPr>
          <p:cNvPr id="2" name="Rounded Rectangular Callout 1"/>
          <p:cNvSpPr/>
          <p:nvPr/>
        </p:nvSpPr>
        <p:spPr bwMode="auto">
          <a:xfrm>
            <a:off x="6400800" y="3429000"/>
            <a:ext cx="2514600" cy="1066800"/>
          </a:xfrm>
          <a:prstGeom prst="wedgeRoundRectCallout">
            <a:avLst>
              <a:gd name="adj1" fmla="val -168598"/>
              <a:gd name="adj2" fmla="val 35905"/>
              <a:gd name="adj3" fmla="val 16667"/>
            </a:avLst>
          </a:prstGeom>
          <a:solidFill>
            <a:srgbClr val="CCCC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urier New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694741" y="3505200"/>
            <a:ext cx="191585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400" dirty="0" smtClean="0">
                <a:solidFill>
                  <a:srgbClr val="FF0000"/>
                </a:solidFill>
                <a:latin typeface="+mn-lt"/>
              </a:rPr>
              <a:t>Our default </a:t>
            </a:r>
            <a:br>
              <a:rPr lang="en-US" sz="2400" dirty="0" smtClean="0">
                <a:solidFill>
                  <a:srgbClr val="FF0000"/>
                </a:solidFill>
                <a:latin typeface="+mn-lt"/>
              </a:rPr>
            </a:br>
            <a:r>
              <a:rPr lang="en-US" sz="2400" dirty="0" smtClean="0">
                <a:solidFill>
                  <a:srgbClr val="FF0000"/>
                </a:solidFill>
                <a:latin typeface="+mn-lt"/>
              </a:rPr>
              <a:t>assumption</a:t>
            </a:r>
            <a:endParaRPr lang="en-US" sz="2400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6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11828BE7-28D6-6A44-825C-169A4C1A9E19}" type="slidenum">
              <a:rPr lang="en-US" smtClean="0"/>
              <a:t>187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31593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3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3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3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34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34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34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34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345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345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3459" grpId="0" build="p"/>
      <p:bldP spid="2" grpId="0" animBg="1"/>
      <p:bldP spid="3" grpId="0"/>
    </p:bldLst>
  </p:timing>
</p:sld>
</file>

<file path=ppt/slides/slide1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6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>
                <a:cs typeface="+mj-cs"/>
              </a:rPr>
              <a:t>Interoperability</a:t>
            </a:r>
          </a:p>
        </p:txBody>
      </p:sp>
      <p:sp>
        <p:nvSpPr>
          <p:cNvPr id="10465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>
                <a:cs typeface="+mn-cs"/>
              </a:rPr>
              <a:t>How can all these algorithms coexist? Don</a:t>
            </a:r>
            <a:r>
              <a:rPr lang="en-US" dirty="0" smtClean="0">
                <a:latin typeface="Arial"/>
                <a:cs typeface="+mn-cs"/>
              </a:rPr>
              <a:t>’</a:t>
            </a:r>
            <a:r>
              <a:rPr lang="en-US" dirty="0" smtClean="0">
                <a:cs typeface="+mn-cs"/>
              </a:rPr>
              <a:t>t we need a single, uniform standard?</a:t>
            </a:r>
          </a:p>
          <a:p>
            <a:pPr>
              <a:defRPr/>
            </a:pPr>
            <a:endParaRPr lang="en-US" dirty="0" smtClean="0">
              <a:cs typeface="+mn-cs"/>
            </a:endParaRPr>
          </a:p>
          <a:p>
            <a:pPr>
              <a:defRPr/>
            </a:pPr>
            <a:r>
              <a:rPr lang="en-US" dirty="0" smtClean="0">
                <a:cs typeface="+mn-cs"/>
              </a:rPr>
              <a:t>What happens if I</a:t>
            </a:r>
            <a:r>
              <a:rPr lang="en-US" dirty="0" smtClean="0">
                <a:latin typeface="Arial"/>
                <a:cs typeface="+mn-cs"/>
              </a:rPr>
              <a:t>’</a:t>
            </a:r>
            <a:r>
              <a:rPr lang="en-US" dirty="0" smtClean="0">
                <a:cs typeface="+mn-cs"/>
              </a:rPr>
              <a:t>m using Reno and you are using Tahoe, and we try to communicate?</a:t>
            </a:r>
          </a:p>
        </p:txBody>
      </p:sp>
      <p:sp>
        <p:nvSpPr>
          <p:cNvPr id="4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11828BE7-28D6-6A44-825C-169A4C1A9E19}" type="slidenum">
              <a:rPr lang="en-US" smtClean="0"/>
              <a:t>188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4230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>
                <a:latin typeface="Helvetica" charset="0"/>
                <a:ea typeface="ＭＳ Ｐゴシック" charset="0"/>
                <a:cs typeface="ＭＳ Ｐゴシック" charset="0"/>
              </a:rPr>
              <a:t>TCP Throughput Equation</a:t>
            </a:r>
            <a:endParaRPr lang="en-US" dirty="0">
              <a:latin typeface="Helvetica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11828BE7-28D6-6A44-825C-169A4C1A9E19}" type="slidenum">
              <a:rPr lang="en-US" smtClean="0"/>
              <a:t>189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43058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81" name="Rectangle 2"/>
          <p:cNvSpPr>
            <a:spLocks noChangeArrowheads="1"/>
          </p:cNvSpPr>
          <p:nvPr/>
        </p:nvSpPr>
        <p:spPr bwMode="auto">
          <a:xfrm>
            <a:off x="1419226" y="482601"/>
            <a:ext cx="6007100" cy="3311525"/>
          </a:xfrm>
          <a:prstGeom prst="rect">
            <a:avLst/>
          </a:prstGeom>
          <a:solidFill>
            <a:srgbClr val="FDE3BA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76482" name="Rectangle 4"/>
          <p:cNvSpPr>
            <a:spLocks noChangeArrowheads="1"/>
          </p:cNvSpPr>
          <p:nvPr/>
        </p:nvSpPr>
        <p:spPr bwMode="auto">
          <a:xfrm>
            <a:off x="3154363" y="6210300"/>
            <a:ext cx="2895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76483" name="Line 6"/>
          <p:cNvSpPr>
            <a:spLocks noChangeShapeType="1"/>
          </p:cNvSpPr>
          <p:nvPr/>
        </p:nvSpPr>
        <p:spPr bwMode="auto">
          <a:xfrm flipV="1">
            <a:off x="1504950" y="1211264"/>
            <a:ext cx="5949951" cy="15875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76484" name="Line 7"/>
          <p:cNvSpPr>
            <a:spLocks noChangeShapeType="1"/>
          </p:cNvSpPr>
          <p:nvPr/>
        </p:nvSpPr>
        <p:spPr bwMode="auto">
          <a:xfrm>
            <a:off x="1517652" y="1912939"/>
            <a:ext cx="5954713" cy="1587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76485" name="Line 8"/>
          <p:cNvSpPr>
            <a:spLocks noChangeShapeType="1"/>
          </p:cNvSpPr>
          <p:nvPr/>
        </p:nvSpPr>
        <p:spPr bwMode="auto">
          <a:xfrm>
            <a:off x="1517651" y="2560639"/>
            <a:ext cx="5956300" cy="1587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76486" name="Line 9"/>
          <p:cNvSpPr>
            <a:spLocks noChangeShapeType="1"/>
          </p:cNvSpPr>
          <p:nvPr/>
        </p:nvSpPr>
        <p:spPr bwMode="auto">
          <a:xfrm>
            <a:off x="4411664" y="508000"/>
            <a:ext cx="1587" cy="2027238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76487" name="Line 10"/>
          <p:cNvSpPr>
            <a:spLocks noChangeShapeType="1"/>
          </p:cNvSpPr>
          <p:nvPr/>
        </p:nvSpPr>
        <p:spPr bwMode="auto">
          <a:xfrm>
            <a:off x="2938464" y="542926"/>
            <a:ext cx="1587" cy="658813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76488" name="Line 11"/>
          <p:cNvSpPr>
            <a:spLocks noChangeShapeType="1"/>
          </p:cNvSpPr>
          <p:nvPr/>
        </p:nvSpPr>
        <p:spPr bwMode="auto">
          <a:xfrm>
            <a:off x="2214564" y="542926"/>
            <a:ext cx="1587" cy="658813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76489" name="Rectangle 12"/>
          <p:cNvSpPr>
            <a:spLocks noChangeArrowheads="1"/>
          </p:cNvSpPr>
          <p:nvPr/>
        </p:nvSpPr>
        <p:spPr bwMode="auto">
          <a:xfrm>
            <a:off x="1647899" y="563564"/>
            <a:ext cx="382442" cy="5206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/>
          <a:p>
            <a:pPr algn="ctr" eaLnBrk="0" hangingPunct="0"/>
            <a:r>
              <a:rPr lang="en-US" sz="2800">
                <a:solidFill>
                  <a:srgbClr val="000000"/>
                </a:solidFill>
                <a:latin typeface="Arial" charset="0"/>
              </a:rPr>
              <a:t>4</a:t>
            </a:r>
            <a:endParaRPr lang="en-US" sz="2800" b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276490" name="Rectangle 13"/>
          <p:cNvSpPr>
            <a:spLocks noChangeArrowheads="1"/>
          </p:cNvSpPr>
          <p:nvPr/>
        </p:nvSpPr>
        <p:spPr bwMode="auto">
          <a:xfrm>
            <a:off x="2395539" y="561976"/>
            <a:ext cx="379412" cy="5206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>
            <a:spAutoFit/>
          </a:bodyPr>
          <a:lstStyle/>
          <a:p>
            <a:pPr algn="ctr" eaLnBrk="0" hangingPunct="0"/>
            <a:r>
              <a:rPr lang="en-US" sz="2800">
                <a:solidFill>
                  <a:srgbClr val="000000"/>
                </a:solidFill>
                <a:latin typeface="Arial" charset="0"/>
              </a:rPr>
              <a:t>5</a:t>
            </a:r>
          </a:p>
        </p:txBody>
      </p:sp>
      <p:sp>
        <p:nvSpPr>
          <p:cNvPr id="276491" name="Rectangle 14"/>
          <p:cNvSpPr>
            <a:spLocks noChangeArrowheads="1"/>
          </p:cNvSpPr>
          <p:nvPr/>
        </p:nvSpPr>
        <p:spPr bwMode="auto">
          <a:xfrm>
            <a:off x="2949127" y="514351"/>
            <a:ext cx="1420124" cy="7360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/>
          <a:p>
            <a:pPr algn="ctr" eaLnBrk="0" hangingPunct="0"/>
            <a:r>
              <a:rPr lang="en-US" sz="1400">
                <a:solidFill>
                  <a:srgbClr val="000000"/>
                </a:solidFill>
                <a:latin typeface="Arial" charset="0"/>
              </a:rPr>
              <a:t>8-bit</a:t>
            </a:r>
          </a:p>
          <a:p>
            <a:pPr algn="ctr" eaLnBrk="0" hangingPunct="0"/>
            <a:r>
              <a:rPr lang="en-US" sz="1400">
                <a:solidFill>
                  <a:srgbClr val="000000"/>
                </a:solidFill>
                <a:latin typeface="Arial" charset="0"/>
              </a:rPr>
              <a:t>Type of Service</a:t>
            </a:r>
          </a:p>
          <a:p>
            <a:pPr algn="ctr" eaLnBrk="0" hangingPunct="0"/>
            <a:r>
              <a:rPr lang="en-US" sz="1400">
                <a:solidFill>
                  <a:srgbClr val="000000"/>
                </a:solidFill>
                <a:latin typeface="Arial" charset="0"/>
              </a:rPr>
              <a:t>(TOS)</a:t>
            </a:r>
          </a:p>
        </p:txBody>
      </p:sp>
      <p:sp>
        <p:nvSpPr>
          <p:cNvPr id="276492" name="Rectangle 15"/>
          <p:cNvSpPr>
            <a:spLocks noChangeArrowheads="1"/>
          </p:cNvSpPr>
          <p:nvPr/>
        </p:nvSpPr>
        <p:spPr bwMode="auto">
          <a:xfrm>
            <a:off x="4572001" y="685801"/>
            <a:ext cx="2574123" cy="3359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/>
          <a:p>
            <a:pPr algn="l" eaLnBrk="0" hangingPunct="0"/>
            <a:r>
              <a:rPr lang="en-US" sz="1600">
                <a:solidFill>
                  <a:schemeClr val="accent2"/>
                </a:solidFill>
                <a:latin typeface="Arial" charset="0"/>
              </a:rPr>
              <a:t>16-bit Total Length (Bytes)</a:t>
            </a:r>
            <a:endParaRPr lang="en-US" sz="1400">
              <a:solidFill>
                <a:schemeClr val="accent2"/>
              </a:solidFill>
              <a:latin typeface="Arial" charset="0"/>
            </a:endParaRPr>
          </a:p>
        </p:txBody>
      </p:sp>
      <p:sp>
        <p:nvSpPr>
          <p:cNvPr id="276493" name="Rectangle 16"/>
          <p:cNvSpPr>
            <a:spLocks noChangeArrowheads="1"/>
          </p:cNvSpPr>
          <p:nvPr/>
        </p:nvSpPr>
        <p:spPr bwMode="auto">
          <a:xfrm>
            <a:off x="2124075" y="1416051"/>
            <a:ext cx="1905070" cy="3359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/>
          <a:p>
            <a:pPr algn="l" eaLnBrk="0" hangingPunct="0"/>
            <a:r>
              <a:rPr lang="en-US" sz="1600" b="0">
                <a:solidFill>
                  <a:srgbClr val="000000"/>
                </a:solidFill>
                <a:latin typeface="Arial" charset="0"/>
              </a:rPr>
              <a:t>16-bit Identification</a:t>
            </a:r>
            <a:endParaRPr lang="en-US" sz="1400" b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276494" name="Line 17"/>
          <p:cNvSpPr>
            <a:spLocks noChangeShapeType="1"/>
          </p:cNvSpPr>
          <p:nvPr/>
        </p:nvSpPr>
        <p:spPr bwMode="auto">
          <a:xfrm>
            <a:off x="5072064" y="1241426"/>
            <a:ext cx="1587" cy="658813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76495" name="Rectangle 18"/>
          <p:cNvSpPr>
            <a:spLocks noChangeArrowheads="1"/>
          </p:cNvSpPr>
          <p:nvPr/>
        </p:nvSpPr>
        <p:spPr bwMode="auto">
          <a:xfrm>
            <a:off x="4433361" y="1301751"/>
            <a:ext cx="621766" cy="5206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/>
          <a:p>
            <a:pPr algn="ctr" eaLnBrk="0" hangingPunct="0"/>
            <a:r>
              <a:rPr lang="en-US" sz="1400">
                <a:solidFill>
                  <a:srgbClr val="000000"/>
                </a:solidFill>
                <a:latin typeface="Arial" charset="0"/>
              </a:rPr>
              <a:t>3-bit</a:t>
            </a:r>
          </a:p>
          <a:p>
            <a:pPr algn="ctr" eaLnBrk="0" hangingPunct="0"/>
            <a:r>
              <a:rPr lang="en-US" sz="1400">
                <a:solidFill>
                  <a:srgbClr val="000000"/>
                </a:solidFill>
                <a:latin typeface="Arial" charset="0"/>
              </a:rPr>
              <a:t>Flags</a:t>
            </a:r>
            <a:endParaRPr lang="en-US" sz="1400" b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276496" name="Rectangle 19"/>
          <p:cNvSpPr>
            <a:spLocks noChangeArrowheads="1"/>
          </p:cNvSpPr>
          <p:nvPr/>
        </p:nvSpPr>
        <p:spPr bwMode="auto">
          <a:xfrm>
            <a:off x="5132388" y="1433514"/>
            <a:ext cx="2231682" cy="3359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/>
          <a:p>
            <a:pPr algn="l" eaLnBrk="0" hangingPunct="0"/>
            <a:r>
              <a:rPr lang="en-US" sz="1600" b="0">
                <a:solidFill>
                  <a:srgbClr val="000000"/>
                </a:solidFill>
                <a:latin typeface="Arial" charset="0"/>
              </a:rPr>
              <a:t>13-bit Fragment Offset</a:t>
            </a:r>
            <a:endParaRPr lang="en-US" sz="1400" b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276497" name="Line 20"/>
          <p:cNvSpPr>
            <a:spLocks noChangeShapeType="1"/>
          </p:cNvSpPr>
          <p:nvPr/>
        </p:nvSpPr>
        <p:spPr bwMode="auto">
          <a:xfrm>
            <a:off x="3001964" y="1939926"/>
            <a:ext cx="1587" cy="601663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76498" name="Rectangle 21"/>
          <p:cNvSpPr>
            <a:spLocks noChangeArrowheads="1"/>
          </p:cNvSpPr>
          <p:nvPr/>
        </p:nvSpPr>
        <p:spPr bwMode="auto">
          <a:xfrm>
            <a:off x="1663422" y="1974850"/>
            <a:ext cx="1170544" cy="5206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/>
          <a:p>
            <a:pPr algn="ctr" eaLnBrk="0" hangingPunct="0"/>
            <a:r>
              <a:rPr lang="en-US" sz="1400">
                <a:solidFill>
                  <a:srgbClr val="000000"/>
                </a:solidFill>
                <a:latin typeface="Arial" charset="0"/>
              </a:rPr>
              <a:t>8-bit Time to </a:t>
            </a:r>
          </a:p>
          <a:p>
            <a:pPr algn="ctr" eaLnBrk="0" hangingPunct="0"/>
            <a:r>
              <a:rPr lang="en-US" sz="1400">
                <a:solidFill>
                  <a:srgbClr val="000000"/>
                </a:solidFill>
                <a:latin typeface="Arial" charset="0"/>
              </a:rPr>
              <a:t>Live (TTL)</a:t>
            </a:r>
          </a:p>
        </p:txBody>
      </p:sp>
      <p:sp>
        <p:nvSpPr>
          <p:cNvPr id="276499" name="Rectangle 22"/>
          <p:cNvSpPr>
            <a:spLocks noChangeArrowheads="1"/>
          </p:cNvSpPr>
          <p:nvPr/>
        </p:nvSpPr>
        <p:spPr bwMode="auto">
          <a:xfrm>
            <a:off x="3048000" y="1981201"/>
            <a:ext cx="1078020" cy="5822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/>
          <a:p>
            <a:pPr algn="l" eaLnBrk="0" hangingPunct="0"/>
            <a:r>
              <a:rPr lang="en-US" sz="1600">
                <a:solidFill>
                  <a:srgbClr val="0080FF"/>
                </a:solidFill>
                <a:latin typeface="Arial" charset="0"/>
              </a:rPr>
              <a:t>6 = TCP</a:t>
            </a:r>
            <a:br>
              <a:rPr lang="en-US" sz="1600">
                <a:solidFill>
                  <a:srgbClr val="0080FF"/>
                </a:solidFill>
                <a:latin typeface="Arial" charset="0"/>
              </a:rPr>
            </a:br>
            <a:r>
              <a:rPr lang="en-US" sz="1600">
                <a:solidFill>
                  <a:srgbClr val="0080FF"/>
                </a:solidFill>
                <a:latin typeface="Arial" charset="0"/>
              </a:rPr>
              <a:t>17 = UDP</a:t>
            </a:r>
            <a:endParaRPr lang="en-US" sz="1400" b="0">
              <a:solidFill>
                <a:srgbClr val="0080FF"/>
              </a:solidFill>
              <a:latin typeface="Arial" charset="0"/>
            </a:endParaRPr>
          </a:p>
        </p:txBody>
      </p:sp>
      <p:sp>
        <p:nvSpPr>
          <p:cNvPr id="276500" name="Rectangle 23"/>
          <p:cNvSpPr>
            <a:spLocks noChangeArrowheads="1"/>
          </p:cNvSpPr>
          <p:nvPr/>
        </p:nvSpPr>
        <p:spPr bwMode="auto">
          <a:xfrm>
            <a:off x="4689477" y="2089151"/>
            <a:ext cx="2452195" cy="3359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/>
          <a:p>
            <a:pPr algn="l" eaLnBrk="0" hangingPunct="0"/>
            <a:r>
              <a:rPr lang="en-US" sz="1600" b="0" dirty="0">
                <a:solidFill>
                  <a:srgbClr val="000000"/>
                </a:solidFill>
                <a:latin typeface="Arial" charset="0"/>
              </a:rPr>
              <a:t>16-bit Header Checksum</a:t>
            </a:r>
            <a:endParaRPr lang="en-US" sz="1400" b="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276501" name="Line 24"/>
          <p:cNvSpPr>
            <a:spLocks noChangeShapeType="1"/>
          </p:cNvSpPr>
          <p:nvPr/>
        </p:nvSpPr>
        <p:spPr bwMode="auto">
          <a:xfrm>
            <a:off x="1438276" y="3208339"/>
            <a:ext cx="5967413" cy="1587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76502" name="Rectangle 25"/>
          <p:cNvSpPr>
            <a:spLocks noChangeArrowheads="1"/>
          </p:cNvSpPr>
          <p:nvPr/>
        </p:nvSpPr>
        <p:spPr bwMode="auto">
          <a:xfrm>
            <a:off x="3181350" y="2732089"/>
            <a:ext cx="2448688" cy="3359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/>
          <a:p>
            <a:pPr algn="l" eaLnBrk="0" hangingPunct="0"/>
            <a:r>
              <a:rPr lang="en-US" sz="1600">
                <a:solidFill>
                  <a:schemeClr val="accent2"/>
                </a:solidFill>
                <a:latin typeface="Arial" charset="0"/>
              </a:rPr>
              <a:t>32-bit Source IP Address</a:t>
            </a:r>
            <a:endParaRPr lang="en-US" sz="1400">
              <a:solidFill>
                <a:schemeClr val="accent2"/>
              </a:solidFill>
              <a:latin typeface="Arial" charset="0"/>
            </a:endParaRPr>
          </a:p>
        </p:txBody>
      </p:sp>
      <p:sp>
        <p:nvSpPr>
          <p:cNvPr id="276503" name="Rectangle 26"/>
          <p:cNvSpPr>
            <a:spLocks noChangeArrowheads="1"/>
          </p:cNvSpPr>
          <p:nvPr/>
        </p:nvSpPr>
        <p:spPr bwMode="auto">
          <a:xfrm>
            <a:off x="3011489" y="3357564"/>
            <a:ext cx="2825093" cy="3359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/>
          <a:p>
            <a:pPr algn="l" eaLnBrk="0" hangingPunct="0"/>
            <a:r>
              <a:rPr lang="en-US" sz="1600">
                <a:solidFill>
                  <a:schemeClr val="accent2"/>
                </a:solidFill>
                <a:latin typeface="Arial" charset="0"/>
              </a:rPr>
              <a:t>32-bit Destination IP Address</a:t>
            </a:r>
            <a:endParaRPr lang="en-US" sz="1400" b="0">
              <a:solidFill>
                <a:schemeClr val="accent2"/>
              </a:solidFill>
              <a:latin typeface="Arial" charset="0"/>
            </a:endParaRPr>
          </a:p>
        </p:txBody>
      </p:sp>
      <p:cxnSp>
        <p:nvCxnSpPr>
          <p:cNvPr id="1033254" name="AutoShape 38"/>
          <p:cNvCxnSpPr>
            <a:cxnSpLocks noChangeShapeType="1"/>
            <a:stCxn id="276498" idx="3"/>
          </p:cNvCxnSpPr>
          <p:nvPr/>
        </p:nvCxnSpPr>
        <p:spPr bwMode="auto">
          <a:xfrm flipH="1">
            <a:off x="1371601" y="2235178"/>
            <a:ext cx="1462365" cy="1743098"/>
          </a:xfrm>
          <a:prstGeom prst="curvedConnector4">
            <a:avLst>
              <a:gd name="adj1" fmla="val -15632"/>
              <a:gd name="adj2" fmla="val 57467"/>
            </a:avLst>
          </a:prstGeom>
          <a:noFill/>
          <a:ln w="22225">
            <a:solidFill>
              <a:srgbClr val="3B7ACC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sp>
        <p:nvSpPr>
          <p:cNvPr id="276505" name="Rectangle 40"/>
          <p:cNvSpPr>
            <a:spLocks noChangeArrowheads="1"/>
          </p:cNvSpPr>
          <p:nvPr/>
        </p:nvSpPr>
        <p:spPr bwMode="auto">
          <a:xfrm>
            <a:off x="1449389" y="3810000"/>
            <a:ext cx="6002337" cy="2667000"/>
          </a:xfrm>
          <a:prstGeom prst="rect">
            <a:avLst/>
          </a:prstGeom>
          <a:solidFill>
            <a:srgbClr val="FF66CC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276506" name="Rectangle 41"/>
          <p:cNvSpPr>
            <a:spLocks noChangeArrowheads="1"/>
          </p:cNvSpPr>
          <p:nvPr/>
        </p:nvSpPr>
        <p:spPr bwMode="auto">
          <a:xfrm>
            <a:off x="3921126" y="4962526"/>
            <a:ext cx="2249077" cy="3667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/>
          <a:p>
            <a:pPr algn="l" eaLnBrk="0" hangingPunct="0"/>
            <a:r>
              <a:rPr lang="en-US" sz="1800" dirty="0" smtClean="0">
                <a:solidFill>
                  <a:srgbClr val="000000"/>
                </a:solidFill>
                <a:latin typeface="Arial" charset="0"/>
              </a:rPr>
              <a:t>header and Payload</a:t>
            </a:r>
            <a:endParaRPr lang="en-US" sz="16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263770" y="4845838"/>
            <a:ext cx="9620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TCP or</a:t>
            </a:r>
          </a:p>
          <a:p>
            <a:r>
              <a:rPr lang="en-US" dirty="0" smtClean="0"/>
              <a:t>UDP</a:t>
            </a:r>
            <a:endParaRPr lang="en-US" dirty="0"/>
          </a:p>
        </p:txBody>
      </p:sp>
      <p:sp>
        <p:nvSpPr>
          <p:cNvPr id="29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1"/>
            <a:ext cx="2133600" cy="365125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37931725" indent="-37474525" algn="ctr"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r"/>
            <a:fld id="{C347C1EF-973B-F840-ADDD-5BD345E7D802}" type="slidenum">
              <a:rPr lang="en-US" sz="1400" smtClean="0">
                <a:latin typeface="Calibri"/>
              </a:rPr>
              <a:pPr algn="r"/>
              <a:t>19</a:t>
            </a:fld>
            <a:endParaRPr lang="en-US" sz="1400" dirty="0"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34293639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2"/>
          <p:cNvSpPr/>
          <p:nvPr/>
        </p:nvSpPr>
        <p:spPr>
          <a:xfrm>
            <a:off x="2658283" y="2490686"/>
            <a:ext cx="1910025" cy="2303638"/>
          </a:xfrm>
          <a:custGeom>
            <a:avLst/>
            <a:gdLst>
              <a:gd name="connsiteX0" fmla="*/ 19691 w 1910025"/>
              <a:gd name="connsiteY0" fmla="*/ 1260110 h 2303638"/>
              <a:gd name="connsiteX1" fmla="*/ 0 w 1910025"/>
              <a:gd name="connsiteY1" fmla="*/ 2303638 h 2303638"/>
              <a:gd name="connsiteX2" fmla="*/ 1910025 w 1910025"/>
              <a:gd name="connsiteY2" fmla="*/ 2303638 h 2303638"/>
              <a:gd name="connsiteX3" fmla="*/ 1910025 w 1910025"/>
              <a:gd name="connsiteY3" fmla="*/ 0 h 2303638"/>
              <a:gd name="connsiteX4" fmla="*/ 19691 w 1910025"/>
              <a:gd name="connsiteY4" fmla="*/ 1260110 h 23036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0025" h="2303638">
                <a:moveTo>
                  <a:pt x="19691" y="1260110"/>
                </a:moveTo>
                <a:lnTo>
                  <a:pt x="0" y="2303638"/>
                </a:lnTo>
                <a:lnTo>
                  <a:pt x="1910025" y="2303638"/>
                </a:lnTo>
                <a:lnTo>
                  <a:pt x="1910025" y="0"/>
                </a:lnTo>
                <a:lnTo>
                  <a:pt x="19691" y="1260110"/>
                </a:lnTo>
                <a:close/>
              </a:path>
            </a:pathLst>
          </a:cu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 anchor="ctr"/>
          <a:lstStyle/>
          <a:p>
            <a:pPr algn="ctr">
              <a:defRPr/>
            </a:pPr>
            <a:r>
              <a:rPr lang="en-US" sz="2800" dirty="0">
                <a:solidFill>
                  <a:srgbClr val="000090"/>
                </a:solidFill>
                <a:latin typeface="Arial" pitchFamily="-65" charset="0"/>
              </a:rPr>
              <a:t>A</a:t>
            </a:r>
          </a:p>
        </p:txBody>
      </p:sp>
      <p:sp>
        <p:nvSpPr>
          <p:cNvPr id="24580" name="Title 1"/>
          <p:cNvSpPr>
            <a:spLocks noGrp="1"/>
          </p:cNvSpPr>
          <p:nvPr>
            <p:ph type="title"/>
          </p:nvPr>
        </p:nvSpPr>
        <p:spPr>
          <a:xfrm>
            <a:off x="457200" y="-182562"/>
            <a:ext cx="8229600" cy="1173162"/>
          </a:xfrm>
        </p:spPr>
        <p:txBody>
          <a:bodyPr/>
          <a:lstStyle/>
          <a:p>
            <a:r>
              <a:rPr lang="en-US" sz="3600" dirty="0" smtClean="0">
                <a:latin typeface="Arial" charset="0"/>
                <a:ea typeface="ＭＳ Ｐゴシック" charset="0"/>
                <a:cs typeface="ＭＳ Ｐゴシック" charset="0"/>
              </a:rPr>
              <a:t>A Simple Model for TCP Throughput</a:t>
            </a:r>
            <a:endParaRPr lang="en-US" sz="3600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4582" name="Freeform 4"/>
          <p:cNvSpPr>
            <a:spLocks/>
          </p:cNvSpPr>
          <p:nvPr/>
        </p:nvSpPr>
        <p:spPr bwMode="auto">
          <a:xfrm>
            <a:off x="844550" y="1722438"/>
            <a:ext cx="7842250" cy="3078162"/>
          </a:xfrm>
          <a:custGeom>
            <a:avLst/>
            <a:gdLst>
              <a:gd name="T0" fmla="*/ 0 w 4416"/>
              <a:gd name="T1" fmla="*/ 0 h 1968"/>
              <a:gd name="T2" fmla="*/ 0 w 4416"/>
              <a:gd name="T3" fmla="*/ 2147483647 h 1968"/>
              <a:gd name="T4" fmla="*/ 2147483647 w 4416"/>
              <a:gd name="T5" fmla="*/ 2147483647 h 1968"/>
              <a:gd name="T6" fmla="*/ 0 60000 65536"/>
              <a:gd name="T7" fmla="*/ 0 60000 65536"/>
              <a:gd name="T8" fmla="*/ 0 60000 65536"/>
              <a:gd name="T9" fmla="*/ 0 w 4416"/>
              <a:gd name="T10" fmla="*/ 0 h 1968"/>
              <a:gd name="T11" fmla="*/ 4416 w 4416"/>
              <a:gd name="T12" fmla="*/ 1968 h 196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416" h="1968">
                <a:moveTo>
                  <a:pt x="0" y="0"/>
                </a:moveTo>
                <a:lnTo>
                  <a:pt x="0" y="1968"/>
                </a:lnTo>
                <a:lnTo>
                  <a:pt x="4416" y="1968"/>
                </a:lnTo>
              </a:path>
            </a:pathLst>
          </a:custGeom>
          <a:noFill/>
          <a:ln w="19050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583" name="Line 12"/>
          <p:cNvSpPr>
            <a:spLocks noChangeShapeType="1"/>
          </p:cNvSpPr>
          <p:nvPr/>
        </p:nvSpPr>
        <p:spPr bwMode="auto">
          <a:xfrm>
            <a:off x="2663825" y="1752600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584" name="Text Box 15"/>
          <p:cNvSpPr txBox="1">
            <a:spLocks noChangeArrowheads="1"/>
          </p:cNvSpPr>
          <p:nvPr/>
        </p:nvSpPr>
        <p:spPr bwMode="auto">
          <a:xfrm>
            <a:off x="2286000" y="1371600"/>
            <a:ext cx="783287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dirty="0" smtClean="0"/>
              <a:t>Loss</a:t>
            </a:r>
            <a:endParaRPr lang="en-US" dirty="0"/>
          </a:p>
        </p:txBody>
      </p:sp>
      <p:sp>
        <p:nvSpPr>
          <p:cNvPr id="24585" name="Freeform 15"/>
          <p:cNvSpPr>
            <a:spLocks/>
          </p:cNvSpPr>
          <p:nvPr/>
        </p:nvSpPr>
        <p:spPr bwMode="auto">
          <a:xfrm>
            <a:off x="844550" y="2484438"/>
            <a:ext cx="1828800" cy="2316162"/>
          </a:xfrm>
          <a:custGeom>
            <a:avLst/>
            <a:gdLst>
              <a:gd name="T0" fmla="*/ 2147483647 w 1152"/>
              <a:gd name="T1" fmla="*/ 0 h 864"/>
              <a:gd name="T2" fmla="*/ 2147483647 w 1152"/>
              <a:gd name="T3" fmla="*/ 2147483647 h 864"/>
              <a:gd name="T4" fmla="*/ 2147483647 w 1152"/>
              <a:gd name="T5" fmla="*/ 2147483647 h 864"/>
              <a:gd name="T6" fmla="*/ 2147483647 w 1152"/>
              <a:gd name="T7" fmla="*/ 2147483647 h 864"/>
              <a:gd name="T8" fmla="*/ 0 w 1152"/>
              <a:gd name="T9" fmla="*/ 2147483647 h 86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152"/>
              <a:gd name="T16" fmla="*/ 0 h 864"/>
              <a:gd name="T17" fmla="*/ 1152 w 1152"/>
              <a:gd name="T18" fmla="*/ 864 h 86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152" h="864">
                <a:moveTo>
                  <a:pt x="1152" y="0"/>
                </a:moveTo>
                <a:cubicBezTo>
                  <a:pt x="1132" y="116"/>
                  <a:pt x="1112" y="232"/>
                  <a:pt x="1056" y="336"/>
                </a:cubicBezTo>
                <a:cubicBezTo>
                  <a:pt x="1000" y="440"/>
                  <a:pt x="928" y="544"/>
                  <a:pt x="816" y="624"/>
                </a:cubicBezTo>
                <a:cubicBezTo>
                  <a:pt x="704" y="704"/>
                  <a:pt x="520" y="776"/>
                  <a:pt x="384" y="816"/>
                </a:cubicBezTo>
                <a:cubicBezTo>
                  <a:pt x="248" y="856"/>
                  <a:pt x="124" y="860"/>
                  <a:pt x="0" y="864"/>
                </a:cubicBezTo>
              </a:path>
            </a:pathLst>
          </a:custGeom>
          <a:noFill/>
          <a:ln w="25400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586" name="Text Box 18"/>
          <p:cNvSpPr txBox="1">
            <a:spLocks noChangeArrowheads="1"/>
          </p:cNvSpPr>
          <p:nvPr/>
        </p:nvSpPr>
        <p:spPr bwMode="auto">
          <a:xfrm>
            <a:off x="8255000" y="4724400"/>
            <a:ext cx="2682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i="1">
                <a:latin typeface="Times New Roman" charset="0"/>
              </a:rPr>
              <a:t>t</a:t>
            </a:r>
          </a:p>
        </p:txBody>
      </p:sp>
      <p:sp>
        <p:nvSpPr>
          <p:cNvPr id="24587" name="Text Box 19"/>
          <p:cNvSpPr txBox="1">
            <a:spLocks noChangeArrowheads="1"/>
          </p:cNvSpPr>
          <p:nvPr/>
        </p:nvSpPr>
        <p:spPr bwMode="auto">
          <a:xfrm>
            <a:off x="53975" y="1384300"/>
            <a:ext cx="8128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i="1">
                <a:latin typeface="Times New Roman" charset="0"/>
              </a:rPr>
              <a:t>cwnd</a:t>
            </a:r>
          </a:p>
        </p:txBody>
      </p:sp>
      <p:sp>
        <p:nvSpPr>
          <p:cNvPr id="24588" name="Freeform 34"/>
          <p:cNvSpPr>
            <a:spLocks noChangeArrowheads="1"/>
          </p:cNvSpPr>
          <p:nvPr/>
        </p:nvSpPr>
        <p:spPr bwMode="auto">
          <a:xfrm>
            <a:off x="2663825" y="2484438"/>
            <a:ext cx="1914525" cy="1270000"/>
          </a:xfrm>
          <a:custGeom>
            <a:avLst/>
            <a:gdLst>
              <a:gd name="T0" fmla="*/ 0 w 1914577"/>
              <a:gd name="T1" fmla="*/ 18960 h 1269957"/>
              <a:gd name="T2" fmla="*/ 18951 w 1914577"/>
              <a:gd name="T3" fmla="*/ 1270172 h 1269957"/>
              <a:gd name="T4" fmla="*/ 1914317 w 1914577"/>
              <a:gd name="T5" fmla="*/ 0 h 1269957"/>
              <a:gd name="T6" fmla="*/ 0 60000 65536"/>
              <a:gd name="T7" fmla="*/ 0 60000 65536"/>
              <a:gd name="T8" fmla="*/ 0 60000 65536"/>
              <a:gd name="T9" fmla="*/ 0 w 1914577"/>
              <a:gd name="T10" fmla="*/ 0 h 1269957"/>
              <a:gd name="T11" fmla="*/ 1914577 w 1914577"/>
              <a:gd name="T12" fmla="*/ 1269957 h 126995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914577" h="1269957">
                <a:moveTo>
                  <a:pt x="0" y="18955"/>
                </a:moveTo>
                <a:lnTo>
                  <a:pt x="18956" y="1269957"/>
                </a:lnTo>
                <a:lnTo>
                  <a:pt x="1914577" y="0"/>
                </a:lnTo>
              </a:path>
            </a:pathLst>
          </a:custGeom>
          <a:noFill/>
          <a:ln w="25400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589" name="Freeform 35"/>
          <p:cNvSpPr>
            <a:spLocks noChangeArrowheads="1"/>
          </p:cNvSpPr>
          <p:nvPr/>
        </p:nvSpPr>
        <p:spPr bwMode="auto">
          <a:xfrm>
            <a:off x="4578350" y="2484438"/>
            <a:ext cx="1914525" cy="1270000"/>
          </a:xfrm>
          <a:custGeom>
            <a:avLst/>
            <a:gdLst>
              <a:gd name="T0" fmla="*/ 0 w 1914577"/>
              <a:gd name="T1" fmla="*/ 18960 h 1269957"/>
              <a:gd name="T2" fmla="*/ 18951 w 1914577"/>
              <a:gd name="T3" fmla="*/ 1270172 h 1269957"/>
              <a:gd name="T4" fmla="*/ 1914317 w 1914577"/>
              <a:gd name="T5" fmla="*/ 0 h 1269957"/>
              <a:gd name="T6" fmla="*/ 0 60000 65536"/>
              <a:gd name="T7" fmla="*/ 0 60000 65536"/>
              <a:gd name="T8" fmla="*/ 0 60000 65536"/>
              <a:gd name="T9" fmla="*/ 0 w 1914577"/>
              <a:gd name="T10" fmla="*/ 0 h 1269957"/>
              <a:gd name="T11" fmla="*/ 1914577 w 1914577"/>
              <a:gd name="T12" fmla="*/ 1269957 h 126995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914577" h="1269957">
                <a:moveTo>
                  <a:pt x="0" y="18955"/>
                </a:moveTo>
                <a:lnTo>
                  <a:pt x="18956" y="1269957"/>
                </a:lnTo>
                <a:lnTo>
                  <a:pt x="1914577" y="0"/>
                </a:lnTo>
              </a:path>
            </a:pathLst>
          </a:custGeom>
          <a:noFill/>
          <a:ln w="25400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590" name="Freeform 36"/>
          <p:cNvSpPr>
            <a:spLocks noChangeArrowheads="1"/>
          </p:cNvSpPr>
          <p:nvPr/>
        </p:nvSpPr>
        <p:spPr bwMode="auto">
          <a:xfrm>
            <a:off x="6492875" y="2484438"/>
            <a:ext cx="1914525" cy="1270000"/>
          </a:xfrm>
          <a:custGeom>
            <a:avLst/>
            <a:gdLst>
              <a:gd name="T0" fmla="*/ 0 w 1914577"/>
              <a:gd name="T1" fmla="*/ 18960 h 1269957"/>
              <a:gd name="T2" fmla="*/ 18951 w 1914577"/>
              <a:gd name="T3" fmla="*/ 1270172 h 1269957"/>
              <a:gd name="T4" fmla="*/ 1914317 w 1914577"/>
              <a:gd name="T5" fmla="*/ 0 h 1269957"/>
              <a:gd name="T6" fmla="*/ 0 60000 65536"/>
              <a:gd name="T7" fmla="*/ 0 60000 65536"/>
              <a:gd name="T8" fmla="*/ 0 60000 65536"/>
              <a:gd name="T9" fmla="*/ 0 w 1914577"/>
              <a:gd name="T10" fmla="*/ 0 h 1269957"/>
              <a:gd name="T11" fmla="*/ 1914577 w 1914577"/>
              <a:gd name="T12" fmla="*/ 1269957 h 126995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914577" h="1269957">
                <a:moveTo>
                  <a:pt x="0" y="18955"/>
                </a:moveTo>
                <a:lnTo>
                  <a:pt x="18956" y="1269957"/>
                </a:lnTo>
                <a:lnTo>
                  <a:pt x="1914577" y="0"/>
                </a:lnTo>
              </a:path>
            </a:pathLst>
          </a:custGeom>
          <a:noFill/>
          <a:ln w="25400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591" name="Line 12"/>
          <p:cNvSpPr>
            <a:spLocks noChangeShapeType="1"/>
          </p:cNvSpPr>
          <p:nvPr/>
        </p:nvSpPr>
        <p:spPr bwMode="auto">
          <a:xfrm>
            <a:off x="4572000" y="1752600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592" name="Line 12"/>
          <p:cNvSpPr>
            <a:spLocks noChangeShapeType="1"/>
          </p:cNvSpPr>
          <p:nvPr/>
        </p:nvSpPr>
        <p:spPr bwMode="auto">
          <a:xfrm>
            <a:off x="6480175" y="1752600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593" name="Line 12"/>
          <p:cNvSpPr>
            <a:spLocks noChangeShapeType="1"/>
          </p:cNvSpPr>
          <p:nvPr/>
        </p:nvSpPr>
        <p:spPr bwMode="auto">
          <a:xfrm>
            <a:off x="8389938" y="1752600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cxnSp>
        <p:nvCxnSpPr>
          <p:cNvPr id="24594" name="Straight Connector 41"/>
          <p:cNvCxnSpPr>
            <a:cxnSpLocks noChangeShapeType="1"/>
            <a:endCxn id="24590" idx="2"/>
          </p:cNvCxnSpPr>
          <p:nvPr/>
        </p:nvCxnSpPr>
        <p:spPr bwMode="auto">
          <a:xfrm>
            <a:off x="863600" y="2484438"/>
            <a:ext cx="7543800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dot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24595" name="Straight Connector 42"/>
          <p:cNvCxnSpPr>
            <a:cxnSpLocks noChangeShapeType="1"/>
          </p:cNvCxnSpPr>
          <p:nvPr/>
        </p:nvCxnSpPr>
        <p:spPr bwMode="auto">
          <a:xfrm>
            <a:off x="866775" y="3733800"/>
            <a:ext cx="7523163" cy="1588"/>
          </a:xfrm>
          <a:prstGeom prst="line">
            <a:avLst/>
          </a:prstGeom>
          <a:noFill/>
          <a:ln w="9525">
            <a:solidFill>
              <a:schemeClr val="tx1"/>
            </a:solidFill>
            <a:prstDash val="dot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24596" name="Straight Connector 46"/>
          <p:cNvCxnSpPr>
            <a:cxnSpLocks noChangeShapeType="1"/>
            <a:stCxn id="24588" idx="1"/>
          </p:cNvCxnSpPr>
          <p:nvPr/>
        </p:nvCxnSpPr>
        <p:spPr bwMode="auto">
          <a:xfrm flipH="1">
            <a:off x="2663825" y="3754438"/>
            <a:ext cx="19050" cy="1046162"/>
          </a:xfrm>
          <a:prstGeom prst="line">
            <a:avLst/>
          </a:prstGeom>
          <a:noFill/>
          <a:ln w="9525">
            <a:solidFill>
              <a:schemeClr val="tx1"/>
            </a:solidFill>
            <a:prstDash val="dot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24597" name="Straight Connector 49"/>
          <p:cNvCxnSpPr>
            <a:cxnSpLocks noChangeShapeType="1"/>
          </p:cNvCxnSpPr>
          <p:nvPr/>
        </p:nvCxnSpPr>
        <p:spPr bwMode="auto">
          <a:xfrm flipH="1">
            <a:off x="4572000" y="3775075"/>
            <a:ext cx="19050" cy="1046163"/>
          </a:xfrm>
          <a:prstGeom prst="line">
            <a:avLst/>
          </a:prstGeom>
          <a:noFill/>
          <a:ln w="9525">
            <a:solidFill>
              <a:schemeClr val="tx1"/>
            </a:solidFill>
            <a:prstDash val="dot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grpSp>
        <p:nvGrpSpPr>
          <p:cNvPr id="7" name="Group 6"/>
          <p:cNvGrpSpPr>
            <a:grpSpLocks/>
          </p:cNvGrpSpPr>
          <p:nvPr/>
        </p:nvGrpSpPr>
        <p:grpSpPr bwMode="auto">
          <a:xfrm>
            <a:off x="5562600" y="2743200"/>
            <a:ext cx="3276600" cy="3295650"/>
            <a:chOff x="4800600" y="3028950"/>
            <a:chExt cx="3276600" cy="3295650"/>
          </a:xfrm>
        </p:grpSpPr>
        <p:sp>
          <p:nvSpPr>
            <p:cNvPr id="24602" name="Oval 52"/>
            <p:cNvSpPr>
              <a:spLocks noChangeArrowheads="1"/>
            </p:cNvSpPr>
            <p:nvPr/>
          </p:nvSpPr>
          <p:spPr bwMode="auto">
            <a:xfrm>
              <a:off x="4800600" y="3028950"/>
              <a:ext cx="685800" cy="609600"/>
            </a:xfrm>
            <a:prstGeom prst="ellips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cxnSp>
          <p:nvCxnSpPr>
            <p:cNvPr id="24603" name="Straight Connector 60"/>
            <p:cNvCxnSpPr>
              <a:cxnSpLocks noChangeShapeType="1"/>
              <a:stCxn id="24602" idx="5"/>
              <a:endCxn id="24605" idx="0"/>
            </p:cNvCxnSpPr>
            <p:nvPr/>
          </p:nvCxnSpPr>
          <p:spPr bwMode="auto">
            <a:xfrm rot="16200000" flipH="1">
              <a:off x="5839619" y="3096419"/>
              <a:ext cx="412750" cy="1319212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grpSp>
          <p:nvGrpSpPr>
            <p:cNvPr id="24604" name="Group 5"/>
            <p:cNvGrpSpPr>
              <a:grpSpLocks/>
            </p:cNvGrpSpPr>
            <p:nvPr/>
          </p:nvGrpSpPr>
          <p:grpSpPr bwMode="auto">
            <a:xfrm>
              <a:off x="5334000" y="3962400"/>
              <a:ext cx="2743200" cy="2362200"/>
              <a:chOff x="5334000" y="3962400"/>
              <a:chExt cx="2743200" cy="2362200"/>
            </a:xfrm>
          </p:grpSpPr>
          <p:sp>
            <p:nvSpPr>
              <p:cNvPr id="24605" name="Oval 53"/>
              <p:cNvSpPr>
                <a:spLocks noChangeArrowheads="1"/>
              </p:cNvSpPr>
              <p:nvPr/>
            </p:nvSpPr>
            <p:spPr bwMode="auto">
              <a:xfrm>
                <a:off x="5334000" y="3962400"/>
                <a:ext cx="2743200" cy="2362200"/>
              </a:xfrm>
              <a:prstGeom prst="ellipse">
                <a:avLst/>
              </a:prstGeom>
              <a:solidFill>
                <a:srgbClr val="FFFFFF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606" name="Freeform 55"/>
              <p:cNvSpPr>
                <a:spLocks noChangeArrowheads="1"/>
              </p:cNvSpPr>
              <p:nvPr/>
            </p:nvSpPr>
            <p:spPr bwMode="auto">
              <a:xfrm>
                <a:off x="5614988" y="5478463"/>
                <a:ext cx="542925" cy="338137"/>
              </a:xfrm>
              <a:custGeom>
                <a:avLst/>
                <a:gdLst>
                  <a:gd name="T0" fmla="*/ 0 w 542872"/>
                  <a:gd name="T1" fmla="*/ 333430 h 339324"/>
                  <a:gd name="T2" fmla="*/ 281266 w 542872"/>
                  <a:gd name="T3" fmla="*/ 333430 h 339324"/>
                  <a:gd name="T4" fmla="*/ 281266 w 542872"/>
                  <a:gd name="T5" fmla="*/ 152424 h 339324"/>
                  <a:gd name="T6" fmla="*/ 543137 w 542872"/>
                  <a:gd name="T7" fmla="*/ 152424 h 339324"/>
                  <a:gd name="T8" fmla="*/ 533438 w 542872"/>
                  <a:gd name="T9" fmla="*/ 0 h 33932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42872"/>
                  <a:gd name="T16" fmla="*/ 0 h 339324"/>
                  <a:gd name="T17" fmla="*/ 542872 w 542872"/>
                  <a:gd name="T18" fmla="*/ 339324 h 33932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42872" h="339324">
                    <a:moveTo>
                      <a:pt x="0" y="339324"/>
                    </a:moveTo>
                    <a:lnTo>
                      <a:pt x="281131" y="339324"/>
                    </a:lnTo>
                    <a:lnTo>
                      <a:pt x="281131" y="155119"/>
                    </a:lnTo>
                    <a:lnTo>
                      <a:pt x="542872" y="155119"/>
                    </a:lnTo>
                    <a:lnTo>
                      <a:pt x="533178" y="0"/>
                    </a:lnTo>
                  </a:path>
                </a:pathLst>
              </a:cu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607" name="Freeform 56"/>
              <p:cNvSpPr>
                <a:spLocks noChangeArrowheads="1"/>
              </p:cNvSpPr>
              <p:nvPr/>
            </p:nvSpPr>
            <p:spPr bwMode="auto">
              <a:xfrm>
                <a:off x="6153150" y="5138738"/>
                <a:ext cx="542925" cy="339725"/>
              </a:xfrm>
              <a:custGeom>
                <a:avLst/>
                <a:gdLst>
                  <a:gd name="T0" fmla="*/ 0 w 542872"/>
                  <a:gd name="T1" fmla="*/ 341333 h 339324"/>
                  <a:gd name="T2" fmla="*/ 281266 w 542872"/>
                  <a:gd name="T3" fmla="*/ 341333 h 339324"/>
                  <a:gd name="T4" fmla="*/ 281266 w 542872"/>
                  <a:gd name="T5" fmla="*/ 156038 h 339324"/>
                  <a:gd name="T6" fmla="*/ 543137 w 542872"/>
                  <a:gd name="T7" fmla="*/ 156038 h 339324"/>
                  <a:gd name="T8" fmla="*/ 533438 w 542872"/>
                  <a:gd name="T9" fmla="*/ 0 h 33932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42872"/>
                  <a:gd name="T16" fmla="*/ 0 h 339324"/>
                  <a:gd name="T17" fmla="*/ 542872 w 542872"/>
                  <a:gd name="T18" fmla="*/ 339324 h 33932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42872" h="339324">
                    <a:moveTo>
                      <a:pt x="0" y="339324"/>
                    </a:moveTo>
                    <a:lnTo>
                      <a:pt x="281131" y="339324"/>
                    </a:lnTo>
                    <a:lnTo>
                      <a:pt x="281131" y="155119"/>
                    </a:lnTo>
                    <a:lnTo>
                      <a:pt x="542872" y="155119"/>
                    </a:lnTo>
                    <a:lnTo>
                      <a:pt x="533178" y="0"/>
                    </a:lnTo>
                  </a:path>
                </a:pathLst>
              </a:cu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608" name="Freeform 57"/>
              <p:cNvSpPr>
                <a:spLocks noChangeArrowheads="1"/>
              </p:cNvSpPr>
              <p:nvPr/>
            </p:nvSpPr>
            <p:spPr bwMode="auto">
              <a:xfrm>
                <a:off x="6691313" y="4799013"/>
                <a:ext cx="542925" cy="339725"/>
              </a:xfrm>
              <a:custGeom>
                <a:avLst/>
                <a:gdLst>
                  <a:gd name="T0" fmla="*/ 0 w 542872"/>
                  <a:gd name="T1" fmla="*/ 341333 h 339324"/>
                  <a:gd name="T2" fmla="*/ 281266 w 542872"/>
                  <a:gd name="T3" fmla="*/ 341333 h 339324"/>
                  <a:gd name="T4" fmla="*/ 281266 w 542872"/>
                  <a:gd name="T5" fmla="*/ 156038 h 339324"/>
                  <a:gd name="T6" fmla="*/ 543137 w 542872"/>
                  <a:gd name="T7" fmla="*/ 156038 h 339324"/>
                  <a:gd name="T8" fmla="*/ 533438 w 542872"/>
                  <a:gd name="T9" fmla="*/ 0 h 33932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42872"/>
                  <a:gd name="T16" fmla="*/ 0 h 339324"/>
                  <a:gd name="T17" fmla="*/ 542872 w 542872"/>
                  <a:gd name="T18" fmla="*/ 339324 h 33932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42872" h="339324">
                    <a:moveTo>
                      <a:pt x="0" y="339324"/>
                    </a:moveTo>
                    <a:lnTo>
                      <a:pt x="281131" y="339324"/>
                    </a:lnTo>
                    <a:lnTo>
                      <a:pt x="281131" y="155119"/>
                    </a:lnTo>
                    <a:lnTo>
                      <a:pt x="542872" y="155119"/>
                    </a:lnTo>
                    <a:lnTo>
                      <a:pt x="533178" y="0"/>
                    </a:lnTo>
                  </a:path>
                </a:pathLst>
              </a:cu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609" name="Freeform 58"/>
              <p:cNvSpPr>
                <a:spLocks noChangeArrowheads="1"/>
              </p:cNvSpPr>
              <p:nvPr/>
            </p:nvSpPr>
            <p:spPr bwMode="auto">
              <a:xfrm>
                <a:off x="7229475" y="4459288"/>
                <a:ext cx="542925" cy="339725"/>
              </a:xfrm>
              <a:custGeom>
                <a:avLst/>
                <a:gdLst>
                  <a:gd name="T0" fmla="*/ 0 w 542872"/>
                  <a:gd name="T1" fmla="*/ 341333 h 339324"/>
                  <a:gd name="T2" fmla="*/ 281266 w 542872"/>
                  <a:gd name="T3" fmla="*/ 341333 h 339324"/>
                  <a:gd name="T4" fmla="*/ 281266 w 542872"/>
                  <a:gd name="T5" fmla="*/ 156038 h 339324"/>
                  <a:gd name="T6" fmla="*/ 543137 w 542872"/>
                  <a:gd name="T7" fmla="*/ 156038 h 339324"/>
                  <a:gd name="T8" fmla="*/ 533438 w 542872"/>
                  <a:gd name="T9" fmla="*/ 0 h 33932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42872"/>
                  <a:gd name="T16" fmla="*/ 0 h 339324"/>
                  <a:gd name="T17" fmla="*/ 542872 w 542872"/>
                  <a:gd name="T18" fmla="*/ 339324 h 33932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42872" h="339324">
                    <a:moveTo>
                      <a:pt x="0" y="339324"/>
                    </a:moveTo>
                    <a:lnTo>
                      <a:pt x="281131" y="339324"/>
                    </a:lnTo>
                    <a:lnTo>
                      <a:pt x="281131" y="155119"/>
                    </a:lnTo>
                    <a:lnTo>
                      <a:pt x="542872" y="155119"/>
                    </a:lnTo>
                    <a:lnTo>
                      <a:pt x="533178" y="0"/>
                    </a:lnTo>
                  </a:path>
                </a:pathLst>
              </a:cu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610" name="TextBox 65"/>
              <p:cNvSpPr txBox="1">
                <a:spLocks noChangeArrowheads="1"/>
              </p:cNvSpPr>
              <p:nvPr/>
            </p:nvSpPr>
            <p:spPr bwMode="auto">
              <a:xfrm>
                <a:off x="5826125" y="4821238"/>
                <a:ext cx="327025" cy="4000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 eaLnBrk="0" hangingPunct="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 eaLnBrk="0" hangingPunct="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 eaLnBrk="0" hangingPunct="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 eaLnBrk="0" hangingPunct="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eaLnBrk="1" hangingPunct="1"/>
                <a:r>
                  <a:rPr lang="en-US"/>
                  <a:t>1</a:t>
                </a:r>
              </a:p>
            </p:txBody>
          </p:sp>
          <p:sp>
            <p:nvSpPr>
              <p:cNvPr id="24611" name="TextBox 66"/>
              <p:cNvSpPr txBox="1">
                <a:spLocks noChangeArrowheads="1"/>
              </p:cNvSpPr>
              <p:nvPr/>
            </p:nvSpPr>
            <p:spPr bwMode="auto">
              <a:xfrm>
                <a:off x="6781800" y="5619750"/>
                <a:ext cx="708025" cy="4000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 eaLnBrk="0" hangingPunct="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 eaLnBrk="0" hangingPunct="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 eaLnBrk="0" hangingPunct="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 eaLnBrk="0" hangingPunct="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eaLnBrk="1" hangingPunct="1"/>
                <a:r>
                  <a:rPr lang="en-US" i="1">
                    <a:latin typeface="Times New Roman" charset="0"/>
                    <a:cs typeface="Times New Roman" charset="0"/>
                  </a:rPr>
                  <a:t>RTT</a:t>
                </a:r>
              </a:p>
            </p:txBody>
          </p:sp>
          <p:cxnSp>
            <p:nvCxnSpPr>
              <p:cNvPr id="24612" name="Straight Arrow Connector 68"/>
              <p:cNvCxnSpPr>
                <a:cxnSpLocks noChangeShapeType="1"/>
              </p:cNvCxnSpPr>
              <p:nvPr/>
            </p:nvCxnSpPr>
            <p:spPr bwMode="auto">
              <a:xfrm rot="10800000">
                <a:off x="7085013" y="4953000"/>
                <a:ext cx="1587" cy="663575"/>
              </a:xfrm>
              <a:prstGeom prst="straightConnector1">
                <a:avLst/>
              </a:prstGeom>
              <a:noFill/>
              <a:ln w="9525">
                <a:solidFill>
                  <a:schemeClr val="tx2"/>
                </a:solidFill>
                <a:round/>
                <a:headEnd/>
                <a:tailEnd type="arrow" w="med" len="med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</p:cxnSp>
          <p:cxnSp>
            <p:nvCxnSpPr>
              <p:cNvPr id="24613" name="Straight Arrow Connector 69"/>
              <p:cNvCxnSpPr>
                <a:cxnSpLocks noChangeShapeType="1"/>
              </p:cNvCxnSpPr>
              <p:nvPr/>
            </p:nvCxnSpPr>
            <p:spPr bwMode="auto">
              <a:xfrm>
                <a:off x="6153150" y="5027613"/>
                <a:ext cx="819150" cy="1587"/>
              </a:xfrm>
              <a:prstGeom prst="straightConnector1">
                <a:avLst/>
              </a:prstGeom>
              <a:noFill/>
              <a:ln w="9525">
                <a:solidFill>
                  <a:schemeClr val="tx2"/>
                </a:solidFill>
                <a:round/>
                <a:headEnd/>
                <a:tailEnd type="arrow" w="med" len="med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</p:cxnSp>
        </p:grpSp>
      </p:grpSp>
      <p:graphicFrame>
        <p:nvGraphicFramePr>
          <p:cNvPr id="24599" name="Object 2"/>
          <p:cNvGraphicFramePr>
            <a:graphicFrameLocks noChangeAspect="1"/>
          </p:cNvGraphicFramePr>
          <p:nvPr/>
        </p:nvGraphicFramePr>
        <p:xfrm>
          <a:off x="217488" y="2311400"/>
          <a:ext cx="479425" cy="346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1458" name="Equation" r:id="rId3" imgW="317362" imgH="228501" progId="Equation.3">
                  <p:embed/>
                </p:oleObj>
              </mc:Choice>
              <mc:Fallback>
                <p:oleObj name="Equation" r:id="rId3" imgW="317362" imgH="228501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7488" y="2311400"/>
                        <a:ext cx="479425" cy="3460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600" name="Object 3"/>
          <p:cNvGraphicFramePr>
            <a:graphicFrameLocks noChangeAspect="1"/>
          </p:cNvGraphicFramePr>
          <p:nvPr/>
        </p:nvGraphicFramePr>
        <p:xfrm>
          <a:off x="217488" y="3468688"/>
          <a:ext cx="479425" cy="533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1459" name="Equation" r:id="rId5" imgW="355292" imgH="393359" progId="Equation.3">
                  <p:embed/>
                </p:oleObj>
              </mc:Choice>
              <mc:Fallback>
                <p:oleObj name="Equation" r:id="rId5" imgW="355292" imgH="393359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7488" y="3468688"/>
                        <a:ext cx="479425" cy="533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2" name="Group 11"/>
          <p:cNvGrpSpPr/>
          <p:nvPr/>
        </p:nvGrpSpPr>
        <p:grpSpPr>
          <a:xfrm>
            <a:off x="2667000" y="2133600"/>
            <a:ext cx="6172200" cy="2057400"/>
            <a:chOff x="2667000" y="2133600"/>
            <a:chExt cx="6172200" cy="2057400"/>
          </a:xfrm>
        </p:grpSpPr>
        <p:sp>
          <p:nvSpPr>
            <p:cNvPr id="2" name="Rounded Rectangular Callout 1"/>
            <p:cNvSpPr/>
            <p:nvPr/>
          </p:nvSpPr>
          <p:spPr bwMode="auto">
            <a:xfrm>
              <a:off x="5638800" y="2133600"/>
              <a:ext cx="3200400" cy="457200"/>
            </a:xfrm>
            <a:prstGeom prst="wedgeRoundRectCallout">
              <a:avLst>
                <a:gd name="adj1" fmla="val -111311"/>
                <a:gd name="adj2" fmla="val 391304"/>
                <a:gd name="adj3" fmla="val 16667"/>
              </a:avLst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ourier New" charset="0"/>
              </a:endParaRPr>
            </a:p>
          </p:txBody>
        </p:sp>
        <p:cxnSp>
          <p:nvCxnSpPr>
            <p:cNvPr id="5" name="Straight Arrow Connector 4"/>
            <p:cNvCxnSpPr/>
            <p:nvPr/>
          </p:nvCxnSpPr>
          <p:spPr bwMode="auto">
            <a:xfrm>
              <a:off x="2667000" y="4191000"/>
              <a:ext cx="1905000" cy="0"/>
            </a:xfrm>
            <a:prstGeom prst="straightConnector1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arrow"/>
              <a:tailEnd type="arrow"/>
            </a:ln>
            <a:effectLst/>
          </p:spPr>
        </p:cxnSp>
        <p:sp>
          <p:nvSpPr>
            <p:cNvPr id="6" name="TextBox 5"/>
            <p:cNvSpPr txBox="1"/>
            <p:nvPr/>
          </p:nvSpPr>
          <p:spPr>
            <a:xfrm>
              <a:off x="5525460" y="2133600"/>
              <a:ext cx="3313740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b="0" dirty="0" smtClean="0">
                  <a:latin typeface="+mn-lt"/>
                </a:rPr>
                <a:t>½ </a:t>
              </a:r>
              <a:r>
                <a:rPr lang="en-US" sz="1800" b="0" dirty="0" err="1" smtClean="0">
                  <a:latin typeface="+mn-lt"/>
                </a:rPr>
                <a:t>W</a:t>
              </a:r>
              <a:r>
                <a:rPr lang="en-US" sz="1800" b="0" baseline="-25000" dirty="0" err="1" smtClean="0">
                  <a:latin typeface="+mn-lt"/>
                </a:rPr>
                <a:t>max</a:t>
              </a:r>
              <a:r>
                <a:rPr lang="en-US" sz="1800" b="0" dirty="0" smtClean="0">
                  <a:latin typeface="+mn-lt"/>
                </a:rPr>
                <a:t> RTTs between drops</a:t>
              </a:r>
            </a:p>
            <a:p>
              <a:r>
                <a:rPr lang="en-US" sz="1800" b="0" dirty="0" smtClean="0">
                  <a:latin typeface="+mn-lt"/>
                </a:rPr>
                <a:t> </a:t>
              </a:r>
              <a:endParaRPr lang="en-US" sz="1800" b="0" dirty="0">
                <a:latin typeface="+mn-lt"/>
              </a:endParaRPr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3657600" y="3124200"/>
            <a:ext cx="5257800" cy="3505200"/>
            <a:chOff x="3657600" y="3124200"/>
            <a:chExt cx="5257800" cy="3505200"/>
          </a:xfrm>
        </p:grpSpPr>
        <p:sp>
          <p:nvSpPr>
            <p:cNvPr id="41" name="Rounded Rectangular Callout 40"/>
            <p:cNvSpPr/>
            <p:nvPr/>
          </p:nvSpPr>
          <p:spPr bwMode="auto">
            <a:xfrm>
              <a:off x="5486400" y="6172200"/>
              <a:ext cx="3429000" cy="457200"/>
            </a:xfrm>
            <a:prstGeom prst="wedgeRoundRectCallout">
              <a:avLst>
                <a:gd name="adj1" fmla="val -103006"/>
                <a:gd name="adj2" fmla="val -436077"/>
                <a:gd name="adj3" fmla="val 16667"/>
              </a:avLst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ourier New" charset="0"/>
              </a:endParaRPr>
            </a:p>
          </p:txBody>
        </p:sp>
        <p:cxnSp>
          <p:nvCxnSpPr>
            <p:cNvPr id="42" name="Straight Arrow Connector 41"/>
            <p:cNvCxnSpPr/>
            <p:nvPr/>
          </p:nvCxnSpPr>
          <p:spPr bwMode="auto">
            <a:xfrm>
              <a:off x="3657600" y="3124200"/>
              <a:ext cx="0" cy="1676400"/>
            </a:xfrm>
            <a:prstGeom prst="straightConnector1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arrow"/>
              <a:tailEnd type="arrow"/>
            </a:ln>
            <a:effectLst/>
          </p:spPr>
        </p:cxnSp>
        <p:sp>
          <p:nvSpPr>
            <p:cNvPr id="45" name="TextBox 44"/>
            <p:cNvSpPr txBox="1"/>
            <p:nvPr/>
          </p:nvSpPr>
          <p:spPr>
            <a:xfrm>
              <a:off x="5498722" y="6211669"/>
              <a:ext cx="334047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b="0" dirty="0" smtClean="0">
                  <a:latin typeface="+mn-lt"/>
                </a:rPr>
                <a:t>Avg. ¾ </a:t>
              </a:r>
              <a:r>
                <a:rPr lang="en-US" sz="1800" b="0" dirty="0" err="1" smtClean="0">
                  <a:latin typeface="+mn-lt"/>
                </a:rPr>
                <a:t>W</a:t>
              </a:r>
              <a:r>
                <a:rPr lang="en-US" sz="1800" b="0" baseline="-25000" dirty="0" err="1" smtClean="0">
                  <a:latin typeface="+mn-lt"/>
                </a:rPr>
                <a:t>max</a:t>
              </a:r>
              <a:r>
                <a:rPr lang="en-US" sz="1800" b="0" dirty="0" smtClean="0">
                  <a:latin typeface="+mn-lt"/>
                </a:rPr>
                <a:t> packets per RTTs</a:t>
              </a:r>
              <a:endParaRPr lang="en-US" sz="1800" b="0" dirty="0">
                <a:latin typeface="+mn-lt"/>
              </a:endParaRPr>
            </a:p>
          </p:txBody>
        </p:sp>
      </p:grpSp>
      <p:sp>
        <p:nvSpPr>
          <p:cNvPr id="4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11828BE7-28D6-6A44-825C-169A4C1A9E19}" type="slidenum">
              <a:rPr lang="en-US" smtClean="0"/>
              <a:t>190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6090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2"/>
          <p:cNvSpPr/>
          <p:nvPr/>
        </p:nvSpPr>
        <p:spPr>
          <a:xfrm>
            <a:off x="2658283" y="2490686"/>
            <a:ext cx="1910025" cy="2303638"/>
          </a:xfrm>
          <a:custGeom>
            <a:avLst/>
            <a:gdLst>
              <a:gd name="connsiteX0" fmla="*/ 19691 w 1910025"/>
              <a:gd name="connsiteY0" fmla="*/ 1260110 h 2303638"/>
              <a:gd name="connsiteX1" fmla="*/ 0 w 1910025"/>
              <a:gd name="connsiteY1" fmla="*/ 2303638 h 2303638"/>
              <a:gd name="connsiteX2" fmla="*/ 1910025 w 1910025"/>
              <a:gd name="connsiteY2" fmla="*/ 2303638 h 2303638"/>
              <a:gd name="connsiteX3" fmla="*/ 1910025 w 1910025"/>
              <a:gd name="connsiteY3" fmla="*/ 0 h 2303638"/>
              <a:gd name="connsiteX4" fmla="*/ 19691 w 1910025"/>
              <a:gd name="connsiteY4" fmla="*/ 1260110 h 23036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0025" h="2303638">
                <a:moveTo>
                  <a:pt x="19691" y="1260110"/>
                </a:moveTo>
                <a:lnTo>
                  <a:pt x="0" y="2303638"/>
                </a:lnTo>
                <a:lnTo>
                  <a:pt x="1910025" y="2303638"/>
                </a:lnTo>
                <a:lnTo>
                  <a:pt x="1910025" y="0"/>
                </a:lnTo>
                <a:lnTo>
                  <a:pt x="19691" y="1260110"/>
                </a:lnTo>
                <a:close/>
              </a:path>
            </a:pathLst>
          </a:cu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 anchor="ctr"/>
          <a:lstStyle/>
          <a:p>
            <a:pPr algn="ctr">
              <a:defRPr/>
            </a:pPr>
            <a:r>
              <a:rPr lang="en-US" sz="2800" dirty="0">
                <a:solidFill>
                  <a:srgbClr val="000090"/>
                </a:solidFill>
                <a:latin typeface="Arial" pitchFamily="-65" charset="0"/>
              </a:rPr>
              <a:t>A</a:t>
            </a:r>
          </a:p>
        </p:txBody>
      </p:sp>
      <p:sp>
        <p:nvSpPr>
          <p:cNvPr id="24580" name="Title 1"/>
          <p:cNvSpPr>
            <a:spLocks noGrp="1"/>
          </p:cNvSpPr>
          <p:nvPr>
            <p:ph type="title"/>
          </p:nvPr>
        </p:nvSpPr>
        <p:spPr>
          <a:xfrm>
            <a:off x="457200" y="-182562"/>
            <a:ext cx="8229600" cy="1173162"/>
          </a:xfrm>
        </p:spPr>
        <p:txBody>
          <a:bodyPr/>
          <a:lstStyle/>
          <a:p>
            <a:r>
              <a:rPr lang="en-US" sz="3600" dirty="0" smtClean="0">
                <a:latin typeface="Arial" charset="0"/>
                <a:ea typeface="ＭＳ Ｐゴシック" charset="0"/>
                <a:cs typeface="ＭＳ Ｐゴシック" charset="0"/>
              </a:rPr>
              <a:t>A Simple Model for TCP Throughput</a:t>
            </a:r>
            <a:endParaRPr lang="en-US" sz="3600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4582" name="Freeform 4"/>
          <p:cNvSpPr>
            <a:spLocks/>
          </p:cNvSpPr>
          <p:nvPr/>
        </p:nvSpPr>
        <p:spPr bwMode="auto">
          <a:xfrm>
            <a:off x="844550" y="1722438"/>
            <a:ext cx="7842250" cy="3078162"/>
          </a:xfrm>
          <a:custGeom>
            <a:avLst/>
            <a:gdLst>
              <a:gd name="T0" fmla="*/ 0 w 4416"/>
              <a:gd name="T1" fmla="*/ 0 h 1968"/>
              <a:gd name="T2" fmla="*/ 0 w 4416"/>
              <a:gd name="T3" fmla="*/ 2147483647 h 1968"/>
              <a:gd name="T4" fmla="*/ 2147483647 w 4416"/>
              <a:gd name="T5" fmla="*/ 2147483647 h 1968"/>
              <a:gd name="T6" fmla="*/ 0 60000 65536"/>
              <a:gd name="T7" fmla="*/ 0 60000 65536"/>
              <a:gd name="T8" fmla="*/ 0 60000 65536"/>
              <a:gd name="T9" fmla="*/ 0 w 4416"/>
              <a:gd name="T10" fmla="*/ 0 h 1968"/>
              <a:gd name="T11" fmla="*/ 4416 w 4416"/>
              <a:gd name="T12" fmla="*/ 1968 h 196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416" h="1968">
                <a:moveTo>
                  <a:pt x="0" y="0"/>
                </a:moveTo>
                <a:lnTo>
                  <a:pt x="0" y="1968"/>
                </a:lnTo>
                <a:lnTo>
                  <a:pt x="4416" y="1968"/>
                </a:lnTo>
              </a:path>
            </a:pathLst>
          </a:custGeom>
          <a:noFill/>
          <a:ln w="19050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583" name="Line 12"/>
          <p:cNvSpPr>
            <a:spLocks noChangeShapeType="1"/>
          </p:cNvSpPr>
          <p:nvPr/>
        </p:nvSpPr>
        <p:spPr bwMode="auto">
          <a:xfrm>
            <a:off x="2663825" y="1752600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584" name="Text Box 15"/>
          <p:cNvSpPr txBox="1">
            <a:spLocks noChangeArrowheads="1"/>
          </p:cNvSpPr>
          <p:nvPr/>
        </p:nvSpPr>
        <p:spPr bwMode="auto">
          <a:xfrm>
            <a:off x="2286000" y="1371600"/>
            <a:ext cx="783287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dirty="0" smtClean="0"/>
              <a:t>Loss</a:t>
            </a:r>
            <a:endParaRPr lang="en-US" dirty="0"/>
          </a:p>
        </p:txBody>
      </p:sp>
      <p:sp>
        <p:nvSpPr>
          <p:cNvPr id="24585" name="Freeform 15"/>
          <p:cNvSpPr>
            <a:spLocks/>
          </p:cNvSpPr>
          <p:nvPr/>
        </p:nvSpPr>
        <p:spPr bwMode="auto">
          <a:xfrm>
            <a:off x="844550" y="2484438"/>
            <a:ext cx="1828800" cy="2316162"/>
          </a:xfrm>
          <a:custGeom>
            <a:avLst/>
            <a:gdLst>
              <a:gd name="T0" fmla="*/ 2147483647 w 1152"/>
              <a:gd name="T1" fmla="*/ 0 h 864"/>
              <a:gd name="T2" fmla="*/ 2147483647 w 1152"/>
              <a:gd name="T3" fmla="*/ 2147483647 h 864"/>
              <a:gd name="T4" fmla="*/ 2147483647 w 1152"/>
              <a:gd name="T5" fmla="*/ 2147483647 h 864"/>
              <a:gd name="T6" fmla="*/ 2147483647 w 1152"/>
              <a:gd name="T7" fmla="*/ 2147483647 h 864"/>
              <a:gd name="T8" fmla="*/ 0 w 1152"/>
              <a:gd name="T9" fmla="*/ 2147483647 h 86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152"/>
              <a:gd name="T16" fmla="*/ 0 h 864"/>
              <a:gd name="T17" fmla="*/ 1152 w 1152"/>
              <a:gd name="T18" fmla="*/ 864 h 86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152" h="864">
                <a:moveTo>
                  <a:pt x="1152" y="0"/>
                </a:moveTo>
                <a:cubicBezTo>
                  <a:pt x="1132" y="116"/>
                  <a:pt x="1112" y="232"/>
                  <a:pt x="1056" y="336"/>
                </a:cubicBezTo>
                <a:cubicBezTo>
                  <a:pt x="1000" y="440"/>
                  <a:pt x="928" y="544"/>
                  <a:pt x="816" y="624"/>
                </a:cubicBezTo>
                <a:cubicBezTo>
                  <a:pt x="704" y="704"/>
                  <a:pt x="520" y="776"/>
                  <a:pt x="384" y="816"/>
                </a:cubicBezTo>
                <a:cubicBezTo>
                  <a:pt x="248" y="856"/>
                  <a:pt x="124" y="860"/>
                  <a:pt x="0" y="864"/>
                </a:cubicBezTo>
              </a:path>
            </a:pathLst>
          </a:custGeom>
          <a:noFill/>
          <a:ln w="25400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586" name="Text Box 18"/>
          <p:cNvSpPr txBox="1">
            <a:spLocks noChangeArrowheads="1"/>
          </p:cNvSpPr>
          <p:nvPr/>
        </p:nvSpPr>
        <p:spPr bwMode="auto">
          <a:xfrm>
            <a:off x="8255000" y="4724400"/>
            <a:ext cx="2682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i="1">
                <a:latin typeface="Times New Roman" charset="0"/>
              </a:rPr>
              <a:t>t</a:t>
            </a:r>
          </a:p>
        </p:txBody>
      </p:sp>
      <p:sp>
        <p:nvSpPr>
          <p:cNvPr id="24587" name="Text Box 19"/>
          <p:cNvSpPr txBox="1">
            <a:spLocks noChangeArrowheads="1"/>
          </p:cNvSpPr>
          <p:nvPr/>
        </p:nvSpPr>
        <p:spPr bwMode="auto">
          <a:xfrm>
            <a:off x="53975" y="1384300"/>
            <a:ext cx="8128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i="1" dirty="0" err="1">
                <a:latin typeface="Times New Roman" charset="0"/>
              </a:rPr>
              <a:t>cwnd</a:t>
            </a:r>
            <a:endParaRPr lang="en-US" i="1" dirty="0">
              <a:latin typeface="Times New Roman" charset="0"/>
            </a:endParaRPr>
          </a:p>
        </p:txBody>
      </p:sp>
      <p:sp>
        <p:nvSpPr>
          <p:cNvPr id="24588" name="Freeform 34"/>
          <p:cNvSpPr>
            <a:spLocks noChangeArrowheads="1"/>
          </p:cNvSpPr>
          <p:nvPr/>
        </p:nvSpPr>
        <p:spPr bwMode="auto">
          <a:xfrm>
            <a:off x="2663825" y="2484438"/>
            <a:ext cx="1914525" cy="1270000"/>
          </a:xfrm>
          <a:custGeom>
            <a:avLst/>
            <a:gdLst>
              <a:gd name="T0" fmla="*/ 0 w 1914577"/>
              <a:gd name="T1" fmla="*/ 18960 h 1269957"/>
              <a:gd name="T2" fmla="*/ 18951 w 1914577"/>
              <a:gd name="T3" fmla="*/ 1270172 h 1269957"/>
              <a:gd name="T4" fmla="*/ 1914317 w 1914577"/>
              <a:gd name="T5" fmla="*/ 0 h 1269957"/>
              <a:gd name="T6" fmla="*/ 0 60000 65536"/>
              <a:gd name="T7" fmla="*/ 0 60000 65536"/>
              <a:gd name="T8" fmla="*/ 0 60000 65536"/>
              <a:gd name="T9" fmla="*/ 0 w 1914577"/>
              <a:gd name="T10" fmla="*/ 0 h 1269957"/>
              <a:gd name="T11" fmla="*/ 1914577 w 1914577"/>
              <a:gd name="T12" fmla="*/ 1269957 h 126995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914577" h="1269957">
                <a:moveTo>
                  <a:pt x="0" y="18955"/>
                </a:moveTo>
                <a:lnTo>
                  <a:pt x="18956" y="1269957"/>
                </a:lnTo>
                <a:lnTo>
                  <a:pt x="1914577" y="0"/>
                </a:lnTo>
              </a:path>
            </a:pathLst>
          </a:custGeom>
          <a:noFill/>
          <a:ln w="25400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589" name="Freeform 35"/>
          <p:cNvSpPr>
            <a:spLocks noChangeArrowheads="1"/>
          </p:cNvSpPr>
          <p:nvPr/>
        </p:nvSpPr>
        <p:spPr bwMode="auto">
          <a:xfrm>
            <a:off x="4578350" y="2484438"/>
            <a:ext cx="1914525" cy="1270000"/>
          </a:xfrm>
          <a:custGeom>
            <a:avLst/>
            <a:gdLst>
              <a:gd name="T0" fmla="*/ 0 w 1914577"/>
              <a:gd name="T1" fmla="*/ 18960 h 1269957"/>
              <a:gd name="T2" fmla="*/ 18951 w 1914577"/>
              <a:gd name="T3" fmla="*/ 1270172 h 1269957"/>
              <a:gd name="T4" fmla="*/ 1914317 w 1914577"/>
              <a:gd name="T5" fmla="*/ 0 h 1269957"/>
              <a:gd name="T6" fmla="*/ 0 60000 65536"/>
              <a:gd name="T7" fmla="*/ 0 60000 65536"/>
              <a:gd name="T8" fmla="*/ 0 60000 65536"/>
              <a:gd name="T9" fmla="*/ 0 w 1914577"/>
              <a:gd name="T10" fmla="*/ 0 h 1269957"/>
              <a:gd name="T11" fmla="*/ 1914577 w 1914577"/>
              <a:gd name="T12" fmla="*/ 1269957 h 126995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914577" h="1269957">
                <a:moveTo>
                  <a:pt x="0" y="18955"/>
                </a:moveTo>
                <a:lnTo>
                  <a:pt x="18956" y="1269957"/>
                </a:lnTo>
                <a:lnTo>
                  <a:pt x="1914577" y="0"/>
                </a:lnTo>
              </a:path>
            </a:pathLst>
          </a:custGeom>
          <a:noFill/>
          <a:ln w="25400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590" name="Freeform 36"/>
          <p:cNvSpPr>
            <a:spLocks noChangeArrowheads="1"/>
          </p:cNvSpPr>
          <p:nvPr/>
        </p:nvSpPr>
        <p:spPr bwMode="auto">
          <a:xfrm>
            <a:off x="6492875" y="2484438"/>
            <a:ext cx="1914525" cy="1270000"/>
          </a:xfrm>
          <a:custGeom>
            <a:avLst/>
            <a:gdLst>
              <a:gd name="T0" fmla="*/ 0 w 1914577"/>
              <a:gd name="T1" fmla="*/ 18960 h 1269957"/>
              <a:gd name="T2" fmla="*/ 18951 w 1914577"/>
              <a:gd name="T3" fmla="*/ 1270172 h 1269957"/>
              <a:gd name="T4" fmla="*/ 1914317 w 1914577"/>
              <a:gd name="T5" fmla="*/ 0 h 1269957"/>
              <a:gd name="T6" fmla="*/ 0 60000 65536"/>
              <a:gd name="T7" fmla="*/ 0 60000 65536"/>
              <a:gd name="T8" fmla="*/ 0 60000 65536"/>
              <a:gd name="T9" fmla="*/ 0 w 1914577"/>
              <a:gd name="T10" fmla="*/ 0 h 1269957"/>
              <a:gd name="T11" fmla="*/ 1914577 w 1914577"/>
              <a:gd name="T12" fmla="*/ 1269957 h 126995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914577" h="1269957">
                <a:moveTo>
                  <a:pt x="0" y="18955"/>
                </a:moveTo>
                <a:lnTo>
                  <a:pt x="18956" y="1269957"/>
                </a:lnTo>
                <a:lnTo>
                  <a:pt x="1914577" y="0"/>
                </a:lnTo>
              </a:path>
            </a:pathLst>
          </a:custGeom>
          <a:noFill/>
          <a:ln w="25400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591" name="Line 12"/>
          <p:cNvSpPr>
            <a:spLocks noChangeShapeType="1"/>
          </p:cNvSpPr>
          <p:nvPr/>
        </p:nvSpPr>
        <p:spPr bwMode="auto">
          <a:xfrm>
            <a:off x="4572000" y="1752600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592" name="Line 12"/>
          <p:cNvSpPr>
            <a:spLocks noChangeShapeType="1"/>
          </p:cNvSpPr>
          <p:nvPr/>
        </p:nvSpPr>
        <p:spPr bwMode="auto">
          <a:xfrm>
            <a:off x="6480175" y="1752600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593" name="Line 12"/>
          <p:cNvSpPr>
            <a:spLocks noChangeShapeType="1"/>
          </p:cNvSpPr>
          <p:nvPr/>
        </p:nvSpPr>
        <p:spPr bwMode="auto">
          <a:xfrm>
            <a:off x="8389938" y="1752600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cxnSp>
        <p:nvCxnSpPr>
          <p:cNvPr id="24594" name="Straight Connector 41"/>
          <p:cNvCxnSpPr>
            <a:cxnSpLocks noChangeShapeType="1"/>
            <a:endCxn id="24590" idx="2"/>
          </p:cNvCxnSpPr>
          <p:nvPr/>
        </p:nvCxnSpPr>
        <p:spPr bwMode="auto">
          <a:xfrm>
            <a:off x="863600" y="2484438"/>
            <a:ext cx="7543800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dot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24595" name="Straight Connector 42"/>
          <p:cNvCxnSpPr>
            <a:cxnSpLocks noChangeShapeType="1"/>
          </p:cNvCxnSpPr>
          <p:nvPr/>
        </p:nvCxnSpPr>
        <p:spPr bwMode="auto">
          <a:xfrm>
            <a:off x="866775" y="3733800"/>
            <a:ext cx="7523163" cy="1588"/>
          </a:xfrm>
          <a:prstGeom prst="line">
            <a:avLst/>
          </a:prstGeom>
          <a:noFill/>
          <a:ln w="9525">
            <a:solidFill>
              <a:schemeClr val="tx1"/>
            </a:solidFill>
            <a:prstDash val="dot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24596" name="Straight Connector 46"/>
          <p:cNvCxnSpPr>
            <a:cxnSpLocks noChangeShapeType="1"/>
            <a:stCxn id="24588" idx="1"/>
          </p:cNvCxnSpPr>
          <p:nvPr/>
        </p:nvCxnSpPr>
        <p:spPr bwMode="auto">
          <a:xfrm flipH="1">
            <a:off x="2663825" y="3754438"/>
            <a:ext cx="19050" cy="1046162"/>
          </a:xfrm>
          <a:prstGeom prst="line">
            <a:avLst/>
          </a:prstGeom>
          <a:noFill/>
          <a:ln w="9525">
            <a:solidFill>
              <a:schemeClr val="tx1"/>
            </a:solidFill>
            <a:prstDash val="dot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24597" name="Straight Connector 49"/>
          <p:cNvCxnSpPr>
            <a:cxnSpLocks noChangeShapeType="1"/>
          </p:cNvCxnSpPr>
          <p:nvPr/>
        </p:nvCxnSpPr>
        <p:spPr bwMode="auto">
          <a:xfrm flipH="1">
            <a:off x="4572000" y="3775075"/>
            <a:ext cx="19050" cy="1046163"/>
          </a:xfrm>
          <a:prstGeom prst="line">
            <a:avLst/>
          </a:prstGeom>
          <a:noFill/>
          <a:ln w="9525">
            <a:solidFill>
              <a:schemeClr val="tx1"/>
            </a:solidFill>
            <a:prstDash val="dot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graphicFrame>
        <p:nvGraphicFramePr>
          <p:cNvPr id="24599" name="Object 2"/>
          <p:cNvGraphicFramePr>
            <a:graphicFrameLocks noChangeAspect="1"/>
          </p:cNvGraphicFramePr>
          <p:nvPr/>
        </p:nvGraphicFramePr>
        <p:xfrm>
          <a:off x="217488" y="2311400"/>
          <a:ext cx="479425" cy="346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2544" name="Equation" r:id="rId3" imgW="317362" imgH="228501" progId="Equation.3">
                  <p:embed/>
                </p:oleObj>
              </mc:Choice>
              <mc:Fallback>
                <p:oleObj name="Equation" r:id="rId3" imgW="317362" imgH="228501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7488" y="2311400"/>
                        <a:ext cx="479425" cy="3460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600" name="Object 3"/>
          <p:cNvGraphicFramePr>
            <a:graphicFrameLocks noChangeAspect="1"/>
          </p:cNvGraphicFramePr>
          <p:nvPr/>
        </p:nvGraphicFramePr>
        <p:xfrm>
          <a:off x="217488" y="3468688"/>
          <a:ext cx="479425" cy="533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2545" name="Equation" r:id="rId5" imgW="355292" imgH="393359" progId="Equation.3">
                  <p:embed/>
                </p:oleObj>
              </mc:Choice>
              <mc:Fallback>
                <p:oleObj name="Equation" r:id="rId5" imgW="355292" imgH="393359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7488" y="3468688"/>
                        <a:ext cx="479425" cy="533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5" name="Object 3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4534605"/>
              </p:ext>
            </p:extLst>
          </p:nvPr>
        </p:nvGraphicFramePr>
        <p:xfrm>
          <a:off x="338138" y="5099050"/>
          <a:ext cx="4257675" cy="165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2546" name="Equation" r:id="rId7" imgW="2717800" imgH="1054100" progId="Equation.3">
                  <p:embed/>
                </p:oleObj>
              </mc:Choice>
              <mc:Fallback>
                <p:oleObj name="Equation" r:id="rId7" imgW="2717800" imgH="10541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8138" y="5099050"/>
                        <a:ext cx="4257675" cy="1651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11828BE7-28D6-6A44-825C-169A4C1A9E19}" type="slidenum">
              <a:rPr lang="en-US" smtClean="0"/>
              <a:t>191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8980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Implications (1): Different RTTs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667000"/>
            <a:ext cx="8229600" cy="1219200"/>
          </a:xfrm>
        </p:spPr>
        <p:txBody>
          <a:bodyPr/>
          <a:lstStyle/>
          <a:p>
            <a:r>
              <a:rPr lang="en-US" sz="2400" dirty="0" smtClean="0"/>
              <a:t>Flows get throughput inversely proportional to RTT</a:t>
            </a:r>
          </a:p>
          <a:p>
            <a:r>
              <a:rPr lang="en-US" sz="2400" dirty="0" smtClean="0">
                <a:solidFill>
                  <a:srgbClr val="FF0000"/>
                </a:solidFill>
              </a:rPr>
              <a:t>TCP unfair in the face of heterogeneous RTTs!</a:t>
            </a:r>
            <a:endParaRPr lang="en-US" sz="2000" dirty="0" smtClean="0">
              <a:solidFill>
                <a:srgbClr val="FF0000"/>
              </a:solidFill>
            </a:endParaRPr>
          </a:p>
          <a:p>
            <a:pPr lvl="1"/>
            <a:endParaRPr lang="en-US" sz="2000" dirty="0" smtClean="0"/>
          </a:p>
          <a:p>
            <a:pPr lvl="1"/>
            <a:endParaRPr lang="en-US" dirty="0"/>
          </a:p>
          <a:p>
            <a:pPr lvl="1"/>
            <a:endParaRPr lang="en-US" dirty="0" smtClean="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07883355"/>
              </p:ext>
            </p:extLst>
          </p:nvPr>
        </p:nvGraphicFramePr>
        <p:xfrm>
          <a:off x="2828925" y="1600200"/>
          <a:ext cx="3268663" cy="923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444" name="Equation" r:id="rId3" imgW="1663700" imgH="469900" progId="Equation.3">
                  <p:embed/>
                </p:oleObj>
              </mc:Choice>
              <mc:Fallback>
                <p:oleObj name="Equation" r:id="rId3" imgW="1663700" imgH="4699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28925" y="1600200"/>
                        <a:ext cx="3268663" cy="9239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7" name="Group 41"/>
          <p:cNvGrpSpPr>
            <a:grpSpLocks/>
          </p:cNvGrpSpPr>
          <p:nvPr/>
        </p:nvGrpSpPr>
        <p:grpSpPr bwMode="auto">
          <a:xfrm>
            <a:off x="1295400" y="4114800"/>
            <a:ext cx="6324600" cy="2286000"/>
            <a:chOff x="1152" y="1728"/>
            <a:chExt cx="3984" cy="1440"/>
          </a:xfrm>
        </p:grpSpPr>
        <p:sp>
          <p:nvSpPr>
            <p:cNvPr id="12" name="Line 10"/>
            <p:cNvSpPr>
              <a:spLocks noChangeShapeType="1"/>
            </p:cNvSpPr>
            <p:nvPr/>
          </p:nvSpPr>
          <p:spPr bwMode="auto">
            <a:xfrm flipV="1">
              <a:off x="2736" y="2442"/>
              <a:ext cx="611" cy="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59304" tIns="29651" rIns="59304" bIns="29651" anchor="ctr"/>
            <a:lstStyle/>
            <a:p>
              <a:endParaRPr lang="en-US" sz="1800" b="0"/>
            </a:p>
          </p:txBody>
        </p:sp>
        <p:sp>
          <p:nvSpPr>
            <p:cNvPr id="13" name="Text Box 11"/>
            <p:cNvSpPr txBox="1">
              <a:spLocks noChangeArrowheads="1"/>
            </p:cNvSpPr>
            <p:nvPr/>
          </p:nvSpPr>
          <p:spPr bwMode="auto">
            <a:xfrm>
              <a:off x="3421" y="2175"/>
              <a:ext cx="105" cy="25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59304" tIns="29651" rIns="59304" bIns="29651" anchor="ctr"/>
            <a:lstStyle/>
            <a:p>
              <a:pPr algn="ctr"/>
              <a:endParaRPr lang="en-US" b="0">
                <a:latin typeface="Tahoma" charset="0"/>
              </a:endParaRPr>
            </a:p>
          </p:txBody>
        </p:sp>
        <p:sp>
          <p:nvSpPr>
            <p:cNvPr id="18" name="Rectangle 18"/>
            <p:cNvSpPr>
              <a:spLocks noChangeArrowheads="1"/>
            </p:cNvSpPr>
            <p:nvPr/>
          </p:nvSpPr>
          <p:spPr bwMode="auto">
            <a:xfrm>
              <a:off x="1152" y="1728"/>
              <a:ext cx="305" cy="301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59304" tIns="29651" rIns="59304" bIns="29651" anchor="ctr"/>
            <a:lstStyle/>
            <a:p>
              <a:pPr algn="ctr"/>
              <a:r>
                <a:rPr lang="en-US" sz="2800" b="0">
                  <a:latin typeface="Tahoma" charset="0"/>
                </a:rPr>
                <a:t>A1</a:t>
              </a:r>
            </a:p>
          </p:txBody>
        </p:sp>
        <p:sp>
          <p:nvSpPr>
            <p:cNvPr id="19" name="Rectangle 19"/>
            <p:cNvSpPr>
              <a:spLocks noChangeArrowheads="1"/>
            </p:cNvSpPr>
            <p:nvPr/>
          </p:nvSpPr>
          <p:spPr bwMode="auto">
            <a:xfrm>
              <a:off x="1152" y="2819"/>
              <a:ext cx="305" cy="301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59304" tIns="29651" rIns="59304" bIns="29651" anchor="ctr"/>
            <a:lstStyle/>
            <a:p>
              <a:pPr algn="ctr"/>
              <a:r>
                <a:rPr lang="en-US" sz="2800" b="0" dirty="0" smtClean="0">
                  <a:latin typeface="Tahoma" charset="0"/>
                </a:rPr>
                <a:t>A2</a:t>
              </a:r>
              <a:endParaRPr lang="en-US" sz="2800" b="0" dirty="0">
                <a:latin typeface="Tahoma" charset="0"/>
              </a:endParaRPr>
            </a:p>
          </p:txBody>
        </p:sp>
        <p:sp>
          <p:nvSpPr>
            <p:cNvPr id="20" name="Rectangle 22"/>
            <p:cNvSpPr>
              <a:spLocks noChangeArrowheads="1"/>
            </p:cNvSpPr>
            <p:nvPr/>
          </p:nvSpPr>
          <p:spPr bwMode="auto">
            <a:xfrm>
              <a:off x="4831" y="2867"/>
              <a:ext cx="305" cy="301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59304" tIns="29651" rIns="59304" bIns="29651" anchor="ctr"/>
            <a:lstStyle/>
            <a:p>
              <a:pPr algn="ctr"/>
              <a:r>
                <a:rPr lang="en-US" sz="2800" b="0" dirty="0" smtClean="0">
                  <a:latin typeface="Tahoma" charset="0"/>
                </a:rPr>
                <a:t>B2</a:t>
              </a:r>
              <a:endParaRPr lang="en-US" sz="2800" b="0" dirty="0">
                <a:latin typeface="Tahoma" charset="0"/>
              </a:endParaRPr>
            </a:p>
          </p:txBody>
        </p:sp>
        <p:sp>
          <p:nvSpPr>
            <p:cNvPr id="21" name="Rectangle 31"/>
            <p:cNvSpPr>
              <a:spLocks noChangeArrowheads="1"/>
            </p:cNvSpPr>
            <p:nvPr/>
          </p:nvSpPr>
          <p:spPr bwMode="auto">
            <a:xfrm>
              <a:off x="4831" y="1728"/>
              <a:ext cx="305" cy="301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59304" tIns="29651" rIns="59304" bIns="29651" anchor="ctr"/>
            <a:lstStyle/>
            <a:p>
              <a:pPr algn="ctr"/>
              <a:r>
                <a:rPr lang="en-US" sz="2800" b="0" dirty="0">
                  <a:latin typeface="Tahoma" charset="0"/>
                </a:rPr>
                <a:t>B1</a:t>
              </a:r>
            </a:p>
          </p:txBody>
        </p:sp>
        <p:sp>
          <p:nvSpPr>
            <p:cNvPr id="25" name="Line 38"/>
            <p:cNvSpPr>
              <a:spLocks noChangeShapeType="1"/>
            </p:cNvSpPr>
            <p:nvPr/>
          </p:nvSpPr>
          <p:spPr bwMode="auto">
            <a:xfrm flipV="1">
              <a:off x="3072" y="2448"/>
              <a:ext cx="0" cy="282"/>
            </a:xfrm>
            <a:prstGeom prst="line">
              <a:avLst/>
            </a:prstGeom>
            <a:noFill/>
            <a:ln w="12700">
              <a:solidFill>
                <a:srgbClr val="000090"/>
              </a:solidFill>
              <a:prstDash val="dot"/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 anchor="ctr"/>
            <a:lstStyle/>
            <a:p>
              <a:endParaRPr lang="en-US" sz="1800" b="0"/>
            </a:p>
          </p:txBody>
        </p:sp>
      </p:grpSp>
      <p:pic>
        <p:nvPicPr>
          <p:cNvPr id="28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5029200"/>
            <a:ext cx="645226" cy="373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2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5029200"/>
            <a:ext cx="645226" cy="373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733800" y="5715000"/>
            <a:ext cx="129134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800" b="0" i="1" dirty="0" smtClean="0">
                <a:solidFill>
                  <a:srgbClr val="000090"/>
                </a:solidFill>
                <a:latin typeface="+mn-lt"/>
              </a:rPr>
              <a:t>bottleneck</a:t>
            </a:r>
          </a:p>
          <a:p>
            <a:pPr algn="ctr"/>
            <a:r>
              <a:rPr lang="en-US" sz="1800" b="0" i="1" dirty="0" smtClean="0">
                <a:solidFill>
                  <a:srgbClr val="000090"/>
                </a:solidFill>
                <a:latin typeface="+mn-lt"/>
              </a:rPr>
              <a:t>link</a:t>
            </a:r>
            <a:endParaRPr lang="en-US" sz="1800" b="0" i="1" dirty="0">
              <a:solidFill>
                <a:srgbClr val="000090"/>
              </a:solidFill>
              <a:latin typeface="+mn-lt"/>
            </a:endParaRPr>
          </a:p>
        </p:txBody>
      </p:sp>
      <p:sp>
        <p:nvSpPr>
          <p:cNvPr id="44" name="Freeform 43"/>
          <p:cNvSpPr/>
          <p:nvPr/>
        </p:nvSpPr>
        <p:spPr>
          <a:xfrm>
            <a:off x="1648420" y="4524418"/>
            <a:ext cx="5701910" cy="580982"/>
          </a:xfrm>
          <a:custGeom>
            <a:avLst/>
            <a:gdLst>
              <a:gd name="connsiteX0" fmla="*/ 0 w 5701910"/>
              <a:gd name="connsiteY0" fmla="*/ 27020 h 580982"/>
              <a:gd name="connsiteX1" fmla="*/ 2702327 w 5701910"/>
              <a:gd name="connsiteY1" fmla="*/ 580929 h 580982"/>
              <a:gd name="connsiteX2" fmla="*/ 5701910 w 5701910"/>
              <a:gd name="connsiteY2" fmla="*/ 0 h 5809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701910" h="580982">
                <a:moveTo>
                  <a:pt x="0" y="27020"/>
                </a:moveTo>
                <a:cubicBezTo>
                  <a:pt x="876004" y="306226"/>
                  <a:pt x="1752009" y="585432"/>
                  <a:pt x="2702327" y="580929"/>
                </a:cubicBezTo>
                <a:cubicBezTo>
                  <a:pt x="3652645" y="576426"/>
                  <a:pt x="5701910" y="0"/>
                  <a:pt x="5701910" y="0"/>
                </a:cubicBezTo>
              </a:path>
            </a:pathLst>
          </a:custGeom>
          <a:ln w="38100" cmpd="sng">
            <a:solidFill>
              <a:srgbClr val="660066"/>
            </a:solidFill>
            <a:headEnd type="triangle"/>
            <a:tailEnd type="triangle"/>
          </a:ln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urier New" charset="0"/>
            </a:endParaRPr>
          </a:p>
        </p:txBody>
      </p:sp>
      <p:sp>
        <p:nvSpPr>
          <p:cNvPr id="45" name="Freeform 44"/>
          <p:cNvSpPr/>
          <p:nvPr/>
        </p:nvSpPr>
        <p:spPr>
          <a:xfrm rot="10800000">
            <a:off x="1537090" y="5362617"/>
            <a:ext cx="5701910" cy="580982"/>
          </a:xfrm>
          <a:custGeom>
            <a:avLst/>
            <a:gdLst>
              <a:gd name="connsiteX0" fmla="*/ 0 w 5701910"/>
              <a:gd name="connsiteY0" fmla="*/ 27020 h 580982"/>
              <a:gd name="connsiteX1" fmla="*/ 2702327 w 5701910"/>
              <a:gd name="connsiteY1" fmla="*/ 580929 h 580982"/>
              <a:gd name="connsiteX2" fmla="*/ 5701910 w 5701910"/>
              <a:gd name="connsiteY2" fmla="*/ 0 h 5809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701910" h="580982">
                <a:moveTo>
                  <a:pt x="0" y="27020"/>
                </a:moveTo>
                <a:cubicBezTo>
                  <a:pt x="876004" y="306226"/>
                  <a:pt x="1752009" y="585432"/>
                  <a:pt x="2702327" y="580929"/>
                </a:cubicBezTo>
                <a:cubicBezTo>
                  <a:pt x="3652645" y="576426"/>
                  <a:pt x="5701910" y="0"/>
                  <a:pt x="5701910" y="0"/>
                </a:cubicBezTo>
              </a:path>
            </a:pathLst>
          </a:custGeom>
          <a:ln w="38100" cmpd="sng">
            <a:solidFill>
              <a:schemeClr val="accent6"/>
            </a:solidFill>
            <a:headEnd type="triangle"/>
            <a:tailEnd type="triangle"/>
          </a:ln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urier New" charset="0"/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5638800" y="4419600"/>
            <a:ext cx="9578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800" i="1" dirty="0" smtClean="0">
                <a:solidFill>
                  <a:srgbClr val="660066"/>
                </a:solidFill>
                <a:latin typeface="+mn-lt"/>
              </a:rPr>
              <a:t>100ms</a:t>
            </a:r>
            <a:endParaRPr lang="en-US" sz="1800" i="1" dirty="0">
              <a:solidFill>
                <a:srgbClr val="660066"/>
              </a:solidFill>
              <a:latin typeface="+mn-lt"/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5638800" y="5574268"/>
            <a:ext cx="9578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800" i="1" dirty="0" smtClean="0">
                <a:solidFill>
                  <a:schemeClr val="accent6"/>
                </a:solidFill>
                <a:latin typeface="+mn-lt"/>
              </a:rPr>
              <a:t>200ms</a:t>
            </a:r>
            <a:endParaRPr lang="en-US" sz="1800" i="1" dirty="0">
              <a:solidFill>
                <a:schemeClr val="accent6"/>
              </a:solidFill>
              <a:latin typeface="+mn-lt"/>
            </a:endParaRPr>
          </a:p>
        </p:txBody>
      </p:sp>
      <p:sp>
        <p:nvSpPr>
          <p:cNvPr id="22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11828BE7-28D6-6A44-825C-169A4C1A9E19}" type="slidenum">
              <a:rPr lang="en-US" smtClean="0"/>
              <a:t>192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96873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98438"/>
            <a:ext cx="8991600" cy="1173162"/>
          </a:xfrm>
        </p:spPr>
        <p:txBody>
          <a:bodyPr/>
          <a:lstStyle/>
          <a:p>
            <a:r>
              <a:rPr lang="en-US" sz="3600" dirty="0" smtClean="0"/>
              <a:t>Implications (2): High Speed TCP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522538"/>
            <a:ext cx="8534400" cy="4411662"/>
          </a:xfrm>
        </p:spPr>
        <p:txBody>
          <a:bodyPr/>
          <a:lstStyle/>
          <a:p>
            <a:r>
              <a:rPr lang="en-US" sz="2400" dirty="0" smtClean="0">
                <a:solidFill>
                  <a:srgbClr val="000090"/>
                </a:solidFill>
              </a:rPr>
              <a:t>Assume RTT = 100ms, MSS=1500bytes</a:t>
            </a:r>
          </a:p>
          <a:p>
            <a:pPr lvl="2"/>
            <a:endParaRPr lang="en-US" sz="1800" dirty="0">
              <a:solidFill>
                <a:srgbClr val="000090"/>
              </a:solidFill>
            </a:endParaRPr>
          </a:p>
          <a:p>
            <a:r>
              <a:rPr lang="en-US" sz="2400" dirty="0" smtClean="0">
                <a:solidFill>
                  <a:srgbClr val="000090"/>
                </a:solidFill>
              </a:rPr>
              <a:t>What value of </a:t>
            </a:r>
            <a:r>
              <a:rPr lang="en-US" sz="2400" i="1" dirty="0" smtClean="0">
                <a:solidFill>
                  <a:srgbClr val="000090"/>
                </a:solidFill>
              </a:rPr>
              <a:t>p</a:t>
            </a:r>
            <a:r>
              <a:rPr lang="en-US" sz="2400" dirty="0" smtClean="0">
                <a:solidFill>
                  <a:srgbClr val="000090"/>
                </a:solidFill>
              </a:rPr>
              <a:t> is required to reach 100Gbps throughput</a:t>
            </a:r>
          </a:p>
          <a:p>
            <a:pPr lvl="1"/>
            <a:r>
              <a:rPr lang="en-US" sz="1800" dirty="0" smtClean="0">
                <a:solidFill>
                  <a:srgbClr val="000090"/>
                </a:solidFill>
              </a:rPr>
              <a:t>~ 2 x 10</a:t>
            </a:r>
            <a:r>
              <a:rPr lang="en-US" sz="1800" baseline="30000" dirty="0" smtClean="0">
                <a:solidFill>
                  <a:srgbClr val="000090"/>
                </a:solidFill>
              </a:rPr>
              <a:t>-12</a:t>
            </a:r>
            <a:endParaRPr lang="en-US" sz="1800" dirty="0">
              <a:solidFill>
                <a:srgbClr val="000090"/>
              </a:solidFill>
            </a:endParaRPr>
          </a:p>
          <a:p>
            <a:r>
              <a:rPr lang="en-US" sz="2400" dirty="0" smtClean="0">
                <a:solidFill>
                  <a:srgbClr val="000090"/>
                </a:solidFill>
              </a:rPr>
              <a:t>How long between drops?</a:t>
            </a:r>
          </a:p>
          <a:p>
            <a:pPr lvl="1"/>
            <a:r>
              <a:rPr lang="en-US" sz="2000" dirty="0" smtClean="0">
                <a:solidFill>
                  <a:srgbClr val="000090"/>
                </a:solidFill>
              </a:rPr>
              <a:t>~ 16.6 hours</a:t>
            </a:r>
            <a:endParaRPr lang="en-US" sz="2000" dirty="0">
              <a:solidFill>
                <a:srgbClr val="000090"/>
              </a:solidFill>
            </a:endParaRPr>
          </a:p>
          <a:p>
            <a:r>
              <a:rPr lang="en-US" sz="2400" dirty="0" smtClean="0">
                <a:solidFill>
                  <a:srgbClr val="000090"/>
                </a:solidFill>
              </a:rPr>
              <a:t>How much data has been sent in this time?</a:t>
            </a:r>
          </a:p>
          <a:p>
            <a:pPr lvl="1"/>
            <a:r>
              <a:rPr lang="en-US" sz="2000" dirty="0" smtClean="0">
                <a:solidFill>
                  <a:srgbClr val="000090"/>
                </a:solidFill>
              </a:rPr>
              <a:t>~ 6 </a:t>
            </a:r>
            <a:r>
              <a:rPr lang="en-US" sz="2000" dirty="0" err="1" smtClean="0">
                <a:solidFill>
                  <a:srgbClr val="000090"/>
                </a:solidFill>
              </a:rPr>
              <a:t>petabits</a:t>
            </a:r>
            <a:endParaRPr lang="en-US" sz="2000" dirty="0">
              <a:solidFill>
                <a:srgbClr val="000090"/>
              </a:solidFill>
            </a:endParaRPr>
          </a:p>
          <a:p>
            <a:r>
              <a:rPr lang="en-US" sz="2400" dirty="0" smtClean="0">
                <a:solidFill>
                  <a:srgbClr val="000090"/>
                </a:solidFill>
              </a:rPr>
              <a:t>These are not practical numbers!</a:t>
            </a: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92081114"/>
              </p:ext>
            </p:extLst>
          </p:nvPr>
        </p:nvGraphicFramePr>
        <p:xfrm>
          <a:off x="5791200" y="1438275"/>
          <a:ext cx="3268663" cy="923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4468" name="Equation" r:id="rId3" imgW="1663700" imgH="469900" progId="Equation.3">
                  <p:embed/>
                </p:oleObj>
              </mc:Choice>
              <mc:Fallback>
                <p:oleObj name="Equation" r:id="rId3" imgW="1663700" imgH="4699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91200" y="1438275"/>
                        <a:ext cx="3268663" cy="9239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11828BE7-28D6-6A44-825C-169A4C1A9E19}" type="slidenum">
              <a:rPr lang="en-US" smtClean="0"/>
              <a:t>193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48343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Adapting TCP to High Speed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836738"/>
            <a:ext cx="8686800" cy="4411662"/>
          </a:xfrm>
        </p:spPr>
        <p:txBody>
          <a:bodyPr/>
          <a:lstStyle/>
          <a:p>
            <a:pPr marL="342900" lvl="1" indent="-342900">
              <a:buClr>
                <a:schemeClr val="tx2"/>
              </a:buClr>
            </a:pPr>
            <a:r>
              <a:rPr lang="en-US" sz="2600" dirty="0" smtClean="0"/>
              <a:t>Once past a threshold speed, </a:t>
            </a:r>
            <a:r>
              <a:rPr lang="en-US" sz="2600" dirty="0"/>
              <a:t>increase CWND faster </a:t>
            </a:r>
            <a:endParaRPr lang="en-US" sz="2600" dirty="0" smtClean="0">
              <a:solidFill>
                <a:srgbClr val="000090"/>
              </a:solidFill>
            </a:endParaRPr>
          </a:p>
          <a:p>
            <a:pPr lvl="1"/>
            <a:r>
              <a:rPr lang="en-US" sz="2200" dirty="0" smtClean="0">
                <a:solidFill>
                  <a:srgbClr val="000090"/>
                </a:solidFill>
              </a:rPr>
              <a:t>A proposed standard [Floyd’03]: once speed is past some threshold, change equation to p</a:t>
            </a:r>
            <a:r>
              <a:rPr lang="en-US" sz="2200" baseline="30000" dirty="0" smtClean="0">
                <a:solidFill>
                  <a:srgbClr val="000090"/>
                </a:solidFill>
              </a:rPr>
              <a:t>-.8</a:t>
            </a:r>
            <a:r>
              <a:rPr lang="en-US" sz="2200" dirty="0" smtClean="0">
                <a:solidFill>
                  <a:srgbClr val="000090"/>
                </a:solidFill>
              </a:rPr>
              <a:t> rather than p</a:t>
            </a:r>
            <a:r>
              <a:rPr lang="en-US" sz="2200" baseline="30000" dirty="0" smtClean="0">
                <a:solidFill>
                  <a:srgbClr val="000090"/>
                </a:solidFill>
              </a:rPr>
              <a:t>-.5 </a:t>
            </a:r>
          </a:p>
          <a:p>
            <a:pPr lvl="1"/>
            <a:r>
              <a:rPr lang="en-US" dirty="0"/>
              <a:t>L</a:t>
            </a:r>
            <a:r>
              <a:rPr lang="en-US" dirty="0" smtClean="0"/>
              <a:t>et the additive constant in AIMD depend on CWND</a:t>
            </a:r>
          </a:p>
          <a:p>
            <a:endParaRPr lang="en-US" baseline="30000" dirty="0"/>
          </a:p>
          <a:p>
            <a:r>
              <a:rPr lang="en-US" sz="2600" dirty="0" smtClean="0">
                <a:solidFill>
                  <a:srgbClr val="000090"/>
                </a:solidFill>
              </a:rPr>
              <a:t>Other approaches?</a:t>
            </a:r>
          </a:p>
          <a:p>
            <a:pPr lvl="1"/>
            <a:r>
              <a:rPr lang="en-US" dirty="0" smtClean="0"/>
              <a:t>Multiple simultaneous connections (hack but works today)</a:t>
            </a:r>
            <a:endParaRPr lang="en-US" baseline="30000" dirty="0"/>
          </a:p>
          <a:p>
            <a:pPr lvl="1"/>
            <a:r>
              <a:rPr lang="en-US" dirty="0" smtClean="0"/>
              <a:t>Router-assisted approaches (will see shortly)</a:t>
            </a:r>
          </a:p>
        </p:txBody>
      </p:sp>
      <p:sp>
        <p:nvSpPr>
          <p:cNvPr id="4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11828BE7-28D6-6A44-825C-169A4C1A9E19}" type="slidenum">
              <a:rPr lang="en-US" smtClean="0"/>
              <a:t>194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01781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-152400"/>
            <a:ext cx="8686800" cy="1173162"/>
          </a:xfrm>
        </p:spPr>
        <p:txBody>
          <a:bodyPr/>
          <a:lstStyle/>
          <a:p>
            <a:r>
              <a:rPr lang="en-US" sz="3600" dirty="0" smtClean="0"/>
              <a:t>Implications (3): </a:t>
            </a:r>
            <a:r>
              <a:rPr lang="en-US" sz="3600" i="1" dirty="0" smtClean="0"/>
              <a:t>Rate</a:t>
            </a:r>
            <a:r>
              <a:rPr lang="en-US" sz="3600" dirty="0" smtClean="0"/>
              <a:t>-based CC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981200"/>
            <a:ext cx="8686800" cy="4716462"/>
          </a:xfrm>
        </p:spPr>
        <p:txBody>
          <a:bodyPr/>
          <a:lstStyle/>
          <a:p>
            <a:r>
              <a:rPr lang="en-US" sz="2400" dirty="0" smtClean="0">
                <a:solidFill>
                  <a:srgbClr val="000090"/>
                </a:solidFill>
              </a:rPr>
              <a:t>TCP throughput is “choppy” </a:t>
            </a:r>
          </a:p>
          <a:p>
            <a:pPr lvl="1"/>
            <a:r>
              <a:rPr lang="en-US" sz="2000" dirty="0" smtClean="0"/>
              <a:t>repeated swings between W/2 to W</a:t>
            </a:r>
            <a:br>
              <a:rPr lang="en-US" sz="2000" dirty="0" smtClean="0"/>
            </a:br>
            <a:endParaRPr lang="en-US" sz="2000" dirty="0" smtClean="0"/>
          </a:p>
          <a:p>
            <a:r>
              <a:rPr lang="en-US" sz="2400" dirty="0" smtClean="0">
                <a:solidFill>
                  <a:srgbClr val="000090"/>
                </a:solidFill>
              </a:rPr>
              <a:t>Some apps would prefer sending at a steady rate </a:t>
            </a:r>
          </a:p>
          <a:p>
            <a:pPr lvl="1"/>
            <a:r>
              <a:rPr lang="en-US" sz="2000" dirty="0" smtClean="0">
                <a:solidFill>
                  <a:srgbClr val="000000"/>
                </a:solidFill>
              </a:rPr>
              <a:t>e.g., streaming apps</a:t>
            </a:r>
            <a:br>
              <a:rPr lang="en-US" sz="2000" dirty="0" smtClean="0">
                <a:solidFill>
                  <a:srgbClr val="000000"/>
                </a:solidFill>
              </a:rPr>
            </a:br>
            <a:endParaRPr lang="en-US" sz="2400" dirty="0" smtClean="0">
              <a:solidFill>
                <a:srgbClr val="000090"/>
              </a:solidFill>
            </a:endParaRPr>
          </a:p>
          <a:p>
            <a:r>
              <a:rPr lang="en-US" sz="2400" dirty="0" smtClean="0">
                <a:solidFill>
                  <a:srgbClr val="FF0000"/>
                </a:solidFill>
              </a:rPr>
              <a:t>A solution: “Equation-Based Congestion Control” </a:t>
            </a:r>
          </a:p>
          <a:p>
            <a:pPr lvl="1"/>
            <a:r>
              <a:rPr lang="en-US" sz="2000" dirty="0" smtClean="0">
                <a:solidFill>
                  <a:srgbClr val="000000"/>
                </a:solidFill>
              </a:rPr>
              <a:t>ditch TCP’s increase/decrease rules and just follow the equation</a:t>
            </a:r>
          </a:p>
          <a:p>
            <a:pPr lvl="1"/>
            <a:r>
              <a:rPr lang="en-US" sz="2000" dirty="0" smtClean="0">
                <a:solidFill>
                  <a:srgbClr val="000000"/>
                </a:solidFill>
              </a:rPr>
              <a:t>measure drop percentage </a:t>
            </a:r>
            <a:r>
              <a:rPr lang="en-US" sz="2000" i="1" dirty="0" smtClean="0">
                <a:solidFill>
                  <a:srgbClr val="000000"/>
                </a:solidFill>
              </a:rPr>
              <a:t>p</a:t>
            </a:r>
            <a:r>
              <a:rPr lang="en-US" sz="2000" dirty="0" smtClean="0">
                <a:solidFill>
                  <a:srgbClr val="000000"/>
                </a:solidFill>
              </a:rPr>
              <a:t>, and set rate accordingly</a:t>
            </a:r>
          </a:p>
          <a:p>
            <a:endParaRPr lang="en-US" sz="2400" dirty="0" smtClean="0">
              <a:solidFill>
                <a:srgbClr val="000090"/>
              </a:solidFill>
            </a:endParaRPr>
          </a:p>
          <a:p>
            <a:r>
              <a:rPr lang="en-US" sz="2400" dirty="0" smtClean="0">
                <a:solidFill>
                  <a:srgbClr val="000090"/>
                </a:solidFill>
              </a:rPr>
              <a:t>Following the TCP equation ensures we’re “</a:t>
            </a:r>
            <a:r>
              <a:rPr lang="en-US" sz="2400" dirty="0">
                <a:solidFill>
                  <a:srgbClr val="000090"/>
                </a:solidFill>
              </a:rPr>
              <a:t>TCP friendly”</a:t>
            </a:r>
          </a:p>
          <a:p>
            <a:pPr lvl="1"/>
            <a:r>
              <a:rPr lang="en-US" sz="2000" dirty="0">
                <a:solidFill>
                  <a:srgbClr val="000000"/>
                </a:solidFill>
              </a:rPr>
              <a:t>i.e., use no more than TCP does in similar setting</a:t>
            </a:r>
          </a:p>
          <a:p>
            <a:endParaRPr lang="en-US" sz="2400" dirty="0">
              <a:solidFill>
                <a:srgbClr val="FF0000"/>
              </a:solidFill>
            </a:endParaRPr>
          </a:p>
          <a:p>
            <a:pPr lvl="1"/>
            <a:endParaRPr lang="en-US" sz="2000" dirty="0" smtClean="0">
              <a:solidFill>
                <a:srgbClr val="000000"/>
              </a:solidFill>
            </a:endParaRPr>
          </a:p>
          <a:p>
            <a:pPr lvl="1"/>
            <a:endParaRPr lang="en-US" sz="2000" dirty="0" smtClean="0">
              <a:solidFill>
                <a:srgbClr val="000090"/>
              </a:solidFill>
            </a:endParaRPr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00749829"/>
              </p:ext>
            </p:extLst>
          </p:nvPr>
        </p:nvGraphicFramePr>
        <p:xfrm>
          <a:off x="5715000" y="1209675"/>
          <a:ext cx="3268663" cy="923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5492" name="Equation" r:id="rId3" imgW="1663700" imgH="469900" progId="Equation.3">
                  <p:embed/>
                </p:oleObj>
              </mc:Choice>
              <mc:Fallback>
                <p:oleObj name="Equation" r:id="rId3" imgW="1663700" imgH="4699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15000" y="1209675"/>
                        <a:ext cx="3268663" cy="9239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11828BE7-28D6-6A44-825C-169A4C1A9E19}" type="slidenum">
              <a:rPr lang="en-US" smtClean="0"/>
              <a:t>195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81934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ounded Rectangular Callout 18"/>
          <p:cNvSpPr/>
          <p:nvPr/>
        </p:nvSpPr>
        <p:spPr bwMode="auto">
          <a:xfrm>
            <a:off x="6858000" y="4800600"/>
            <a:ext cx="2207019" cy="762000"/>
          </a:xfrm>
          <a:prstGeom prst="wedgeRoundRectCallout">
            <a:avLst>
              <a:gd name="adj1" fmla="val -76892"/>
              <a:gd name="adj2" fmla="val -4872"/>
              <a:gd name="adj3" fmla="val 16667"/>
            </a:avLst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urier New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76200"/>
            <a:ext cx="8229600" cy="1173162"/>
          </a:xfrm>
        </p:spPr>
        <p:txBody>
          <a:bodyPr/>
          <a:lstStyle/>
          <a:p>
            <a:r>
              <a:rPr lang="en-US" smtClean="0"/>
              <a:t>Recap: </a:t>
            </a:r>
            <a:r>
              <a:rPr lang="en-US" smtClean="0"/>
              <a:t>TCP </a:t>
            </a:r>
            <a:r>
              <a:rPr lang="en-US" dirty="0" smtClean="0"/>
              <a:t>problems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19263"/>
            <a:ext cx="8534400" cy="4411662"/>
          </a:xfrm>
        </p:spPr>
        <p:txBody>
          <a:bodyPr/>
          <a:lstStyle/>
          <a:p>
            <a:r>
              <a:rPr lang="en-US" sz="2400" dirty="0" smtClean="0"/>
              <a:t>Misled by non-congestion losses</a:t>
            </a:r>
          </a:p>
          <a:p>
            <a:r>
              <a:rPr lang="en-US" sz="2400" dirty="0" smtClean="0"/>
              <a:t>Fills up queues leading to high delays</a:t>
            </a:r>
          </a:p>
          <a:p>
            <a:r>
              <a:rPr lang="en-US" sz="2400" dirty="0" smtClean="0"/>
              <a:t>Short flows complete before discovering available capacity</a:t>
            </a:r>
          </a:p>
          <a:p>
            <a:r>
              <a:rPr lang="en-US" sz="2400" dirty="0" smtClean="0"/>
              <a:t>AIMD impractical </a:t>
            </a:r>
            <a:r>
              <a:rPr lang="en-US" sz="2400" dirty="0"/>
              <a:t>for high speed links </a:t>
            </a:r>
          </a:p>
          <a:p>
            <a:r>
              <a:rPr lang="en-US" sz="2400" dirty="0" err="1" smtClean="0"/>
              <a:t>Sawtooth</a:t>
            </a:r>
            <a:r>
              <a:rPr lang="en-US" sz="2400" dirty="0" smtClean="0"/>
              <a:t> discovery too choppy for some apps</a:t>
            </a:r>
          </a:p>
          <a:p>
            <a:r>
              <a:rPr lang="en-US" sz="2400" dirty="0" smtClean="0"/>
              <a:t>Unfair under heterogeneous RTTs</a:t>
            </a:r>
          </a:p>
          <a:p>
            <a:r>
              <a:rPr lang="en-US" sz="2400" dirty="0"/>
              <a:t>Tight coupling with reliability </a:t>
            </a:r>
            <a:r>
              <a:rPr lang="en-US" sz="2400" dirty="0" smtClean="0"/>
              <a:t>mechanisms</a:t>
            </a:r>
          </a:p>
          <a:p>
            <a:r>
              <a:rPr lang="en-US" sz="2400" dirty="0" err="1" smtClean="0"/>
              <a:t>Endhosts</a:t>
            </a:r>
            <a:r>
              <a:rPr lang="en-US" sz="2400" dirty="0" smtClean="0"/>
              <a:t> can cheat</a:t>
            </a:r>
          </a:p>
          <a:p>
            <a:endParaRPr lang="en-US" sz="2400" dirty="0"/>
          </a:p>
        </p:txBody>
      </p:sp>
      <p:grpSp>
        <p:nvGrpSpPr>
          <p:cNvPr id="6" name="Group 5"/>
          <p:cNvGrpSpPr/>
          <p:nvPr/>
        </p:nvGrpSpPr>
        <p:grpSpPr>
          <a:xfrm>
            <a:off x="838200" y="5791200"/>
            <a:ext cx="7620000" cy="762000"/>
            <a:chOff x="838200" y="5791200"/>
            <a:chExt cx="7620000" cy="762000"/>
          </a:xfrm>
        </p:grpSpPr>
        <p:sp>
          <p:nvSpPr>
            <p:cNvPr id="4" name="Rounded Rectangle 3"/>
            <p:cNvSpPr/>
            <p:nvPr/>
          </p:nvSpPr>
          <p:spPr bwMode="auto">
            <a:xfrm>
              <a:off x="838200" y="5791200"/>
              <a:ext cx="7620000" cy="762000"/>
            </a:xfrm>
            <a:prstGeom prst="roundRect">
              <a:avLst/>
            </a:prstGeom>
            <a:solidFill>
              <a:schemeClr val="accent6">
                <a:lumMod val="60000"/>
                <a:lumOff val="40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ourier New" charset="0"/>
              </a:endParaRP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905090" y="5939135"/>
              <a:ext cx="7369175" cy="461665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</p:spPr>
          <p:txBody>
            <a:bodyPr wrap="none" rtlCol="0">
              <a:spAutoFit/>
            </a:bodyPr>
            <a:lstStyle/>
            <a:p>
              <a:r>
                <a:rPr lang="en-US" sz="2400" b="0" dirty="0" smtClean="0">
                  <a:solidFill>
                    <a:srgbClr val="FF0000"/>
                  </a:solidFill>
                  <a:latin typeface="+mn-lt"/>
                </a:rPr>
                <a:t>Could fix many of these with some help from routers!</a:t>
              </a:r>
              <a:endParaRPr lang="en-US" sz="2400" b="0" dirty="0">
                <a:solidFill>
                  <a:srgbClr val="FF0000"/>
                </a:solidFill>
                <a:latin typeface="+mn-lt"/>
              </a:endParaRP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6248400" y="1295400"/>
            <a:ext cx="2819400" cy="762000"/>
            <a:chOff x="6248400" y="2057400"/>
            <a:chExt cx="2743865" cy="762000"/>
          </a:xfrm>
        </p:grpSpPr>
        <p:sp>
          <p:nvSpPr>
            <p:cNvPr id="7" name="Rounded Rectangular Callout 6"/>
            <p:cNvSpPr/>
            <p:nvPr/>
          </p:nvSpPr>
          <p:spPr bwMode="auto">
            <a:xfrm>
              <a:off x="6324600" y="2057400"/>
              <a:ext cx="2667000" cy="762000"/>
            </a:xfrm>
            <a:prstGeom prst="wedgeRoundRectCallout">
              <a:avLst>
                <a:gd name="adj1" fmla="val -62199"/>
                <a:gd name="adj2" fmla="val 42998"/>
                <a:gd name="adj3" fmla="val 16667"/>
              </a:avLst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ourier New" charset="0"/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6248400" y="2057400"/>
              <a:ext cx="2743865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0" dirty="0" smtClean="0">
                  <a:solidFill>
                    <a:srgbClr val="0000FF"/>
                  </a:solidFill>
                  <a:latin typeface="+mn-lt"/>
                </a:rPr>
                <a:t>Routers tell endpoints </a:t>
              </a:r>
              <a:br>
                <a:rPr lang="en-US" b="0" dirty="0" smtClean="0">
                  <a:solidFill>
                    <a:srgbClr val="0000FF"/>
                  </a:solidFill>
                  <a:latin typeface="+mn-lt"/>
                </a:rPr>
              </a:br>
              <a:r>
                <a:rPr lang="en-US" b="0" dirty="0" smtClean="0">
                  <a:solidFill>
                    <a:srgbClr val="0000FF"/>
                  </a:solidFill>
                  <a:latin typeface="+mn-lt"/>
                </a:rPr>
                <a:t>  if they’re congested</a:t>
              </a:r>
              <a:endParaRPr lang="en-US" b="0" dirty="0">
                <a:solidFill>
                  <a:srgbClr val="0000FF"/>
                </a:solidFill>
                <a:latin typeface="+mn-lt"/>
              </a:endParaRPr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6934200" y="2895599"/>
            <a:ext cx="2133600" cy="1905000"/>
            <a:chOff x="6248400" y="2550885"/>
            <a:chExt cx="2743865" cy="788821"/>
          </a:xfrm>
        </p:grpSpPr>
        <p:sp>
          <p:nvSpPr>
            <p:cNvPr id="12" name="Rounded Rectangular Callout 11"/>
            <p:cNvSpPr/>
            <p:nvPr/>
          </p:nvSpPr>
          <p:spPr bwMode="auto">
            <a:xfrm>
              <a:off x="6324600" y="2550885"/>
              <a:ext cx="2667001" cy="567951"/>
            </a:xfrm>
            <a:prstGeom prst="wedgeRoundRectCallout">
              <a:avLst>
                <a:gd name="adj1" fmla="val -69154"/>
                <a:gd name="adj2" fmla="val -14918"/>
                <a:gd name="adj3" fmla="val 16667"/>
              </a:avLst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ourier New" charset="0"/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6248400" y="2614233"/>
              <a:ext cx="2743865" cy="72547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0" dirty="0" smtClean="0">
                  <a:solidFill>
                    <a:srgbClr val="0000FF"/>
                  </a:solidFill>
                  <a:latin typeface="+mn-lt"/>
                </a:rPr>
                <a:t>Routers tell</a:t>
              </a:r>
              <a:br>
                <a:rPr lang="en-US" b="0" dirty="0" smtClean="0">
                  <a:solidFill>
                    <a:srgbClr val="0000FF"/>
                  </a:solidFill>
                  <a:latin typeface="+mn-lt"/>
                </a:rPr>
              </a:br>
              <a:r>
                <a:rPr lang="en-US" b="0" dirty="0" smtClean="0">
                  <a:solidFill>
                    <a:srgbClr val="0000FF"/>
                  </a:solidFill>
                  <a:latin typeface="+mn-lt"/>
                </a:rPr>
                <a:t> endpoints what </a:t>
              </a:r>
              <a:br>
                <a:rPr lang="en-US" b="0" dirty="0" smtClean="0">
                  <a:solidFill>
                    <a:srgbClr val="0000FF"/>
                  </a:solidFill>
                  <a:latin typeface="+mn-lt"/>
                </a:rPr>
              </a:br>
              <a:r>
                <a:rPr lang="en-US" b="0" dirty="0" smtClean="0">
                  <a:solidFill>
                    <a:srgbClr val="0000FF"/>
                  </a:solidFill>
                  <a:latin typeface="+mn-lt"/>
                </a:rPr>
                <a:t>rate to send at</a:t>
              </a:r>
              <a:endParaRPr lang="en-US" b="0" dirty="0">
                <a:solidFill>
                  <a:srgbClr val="0000FF"/>
                </a:solidFill>
                <a:latin typeface="+mn-lt"/>
              </a:endParaRPr>
            </a:p>
          </p:txBody>
        </p:sp>
      </p:grpSp>
      <p:sp>
        <p:nvSpPr>
          <p:cNvPr id="15" name="Oval 14"/>
          <p:cNvSpPr/>
          <p:nvPr/>
        </p:nvSpPr>
        <p:spPr bwMode="auto">
          <a:xfrm>
            <a:off x="228600" y="1600200"/>
            <a:ext cx="5943600" cy="1143000"/>
          </a:xfrm>
          <a:prstGeom prst="ellipse">
            <a:avLst/>
          </a:prstGeom>
          <a:noFill/>
          <a:ln w="19050" cap="flat" cmpd="sng" algn="ctr">
            <a:solidFill>
              <a:srgbClr val="FF0000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urier New" charset="0"/>
            </a:endParaRPr>
          </a:p>
        </p:txBody>
      </p:sp>
      <p:sp>
        <p:nvSpPr>
          <p:cNvPr id="16" name="Oval 15"/>
          <p:cNvSpPr/>
          <p:nvPr/>
        </p:nvSpPr>
        <p:spPr bwMode="auto">
          <a:xfrm>
            <a:off x="152400" y="2438400"/>
            <a:ext cx="6477000" cy="2438400"/>
          </a:xfrm>
          <a:prstGeom prst="ellipse">
            <a:avLst/>
          </a:prstGeom>
          <a:noFill/>
          <a:ln w="19050" cap="flat" cmpd="sng" algn="ctr">
            <a:solidFill>
              <a:srgbClr val="FF0000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urier New" charset="0"/>
            </a:endParaRPr>
          </a:p>
        </p:txBody>
      </p:sp>
      <p:sp>
        <p:nvSpPr>
          <p:cNvPr id="17" name="Oval 16"/>
          <p:cNvSpPr/>
          <p:nvPr/>
        </p:nvSpPr>
        <p:spPr bwMode="auto">
          <a:xfrm>
            <a:off x="228600" y="4800600"/>
            <a:ext cx="6477000" cy="457200"/>
          </a:xfrm>
          <a:prstGeom prst="ellipse">
            <a:avLst/>
          </a:prstGeom>
          <a:noFill/>
          <a:ln w="19050" cap="flat" cmpd="sng" algn="ctr">
            <a:solidFill>
              <a:srgbClr val="FF0000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urier New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858000" y="4778514"/>
            <a:ext cx="2133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0" dirty="0" smtClean="0">
                <a:solidFill>
                  <a:srgbClr val="0000FF"/>
                </a:solidFill>
                <a:latin typeface="+mn-lt"/>
              </a:rPr>
              <a:t>Routers enforce</a:t>
            </a:r>
            <a:br>
              <a:rPr lang="en-US" b="0" dirty="0" smtClean="0">
                <a:solidFill>
                  <a:srgbClr val="0000FF"/>
                </a:solidFill>
                <a:latin typeface="+mn-lt"/>
              </a:rPr>
            </a:br>
            <a:r>
              <a:rPr lang="en-US" b="0" dirty="0" smtClean="0">
                <a:solidFill>
                  <a:srgbClr val="0000FF"/>
                </a:solidFill>
                <a:latin typeface="+mn-lt"/>
              </a:rPr>
              <a:t>fair sharing</a:t>
            </a:r>
            <a:endParaRPr lang="en-US" b="0" dirty="0">
              <a:solidFill>
                <a:srgbClr val="0000FF"/>
              </a:solidFill>
              <a:latin typeface="+mn-lt"/>
            </a:endParaRPr>
          </a:p>
        </p:txBody>
      </p:sp>
      <p:sp>
        <p:nvSpPr>
          <p:cNvPr id="20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11828BE7-28D6-6A44-825C-169A4C1A9E19}" type="slidenum">
              <a:rPr lang="en-US" smtClean="0"/>
              <a:t>196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9847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3" grpId="0" build="p"/>
      <p:bldP spid="15" grpId="0" animBg="1"/>
      <p:bldP spid="16" grpId="0" animBg="1"/>
      <p:bldP spid="17" grpId="0" animBg="1"/>
      <p:bldP spid="18" grpId="0"/>
    </p:bldLst>
  </p:timing>
</p:sld>
</file>

<file path=ppt/slides/slide19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What does TCP do?</a:t>
            </a:r>
          </a:p>
          <a:p>
            <a:pPr lvl="1"/>
            <a:r>
              <a:rPr lang="en-US" dirty="0" smtClean="0"/>
              <a:t>ARQ windowing, set-up, tear-down</a:t>
            </a:r>
          </a:p>
          <a:p>
            <a:r>
              <a:rPr lang="en-US" dirty="0" smtClean="0"/>
              <a:t>Flow Control in TCP</a:t>
            </a:r>
          </a:p>
          <a:p>
            <a:r>
              <a:rPr lang="en-US" dirty="0" smtClean="0"/>
              <a:t>Congestion Control in TCP</a:t>
            </a:r>
          </a:p>
          <a:p>
            <a:pPr lvl="1"/>
            <a:r>
              <a:rPr lang="en-US" dirty="0" smtClean="0"/>
              <a:t>AIMD, Fast-Recovery, Throughput</a:t>
            </a:r>
          </a:p>
          <a:p>
            <a:r>
              <a:rPr lang="en-US" dirty="0" smtClean="0"/>
              <a:t>Limitations of TCP Congestion Control</a:t>
            </a:r>
          </a:p>
          <a:p>
            <a:r>
              <a:rPr lang="en-US" dirty="0" smtClean="0"/>
              <a:t>Router-assisted Congestion Control</a:t>
            </a:r>
            <a:endParaRPr lang="en-US" dirty="0"/>
          </a:p>
        </p:txBody>
      </p:sp>
      <p:sp>
        <p:nvSpPr>
          <p:cNvPr id="5" name="Slide Number Placeholder 2"/>
          <p:cNvSpPr txBox="1">
            <a:spLocks/>
          </p:cNvSpPr>
          <p:nvPr/>
        </p:nvSpPr>
        <p:spPr>
          <a:xfrm>
            <a:off x="6705600" y="65087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1828BE7-28D6-6A44-825C-169A4C1A9E19}" type="slidenum">
              <a:rPr lang="en-US" smtClean="0"/>
              <a:pPr/>
              <a:t>197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87705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06362"/>
            <a:ext cx="8229600" cy="1173162"/>
          </a:xfrm>
        </p:spPr>
        <p:txBody>
          <a:bodyPr/>
          <a:lstStyle/>
          <a:p>
            <a:r>
              <a:rPr lang="en-US" sz="3600" dirty="0" smtClean="0"/>
              <a:t>Router-Assisted Congestion Control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Three tasks for CC:</a:t>
            </a:r>
            <a:endParaRPr lang="en-US" dirty="0"/>
          </a:p>
          <a:p>
            <a:pPr lvl="1"/>
            <a:r>
              <a:rPr lang="en-US" dirty="0" smtClean="0"/>
              <a:t>Isolation/fairness</a:t>
            </a:r>
          </a:p>
          <a:p>
            <a:pPr lvl="1"/>
            <a:r>
              <a:rPr lang="en-US" dirty="0" smtClean="0"/>
              <a:t>Adjustment</a:t>
            </a:r>
          </a:p>
          <a:p>
            <a:pPr lvl="1"/>
            <a:r>
              <a:rPr lang="en-US" dirty="0" smtClean="0"/>
              <a:t>Detecting congestion</a:t>
            </a:r>
          </a:p>
          <a:p>
            <a:pPr lvl="7"/>
            <a:endParaRPr lang="en-US" dirty="0"/>
          </a:p>
          <a:p>
            <a:endParaRPr lang="en-US" dirty="0" smtClean="0"/>
          </a:p>
        </p:txBody>
      </p:sp>
      <p:sp>
        <p:nvSpPr>
          <p:cNvPr id="4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11828BE7-28D6-6A44-825C-169A4C1A9E19}" type="slidenum">
              <a:rPr lang="en-US" smtClean="0"/>
              <a:t>198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66817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332038"/>
            <a:ext cx="8229600" cy="1173162"/>
          </a:xfrm>
        </p:spPr>
        <p:txBody>
          <a:bodyPr/>
          <a:lstStyle/>
          <a:p>
            <a:r>
              <a:rPr lang="en-US" sz="3200" dirty="0" smtClean="0"/>
              <a:t>How can routers ensure each flow gets its “fair share”?</a:t>
            </a:r>
            <a:endParaRPr lang="en-US" sz="32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11828BE7-28D6-6A44-825C-169A4C1A9E19}" type="slidenum">
              <a:rPr lang="en-US" smtClean="0"/>
              <a:t>199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3736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Topic 5 – Transport</a:t>
            </a:r>
            <a:endParaRPr lang="en-US" dirty="0"/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533400" y="1371600"/>
            <a:ext cx="3581400" cy="4648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ZapfDingbats" charset="0"/>
              <a:buNone/>
            </a:pPr>
            <a:r>
              <a:rPr lang="en-US" sz="2400" u="sng" smtClean="0">
                <a:solidFill>
                  <a:srgbClr val="FF0000"/>
                </a:solidFill>
                <a:ea typeface="ＭＳ Ｐゴシック" charset="0"/>
                <a:cs typeface="ＭＳ Ｐゴシック" charset="0"/>
              </a:rPr>
              <a:t>Our goals:</a:t>
            </a:r>
            <a:r>
              <a:rPr lang="en-US" sz="2400" smtClean="0">
                <a:ea typeface="ＭＳ Ｐゴシック" charset="0"/>
                <a:cs typeface="ＭＳ Ｐゴシック" charset="0"/>
              </a:rPr>
              <a:t> </a:t>
            </a:r>
          </a:p>
          <a:p>
            <a:r>
              <a:rPr lang="en-US" sz="2400" smtClean="0">
                <a:ea typeface="ＭＳ Ｐゴシック" charset="0"/>
                <a:cs typeface="ＭＳ Ｐゴシック" charset="0"/>
              </a:rPr>
              <a:t>understand principles behind transport layer services:</a:t>
            </a:r>
          </a:p>
          <a:p>
            <a:pPr lvl="1"/>
            <a:r>
              <a:rPr lang="en-US" sz="2000" smtClean="0">
                <a:ea typeface="ＭＳ Ｐゴシック" charset="0"/>
              </a:rPr>
              <a:t>multiplexing/demultiplexing</a:t>
            </a:r>
          </a:p>
          <a:p>
            <a:pPr lvl="1"/>
            <a:r>
              <a:rPr lang="en-US" sz="2000" smtClean="0">
                <a:ea typeface="ＭＳ Ｐゴシック" charset="0"/>
              </a:rPr>
              <a:t>reliable data transfer</a:t>
            </a:r>
          </a:p>
          <a:p>
            <a:pPr lvl="1"/>
            <a:r>
              <a:rPr lang="en-US" sz="2000" smtClean="0">
                <a:ea typeface="ＭＳ Ｐゴシック" charset="0"/>
              </a:rPr>
              <a:t>flow control</a:t>
            </a:r>
          </a:p>
          <a:p>
            <a:pPr lvl="1"/>
            <a:r>
              <a:rPr lang="en-US" sz="2000" smtClean="0">
                <a:ea typeface="ＭＳ Ｐゴシック" charset="0"/>
              </a:rPr>
              <a:t>congestion control</a:t>
            </a:r>
            <a:endParaRPr lang="en-US" dirty="0">
              <a:ea typeface="ＭＳ Ｐゴシック" charset="0"/>
            </a:endParaRPr>
          </a:p>
        </p:txBody>
      </p:sp>
      <p:sp>
        <p:nvSpPr>
          <p:cNvPr id="7" name="Rectangle 4"/>
          <p:cNvSpPr txBox="1">
            <a:spLocks noChangeArrowheads="1"/>
          </p:cNvSpPr>
          <p:nvPr/>
        </p:nvSpPr>
        <p:spPr>
          <a:xfrm>
            <a:off x="4348163" y="1346200"/>
            <a:ext cx="4267200" cy="4648200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2400" smtClean="0">
              <a:ea typeface="ＭＳ Ｐゴシック" charset="0"/>
              <a:cs typeface="ＭＳ Ｐゴシック" charset="0"/>
            </a:endParaRPr>
          </a:p>
          <a:p>
            <a:r>
              <a:rPr lang="en-US" sz="2400" smtClean="0">
                <a:ea typeface="ＭＳ Ｐゴシック" charset="0"/>
                <a:cs typeface="ＭＳ Ｐゴシック" charset="0"/>
              </a:rPr>
              <a:t>learn about transport layer protocols in the Internet:</a:t>
            </a:r>
          </a:p>
          <a:p>
            <a:pPr lvl="1"/>
            <a:r>
              <a:rPr lang="en-US" sz="2000" smtClean="0">
                <a:ea typeface="ＭＳ Ｐゴシック" charset="0"/>
              </a:rPr>
              <a:t>UDP: connectionless transport</a:t>
            </a:r>
          </a:p>
          <a:p>
            <a:pPr lvl="1"/>
            <a:r>
              <a:rPr lang="en-US" sz="2000" smtClean="0">
                <a:ea typeface="ＭＳ Ｐゴシック" charset="0"/>
              </a:rPr>
              <a:t>TCP: connection-oriented transport</a:t>
            </a:r>
          </a:p>
          <a:p>
            <a:pPr lvl="1"/>
            <a:r>
              <a:rPr lang="en-US" sz="2000" smtClean="0">
                <a:ea typeface="ＭＳ Ｐゴシック" charset="0"/>
              </a:rPr>
              <a:t>TCP congestion control</a:t>
            </a:r>
            <a:endParaRPr lang="en-US" sz="1800" smtClean="0">
              <a:ea typeface="ＭＳ Ｐゴシック" charset="0"/>
            </a:endParaRPr>
          </a:p>
          <a:p>
            <a:endParaRPr lang="en-US" sz="2400" dirty="0">
              <a:ea typeface="ＭＳ Ｐゴシック" charset="0"/>
              <a:cs typeface="ＭＳ Ｐゴシック" charset="0"/>
            </a:endParaRPr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1"/>
            <a:ext cx="2133600" cy="365125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37931725" indent="-37474525" algn="ctr"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r"/>
            <a:fld id="{C347C1EF-973B-F840-ADDD-5BD345E7D802}" type="slidenum">
              <a:rPr lang="en-US" sz="1400" smtClean="0">
                <a:latin typeface="Calibri"/>
              </a:rPr>
              <a:pPr algn="r"/>
              <a:t>2</a:t>
            </a:fld>
            <a:endParaRPr lang="en-US" sz="1400" dirty="0"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6584006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529" name="Rectangle 2"/>
          <p:cNvSpPr>
            <a:spLocks noChangeArrowheads="1"/>
          </p:cNvSpPr>
          <p:nvPr/>
        </p:nvSpPr>
        <p:spPr bwMode="auto">
          <a:xfrm>
            <a:off x="1416049" y="3810000"/>
            <a:ext cx="6002339" cy="1371600"/>
          </a:xfrm>
          <a:prstGeom prst="rect">
            <a:avLst/>
          </a:prstGeom>
          <a:solidFill>
            <a:srgbClr val="33CCCC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78530" name="Rectangle 3"/>
          <p:cNvSpPr>
            <a:spLocks noChangeArrowheads="1"/>
          </p:cNvSpPr>
          <p:nvPr/>
        </p:nvSpPr>
        <p:spPr bwMode="auto">
          <a:xfrm>
            <a:off x="1419226" y="482601"/>
            <a:ext cx="6007100" cy="3311525"/>
          </a:xfrm>
          <a:prstGeom prst="rect">
            <a:avLst/>
          </a:prstGeom>
          <a:solidFill>
            <a:srgbClr val="FDE3BA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78531" name="Rectangle 4"/>
          <p:cNvSpPr>
            <a:spLocks noChangeArrowheads="1"/>
          </p:cNvSpPr>
          <p:nvPr/>
        </p:nvSpPr>
        <p:spPr bwMode="auto">
          <a:xfrm>
            <a:off x="3154363" y="6210300"/>
            <a:ext cx="2895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78532" name="Line 5"/>
          <p:cNvSpPr>
            <a:spLocks noChangeShapeType="1"/>
          </p:cNvSpPr>
          <p:nvPr/>
        </p:nvSpPr>
        <p:spPr bwMode="auto">
          <a:xfrm flipV="1">
            <a:off x="1504950" y="1211264"/>
            <a:ext cx="5949951" cy="15875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78533" name="Line 6"/>
          <p:cNvSpPr>
            <a:spLocks noChangeShapeType="1"/>
          </p:cNvSpPr>
          <p:nvPr/>
        </p:nvSpPr>
        <p:spPr bwMode="auto">
          <a:xfrm>
            <a:off x="1517652" y="1912939"/>
            <a:ext cx="5954713" cy="1587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78534" name="Line 7"/>
          <p:cNvSpPr>
            <a:spLocks noChangeShapeType="1"/>
          </p:cNvSpPr>
          <p:nvPr/>
        </p:nvSpPr>
        <p:spPr bwMode="auto">
          <a:xfrm>
            <a:off x="1517651" y="2560639"/>
            <a:ext cx="5956300" cy="1587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78535" name="Line 8"/>
          <p:cNvSpPr>
            <a:spLocks noChangeShapeType="1"/>
          </p:cNvSpPr>
          <p:nvPr/>
        </p:nvSpPr>
        <p:spPr bwMode="auto">
          <a:xfrm>
            <a:off x="4411664" y="508000"/>
            <a:ext cx="1587" cy="2027238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78536" name="Line 9"/>
          <p:cNvSpPr>
            <a:spLocks noChangeShapeType="1"/>
          </p:cNvSpPr>
          <p:nvPr/>
        </p:nvSpPr>
        <p:spPr bwMode="auto">
          <a:xfrm>
            <a:off x="2938464" y="542926"/>
            <a:ext cx="1587" cy="658813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78537" name="Line 10"/>
          <p:cNvSpPr>
            <a:spLocks noChangeShapeType="1"/>
          </p:cNvSpPr>
          <p:nvPr/>
        </p:nvSpPr>
        <p:spPr bwMode="auto">
          <a:xfrm>
            <a:off x="2214564" y="542926"/>
            <a:ext cx="1587" cy="658813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78538" name="Rectangle 11"/>
          <p:cNvSpPr>
            <a:spLocks noChangeArrowheads="1"/>
          </p:cNvSpPr>
          <p:nvPr/>
        </p:nvSpPr>
        <p:spPr bwMode="auto">
          <a:xfrm>
            <a:off x="1647899" y="563564"/>
            <a:ext cx="382442" cy="5206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/>
          <a:p>
            <a:pPr algn="ctr" eaLnBrk="0" hangingPunct="0"/>
            <a:r>
              <a:rPr lang="en-US" sz="2800">
                <a:solidFill>
                  <a:srgbClr val="000000"/>
                </a:solidFill>
                <a:latin typeface="Arial" charset="0"/>
              </a:rPr>
              <a:t>4</a:t>
            </a:r>
            <a:endParaRPr lang="en-US" sz="2800" b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278539" name="Rectangle 12"/>
          <p:cNvSpPr>
            <a:spLocks noChangeArrowheads="1"/>
          </p:cNvSpPr>
          <p:nvPr/>
        </p:nvSpPr>
        <p:spPr bwMode="auto">
          <a:xfrm>
            <a:off x="2395539" y="561976"/>
            <a:ext cx="379412" cy="5206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>
            <a:spAutoFit/>
          </a:bodyPr>
          <a:lstStyle/>
          <a:p>
            <a:pPr algn="ctr" eaLnBrk="0" hangingPunct="0"/>
            <a:r>
              <a:rPr lang="en-US" sz="2800">
                <a:solidFill>
                  <a:srgbClr val="000000"/>
                </a:solidFill>
                <a:latin typeface="Arial" charset="0"/>
              </a:rPr>
              <a:t>5</a:t>
            </a:r>
          </a:p>
        </p:txBody>
      </p:sp>
      <p:sp>
        <p:nvSpPr>
          <p:cNvPr id="278540" name="Rectangle 13"/>
          <p:cNvSpPr>
            <a:spLocks noChangeArrowheads="1"/>
          </p:cNvSpPr>
          <p:nvPr/>
        </p:nvSpPr>
        <p:spPr bwMode="auto">
          <a:xfrm>
            <a:off x="2949127" y="514351"/>
            <a:ext cx="1420124" cy="7360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/>
          <a:p>
            <a:pPr algn="ctr" eaLnBrk="0" hangingPunct="0"/>
            <a:r>
              <a:rPr lang="en-US" sz="1400">
                <a:solidFill>
                  <a:srgbClr val="000000"/>
                </a:solidFill>
                <a:latin typeface="Arial" charset="0"/>
              </a:rPr>
              <a:t>8-bit</a:t>
            </a:r>
          </a:p>
          <a:p>
            <a:pPr algn="ctr" eaLnBrk="0" hangingPunct="0"/>
            <a:r>
              <a:rPr lang="en-US" sz="1400">
                <a:solidFill>
                  <a:srgbClr val="000000"/>
                </a:solidFill>
                <a:latin typeface="Arial" charset="0"/>
              </a:rPr>
              <a:t>Type of Service</a:t>
            </a:r>
          </a:p>
          <a:p>
            <a:pPr algn="ctr" eaLnBrk="0" hangingPunct="0"/>
            <a:r>
              <a:rPr lang="en-US" sz="1400">
                <a:solidFill>
                  <a:srgbClr val="000000"/>
                </a:solidFill>
                <a:latin typeface="Arial" charset="0"/>
              </a:rPr>
              <a:t>(TOS)</a:t>
            </a:r>
          </a:p>
        </p:txBody>
      </p:sp>
      <p:sp>
        <p:nvSpPr>
          <p:cNvPr id="278541" name="Rectangle 14"/>
          <p:cNvSpPr>
            <a:spLocks noChangeArrowheads="1"/>
          </p:cNvSpPr>
          <p:nvPr/>
        </p:nvSpPr>
        <p:spPr bwMode="auto">
          <a:xfrm>
            <a:off x="4572001" y="685801"/>
            <a:ext cx="2574123" cy="3359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/>
          <a:p>
            <a:pPr algn="l" eaLnBrk="0" hangingPunct="0"/>
            <a:r>
              <a:rPr lang="en-US" sz="1600">
                <a:solidFill>
                  <a:schemeClr val="accent2"/>
                </a:solidFill>
                <a:latin typeface="Arial" charset="0"/>
              </a:rPr>
              <a:t>16-bit Total Length (Bytes)</a:t>
            </a:r>
            <a:endParaRPr lang="en-US" sz="1400">
              <a:solidFill>
                <a:schemeClr val="accent2"/>
              </a:solidFill>
              <a:latin typeface="Arial" charset="0"/>
            </a:endParaRPr>
          </a:p>
        </p:txBody>
      </p:sp>
      <p:sp>
        <p:nvSpPr>
          <p:cNvPr id="278542" name="Rectangle 15"/>
          <p:cNvSpPr>
            <a:spLocks noChangeArrowheads="1"/>
          </p:cNvSpPr>
          <p:nvPr/>
        </p:nvSpPr>
        <p:spPr bwMode="auto">
          <a:xfrm>
            <a:off x="2124075" y="1416051"/>
            <a:ext cx="1905070" cy="3359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/>
          <a:p>
            <a:pPr algn="l" eaLnBrk="0" hangingPunct="0"/>
            <a:r>
              <a:rPr lang="en-US" sz="1600" b="0">
                <a:solidFill>
                  <a:srgbClr val="000000"/>
                </a:solidFill>
                <a:latin typeface="Arial" charset="0"/>
              </a:rPr>
              <a:t>16-bit Identification</a:t>
            </a:r>
            <a:endParaRPr lang="en-US" sz="1400" b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278543" name="Line 16"/>
          <p:cNvSpPr>
            <a:spLocks noChangeShapeType="1"/>
          </p:cNvSpPr>
          <p:nvPr/>
        </p:nvSpPr>
        <p:spPr bwMode="auto">
          <a:xfrm>
            <a:off x="5072064" y="1241426"/>
            <a:ext cx="1587" cy="658813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78544" name="Rectangle 17"/>
          <p:cNvSpPr>
            <a:spLocks noChangeArrowheads="1"/>
          </p:cNvSpPr>
          <p:nvPr/>
        </p:nvSpPr>
        <p:spPr bwMode="auto">
          <a:xfrm>
            <a:off x="4433361" y="1301751"/>
            <a:ext cx="621766" cy="5206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/>
          <a:p>
            <a:pPr algn="ctr" eaLnBrk="0" hangingPunct="0"/>
            <a:r>
              <a:rPr lang="en-US" sz="1400">
                <a:solidFill>
                  <a:srgbClr val="000000"/>
                </a:solidFill>
                <a:latin typeface="Arial" charset="0"/>
              </a:rPr>
              <a:t>3-bit</a:t>
            </a:r>
          </a:p>
          <a:p>
            <a:pPr algn="ctr" eaLnBrk="0" hangingPunct="0"/>
            <a:r>
              <a:rPr lang="en-US" sz="1400">
                <a:solidFill>
                  <a:srgbClr val="000000"/>
                </a:solidFill>
                <a:latin typeface="Arial" charset="0"/>
              </a:rPr>
              <a:t>Flags</a:t>
            </a:r>
            <a:endParaRPr lang="en-US" sz="1400" b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278545" name="Rectangle 18"/>
          <p:cNvSpPr>
            <a:spLocks noChangeArrowheads="1"/>
          </p:cNvSpPr>
          <p:nvPr/>
        </p:nvSpPr>
        <p:spPr bwMode="auto">
          <a:xfrm>
            <a:off x="5132388" y="1433514"/>
            <a:ext cx="2231682" cy="3359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/>
          <a:p>
            <a:pPr algn="l" eaLnBrk="0" hangingPunct="0"/>
            <a:r>
              <a:rPr lang="en-US" sz="1600" b="0">
                <a:solidFill>
                  <a:srgbClr val="000000"/>
                </a:solidFill>
                <a:latin typeface="Arial" charset="0"/>
              </a:rPr>
              <a:t>13-bit Fragment Offset</a:t>
            </a:r>
            <a:endParaRPr lang="en-US" sz="1400" b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278546" name="Line 19"/>
          <p:cNvSpPr>
            <a:spLocks noChangeShapeType="1"/>
          </p:cNvSpPr>
          <p:nvPr/>
        </p:nvSpPr>
        <p:spPr bwMode="auto">
          <a:xfrm>
            <a:off x="3001964" y="1939926"/>
            <a:ext cx="1587" cy="601663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78547" name="Rectangle 20"/>
          <p:cNvSpPr>
            <a:spLocks noChangeArrowheads="1"/>
          </p:cNvSpPr>
          <p:nvPr/>
        </p:nvSpPr>
        <p:spPr bwMode="auto">
          <a:xfrm>
            <a:off x="1663422" y="1974850"/>
            <a:ext cx="1170544" cy="5206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/>
          <a:p>
            <a:pPr algn="ctr" eaLnBrk="0" hangingPunct="0"/>
            <a:r>
              <a:rPr lang="en-US" sz="1400">
                <a:solidFill>
                  <a:srgbClr val="000000"/>
                </a:solidFill>
                <a:latin typeface="Arial" charset="0"/>
              </a:rPr>
              <a:t>8-bit Time to </a:t>
            </a:r>
          </a:p>
          <a:p>
            <a:pPr algn="ctr" eaLnBrk="0" hangingPunct="0"/>
            <a:r>
              <a:rPr lang="en-US" sz="1400">
                <a:solidFill>
                  <a:srgbClr val="000000"/>
                </a:solidFill>
                <a:latin typeface="Arial" charset="0"/>
              </a:rPr>
              <a:t>Live (TTL)</a:t>
            </a:r>
          </a:p>
        </p:txBody>
      </p:sp>
      <p:sp>
        <p:nvSpPr>
          <p:cNvPr id="278548" name="Rectangle 21"/>
          <p:cNvSpPr>
            <a:spLocks noChangeArrowheads="1"/>
          </p:cNvSpPr>
          <p:nvPr/>
        </p:nvSpPr>
        <p:spPr bwMode="auto">
          <a:xfrm>
            <a:off x="3048000" y="1981201"/>
            <a:ext cx="1078020" cy="5822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/>
          <a:p>
            <a:pPr algn="l" eaLnBrk="0" hangingPunct="0"/>
            <a:r>
              <a:rPr lang="en-US" sz="1600">
                <a:solidFill>
                  <a:srgbClr val="0080FF"/>
                </a:solidFill>
                <a:latin typeface="Arial" charset="0"/>
              </a:rPr>
              <a:t>6 = TCP</a:t>
            </a:r>
            <a:br>
              <a:rPr lang="en-US" sz="1600">
                <a:solidFill>
                  <a:srgbClr val="0080FF"/>
                </a:solidFill>
                <a:latin typeface="Arial" charset="0"/>
              </a:rPr>
            </a:br>
            <a:r>
              <a:rPr lang="en-US" sz="1600">
                <a:solidFill>
                  <a:srgbClr val="0080FF"/>
                </a:solidFill>
                <a:latin typeface="Arial" charset="0"/>
              </a:rPr>
              <a:t>17 = UDP</a:t>
            </a:r>
            <a:endParaRPr lang="en-US" sz="1400" b="0">
              <a:solidFill>
                <a:srgbClr val="0080FF"/>
              </a:solidFill>
              <a:latin typeface="Arial" charset="0"/>
            </a:endParaRPr>
          </a:p>
        </p:txBody>
      </p:sp>
      <p:sp>
        <p:nvSpPr>
          <p:cNvPr id="278549" name="Rectangle 22"/>
          <p:cNvSpPr>
            <a:spLocks noChangeArrowheads="1"/>
          </p:cNvSpPr>
          <p:nvPr/>
        </p:nvSpPr>
        <p:spPr bwMode="auto">
          <a:xfrm>
            <a:off x="4689477" y="2089151"/>
            <a:ext cx="2452195" cy="3359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/>
          <a:p>
            <a:pPr algn="l" eaLnBrk="0" hangingPunct="0"/>
            <a:r>
              <a:rPr lang="en-US" sz="1600" b="0" dirty="0">
                <a:solidFill>
                  <a:srgbClr val="000000"/>
                </a:solidFill>
                <a:latin typeface="Arial" charset="0"/>
              </a:rPr>
              <a:t>16-bit Header Checksum</a:t>
            </a:r>
            <a:endParaRPr lang="en-US" sz="1400" b="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278550" name="Line 23"/>
          <p:cNvSpPr>
            <a:spLocks noChangeShapeType="1"/>
          </p:cNvSpPr>
          <p:nvPr/>
        </p:nvSpPr>
        <p:spPr bwMode="auto">
          <a:xfrm>
            <a:off x="1438276" y="3208339"/>
            <a:ext cx="5967413" cy="1587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78551" name="Rectangle 24"/>
          <p:cNvSpPr>
            <a:spLocks noChangeArrowheads="1"/>
          </p:cNvSpPr>
          <p:nvPr/>
        </p:nvSpPr>
        <p:spPr bwMode="auto">
          <a:xfrm>
            <a:off x="3181350" y="2732089"/>
            <a:ext cx="2448688" cy="3359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/>
          <a:p>
            <a:pPr algn="l" eaLnBrk="0" hangingPunct="0"/>
            <a:r>
              <a:rPr lang="en-US" sz="1600">
                <a:solidFill>
                  <a:schemeClr val="accent2"/>
                </a:solidFill>
                <a:latin typeface="Arial" charset="0"/>
              </a:rPr>
              <a:t>32-bit Source IP Address</a:t>
            </a:r>
            <a:endParaRPr lang="en-US" sz="1400">
              <a:solidFill>
                <a:schemeClr val="accent2"/>
              </a:solidFill>
              <a:latin typeface="Arial" charset="0"/>
            </a:endParaRPr>
          </a:p>
        </p:txBody>
      </p:sp>
      <p:sp>
        <p:nvSpPr>
          <p:cNvPr id="278552" name="Rectangle 25"/>
          <p:cNvSpPr>
            <a:spLocks noChangeArrowheads="1"/>
          </p:cNvSpPr>
          <p:nvPr/>
        </p:nvSpPr>
        <p:spPr bwMode="auto">
          <a:xfrm>
            <a:off x="3011489" y="3357564"/>
            <a:ext cx="2825093" cy="3359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/>
          <a:p>
            <a:pPr algn="l" eaLnBrk="0" hangingPunct="0"/>
            <a:r>
              <a:rPr lang="en-US" sz="1600">
                <a:solidFill>
                  <a:schemeClr val="accent2"/>
                </a:solidFill>
                <a:latin typeface="Arial" charset="0"/>
              </a:rPr>
              <a:t>32-bit Destination IP Address</a:t>
            </a:r>
            <a:endParaRPr lang="en-US" sz="1400" b="0">
              <a:solidFill>
                <a:schemeClr val="accent2"/>
              </a:solidFill>
              <a:latin typeface="Arial" charset="0"/>
            </a:endParaRPr>
          </a:p>
        </p:txBody>
      </p:sp>
      <p:sp>
        <p:nvSpPr>
          <p:cNvPr id="278553" name="Rectangle 26"/>
          <p:cNvSpPr>
            <a:spLocks noChangeArrowheads="1"/>
          </p:cNvSpPr>
          <p:nvPr/>
        </p:nvSpPr>
        <p:spPr bwMode="auto">
          <a:xfrm>
            <a:off x="1420814" y="5181600"/>
            <a:ext cx="6002337" cy="1295400"/>
          </a:xfrm>
          <a:prstGeom prst="rect">
            <a:avLst/>
          </a:prstGeom>
          <a:solidFill>
            <a:srgbClr val="FF66CC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78555" name="Line 28"/>
          <p:cNvSpPr>
            <a:spLocks noChangeShapeType="1"/>
          </p:cNvSpPr>
          <p:nvPr/>
        </p:nvSpPr>
        <p:spPr bwMode="auto">
          <a:xfrm>
            <a:off x="1435100" y="4495800"/>
            <a:ext cx="5967413" cy="1588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78556" name="Line 29"/>
          <p:cNvSpPr>
            <a:spLocks noChangeShapeType="1"/>
          </p:cNvSpPr>
          <p:nvPr/>
        </p:nvSpPr>
        <p:spPr bwMode="auto">
          <a:xfrm>
            <a:off x="4414839" y="3810000"/>
            <a:ext cx="0" cy="685800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78557" name="Rectangle 30"/>
          <p:cNvSpPr>
            <a:spLocks noChangeArrowheads="1"/>
          </p:cNvSpPr>
          <p:nvPr/>
        </p:nvSpPr>
        <p:spPr bwMode="auto">
          <a:xfrm>
            <a:off x="1905000" y="3962401"/>
            <a:ext cx="1837042" cy="3359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/>
          <a:p>
            <a:pPr algn="l" eaLnBrk="0" hangingPunct="0"/>
            <a:r>
              <a:rPr lang="en-US" sz="1600">
                <a:solidFill>
                  <a:srgbClr val="000000"/>
                </a:solidFill>
                <a:latin typeface="Arial" charset="0"/>
              </a:rPr>
              <a:t>16-bit Source Port</a:t>
            </a:r>
            <a:endParaRPr lang="en-US" sz="14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278558" name="Rectangle 31"/>
          <p:cNvSpPr>
            <a:spLocks noChangeArrowheads="1"/>
          </p:cNvSpPr>
          <p:nvPr/>
        </p:nvSpPr>
        <p:spPr bwMode="auto">
          <a:xfrm>
            <a:off x="4800600" y="3962401"/>
            <a:ext cx="2212846" cy="3359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/>
          <a:p>
            <a:pPr algn="l" eaLnBrk="0" hangingPunct="0"/>
            <a:r>
              <a:rPr lang="en-US" sz="1600">
                <a:solidFill>
                  <a:srgbClr val="000000"/>
                </a:solidFill>
                <a:latin typeface="Arial" charset="0"/>
              </a:rPr>
              <a:t>16-bit Destination Port</a:t>
            </a:r>
            <a:endParaRPr lang="en-US" sz="14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278559" name="Rectangle 33"/>
          <p:cNvSpPr>
            <a:spLocks noChangeArrowheads="1"/>
          </p:cNvSpPr>
          <p:nvPr/>
        </p:nvSpPr>
        <p:spPr bwMode="auto">
          <a:xfrm>
            <a:off x="2951164" y="4648201"/>
            <a:ext cx="3068048" cy="3359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/>
          <a:p>
            <a:pPr algn="l" eaLnBrk="0" hangingPunct="0"/>
            <a:r>
              <a:rPr lang="en-US" sz="1600" b="0">
                <a:solidFill>
                  <a:srgbClr val="000000"/>
                </a:solidFill>
                <a:latin typeface="Arial" charset="0"/>
              </a:rPr>
              <a:t>More transport header fields ….</a:t>
            </a:r>
            <a:endParaRPr lang="en-US" sz="1400" b="0">
              <a:solidFill>
                <a:srgbClr val="000000"/>
              </a:solidFill>
              <a:latin typeface="Arial" charset="0"/>
            </a:endParaRPr>
          </a:p>
        </p:txBody>
      </p:sp>
      <p:cxnSp>
        <p:nvCxnSpPr>
          <p:cNvPr id="278560" name="AutoShape 34"/>
          <p:cNvCxnSpPr>
            <a:cxnSpLocks noChangeShapeType="1"/>
          </p:cNvCxnSpPr>
          <p:nvPr/>
        </p:nvCxnSpPr>
        <p:spPr bwMode="auto">
          <a:xfrm flipH="1">
            <a:off x="1371601" y="2232026"/>
            <a:ext cx="1520825" cy="1746250"/>
          </a:xfrm>
          <a:prstGeom prst="curvedConnector3">
            <a:avLst>
              <a:gd name="adj1" fmla="val 150935"/>
            </a:avLst>
          </a:prstGeom>
          <a:noFill/>
          <a:ln w="22225">
            <a:solidFill>
              <a:srgbClr val="3B7ACC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sp>
        <p:nvSpPr>
          <p:cNvPr id="34" name="Rectangle 41"/>
          <p:cNvSpPr>
            <a:spLocks noChangeArrowheads="1"/>
          </p:cNvSpPr>
          <p:nvPr/>
        </p:nvSpPr>
        <p:spPr bwMode="auto">
          <a:xfrm>
            <a:off x="3909794" y="5623758"/>
            <a:ext cx="2249077" cy="3667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/>
          <a:p>
            <a:pPr algn="l" eaLnBrk="0" hangingPunct="0"/>
            <a:r>
              <a:rPr lang="en-US" sz="1800" dirty="0" smtClean="0">
                <a:solidFill>
                  <a:srgbClr val="000000"/>
                </a:solidFill>
                <a:latin typeface="Arial" charset="0"/>
              </a:rPr>
              <a:t>header and Payload</a:t>
            </a:r>
            <a:endParaRPr lang="en-US" sz="16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3252438" y="5507069"/>
            <a:ext cx="9620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TCP or</a:t>
            </a:r>
          </a:p>
          <a:p>
            <a:r>
              <a:rPr lang="en-US" dirty="0" smtClean="0"/>
              <a:t>UDP</a:t>
            </a:r>
            <a:endParaRPr lang="en-US" dirty="0"/>
          </a:p>
        </p:txBody>
      </p:sp>
      <p:sp>
        <p:nvSpPr>
          <p:cNvPr id="36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1"/>
            <a:ext cx="2133600" cy="365125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37931725" indent="-37474525" algn="ctr"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r"/>
            <a:fld id="{C347C1EF-973B-F840-ADDD-5BD345E7D802}" type="slidenum">
              <a:rPr lang="en-US" sz="1400" smtClean="0">
                <a:latin typeface="Calibri"/>
              </a:rPr>
              <a:pPr algn="r"/>
              <a:t>20</a:t>
            </a:fld>
            <a:endParaRPr lang="en-US" sz="1400" dirty="0"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90110098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Fairness: General Approach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19263"/>
            <a:ext cx="8686800" cy="4411662"/>
          </a:xfrm>
        </p:spPr>
        <p:txBody>
          <a:bodyPr/>
          <a:lstStyle/>
          <a:p>
            <a:r>
              <a:rPr lang="en-US" sz="2400" dirty="0" smtClean="0"/>
              <a:t>Routers classify packets into “flows”</a:t>
            </a:r>
          </a:p>
          <a:p>
            <a:pPr lvl="1"/>
            <a:r>
              <a:rPr lang="en-US" sz="2000" dirty="0" smtClean="0"/>
              <a:t>(For now) flows are packets between same source/destination</a:t>
            </a:r>
          </a:p>
          <a:p>
            <a:pPr lvl="6"/>
            <a:endParaRPr lang="en-US" sz="1600" dirty="0" smtClean="0"/>
          </a:p>
          <a:p>
            <a:r>
              <a:rPr lang="en-US" sz="2400" dirty="0" smtClean="0"/>
              <a:t>Each flow has its own FIFO queue in router</a:t>
            </a:r>
          </a:p>
          <a:p>
            <a:pPr lvl="5"/>
            <a:endParaRPr lang="en-US" sz="1600" dirty="0" smtClean="0"/>
          </a:p>
          <a:p>
            <a:r>
              <a:rPr lang="en-US" sz="2400" dirty="0" smtClean="0"/>
              <a:t>Router services flows in a fair</a:t>
            </a:r>
            <a:r>
              <a:rPr lang="en-US" sz="2400" dirty="0" smtClean="0">
                <a:solidFill>
                  <a:srgbClr val="0000FF"/>
                </a:solidFill>
              </a:rPr>
              <a:t> </a:t>
            </a:r>
            <a:r>
              <a:rPr lang="en-US" sz="2400" dirty="0" smtClean="0"/>
              <a:t>fashion</a:t>
            </a:r>
          </a:p>
          <a:p>
            <a:pPr lvl="1"/>
            <a:r>
              <a:rPr lang="en-US" sz="2000" dirty="0" smtClean="0"/>
              <a:t>When line becomes free, take packet from next flow in a fair order</a:t>
            </a:r>
          </a:p>
          <a:p>
            <a:pPr lvl="1"/>
            <a:endParaRPr lang="en-US" sz="2000" dirty="0"/>
          </a:p>
          <a:p>
            <a:r>
              <a:rPr lang="en-US" sz="2400" dirty="0" smtClean="0">
                <a:solidFill>
                  <a:srgbClr val="FF0000"/>
                </a:solidFill>
              </a:rPr>
              <a:t>What does “fair” mean exactly?</a:t>
            </a:r>
          </a:p>
          <a:p>
            <a:pPr lvl="7"/>
            <a:endParaRPr lang="en-US" sz="1600" dirty="0"/>
          </a:p>
          <a:p>
            <a:pPr lvl="1"/>
            <a:endParaRPr lang="en-US" sz="2000" dirty="0" smtClean="0"/>
          </a:p>
        </p:txBody>
      </p:sp>
      <p:sp>
        <p:nvSpPr>
          <p:cNvPr id="4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11828BE7-28D6-6A44-825C-169A4C1A9E19}" type="slidenum">
              <a:rPr lang="en-US" smtClean="0"/>
              <a:t>200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39028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Helvetica" charset="0"/>
                <a:ea typeface="ＭＳ Ｐゴシック" charset="0"/>
                <a:cs typeface="ＭＳ Ｐゴシック" charset="0"/>
              </a:rPr>
              <a:t>Max-Min Fairness</a:t>
            </a:r>
          </a:p>
        </p:txBody>
      </p:sp>
      <p:sp>
        <p:nvSpPr>
          <p:cNvPr id="7065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>
                <a:latin typeface="Arial" charset="0"/>
                <a:cs typeface="Arial" charset="0"/>
              </a:rPr>
              <a:t>Given </a:t>
            </a:r>
            <a:r>
              <a:rPr lang="en-US" sz="2400" dirty="0" smtClean="0">
                <a:latin typeface="Arial" charset="0"/>
                <a:cs typeface="Arial" charset="0"/>
              </a:rPr>
              <a:t>set </a:t>
            </a:r>
            <a:r>
              <a:rPr lang="en-US" sz="2400" dirty="0">
                <a:latin typeface="Arial" charset="0"/>
                <a:cs typeface="Arial" charset="0"/>
              </a:rPr>
              <a:t>of bandwidth demands </a:t>
            </a:r>
            <a:r>
              <a:rPr lang="en-US" sz="2400" i="1" dirty="0" err="1">
                <a:latin typeface="Arial" charset="0"/>
                <a:cs typeface="Arial" charset="0"/>
              </a:rPr>
              <a:t>r</a:t>
            </a:r>
            <a:r>
              <a:rPr lang="en-US" sz="2400" baseline="-25000" dirty="0" err="1">
                <a:latin typeface="Arial" charset="0"/>
                <a:cs typeface="Arial" charset="0"/>
              </a:rPr>
              <a:t>i</a:t>
            </a:r>
            <a:r>
              <a:rPr lang="en-US" sz="2400" baseline="-25000" dirty="0">
                <a:latin typeface="Arial" charset="0"/>
                <a:cs typeface="Arial" charset="0"/>
              </a:rPr>
              <a:t> </a:t>
            </a:r>
            <a:r>
              <a:rPr lang="en-US" sz="2400" dirty="0">
                <a:latin typeface="Arial" charset="0"/>
                <a:cs typeface="Arial" charset="0"/>
              </a:rPr>
              <a:t>and </a:t>
            </a:r>
            <a:r>
              <a:rPr lang="en-US" sz="2400" dirty="0" smtClean="0">
                <a:latin typeface="Arial" charset="0"/>
                <a:cs typeface="Arial" charset="0"/>
              </a:rPr>
              <a:t>total </a:t>
            </a:r>
            <a:r>
              <a:rPr lang="en-US" sz="2400" dirty="0">
                <a:latin typeface="Arial" charset="0"/>
                <a:cs typeface="Arial" charset="0"/>
              </a:rPr>
              <a:t>bandwidth C, </a:t>
            </a:r>
            <a:r>
              <a:rPr lang="en-US" sz="2400" dirty="0" smtClean="0">
                <a:latin typeface="Arial" charset="0"/>
                <a:cs typeface="Arial" charset="0"/>
              </a:rPr>
              <a:t>max</a:t>
            </a:r>
            <a:r>
              <a:rPr lang="en-US" sz="2400" dirty="0">
                <a:latin typeface="Arial" charset="0"/>
                <a:cs typeface="Arial" charset="0"/>
              </a:rPr>
              <a:t>-min bandwidth allocations are:</a:t>
            </a:r>
          </a:p>
          <a:p>
            <a:pPr algn="ctr">
              <a:buFontTx/>
              <a:buNone/>
            </a:pPr>
            <a:r>
              <a:rPr lang="en-US" sz="2400" i="1" dirty="0" err="1">
                <a:latin typeface="Arial" charset="0"/>
                <a:cs typeface="Arial" charset="0"/>
              </a:rPr>
              <a:t>a</a:t>
            </a:r>
            <a:r>
              <a:rPr lang="en-US" sz="2400" baseline="-25000" dirty="0" err="1">
                <a:latin typeface="Arial" charset="0"/>
                <a:cs typeface="Arial" charset="0"/>
              </a:rPr>
              <a:t>i</a:t>
            </a:r>
            <a:r>
              <a:rPr lang="en-US" sz="2400" baseline="-25000" dirty="0">
                <a:latin typeface="Arial" charset="0"/>
                <a:cs typeface="Arial" charset="0"/>
              </a:rPr>
              <a:t>  </a:t>
            </a:r>
            <a:r>
              <a:rPr lang="en-US" sz="2400" dirty="0">
                <a:latin typeface="Arial" charset="0"/>
                <a:cs typeface="Arial" charset="0"/>
              </a:rPr>
              <a:t>= min(</a:t>
            </a:r>
            <a:r>
              <a:rPr lang="en-US" sz="2400" i="1" dirty="0">
                <a:latin typeface="Arial" charset="0"/>
                <a:cs typeface="Arial" charset="0"/>
              </a:rPr>
              <a:t>f</a:t>
            </a:r>
            <a:r>
              <a:rPr lang="en-US" sz="2400" dirty="0">
                <a:latin typeface="Arial" charset="0"/>
                <a:cs typeface="Arial" charset="0"/>
              </a:rPr>
              <a:t>, </a:t>
            </a:r>
            <a:r>
              <a:rPr lang="en-US" sz="2400" i="1" dirty="0" err="1">
                <a:latin typeface="Arial" charset="0"/>
                <a:cs typeface="Arial" charset="0"/>
              </a:rPr>
              <a:t>r</a:t>
            </a:r>
            <a:r>
              <a:rPr lang="en-US" sz="2400" baseline="-25000" dirty="0" err="1">
                <a:latin typeface="Arial" charset="0"/>
                <a:cs typeface="Arial" charset="0"/>
              </a:rPr>
              <a:t>i</a:t>
            </a:r>
            <a:r>
              <a:rPr lang="en-US" sz="2400" dirty="0">
                <a:latin typeface="Arial" charset="0"/>
                <a:cs typeface="Arial" charset="0"/>
              </a:rPr>
              <a:t>) </a:t>
            </a:r>
          </a:p>
          <a:p>
            <a:pPr marL="0" indent="0">
              <a:buNone/>
            </a:pPr>
            <a:r>
              <a:rPr lang="en-US" sz="2400" dirty="0" smtClean="0">
                <a:latin typeface="Arial" charset="0"/>
                <a:cs typeface="Arial" charset="0"/>
              </a:rPr>
              <a:t>    where </a:t>
            </a:r>
            <a:r>
              <a:rPr lang="en-US" sz="2400" dirty="0">
                <a:latin typeface="Arial" charset="0"/>
                <a:cs typeface="Arial" charset="0"/>
              </a:rPr>
              <a:t>f is the unique value such that Sum(</a:t>
            </a:r>
            <a:r>
              <a:rPr lang="en-US" sz="2400" i="1" dirty="0" err="1">
                <a:latin typeface="Arial" charset="0"/>
                <a:cs typeface="Arial" charset="0"/>
              </a:rPr>
              <a:t>a</a:t>
            </a:r>
            <a:r>
              <a:rPr lang="en-US" sz="2400" baseline="-25000" dirty="0" err="1">
                <a:latin typeface="Arial" charset="0"/>
                <a:cs typeface="Arial" charset="0"/>
              </a:rPr>
              <a:t>i</a:t>
            </a:r>
            <a:r>
              <a:rPr lang="en-US" sz="2400" dirty="0">
                <a:latin typeface="Arial" charset="0"/>
                <a:cs typeface="Arial" charset="0"/>
              </a:rPr>
              <a:t>) = C</a:t>
            </a:r>
          </a:p>
          <a:p>
            <a:pPr lvl="3"/>
            <a:endParaRPr lang="en-US" sz="1600" dirty="0">
              <a:latin typeface="Arial" charset="0"/>
              <a:cs typeface="Arial" charset="0"/>
            </a:endParaRPr>
          </a:p>
        </p:txBody>
      </p:sp>
      <p:grpSp>
        <p:nvGrpSpPr>
          <p:cNvPr id="5" name="Group 4"/>
          <p:cNvGrpSpPr>
            <a:grpSpLocks/>
          </p:cNvGrpSpPr>
          <p:nvPr/>
        </p:nvGrpSpPr>
        <p:grpSpPr bwMode="auto">
          <a:xfrm>
            <a:off x="2819400" y="4419600"/>
            <a:ext cx="2820988" cy="1146175"/>
            <a:chOff x="1488" y="2112"/>
            <a:chExt cx="1777" cy="722"/>
          </a:xfrm>
        </p:grpSpPr>
        <p:sp>
          <p:nvSpPr>
            <p:cNvPr id="6" name="Text Box 5"/>
            <p:cNvSpPr txBox="1">
              <a:spLocks noChangeArrowheads="1"/>
            </p:cNvSpPr>
            <p:nvPr/>
          </p:nvSpPr>
          <p:spPr bwMode="auto">
            <a:xfrm>
              <a:off x="1488" y="2112"/>
              <a:ext cx="230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  <a:cs typeface="Arial" charset="0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9pPr>
            </a:lstStyle>
            <a:p>
              <a:pPr algn="l"/>
              <a:r>
                <a:rPr lang="en-US" sz="1800" b="0" dirty="0" smtClean="0">
                  <a:solidFill>
                    <a:srgbClr val="FF0000"/>
                  </a:solidFill>
                  <a:latin typeface="Comic Sans MS" charset="0"/>
                </a:rPr>
                <a:t>r</a:t>
              </a:r>
              <a:r>
                <a:rPr lang="en-US" sz="1800" b="0" baseline="-25000" dirty="0" smtClean="0">
                  <a:solidFill>
                    <a:srgbClr val="FF0000"/>
                  </a:solidFill>
                  <a:latin typeface="Comic Sans MS" charset="0"/>
                </a:rPr>
                <a:t>1</a:t>
              </a:r>
              <a:endParaRPr lang="en-US" sz="1800" b="0" baseline="-25000" dirty="0">
                <a:latin typeface="Comic Sans MS" charset="0"/>
              </a:endParaRPr>
            </a:p>
          </p:txBody>
        </p:sp>
        <p:sp>
          <p:nvSpPr>
            <p:cNvPr id="7" name="Text Box 6"/>
            <p:cNvSpPr txBox="1">
              <a:spLocks noChangeArrowheads="1"/>
            </p:cNvSpPr>
            <p:nvPr/>
          </p:nvSpPr>
          <p:spPr bwMode="auto">
            <a:xfrm>
              <a:off x="1488" y="2361"/>
              <a:ext cx="245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  <a:cs typeface="Arial" charset="0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9pPr>
            </a:lstStyle>
            <a:p>
              <a:pPr algn="l"/>
              <a:r>
                <a:rPr lang="en-US" sz="1800" b="0" dirty="0" smtClean="0">
                  <a:solidFill>
                    <a:srgbClr val="008000"/>
                  </a:solidFill>
                  <a:latin typeface="Comic Sans MS" charset="0"/>
                </a:rPr>
                <a:t>r</a:t>
              </a:r>
              <a:r>
                <a:rPr lang="en-US" sz="1800" b="0" baseline="-25000" dirty="0" smtClean="0">
                  <a:solidFill>
                    <a:srgbClr val="008000"/>
                  </a:solidFill>
                  <a:latin typeface="Comic Sans MS" charset="0"/>
                </a:rPr>
                <a:t>2</a:t>
              </a:r>
              <a:endParaRPr lang="en-US" sz="1800" b="0" baseline="-25000" dirty="0">
                <a:solidFill>
                  <a:srgbClr val="008000"/>
                </a:solidFill>
                <a:latin typeface="Comic Sans MS" charset="0"/>
              </a:endParaRPr>
            </a:p>
          </p:txBody>
        </p:sp>
        <p:sp>
          <p:nvSpPr>
            <p:cNvPr id="8" name="Text Box 7"/>
            <p:cNvSpPr txBox="1">
              <a:spLocks noChangeArrowheads="1"/>
            </p:cNvSpPr>
            <p:nvPr/>
          </p:nvSpPr>
          <p:spPr bwMode="auto">
            <a:xfrm>
              <a:off x="1488" y="2601"/>
              <a:ext cx="245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  <a:cs typeface="Arial" charset="0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9pPr>
            </a:lstStyle>
            <a:p>
              <a:pPr algn="l"/>
              <a:r>
                <a:rPr lang="en-US" sz="1800" b="0" dirty="0" smtClean="0">
                  <a:solidFill>
                    <a:srgbClr val="0000FF"/>
                  </a:solidFill>
                  <a:latin typeface="Comic Sans MS" charset="0"/>
                </a:rPr>
                <a:t>r</a:t>
              </a:r>
              <a:r>
                <a:rPr lang="en-US" sz="1800" b="0" baseline="-25000" dirty="0" smtClean="0">
                  <a:solidFill>
                    <a:srgbClr val="0000FF"/>
                  </a:solidFill>
                  <a:latin typeface="Comic Sans MS" charset="0"/>
                </a:rPr>
                <a:t>3</a:t>
              </a:r>
              <a:endParaRPr lang="en-US" sz="1800" b="0" baseline="-25000" dirty="0">
                <a:solidFill>
                  <a:srgbClr val="0000FF"/>
                </a:solidFill>
                <a:latin typeface="Comic Sans MS" charset="0"/>
              </a:endParaRPr>
            </a:p>
          </p:txBody>
        </p:sp>
        <p:sp>
          <p:nvSpPr>
            <p:cNvPr id="9" name="Line 8"/>
            <p:cNvSpPr>
              <a:spLocks noChangeShapeType="1"/>
            </p:cNvSpPr>
            <p:nvPr/>
          </p:nvSpPr>
          <p:spPr bwMode="auto">
            <a:xfrm>
              <a:off x="2736" y="2580"/>
              <a:ext cx="336" cy="0"/>
            </a:xfrm>
            <a:prstGeom prst="line">
              <a:avLst/>
            </a:prstGeom>
            <a:noFill/>
            <a:ln w="12700">
              <a:solidFill>
                <a:schemeClr val="accent2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" name="Line 9"/>
            <p:cNvSpPr>
              <a:spLocks noChangeShapeType="1"/>
            </p:cNvSpPr>
            <p:nvPr/>
          </p:nvSpPr>
          <p:spPr bwMode="auto">
            <a:xfrm>
              <a:off x="2736" y="2496"/>
              <a:ext cx="336" cy="0"/>
            </a:xfrm>
            <a:prstGeom prst="line">
              <a:avLst/>
            </a:prstGeom>
            <a:noFill/>
            <a:ln w="31750">
              <a:solidFill>
                <a:srgbClr val="00FF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" name="Line 10"/>
            <p:cNvSpPr>
              <a:spLocks noChangeShapeType="1"/>
            </p:cNvSpPr>
            <p:nvPr/>
          </p:nvSpPr>
          <p:spPr bwMode="auto">
            <a:xfrm>
              <a:off x="2736" y="2404"/>
              <a:ext cx="336" cy="0"/>
            </a:xfrm>
            <a:prstGeom prst="line">
              <a:avLst/>
            </a:prstGeom>
            <a:noFill/>
            <a:ln w="31750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" name="Text Box 11"/>
            <p:cNvSpPr txBox="1">
              <a:spLocks noChangeArrowheads="1"/>
            </p:cNvSpPr>
            <p:nvPr/>
          </p:nvSpPr>
          <p:spPr bwMode="auto">
            <a:xfrm>
              <a:off x="3051" y="2400"/>
              <a:ext cx="193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  <a:cs typeface="Arial" charset="0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9pPr>
            </a:lstStyle>
            <a:p>
              <a:pPr algn="l"/>
              <a:r>
                <a:rPr lang="en-US" sz="1800" b="0" dirty="0" smtClean="0">
                  <a:solidFill>
                    <a:srgbClr val="008000"/>
                  </a:solidFill>
                  <a:latin typeface="Comic Sans MS" charset="0"/>
                </a:rPr>
                <a:t>?</a:t>
              </a:r>
              <a:endParaRPr lang="en-US" sz="1800" b="0" dirty="0">
                <a:solidFill>
                  <a:srgbClr val="008000"/>
                </a:solidFill>
                <a:latin typeface="Comic Sans MS" charset="0"/>
              </a:endParaRPr>
            </a:p>
          </p:txBody>
        </p:sp>
        <p:sp>
          <p:nvSpPr>
            <p:cNvPr id="13" name="Text Box 12"/>
            <p:cNvSpPr txBox="1">
              <a:spLocks noChangeArrowheads="1"/>
            </p:cNvSpPr>
            <p:nvPr/>
          </p:nvSpPr>
          <p:spPr bwMode="auto">
            <a:xfrm>
              <a:off x="3060" y="2256"/>
              <a:ext cx="193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  <a:cs typeface="Arial" charset="0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9pPr>
            </a:lstStyle>
            <a:p>
              <a:pPr algn="l"/>
              <a:r>
                <a:rPr lang="en-US" sz="1800" b="0" dirty="0" smtClean="0">
                  <a:solidFill>
                    <a:srgbClr val="FF0000"/>
                  </a:solidFill>
                  <a:latin typeface="Comic Sans MS" charset="0"/>
                </a:rPr>
                <a:t>?</a:t>
              </a:r>
              <a:endParaRPr lang="en-US" sz="1800" b="0" dirty="0">
                <a:latin typeface="Comic Sans MS" charset="0"/>
              </a:endParaRPr>
            </a:p>
          </p:txBody>
        </p:sp>
        <p:sp>
          <p:nvSpPr>
            <p:cNvPr id="14" name="Text Box 13"/>
            <p:cNvSpPr txBox="1">
              <a:spLocks noChangeArrowheads="1"/>
            </p:cNvSpPr>
            <p:nvPr/>
          </p:nvSpPr>
          <p:spPr bwMode="auto">
            <a:xfrm>
              <a:off x="3072" y="2523"/>
              <a:ext cx="193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  <a:cs typeface="Arial" charset="0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9pPr>
            </a:lstStyle>
            <a:p>
              <a:pPr algn="l"/>
              <a:r>
                <a:rPr lang="en-US" sz="1800" b="0" dirty="0" smtClean="0">
                  <a:solidFill>
                    <a:srgbClr val="0000FF"/>
                  </a:solidFill>
                  <a:latin typeface="Comic Sans MS" charset="0"/>
                </a:rPr>
                <a:t>?</a:t>
              </a:r>
              <a:endParaRPr lang="en-US" sz="1800" b="0" dirty="0">
                <a:solidFill>
                  <a:srgbClr val="0000FF"/>
                </a:solidFill>
                <a:latin typeface="Comic Sans MS" charset="0"/>
              </a:endParaRPr>
            </a:p>
          </p:txBody>
        </p:sp>
        <p:sp>
          <p:nvSpPr>
            <p:cNvPr id="16" name="Oval 15"/>
            <p:cNvSpPr>
              <a:spLocks noChangeArrowheads="1"/>
            </p:cNvSpPr>
            <p:nvPr/>
          </p:nvSpPr>
          <p:spPr bwMode="auto">
            <a:xfrm>
              <a:off x="2688" y="2352"/>
              <a:ext cx="96" cy="288"/>
            </a:xfrm>
            <a:prstGeom prst="ellipse">
              <a:avLst/>
            </a:prstGeom>
            <a:gradFill rotWithShape="0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" name="Rectangle 16"/>
            <p:cNvSpPr>
              <a:spLocks noChangeArrowheads="1"/>
            </p:cNvSpPr>
            <p:nvPr/>
          </p:nvSpPr>
          <p:spPr bwMode="auto">
            <a:xfrm>
              <a:off x="2064" y="2352"/>
              <a:ext cx="672" cy="288"/>
            </a:xfrm>
            <a:prstGeom prst="rect">
              <a:avLst/>
            </a:prstGeom>
            <a:gradFill rotWithShape="0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" name="Line 17"/>
            <p:cNvSpPr>
              <a:spLocks noChangeShapeType="1"/>
            </p:cNvSpPr>
            <p:nvPr/>
          </p:nvSpPr>
          <p:spPr bwMode="auto">
            <a:xfrm>
              <a:off x="2064" y="2352"/>
              <a:ext cx="67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" name="Line 18"/>
            <p:cNvSpPr>
              <a:spLocks noChangeShapeType="1"/>
            </p:cNvSpPr>
            <p:nvPr/>
          </p:nvSpPr>
          <p:spPr bwMode="auto">
            <a:xfrm>
              <a:off x="2064" y="2640"/>
              <a:ext cx="67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" name="Oval 19"/>
            <p:cNvSpPr>
              <a:spLocks noChangeArrowheads="1"/>
            </p:cNvSpPr>
            <p:nvPr/>
          </p:nvSpPr>
          <p:spPr bwMode="auto">
            <a:xfrm>
              <a:off x="2016" y="2352"/>
              <a:ext cx="96" cy="288"/>
            </a:xfrm>
            <a:prstGeom prst="ellipse">
              <a:avLst/>
            </a:prstGeom>
            <a:solidFill>
              <a:srgbClr val="FFFFFF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" name="Line 20"/>
            <p:cNvSpPr>
              <a:spLocks noChangeShapeType="1"/>
            </p:cNvSpPr>
            <p:nvPr/>
          </p:nvSpPr>
          <p:spPr bwMode="auto">
            <a:xfrm>
              <a:off x="1692" y="2256"/>
              <a:ext cx="384" cy="192"/>
            </a:xfrm>
            <a:prstGeom prst="line">
              <a:avLst/>
            </a:prstGeom>
            <a:noFill/>
            <a:ln w="50800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" name="Line 21"/>
            <p:cNvSpPr>
              <a:spLocks noChangeShapeType="1"/>
            </p:cNvSpPr>
            <p:nvPr/>
          </p:nvSpPr>
          <p:spPr bwMode="auto">
            <a:xfrm>
              <a:off x="1692" y="2496"/>
              <a:ext cx="384" cy="0"/>
            </a:xfrm>
            <a:prstGeom prst="line">
              <a:avLst/>
            </a:prstGeom>
            <a:noFill/>
            <a:ln w="38100">
              <a:solidFill>
                <a:srgbClr val="00FF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" name="Line 22"/>
            <p:cNvSpPr>
              <a:spLocks noChangeShapeType="1"/>
            </p:cNvSpPr>
            <p:nvPr/>
          </p:nvSpPr>
          <p:spPr bwMode="auto">
            <a:xfrm flipV="1">
              <a:off x="1680" y="2544"/>
              <a:ext cx="384" cy="192"/>
            </a:xfrm>
            <a:prstGeom prst="line">
              <a:avLst/>
            </a:prstGeom>
            <a:noFill/>
            <a:ln w="12700">
              <a:solidFill>
                <a:schemeClr val="accent2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" name="Text Box 23"/>
            <p:cNvSpPr txBox="1">
              <a:spLocks noChangeArrowheads="1"/>
            </p:cNvSpPr>
            <p:nvPr/>
          </p:nvSpPr>
          <p:spPr bwMode="auto">
            <a:xfrm>
              <a:off x="2082" y="2359"/>
              <a:ext cx="659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  <a:cs typeface="Arial" charset="0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9pPr>
            </a:lstStyle>
            <a:p>
              <a:pPr algn="ctr"/>
              <a:r>
                <a:rPr lang="en-US" sz="1800" b="0" dirty="0" smtClean="0">
                  <a:latin typeface="Comic Sans MS" charset="0"/>
                </a:rPr>
                <a:t>C bits/s</a:t>
              </a:r>
              <a:endParaRPr lang="en-US" b="0" dirty="0">
                <a:latin typeface="Comic Sans MS" charset="0"/>
              </a:endParaRPr>
            </a:p>
          </p:txBody>
        </p:sp>
      </p:grpSp>
      <p:sp>
        <p:nvSpPr>
          <p:cNvPr id="26" name="Slide Number Placeholder 2"/>
          <p:cNvSpPr txBox="1">
            <a:spLocks/>
          </p:cNvSpPr>
          <p:nvPr/>
        </p:nvSpPr>
        <p:spPr>
          <a:xfrm>
            <a:off x="6705600" y="65087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1828BE7-28D6-6A44-825C-169A4C1A9E19}" type="slidenum">
              <a:rPr lang="en-US" smtClean="0"/>
              <a:pPr/>
              <a:t>201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67593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659" grpId="0" build="p"/>
    </p:bldLst>
  </p:timing>
</p:sld>
</file>

<file path=ppt/slides/slide2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Helvetica" charset="0"/>
                <a:ea typeface="ＭＳ Ｐゴシック" charset="0"/>
                <a:cs typeface="ＭＳ Ｐゴシック" charset="0"/>
              </a:rPr>
              <a:t>Example</a:t>
            </a:r>
          </a:p>
        </p:txBody>
      </p:sp>
      <p:sp>
        <p:nvSpPr>
          <p:cNvPr id="9328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400" i="1" dirty="0">
                <a:latin typeface="Arial" charset="0"/>
                <a:cs typeface="Arial" charset="0"/>
              </a:rPr>
              <a:t>C</a:t>
            </a:r>
            <a:r>
              <a:rPr lang="en-US" sz="2400" dirty="0">
                <a:latin typeface="Arial" charset="0"/>
                <a:cs typeface="Arial" charset="0"/>
              </a:rPr>
              <a:t> = 10;    </a:t>
            </a:r>
            <a:r>
              <a:rPr lang="en-US" sz="2400" i="1" dirty="0">
                <a:latin typeface="Arial" charset="0"/>
                <a:cs typeface="Arial" charset="0"/>
              </a:rPr>
              <a:t>r</a:t>
            </a:r>
            <a:r>
              <a:rPr lang="en-US" sz="2400" baseline="-25000" dirty="0">
                <a:latin typeface="Arial" charset="0"/>
                <a:cs typeface="Arial" charset="0"/>
              </a:rPr>
              <a:t>1</a:t>
            </a:r>
            <a:r>
              <a:rPr lang="en-US" sz="2400" dirty="0">
                <a:latin typeface="Arial" charset="0"/>
                <a:cs typeface="Arial" charset="0"/>
              </a:rPr>
              <a:t> = 8, </a:t>
            </a:r>
            <a:r>
              <a:rPr lang="en-US" sz="2400" i="1" dirty="0">
                <a:latin typeface="Arial" charset="0"/>
                <a:cs typeface="Arial" charset="0"/>
              </a:rPr>
              <a:t>r</a:t>
            </a:r>
            <a:r>
              <a:rPr lang="en-US" sz="2400" baseline="-25000" dirty="0">
                <a:latin typeface="Arial" charset="0"/>
                <a:cs typeface="Arial" charset="0"/>
              </a:rPr>
              <a:t>2</a:t>
            </a:r>
            <a:r>
              <a:rPr lang="en-US" sz="2400" dirty="0">
                <a:latin typeface="Arial" charset="0"/>
                <a:cs typeface="Arial" charset="0"/>
              </a:rPr>
              <a:t> = 6, </a:t>
            </a:r>
            <a:r>
              <a:rPr lang="en-US" sz="2400" i="1" dirty="0">
                <a:latin typeface="Arial" charset="0"/>
                <a:cs typeface="Arial" charset="0"/>
              </a:rPr>
              <a:t>r</a:t>
            </a:r>
            <a:r>
              <a:rPr lang="en-US" sz="2400" baseline="-25000" dirty="0">
                <a:latin typeface="Arial" charset="0"/>
                <a:cs typeface="Arial" charset="0"/>
              </a:rPr>
              <a:t>3</a:t>
            </a:r>
            <a:r>
              <a:rPr lang="en-US" sz="2400" dirty="0">
                <a:latin typeface="Arial" charset="0"/>
                <a:cs typeface="Arial" charset="0"/>
              </a:rPr>
              <a:t> = 2;    </a:t>
            </a:r>
            <a:r>
              <a:rPr lang="en-US" sz="2400" i="1" dirty="0">
                <a:latin typeface="Arial" charset="0"/>
                <a:cs typeface="Arial" charset="0"/>
              </a:rPr>
              <a:t>N</a:t>
            </a:r>
            <a:r>
              <a:rPr lang="en-US" sz="2400" dirty="0">
                <a:latin typeface="Arial" charset="0"/>
                <a:cs typeface="Arial" charset="0"/>
              </a:rPr>
              <a:t> = 3</a:t>
            </a:r>
          </a:p>
          <a:p>
            <a:r>
              <a:rPr lang="en-US" sz="2400" i="1" dirty="0">
                <a:latin typeface="Arial" charset="0"/>
                <a:cs typeface="Arial" charset="0"/>
              </a:rPr>
              <a:t>C</a:t>
            </a:r>
            <a:r>
              <a:rPr lang="en-US" sz="2400" dirty="0">
                <a:latin typeface="Arial" charset="0"/>
                <a:cs typeface="Arial" charset="0"/>
              </a:rPr>
              <a:t>/3 = 3.33 </a:t>
            </a:r>
            <a:r>
              <a:rPr lang="en-US" sz="2400" dirty="0">
                <a:latin typeface="Arial" charset="0"/>
                <a:cs typeface="Arial" charset="0"/>
                <a:sym typeface="Symbol" charset="0"/>
              </a:rPr>
              <a:t></a:t>
            </a:r>
            <a:endParaRPr lang="en-US" sz="2400" dirty="0">
              <a:latin typeface="Arial" charset="0"/>
              <a:cs typeface="Arial" charset="0"/>
              <a:sym typeface="Wingdings" charset="0"/>
            </a:endParaRPr>
          </a:p>
          <a:p>
            <a:pPr lvl="1"/>
            <a:r>
              <a:rPr lang="en-US" sz="2000" dirty="0">
                <a:latin typeface="Arial" charset="0"/>
                <a:ea typeface="Arial" charset="0"/>
                <a:cs typeface="Arial" charset="0"/>
                <a:sym typeface="Wingdings" charset="0"/>
              </a:rPr>
              <a:t>Can service all of r</a:t>
            </a:r>
            <a:r>
              <a:rPr lang="en-US" sz="2000" baseline="-25000" dirty="0">
                <a:latin typeface="Arial" charset="0"/>
                <a:ea typeface="Arial" charset="0"/>
                <a:cs typeface="Arial" charset="0"/>
                <a:sym typeface="Wingdings" charset="0"/>
              </a:rPr>
              <a:t>3</a:t>
            </a:r>
            <a:endParaRPr lang="en-US" sz="2000" dirty="0">
              <a:latin typeface="Arial" charset="0"/>
              <a:ea typeface="Arial" charset="0"/>
              <a:cs typeface="Arial" charset="0"/>
              <a:sym typeface="Wingdings" charset="0"/>
            </a:endParaRPr>
          </a:p>
          <a:p>
            <a:pPr lvl="1"/>
            <a:r>
              <a:rPr lang="en-US" sz="2000" dirty="0">
                <a:latin typeface="Arial" charset="0"/>
                <a:ea typeface="Arial" charset="0"/>
                <a:cs typeface="Arial" charset="0"/>
                <a:sym typeface="Wingdings" charset="0"/>
              </a:rPr>
              <a:t>Remove r</a:t>
            </a:r>
            <a:r>
              <a:rPr lang="en-US" sz="2000" baseline="-25000" dirty="0">
                <a:latin typeface="Arial" charset="0"/>
                <a:ea typeface="Arial" charset="0"/>
                <a:cs typeface="Arial" charset="0"/>
                <a:sym typeface="Wingdings" charset="0"/>
              </a:rPr>
              <a:t>3</a:t>
            </a:r>
            <a:r>
              <a:rPr lang="en-US" sz="2000" dirty="0">
                <a:latin typeface="Arial" charset="0"/>
                <a:ea typeface="Arial" charset="0"/>
                <a:cs typeface="Arial" charset="0"/>
                <a:sym typeface="Wingdings" charset="0"/>
              </a:rPr>
              <a:t> from the accounting: </a:t>
            </a:r>
            <a:r>
              <a:rPr lang="en-US" sz="2000" i="1" dirty="0">
                <a:latin typeface="Arial" charset="0"/>
                <a:ea typeface="Arial" charset="0"/>
                <a:cs typeface="Arial" charset="0"/>
                <a:sym typeface="Wingdings" charset="0"/>
              </a:rPr>
              <a:t>C</a:t>
            </a:r>
            <a:r>
              <a:rPr lang="en-US" sz="2000" dirty="0">
                <a:latin typeface="Arial" charset="0"/>
                <a:ea typeface="Arial" charset="0"/>
                <a:cs typeface="Arial" charset="0"/>
                <a:sym typeface="Wingdings" charset="0"/>
              </a:rPr>
              <a:t> =</a:t>
            </a:r>
            <a:r>
              <a:rPr lang="en-US" sz="2000" i="1" dirty="0">
                <a:latin typeface="Arial" charset="0"/>
                <a:ea typeface="Arial" charset="0"/>
                <a:cs typeface="Arial" charset="0"/>
                <a:sym typeface="Wingdings" charset="0"/>
              </a:rPr>
              <a:t> C</a:t>
            </a:r>
            <a:r>
              <a:rPr lang="en-US" sz="2000" dirty="0">
                <a:latin typeface="Arial" charset="0"/>
                <a:ea typeface="Arial" charset="0"/>
                <a:cs typeface="Arial" charset="0"/>
                <a:sym typeface="Wingdings" charset="0"/>
              </a:rPr>
              <a:t> – r</a:t>
            </a:r>
            <a:r>
              <a:rPr lang="en-US" sz="2000" baseline="-25000" dirty="0">
                <a:latin typeface="Arial" charset="0"/>
                <a:ea typeface="Arial" charset="0"/>
                <a:cs typeface="Arial" charset="0"/>
                <a:sym typeface="Wingdings" charset="0"/>
              </a:rPr>
              <a:t>3</a:t>
            </a:r>
            <a:r>
              <a:rPr lang="en-US" sz="2000" dirty="0">
                <a:latin typeface="Arial" charset="0"/>
                <a:ea typeface="Arial" charset="0"/>
                <a:cs typeface="Arial" charset="0"/>
                <a:sym typeface="Wingdings" charset="0"/>
              </a:rPr>
              <a:t> = 8; </a:t>
            </a:r>
            <a:r>
              <a:rPr lang="en-US" sz="2000" i="1" dirty="0">
                <a:latin typeface="Arial" charset="0"/>
                <a:ea typeface="Arial" charset="0"/>
                <a:cs typeface="Arial" charset="0"/>
                <a:sym typeface="Wingdings" charset="0"/>
              </a:rPr>
              <a:t>N</a:t>
            </a:r>
            <a:r>
              <a:rPr lang="en-US" sz="2000" dirty="0">
                <a:latin typeface="Arial" charset="0"/>
                <a:ea typeface="Arial" charset="0"/>
                <a:cs typeface="Arial" charset="0"/>
                <a:sym typeface="Wingdings" charset="0"/>
              </a:rPr>
              <a:t> = 2</a:t>
            </a:r>
          </a:p>
          <a:p>
            <a:r>
              <a:rPr lang="en-US" sz="2400" i="1" dirty="0">
                <a:latin typeface="Arial" charset="0"/>
                <a:cs typeface="Arial" charset="0"/>
                <a:sym typeface="Wingdings" charset="0"/>
              </a:rPr>
              <a:t>C</a:t>
            </a:r>
            <a:r>
              <a:rPr lang="en-US" sz="2400" dirty="0">
                <a:latin typeface="Arial" charset="0"/>
                <a:cs typeface="Arial" charset="0"/>
                <a:sym typeface="Wingdings" charset="0"/>
              </a:rPr>
              <a:t>/2 = 4 </a:t>
            </a:r>
            <a:r>
              <a:rPr lang="en-US" sz="2400" dirty="0">
                <a:latin typeface="Arial" charset="0"/>
                <a:cs typeface="Arial" charset="0"/>
                <a:sym typeface="Symbol" charset="0"/>
              </a:rPr>
              <a:t></a:t>
            </a:r>
            <a:endParaRPr lang="en-US" sz="2400" dirty="0">
              <a:latin typeface="Arial" charset="0"/>
              <a:cs typeface="Arial" charset="0"/>
              <a:sym typeface="Wingdings" charset="0"/>
            </a:endParaRPr>
          </a:p>
          <a:p>
            <a:pPr lvl="1"/>
            <a:r>
              <a:rPr lang="en-US" sz="2000" dirty="0">
                <a:latin typeface="Arial" charset="0"/>
                <a:ea typeface="Arial" charset="0"/>
                <a:cs typeface="Arial" charset="0"/>
                <a:sym typeface="Wingdings" charset="0"/>
              </a:rPr>
              <a:t>Can</a:t>
            </a:r>
            <a:r>
              <a:rPr lang="ja-JP" altLang="en-US" sz="2000" dirty="0">
                <a:latin typeface="Arial" charset="0"/>
                <a:ea typeface="Arial" charset="0"/>
                <a:cs typeface="Arial" charset="0"/>
                <a:sym typeface="Wingdings" charset="0"/>
              </a:rPr>
              <a:t>’</a:t>
            </a:r>
            <a:r>
              <a:rPr lang="en-US" sz="2000" dirty="0">
                <a:latin typeface="Arial" charset="0"/>
                <a:ea typeface="Arial" charset="0"/>
                <a:cs typeface="Arial" charset="0"/>
                <a:sym typeface="Wingdings" charset="0"/>
              </a:rPr>
              <a:t>t service all of r</a:t>
            </a:r>
            <a:r>
              <a:rPr lang="en-US" sz="2000" baseline="-25000" dirty="0">
                <a:latin typeface="Arial" charset="0"/>
                <a:ea typeface="Arial" charset="0"/>
                <a:cs typeface="Arial" charset="0"/>
                <a:sym typeface="Wingdings" charset="0"/>
              </a:rPr>
              <a:t>1</a:t>
            </a:r>
            <a:r>
              <a:rPr lang="en-US" sz="2000" dirty="0">
                <a:latin typeface="Arial" charset="0"/>
                <a:ea typeface="Arial" charset="0"/>
                <a:cs typeface="Arial" charset="0"/>
                <a:sym typeface="Wingdings" charset="0"/>
              </a:rPr>
              <a:t> or r</a:t>
            </a:r>
            <a:r>
              <a:rPr lang="en-US" sz="2000" baseline="-25000" dirty="0">
                <a:latin typeface="Arial" charset="0"/>
                <a:ea typeface="Arial" charset="0"/>
                <a:cs typeface="Arial" charset="0"/>
                <a:sym typeface="Wingdings" charset="0"/>
              </a:rPr>
              <a:t>2</a:t>
            </a:r>
            <a:endParaRPr lang="en-US" sz="2000" dirty="0">
              <a:latin typeface="Arial" charset="0"/>
              <a:ea typeface="Arial" charset="0"/>
              <a:cs typeface="Arial" charset="0"/>
              <a:sym typeface="Wingdings" charset="0"/>
            </a:endParaRPr>
          </a:p>
          <a:p>
            <a:pPr lvl="1"/>
            <a:r>
              <a:rPr lang="en-US" sz="2000" dirty="0">
                <a:latin typeface="Arial" charset="0"/>
                <a:ea typeface="Arial" charset="0"/>
                <a:cs typeface="Arial" charset="0"/>
                <a:sym typeface="Wingdings" charset="0"/>
              </a:rPr>
              <a:t>So hold them to the remaining fair share: </a:t>
            </a:r>
            <a:r>
              <a:rPr lang="en-US" sz="2000" i="1" dirty="0">
                <a:solidFill>
                  <a:srgbClr val="FF0000"/>
                </a:solidFill>
                <a:latin typeface="Arial" charset="0"/>
                <a:ea typeface="Arial" charset="0"/>
                <a:cs typeface="Arial" charset="0"/>
                <a:sym typeface="Wingdings" charset="0"/>
              </a:rPr>
              <a:t>f</a:t>
            </a:r>
            <a:r>
              <a:rPr lang="en-US" sz="2000" dirty="0">
                <a:solidFill>
                  <a:srgbClr val="FF0000"/>
                </a:solidFill>
                <a:latin typeface="Arial" charset="0"/>
                <a:ea typeface="Arial" charset="0"/>
                <a:cs typeface="Arial" charset="0"/>
                <a:sym typeface="Wingdings" charset="0"/>
              </a:rPr>
              <a:t> = 4</a:t>
            </a:r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2133600" y="4800600"/>
            <a:ext cx="4876800" cy="1295400"/>
            <a:chOff x="1488" y="2016"/>
            <a:chExt cx="3072" cy="816"/>
          </a:xfrm>
        </p:grpSpPr>
        <p:sp>
          <p:nvSpPr>
            <p:cNvPr id="73734" name="Text Box 5"/>
            <p:cNvSpPr txBox="1">
              <a:spLocks noChangeArrowheads="1"/>
            </p:cNvSpPr>
            <p:nvPr/>
          </p:nvSpPr>
          <p:spPr bwMode="auto">
            <a:xfrm>
              <a:off x="1488" y="2112"/>
              <a:ext cx="204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  <a:cs typeface="Arial" charset="0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9pPr>
            </a:lstStyle>
            <a:p>
              <a:pPr algn="l"/>
              <a:r>
                <a:rPr lang="en-US" sz="1800" b="0">
                  <a:solidFill>
                    <a:srgbClr val="FF0000"/>
                  </a:solidFill>
                  <a:latin typeface="Comic Sans MS" charset="0"/>
                </a:rPr>
                <a:t>8</a:t>
              </a:r>
              <a:endParaRPr lang="en-US" sz="1800" b="0">
                <a:latin typeface="Comic Sans MS" charset="0"/>
              </a:endParaRPr>
            </a:p>
          </p:txBody>
        </p:sp>
        <p:sp>
          <p:nvSpPr>
            <p:cNvPr id="73735" name="Text Box 6"/>
            <p:cNvSpPr txBox="1">
              <a:spLocks noChangeArrowheads="1"/>
            </p:cNvSpPr>
            <p:nvPr/>
          </p:nvSpPr>
          <p:spPr bwMode="auto">
            <a:xfrm>
              <a:off x="1488" y="2361"/>
              <a:ext cx="204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  <a:cs typeface="Arial" charset="0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9pPr>
            </a:lstStyle>
            <a:p>
              <a:pPr algn="l"/>
              <a:r>
                <a:rPr lang="en-US" sz="1800" b="0">
                  <a:solidFill>
                    <a:srgbClr val="66CCFF"/>
                  </a:solidFill>
                  <a:latin typeface="Comic Sans MS" charset="0"/>
                </a:rPr>
                <a:t>6</a:t>
              </a:r>
            </a:p>
          </p:txBody>
        </p:sp>
        <p:sp>
          <p:nvSpPr>
            <p:cNvPr id="73736" name="Text Box 7"/>
            <p:cNvSpPr txBox="1">
              <a:spLocks noChangeArrowheads="1"/>
            </p:cNvSpPr>
            <p:nvPr/>
          </p:nvSpPr>
          <p:spPr bwMode="auto">
            <a:xfrm>
              <a:off x="1488" y="2601"/>
              <a:ext cx="204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  <a:cs typeface="Arial" charset="0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9pPr>
            </a:lstStyle>
            <a:p>
              <a:pPr algn="l"/>
              <a:r>
                <a:rPr lang="en-US" sz="1800" b="0">
                  <a:solidFill>
                    <a:schemeClr val="accent2"/>
                  </a:solidFill>
                  <a:latin typeface="Comic Sans MS" charset="0"/>
                </a:rPr>
                <a:t>2</a:t>
              </a:r>
              <a:endParaRPr lang="en-US" sz="1800" b="0">
                <a:latin typeface="Comic Sans MS" charset="0"/>
              </a:endParaRPr>
            </a:p>
          </p:txBody>
        </p:sp>
        <p:sp>
          <p:nvSpPr>
            <p:cNvPr id="73737" name="Line 8"/>
            <p:cNvSpPr>
              <a:spLocks noChangeShapeType="1"/>
            </p:cNvSpPr>
            <p:nvPr/>
          </p:nvSpPr>
          <p:spPr bwMode="auto">
            <a:xfrm>
              <a:off x="2736" y="2580"/>
              <a:ext cx="336" cy="0"/>
            </a:xfrm>
            <a:prstGeom prst="line">
              <a:avLst/>
            </a:prstGeom>
            <a:noFill/>
            <a:ln w="12700">
              <a:solidFill>
                <a:schemeClr val="accent2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3738" name="Line 9"/>
            <p:cNvSpPr>
              <a:spLocks noChangeShapeType="1"/>
            </p:cNvSpPr>
            <p:nvPr/>
          </p:nvSpPr>
          <p:spPr bwMode="auto">
            <a:xfrm>
              <a:off x="2736" y="2496"/>
              <a:ext cx="336" cy="0"/>
            </a:xfrm>
            <a:prstGeom prst="line">
              <a:avLst/>
            </a:prstGeom>
            <a:noFill/>
            <a:ln w="31750">
              <a:solidFill>
                <a:srgbClr val="00FF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3739" name="Line 10"/>
            <p:cNvSpPr>
              <a:spLocks noChangeShapeType="1"/>
            </p:cNvSpPr>
            <p:nvPr/>
          </p:nvSpPr>
          <p:spPr bwMode="auto">
            <a:xfrm>
              <a:off x="2736" y="2404"/>
              <a:ext cx="336" cy="0"/>
            </a:xfrm>
            <a:prstGeom prst="line">
              <a:avLst/>
            </a:prstGeom>
            <a:noFill/>
            <a:ln w="31750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3740" name="Text Box 11"/>
            <p:cNvSpPr txBox="1">
              <a:spLocks noChangeArrowheads="1"/>
            </p:cNvSpPr>
            <p:nvPr/>
          </p:nvSpPr>
          <p:spPr bwMode="auto">
            <a:xfrm>
              <a:off x="3051" y="2400"/>
              <a:ext cx="204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  <a:cs typeface="Arial" charset="0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9pPr>
            </a:lstStyle>
            <a:p>
              <a:pPr algn="l"/>
              <a:r>
                <a:rPr lang="en-US" sz="1800" b="0">
                  <a:solidFill>
                    <a:srgbClr val="66CCFF"/>
                  </a:solidFill>
                  <a:latin typeface="Comic Sans MS" charset="0"/>
                </a:rPr>
                <a:t>4</a:t>
              </a:r>
            </a:p>
          </p:txBody>
        </p:sp>
        <p:sp>
          <p:nvSpPr>
            <p:cNvPr id="73741" name="Text Box 12"/>
            <p:cNvSpPr txBox="1">
              <a:spLocks noChangeArrowheads="1"/>
            </p:cNvSpPr>
            <p:nvPr/>
          </p:nvSpPr>
          <p:spPr bwMode="auto">
            <a:xfrm>
              <a:off x="3060" y="2256"/>
              <a:ext cx="204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  <a:cs typeface="Arial" charset="0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9pPr>
            </a:lstStyle>
            <a:p>
              <a:pPr algn="l"/>
              <a:r>
                <a:rPr lang="en-US" sz="1800" b="0">
                  <a:solidFill>
                    <a:srgbClr val="FF0000"/>
                  </a:solidFill>
                  <a:latin typeface="Comic Sans MS" charset="0"/>
                </a:rPr>
                <a:t>4</a:t>
              </a:r>
              <a:endParaRPr lang="en-US" sz="1800" b="0">
                <a:latin typeface="Comic Sans MS" charset="0"/>
              </a:endParaRPr>
            </a:p>
          </p:txBody>
        </p:sp>
        <p:sp>
          <p:nvSpPr>
            <p:cNvPr id="73742" name="Text Box 13"/>
            <p:cNvSpPr txBox="1">
              <a:spLocks noChangeArrowheads="1"/>
            </p:cNvSpPr>
            <p:nvPr/>
          </p:nvSpPr>
          <p:spPr bwMode="auto">
            <a:xfrm>
              <a:off x="3060" y="2523"/>
              <a:ext cx="204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  <a:cs typeface="Arial" charset="0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9pPr>
            </a:lstStyle>
            <a:p>
              <a:pPr algn="l"/>
              <a:r>
                <a:rPr lang="en-US" sz="1800" b="0">
                  <a:solidFill>
                    <a:schemeClr val="accent2"/>
                  </a:solidFill>
                  <a:latin typeface="Comic Sans MS" charset="0"/>
                </a:rPr>
                <a:t>2</a:t>
              </a:r>
              <a:endParaRPr lang="en-US" sz="1800" b="0">
                <a:latin typeface="Comic Sans MS" charset="0"/>
              </a:endParaRPr>
            </a:p>
          </p:txBody>
        </p:sp>
        <p:sp>
          <p:nvSpPr>
            <p:cNvPr id="73743" name="Text Box 14"/>
            <p:cNvSpPr txBox="1">
              <a:spLocks noChangeArrowheads="1"/>
            </p:cNvSpPr>
            <p:nvPr/>
          </p:nvSpPr>
          <p:spPr bwMode="auto">
            <a:xfrm>
              <a:off x="3592" y="2034"/>
              <a:ext cx="968" cy="7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  <a:cs typeface="Arial" charset="0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9pPr>
            </a:lstStyle>
            <a:p>
              <a:pPr algn="l"/>
              <a:r>
                <a:rPr lang="en-US" sz="1800" b="0" i="1">
                  <a:latin typeface="Times" charset="0"/>
                </a:rPr>
                <a:t>f </a:t>
              </a:r>
              <a:r>
                <a:rPr lang="en-US" sz="1800" b="0">
                  <a:latin typeface="Arial" charset="0"/>
                </a:rPr>
                <a:t>= 4</a:t>
              </a:r>
              <a:r>
                <a:rPr lang="en-US" sz="1800" b="0">
                  <a:latin typeface="Comic Sans MS" charset="0"/>
                </a:rPr>
                <a:t>:  </a:t>
              </a:r>
            </a:p>
            <a:p>
              <a:pPr algn="l"/>
              <a:r>
                <a:rPr lang="en-US" sz="1800" b="0">
                  <a:latin typeface="Arial" charset="0"/>
                </a:rPr>
                <a:t>min(</a:t>
              </a:r>
              <a:r>
                <a:rPr lang="en-US" sz="1800" b="0">
                  <a:solidFill>
                    <a:schemeClr val="accent1"/>
                  </a:solidFill>
                  <a:latin typeface="Arial" charset="0"/>
                </a:rPr>
                <a:t>8</a:t>
              </a:r>
              <a:r>
                <a:rPr lang="en-US" sz="1800" b="0">
                  <a:latin typeface="Arial" charset="0"/>
                </a:rPr>
                <a:t>, 4) = </a:t>
              </a:r>
              <a:r>
                <a:rPr lang="en-US" sz="1800" b="0">
                  <a:solidFill>
                    <a:schemeClr val="accent1"/>
                  </a:solidFill>
                  <a:latin typeface="Arial" charset="0"/>
                </a:rPr>
                <a:t>4</a:t>
              </a:r>
              <a:r>
                <a:rPr lang="en-US" sz="1800" b="0">
                  <a:latin typeface="Arial" charset="0"/>
                </a:rPr>
                <a:t> </a:t>
              </a:r>
            </a:p>
            <a:p>
              <a:pPr algn="l"/>
              <a:r>
                <a:rPr lang="en-US" sz="1800" b="0">
                  <a:latin typeface="Arial" charset="0"/>
                </a:rPr>
                <a:t>min(</a:t>
              </a:r>
              <a:r>
                <a:rPr lang="en-US" sz="1800" b="0">
                  <a:solidFill>
                    <a:srgbClr val="66CCFF"/>
                  </a:solidFill>
                  <a:latin typeface="Arial" charset="0"/>
                </a:rPr>
                <a:t>6</a:t>
              </a:r>
              <a:r>
                <a:rPr lang="en-US" sz="1800" b="0">
                  <a:latin typeface="Arial" charset="0"/>
                </a:rPr>
                <a:t>, 4) = </a:t>
              </a:r>
              <a:r>
                <a:rPr lang="en-US" sz="1800" b="0">
                  <a:solidFill>
                    <a:srgbClr val="66CCFF"/>
                  </a:solidFill>
                  <a:latin typeface="Arial" charset="0"/>
                </a:rPr>
                <a:t>4</a:t>
              </a:r>
              <a:r>
                <a:rPr lang="en-US" sz="1800" b="0">
                  <a:solidFill>
                    <a:srgbClr val="FF0000"/>
                  </a:solidFill>
                  <a:latin typeface="Arial" charset="0"/>
                </a:rPr>
                <a:t> </a:t>
              </a:r>
            </a:p>
            <a:p>
              <a:pPr algn="l"/>
              <a:r>
                <a:rPr lang="en-US" sz="1800" b="0">
                  <a:latin typeface="Arial" charset="0"/>
                </a:rPr>
                <a:t>min(</a:t>
              </a:r>
              <a:r>
                <a:rPr lang="en-US" sz="1800" b="0">
                  <a:solidFill>
                    <a:schemeClr val="accent2"/>
                  </a:solidFill>
                  <a:latin typeface="Arial" charset="0"/>
                </a:rPr>
                <a:t>2</a:t>
              </a:r>
              <a:r>
                <a:rPr lang="en-US" sz="1800" b="0">
                  <a:latin typeface="Arial" charset="0"/>
                </a:rPr>
                <a:t>, 4) = </a:t>
              </a:r>
              <a:r>
                <a:rPr lang="en-US" sz="1800" b="0">
                  <a:solidFill>
                    <a:schemeClr val="accent2"/>
                  </a:solidFill>
                  <a:latin typeface="Arial" charset="0"/>
                </a:rPr>
                <a:t>2</a:t>
              </a:r>
              <a:r>
                <a:rPr lang="en-US" sz="1600" b="0">
                  <a:latin typeface="Comic Sans MS" charset="0"/>
                </a:rPr>
                <a:t> </a:t>
              </a:r>
            </a:p>
          </p:txBody>
        </p:sp>
        <p:sp>
          <p:nvSpPr>
            <p:cNvPr id="73744" name="Oval 15"/>
            <p:cNvSpPr>
              <a:spLocks noChangeArrowheads="1"/>
            </p:cNvSpPr>
            <p:nvPr/>
          </p:nvSpPr>
          <p:spPr bwMode="auto">
            <a:xfrm>
              <a:off x="2688" y="2352"/>
              <a:ext cx="96" cy="288"/>
            </a:xfrm>
            <a:prstGeom prst="ellipse">
              <a:avLst/>
            </a:prstGeom>
            <a:gradFill rotWithShape="0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3745" name="Rectangle 16"/>
            <p:cNvSpPr>
              <a:spLocks noChangeArrowheads="1"/>
            </p:cNvSpPr>
            <p:nvPr/>
          </p:nvSpPr>
          <p:spPr bwMode="auto">
            <a:xfrm>
              <a:off x="2064" y="2352"/>
              <a:ext cx="672" cy="288"/>
            </a:xfrm>
            <a:prstGeom prst="rect">
              <a:avLst/>
            </a:prstGeom>
            <a:gradFill rotWithShape="0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3746" name="Line 17"/>
            <p:cNvSpPr>
              <a:spLocks noChangeShapeType="1"/>
            </p:cNvSpPr>
            <p:nvPr/>
          </p:nvSpPr>
          <p:spPr bwMode="auto">
            <a:xfrm>
              <a:off x="2064" y="2352"/>
              <a:ext cx="67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3747" name="Line 18"/>
            <p:cNvSpPr>
              <a:spLocks noChangeShapeType="1"/>
            </p:cNvSpPr>
            <p:nvPr/>
          </p:nvSpPr>
          <p:spPr bwMode="auto">
            <a:xfrm>
              <a:off x="2064" y="2640"/>
              <a:ext cx="67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3748" name="Oval 19"/>
            <p:cNvSpPr>
              <a:spLocks noChangeArrowheads="1"/>
            </p:cNvSpPr>
            <p:nvPr/>
          </p:nvSpPr>
          <p:spPr bwMode="auto">
            <a:xfrm>
              <a:off x="2016" y="2352"/>
              <a:ext cx="96" cy="288"/>
            </a:xfrm>
            <a:prstGeom prst="ellipse">
              <a:avLst/>
            </a:prstGeom>
            <a:solidFill>
              <a:srgbClr val="FFFFFF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3749" name="Line 20"/>
            <p:cNvSpPr>
              <a:spLocks noChangeShapeType="1"/>
            </p:cNvSpPr>
            <p:nvPr/>
          </p:nvSpPr>
          <p:spPr bwMode="auto">
            <a:xfrm>
              <a:off x="1692" y="2256"/>
              <a:ext cx="384" cy="192"/>
            </a:xfrm>
            <a:prstGeom prst="line">
              <a:avLst/>
            </a:prstGeom>
            <a:noFill/>
            <a:ln w="50800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3750" name="Line 21"/>
            <p:cNvSpPr>
              <a:spLocks noChangeShapeType="1"/>
            </p:cNvSpPr>
            <p:nvPr/>
          </p:nvSpPr>
          <p:spPr bwMode="auto">
            <a:xfrm>
              <a:off x="1692" y="2496"/>
              <a:ext cx="384" cy="0"/>
            </a:xfrm>
            <a:prstGeom prst="line">
              <a:avLst/>
            </a:prstGeom>
            <a:noFill/>
            <a:ln w="38100">
              <a:solidFill>
                <a:srgbClr val="00FF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3751" name="Line 22"/>
            <p:cNvSpPr>
              <a:spLocks noChangeShapeType="1"/>
            </p:cNvSpPr>
            <p:nvPr/>
          </p:nvSpPr>
          <p:spPr bwMode="auto">
            <a:xfrm flipV="1">
              <a:off x="1680" y="2544"/>
              <a:ext cx="384" cy="192"/>
            </a:xfrm>
            <a:prstGeom prst="line">
              <a:avLst/>
            </a:prstGeom>
            <a:noFill/>
            <a:ln w="12700">
              <a:solidFill>
                <a:schemeClr val="accent2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3752" name="Text Box 23"/>
            <p:cNvSpPr txBox="1">
              <a:spLocks noChangeArrowheads="1"/>
            </p:cNvSpPr>
            <p:nvPr/>
          </p:nvSpPr>
          <p:spPr bwMode="auto">
            <a:xfrm>
              <a:off x="2275" y="2160"/>
              <a:ext cx="269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  <a:cs typeface="Arial" charset="0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9pPr>
            </a:lstStyle>
            <a:p>
              <a:pPr algn="ctr"/>
              <a:r>
                <a:rPr lang="en-US" sz="1800" b="0">
                  <a:latin typeface="Comic Sans MS" charset="0"/>
                </a:rPr>
                <a:t>10</a:t>
              </a:r>
              <a:endParaRPr lang="en-US" b="0">
                <a:latin typeface="Comic Sans MS" charset="0"/>
              </a:endParaRPr>
            </a:p>
          </p:txBody>
        </p:sp>
        <p:sp>
          <p:nvSpPr>
            <p:cNvPr id="73753" name="Rectangle 24"/>
            <p:cNvSpPr>
              <a:spLocks noChangeArrowheads="1"/>
            </p:cNvSpPr>
            <p:nvPr/>
          </p:nvSpPr>
          <p:spPr bwMode="auto">
            <a:xfrm>
              <a:off x="3552" y="2016"/>
              <a:ext cx="1008" cy="816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25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11828BE7-28D6-6A44-825C-169A4C1A9E19}" type="slidenum">
              <a:rPr lang="en-US" smtClean="0"/>
              <a:t>202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54464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28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28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28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28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28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28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28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32867" grpId="0" build="p"/>
    </p:bldLst>
  </p:timing>
</p:sld>
</file>

<file path=ppt/slides/slide2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Helvetica" charset="0"/>
                <a:ea typeface="ＭＳ Ｐゴシック" charset="0"/>
                <a:cs typeface="ＭＳ Ｐゴシック" charset="0"/>
              </a:rPr>
              <a:t>Max-Min Fairness</a:t>
            </a:r>
          </a:p>
        </p:txBody>
      </p:sp>
      <p:sp>
        <p:nvSpPr>
          <p:cNvPr id="7065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>
                <a:solidFill>
                  <a:srgbClr val="BFBFBF"/>
                </a:solidFill>
                <a:latin typeface="Arial" charset="0"/>
                <a:cs typeface="Arial" charset="0"/>
              </a:rPr>
              <a:t>Given </a:t>
            </a:r>
            <a:r>
              <a:rPr lang="en-US" sz="2400" dirty="0" smtClean="0">
                <a:solidFill>
                  <a:srgbClr val="BFBFBF"/>
                </a:solidFill>
                <a:latin typeface="Arial" charset="0"/>
                <a:cs typeface="Arial" charset="0"/>
              </a:rPr>
              <a:t>set </a:t>
            </a:r>
            <a:r>
              <a:rPr lang="en-US" sz="2400" dirty="0">
                <a:solidFill>
                  <a:srgbClr val="BFBFBF"/>
                </a:solidFill>
                <a:latin typeface="Arial" charset="0"/>
                <a:cs typeface="Arial" charset="0"/>
              </a:rPr>
              <a:t>of bandwidth demands </a:t>
            </a:r>
            <a:r>
              <a:rPr lang="en-US" sz="2400" i="1" dirty="0" err="1">
                <a:solidFill>
                  <a:srgbClr val="BFBFBF"/>
                </a:solidFill>
                <a:latin typeface="Arial" charset="0"/>
                <a:cs typeface="Arial" charset="0"/>
              </a:rPr>
              <a:t>r</a:t>
            </a:r>
            <a:r>
              <a:rPr lang="en-US" sz="2400" baseline="-25000" dirty="0" err="1">
                <a:solidFill>
                  <a:srgbClr val="BFBFBF"/>
                </a:solidFill>
                <a:latin typeface="Arial" charset="0"/>
                <a:cs typeface="Arial" charset="0"/>
              </a:rPr>
              <a:t>i</a:t>
            </a:r>
            <a:r>
              <a:rPr lang="en-US" sz="2400" baseline="-25000" dirty="0">
                <a:solidFill>
                  <a:srgbClr val="BFBFBF"/>
                </a:solidFill>
                <a:latin typeface="Arial" charset="0"/>
                <a:cs typeface="Arial" charset="0"/>
              </a:rPr>
              <a:t> </a:t>
            </a:r>
            <a:r>
              <a:rPr lang="en-US" sz="2400" dirty="0">
                <a:solidFill>
                  <a:srgbClr val="BFBFBF"/>
                </a:solidFill>
                <a:latin typeface="Arial" charset="0"/>
                <a:cs typeface="Arial" charset="0"/>
              </a:rPr>
              <a:t>and </a:t>
            </a:r>
            <a:r>
              <a:rPr lang="en-US" sz="2400" dirty="0" smtClean="0">
                <a:solidFill>
                  <a:srgbClr val="BFBFBF"/>
                </a:solidFill>
                <a:latin typeface="Arial" charset="0"/>
                <a:cs typeface="Arial" charset="0"/>
              </a:rPr>
              <a:t>total </a:t>
            </a:r>
            <a:r>
              <a:rPr lang="en-US" sz="2400" dirty="0">
                <a:solidFill>
                  <a:srgbClr val="BFBFBF"/>
                </a:solidFill>
                <a:latin typeface="Arial" charset="0"/>
                <a:cs typeface="Arial" charset="0"/>
              </a:rPr>
              <a:t>bandwidth C, </a:t>
            </a:r>
            <a:r>
              <a:rPr lang="en-US" sz="2400" dirty="0" smtClean="0">
                <a:solidFill>
                  <a:srgbClr val="BFBFBF"/>
                </a:solidFill>
                <a:latin typeface="Arial" charset="0"/>
                <a:cs typeface="Arial" charset="0"/>
              </a:rPr>
              <a:t>max</a:t>
            </a:r>
            <a:r>
              <a:rPr lang="en-US" sz="2400" dirty="0">
                <a:solidFill>
                  <a:srgbClr val="BFBFBF"/>
                </a:solidFill>
                <a:latin typeface="Arial" charset="0"/>
                <a:cs typeface="Arial" charset="0"/>
              </a:rPr>
              <a:t>-min bandwidth allocations are:</a:t>
            </a:r>
          </a:p>
          <a:p>
            <a:pPr algn="ctr">
              <a:buFontTx/>
              <a:buNone/>
            </a:pPr>
            <a:r>
              <a:rPr lang="en-US" sz="2400" i="1" dirty="0" err="1">
                <a:solidFill>
                  <a:srgbClr val="BFBFBF"/>
                </a:solidFill>
                <a:latin typeface="Arial" charset="0"/>
                <a:cs typeface="Arial" charset="0"/>
              </a:rPr>
              <a:t>a</a:t>
            </a:r>
            <a:r>
              <a:rPr lang="en-US" sz="2400" baseline="-25000" dirty="0" err="1">
                <a:solidFill>
                  <a:srgbClr val="BFBFBF"/>
                </a:solidFill>
                <a:latin typeface="Arial" charset="0"/>
                <a:cs typeface="Arial" charset="0"/>
              </a:rPr>
              <a:t>i</a:t>
            </a:r>
            <a:r>
              <a:rPr lang="en-US" sz="2400" baseline="-25000" dirty="0">
                <a:solidFill>
                  <a:srgbClr val="BFBFBF"/>
                </a:solidFill>
                <a:latin typeface="Arial" charset="0"/>
                <a:cs typeface="Arial" charset="0"/>
              </a:rPr>
              <a:t>  </a:t>
            </a:r>
            <a:r>
              <a:rPr lang="en-US" sz="2400" dirty="0">
                <a:solidFill>
                  <a:srgbClr val="BFBFBF"/>
                </a:solidFill>
                <a:latin typeface="Arial" charset="0"/>
                <a:cs typeface="Arial" charset="0"/>
              </a:rPr>
              <a:t>= min(</a:t>
            </a:r>
            <a:r>
              <a:rPr lang="en-US" sz="2400" i="1" dirty="0">
                <a:solidFill>
                  <a:srgbClr val="BFBFBF"/>
                </a:solidFill>
                <a:latin typeface="Arial" charset="0"/>
                <a:cs typeface="Arial" charset="0"/>
              </a:rPr>
              <a:t>f</a:t>
            </a:r>
            <a:r>
              <a:rPr lang="en-US" sz="2400" dirty="0">
                <a:solidFill>
                  <a:srgbClr val="BFBFBF"/>
                </a:solidFill>
                <a:latin typeface="Arial" charset="0"/>
                <a:cs typeface="Arial" charset="0"/>
              </a:rPr>
              <a:t>, </a:t>
            </a:r>
            <a:r>
              <a:rPr lang="en-US" sz="2400" i="1" dirty="0" err="1">
                <a:solidFill>
                  <a:srgbClr val="BFBFBF"/>
                </a:solidFill>
                <a:latin typeface="Arial" charset="0"/>
                <a:cs typeface="Arial" charset="0"/>
              </a:rPr>
              <a:t>r</a:t>
            </a:r>
            <a:r>
              <a:rPr lang="en-US" sz="2400" baseline="-25000" dirty="0" err="1">
                <a:solidFill>
                  <a:srgbClr val="BFBFBF"/>
                </a:solidFill>
                <a:latin typeface="Arial" charset="0"/>
                <a:cs typeface="Arial" charset="0"/>
              </a:rPr>
              <a:t>i</a:t>
            </a:r>
            <a:r>
              <a:rPr lang="en-US" sz="2400" dirty="0">
                <a:solidFill>
                  <a:srgbClr val="BFBFBF"/>
                </a:solidFill>
                <a:latin typeface="Arial" charset="0"/>
                <a:cs typeface="Arial" charset="0"/>
              </a:rPr>
              <a:t>) </a:t>
            </a:r>
          </a:p>
          <a:p>
            <a:r>
              <a:rPr lang="en-US" sz="2400" dirty="0">
                <a:solidFill>
                  <a:srgbClr val="BFBFBF"/>
                </a:solidFill>
                <a:latin typeface="Arial" charset="0"/>
                <a:cs typeface="Arial" charset="0"/>
              </a:rPr>
              <a:t>where f is the unique value such that Sum(</a:t>
            </a:r>
            <a:r>
              <a:rPr lang="en-US" sz="2400" i="1" dirty="0" err="1">
                <a:solidFill>
                  <a:srgbClr val="BFBFBF"/>
                </a:solidFill>
                <a:latin typeface="Arial" charset="0"/>
                <a:cs typeface="Arial" charset="0"/>
              </a:rPr>
              <a:t>a</a:t>
            </a:r>
            <a:r>
              <a:rPr lang="en-US" sz="2400" baseline="-25000" dirty="0" err="1">
                <a:solidFill>
                  <a:srgbClr val="BFBFBF"/>
                </a:solidFill>
                <a:latin typeface="Arial" charset="0"/>
                <a:cs typeface="Arial" charset="0"/>
              </a:rPr>
              <a:t>i</a:t>
            </a:r>
            <a:r>
              <a:rPr lang="en-US" sz="2400" dirty="0">
                <a:solidFill>
                  <a:srgbClr val="BFBFBF"/>
                </a:solidFill>
                <a:latin typeface="Arial" charset="0"/>
                <a:cs typeface="Arial" charset="0"/>
              </a:rPr>
              <a:t>) = C</a:t>
            </a:r>
          </a:p>
          <a:p>
            <a:pPr marL="1739900" lvl="5" indent="0">
              <a:buNone/>
            </a:pPr>
            <a:endParaRPr lang="en-US" sz="1600" dirty="0">
              <a:latin typeface="Arial" charset="0"/>
              <a:ea typeface="Arial" charset="0"/>
              <a:cs typeface="Arial" charset="0"/>
            </a:endParaRPr>
          </a:p>
          <a:p>
            <a:r>
              <a:rPr lang="en-US" sz="2400" dirty="0" smtClean="0">
                <a:solidFill>
                  <a:srgbClr val="000090"/>
                </a:solidFill>
                <a:latin typeface="Arial" charset="0"/>
                <a:cs typeface="Arial" charset="0"/>
              </a:rPr>
              <a:t>Property</a:t>
            </a:r>
            <a:r>
              <a:rPr lang="en-US" sz="2400" dirty="0">
                <a:solidFill>
                  <a:srgbClr val="000090"/>
                </a:solidFill>
                <a:latin typeface="Arial" charset="0"/>
                <a:cs typeface="Arial" charset="0"/>
              </a:rPr>
              <a:t>:</a:t>
            </a:r>
          </a:p>
          <a:p>
            <a:pPr lvl="1"/>
            <a:r>
              <a:rPr lang="en-US" sz="2000" dirty="0">
                <a:solidFill>
                  <a:srgbClr val="000090"/>
                </a:solidFill>
                <a:latin typeface="Arial" charset="0"/>
                <a:ea typeface="Arial" charset="0"/>
                <a:cs typeface="Arial" charset="0"/>
              </a:rPr>
              <a:t>If you don</a:t>
            </a:r>
            <a:r>
              <a:rPr lang="ja-JP" altLang="en-US" sz="2000" dirty="0">
                <a:solidFill>
                  <a:srgbClr val="000090"/>
                </a:solidFill>
                <a:latin typeface="Arial" charset="0"/>
                <a:ea typeface="Arial" charset="0"/>
                <a:cs typeface="Arial" charset="0"/>
              </a:rPr>
              <a:t>’</a:t>
            </a:r>
            <a:r>
              <a:rPr lang="en-US" sz="2000" dirty="0">
                <a:solidFill>
                  <a:srgbClr val="000090"/>
                </a:solidFill>
                <a:latin typeface="Arial" charset="0"/>
                <a:ea typeface="Arial" charset="0"/>
                <a:cs typeface="Arial" charset="0"/>
              </a:rPr>
              <a:t>t get full demand, no one gets more than </a:t>
            </a:r>
            <a:r>
              <a:rPr lang="en-US" sz="2000" dirty="0" smtClean="0">
                <a:solidFill>
                  <a:srgbClr val="000090"/>
                </a:solidFill>
                <a:latin typeface="Arial" charset="0"/>
                <a:ea typeface="Arial" charset="0"/>
                <a:cs typeface="Arial" charset="0"/>
              </a:rPr>
              <a:t>you</a:t>
            </a:r>
          </a:p>
          <a:p>
            <a:pPr marL="339725" lvl="1" indent="0">
              <a:buNone/>
            </a:pPr>
            <a:endParaRPr lang="en-US" sz="2000" dirty="0">
              <a:latin typeface="Arial" charset="0"/>
              <a:ea typeface="Arial" charset="0"/>
              <a:cs typeface="Arial" charset="0"/>
            </a:endParaRPr>
          </a:p>
          <a:p>
            <a:r>
              <a:rPr lang="en-US" sz="2400" dirty="0">
                <a:solidFill>
                  <a:srgbClr val="000090"/>
                </a:solidFill>
                <a:latin typeface="Arial" charset="0"/>
                <a:ea typeface="Arial" charset="0"/>
                <a:cs typeface="Arial" charset="0"/>
              </a:rPr>
              <a:t>This is what round-robin service </a:t>
            </a:r>
            <a:r>
              <a:rPr lang="en-US" sz="2400" dirty="0" smtClean="0">
                <a:solidFill>
                  <a:srgbClr val="000090"/>
                </a:solidFill>
                <a:latin typeface="Arial" charset="0"/>
                <a:ea typeface="Arial" charset="0"/>
                <a:cs typeface="Arial" charset="0"/>
              </a:rPr>
              <a:t>gives if </a:t>
            </a:r>
            <a:r>
              <a:rPr lang="en-US" sz="2400" dirty="0">
                <a:solidFill>
                  <a:srgbClr val="000090"/>
                </a:solidFill>
                <a:latin typeface="Arial" charset="0"/>
                <a:ea typeface="Arial" charset="0"/>
                <a:cs typeface="Arial" charset="0"/>
              </a:rPr>
              <a:t>all packets </a:t>
            </a:r>
            <a:r>
              <a:rPr lang="en-US" sz="2400" dirty="0" smtClean="0">
                <a:solidFill>
                  <a:srgbClr val="000090"/>
                </a:solidFill>
                <a:latin typeface="Arial" charset="0"/>
                <a:ea typeface="Arial" charset="0"/>
                <a:cs typeface="Arial" charset="0"/>
              </a:rPr>
              <a:t>are the same size</a:t>
            </a:r>
            <a:endParaRPr lang="en-US" sz="2000" dirty="0">
              <a:solidFill>
                <a:srgbClr val="000090"/>
              </a:solidFill>
              <a:latin typeface="Arial" charset="0"/>
              <a:ea typeface="Arial" charset="0"/>
              <a:cs typeface="Arial" charset="0"/>
            </a:endParaRPr>
          </a:p>
          <a:p>
            <a:endParaRPr lang="en-US" sz="2400" dirty="0">
              <a:solidFill>
                <a:srgbClr val="000090"/>
              </a:solidFill>
              <a:latin typeface="Arial" charset="0"/>
              <a:cs typeface="Arial" charset="0"/>
            </a:endParaRPr>
          </a:p>
        </p:txBody>
      </p:sp>
      <p:sp>
        <p:nvSpPr>
          <p:cNvPr id="4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11828BE7-28D6-6A44-825C-169A4C1A9E19}" type="slidenum">
              <a:rPr lang="en-US" smtClean="0"/>
              <a:t>203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74293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659" grpId="0" build="p"/>
    </p:bldLst>
  </p:timing>
</p:sld>
</file>

<file path=ppt/slides/slide2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104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27038"/>
            <a:ext cx="8229600" cy="1173162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US" dirty="0" smtClean="0">
                <a:cs typeface="+mj-cs"/>
              </a:rPr>
              <a:t>How do we deal with packets of different sizes?</a:t>
            </a:r>
          </a:p>
        </p:txBody>
      </p:sp>
      <p:sp>
        <p:nvSpPr>
          <p:cNvPr id="11110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989138"/>
            <a:ext cx="8229600" cy="4411662"/>
          </a:xfrm>
        </p:spPr>
        <p:txBody>
          <a:bodyPr>
            <a:normAutofit fontScale="92500" lnSpcReduction="10000"/>
          </a:bodyPr>
          <a:lstStyle/>
          <a:p>
            <a:pPr>
              <a:defRPr/>
            </a:pPr>
            <a:r>
              <a:rPr lang="en-US" dirty="0" smtClean="0">
                <a:cs typeface="+mn-cs"/>
              </a:rPr>
              <a:t>Mental model: Bit-by-bit round robin (“fluid flow”) </a:t>
            </a:r>
          </a:p>
          <a:p>
            <a:pPr>
              <a:defRPr/>
            </a:pPr>
            <a:endParaRPr lang="en-US" dirty="0" smtClean="0">
              <a:cs typeface="+mn-cs"/>
            </a:endParaRPr>
          </a:p>
          <a:p>
            <a:pPr>
              <a:defRPr/>
            </a:pPr>
            <a:r>
              <a:rPr lang="en-US" dirty="0" smtClean="0">
                <a:cs typeface="+mn-cs"/>
              </a:rPr>
              <a:t>Can you do this in practice?</a:t>
            </a:r>
          </a:p>
          <a:p>
            <a:pPr>
              <a:defRPr/>
            </a:pPr>
            <a:endParaRPr lang="en-US" dirty="0" smtClean="0">
              <a:cs typeface="+mn-cs"/>
            </a:endParaRPr>
          </a:p>
          <a:p>
            <a:pPr>
              <a:defRPr/>
            </a:pPr>
            <a:r>
              <a:rPr lang="en-US" dirty="0" smtClean="0">
                <a:cs typeface="+mn-cs"/>
              </a:rPr>
              <a:t>No, packets cannot be preempted</a:t>
            </a:r>
          </a:p>
          <a:p>
            <a:pPr>
              <a:defRPr/>
            </a:pPr>
            <a:endParaRPr lang="en-US" dirty="0" smtClean="0">
              <a:cs typeface="+mn-cs"/>
            </a:endParaRPr>
          </a:p>
          <a:p>
            <a:pPr>
              <a:defRPr/>
            </a:pPr>
            <a:r>
              <a:rPr lang="en-US" dirty="0" smtClean="0">
                <a:cs typeface="+mn-cs"/>
              </a:rPr>
              <a:t>But we can approximate it </a:t>
            </a:r>
          </a:p>
          <a:p>
            <a:pPr lvl="1">
              <a:defRPr/>
            </a:pPr>
            <a:r>
              <a:rPr lang="en-US" dirty="0" smtClean="0">
                <a:cs typeface="+mn-cs"/>
              </a:rPr>
              <a:t>This is what “fair queuing” routers do</a:t>
            </a:r>
          </a:p>
        </p:txBody>
      </p:sp>
      <p:sp>
        <p:nvSpPr>
          <p:cNvPr id="4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11828BE7-28D6-6A44-825C-169A4C1A9E19}" type="slidenum">
              <a:rPr lang="en-US" smtClean="0"/>
              <a:t>204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50597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10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10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10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10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104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11043" grpId="0" build="p"/>
    </p:bldLst>
  </p:timing>
</p:sld>
</file>

<file path=ppt/slides/slide2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20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>
                <a:cs typeface="+mj-cs"/>
              </a:rPr>
              <a:t>Fair Queuing (FQ) </a:t>
            </a:r>
          </a:p>
        </p:txBody>
      </p:sp>
      <p:sp>
        <p:nvSpPr>
          <p:cNvPr id="11120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>
                <a:cs typeface="+mn-cs"/>
              </a:rPr>
              <a:t>For each packet, compute the time at which the last bit of a packet would have left the router </a:t>
            </a:r>
            <a:r>
              <a:rPr lang="en-US" i="1" dirty="0" smtClean="0">
                <a:cs typeface="+mn-cs"/>
              </a:rPr>
              <a:t>if</a:t>
            </a:r>
            <a:r>
              <a:rPr lang="en-US" dirty="0" smtClean="0">
                <a:cs typeface="+mn-cs"/>
              </a:rPr>
              <a:t> flows are served bit-by-bit</a:t>
            </a:r>
          </a:p>
          <a:p>
            <a:pPr>
              <a:defRPr/>
            </a:pPr>
            <a:r>
              <a:rPr lang="en-US" dirty="0" smtClean="0">
                <a:cs typeface="+mn-cs"/>
              </a:rPr>
              <a:t>Then serve packets in the increasing order of their deadlines</a:t>
            </a:r>
          </a:p>
        </p:txBody>
      </p:sp>
      <p:sp>
        <p:nvSpPr>
          <p:cNvPr id="4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11828BE7-28D6-6A44-825C-169A4C1A9E19}" type="slidenum">
              <a:rPr lang="en-US" smtClean="0"/>
              <a:t>205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04307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20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20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12067" grpId="0" build="p"/>
    </p:bldLst>
  </p:timing>
</p:sld>
</file>

<file path=ppt/slides/slide2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cs typeface="+mj-cs"/>
              </a:rPr>
              <a:t>Example</a:t>
            </a:r>
          </a:p>
        </p:txBody>
      </p:sp>
      <p:sp>
        <p:nvSpPr>
          <p:cNvPr id="1116163" name="Line 3"/>
          <p:cNvSpPr>
            <a:spLocks noChangeShapeType="1"/>
          </p:cNvSpPr>
          <p:nvPr/>
        </p:nvSpPr>
        <p:spPr bwMode="auto">
          <a:xfrm>
            <a:off x="1981200" y="2284413"/>
            <a:ext cx="6019800" cy="15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488" tIns="44450" rIns="90488" bIns="44450" anchor="ctr"/>
          <a:lstStyle/>
          <a:p>
            <a:pPr>
              <a:defRPr/>
            </a:pPr>
            <a:endParaRPr lang="en-US" b="0">
              <a:latin typeface="+mn-lt"/>
              <a:cs typeface="+mn-cs"/>
            </a:endParaRPr>
          </a:p>
        </p:txBody>
      </p:sp>
      <p:sp>
        <p:nvSpPr>
          <p:cNvPr id="1116164" name="Rectangle 4"/>
          <p:cNvSpPr>
            <a:spLocks noChangeArrowheads="1"/>
          </p:cNvSpPr>
          <p:nvPr/>
        </p:nvSpPr>
        <p:spPr bwMode="auto">
          <a:xfrm>
            <a:off x="3200400" y="1828800"/>
            <a:ext cx="304800" cy="457200"/>
          </a:xfrm>
          <a:prstGeom prst="rect">
            <a:avLst/>
          </a:prstGeom>
          <a:solidFill>
            <a:srgbClr val="FFCC00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488" tIns="44450" rIns="90488" bIns="44450" anchor="ctr"/>
          <a:lstStyle/>
          <a:p>
            <a:pPr>
              <a:defRPr/>
            </a:pPr>
            <a:endParaRPr lang="en-US" sz="1800" b="0">
              <a:latin typeface="+mn-lt"/>
              <a:cs typeface="+mn-cs"/>
            </a:endParaRPr>
          </a:p>
        </p:txBody>
      </p:sp>
      <p:sp>
        <p:nvSpPr>
          <p:cNvPr id="1116165" name="Rectangle 5"/>
          <p:cNvSpPr>
            <a:spLocks noChangeArrowheads="1"/>
          </p:cNvSpPr>
          <p:nvPr/>
        </p:nvSpPr>
        <p:spPr bwMode="auto">
          <a:xfrm>
            <a:off x="3810000" y="1828800"/>
            <a:ext cx="304800" cy="457200"/>
          </a:xfrm>
          <a:prstGeom prst="rect">
            <a:avLst/>
          </a:prstGeom>
          <a:solidFill>
            <a:srgbClr val="FFCC00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488" tIns="44450" rIns="90488" bIns="44450" anchor="ctr"/>
          <a:lstStyle/>
          <a:p>
            <a:pPr>
              <a:defRPr/>
            </a:pPr>
            <a:endParaRPr lang="en-US" sz="1800" b="0">
              <a:latin typeface="+mn-lt"/>
              <a:cs typeface="+mn-cs"/>
            </a:endParaRPr>
          </a:p>
        </p:txBody>
      </p:sp>
      <p:sp>
        <p:nvSpPr>
          <p:cNvPr id="1116166" name="Rectangle 6"/>
          <p:cNvSpPr>
            <a:spLocks noChangeArrowheads="1"/>
          </p:cNvSpPr>
          <p:nvPr/>
        </p:nvSpPr>
        <p:spPr bwMode="auto">
          <a:xfrm>
            <a:off x="4419600" y="1828800"/>
            <a:ext cx="304800" cy="457200"/>
          </a:xfrm>
          <a:prstGeom prst="rect">
            <a:avLst/>
          </a:prstGeom>
          <a:solidFill>
            <a:srgbClr val="FFCC00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488" tIns="44450" rIns="90488" bIns="44450" anchor="ctr"/>
          <a:lstStyle/>
          <a:p>
            <a:pPr>
              <a:defRPr/>
            </a:pPr>
            <a:endParaRPr lang="en-US" sz="1800" b="0">
              <a:latin typeface="+mn-lt"/>
              <a:cs typeface="+mn-cs"/>
            </a:endParaRPr>
          </a:p>
        </p:txBody>
      </p:sp>
      <p:sp>
        <p:nvSpPr>
          <p:cNvPr id="1116167" name="Rectangle 7"/>
          <p:cNvSpPr>
            <a:spLocks noChangeArrowheads="1"/>
          </p:cNvSpPr>
          <p:nvPr/>
        </p:nvSpPr>
        <p:spPr bwMode="auto">
          <a:xfrm>
            <a:off x="5029200" y="1828800"/>
            <a:ext cx="304800" cy="457200"/>
          </a:xfrm>
          <a:prstGeom prst="rect">
            <a:avLst/>
          </a:prstGeom>
          <a:solidFill>
            <a:srgbClr val="FFCC00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488" tIns="44450" rIns="90488" bIns="44450" anchor="ctr"/>
          <a:lstStyle/>
          <a:p>
            <a:pPr>
              <a:defRPr/>
            </a:pPr>
            <a:endParaRPr lang="en-US" sz="1800" b="0">
              <a:latin typeface="+mn-lt"/>
              <a:cs typeface="+mn-cs"/>
            </a:endParaRPr>
          </a:p>
        </p:txBody>
      </p:sp>
      <p:sp>
        <p:nvSpPr>
          <p:cNvPr id="1116168" name="Line 8"/>
          <p:cNvSpPr>
            <a:spLocks noChangeShapeType="1"/>
          </p:cNvSpPr>
          <p:nvPr/>
        </p:nvSpPr>
        <p:spPr bwMode="auto">
          <a:xfrm>
            <a:off x="1981200" y="3275013"/>
            <a:ext cx="6019800" cy="15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488" tIns="44450" rIns="90488" bIns="44450" anchor="ctr"/>
          <a:lstStyle/>
          <a:p>
            <a:pPr>
              <a:defRPr/>
            </a:pPr>
            <a:endParaRPr lang="en-US" b="0">
              <a:latin typeface="+mn-lt"/>
              <a:cs typeface="+mn-cs"/>
            </a:endParaRPr>
          </a:p>
        </p:txBody>
      </p:sp>
      <p:sp>
        <p:nvSpPr>
          <p:cNvPr id="1116169" name="Rectangle 9"/>
          <p:cNvSpPr>
            <a:spLocks noChangeArrowheads="1"/>
          </p:cNvSpPr>
          <p:nvPr/>
        </p:nvSpPr>
        <p:spPr bwMode="auto">
          <a:xfrm>
            <a:off x="1981200" y="2819400"/>
            <a:ext cx="609600" cy="457200"/>
          </a:xfrm>
          <a:prstGeom prst="rect">
            <a:avLst/>
          </a:prstGeom>
          <a:solidFill>
            <a:srgbClr val="99CCFF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488" tIns="44450" rIns="90488" bIns="44450" anchor="ctr"/>
          <a:lstStyle/>
          <a:p>
            <a:pPr>
              <a:defRPr/>
            </a:pPr>
            <a:endParaRPr lang="en-US" sz="1800" b="0">
              <a:latin typeface="+mn-lt"/>
              <a:cs typeface="+mn-cs"/>
            </a:endParaRPr>
          </a:p>
        </p:txBody>
      </p:sp>
      <p:sp>
        <p:nvSpPr>
          <p:cNvPr id="1116170" name="Rectangle 10"/>
          <p:cNvSpPr>
            <a:spLocks noChangeArrowheads="1"/>
          </p:cNvSpPr>
          <p:nvPr/>
        </p:nvSpPr>
        <p:spPr bwMode="auto">
          <a:xfrm>
            <a:off x="2590800" y="2819400"/>
            <a:ext cx="609600" cy="457200"/>
          </a:xfrm>
          <a:prstGeom prst="rect">
            <a:avLst/>
          </a:prstGeom>
          <a:solidFill>
            <a:srgbClr val="99CCFF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488" tIns="44450" rIns="90488" bIns="44450" anchor="ctr"/>
          <a:lstStyle/>
          <a:p>
            <a:pPr>
              <a:defRPr/>
            </a:pPr>
            <a:endParaRPr lang="en-US" sz="1800" b="0">
              <a:latin typeface="+mn-lt"/>
              <a:cs typeface="+mn-cs"/>
            </a:endParaRPr>
          </a:p>
        </p:txBody>
      </p:sp>
      <p:sp>
        <p:nvSpPr>
          <p:cNvPr id="1116171" name="Rectangle 11"/>
          <p:cNvSpPr>
            <a:spLocks noChangeArrowheads="1"/>
          </p:cNvSpPr>
          <p:nvPr/>
        </p:nvSpPr>
        <p:spPr bwMode="auto">
          <a:xfrm>
            <a:off x="3200400" y="2819400"/>
            <a:ext cx="609600" cy="457200"/>
          </a:xfrm>
          <a:prstGeom prst="rect">
            <a:avLst/>
          </a:prstGeom>
          <a:solidFill>
            <a:srgbClr val="99CCFF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488" tIns="44450" rIns="90488" bIns="44450" anchor="ctr"/>
          <a:lstStyle/>
          <a:p>
            <a:pPr>
              <a:defRPr/>
            </a:pPr>
            <a:endParaRPr lang="en-US" sz="1800" b="0">
              <a:latin typeface="+mn-lt"/>
              <a:cs typeface="+mn-cs"/>
            </a:endParaRPr>
          </a:p>
        </p:txBody>
      </p:sp>
      <p:sp>
        <p:nvSpPr>
          <p:cNvPr id="1116172" name="Rectangle 12"/>
          <p:cNvSpPr>
            <a:spLocks noChangeArrowheads="1"/>
          </p:cNvSpPr>
          <p:nvPr/>
        </p:nvSpPr>
        <p:spPr bwMode="auto">
          <a:xfrm>
            <a:off x="3810000" y="2819400"/>
            <a:ext cx="609600" cy="457200"/>
          </a:xfrm>
          <a:prstGeom prst="rect">
            <a:avLst/>
          </a:prstGeom>
          <a:solidFill>
            <a:srgbClr val="99CCFF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488" tIns="44450" rIns="90488" bIns="44450" anchor="ctr"/>
          <a:lstStyle/>
          <a:p>
            <a:pPr>
              <a:defRPr/>
            </a:pPr>
            <a:endParaRPr lang="en-US" sz="1800" b="0">
              <a:latin typeface="+mn-lt"/>
              <a:cs typeface="+mn-cs"/>
            </a:endParaRPr>
          </a:p>
        </p:txBody>
      </p:sp>
      <p:sp>
        <p:nvSpPr>
          <p:cNvPr id="1116173" name="Rectangle 13"/>
          <p:cNvSpPr>
            <a:spLocks noChangeArrowheads="1"/>
          </p:cNvSpPr>
          <p:nvPr/>
        </p:nvSpPr>
        <p:spPr bwMode="auto">
          <a:xfrm>
            <a:off x="4419600" y="2819400"/>
            <a:ext cx="609600" cy="457200"/>
          </a:xfrm>
          <a:prstGeom prst="rect">
            <a:avLst/>
          </a:prstGeom>
          <a:solidFill>
            <a:srgbClr val="99CCFF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488" tIns="44450" rIns="90488" bIns="44450" anchor="ctr"/>
          <a:lstStyle/>
          <a:p>
            <a:pPr>
              <a:defRPr/>
            </a:pPr>
            <a:endParaRPr lang="en-US" sz="1800" b="0">
              <a:latin typeface="+mn-lt"/>
              <a:cs typeface="+mn-cs"/>
            </a:endParaRPr>
          </a:p>
        </p:txBody>
      </p:sp>
      <p:sp>
        <p:nvSpPr>
          <p:cNvPr id="1116174" name="Text Box 14"/>
          <p:cNvSpPr txBox="1">
            <a:spLocks noChangeArrowheads="1"/>
          </p:cNvSpPr>
          <p:nvPr/>
        </p:nvSpPr>
        <p:spPr bwMode="auto">
          <a:xfrm>
            <a:off x="2135984" y="2857500"/>
            <a:ext cx="296857" cy="3359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bg2"/>
                </a:solidFill>
              </a14:hiddenFill>
            </a:ext>
            <a:ext uri="{91240B29-F687-4f45-9708-019B960494DF}">
              <a14:hiddenLine xmlns:a14="http://schemas.microsoft.com/office/drawing/2010/main" xmlns="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pPr algn="ctr">
              <a:defRPr/>
            </a:pPr>
            <a:r>
              <a:rPr lang="en-US" sz="1600" b="0">
                <a:latin typeface="+mn-lt"/>
                <a:cs typeface="+mn-cs"/>
              </a:rPr>
              <a:t>1</a:t>
            </a:r>
          </a:p>
        </p:txBody>
      </p:sp>
      <p:sp>
        <p:nvSpPr>
          <p:cNvPr id="1116175" name="Text Box 15"/>
          <p:cNvSpPr txBox="1">
            <a:spLocks noChangeArrowheads="1"/>
          </p:cNvSpPr>
          <p:nvPr/>
        </p:nvSpPr>
        <p:spPr bwMode="auto">
          <a:xfrm>
            <a:off x="2745584" y="2857500"/>
            <a:ext cx="296857" cy="3359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bg2"/>
                </a:solidFill>
              </a14:hiddenFill>
            </a:ext>
            <a:ext uri="{91240B29-F687-4f45-9708-019B960494DF}">
              <a14:hiddenLine xmlns:a14="http://schemas.microsoft.com/office/drawing/2010/main" xmlns="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pPr algn="ctr">
              <a:defRPr/>
            </a:pPr>
            <a:r>
              <a:rPr lang="en-US" sz="1600" b="0">
                <a:latin typeface="+mn-lt"/>
                <a:cs typeface="+mn-cs"/>
              </a:rPr>
              <a:t>2</a:t>
            </a:r>
          </a:p>
        </p:txBody>
      </p:sp>
      <p:sp>
        <p:nvSpPr>
          <p:cNvPr id="1116176" name="Text Box 16"/>
          <p:cNvSpPr txBox="1">
            <a:spLocks noChangeArrowheads="1"/>
          </p:cNvSpPr>
          <p:nvPr/>
        </p:nvSpPr>
        <p:spPr bwMode="auto">
          <a:xfrm>
            <a:off x="3355184" y="2857500"/>
            <a:ext cx="296857" cy="3359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bg2"/>
                </a:solidFill>
              </a14:hiddenFill>
            </a:ext>
            <a:ext uri="{91240B29-F687-4f45-9708-019B960494DF}">
              <a14:hiddenLine xmlns:a14="http://schemas.microsoft.com/office/drawing/2010/main" xmlns="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pPr algn="ctr">
              <a:defRPr/>
            </a:pPr>
            <a:r>
              <a:rPr lang="en-US" sz="1600" b="0">
                <a:latin typeface="+mn-lt"/>
                <a:cs typeface="+mn-cs"/>
              </a:rPr>
              <a:t>3</a:t>
            </a:r>
          </a:p>
        </p:txBody>
      </p:sp>
      <p:sp>
        <p:nvSpPr>
          <p:cNvPr id="1116177" name="Text Box 17"/>
          <p:cNvSpPr txBox="1">
            <a:spLocks noChangeArrowheads="1"/>
          </p:cNvSpPr>
          <p:nvPr/>
        </p:nvSpPr>
        <p:spPr bwMode="auto">
          <a:xfrm>
            <a:off x="3966372" y="2857500"/>
            <a:ext cx="296857" cy="3359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bg2"/>
                </a:solidFill>
              </a14:hiddenFill>
            </a:ext>
            <a:ext uri="{91240B29-F687-4f45-9708-019B960494DF}">
              <a14:hiddenLine xmlns:a14="http://schemas.microsoft.com/office/drawing/2010/main" xmlns="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pPr algn="ctr">
              <a:defRPr/>
            </a:pPr>
            <a:r>
              <a:rPr lang="en-US" sz="1600" b="0">
                <a:latin typeface="+mn-lt"/>
                <a:cs typeface="+mn-cs"/>
              </a:rPr>
              <a:t>4</a:t>
            </a:r>
          </a:p>
        </p:txBody>
      </p:sp>
      <p:sp>
        <p:nvSpPr>
          <p:cNvPr id="1116178" name="Text Box 18"/>
          <p:cNvSpPr txBox="1">
            <a:spLocks noChangeArrowheads="1"/>
          </p:cNvSpPr>
          <p:nvPr/>
        </p:nvSpPr>
        <p:spPr bwMode="auto">
          <a:xfrm>
            <a:off x="4574384" y="2857500"/>
            <a:ext cx="296857" cy="3359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bg2"/>
                </a:solidFill>
              </a14:hiddenFill>
            </a:ext>
            <a:ext uri="{91240B29-F687-4f45-9708-019B960494DF}">
              <a14:hiddenLine xmlns:a14="http://schemas.microsoft.com/office/drawing/2010/main" xmlns="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pPr algn="ctr">
              <a:defRPr/>
            </a:pPr>
            <a:r>
              <a:rPr lang="en-US" sz="1600" b="0">
                <a:latin typeface="+mn-lt"/>
                <a:cs typeface="+mn-cs"/>
              </a:rPr>
              <a:t>5</a:t>
            </a:r>
          </a:p>
        </p:txBody>
      </p:sp>
      <p:sp>
        <p:nvSpPr>
          <p:cNvPr id="1116179" name="Text Box 19"/>
          <p:cNvSpPr txBox="1">
            <a:spLocks noChangeArrowheads="1"/>
          </p:cNvSpPr>
          <p:nvPr/>
        </p:nvSpPr>
        <p:spPr bwMode="auto">
          <a:xfrm>
            <a:off x="3202784" y="1866900"/>
            <a:ext cx="296857" cy="3359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bg2"/>
                </a:solidFill>
              </a14:hiddenFill>
            </a:ext>
            <a:ext uri="{91240B29-F687-4f45-9708-019B960494DF}">
              <a14:hiddenLine xmlns:a14="http://schemas.microsoft.com/office/drawing/2010/main" xmlns="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pPr algn="ctr">
              <a:defRPr/>
            </a:pPr>
            <a:r>
              <a:rPr lang="en-US" sz="1600" b="0">
                <a:latin typeface="+mn-lt"/>
                <a:cs typeface="+mn-cs"/>
              </a:rPr>
              <a:t>1</a:t>
            </a:r>
          </a:p>
        </p:txBody>
      </p:sp>
      <p:sp>
        <p:nvSpPr>
          <p:cNvPr id="1116180" name="Text Box 20"/>
          <p:cNvSpPr txBox="1">
            <a:spLocks noChangeArrowheads="1"/>
          </p:cNvSpPr>
          <p:nvPr/>
        </p:nvSpPr>
        <p:spPr bwMode="auto">
          <a:xfrm>
            <a:off x="3813972" y="1866900"/>
            <a:ext cx="296857" cy="3359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bg2"/>
                </a:solidFill>
              </a14:hiddenFill>
            </a:ext>
            <a:ext uri="{91240B29-F687-4f45-9708-019B960494DF}">
              <a14:hiddenLine xmlns:a14="http://schemas.microsoft.com/office/drawing/2010/main" xmlns="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pPr algn="ctr">
              <a:defRPr/>
            </a:pPr>
            <a:r>
              <a:rPr lang="en-US" sz="1600" b="0">
                <a:latin typeface="+mn-lt"/>
                <a:cs typeface="+mn-cs"/>
              </a:rPr>
              <a:t>2</a:t>
            </a:r>
          </a:p>
        </p:txBody>
      </p:sp>
      <p:sp>
        <p:nvSpPr>
          <p:cNvPr id="1116181" name="Text Box 21"/>
          <p:cNvSpPr txBox="1">
            <a:spLocks noChangeArrowheads="1"/>
          </p:cNvSpPr>
          <p:nvPr/>
        </p:nvSpPr>
        <p:spPr bwMode="auto">
          <a:xfrm>
            <a:off x="4423572" y="1866900"/>
            <a:ext cx="296857" cy="3359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bg2"/>
                </a:solidFill>
              </a14:hiddenFill>
            </a:ext>
            <a:ext uri="{91240B29-F687-4f45-9708-019B960494DF}">
              <a14:hiddenLine xmlns:a14="http://schemas.microsoft.com/office/drawing/2010/main" xmlns="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pPr algn="ctr">
              <a:defRPr/>
            </a:pPr>
            <a:r>
              <a:rPr lang="en-US" sz="1600" b="0">
                <a:latin typeface="+mn-lt"/>
                <a:cs typeface="+mn-cs"/>
              </a:rPr>
              <a:t>3</a:t>
            </a:r>
          </a:p>
        </p:txBody>
      </p:sp>
      <p:sp>
        <p:nvSpPr>
          <p:cNvPr id="1116182" name="Text Box 22"/>
          <p:cNvSpPr txBox="1">
            <a:spLocks noChangeArrowheads="1"/>
          </p:cNvSpPr>
          <p:nvPr/>
        </p:nvSpPr>
        <p:spPr bwMode="auto">
          <a:xfrm>
            <a:off x="5031584" y="1866900"/>
            <a:ext cx="296857" cy="3359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bg2"/>
                </a:solidFill>
              </a14:hiddenFill>
            </a:ext>
            <a:ext uri="{91240B29-F687-4f45-9708-019B960494DF}">
              <a14:hiddenLine xmlns:a14="http://schemas.microsoft.com/office/drawing/2010/main" xmlns="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pPr algn="ctr">
              <a:defRPr/>
            </a:pPr>
            <a:r>
              <a:rPr lang="en-US" sz="1600" b="0">
                <a:latin typeface="+mn-lt"/>
                <a:cs typeface="+mn-cs"/>
              </a:rPr>
              <a:t>4</a:t>
            </a:r>
          </a:p>
        </p:txBody>
      </p:sp>
      <p:sp>
        <p:nvSpPr>
          <p:cNvPr id="1116183" name="Line 23"/>
          <p:cNvSpPr>
            <a:spLocks noChangeShapeType="1"/>
          </p:cNvSpPr>
          <p:nvPr/>
        </p:nvSpPr>
        <p:spPr bwMode="auto">
          <a:xfrm>
            <a:off x="1981200" y="4572000"/>
            <a:ext cx="6019800" cy="15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488" tIns="44450" rIns="90488" bIns="44450" anchor="ctr"/>
          <a:lstStyle/>
          <a:p>
            <a:pPr>
              <a:defRPr/>
            </a:pPr>
            <a:endParaRPr lang="en-US" b="0">
              <a:latin typeface="+mn-lt"/>
              <a:cs typeface="+mn-cs"/>
            </a:endParaRPr>
          </a:p>
        </p:txBody>
      </p:sp>
      <p:sp>
        <p:nvSpPr>
          <p:cNvPr id="1116184" name="Line 24"/>
          <p:cNvSpPr>
            <a:spLocks noChangeShapeType="1"/>
          </p:cNvSpPr>
          <p:nvPr/>
        </p:nvSpPr>
        <p:spPr bwMode="auto">
          <a:xfrm>
            <a:off x="1981200" y="5887765"/>
            <a:ext cx="6019800" cy="15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488" tIns="44450" rIns="90488" bIns="44450" anchor="ctr"/>
          <a:lstStyle/>
          <a:p>
            <a:pPr>
              <a:defRPr/>
            </a:pPr>
            <a:endParaRPr lang="en-US" b="0">
              <a:latin typeface="+mn-lt"/>
              <a:cs typeface="+mn-cs"/>
            </a:endParaRPr>
          </a:p>
        </p:txBody>
      </p:sp>
      <p:sp>
        <p:nvSpPr>
          <p:cNvPr id="1116185" name="Rectangle 25"/>
          <p:cNvSpPr>
            <a:spLocks noChangeArrowheads="1"/>
          </p:cNvSpPr>
          <p:nvPr/>
        </p:nvSpPr>
        <p:spPr bwMode="auto">
          <a:xfrm>
            <a:off x="1981200" y="4114800"/>
            <a:ext cx="609600" cy="457200"/>
          </a:xfrm>
          <a:prstGeom prst="rect">
            <a:avLst/>
          </a:prstGeom>
          <a:solidFill>
            <a:srgbClr val="99CCFF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488" tIns="44450" rIns="90488" bIns="44450" anchor="ctr"/>
          <a:lstStyle/>
          <a:p>
            <a:pPr>
              <a:defRPr/>
            </a:pPr>
            <a:endParaRPr lang="en-US" sz="1800" b="0">
              <a:latin typeface="+mn-lt"/>
              <a:cs typeface="+mn-cs"/>
            </a:endParaRPr>
          </a:p>
        </p:txBody>
      </p:sp>
      <p:sp>
        <p:nvSpPr>
          <p:cNvPr id="1116186" name="Rectangle 26"/>
          <p:cNvSpPr>
            <a:spLocks noChangeArrowheads="1"/>
          </p:cNvSpPr>
          <p:nvPr/>
        </p:nvSpPr>
        <p:spPr bwMode="auto">
          <a:xfrm>
            <a:off x="2590800" y="4114800"/>
            <a:ext cx="609600" cy="457200"/>
          </a:xfrm>
          <a:prstGeom prst="rect">
            <a:avLst/>
          </a:prstGeom>
          <a:solidFill>
            <a:srgbClr val="99CCFF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488" tIns="44450" rIns="90488" bIns="44450" anchor="ctr"/>
          <a:lstStyle/>
          <a:p>
            <a:pPr>
              <a:defRPr/>
            </a:pPr>
            <a:endParaRPr lang="en-US" sz="1800" b="0">
              <a:latin typeface="+mn-lt"/>
              <a:cs typeface="+mn-cs"/>
            </a:endParaRPr>
          </a:p>
        </p:txBody>
      </p:sp>
      <p:sp>
        <p:nvSpPr>
          <p:cNvPr id="1116187" name="Rectangle 27"/>
          <p:cNvSpPr>
            <a:spLocks noChangeArrowheads="1"/>
          </p:cNvSpPr>
          <p:nvPr/>
        </p:nvSpPr>
        <p:spPr bwMode="auto">
          <a:xfrm>
            <a:off x="3200400" y="4114800"/>
            <a:ext cx="609600" cy="228600"/>
          </a:xfrm>
          <a:prstGeom prst="rect">
            <a:avLst/>
          </a:prstGeom>
          <a:solidFill>
            <a:srgbClr val="FFCC00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488" tIns="44450" rIns="90488" bIns="44450" anchor="ctr"/>
          <a:lstStyle/>
          <a:p>
            <a:pPr>
              <a:defRPr/>
            </a:pPr>
            <a:endParaRPr lang="en-US" sz="1400" b="0">
              <a:latin typeface="+mn-lt"/>
              <a:cs typeface="+mn-cs"/>
            </a:endParaRPr>
          </a:p>
        </p:txBody>
      </p:sp>
      <p:sp>
        <p:nvSpPr>
          <p:cNvPr id="1116188" name="Rectangle 28"/>
          <p:cNvSpPr>
            <a:spLocks noChangeArrowheads="1"/>
          </p:cNvSpPr>
          <p:nvPr/>
        </p:nvSpPr>
        <p:spPr bwMode="auto">
          <a:xfrm>
            <a:off x="3200400" y="4343400"/>
            <a:ext cx="1219200" cy="228600"/>
          </a:xfrm>
          <a:prstGeom prst="rect">
            <a:avLst/>
          </a:prstGeom>
          <a:solidFill>
            <a:srgbClr val="99CCFF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488" tIns="44450" rIns="90488" bIns="44450" anchor="ctr"/>
          <a:lstStyle/>
          <a:p>
            <a:pPr>
              <a:defRPr/>
            </a:pPr>
            <a:endParaRPr lang="en-US" sz="1400" b="0">
              <a:latin typeface="+mn-lt"/>
              <a:cs typeface="+mn-cs"/>
            </a:endParaRPr>
          </a:p>
        </p:txBody>
      </p:sp>
      <p:sp>
        <p:nvSpPr>
          <p:cNvPr id="1116189" name="Rectangle 29"/>
          <p:cNvSpPr>
            <a:spLocks noChangeArrowheads="1"/>
          </p:cNvSpPr>
          <p:nvPr/>
        </p:nvSpPr>
        <p:spPr bwMode="auto">
          <a:xfrm>
            <a:off x="3810000" y="4114800"/>
            <a:ext cx="609600" cy="228600"/>
          </a:xfrm>
          <a:prstGeom prst="rect">
            <a:avLst/>
          </a:prstGeom>
          <a:solidFill>
            <a:srgbClr val="FFCC00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488" tIns="44450" rIns="90488" bIns="44450" anchor="ctr"/>
          <a:lstStyle/>
          <a:p>
            <a:pPr>
              <a:defRPr/>
            </a:pPr>
            <a:endParaRPr lang="en-US" sz="1400" b="0">
              <a:latin typeface="+mn-lt"/>
              <a:cs typeface="+mn-cs"/>
            </a:endParaRPr>
          </a:p>
        </p:txBody>
      </p:sp>
      <p:sp>
        <p:nvSpPr>
          <p:cNvPr id="1116190" name="Rectangle 30"/>
          <p:cNvSpPr>
            <a:spLocks noChangeArrowheads="1"/>
          </p:cNvSpPr>
          <p:nvPr/>
        </p:nvSpPr>
        <p:spPr bwMode="auto">
          <a:xfrm>
            <a:off x="4419600" y="4343400"/>
            <a:ext cx="1219200" cy="228600"/>
          </a:xfrm>
          <a:prstGeom prst="rect">
            <a:avLst/>
          </a:prstGeom>
          <a:solidFill>
            <a:srgbClr val="99CCFF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488" tIns="44450" rIns="90488" bIns="44450" anchor="ctr"/>
          <a:lstStyle/>
          <a:p>
            <a:pPr>
              <a:defRPr/>
            </a:pPr>
            <a:endParaRPr lang="en-US" sz="1400" b="0">
              <a:latin typeface="+mn-lt"/>
              <a:cs typeface="+mn-cs"/>
            </a:endParaRPr>
          </a:p>
        </p:txBody>
      </p:sp>
      <p:sp>
        <p:nvSpPr>
          <p:cNvPr id="1116191" name="Rectangle 31"/>
          <p:cNvSpPr>
            <a:spLocks noChangeArrowheads="1"/>
          </p:cNvSpPr>
          <p:nvPr/>
        </p:nvSpPr>
        <p:spPr bwMode="auto">
          <a:xfrm>
            <a:off x="4419600" y="4114800"/>
            <a:ext cx="609600" cy="228600"/>
          </a:xfrm>
          <a:prstGeom prst="rect">
            <a:avLst/>
          </a:prstGeom>
          <a:solidFill>
            <a:srgbClr val="FFCC00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488" tIns="44450" rIns="90488" bIns="44450" anchor="ctr"/>
          <a:lstStyle/>
          <a:p>
            <a:pPr>
              <a:defRPr/>
            </a:pPr>
            <a:endParaRPr lang="en-US" sz="1400" b="0">
              <a:latin typeface="+mn-lt"/>
              <a:cs typeface="+mn-cs"/>
            </a:endParaRPr>
          </a:p>
        </p:txBody>
      </p:sp>
      <p:sp>
        <p:nvSpPr>
          <p:cNvPr id="1116192" name="Rectangle 32"/>
          <p:cNvSpPr>
            <a:spLocks noChangeArrowheads="1"/>
          </p:cNvSpPr>
          <p:nvPr/>
        </p:nvSpPr>
        <p:spPr bwMode="auto">
          <a:xfrm>
            <a:off x="5029200" y="4114800"/>
            <a:ext cx="609600" cy="228600"/>
          </a:xfrm>
          <a:prstGeom prst="rect">
            <a:avLst/>
          </a:prstGeom>
          <a:solidFill>
            <a:srgbClr val="FFCC00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488" tIns="44450" rIns="90488" bIns="44450" anchor="ctr"/>
          <a:lstStyle/>
          <a:p>
            <a:pPr>
              <a:defRPr/>
            </a:pPr>
            <a:endParaRPr lang="en-US" sz="1400" b="0">
              <a:latin typeface="+mn-lt"/>
              <a:cs typeface="+mn-cs"/>
            </a:endParaRPr>
          </a:p>
        </p:txBody>
      </p:sp>
      <p:sp>
        <p:nvSpPr>
          <p:cNvPr id="1116193" name="Text Box 33"/>
          <p:cNvSpPr txBox="1">
            <a:spLocks noChangeArrowheads="1"/>
          </p:cNvSpPr>
          <p:nvPr/>
        </p:nvSpPr>
        <p:spPr bwMode="auto">
          <a:xfrm>
            <a:off x="2137572" y="4152900"/>
            <a:ext cx="296857" cy="3359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bg2"/>
                </a:solidFill>
              </a14:hiddenFill>
            </a:ext>
            <a:ext uri="{91240B29-F687-4f45-9708-019B960494DF}">
              <a14:hiddenLine xmlns:a14="http://schemas.microsoft.com/office/drawing/2010/main" xmlns="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pPr algn="ctr">
              <a:defRPr/>
            </a:pPr>
            <a:r>
              <a:rPr lang="en-US" sz="1600" b="0">
                <a:latin typeface="+mn-lt"/>
                <a:cs typeface="+mn-cs"/>
              </a:rPr>
              <a:t>1</a:t>
            </a:r>
          </a:p>
        </p:txBody>
      </p:sp>
      <p:sp>
        <p:nvSpPr>
          <p:cNvPr id="1116194" name="Text Box 34"/>
          <p:cNvSpPr txBox="1">
            <a:spLocks noChangeArrowheads="1"/>
          </p:cNvSpPr>
          <p:nvPr/>
        </p:nvSpPr>
        <p:spPr bwMode="auto">
          <a:xfrm>
            <a:off x="2747172" y="4152900"/>
            <a:ext cx="296857" cy="3359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bg2"/>
                </a:solidFill>
              </a14:hiddenFill>
            </a:ext>
            <a:ext uri="{91240B29-F687-4f45-9708-019B960494DF}">
              <a14:hiddenLine xmlns:a14="http://schemas.microsoft.com/office/drawing/2010/main" xmlns="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pPr algn="ctr">
              <a:defRPr/>
            </a:pPr>
            <a:r>
              <a:rPr lang="en-US" sz="1600" b="0">
                <a:latin typeface="+mn-lt"/>
                <a:cs typeface="+mn-cs"/>
              </a:rPr>
              <a:t>2</a:t>
            </a:r>
          </a:p>
        </p:txBody>
      </p:sp>
      <p:sp>
        <p:nvSpPr>
          <p:cNvPr id="1116195" name="Text Box 35"/>
          <p:cNvSpPr txBox="1">
            <a:spLocks noChangeArrowheads="1"/>
          </p:cNvSpPr>
          <p:nvPr/>
        </p:nvSpPr>
        <p:spPr bwMode="auto">
          <a:xfrm>
            <a:off x="3669497" y="4314825"/>
            <a:ext cx="282593" cy="305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bg2"/>
                </a:solidFill>
              </a14:hiddenFill>
            </a:ext>
            <a:ext uri="{91240B29-F687-4f45-9708-019B960494DF}">
              <a14:hiddenLine xmlns:a14="http://schemas.microsoft.com/office/drawing/2010/main" xmlns="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pPr algn="ctr">
              <a:defRPr/>
            </a:pPr>
            <a:r>
              <a:rPr lang="en-US" sz="1400" b="0">
                <a:latin typeface="+mn-lt"/>
                <a:cs typeface="+mn-cs"/>
              </a:rPr>
              <a:t>3</a:t>
            </a:r>
          </a:p>
        </p:txBody>
      </p:sp>
      <p:sp>
        <p:nvSpPr>
          <p:cNvPr id="1116196" name="Text Box 36"/>
          <p:cNvSpPr txBox="1">
            <a:spLocks noChangeArrowheads="1"/>
          </p:cNvSpPr>
          <p:nvPr/>
        </p:nvSpPr>
        <p:spPr bwMode="auto">
          <a:xfrm>
            <a:off x="3369460" y="4086225"/>
            <a:ext cx="282593" cy="305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bg2"/>
                </a:solidFill>
              </a14:hiddenFill>
            </a:ext>
            <a:ext uri="{91240B29-F687-4f45-9708-019B960494DF}">
              <a14:hiddenLine xmlns:a14="http://schemas.microsoft.com/office/drawing/2010/main" xmlns="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pPr algn="ctr">
              <a:defRPr/>
            </a:pPr>
            <a:r>
              <a:rPr lang="en-US" sz="1400" b="0">
                <a:latin typeface="+mn-lt"/>
                <a:cs typeface="+mn-cs"/>
              </a:rPr>
              <a:t>1</a:t>
            </a:r>
          </a:p>
        </p:txBody>
      </p:sp>
      <p:sp>
        <p:nvSpPr>
          <p:cNvPr id="1116197" name="Text Box 37"/>
          <p:cNvSpPr txBox="1">
            <a:spLocks noChangeArrowheads="1"/>
          </p:cNvSpPr>
          <p:nvPr/>
        </p:nvSpPr>
        <p:spPr bwMode="auto">
          <a:xfrm>
            <a:off x="3979060" y="4086225"/>
            <a:ext cx="282593" cy="305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bg2"/>
                </a:solidFill>
              </a14:hiddenFill>
            </a:ext>
            <a:ext uri="{91240B29-F687-4f45-9708-019B960494DF}">
              <a14:hiddenLine xmlns:a14="http://schemas.microsoft.com/office/drawing/2010/main" xmlns="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pPr algn="ctr">
              <a:defRPr/>
            </a:pPr>
            <a:r>
              <a:rPr lang="en-US" sz="1400" b="0">
                <a:latin typeface="+mn-lt"/>
                <a:cs typeface="+mn-cs"/>
              </a:rPr>
              <a:t>2</a:t>
            </a:r>
          </a:p>
        </p:txBody>
      </p:sp>
      <p:sp>
        <p:nvSpPr>
          <p:cNvPr id="1116198" name="Text Box 38"/>
          <p:cNvSpPr txBox="1">
            <a:spLocks noChangeArrowheads="1"/>
          </p:cNvSpPr>
          <p:nvPr/>
        </p:nvSpPr>
        <p:spPr bwMode="auto">
          <a:xfrm>
            <a:off x="4888697" y="4314825"/>
            <a:ext cx="282593" cy="305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bg2"/>
                </a:solidFill>
              </a14:hiddenFill>
            </a:ext>
            <a:ext uri="{91240B29-F687-4f45-9708-019B960494DF}">
              <a14:hiddenLine xmlns:a14="http://schemas.microsoft.com/office/drawing/2010/main" xmlns="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pPr algn="ctr">
              <a:defRPr/>
            </a:pPr>
            <a:r>
              <a:rPr lang="en-US" sz="1400" b="0">
                <a:latin typeface="+mn-lt"/>
                <a:cs typeface="+mn-cs"/>
              </a:rPr>
              <a:t>4</a:t>
            </a:r>
          </a:p>
        </p:txBody>
      </p:sp>
      <p:sp>
        <p:nvSpPr>
          <p:cNvPr id="1116199" name="Text Box 39"/>
          <p:cNvSpPr txBox="1">
            <a:spLocks noChangeArrowheads="1"/>
          </p:cNvSpPr>
          <p:nvPr/>
        </p:nvSpPr>
        <p:spPr bwMode="auto">
          <a:xfrm>
            <a:off x="4588660" y="4086225"/>
            <a:ext cx="282593" cy="305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bg2"/>
                </a:solidFill>
              </a14:hiddenFill>
            </a:ext>
            <a:ext uri="{91240B29-F687-4f45-9708-019B960494DF}">
              <a14:hiddenLine xmlns:a14="http://schemas.microsoft.com/office/drawing/2010/main" xmlns="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pPr algn="ctr">
              <a:defRPr/>
            </a:pPr>
            <a:r>
              <a:rPr lang="en-US" sz="1400" b="0">
                <a:latin typeface="+mn-lt"/>
                <a:cs typeface="+mn-cs"/>
              </a:rPr>
              <a:t>3</a:t>
            </a:r>
          </a:p>
        </p:txBody>
      </p:sp>
      <p:sp>
        <p:nvSpPr>
          <p:cNvPr id="1116200" name="Text Box 40"/>
          <p:cNvSpPr txBox="1">
            <a:spLocks noChangeArrowheads="1"/>
          </p:cNvSpPr>
          <p:nvPr/>
        </p:nvSpPr>
        <p:spPr bwMode="auto">
          <a:xfrm>
            <a:off x="5187147" y="4086225"/>
            <a:ext cx="282593" cy="305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bg2"/>
                </a:solidFill>
              </a14:hiddenFill>
            </a:ext>
            <a:ext uri="{91240B29-F687-4f45-9708-019B960494DF}">
              <a14:hiddenLine xmlns:a14="http://schemas.microsoft.com/office/drawing/2010/main" xmlns="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pPr algn="ctr">
              <a:defRPr/>
            </a:pPr>
            <a:r>
              <a:rPr lang="en-US" sz="1400" b="0">
                <a:latin typeface="+mn-lt"/>
                <a:cs typeface="+mn-cs"/>
              </a:rPr>
              <a:t>4</a:t>
            </a:r>
          </a:p>
        </p:txBody>
      </p:sp>
      <p:sp>
        <p:nvSpPr>
          <p:cNvPr id="1116201" name="Rectangle 41"/>
          <p:cNvSpPr>
            <a:spLocks noChangeArrowheads="1"/>
          </p:cNvSpPr>
          <p:nvPr/>
        </p:nvSpPr>
        <p:spPr bwMode="auto">
          <a:xfrm>
            <a:off x="5638800" y="4343400"/>
            <a:ext cx="1219200" cy="228600"/>
          </a:xfrm>
          <a:prstGeom prst="rect">
            <a:avLst/>
          </a:prstGeom>
          <a:solidFill>
            <a:srgbClr val="99CCFF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488" tIns="44450" rIns="90488" bIns="44450" anchor="ctr"/>
          <a:lstStyle/>
          <a:p>
            <a:pPr>
              <a:defRPr/>
            </a:pPr>
            <a:endParaRPr lang="en-US" sz="1400" b="0">
              <a:latin typeface="+mn-lt"/>
              <a:cs typeface="+mn-cs"/>
            </a:endParaRPr>
          </a:p>
        </p:txBody>
      </p:sp>
      <p:sp>
        <p:nvSpPr>
          <p:cNvPr id="1116202" name="Rectangle 42"/>
          <p:cNvSpPr>
            <a:spLocks noChangeArrowheads="1"/>
          </p:cNvSpPr>
          <p:nvPr/>
        </p:nvSpPr>
        <p:spPr bwMode="auto">
          <a:xfrm>
            <a:off x="5638800" y="4114800"/>
            <a:ext cx="609600" cy="228600"/>
          </a:xfrm>
          <a:prstGeom prst="rect">
            <a:avLst/>
          </a:prstGeom>
          <a:solidFill>
            <a:srgbClr val="FFCC00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488" tIns="44450" rIns="90488" bIns="44450" anchor="ctr"/>
          <a:lstStyle/>
          <a:p>
            <a:pPr>
              <a:defRPr/>
            </a:pPr>
            <a:endParaRPr lang="en-US" sz="1400" b="0">
              <a:latin typeface="+mn-lt"/>
              <a:cs typeface="+mn-cs"/>
            </a:endParaRPr>
          </a:p>
        </p:txBody>
      </p:sp>
      <p:sp>
        <p:nvSpPr>
          <p:cNvPr id="1116203" name="Rectangle 43"/>
          <p:cNvSpPr>
            <a:spLocks noChangeArrowheads="1"/>
          </p:cNvSpPr>
          <p:nvPr/>
        </p:nvSpPr>
        <p:spPr bwMode="auto">
          <a:xfrm>
            <a:off x="6248400" y="4114800"/>
            <a:ext cx="609600" cy="228600"/>
          </a:xfrm>
          <a:prstGeom prst="rect">
            <a:avLst/>
          </a:prstGeom>
          <a:solidFill>
            <a:srgbClr val="FFCC00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488" tIns="44450" rIns="90488" bIns="44450" anchor="ctr"/>
          <a:lstStyle/>
          <a:p>
            <a:pPr>
              <a:defRPr/>
            </a:pPr>
            <a:endParaRPr lang="en-US" sz="1400" b="0">
              <a:latin typeface="+mn-lt"/>
              <a:cs typeface="+mn-cs"/>
            </a:endParaRPr>
          </a:p>
        </p:txBody>
      </p:sp>
      <p:sp>
        <p:nvSpPr>
          <p:cNvPr id="1116204" name="Text Box 44"/>
          <p:cNvSpPr txBox="1">
            <a:spLocks noChangeArrowheads="1"/>
          </p:cNvSpPr>
          <p:nvPr/>
        </p:nvSpPr>
        <p:spPr bwMode="auto">
          <a:xfrm>
            <a:off x="6107897" y="4314825"/>
            <a:ext cx="282593" cy="305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bg2"/>
                </a:solidFill>
              </a14:hiddenFill>
            </a:ext>
            <a:ext uri="{91240B29-F687-4f45-9708-019B960494DF}">
              <a14:hiddenLine xmlns:a14="http://schemas.microsoft.com/office/drawing/2010/main" xmlns="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pPr algn="ctr">
              <a:defRPr/>
            </a:pPr>
            <a:r>
              <a:rPr lang="en-US" sz="1400" b="0">
                <a:latin typeface="+mn-lt"/>
                <a:cs typeface="+mn-cs"/>
              </a:rPr>
              <a:t>5</a:t>
            </a:r>
          </a:p>
        </p:txBody>
      </p:sp>
      <p:sp>
        <p:nvSpPr>
          <p:cNvPr id="1116205" name="Text Box 45"/>
          <p:cNvSpPr txBox="1">
            <a:spLocks noChangeArrowheads="1"/>
          </p:cNvSpPr>
          <p:nvPr/>
        </p:nvSpPr>
        <p:spPr bwMode="auto">
          <a:xfrm>
            <a:off x="5807860" y="4086225"/>
            <a:ext cx="282593" cy="305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bg2"/>
                </a:solidFill>
              </a14:hiddenFill>
            </a:ext>
            <a:ext uri="{91240B29-F687-4f45-9708-019B960494DF}">
              <a14:hiddenLine xmlns:a14="http://schemas.microsoft.com/office/drawing/2010/main" xmlns="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pPr algn="ctr">
              <a:defRPr/>
            </a:pPr>
            <a:r>
              <a:rPr lang="en-US" sz="1400" b="0">
                <a:latin typeface="+mn-lt"/>
                <a:cs typeface="+mn-cs"/>
              </a:rPr>
              <a:t>5</a:t>
            </a:r>
          </a:p>
        </p:txBody>
      </p:sp>
      <p:sp>
        <p:nvSpPr>
          <p:cNvPr id="1116206" name="Text Box 46"/>
          <p:cNvSpPr txBox="1">
            <a:spLocks noChangeArrowheads="1"/>
          </p:cNvSpPr>
          <p:nvPr/>
        </p:nvSpPr>
        <p:spPr bwMode="auto">
          <a:xfrm>
            <a:off x="6406347" y="4086225"/>
            <a:ext cx="282593" cy="305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bg2"/>
                </a:solidFill>
              </a14:hiddenFill>
            </a:ext>
            <a:ext uri="{91240B29-F687-4f45-9708-019B960494DF}">
              <a14:hiddenLine xmlns:a14="http://schemas.microsoft.com/office/drawing/2010/main" xmlns="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pPr algn="ctr">
              <a:defRPr/>
            </a:pPr>
            <a:r>
              <a:rPr lang="en-US" sz="1400" b="0">
                <a:latin typeface="+mn-lt"/>
                <a:cs typeface="+mn-cs"/>
              </a:rPr>
              <a:t>6</a:t>
            </a:r>
          </a:p>
        </p:txBody>
      </p:sp>
      <p:sp>
        <p:nvSpPr>
          <p:cNvPr id="1116207" name="Rectangle 47"/>
          <p:cNvSpPr>
            <a:spLocks noChangeArrowheads="1"/>
          </p:cNvSpPr>
          <p:nvPr/>
        </p:nvSpPr>
        <p:spPr bwMode="auto">
          <a:xfrm>
            <a:off x="1981200" y="5432152"/>
            <a:ext cx="609600" cy="457200"/>
          </a:xfrm>
          <a:prstGeom prst="rect">
            <a:avLst/>
          </a:prstGeom>
          <a:solidFill>
            <a:srgbClr val="99CCFF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488" tIns="44450" rIns="90488" bIns="44450" anchor="ctr"/>
          <a:lstStyle/>
          <a:p>
            <a:pPr>
              <a:defRPr/>
            </a:pPr>
            <a:endParaRPr lang="en-US" sz="1800" b="0">
              <a:latin typeface="+mn-lt"/>
              <a:cs typeface="+mn-cs"/>
            </a:endParaRPr>
          </a:p>
        </p:txBody>
      </p:sp>
      <p:sp>
        <p:nvSpPr>
          <p:cNvPr id="1116208" name="Rectangle 48"/>
          <p:cNvSpPr>
            <a:spLocks noChangeArrowheads="1"/>
          </p:cNvSpPr>
          <p:nvPr/>
        </p:nvSpPr>
        <p:spPr bwMode="auto">
          <a:xfrm>
            <a:off x="2590800" y="5432152"/>
            <a:ext cx="609600" cy="457200"/>
          </a:xfrm>
          <a:prstGeom prst="rect">
            <a:avLst/>
          </a:prstGeom>
          <a:solidFill>
            <a:srgbClr val="99CCFF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488" tIns="44450" rIns="90488" bIns="44450" anchor="ctr"/>
          <a:lstStyle/>
          <a:p>
            <a:pPr>
              <a:defRPr/>
            </a:pPr>
            <a:endParaRPr lang="en-US" sz="1800" b="0">
              <a:latin typeface="+mn-lt"/>
              <a:cs typeface="+mn-cs"/>
            </a:endParaRPr>
          </a:p>
        </p:txBody>
      </p:sp>
      <p:sp>
        <p:nvSpPr>
          <p:cNvPr id="1116209" name="Text Box 49"/>
          <p:cNvSpPr txBox="1">
            <a:spLocks noChangeArrowheads="1"/>
          </p:cNvSpPr>
          <p:nvPr/>
        </p:nvSpPr>
        <p:spPr bwMode="auto">
          <a:xfrm>
            <a:off x="2137572" y="5470252"/>
            <a:ext cx="296857" cy="3359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bg2"/>
                </a:solidFill>
              </a14:hiddenFill>
            </a:ext>
            <a:ext uri="{91240B29-F687-4f45-9708-019B960494DF}">
              <a14:hiddenLine xmlns:a14="http://schemas.microsoft.com/office/drawing/2010/main" xmlns="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pPr algn="ctr">
              <a:defRPr/>
            </a:pPr>
            <a:r>
              <a:rPr lang="en-US" sz="1600" b="0">
                <a:latin typeface="+mn-lt"/>
                <a:cs typeface="+mn-cs"/>
              </a:rPr>
              <a:t>1</a:t>
            </a:r>
          </a:p>
        </p:txBody>
      </p:sp>
      <p:sp>
        <p:nvSpPr>
          <p:cNvPr id="1116210" name="Text Box 50"/>
          <p:cNvSpPr txBox="1">
            <a:spLocks noChangeArrowheads="1"/>
          </p:cNvSpPr>
          <p:nvPr/>
        </p:nvSpPr>
        <p:spPr bwMode="auto">
          <a:xfrm>
            <a:off x="2747172" y="5470252"/>
            <a:ext cx="296857" cy="3359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bg2"/>
                </a:solidFill>
              </a14:hiddenFill>
            </a:ext>
            <a:ext uri="{91240B29-F687-4f45-9708-019B960494DF}">
              <a14:hiddenLine xmlns:a14="http://schemas.microsoft.com/office/drawing/2010/main" xmlns="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pPr algn="ctr">
              <a:defRPr/>
            </a:pPr>
            <a:r>
              <a:rPr lang="en-US" sz="1600" b="0">
                <a:latin typeface="+mn-lt"/>
                <a:cs typeface="+mn-cs"/>
              </a:rPr>
              <a:t>2</a:t>
            </a:r>
          </a:p>
        </p:txBody>
      </p:sp>
      <p:sp>
        <p:nvSpPr>
          <p:cNvPr id="1116211" name="Rectangle 51"/>
          <p:cNvSpPr>
            <a:spLocks noChangeArrowheads="1"/>
          </p:cNvSpPr>
          <p:nvPr/>
        </p:nvSpPr>
        <p:spPr bwMode="auto">
          <a:xfrm>
            <a:off x="3203575" y="5432152"/>
            <a:ext cx="304800" cy="457200"/>
          </a:xfrm>
          <a:prstGeom prst="rect">
            <a:avLst/>
          </a:prstGeom>
          <a:solidFill>
            <a:srgbClr val="FFCC00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488" tIns="44450" rIns="90488" bIns="44450" anchor="ctr"/>
          <a:lstStyle/>
          <a:p>
            <a:pPr>
              <a:defRPr/>
            </a:pPr>
            <a:endParaRPr lang="en-US" sz="1800" b="0">
              <a:latin typeface="+mn-lt"/>
              <a:cs typeface="+mn-cs"/>
            </a:endParaRPr>
          </a:p>
        </p:txBody>
      </p:sp>
      <p:sp>
        <p:nvSpPr>
          <p:cNvPr id="1116212" name="Text Box 52"/>
          <p:cNvSpPr txBox="1">
            <a:spLocks noChangeArrowheads="1"/>
          </p:cNvSpPr>
          <p:nvPr/>
        </p:nvSpPr>
        <p:spPr bwMode="auto">
          <a:xfrm>
            <a:off x="3205959" y="5470252"/>
            <a:ext cx="296857" cy="3359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bg2"/>
                </a:solidFill>
              </a14:hiddenFill>
            </a:ext>
            <a:ext uri="{91240B29-F687-4f45-9708-019B960494DF}">
              <a14:hiddenLine xmlns:a14="http://schemas.microsoft.com/office/drawing/2010/main" xmlns="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pPr algn="ctr">
              <a:defRPr/>
            </a:pPr>
            <a:r>
              <a:rPr lang="en-US" sz="1600" b="0">
                <a:latin typeface="+mn-lt"/>
                <a:cs typeface="+mn-cs"/>
              </a:rPr>
              <a:t>1</a:t>
            </a:r>
          </a:p>
        </p:txBody>
      </p:sp>
      <p:sp>
        <p:nvSpPr>
          <p:cNvPr id="1116213" name="Rectangle 53"/>
          <p:cNvSpPr>
            <a:spLocks noChangeArrowheads="1"/>
          </p:cNvSpPr>
          <p:nvPr/>
        </p:nvSpPr>
        <p:spPr bwMode="auto">
          <a:xfrm>
            <a:off x="3505200" y="5432152"/>
            <a:ext cx="609600" cy="457200"/>
          </a:xfrm>
          <a:prstGeom prst="rect">
            <a:avLst/>
          </a:prstGeom>
          <a:solidFill>
            <a:srgbClr val="99CCFF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488" tIns="44450" rIns="90488" bIns="44450" anchor="ctr"/>
          <a:lstStyle/>
          <a:p>
            <a:pPr>
              <a:defRPr/>
            </a:pPr>
            <a:endParaRPr lang="en-US" sz="1800" b="0">
              <a:latin typeface="+mn-lt"/>
              <a:cs typeface="+mn-cs"/>
            </a:endParaRPr>
          </a:p>
        </p:txBody>
      </p:sp>
      <p:sp>
        <p:nvSpPr>
          <p:cNvPr id="1116214" name="Text Box 54"/>
          <p:cNvSpPr txBox="1">
            <a:spLocks noChangeArrowheads="1"/>
          </p:cNvSpPr>
          <p:nvPr/>
        </p:nvSpPr>
        <p:spPr bwMode="auto">
          <a:xfrm>
            <a:off x="3659984" y="5470252"/>
            <a:ext cx="296857" cy="3359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bg2"/>
                </a:solidFill>
              </a14:hiddenFill>
            </a:ext>
            <a:ext uri="{91240B29-F687-4f45-9708-019B960494DF}">
              <a14:hiddenLine xmlns:a14="http://schemas.microsoft.com/office/drawing/2010/main" xmlns="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pPr algn="ctr">
              <a:defRPr/>
            </a:pPr>
            <a:r>
              <a:rPr lang="en-US" sz="1600" b="0">
                <a:latin typeface="+mn-lt"/>
                <a:cs typeface="+mn-cs"/>
              </a:rPr>
              <a:t>3</a:t>
            </a:r>
          </a:p>
        </p:txBody>
      </p:sp>
      <p:sp>
        <p:nvSpPr>
          <p:cNvPr id="1116215" name="Rectangle 55"/>
          <p:cNvSpPr>
            <a:spLocks noChangeArrowheads="1"/>
          </p:cNvSpPr>
          <p:nvPr/>
        </p:nvSpPr>
        <p:spPr bwMode="auto">
          <a:xfrm>
            <a:off x="4116388" y="5432152"/>
            <a:ext cx="304800" cy="457200"/>
          </a:xfrm>
          <a:prstGeom prst="rect">
            <a:avLst/>
          </a:prstGeom>
          <a:solidFill>
            <a:srgbClr val="FFCC00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488" tIns="44450" rIns="90488" bIns="44450" anchor="ctr"/>
          <a:lstStyle/>
          <a:p>
            <a:pPr>
              <a:defRPr/>
            </a:pPr>
            <a:endParaRPr lang="en-US" sz="1800" b="0">
              <a:latin typeface="+mn-lt"/>
              <a:cs typeface="+mn-cs"/>
            </a:endParaRPr>
          </a:p>
        </p:txBody>
      </p:sp>
      <p:sp>
        <p:nvSpPr>
          <p:cNvPr id="1116216" name="Text Box 56"/>
          <p:cNvSpPr txBox="1">
            <a:spLocks noChangeArrowheads="1"/>
          </p:cNvSpPr>
          <p:nvPr/>
        </p:nvSpPr>
        <p:spPr bwMode="auto">
          <a:xfrm>
            <a:off x="4120359" y="5470252"/>
            <a:ext cx="296857" cy="3359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bg2"/>
                </a:solidFill>
              </a14:hiddenFill>
            </a:ext>
            <a:ext uri="{91240B29-F687-4f45-9708-019B960494DF}">
              <a14:hiddenLine xmlns:a14="http://schemas.microsoft.com/office/drawing/2010/main" xmlns="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pPr algn="ctr">
              <a:defRPr/>
            </a:pPr>
            <a:r>
              <a:rPr lang="en-US" sz="1600" b="0">
                <a:latin typeface="+mn-lt"/>
                <a:cs typeface="+mn-cs"/>
              </a:rPr>
              <a:t>2</a:t>
            </a:r>
          </a:p>
        </p:txBody>
      </p:sp>
      <p:sp>
        <p:nvSpPr>
          <p:cNvPr id="1116217" name="Rectangle 57"/>
          <p:cNvSpPr>
            <a:spLocks noChangeArrowheads="1"/>
          </p:cNvSpPr>
          <p:nvPr/>
        </p:nvSpPr>
        <p:spPr bwMode="auto">
          <a:xfrm>
            <a:off x="4421188" y="5432152"/>
            <a:ext cx="304800" cy="457200"/>
          </a:xfrm>
          <a:prstGeom prst="rect">
            <a:avLst/>
          </a:prstGeom>
          <a:solidFill>
            <a:srgbClr val="FFCC00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488" tIns="44450" rIns="90488" bIns="44450" anchor="ctr"/>
          <a:lstStyle/>
          <a:p>
            <a:pPr>
              <a:defRPr/>
            </a:pPr>
            <a:endParaRPr lang="en-US" sz="1800" b="0">
              <a:latin typeface="+mn-lt"/>
              <a:cs typeface="+mn-cs"/>
            </a:endParaRPr>
          </a:p>
        </p:txBody>
      </p:sp>
      <p:sp>
        <p:nvSpPr>
          <p:cNvPr id="1116218" name="Text Box 58"/>
          <p:cNvSpPr txBox="1">
            <a:spLocks noChangeArrowheads="1"/>
          </p:cNvSpPr>
          <p:nvPr/>
        </p:nvSpPr>
        <p:spPr bwMode="auto">
          <a:xfrm>
            <a:off x="4425159" y="5470252"/>
            <a:ext cx="296857" cy="3359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bg2"/>
                </a:solidFill>
              </a14:hiddenFill>
            </a:ext>
            <a:ext uri="{91240B29-F687-4f45-9708-019B960494DF}">
              <a14:hiddenLine xmlns:a14="http://schemas.microsoft.com/office/drawing/2010/main" xmlns="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pPr algn="ctr">
              <a:defRPr/>
            </a:pPr>
            <a:r>
              <a:rPr lang="en-US" sz="1600" b="0">
                <a:latin typeface="+mn-lt"/>
                <a:cs typeface="+mn-cs"/>
              </a:rPr>
              <a:t>3</a:t>
            </a:r>
          </a:p>
        </p:txBody>
      </p:sp>
      <p:sp>
        <p:nvSpPr>
          <p:cNvPr id="1116219" name="Rectangle 59"/>
          <p:cNvSpPr>
            <a:spLocks noChangeArrowheads="1"/>
          </p:cNvSpPr>
          <p:nvPr/>
        </p:nvSpPr>
        <p:spPr bwMode="auto">
          <a:xfrm>
            <a:off x="4724400" y="5432152"/>
            <a:ext cx="609600" cy="457200"/>
          </a:xfrm>
          <a:prstGeom prst="rect">
            <a:avLst/>
          </a:prstGeom>
          <a:solidFill>
            <a:srgbClr val="99CCFF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488" tIns="44450" rIns="90488" bIns="44450" anchor="ctr"/>
          <a:lstStyle/>
          <a:p>
            <a:pPr>
              <a:defRPr/>
            </a:pPr>
            <a:endParaRPr lang="en-US" sz="1800" b="0">
              <a:latin typeface="+mn-lt"/>
              <a:cs typeface="+mn-cs"/>
            </a:endParaRPr>
          </a:p>
        </p:txBody>
      </p:sp>
      <p:sp>
        <p:nvSpPr>
          <p:cNvPr id="1116220" name="Text Box 60"/>
          <p:cNvSpPr txBox="1">
            <a:spLocks noChangeArrowheads="1"/>
          </p:cNvSpPr>
          <p:nvPr/>
        </p:nvSpPr>
        <p:spPr bwMode="auto">
          <a:xfrm>
            <a:off x="4880772" y="5470252"/>
            <a:ext cx="296857" cy="3359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bg2"/>
                </a:solidFill>
              </a14:hiddenFill>
            </a:ext>
            <a:ext uri="{91240B29-F687-4f45-9708-019B960494DF}">
              <a14:hiddenLine xmlns:a14="http://schemas.microsoft.com/office/drawing/2010/main" xmlns="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pPr algn="ctr">
              <a:defRPr/>
            </a:pPr>
            <a:r>
              <a:rPr lang="en-US" sz="1600" b="0">
                <a:latin typeface="+mn-lt"/>
                <a:cs typeface="+mn-cs"/>
              </a:rPr>
              <a:t>4</a:t>
            </a:r>
          </a:p>
        </p:txBody>
      </p:sp>
      <p:sp>
        <p:nvSpPr>
          <p:cNvPr id="1116221" name="Rectangle 61"/>
          <p:cNvSpPr>
            <a:spLocks noChangeArrowheads="1"/>
          </p:cNvSpPr>
          <p:nvPr/>
        </p:nvSpPr>
        <p:spPr bwMode="auto">
          <a:xfrm>
            <a:off x="5337175" y="5432152"/>
            <a:ext cx="304800" cy="457200"/>
          </a:xfrm>
          <a:prstGeom prst="rect">
            <a:avLst/>
          </a:prstGeom>
          <a:solidFill>
            <a:srgbClr val="FFCC00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488" tIns="44450" rIns="90488" bIns="44450" anchor="ctr"/>
          <a:lstStyle/>
          <a:p>
            <a:pPr>
              <a:defRPr/>
            </a:pPr>
            <a:endParaRPr lang="en-US" sz="1800" b="0">
              <a:latin typeface="+mn-lt"/>
              <a:cs typeface="+mn-cs"/>
            </a:endParaRPr>
          </a:p>
        </p:txBody>
      </p:sp>
      <p:sp>
        <p:nvSpPr>
          <p:cNvPr id="1116222" name="Text Box 62"/>
          <p:cNvSpPr txBox="1">
            <a:spLocks noChangeArrowheads="1"/>
          </p:cNvSpPr>
          <p:nvPr/>
        </p:nvSpPr>
        <p:spPr bwMode="auto">
          <a:xfrm>
            <a:off x="5339559" y="5470252"/>
            <a:ext cx="296857" cy="3359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bg2"/>
                </a:solidFill>
              </a14:hiddenFill>
            </a:ext>
            <a:ext uri="{91240B29-F687-4f45-9708-019B960494DF}">
              <a14:hiddenLine xmlns:a14="http://schemas.microsoft.com/office/drawing/2010/main" xmlns="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pPr algn="ctr">
              <a:defRPr/>
            </a:pPr>
            <a:r>
              <a:rPr lang="en-US" sz="1600" b="0">
                <a:latin typeface="+mn-lt"/>
                <a:cs typeface="+mn-cs"/>
              </a:rPr>
              <a:t>4</a:t>
            </a:r>
          </a:p>
        </p:txBody>
      </p:sp>
      <p:sp>
        <p:nvSpPr>
          <p:cNvPr id="1116223" name="Rectangle 63"/>
          <p:cNvSpPr>
            <a:spLocks noChangeArrowheads="1"/>
          </p:cNvSpPr>
          <p:nvPr/>
        </p:nvSpPr>
        <p:spPr bwMode="auto">
          <a:xfrm>
            <a:off x="5638800" y="1828800"/>
            <a:ext cx="304800" cy="457200"/>
          </a:xfrm>
          <a:prstGeom prst="rect">
            <a:avLst/>
          </a:prstGeom>
          <a:solidFill>
            <a:srgbClr val="FFCC00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488" tIns="44450" rIns="90488" bIns="44450" anchor="ctr"/>
          <a:lstStyle/>
          <a:p>
            <a:pPr>
              <a:defRPr/>
            </a:pPr>
            <a:endParaRPr lang="en-US" sz="1800" b="0">
              <a:latin typeface="+mn-lt"/>
              <a:cs typeface="+mn-cs"/>
            </a:endParaRPr>
          </a:p>
        </p:txBody>
      </p:sp>
      <p:sp>
        <p:nvSpPr>
          <p:cNvPr id="1116224" name="Rectangle 64"/>
          <p:cNvSpPr>
            <a:spLocks noChangeArrowheads="1"/>
          </p:cNvSpPr>
          <p:nvPr/>
        </p:nvSpPr>
        <p:spPr bwMode="auto">
          <a:xfrm>
            <a:off x="6248400" y="1828800"/>
            <a:ext cx="304800" cy="457200"/>
          </a:xfrm>
          <a:prstGeom prst="rect">
            <a:avLst/>
          </a:prstGeom>
          <a:solidFill>
            <a:srgbClr val="FFCC00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488" tIns="44450" rIns="90488" bIns="44450" anchor="ctr"/>
          <a:lstStyle/>
          <a:p>
            <a:pPr>
              <a:defRPr/>
            </a:pPr>
            <a:endParaRPr lang="en-US" sz="1800" b="0">
              <a:latin typeface="+mn-lt"/>
              <a:cs typeface="+mn-cs"/>
            </a:endParaRPr>
          </a:p>
        </p:txBody>
      </p:sp>
      <p:sp>
        <p:nvSpPr>
          <p:cNvPr id="1116225" name="Text Box 65"/>
          <p:cNvSpPr txBox="1">
            <a:spLocks noChangeArrowheads="1"/>
          </p:cNvSpPr>
          <p:nvPr/>
        </p:nvSpPr>
        <p:spPr bwMode="auto">
          <a:xfrm>
            <a:off x="5642772" y="1866900"/>
            <a:ext cx="296857" cy="3359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bg2"/>
                </a:solidFill>
              </a14:hiddenFill>
            </a:ext>
            <a:ext uri="{91240B29-F687-4f45-9708-019B960494DF}">
              <a14:hiddenLine xmlns:a14="http://schemas.microsoft.com/office/drawing/2010/main" xmlns="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pPr algn="ctr">
              <a:defRPr/>
            </a:pPr>
            <a:r>
              <a:rPr lang="en-US" sz="1600" b="0">
                <a:latin typeface="+mn-lt"/>
                <a:cs typeface="+mn-cs"/>
              </a:rPr>
              <a:t>5</a:t>
            </a:r>
          </a:p>
        </p:txBody>
      </p:sp>
      <p:sp>
        <p:nvSpPr>
          <p:cNvPr id="1116226" name="Text Box 66"/>
          <p:cNvSpPr txBox="1">
            <a:spLocks noChangeArrowheads="1"/>
          </p:cNvSpPr>
          <p:nvPr/>
        </p:nvSpPr>
        <p:spPr bwMode="auto">
          <a:xfrm>
            <a:off x="6250784" y="1866900"/>
            <a:ext cx="296857" cy="3359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bg2"/>
                </a:solidFill>
              </a14:hiddenFill>
            </a:ext>
            <a:ext uri="{91240B29-F687-4f45-9708-019B960494DF}">
              <a14:hiddenLine xmlns:a14="http://schemas.microsoft.com/office/drawing/2010/main" xmlns="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pPr algn="ctr">
              <a:defRPr/>
            </a:pPr>
            <a:r>
              <a:rPr lang="en-US" sz="1600" b="0">
                <a:latin typeface="+mn-lt"/>
                <a:cs typeface="+mn-cs"/>
              </a:rPr>
              <a:t>6</a:t>
            </a:r>
          </a:p>
        </p:txBody>
      </p:sp>
      <p:sp>
        <p:nvSpPr>
          <p:cNvPr id="1116227" name="Rectangle 67"/>
          <p:cNvSpPr>
            <a:spLocks noChangeArrowheads="1"/>
          </p:cNvSpPr>
          <p:nvPr/>
        </p:nvSpPr>
        <p:spPr bwMode="auto">
          <a:xfrm>
            <a:off x="5943600" y="5432152"/>
            <a:ext cx="609600" cy="457200"/>
          </a:xfrm>
          <a:prstGeom prst="rect">
            <a:avLst/>
          </a:prstGeom>
          <a:solidFill>
            <a:srgbClr val="99CCFF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488" tIns="44450" rIns="90488" bIns="44450" anchor="ctr"/>
          <a:lstStyle/>
          <a:p>
            <a:pPr>
              <a:defRPr/>
            </a:pPr>
            <a:endParaRPr lang="en-US" sz="1800" b="0">
              <a:latin typeface="+mn-lt"/>
              <a:cs typeface="+mn-cs"/>
            </a:endParaRPr>
          </a:p>
        </p:txBody>
      </p:sp>
      <p:sp>
        <p:nvSpPr>
          <p:cNvPr id="1116228" name="Text Box 68"/>
          <p:cNvSpPr txBox="1">
            <a:spLocks noChangeArrowheads="1"/>
          </p:cNvSpPr>
          <p:nvPr/>
        </p:nvSpPr>
        <p:spPr bwMode="auto">
          <a:xfrm>
            <a:off x="6099972" y="5470252"/>
            <a:ext cx="296857" cy="3359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bg2"/>
                </a:solidFill>
              </a14:hiddenFill>
            </a:ext>
            <a:ext uri="{91240B29-F687-4f45-9708-019B960494DF}">
              <a14:hiddenLine xmlns:a14="http://schemas.microsoft.com/office/drawing/2010/main" xmlns="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pPr algn="ctr">
              <a:defRPr/>
            </a:pPr>
            <a:r>
              <a:rPr lang="en-US" sz="1600" b="0">
                <a:latin typeface="+mn-lt"/>
                <a:cs typeface="+mn-cs"/>
              </a:rPr>
              <a:t>5</a:t>
            </a:r>
          </a:p>
        </p:txBody>
      </p:sp>
      <p:sp>
        <p:nvSpPr>
          <p:cNvPr id="1116229" name="Rectangle 69"/>
          <p:cNvSpPr>
            <a:spLocks noChangeArrowheads="1"/>
          </p:cNvSpPr>
          <p:nvPr/>
        </p:nvSpPr>
        <p:spPr bwMode="auto">
          <a:xfrm>
            <a:off x="5640388" y="5432152"/>
            <a:ext cx="304800" cy="457200"/>
          </a:xfrm>
          <a:prstGeom prst="rect">
            <a:avLst/>
          </a:prstGeom>
          <a:solidFill>
            <a:srgbClr val="FFCC00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488" tIns="44450" rIns="90488" bIns="44450" anchor="ctr"/>
          <a:lstStyle/>
          <a:p>
            <a:pPr>
              <a:defRPr/>
            </a:pPr>
            <a:endParaRPr lang="en-US" sz="1800" b="0">
              <a:latin typeface="+mn-lt"/>
              <a:cs typeface="+mn-cs"/>
            </a:endParaRPr>
          </a:p>
        </p:txBody>
      </p:sp>
      <p:sp>
        <p:nvSpPr>
          <p:cNvPr id="1116230" name="Rectangle 70"/>
          <p:cNvSpPr>
            <a:spLocks noChangeArrowheads="1"/>
          </p:cNvSpPr>
          <p:nvPr/>
        </p:nvSpPr>
        <p:spPr bwMode="auto">
          <a:xfrm>
            <a:off x="6556375" y="5432152"/>
            <a:ext cx="304800" cy="457200"/>
          </a:xfrm>
          <a:prstGeom prst="rect">
            <a:avLst/>
          </a:prstGeom>
          <a:solidFill>
            <a:srgbClr val="FFCC00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488" tIns="44450" rIns="90488" bIns="44450" anchor="ctr"/>
          <a:lstStyle/>
          <a:p>
            <a:pPr>
              <a:defRPr/>
            </a:pPr>
            <a:endParaRPr lang="en-US" sz="1800" b="0">
              <a:latin typeface="+mn-lt"/>
              <a:cs typeface="+mn-cs"/>
            </a:endParaRPr>
          </a:p>
        </p:txBody>
      </p:sp>
      <p:sp>
        <p:nvSpPr>
          <p:cNvPr id="1116231" name="Text Box 71"/>
          <p:cNvSpPr txBox="1">
            <a:spLocks noChangeArrowheads="1"/>
          </p:cNvSpPr>
          <p:nvPr/>
        </p:nvSpPr>
        <p:spPr bwMode="auto">
          <a:xfrm>
            <a:off x="5644359" y="5470252"/>
            <a:ext cx="296857" cy="3359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bg2"/>
                </a:solidFill>
              </a14:hiddenFill>
            </a:ext>
            <a:ext uri="{91240B29-F687-4f45-9708-019B960494DF}">
              <a14:hiddenLine xmlns:a14="http://schemas.microsoft.com/office/drawing/2010/main" xmlns="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pPr algn="ctr">
              <a:defRPr/>
            </a:pPr>
            <a:r>
              <a:rPr lang="en-US" sz="1600" b="0">
                <a:latin typeface="+mn-lt"/>
                <a:cs typeface="+mn-cs"/>
              </a:rPr>
              <a:t>5</a:t>
            </a:r>
          </a:p>
        </p:txBody>
      </p:sp>
      <p:sp>
        <p:nvSpPr>
          <p:cNvPr id="1116232" name="Text Box 72"/>
          <p:cNvSpPr txBox="1">
            <a:spLocks noChangeArrowheads="1"/>
          </p:cNvSpPr>
          <p:nvPr/>
        </p:nvSpPr>
        <p:spPr bwMode="auto">
          <a:xfrm>
            <a:off x="6558759" y="5470252"/>
            <a:ext cx="296857" cy="3359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bg2"/>
                </a:solidFill>
              </a14:hiddenFill>
            </a:ext>
            <a:ext uri="{91240B29-F687-4f45-9708-019B960494DF}">
              <a14:hiddenLine xmlns:a14="http://schemas.microsoft.com/office/drawing/2010/main" xmlns="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pPr algn="ctr">
              <a:defRPr/>
            </a:pPr>
            <a:r>
              <a:rPr lang="en-US" sz="1600" b="0">
                <a:latin typeface="+mn-lt"/>
                <a:cs typeface="+mn-cs"/>
              </a:rPr>
              <a:t>6</a:t>
            </a:r>
          </a:p>
        </p:txBody>
      </p:sp>
      <p:sp>
        <p:nvSpPr>
          <p:cNvPr id="1116233" name="Text Box 73"/>
          <p:cNvSpPr txBox="1">
            <a:spLocks noChangeArrowheads="1"/>
          </p:cNvSpPr>
          <p:nvPr/>
        </p:nvSpPr>
        <p:spPr bwMode="auto">
          <a:xfrm>
            <a:off x="243240" y="1828800"/>
            <a:ext cx="1745546" cy="7053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bg2"/>
                </a:solidFill>
              </a14:hiddenFill>
            </a:ext>
            <a:ext uri="{91240B29-F687-4f45-9708-019B960494DF}">
              <a14:hiddenLine xmlns:a14="http://schemas.microsoft.com/office/drawing/2010/main" xmlns="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pPr algn="ctr">
              <a:defRPr/>
            </a:pPr>
            <a:r>
              <a:rPr lang="en-US" b="0">
                <a:latin typeface="+mn-lt"/>
                <a:cs typeface="+mn-cs"/>
              </a:rPr>
              <a:t>Flow 1</a:t>
            </a:r>
          </a:p>
          <a:p>
            <a:pPr algn="ctr">
              <a:defRPr/>
            </a:pPr>
            <a:r>
              <a:rPr lang="en-US" b="0">
                <a:latin typeface="+mn-lt"/>
                <a:cs typeface="+mn-cs"/>
              </a:rPr>
              <a:t>(arrival traffic)</a:t>
            </a:r>
          </a:p>
        </p:txBody>
      </p:sp>
      <p:sp>
        <p:nvSpPr>
          <p:cNvPr id="1116234" name="Text Box 74"/>
          <p:cNvSpPr txBox="1">
            <a:spLocks noChangeArrowheads="1"/>
          </p:cNvSpPr>
          <p:nvPr/>
        </p:nvSpPr>
        <p:spPr bwMode="auto">
          <a:xfrm>
            <a:off x="243240" y="2743200"/>
            <a:ext cx="1745546" cy="7053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bg2"/>
                </a:solidFill>
              </a14:hiddenFill>
            </a:ext>
            <a:ext uri="{91240B29-F687-4f45-9708-019B960494DF}">
              <a14:hiddenLine xmlns:a14="http://schemas.microsoft.com/office/drawing/2010/main" xmlns="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pPr algn="ctr">
              <a:defRPr/>
            </a:pPr>
            <a:r>
              <a:rPr lang="en-US" b="0">
                <a:latin typeface="+mn-lt"/>
                <a:cs typeface="+mn-cs"/>
              </a:rPr>
              <a:t>Flow 2</a:t>
            </a:r>
          </a:p>
          <a:p>
            <a:pPr algn="ctr">
              <a:defRPr/>
            </a:pPr>
            <a:r>
              <a:rPr lang="en-US" b="0">
                <a:latin typeface="+mn-lt"/>
                <a:cs typeface="+mn-cs"/>
              </a:rPr>
              <a:t>(arrival traffic)</a:t>
            </a:r>
          </a:p>
        </p:txBody>
      </p:sp>
      <p:sp>
        <p:nvSpPr>
          <p:cNvPr id="1116235" name="Text Box 75"/>
          <p:cNvSpPr txBox="1">
            <a:spLocks noChangeArrowheads="1"/>
          </p:cNvSpPr>
          <p:nvPr/>
        </p:nvSpPr>
        <p:spPr bwMode="auto">
          <a:xfrm>
            <a:off x="365977" y="4038600"/>
            <a:ext cx="1465146" cy="10130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bg2"/>
                </a:solidFill>
              </a14:hiddenFill>
            </a:ext>
            <a:ext uri="{91240B29-F687-4f45-9708-019B960494DF}">
              <a14:hiddenLine xmlns:a14="http://schemas.microsoft.com/office/drawing/2010/main" xmlns="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pPr algn="ctr">
              <a:defRPr/>
            </a:pPr>
            <a:r>
              <a:rPr lang="en-US" b="0">
                <a:latin typeface="+mn-lt"/>
                <a:cs typeface="+mn-cs"/>
              </a:rPr>
              <a:t>Service</a:t>
            </a:r>
          </a:p>
          <a:p>
            <a:pPr algn="ctr">
              <a:defRPr/>
            </a:pPr>
            <a:r>
              <a:rPr lang="en-US" b="0">
                <a:latin typeface="+mn-lt"/>
                <a:cs typeface="+mn-cs"/>
              </a:rPr>
              <a:t>in fluid flow </a:t>
            </a:r>
          </a:p>
          <a:p>
            <a:pPr algn="ctr">
              <a:defRPr/>
            </a:pPr>
            <a:r>
              <a:rPr lang="en-US" b="0">
                <a:latin typeface="+mn-lt"/>
                <a:cs typeface="+mn-cs"/>
              </a:rPr>
              <a:t>system</a:t>
            </a:r>
          </a:p>
        </p:txBody>
      </p:sp>
      <p:sp>
        <p:nvSpPr>
          <p:cNvPr id="1116236" name="Text Box 76"/>
          <p:cNvSpPr txBox="1">
            <a:spLocks noChangeArrowheads="1"/>
          </p:cNvSpPr>
          <p:nvPr/>
        </p:nvSpPr>
        <p:spPr bwMode="auto">
          <a:xfrm>
            <a:off x="635967" y="5463902"/>
            <a:ext cx="995015" cy="10130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bg2"/>
                </a:solidFill>
              </a14:hiddenFill>
            </a:ext>
            <a:ext uri="{91240B29-F687-4f45-9708-019B960494DF}">
              <a14:hiddenLine xmlns:a14="http://schemas.microsoft.com/office/drawing/2010/main" xmlns="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pPr algn="ctr">
              <a:defRPr/>
            </a:pPr>
            <a:r>
              <a:rPr lang="en-US" b="0" dirty="0" smtClean="0">
                <a:latin typeface="+mn-lt"/>
                <a:cs typeface="+mn-cs"/>
              </a:rPr>
              <a:t>FQ</a:t>
            </a:r>
            <a:br>
              <a:rPr lang="en-US" b="0" dirty="0" smtClean="0">
                <a:latin typeface="+mn-lt"/>
                <a:cs typeface="+mn-cs"/>
              </a:rPr>
            </a:br>
            <a:r>
              <a:rPr lang="en-US" b="0" dirty="0" smtClean="0">
                <a:latin typeface="+mn-lt"/>
                <a:cs typeface="+mn-cs"/>
              </a:rPr>
              <a:t>Packet</a:t>
            </a:r>
            <a:endParaRPr lang="en-US" b="0" dirty="0">
              <a:latin typeface="+mn-lt"/>
              <a:cs typeface="+mn-cs"/>
            </a:endParaRPr>
          </a:p>
          <a:p>
            <a:pPr algn="ctr">
              <a:defRPr/>
            </a:pPr>
            <a:r>
              <a:rPr lang="en-US" b="0" dirty="0">
                <a:latin typeface="+mn-lt"/>
                <a:cs typeface="+mn-cs"/>
              </a:rPr>
              <a:t>system</a:t>
            </a:r>
          </a:p>
        </p:txBody>
      </p:sp>
      <p:sp>
        <p:nvSpPr>
          <p:cNvPr id="1116237" name="Text Box 77"/>
          <p:cNvSpPr txBox="1">
            <a:spLocks noChangeArrowheads="1"/>
          </p:cNvSpPr>
          <p:nvPr/>
        </p:nvSpPr>
        <p:spPr bwMode="auto">
          <a:xfrm>
            <a:off x="7918187" y="2119313"/>
            <a:ext cx="667276" cy="3975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bg2"/>
                </a:solidFill>
              </a14:hiddenFill>
            </a:ext>
            <a:ext uri="{91240B29-F687-4f45-9708-019B960494DF}">
              <a14:hiddenLine xmlns:a14="http://schemas.microsoft.com/office/drawing/2010/main" xmlns="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pPr algn="ctr">
              <a:defRPr/>
            </a:pPr>
            <a:r>
              <a:rPr lang="en-US" b="0">
                <a:latin typeface="+mn-lt"/>
                <a:cs typeface="+mn-cs"/>
              </a:rPr>
              <a:t>time</a:t>
            </a:r>
          </a:p>
        </p:txBody>
      </p:sp>
      <p:sp>
        <p:nvSpPr>
          <p:cNvPr id="1116238" name="Text Box 78"/>
          <p:cNvSpPr txBox="1">
            <a:spLocks noChangeArrowheads="1"/>
          </p:cNvSpPr>
          <p:nvPr/>
        </p:nvSpPr>
        <p:spPr bwMode="auto">
          <a:xfrm>
            <a:off x="7949937" y="3095625"/>
            <a:ext cx="667276" cy="3975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bg2"/>
                </a:solidFill>
              </a14:hiddenFill>
            </a:ext>
            <a:ext uri="{91240B29-F687-4f45-9708-019B960494DF}">
              <a14:hiddenLine xmlns:a14="http://schemas.microsoft.com/office/drawing/2010/main" xmlns="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pPr algn="ctr">
              <a:defRPr/>
            </a:pPr>
            <a:r>
              <a:rPr lang="en-US" b="0">
                <a:latin typeface="+mn-lt"/>
                <a:cs typeface="+mn-cs"/>
              </a:rPr>
              <a:t>time</a:t>
            </a:r>
          </a:p>
        </p:txBody>
      </p:sp>
      <p:sp>
        <p:nvSpPr>
          <p:cNvPr id="1116239" name="Text Box 79"/>
          <p:cNvSpPr txBox="1">
            <a:spLocks noChangeArrowheads="1"/>
          </p:cNvSpPr>
          <p:nvPr/>
        </p:nvSpPr>
        <p:spPr bwMode="auto">
          <a:xfrm>
            <a:off x="7994387" y="4391025"/>
            <a:ext cx="667276" cy="3975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bg2"/>
                </a:solidFill>
              </a14:hiddenFill>
            </a:ext>
            <a:ext uri="{91240B29-F687-4f45-9708-019B960494DF}">
              <a14:hiddenLine xmlns:a14="http://schemas.microsoft.com/office/drawing/2010/main" xmlns="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pPr algn="ctr">
              <a:defRPr/>
            </a:pPr>
            <a:r>
              <a:rPr lang="en-US" b="0">
                <a:latin typeface="+mn-lt"/>
                <a:cs typeface="+mn-cs"/>
              </a:rPr>
              <a:t>time</a:t>
            </a:r>
          </a:p>
        </p:txBody>
      </p:sp>
      <p:sp>
        <p:nvSpPr>
          <p:cNvPr id="1116240" name="Text Box 80"/>
          <p:cNvSpPr txBox="1">
            <a:spLocks noChangeArrowheads="1"/>
          </p:cNvSpPr>
          <p:nvPr/>
        </p:nvSpPr>
        <p:spPr bwMode="auto">
          <a:xfrm>
            <a:off x="7994387" y="5736952"/>
            <a:ext cx="667276" cy="3975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bg2"/>
                </a:solidFill>
              </a14:hiddenFill>
            </a:ext>
            <a:ext uri="{91240B29-F687-4f45-9708-019B960494DF}">
              <a14:hiddenLine xmlns:a14="http://schemas.microsoft.com/office/drawing/2010/main" xmlns="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pPr algn="ctr">
              <a:defRPr/>
            </a:pPr>
            <a:r>
              <a:rPr lang="en-US" b="0">
                <a:latin typeface="+mn-lt"/>
                <a:cs typeface="+mn-cs"/>
              </a:rPr>
              <a:t>time</a:t>
            </a:r>
          </a:p>
        </p:txBody>
      </p:sp>
      <p:sp>
        <p:nvSpPr>
          <p:cNvPr id="81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11828BE7-28D6-6A44-825C-169A4C1A9E19}" type="slidenum">
              <a:rPr lang="en-US" smtClean="0"/>
              <a:t>206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30941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16183" grpId="0" animBg="1"/>
      <p:bldP spid="1116184" grpId="0" animBg="1"/>
      <p:bldP spid="1116185" grpId="0" animBg="1"/>
      <p:bldP spid="1116186" grpId="0" animBg="1"/>
      <p:bldP spid="1116187" grpId="0" animBg="1"/>
      <p:bldP spid="1116188" grpId="0" animBg="1"/>
      <p:bldP spid="1116189" grpId="0" animBg="1"/>
      <p:bldP spid="1116190" grpId="0" animBg="1"/>
      <p:bldP spid="1116191" grpId="0" animBg="1"/>
      <p:bldP spid="1116192" grpId="0" animBg="1"/>
      <p:bldP spid="1116193" grpId="0"/>
      <p:bldP spid="1116194" grpId="0"/>
      <p:bldP spid="1116195" grpId="0"/>
      <p:bldP spid="1116196" grpId="0"/>
      <p:bldP spid="1116197" grpId="0"/>
      <p:bldP spid="1116198" grpId="0"/>
      <p:bldP spid="1116199" grpId="0"/>
      <p:bldP spid="1116200" grpId="0"/>
      <p:bldP spid="1116201" grpId="0" animBg="1"/>
      <p:bldP spid="1116202" grpId="0" animBg="1"/>
      <p:bldP spid="1116203" grpId="0" animBg="1"/>
      <p:bldP spid="1116204" grpId="0"/>
      <p:bldP spid="1116205" grpId="0"/>
      <p:bldP spid="1116206" grpId="0"/>
      <p:bldP spid="1116207" grpId="0" animBg="1"/>
      <p:bldP spid="1116208" grpId="0" animBg="1"/>
      <p:bldP spid="1116209" grpId="0"/>
      <p:bldP spid="1116210" grpId="0"/>
      <p:bldP spid="1116211" grpId="0" animBg="1"/>
      <p:bldP spid="1116212" grpId="0"/>
      <p:bldP spid="1116213" grpId="0" animBg="1"/>
      <p:bldP spid="1116214" grpId="0"/>
      <p:bldP spid="1116215" grpId="0" animBg="1"/>
      <p:bldP spid="1116216" grpId="0"/>
      <p:bldP spid="1116217" grpId="0" animBg="1"/>
      <p:bldP spid="1116218" grpId="0"/>
      <p:bldP spid="1116219" grpId="0" animBg="1"/>
      <p:bldP spid="1116220" grpId="0"/>
      <p:bldP spid="1116221" grpId="0" animBg="1"/>
      <p:bldP spid="1116222" grpId="0"/>
      <p:bldP spid="1116227" grpId="0" animBg="1"/>
      <p:bldP spid="1116228" grpId="0"/>
      <p:bldP spid="1116229" grpId="0" animBg="1"/>
      <p:bldP spid="1116230" grpId="0" animBg="1"/>
      <p:bldP spid="1116231" grpId="0"/>
      <p:bldP spid="1116232" grpId="0"/>
      <p:bldP spid="1116235" grpId="0"/>
      <p:bldP spid="1116236" grpId="0"/>
      <p:bldP spid="1116239" grpId="0"/>
      <p:bldP spid="1116240" grpId="0"/>
    </p:bldLst>
  </p:timing>
</p:sld>
</file>

<file path=ppt/slides/slide2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ea typeface="ＭＳ Ｐゴシック" charset="0"/>
                <a:cs typeface="ＭＳ Ｐゴシック" charset="0"/>
              </a:rPr>
              <a:t>Fair Queuing (FQ)</a:t>
            </a:r>
          </a:p>
        </p:txBody>
      </p:sp>
      <p:sp>
        <p:nvSpPr>
          <p:cNvPr id="7578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836738"/>
            <a:ext cx="8763000" cy="4411662"/>
          </a:xfrm>
        </p:spPr>
        <p:txBody>
          <a:bodyPr/>
          <a:lstStyle/>
          <a:p>
            <a:r>
              <a:rPr lang="en-US" sz="2400" dirty="0" smtClean="0">
                <a:latin typeface="Arial" charset="0"/>
                <a:cs typeface="Arial" charset="0"/>
              </a:rPr>
              <a:t>Think of it as an implementation of round-robin generalized to the case where not all packets are equal sized</a:t>
            </a:r>
          </a:p>
          <a:p>
            <a:pPr lvl="3"/>
            <a:endParaRPr lang="en-US" sz="1600" dirty="0">
              <a:latin typeface="Arial" charset="0"/>
              <a:cs typeface="Arial" charset="0"/>
            </a:endParaRPr>
          </a:p>
          <a:p>
            <a:r>
              <a:rPr lang="en-US" sz="2400" dirty="0" smtClean="0">
                <a:solidFill>
                  <a:srgbClr val="000090"/>
                </a:solidFill>
                <a:latin typeface="Arial" charset="0"/>
                <a:cs typeface="Arial" charset="0"/>
              </a:rPr>
              <a:t>Weighted</a:t>
            </a:r>
            <a:r>
              <a:rPr lang="en-US" sz="2400" dirty="0" smtClean="0">
                <a:latin typeface="Arial" charset="0"/>
                <a:cs typeface="Arial" charset="0"/>
              </a:rPr>
              <a:t> fair queuing (WFQ): assign different flows </a:t>
            </a:r>
            <a:br>
              <a:rPr lang="en-US" sz="2400" dirty="0" smtClean="0">
                <a:latin typeface="Arial" charset="0"/>
                <a:cs typeface="Arial" charset="0"/>
              </a:rPr>
            </a:br>
            <a:r>
              <a:rPr lang="en-US" sz="2400" dirty="0" smtClean="0">
                <a:latin typeface="Arial" charset="0"/>
                <a:cs typeface="Arial" charset="0"/>
              </a:rPr>
              <a:t>different shares</a:t>
            </a:r>
          </a:p>
          <a:p>
            <a:pPr lvl="2"/>
            <a:endParaRPr lang="en-US" sz="1800" dirty="0">
              <a:latin typeface="Arial" charset="0"/>
              <a:cs typeface="Arial" charset="0"/>
            </a:endParaRPr>
          </a:p>
          <a:p>
            <a:r>
              <a:rPr lang="en-US" sz="2400" dirty="0" smtClean="0">
                <a:latin typeface="Arial" charset="0"/>
                <a:cs typeface="Arial" charset="0"/>
              </a:rPr>
              <a:t>Today, some form of WFQ implemented in almost all routers</a:t>
            </a:r>
          </a:p>
          <a:p>
            <a:pPr lvl="1"/>
            <a:r>
              <a:rPr lang="en-US" sz="2000" dirty="0" smtClean="0">
                <a:solidFill>
                  <a:srgbClr val="000090"/>
                </a:solidFill>
                <a:latin typeface="Arial" charset="0"/>
                <a:cs typeface="Arial" charset="0"/>
              </a:rPr>
              <a:t>Not the case in the 1980-90s, when CC was being developed</a:t>
            </a:r>
          </a:p>
          <a:p>
            <a:pPr lvl="1"/>
            <a:r>
              <a:rPr lang="en-US" sz="2000" dirty="0" smtClean="0">
                <a:latin typeface="Arial" charset="0"/>
                <a:cs typeface="Arial" charset="0"/>
              </a:rPr>
              <a:t>Mostly used to isolate traffic at larger granularities (e.g., per-prefix) </a:t>
            </a:r>
          </a:p>
          <a:p>
            <a:pPr marL="344487" lvl="1" indent="0">
              <a:buNone/>
            </a:pPr>
            <a:endParaRPr lang="en-US" sz="2000" dirty="0" smtClean="0">
              <a:latin typeface="Arial" charset="0"/>
              <a:cs typeface="Arial" charset="0"/>
            </a:endParaRPr>
          </a:p>
          <a:p>
            <a:pPr lvl="1"/>
            <a:endParaRPr lang="en-US" sz="2000" dirty="0" smtClean="0">
              <a:latin typeface="Arial" charset="0"/>
              <a:cs typeface="Arial" charset="0"/>
            </a:endParaRPr>
          </a:p>
        </p:txBody>
      </p:sp>
      <p:sp>
        <p:nvSpPr>
          <p:cNvPr id="4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11828BE7-28D6-6A44-825C-169A4C1A9E19}" type="slidenum">
              <a:rPr lang="en-US" smtClean="0"/>
              <a:t>207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23743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8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8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8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8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5780" grpId="0" build="p"/>
    </p:bldLst>
  </p:timing>
</p:sld>
</file>

<file path=ppt/slides/slide2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00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>
                <a:cs typeface="+mj-cs"/>
              </a:rPr>
              <a:t>FQ vs. FIFO</a:t>
            </a:r>
          </a:p>
        </p:txBody>
      </p:sp>
      <p:sp>
        <p:nvSpPr>
          <p:cNvPr id="11100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600200"/>
            <a:ext cx="8229600" cy="4800600"/>
          </a:xfrm>
        </p:spPr>
        <p:txBody>
          <a:bodyPr>
            <a:normAutofit lnSpcReduction="10000"/>
          </a:bodyPr>
          <a:lstStyle/>
          <a:p>
            <a:pPr>
              <a:defRPr/>
            </a:pPr>
            <a:r>
              <a:rPr lang="en-US" dirty="0" smtClean="0">
                <a:cs typeface="+mn-cs"/>
              </a:rPr>
              <a:t>FQ advantages: </a:t>
            </a:r>
          </a:p>
          <a:p>
            <a:pPr lvl="1">
              <a:defRPr/>
            </a:pPr>
            <a:r>
              <a:rPr lang="en-US" dirty="0" smtClean="0"/>
              <a:t>Isolation: cheating flows don’t benefit</a:t>
            </a:r>
          </a:p>
          <a:p>
            <a:pPr lvl="1"/>
            <a:r>
              <a:rPr lang="en-US" dirty="0" smtClean="0"/>
              <a:t>Bandwidth </a:t>
            </a:r>
            <a:r>
              <a:rPr lang="en-US" dirty="0"/>
              <a:t>share does not depend on </a:t>
            </a:r>
            <a:r>
              <a:rPr lang="en-US" dirty="0" smtClean="0"/>
              <a:t>RTT</a:t>
            </a:r>
          </a:p>
          <a:p>
            <a:pPr lvl="1"/>
            <a:r>
              <a:rPr lang="en-US" dirty="0"/>
              <a:t>Flows can pick any rate adjustment scheme they </a:t>
            </a:r>
            <a:r>
              <a:rPr lang="en-US" dirty="0" smtClean="0"/>
              <a:t>want</a:t>
            </a:r>
            <a:endParaRPr lang="en-US" dirty="0"/>
          </a:p>
          <a:p>
            <a:pPr marL="693737" lvl="2" indent="0">
              <a:buNone/>
              <a:defRPr/>
            </a:pPr>
            <a:endParaRPr lang="en-US" dirty="0" smtClean="0"/>
          </a:p>
          <a:p>
            <a:pPr marL="0" indent="0">
              <a:buNone/>
              <a:defRPr/>
            </a:pPr>
            <a:endParaRPr lang="en-US" dirty="0" smtClean="0">
              <a:cs typeface="+mn-cs"/>
            </a:endParaRPr>
          </a:p>
          <a:p>
            <a:pPr>
              <a:defRPr/>
            </a:pPr>
            <a:r>
              <a:rPr lang="en-US" dirty="0" smtClean="0">
                <a:cs typeface="+mn-cs"/>
              </a:rPr>
              <a:t>Disadvantages:</a:t>
            </a:r>
          </a:p>
          <a:p>
            <a:pPr lvl="1">
              <a:defRPr/>
            </a:pPr>
            <a:r>
              <a:rPr lang="en-US" dirty="0" smtClean="0"/>
              <a:t>More complex than FIFO: per flow queue/state, additional per-packet book-keeping </a:t>
            </a:r>
          </a:p>
        </p:txBody>
      </p:sp>
    </p:spTree>
    <p:extLst>
      <p:ext uri="{BB962C8B-B14F-4D97-AF65-F5344CB8AC3E}">
        <p14:creationId xmlns:p14="http://schemas.microsoft.com/office/powerpoint/2010/main" val="38553289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00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00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00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00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00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00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10019" grpId="0" build="p"/>
    </p:bldLst>
  </p:timing>
</p:sld>
</file>

<file path=ppt/slides/slide2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02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>
                <a:cs typeface="+mj-cs"/>
              </a:rPr>
              <a:t>FQ in the big picture</a:t>
            </a:r>
          </a:p>
        </p:txBody>
      </p:sp>
      <p:sp>
        <p:nvSpPr>
          <p:cNvPr id="11202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719263"/>
            <a:ext cx="8229600" cy="795337"/>
          </a:xfrm>
        </p:spPr>
        <p:txBody>
          <a:bodyPr>
            <a:normAutofit lnSpcReduction="10000"/>
          </a:bodyPr>
          <a:lstStyle/>
          <a:p>
            <a:pPr>
              <a:lnSpc>
                <a:spcPct val="80000"/>
              </a:lnSpc>
              <a:defRPr/>
            </a:pPr>
            <a:r>
              <a:rPr lang="en-US" dirty="0" smtClean="0">
                <a:cs typeface="+mn-cs"/>
              </a:rPr>
              <a:t>FQ does not eliminate congestion </a:t>
            </a:r>
            <a:r>
              <a:rPr lang="en-US" dirty="0" smtClean="0">
                <a:cs typeface="+mn-cs"/>
                <a:sym typeface="Wingdings" charset="0"/>
              </a:rPr>
              <a:t> it just manages the congestion</a:t>
            </a:r>
            <a:endParaRPr lang="en-US" dirty="0" smtClean="0">
              <a:cs typeface="+mn-cs"/>
            </a:endParaRPr>
          </a:p>
          <a:p>
            <a:pPr>
              <a:lnSpc>
                <a:spcPct val="80000"/>
              </a:lnSpc>
              <a:defRPr/>
            </a:pPr>
            <a:endParaRPr lang="en-US" dirty="0" smtClean="0">
              <a:cs typeface="+mn-cs"/>
            </a:endParaRPr>
          </a:p>
          <a:p>
            <a:pPr>
              <a:lnSpc>
                <a:spcPct val="80000"/>
              </a:lnSpc>
              <a:defRPr/>
            </a:pPr>
            <a:endParaRPr lang="en-US" dirty="0" smtClean="0">
              <a:cs typeface="+mn-cs"/>
            </a:endParaRPr>
          </a:p>
        </p:txBody>
      </p:sp>
      <p:pic>
        <p:nvPicPr>
          <p:cNvPr id="8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0" y="4279900"/>
            <a:ext cx="637948" cy="368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42" name="Picture 4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4279900"/>
            <a:ext cx="637948" cy="368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cxnSp>
        <p:nvCxnSpPr>
          <p:cNvPr id="3" name="Straight Connector 2"/>
          <p:cNvCxnSpPr>
            <a:stCxn id="8" idx="3"/>
            <a:endCxn id="42" idx="1"/>
          </p:cNvCxnSpPr>
          <p:nvPr/>
        </p:nvCxnSpPr>
        <p:spPr bwMode="auto">
          <a:xfrm>
            <a:off x="3533548" y="4464050"/>
            <a:ext cx="1114652" cy="0"/>
          </a:xfrm>
          <a:prstGeom prst="lin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120257" name="TextBox 1120256"/>
          <p:cNvSpPr txBox="1"/>
          <p:nvPr/>
        </p:nvSpPr>
        <p:spPr>
          <a:xfrm>
            <a:off x="3657600" y="4127500"/>
            <a:ext cx="78919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0" dirty="0" smtClean="0">
                <a:latin typeface="+mn-lt"/>
              </a:rPr>
              <a:t>1Gbps</a:t>
            </a:r>
            <a:endParaRPr lang="en-US" sz="1600" b="0" dirty="0">
              <a:latin typeface="+mn-lt"/>
            </a:endParaRPr>
          </a:p>
        </p:txBody>
      </p:sp>
      <p:cxnSp>
        <p:nvCxnSpPr>
          <p:cNvPr id="47" name="Straight Connector 46"/>
          <p:cNvCxnSpPr/>
          <p:nvPr/>
        </p:nvCxnSpPr>
        <p:spPr bwMode="auto">
          <a:xfrm rot="19343877">
            <a:off x="5155066" y="4047360"/>
            <a:ext cx="1114652" cy="0"/>
          </a:xfrm>
          <a:prstGeom prst="lin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48" name="TextBox 47"/>
          <p:cNvSpPr txBox="1"/>
          <p:nvPr/>
        </p:nvSpPr>
        <p:spPr>
          <a:xfrm rot="19343877">
            <a:off x="5159344" y="3710810"/>
            <a:ext cx="102874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0" dirty="0">
                <a:latin typeface="+mn-lt"/>
              </a:rPr>
              <a:t>1</a:t>
            </a:r>
            <a:r>
              <a:rPr lang="en-US" sz="1600" b="0" dirty="0" smtClean="0">
                <a:latin typeface="+mn-lt"/>
              </a:rPr>
              <a:t>00Mbps</a:t>
            </a:r>
            <a:endParaRPr lang="en-US" sz="1600" b="0" dirty="0">
              <a:latin typeface="+mn-lt"/>
            </a:endParaRPr>
          </a:p>
        </p:txBody>
      </p:sp>
      <p:cxnSp>
        <p:nvCxnSpPr>
          <p:cNvPr id="50" name="Straight Connector 49"/>
          <p:cNvCxnSpPr/>
          <p:nvPr/>
        </p:nvCxnSpPr>
        <p:spPr bwMode="auto">
          <a:xfrm rot="2917495">
            <a:off x="4974599" y="4994870"/>
            <a:ext cx="1114652" cy="0"/>
          </a:xfrm>
          <a:prstGeom prst="lin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51" name="TextBox 50"/>
          <p:cNvSpPr txBox="1"/>
          <p:nvPr/>
        </p:nvSpPr>
        <p:spPr>
          <a:xfrm rot="2917495">
            <a:off x="5237351" y="4680526"/>
            <a:ext cx="78919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0" dirty="0" smtClean="0">
                <a:latin typeface="+mn-lt"/>
              </a:rPr>
              <a:t>1Gbps</a:t>
            </a:r>
            <a:endParaRPr lang="en-US" sz="1600" b="0" dirty="0">
              <a:latin typeface="+mn-lt"/>
            </a:endParaRPr>
          </a:p>
        </p:txBody>
      </p:sp>
      <p:cxnSp>
        <p:nvCxnSpPr>
          <p:cNvPr id="53" name="Straight Connector 52"/>
          <p:cNvCxnSpPr/>
          <p:nvPr/>
        </p:nvCxnSpPr>
        <p:spPr bwMode="auto">
          <a:xfrm rot="2917495">
            <a:off x="2097059" y="3923416"/>
            <a:ext cx="1114652" cy="0"/>
          </a:xfrm>
          <a:prstGeom prst="lin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54" name="TextBox 53"/>
          <p:cNvSpPr txBox="1"/>
          <p:nvPr/>
        </p:nvSpPr>
        <p:spPr>
          <a:xfrm rot="2917495">
            <a:off x="2431651" y="3613726"/>
            <a:ext cx="78919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0" dirty="0">
                <a:latin typeface="+mn-lt"/>
              </a:rPr>
              <a:t>5</a:t>
            </a:r>
            <a:r>
              <a:rPr lang="en-US" sz="1600" b="0" dirty="0" smtClean="0">
                <a:latin typeface="+mn-lt"/>
              </a:rPr>
              <a:t>Gbps</a:t>
            </a:r>
            <a:endParaRPr lang="en-US" sz="1600" b="0" dirty="0">
              <a:latin typeface="+mn-lt"/>
            </a:endParaRPr>
          </a:p>
        </p:txBody>
      </p:sp>
      <p:cxnSp>
        <p:nvCxnSpPr>
          <p:cNvPr id="55" name="Straight Connector 54"/>
          <p:cNvCxnSpPr/>
          <p:nvPr/>
        </p:nvCxnSpPr>
        <p:spPr bwMode="auto">
          <a:xfrm rot="19343877">
            <a:off x="1973359" y="4917734"/>
            <a:ext cx="1114652" cy="0"/>
          </a:xfrm>
          <a:prstGeom prst="lin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56" name="TextBox 55"/>
          <p:cNvSpPr txBox="1"/>
          <p:nvPr/>
        </p:nvSpPr>
        <p:spPr>
          <a:xfrm rot="19343877">
            <a:off x="2097411" y="4581184"/>
            <a:ext cx="78919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0" dirty="0" smtClean="0">
                <a:latin typeface="+mn-lt"/>
              </a:rPr>
              <a:t>1Gbps</a:t>
            </a:r>
            <a:endParaRPr lang="en-US" sz="1600" b="0" dirty="0">
              <a:latin typeface="+mn-lt"/>
            </a:endParaRPr>
          </a:p>
        </p:txBody>
      </p:sp>
      <p:sp>
        <p:nvSpPr>
          <p:cNvPr id="1120267" name="Freeform 1120266"/>
          <p:cNvSpPr/>
          <p:nvPr/>
        </p:nvSpPr>
        <p:spPr>
          <a:xfrm>
            <a:off x="2148350" y="3048000"/>
            <a:ext cx="3864328" cy="972648"/>
          </a:xfrm>
          <a:custGeom>
            <a:avLst/>
            <a:gdLst>
              <a:gd name="connsiteX0" fmla="*/ 0 w 3864328"/>
              <a:gd name="connsiteY0" fmla="*/ 0 h 972648"/>
              <a:gd name="connsiteX1" fmla="*/ 1432234 w 3864328"/>
              <a:gd name="connsiteY1" fmla="*/ 878148 h 972648"/>
              <a:gd name="connsiteX2" fmla="*/ 2634769 w 3864328"/>
              <a:gd name="connsiteY2" fmla="*/ 864638 h 972648"/>
              <a:gd name="connsiteX3" fmla="*/ 3864328 w 3864328"/>
              <a:gd name="connsiteY3" fmla="*/ 135100 h 9726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864328" h="972648">
                <a:moveTo>
                  <a:pt x="0" y="0"/>
                </a:moveTo>
                <a:cubicBezTo>
                  <a:pt x="496553" y="367021"/>
                  <a:pt x="993106" y="734042"/>
                  <a:pt x="1432234" y="878148"/>
                </a:cubicBezTo>
                <a:cubicBezTo>
                  <a:pt x="1871362" y="1022254"/>
                  <a:pt x="2229420" y="988479"/>
                  <a:pt x="2634769" y="864638"/>
                </a:cubicBezTo>
                <a:cubicBezTo>
                  <a:pt x="3040118" y="740797"/>
                  <a:pt x="3864328" y="135100"/>
                  <a:pt x="3864328" y="135100"/>
                </a:cubicBezTo>
              </a:path>
            </a:pathLst>
          </a:custGeom>
          <a:ln w="38100" cmpd="sng">
            <a:solidFill>
              <a:srgbClr val="008000"/>
            </a:solidFill>
            <a:headEnd type="none"/>
            <a:tailEnd type="arrow"/>
          </a:ln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urier New" charset="0"/>
            </a:endParaRPr>
          </a:p>
        </p:txBody>
      </p:sp>
      <p:sp>
        <p:nvSpPr>
          <p:cNvPr id="63" name="Freeform 62"/>
          <p:cNvSpPr/>
          <p:nvPr/>
        </p:nvSpPr>
        <p:spPr>
          <a:xfrm rot="10800000">
            <a:off x="2079144" y="4743435"/>
            <a:ext cx="3864328" cy="972648"/>
          </a:xfrm>
          <a:custGeom>
            <a:avLst/>
            <a:gdLst>
              <a:gd name="connsiteX0" fmla="*/ 0 w 3864328"/>
              <a:gd name="connsiteY0" fmla="*/ 0 h 972648"/>
              <a:gd name="connsiteX1" fmla="*/ 1432234 w 3864328"/>
              <a:gd name="connsiteY1" fmla="*/ 878148 h 972648"/>
              <a:gd name="connsiteX2" fmla="*/ 2634769 w 3864328"/>
              <a:gd name="connsiteY2" fmla="*/ 864638 h 972648"/>
              <a:gd name="connsiteX3" fmla="*/ 3864328 w 3864328"/>
              <a:gd name="connsiteY3" fmla="*/ 135100 h 9726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864328" h="972648">
                <a:moveTo>
                  <a:pt x="0" y="0"/>
                </a:moveTo>
                <a:cubicBezTo>
                  <a:pt x="496553" y="367021"/>
                  <a:pt x="993106" y="734042"/>
                  <a:pt x="1432234" y="878148"/>
                </a:cubicBezTo>
                <a:cubicBezTo>
                  <a:pt x="1871362" y="1022254"/>
                  <a:pt x="2229420" y="988479"/>
                  <a:pt x="2634769" y="864638"/>
                </a:cubicBezTo>
                <a:cubicBezTo>
                  <a:pt x="3040118" y="740797"/>
                  <a:pt x="3864328" y="135100"/>
                  <a:pt x="3864328" y="135100"/>
                </a:cubicBezTo>
              </a:path>
            </a:pathLst>
          </a:custGeom>
          <a:ln w="38100" cmpd="sng">
            <a:solidFill>
              <a:srgbClr val="0000FF"/>
            </a:solidFill>
            <a:headEnd type="arrow"/>
            <a:tailEnd type="none"/>
          </a:ln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urier New" charset="0"/>
            </a:endParaRPr>
          </a:p>
        </p:txBody>
      </p:sp>
      <p:sp>
        <p:nvSpPr>
          <p:cNvPr id="1120268" name="Rounded Rectangular Callout 1120267"/>
          <p:cNvSpPr/>
          <p:nvPr/>
        </p:nvSpPr>
        <p:spPr bwMode="auto">
          <a:xfrm>
            <a:off x="685800" y="5715000"/>
            <a:ext cx="2667000" cy="1066800"/>
          </a:xfrm>
          <a:prstGeom prst="wedgeRoundRectCallout">
            <a:avLst>
              <a:gd name="adj1" fmla="val 43753"/>
              <a:gd name="adj2" fmla="val -152294"/>
              <a:gd name="adj3" fmla="val 16667"/>
            </a:avLst>
          </a:prstGeom>
          <a:solidFill>
            <a:srgbClr val="CCCC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urier New" charset="0"/>
            </a:endParaRPr>
          </a:p>
        </p:txBody>
      </p:sp>
      <p:sp>
        <p:nvSpPr>
          <p:cNvPr id="1120269" name="TextBox 1120268"/>
          <p:cNvSpPr txBox="1"/>
          <p:nvPr/>
        </p:nvSpPr>
        <p:spPr>
          <a:xfrm>
            <a:off x="796001" y="5782270"/>
            <a:ext cx="240439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800" b="0" dirty="0" smtClean="0">
                <a:latin typeface="+mn-lt"/>
              </a:rPr>
              <a:t>Blue and Green get</a:t>
            </a:r>
            <a:br>
              <a:rPr lang="en-US" sz="1800" b="0" dirty="0" smtClean="0">
                <a:latin typeface="+mn-lt"/>
              </a:rPr>
            </a:br>
            <a:r>
              <a:rPr lang="en-US" sz="1800" b="0" dirty="0" smtClean="0">
                <a:latin typeface="+mn-lt"/>
              </a:rPr>
              <a:t> 0.5Gbps; any excess </a:t>
            </a:r>
            <a:br>
              <a:rPr lang="en-US" sz="1800" b="0" dirty="0" smtClean="0">
                <a:latin typeface="+mn-lt"/>
              </a:rPr>
            </a:br>
            <a:r>
              <a:rPr lang="en-US" sz="1800" b="0" dirty="0" smtClean="0">
                <a:latin typeface="+mn-lt"/>
              </a:rPr>
              <a:t>will be dropped</a:t>
            </a:r>
            <a:endParaRPr lang="en-US" sz="1800" b="0" dirty="0">
              <a:latin typeface="+mn-lt"/>
            </a:endParaRPr>
          </a:p>
        </p:txBody>
      </p:sp>
      <p:sp>
        <p:nvSpPr>
          <p:cNvPr id="66" name="Rounded Rectangular Callout 65"/>
          <p:cNvSpPr/>
          <p:nvPr/>
        </p:nvSpPr>
        <p:spPr bwMode="auto">
          <a:xfrm>
            <a:off x="6324600" y="4449128"/>
            <a:ext cx="2667000" cy="961072"/>
          </a:xfrm>
          <a:prstGeom prst="wedgeRoundRectCallout">
            <a:avLst>
              <a:gd name="adj1" fmla="val -91515"/>
              <a:gd name="adj2" fmla="val -47033"/>
              <a:gd name="adj3" fmla="val 16667"/>
            </a:avLst>
          </a:prstGeom>
          <a:solidFill>
            <a:srgbClr val="CCCC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urier New" charset="0"/>
            </a:endParaRPr>
          </a:p>
        </p:txBody>
      </p:sp>
      <p:sp>
        <p:nvSpPr>
          <p:cNvPr id="67" name="TextBox 66"/>
          <p:cNvSpPr txBox="1"/>
          <p:nvPr/>
        </p:nvSpPr>
        <p:spPr>
          <a:xfrm>
            <a:off x="6420974" y="4495801"/>
            <a:ext cx="249442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b="0" dirty="0" smtClean="0">
                <a:latin typeface="+mn-lt"/>
              </a:rPr>
              <a:t>Will drop an additional</a:t>
            </a:r>
            <a:br>
              <a:rPr lang="en-US" sz="1800" b="0" dirty="0" smtClean="0">
                <a:latin typeface="+mn-lt"/>
              </a:rPr>
            </a:br>
            <a:r>
              <a:rPr lang="en-US" sz="1800" b="0" dirty="0" smtClean="0">
                <a:latin typeface="+mn-lt"/>
              </a:rPr>
              <a:t>400Mbps from </a:t>
            </a:r>
            <a:br>
              <a:rPr lang="en-US" sz="1800" b="0" dirty="0" smtClean="0">
                <a:latin typeface="+mn-lt"/>
              </a:rPr>
            </a:br>
            <a:r>
              <a:rPr lang="en-US" sz="1800" b="0" dirty="0" smtClean="0">
                <a:latin typeface="+mn-lt"/>
              </a:rPr>
              <a:t>the green flow </a:t>
            </a:r>
            <a:endParaRPr lang="en-US" sz="1800" b="0" dirty="0">
              <a:latin typeface="+mn-lt"/>
            </a:endParaRPr>
          </a:p>
        </p:txBody>
      </p:sp>
      <p:sp>
        <p:nvSpPr>
          <p:cNvPr id="69" name="Rounded Rectangular Callout 68"/>
          <p:cNvSpPr/>
          <p:nvPr/>
        </p:nvSpPr>
        <p:spPr bwMode="auto">
          <a:xfrm>
            <a:off x="4419600" y="5715000"/>
            <a:ext cx="4648200" cy="961072"/>
          </a:xfrm>
          <a:prstGeom prst="wedgeRoundRectCallout">
            <a:avLst>
              <a:gd name="adj1" fmla="val -59515"/>
              <a:gd name="adj2" fmla="val -179171"/>
              <a:gd name="adj3" fmla="val 16667"/>
            </a:avLst>
          </a:prstGeom>
          <a:solidFill>
            <a:srgbClr val="FF9857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urier New" charset="0"/>
            </a:endParaRPr>
          </a:p>
        </p:txBody>
      </p:sp>
      <p:sp>
        <p:nvSpPr>
          <p:cNvPr id="70" name="TextBox 69"/>
          <p:cNvSpPr txBox="1"/>
          <p:nvPr/>
        </p:nvSpPr>
        <p:spPr>
          <a:xfrm>
            <a:off x="4419600" y="5715000"/>
            <a:ext cx="4724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b="0" dirty="0" smtClean="0">
                <a:latin typeface="+mn-lt"/>
              </a:rPr>
              <a:t>If the green flow doesn’t drop its sending rate to 100Mbps, we’re wasting 400Mbps that could be usefully given to the blue flow</a:t>
            </a:r>
            <a:endParaRPr lang="en-US" sz="1800" b="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554894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0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0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0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0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0257" grpId="0"/>
      <p:bldP spid="48" grpId="0"/>
      <p:bldP spid="51" grpId="0"/>
      <p:bldP spid="54" grpId="0"/>
      <p:bldP spid="56" grpId="0"/>
      <p:bldP spid="1120267" grpId="0" animBg="1"/>
      <p:bldP spid="63" grpId="0" animBg="1"/>
      <p:bldP spid="1120268" grpId="0" animBg="1"/>
      <p:bldP spid="1120269" grpId="0"/>
      <p:bldP spid="66" grpId="0" animBg="1"/>
      <p:bldP spid="67" grpId="0"/>
      <p:bldP spid="69" grpId="0" animBg="1"/>
      <p:bldP spid="70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580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>
                <a:latin typeface="Helvetica" charset="0"/>
                <a:ea typeface="ＭＳ Ｐゴシック" charset="0"/>
                <a:cs typeface="ＭＳ Ｐゴシック" charset="0"/>
              </a:rPr>
              <a:t>Recap: Multiplexing and </a:t>
            </a:r>
            <a:r>
              <a:rPr lang="en-US" sz="3200" dirty="0" err="1" smtClean="0">
                <a:latin typeface="Helvetica" charset="0"/>
                <a:ea typeface="ＭＳ Ｐゴシック" charset="0"/>
                <a:cs typeface="ＭＳ Ｐゴシック" charset="0"/>
              </a:rPr>
              <a:t>Demultiplexing</a:t>
            </a:r>
            <a:endParaRPr lang="en-US" dirty="0">
              <a:latin typeface="Helvetica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80581" name="Rectangle 5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385762" y="1981200"/>
            <a:ext cx="8529639" cy="5030788"/>
          </a:xfrm>
        </p:spPr>
        <p:txBody>
          <a:bodyPr/>
          <a:lstStyle/>
          <a:p>
            <a:r>
              <a:rPr lang="en-US" sz="2400" dirty="0">
                <a:latin typeface="Arial" charset="0"/>
              </a:rPr>
              <a:t>Host receives IP </a:t>
            </a:r>
            <a:r>
              <a:rPr lang="en-US" sz="2400" dirty="0" smtClean="0">
                <a:latin typeface="Arial" charset="0"/>
              </a:rPr>
              <a:t>packets</a:t>
            </a:r>
            <a:endParaRPr lang="en-US" sz="2400" dirty="0">
              <a:latin typeface="Arial" charset="0"/>
            </a:endParaRPr>
          </a:p>
          <a:p>
            <a:pPr lvl="1"/>
            <a:r>
              <a:rPr lang="en-US" dirty="0">
                <a:latin typeface="Arial" charset="0"/>
                <a:ea typeface="Arial" charset="0"/>
                <a:cs typeface="Arial" charset="0"/>
              </a:rPr>
              <a:t>Each </a:t>
            </a:r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IP header has </a:t>
            </a:r>
            <a:r>
              <a:rPr lang="en-US" dirty="0">
                <a:latin typeface="Arial" charset="0"/>
                <a:ea typeface="Arial" charset="0"/>
                <a:cs typeface="Arial" charset="0"/>
              </a:rPr>
              <a:t>source and destination </a:t>
            </a:r>
            <a:r>
              <a:rPr lang="en-US" dirty="0">
                <a:solidFill>
                  <a:srgbClr val="0000FF"/>
                </a:solidFill>
                <a:latin typeface="Arial" charset="0"/>
                <a:ea typeface="Arial" charset="0"/>
                <a:cs typeface="Arial" charset="0"/>
              </a:rPr>
              <a:t>IP </a:t>
            </a:r>
            <a:r>
              <a:rPr lang="en-US" dirty="0" smtClean="0">
                <a:solidFill>
                  <a:srgbClr val="0000FF"/>
                </a:solidFill>
                <a:latin typeface="Arial" charset="0"/>
                <a:ea typeface="Arial" charset="0"/>
                <a:cs typeface="Arial" charset="0"/>
              </a:rPr>
              <a:t>address</a:t>
            </a:r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 </a:t>
            </a:r>
            <a:endParaRPr lang="en-US" dirty="0">
              <a:latin typeface="Arial" charset="0"/>
              <a:ea typeface="Arial" charset="0"/>
              <a:cs typeface="Arial" charset="0"/>
            </a:endParaRPr>
          </a:p>
          <a:p>
            <a:pPr lvl="1"/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Each Transport Layer header </a:t>
            </a:r>
            <a:r>
              <a:rPr lang="en-US" dirty="0">
                <a:latin typeface="Arial" charset="0"/>
                <a:ea typeface="Arial" charset="0"/>
                <a:cs typeface="Arial" charset="0"/>
              </a:rPr>
              <a:t>has source and destination </a:t>
            </a:r>
            <a:r>
              <a:rPr lang="en-US" dirty="0">
                <a:solidFill>
                  <a:srgbClr val="0000FF"/>
                </a:solidFill>
                <a:latin typeface="Arial" charset="0"/>
                <a:ea typeface="Arial" charset="0"/>
                <a:cs typeface="Arial" charset="0"/>
              </a:rPr>
              <a:t>port</a:t>
            </a:r>
            <a:r>
              <a:rPr lang="en-US" dirty="0">
                <a:latin typeface="Arial" charset="0"/>
                <a:ea typeface="Arial" charset="0"/>
                <a:cs typeface="Arial" charset="0"/>
              </a:rPr>
              <a:t> number </a:t>
            </a:r>
          </a:p>
          <a:p>
            <a:endParaRPr lang="en-US" sz="2400" dirty="0" smtClean="0">
              <a:latin typeface="Arial" charset="0"/>
            </a:endParaRPr>
          </a:p>
          <a:p>
            <a:r>
              <a:rPr lang="en-US" sz="2400" dirty="0" smtClean="0">
                <a:latin typeface="Arial" charset="0"/>
              </a:rPr>
              <a:t>Host </a:t>
            </a:r>
            <a:r>
              <a:rPr lang="en-US" sz="2400" dirty="0">
                <a:latin typeface="Arial" charset="0"/>
              </a:rPr>
              <a:t>uses IP addresses and port numbers to direct the </a:t>
            </a:r>
            <a:r>
              <a:rPr lang="en-US" sz="2400" dirty="0" smtClean="0">
                <a:latin typeface="Arial" charset="0"/>
              </a:rPr>
              <a:t>message </a:t>
            </a:r>
            <a:r>
              <a:rPr lang="en-US" sz="2400" dirty="0">
                <a:latin typeface="Arial" charset="0"/>
              </a:rPr>
              <a:t>to appropriate </a:t>
            </a:r>
            <a:r>
              <a:rPr lang="en-US" sz="2400" dirty="0" smtClean="0">
                <a:solidFill>
                  <a:srgbClr val="0000FF"/>
                </a:solidFill>
                <a:latin typeface="Arial" charset="0"/>
              </a:rPr>
              <a:t>socket</a:t>
            </a:r>
          </a:p>
        </p:txBody>
      </p:sp>
      <p:sp>
        <p:nvSpPr>
          <p:cNvPr id="4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1"/>
            <a:ext cx="2133600" cy="365125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37931725" indent="-37474525" algn="ctr"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r"/>
            <a:fld id="{C347C1EF-973B-F840-ADDD-5BD345E7D802}" type="slidenum">
              <a:rPr lang="en-US" sz="1400" smtClean="0">
                <a:latin typeface="Calibri"/>
              </a:rPr>
              <a:pPr algn="r"/>
              <a:t>21</a:t>
            </a:fld>
            <a:endParaRPr lang="en-US" sz="1400" dirty="0"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2218699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5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58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58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58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0581" grpId="0" build="p"/>
    </p:bldLst>
  </p:timing>
</p:sld>
</file>

<file path=ppt/slides/slide2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02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>
                <a:cs typeface="+mj-cs"/>
              </a:rPr>
              <a:t>FQ in the big picture</a:t>
            </a:r>
          </a:p>
        </p:txBody>
      </p:sp>
      <p:sp>
        <p:nvSpPr>
          <p:cNvPr id="11202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76400"/>
            <a:ext cx="8229600" cy="4411662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80000"/>
              </a:lnSpc>
              <a:defRPr/>
            </a:pPr>
            <a:r>
              <a:rPr lang="en-US" dirty="0" smtClean="0">
                <a:cs typeface="+mn-cs"/>
              </a:rPr>
              <a:t>FQ does not eliminate congestion </a:t>
            </a:r>
            <a:r>
              <a:rPr lang="en-US" dirty="0" smtClean="0">
                <a:cs typeface="+mn-cs"/>
                <a:sym typeface="Wingdings" charset="0"/>
              </a:rPr>
              <a:t> it just manages the congestion</a:t>
            </a:r>
          </a:p>
          <a:p>
            <a:pPr lvl="1">
              <a:lnSpc>
                <a:spcPct val="80000"/>
              </a:lnSpc>
              <a:defRPr/>
            </a:pPr>
            <a:r>
              <a:rPr lang="en-US" dirty="0" smtClean="0">
                <a:cs typeface="+mn-cs"/>
                <a:sym typeface="Wingdings" charset="0"/>
              </a:rPr>
              <a:t>robust to cheating, variations in RTT, details of delay, reordering, retransmission, </a:t>
            </a:r>
            <a:r>
              <a:rPr lang="en-US" i="1" dirty="0" smtClean="0">
                <a:cs typeface="+mn-cs"/>
                <a:sym typeface="Wingdings" charset="0"/>
              </a:rPr>
              <a:t>etc.</a:t>
            </a:r>
            <a:endParaRPr lang="en-US" i="1" dirty="0" smtClean="0">
              <a:cs typeface="+mn-cs"/>
            </a:endParaRPr>
          </a:p>
          <a:p>
            <a:pPr marL="0" indent="0">
              <a:lnSpc>
                <a:spcPct val="80000"/>
              </a:lnSpc>
              <a:buNone/>
              <a:defRPr/>
            </a:pPr>
            <a:endParaRPr lang="en-US" dirty="0" smtClean="0">
              <a:cs typeface="+mn-cs"/>
            </a:endParaRPr>
          </a:p>
          <a:p>
            <a:pPr>
              <a:lnSpc>
                <a:spcPct val="80000"/>
              </a:lnSpc>
              <a:defRPr/>
            </a:pPr>
            <a:r>
              <a:rPr lang="en-US" dirty="0" smtClean="0">
                <a:cs typeface="+mn-cs"/>
              </a:rPr>
              <a:t>But congestion (and packet drops) still occurs</a:t>
            </a:r>
          </a:p>
          <a:p>
            <a:pPr>
              <a:lnSpc>
                <a:spcPct val="80000"/>
              </a:lnSpc>
              <a:defRPr/>
            </a:pPr>
            <a:endParaRPr lang="en-US" dirty="0">
              <a:cs typeface="+mn-cs"/>
            </a:endParaRPr>
          </a:p>
          <a:p>
            <a:pPr>
              <a:lnSpc>
                <a:spcPct val="80000"/>
              </a:lnSpc>
              <a:defRPr/>
            </a:pPr>
            <a:r>
              <a:rPr lang="en-US" dirty="0" smtClean="0"/>
              <a:t>And we still want end-hosts to discover/adapt to their fair share!</a:t>
            </a:r>
          </a:p>
          <a:p>
            <a:pPr>
              <a:lnSpc>
                <a:spcPct val="80000"/>
              </a:lnSpc>
              <a:defRPr/>
            </a:pPr>
            <a:endParaRPr lang="en-US" dirty="0" smtClean="0"/>
          </a:p>
          <a:p>
            <a:pPr>
              <a:lnSpc>
                <a:spcPct val="80000"/>
              </a:lnSpc>
              <a:defRPr/>
            </a:pPr>
            <a:r>
              <a:rPr lang="en-US" dirty="0" smtClean="0"/>
              <a:t>What would the end-to-end argument say </a:t>
            </a:r>
            <a:r>
              <a:rPr lang="en-US" dirty="0" err="1" smtClean="0"/>
              <a:t>w.r.t</a:t>
            </a:r>
            <a:r>
              <a:rPr lang="en-US" dirty="0" smtClean="0"/>
              <a:t>. congestion control?</a:t>
            </a:r>
          </a:p>
        </p:txBody>
      </p:sp>
    </p:spTree>
    <p:extLst>
      <p:ext uri="{BB962C8B-B14F-4D97-AF65-F5344CB8AC3E}">
        <p14:creationId xmlns:p14="http://schemas.microsoft.com/office/powerpoint/2010/main" val="24914680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02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02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025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0259" grpId="0" build="p"/>
    </p:bldLst>
  </p:timing>
</p:sld>
</file>

<file path=ppt/slides/slide2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Fairness is a controversial goal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 smtClean="0"/>
              <a:t>What if you have 8 flows, and I have 4?</a:t>
            </a:r>
          </a:p>
          <a:p>
            <a:pPr lvl="1"/>
            <a:r>
              <a:rPr lang="en-US" sz="2000" dirty="0" smtClean="0"/>
              <a:t>Why should you get twice the bandwidth</a:t>
            </a:r>
          </a:p>
          <a:p>
            <a:pPr lvl="5"/>
            <a:endParaRPr lang="en-US" sz="1600" dirty="0" smtClean="0"/>
          </a:p>
          <a:p>
            <a:r>
              <a:rPr lang="en-US" sz="2400" dirty="0" smtClean="0"/>
              <a:t>What if your flow goes over 4 congested hops, and mine only goes over 1?</a:t>
            </a:r>
          </a:p>
          <a:p>
            <a:pPr lvl="1"/>
            <a:r>
              <a:rPr lang="en-US" sz="2000" dirty="0" smtClean="0"/>
              <a:t>Why shouldn’t you be penalized for using more scarce bandwidth?</a:t>
            </a:r>
          </a:p>
          <a:p>
            <a:pPr lvl="3"/>
            <a:endParaRPr lang="en-US" sz="1600" dirty="0" smtClean="0"/>
          </a:p>
          <a:p>
            <a:r>
              <a:rPr lang="en-US" sz="2400" dirty="0" smtClean="0"/>
              <a:t>And what is a flow anyway?</a:t>
            </a:r>
          </a:p>
          <a:p>
            <a:pPr lvl="1"/>
            <a:r>
              <a:rPr lang="en-US" sz="2000" dirty="0" smtClean="0"/>
              <a:t>TCP connection</a:t>
            </a:r>
          </a:p>
          <a:p>
            <a:pPr lvl="1"/>
            <a:r>
              <a:rPr lang="en-US" sz="2000" dirty="0" smtClean="0"/>
              <a:t>Source-Destination pair?</a:t>
            </a:r>
          </a:p>
          <a:p>
            <a:pPr lvl="1"/>
            <a:r>
              <a:rPr lang="en-US" sz="2000" dirty="0" smtClean="0"/>
              <a:t>Source?</a:t>
            </a:r>
          </a:p>
        </p:txBody>
      </p:sp>
    </p:spTree>
    <p:extLst>
      <p:ext uri="{BB962C8B-B14F-4D97-AF65-F5344CB8AC3E}">
        <p14:creationId xmlns:p14="http://schemas.microsoft.com/office/powerpoint/2010/main" val="31921738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06362"/>
            <a:ext cx="8229600" cy="1173162"/>
          </a:xfrm>
        </p:spPr>
        <p:txBody>
          <a:bodyPr/>
          <a:lstStyle/>
          <a:p>
            <a:r>
              <a:rPr lang="en-US" sz="3600" dirty="0" smtClean="0"/>
              <a:t>Router-Assisted Congestion Control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CC has three different tasks:</a:t>
            </a:r>
          </a:p>
          <a:p>
            <a:pPr lvl="1"/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Isolation/fairness</a:t>
            </a:r>
          </a:p>
          <a:p>
            <a:pPr lvl="1"/>
            <a:r>
              <a:rPr lang="en-US" dirty="0" smtClean="0"/>
              <a:t>Rate adjustment</a:t>
            </a:r>
          </a:p>
          <a:p>
            <a:pPr lvl="1"/>
            <a:r>
              <a:rPr lang="en-US" dirty="0" smtClean="0"/>
              <a:t>Detecting congestion</a:t>
            </a:r>
          </a:p>
          <a:p>
            <a:pPr lvl="7"/>
            <a:endParaRPr lang="en-US" dirty="0"/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3979659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686800" cy="1173162"/>
          </a:xfrm>
        </p:spPr>
        <p:txBody>
          <a:bodyPr>
            <a:normAutofit fontScale="90000"/>
          </a:bodyPr>
          <a:lstStyle/>
          <a:p>
            <a:r>
              <a:rPr lang="en-US" sz="3600" dirty="0" smtClean="0"/>
              <a:t>Why not just let routers tell </a:t>
            </a:r>
            <a:r>
              <a:rPr lang="en-US" sz="3600" dirty="0" err="1" smtClean="0"/>
              <a:t>endhosts</a:t>
            </a:r>
            <a:r>
              <a:rPr lang="en-US" sz="3600" dirty="0" smtClean="0"/>
              <a:t> what rate they should use?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760538"/>
            <a:ext cx="8686800" cy="4411662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Packets carry “rate field”</a:t>
            </a:r>
          </a:p>
          <a:p>
            <a:pPr lvl="3"/>
            <a:endParaRPr lang="en-US" dirty="0" smtClean="0"/>
          </a:p>
          <a:p>
            <a:r>
              <a:rPr lang="en-US" dirty="0" smtClean="0"/>
              <a:t>Routers insert “fair share” </a:t>
            </a:r>
            <a:r>
              <a:rPr lang="en-US" i="1" dirty="0" smtClean="0"/>
              <a:t>f</a:t>
            </a:r>
            <a:r>
              <a:rPr lang="en-US" dirty="0" smtClean="0"/>
              <a:t> in packet header</a:t>
            </a:r>
          </a:p>
          <a:p>
            <a:pPr lvl="1"/>
            <a:r>
              <a:rPr lang="en-US" dirty="0" smtClean="0"/>
              <a:t>Calculated as with FQ</a:t>
            </a:r>
            <a:endParaRPr lang="en-US" dirty="0" smtClean="0">
              <a:latin typeface="Arial" charset="0"/>
              <a:cs typeface="Arial" charset="0"/>
            </a:endParaRPr>
          </a:p>
          <a:p>
            <a:pPr lvl="1"/>
            <a:endParaRPr lang="en-US" dirty="0" smtClean="0">
              <a:latin typeface="Arial" charset="0"/>
              <a:cs typeface="Arial" charset="0"/>
            </a:endParaRPr>
          </a:p>
          <a:p>
            <a:r>
              <a:rPr lang="en-US" dirty="0" smtClean="0">
                <a:latin typeface="Arial" charset="0"/>
                <a:cs typeface="Arial" charset="0"/>
              </a:rPr>
              <a:t>End-hosts set sending rate (or window size) to </a:t>
            </a:r>
            <a:r>
              <a:rPr lang="en-US" i="1" dirty="0" smtClean="0">
                <a:latin typeface="Arial" charset="0"/>
                <a:cs typeface="Arial" charset="0"/>
              </a:rPr>
              <a:t>f</a:t>
            </a:r>
          </a:p>
          <a:p>
            <a:pPr lvl="1"/>
            <a:r>
              <a:rPr lang="en-US" dirty="0" smtClean="0">
                <a:latin typeface="Arial" charset="0"/>
                <a:cs typeface="Arial" charset="0"/>
              </a:rPr>
              <a:t>hopefully (still need some policing of </a:t>
            </a:r>
            <a:r>
              <a:rPr lang="en-US" dirty="0" err="1" smtClean="0">
                <a:latin typeface="Arial" charset="0"/>
                <a:cs typeface="Arial" charset="0"/>
              </a:rPr>
              <a:t>endhosts</a:t>
            </a:r>
            <a:r>
              <a:rPr lang="en-US" dirty="0">
                <a:latin typeface="Arial" charset="0"/>
                <a:cs typeface="Arial" charset="0"/>
              </a:rPr>
              <a:t>!</a:t>
            </a:r>
            <a:r>
              <a:rPr lang="en-US" dirty="0" smtClean="0">
                <a:latin typeface="Arial" charset="0"/>
                <a:cs typeface="Arial" charset="0"/>
              </a:rPr>
              <a:t>)</a:t>
            </a:r>
          </a:p>
          <a:p>
            <a:endParaRPr lang="en-US" i="1" dirty="0">
              <a:latin typeface="Arial" charset="0"/>
              <a:cs typeface="Arial" charset="0"/>
            </a:endParaRPr>
          </a:p>
          <a:p>
            <a:r>
              <a:rPr lang="en-US" dirty="0" smtClean="0">
                <a:latin typeface="Arial" charset="0"/>
                <a:cs typeface="Arial" charset="0"/>
              </a:rPr>
              <a:t>This is the basic idea behind the “Rate Control Protocol” (RCP) from </a:t>
            </a:r>
            <a:r>
              <a:rPr lang="en-US" dirty="0" err="1" smtClean="0">
                <a:latin typeface="Arial" charset="0"/>
                <a:cs typeface="Arial" charset="0"/>
              </a:rPr>
              <a:t>Dukkipati</a:t>
            </a:r>
            <a:r>
              <a:rPr lang="en-US" dirty="0" smtClean="0">
                <a:latin typeface="Arial" charset="0"/>
                <a:cs typeface="Arial" charset="0"/>
              </a:rPr>
              <a:t> </a:t>
            </a:r>
            <a:r>
              <a:rPr lang="en-US" i="1" dirty="0" smtClean="0">
                <a:latin typeface="Arial" charset="0"/>
                <a:cs typeface="Arial" charset="0"/>
              </a:rPr>
              <a:t>et al.</a:t>
            </a:r>
            <a:r>
              <a:rPr lang="en-US" dirty="0" smtClean="0">
                <a:latin typeface="Arial" charset="0"/>
                <a:cs typeface="Arial" charset="0"/>
              </a:rPr>
              <a:t> ’07</a:t>
            </a:r>
            <a:endParaRPr lang="en-US" dirty="0">
              <a:latin typeface="Arial" charset="0"/>
              <a:cs typeface="Arial" charset="0"/>
            </a:endParaRPr>
          </a:p>
          <a:p>
            <a:endParaRPr lang="en-US" dirty="0">
              <a:latin typeface="Arial" charset="0"/>
              <a:cs typeface="Arial" charset="0"/>
            </a:endParaRP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19425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14A57F2C-0587-154F-BC86-EED43347AB98}" type="slidenum">
              <a:rPr lang="en-US" sz="1400"/>
              <a:pPr eaLnBrk="1" hangingPunct="1"/>
              <a:t>214</a:t>
            </a:fld>
            <a:endParaRPr lang="en-US" sz="1400"/>
          </a:p>
        </p:txBody>
      </p:sp>
      <p:sp>
        <p:nvSpPr>
          <p:cNvPr id="33794" name="Rectangle 1"/>
          <p:cNvSpPr>
            <a:spLocks noGrp="1" noChangeArrowheads="1"/>
          </p:cNvSpPr>
          <p:nvPr>
            <p:ph type="title"/>
          </p:nvPr>
        </p:nvSpPr>
        <p:spPr>
          <a:xfrm>
            <a:off x="304800" y="0"/>
            <a:ext cx="8678862" cy="941387"/>
          </a:xfrm>
        </p:spPr>
        <p:txBody>
          <a:bodyPr/>
          <a:lstStyle/>
          <a:p>
            <a:pPr>
              <a:tabLst>
                <a:tab pos="857250" algn="l"/>
              </a:tabLst>
            </a:pPr>
            <a:r>
              <a:rPr lang="en-US" sz="2800" dirty="0">
                <a:solidFill>
                  <a:srgbClr val="071F9A"/>
                </a:solidFill>
                <a:latin typeface="Arial" charset="0"/>
                <a:ea typeface="ＭＳ Ｐゴシック" charset="0"/>
                <a:cs typeface="Times New Roman" charset="0"/>
                <a:sym typeface="Times New Roman" charset="0"/>
              </a:rPr>
              <a:t>Flow Completion Time: TCP vs. </a:t>
            </a:r>
            <a:r>
              <a:rPr lang="en-US" sz="2800" dirty="0" smtClean="0">
                <a:solidFill>
                  <a:srgbClr val="071F9A"/>
                </a:solidFill>
                <a:latin typeface="Arial" charset="0"/>
                <a:ea typeface="ＭＳ Ｐゴシック" charset="0"/>
                <a:cs typeface="Times New Roman" charset="0"/>
                <a:sym typeface="Times New Roman" charset="0"/>
              </a:rPr>
              <a:t>RCP (Ignore XCP)</a:t>
            </a:r>
            <a:endParaRPr lang="en-US" sz="2800" dirty="0">
              <a:solidFill>
                <a:srgbClr val="071F9A"/>
              </a:solidFill>
              <a:latin typeface="Arial" charset="0"/>
              <a:ea typeface="ヒラギノ明朝 ProN W3" charset="0"/>
              <a:cs typeface="ヒラギノ明朝 ProN W3" charset="0"/>
              <a:sym typeface="Times New Roman" charset="0"/>
            </a:endParaRPr>
          </a:p>
        </p:txBody>
      </p:sp>
      <p:sp>
        <p:nvSpPr>
          <p:cNvPr id="21506" name="Rectangle 2"/>
          <p:cNvSpPr>
            <a:spLocks/>
          </p:cNvSpPr>
          <p:nvPr/>
        </p:nvSpPr>
        <p:spPr bwMode="auto">
          <a:xfrm>
            <a:off x="408755" y="1447800"/>
            <a:ext cx="3933619" cy="307777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wrap="none" lIns="0" tIns="0" rIns="0" bIns="0">
            <a:spAutoFit/>
          </a:bodyPr>
          <a:lstStyle/>
          <a:p>
            <a:pPr>
              <a:tabLst>
                <a:tab pos="754380" algn="l"/>
              </a:tabLst>
              <a:defRPr/>
            </a:pPr>
            <a:r>
              <a:rPr lang="en-US" b="0" dirty="0">
                <a:solidFill>
                  <a:srgbClr val="071F9A"/>
                </a:solidFill>
                <a:latin typeface="+mj-lt"/>
                <a:ea typeface="Times New Roman" charset="0"/>
                <a:cs typeface="Times New Roman" charset="0"/>
                <a:sym typeface="Times New Roman" charset="0"/>
              </a:rPr>
              <a:t>Flow Duration (</a:t>
            </a:r>
            <a:r>
              <a:rPr lang="en-US" b="0" dirty="0" err="1">
                <a:solidFill>
                  <a:srgbClr val="071F9A"/>
                </a:solidFill>
                <a:latin typeface="+mj-lt"/>
                <a:ea typeface="Times New Roman" charset="0"/>
                <a:cs typeface="Times New Roman" charset="0"/>
                <a:sym typeface="Times New Roman" charset="0"/>
              </a:rPr>
              <a:t>secs</a:t>
            </a:r>
            <a:r>
              <a:rPr lang="en-US" b="0" dirty="0">
                <a:solidFill>
                  <a:srgbClr val="071F9A"/>
                </a:solidFill>
                <a:latin typeface="+mj-lt"/>
                <a:ea typeface="Times New Roman" charset="0"/>
                <a:cs typeface="Times New Roman" charset="0"/>
                <a:sym typeface="Times New Roman" charset="0"/>
              </a:rPr>
              <a:t>) vs. Flow Size</a:t>
            </a:r>
          </a:p>
        </p:txBody>
      </p:sp>
      <p:sp>
        <p:nvSpPr>
          <p:cNvPr id="21507" name="Rectangle 3"/>
          <p:cNvSpPr>
            <a:spLocks/>
          </p:cNvSpPr>
          <p:nvPr/>
        </p:nvSpPr>
        <p:spPr bwMode="auto">
          <a:xfrm>
            <a:off x="5562600" y="1447800"/>
            <a:ext cx="2593984" cy="307777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wrap="none" lIns="0" tIns="0" rIns="0" bIns="0">
            <a:spAutoFit/>
          </a:bodyPr>
          <a:lstStyle/>
          <a:p>
            <a:pPr>
              <a:tabLst>
                <a:tab pos="754380" algn="l"/>
              </a:tabLst>
              <a:defRPr/>
            </a:pPr>
            <a:r>
              <a:rPr lang="en-US" b="0" dirty="0">
                <a:solidFill>
                  <a:srgbClr val="071F9A"/>
                </a:solidFill>
                <a:latin typeface="+mj-lt"/>
                <a:ea typeface="Times New Roman" charset="0"/>
                <a:cs typeface="Times New Roman" charset="0"/>
                <a:sym typeface="Times New Roman" charset="0"/>
              </a:rPr>
              <a:t># Active Flows vs. time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4572000" y="1752600"/>
            <a:ext cx="4227513" cy="4956175"/>
            <a:chOff x="4572000" y="1752600"/>
            <a:chExt cx="4227513" cy="4956175"/>
          </a:xfrm>
        </p:grpSpPr>
        <p:grpSp>
          <p:nvGrpSpPr>
            <p:cNvPr id="4" name="Group 3"/>
            <p:cNvGrpSpPr/>
            <p:nvPr/>
          </p:nvGrpSpPr>
          <p:grpSpPr>
            <a:xfrm>
              <a:off x="4572000" y="1752600"/>
              <a:ext cx="4227513" cy="4956175"/>
              <a:chOff x="4572000" y="1752600"/>
              <a:chExt cx="4227513" cy="4956175"/>
            </a:xfrm>
          </p:grpSpPr>
          <p:pic>
            <p:nvPicPr>
              <p:cNvPr id="33798" name="Picture 5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572000" y="1752600"/>
                <a:ext cx="4227513" cy="49561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254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3" name="Rectangle 2"/>
              <p:cNvSpPr/>
              <p:nvPr/>
            </p:nvSpPr>
            <p:spPr bwMode="auto">
              <a:xfrm>
                <a:off x="6019800" y="5029200"/>
                <a:ext cx="457200" cy="228600"/>
              </a:xfrm>
              <a:prstGeom prst="rect">
                <a:avLst/>
              </a:prstGeom>
              <a:solidFill>
                <a:srgbClr val="FFFFFF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000" b="1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Courier New" charset="0"/>
                </a:endParaRPr>
              </a:p>
            </p:txBody>
          </p:sp>
        </p:grpSp>
        <p:sp>
          <p:nvSpPr>
            <p:cNvPr id="5" name="TextBox 4"/>
            <p:cNvSpPr txBox="1"/>
            <p:nvPr/>
          </p:nvSpPr>
          <p:spPr>
            <a:xfrm>
              <a:off x="5952968" y="4953000"/>
              <a:ext cx="60023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 smtClean="0"/>
                <a:t>RCP</a:t>
              </a:r>
              <a:endParaRPr lang="en-US" sz="1800" dirty="0"/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68263" y="1828800"/>
            <a:ext cx="4524375" cy="5046662"/>
            <a:chOff x="68263" y="1676399"/>
            <a:chExt cx="4524375" cy="5199063"/>
          </a:xfrm>
        </p:grpSpPr>
        <p:grpSp>
          <p:nvGrpSpPr>
            <p:cNvPr id="8" name="Group 7"/>
            <p:cNvGrpSpPr/>
            <p:nvPr/>
          </p:nvGrpSpPr>
          <p:grpSpPr>
            <a:xfrm>
              <a:off x="68263" y="1676399"/>
              <a:ext cx="4524375" cy="5199063"/>
              <a:chOff x="68263" y="1676399"/>
              <a:chExt cx="4524375" cy="5199063"/>
            </a:xfrm>
          </p:grpSpPr>
          <p:pic>
            <p:nvPicPr>
              <p:cNvPr id="33797" name="Picture 4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8263" y="1676399"/>
                <a:ext cx="4524375" cy="519906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254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7" name="Rectangle 6"/>
              <p:cNvSpPr/>
              <p:nvPr/>
            </p:nvSpPr>
            <p:spPr bwMode="auto">
              <a:xfrm>
                <a:off x="685800" y="2286000"/>
                <a:ext cx="457200" cy="228600"/>
              </a:xfrm>
              <a:prstGeom prst="rect">
                <a:avLst/>
              </a:prstGeom>
              <a:solidFill>
                <a:srgbClr val="FFFFFF"/>
              </a:solidFill>
              <a:ln w="9525" cap="flat" cmpd="sng" algn="ctr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000" b="1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Courier New" charset="0"/>
                </a:endParaRPr>
              </a:p>
            </p:txBody>
          </p:sp>
        </p:grpSp>
        <p:sp>
          <p:nvSpPr>
            <p:cNvPr id="15" name="TextBox 14"/>
            <p:cNvSpPr txBox="1"/>
            <p:nvPr/>
          </p:nvSpPr>
          <p:spPr>
            <a:xfrm>
              <a:off x="609600" y="2209800"/>
              <a:ext cx="60023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 smtClean="0"/>
                <a:t>RCP</a:t>
              </a:r>
              <a:endParaRPr lang="en-US" sz="1800" dirty="0"/>
            </a:p>
          </p:txBody>
        </p:sp>
      </p:grpSp>
    </p:spTree>
    <p:extLst>
      <p:ext uri="{BB962C8B-B14F-4D97-AF65-F5344CB8AC3E}">
        <p14:creationId xmlns:p14="http://schemas.microsoft.com/office/powerpoint/2010/main" val="241475098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7" grpId="0"/>
    </p:bldLst>
  </p:timing>
</p:sld>
</file>

<file path=ppt/slides/slide2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4545013"/>
            <a:ext cx="6286500" cy="2617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01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0313" y="1698625"/>
            <a:ext cx="6264275" cy="2571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the improvement?</a:t>
            </a:r>
            <a:endParaRPr lang="en-US" dirty="0"/>
          </a:p>
        </p:txBody>
      </p:sp>
      <p:sp>
        <p:nvSpPr>
          <p:cNvPr id="5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11828BE7-28D6-6A44-825C-169A4C1A9E19}" type="slidenum">
              <a:rPr lang="en-US" smtClean="0"/>
              <a:t>215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438681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2238"/>
            <a:ext cx="8229600" cy="1173162"/>
          </a:xfrm>
        </p:spPr>
        <p:txBody>
          <a:bodyPr/>
          <a:lstStyle/>
          <a:p>
            <a:r>
              <a:rPr lang="en-US" sz="3600" dirty="0" smtClean="0"/>
              <a:t>Router-Assisted Congestion Control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CC has three different tasks:</a:t>
            </a:r>
          </a:p>
          <a:p>
            <a:pPr lvl="1"/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Isolation/fairness</a:t>
            </a:r>
          </a:p>
          <a:p>
            <a:pPr lvl="1"/>
            <a:r>
              <a:rPr lang="en-US" dirty="0" smtClean="0">
                <a:solidFill>
                  <a:schemeClr val="bg2"/>
                </a:solidFill>
              </a:rPr>
              <a:t>Rate adjustment</a:t>
            </a:r>
          </a:p>
          <a:p>
            <a:pPr lvl="1"/>
            <a:r>
              <a:rPr lang="en-US" dirty="0" smtClean="0"/>
              <a:t>Detecting congestion</a:t>
            </a:r>
          </a:p>
          <a:p>
            <a:pPr lvl="7"/>
            <a:endParaRPr lang="en-US" dirty="0"/>
          </a:p>
          <a:p>
            <a:endParaRPr lang="en-US" dirty="0" smtClean="0"/>
          </a:p>
        </p:txBody>
      </p:sp>
      <p:sp>
        <p:nvSpPr>
          <p:cNvPr id="4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11828BE7-28D6-6A44-825C-169A4C1A9E19}" type="slidenum">
              <a:rPr lang="en-US" smtClean="0"/>
              <a:t>216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0659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98438"/>
            <a:ext cx="8915400" cy="1173162"/>
          </a:xfrm>
        </p:spPr>
        <p:txBody>
          <a:bodyPr/>
          <a:lstStyle/>
          <a:p>
            <a:r>
              <a:rPr lang="en-US" sz="3600" dirty="0" smtClean="0"/>
              <a:t>Explicit Congestion Notification (ECN)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836738"/>
            <a:ext cx="8763000" cy="4792662"/>
          </a:xfrm>
        </p:spPr>
        <p:txBody>
          <a:bodyPr/>
          <a:lstStyle/>
          <a:p>
            <a:r>
              <a:rPr lang="en-US" sz="2400" dirty="0" smtClean="0"/>
              <a:t>Single bit in packet header; set by congested routers</a:t>
            </a:r>
          </a:p>
          <a:p>
            <a:pPr lvl="1"/>
            <a:r>
              <a:rPr lang="en-US" sz="2000" dirty="0" smtClean="0">
                <a:solidFill>
                  <a:srgbClr val="000090"/>
                </a:solidFill>
              </a:rPr>
              <a:t>If </a:t>
            </a:r>
            <a:r>
              <a:rPr lang="en-US" sz="2000" dirty="0">
                <a:solidFill>
                  <a:srgbClr val="000090"/>
                </a:solidFill>
              </a:rPr>
              <a:t>data packet has bit set, then ACK has ECN bit </a:t>
            </a:r>
            <a:r>
              <a:rPr lang="en-US" sz="2000" dirty="0" smtClean="0">
                <a:solidFill>
                  <a:srgbClr val="000090"/>
                </a:solidFill>
              </a:rPr>
              <a:t>set</a:t>
            </a:r>
          </a:p>
          <a:p>
            <a:r>
              <a:rPr lang="en-US" sz="2400" dirty="0" smtClean="0"/>
              <a:t>Many options for when routers set the bit</a:t>
            </a:r>
          </a:p>
          <a:p>
            <a:pPr lvl="1"/>
            <a:r>
              <a:rPr lang="en-US" sz="2000" dirty="0" smtClean="0">
                <a:solidFill>
                  <a:srgbClr val="000090"/>
                </a:solidFill>
              </a:rPr>
              <a:t>tradeoff between (link) utilization and (packet) delay</a:t>
            </a:r>
            <a:endParaRPr lang="en-US" sz="1600" dirty="0">
              <a:solidFill>
                <a:srgbClr val="000090"/>
              </a:solidFill>
            </a:endParaRPr>
          </a:p>
          <a:p>
            <a:r>
              <a:rPr lang="en-US" sz="2400" dirty="0" smtClean="0"/>
              <a:t>Congestion semantics can be exactly like that of drop</a:t>
            </a:r>
          </a:p>
          <a:p>
            <a:pPr lvl="1"/>
            <a:r>
              <a:rPr lang="en-US" sz="2000" dirty="0" smtClean="0">
                <a:solidFill>
                  <a:srgbClr val="000090"/>
                </a:solidFill>
              </a:rPr>
              <a:t>I.e., </a:t>
            </a:r>
            <a:r>
              <a:rPr lang="en-US" sz="2000" dirty="0" err="1" smtClean="0">
                <a:solidFill>
                  <a:srgbClr val="000090"/>
                </a:solidFill>
              </a:rPr>
              <a:t>endhost</a:t>
            </a:r>
            <a:r>
              <a:rPr lang="en-US" sz="2000" dirty="0" smtClean="0">
                <a:solidFill>
                  <a:srgbClr val="000090"/>
                </a:solidFill>
              </a:rPr>
              <a:t> reacts as though it saw a drop</a:t>
            </a:r>
            <a:endParaRPr lang="en-US" sz="2000" dirty="0">
              <a:solidFill>
                <a:srgbClr val="000090"/>
              </a:solidFill>
            </a:endParaRPr>
          </a:p>
          <a:p>
            <a:pPr lvl="5"/>
            <a:endParaRPr lang="en-US" sz="1600" dirty="0" smtClean="0"/>
          </a:p>
          <a:p>
            <a:r>
              <a:rPr lang="en-US" sz="2400" dirty="0" smtClean="0"/>
              <a:t>Advantages:</a:t>
            </a:r>
          </a:p>
          <a:p>
            <a:pPr lvl="1"/>
            <a:r>
              <a:rPr lang="en-US" sz="2000" dirty="0" smtClean="0">
                <a:solidFill>
                  <a:srgbClr val="000090"/>
                </a:solidFill>
              </a:rPr>
              <a:t>Don’t confuse corruption with congestion; recovery w/ rate adjustment</a:t>
            </a:r>
          </a:p>
          <a:p>
            <a:pPr lvl="1"/>
            <a:r>
              <a:rPr lang="en-US" sz="2000" dirty="0" smtClean="0">
                <a:solidFill>
                  <a:srgbClr val="000090"/>
                </a:solidFill>
              </a:rPr>
              <a:t>Can serve as an early indicator of congestion to avoid delays</a:t>
            </a:r>
          </a:p>
          <a:p>
            <a:pPr lvl="1"/>
            <a:r>
              <a:rPr lang="en-US" sz="2000" dirty="0" smtClean="0">
                <a:solidFill>
                  <a:srgbClr val="000090"/>
                </a:solidFill>
              </a:rPr>
              <a:t>Easy (easier) to incrementally deploy </a:t>
            </a:r>
          </a:p>
          <a:p>
            <a:pPr lvl="2"/>
            <a:r>
              <a:rPr lang="en-US" sz="1600" dirty="0" smtClean="0">
                <a:solidFill>
                  <a:srgbClr val="000090"/>
                </a:solidFill>
              </a:rPr>
              <a:t>defined as extension to TCP/IP in RFC 3168 (uses </a:t>
            </a:r>
            <a:r>
              <a:rPr lang="en-US" sz="1600" dirty="0" err="1" smtClean="0">
                <a:solidFill>
                  <a:srgbClr val="000090"/>
                </a:solidFill>
              </a:rPr>
              <a:t>diffserv</a:t>
            </a:r>
            <a:r>
              <a:rPr lang="en-US" sz="1600" dirty="0" smtClean="0">
                <a:solidFill>
                  <a:srgbClr val="000090"/>
                </a:solidFill>
              </a:rPr>
              <a:t> bits in the IP header)</a:t>
            </a:r>
          </a:p>
        </p:txBody>
      </p:sp>
      <p:sp>
        <p:nvSpPr>
          <p:cNvPr id="4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11828BE7-28D6-6A44-825C-169A4C1A9E19}" type="slidenum">
              <a:rPr lang="en-US" smtClean="0"/>
              <a:t>217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23514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382000" cy="12493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One final proposal: Charge people for congestion!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534400" cy="4411662"/>
          </a:xfrm>
        </p:spPr>
        <p:txBody>
          <a:bodyPr/>
          <a:lstStyle/>
          <a:p>
            <a:endParaRPr lang="en-US" sz="2400" dirty="0" smtClean="0"/>
          </a:p>
          <a:p>
            <a:r>
              <a:rPr lang="en-US" sz="2400" dirty="0" smtClean="0"/>
              <a:t>Use ECN as congestion markers</a:t>
            </a:r>
          </a:p>
          <a:p>
            <a:pPr lvl="2"/>
            <a:endParaRPr lang="en-US" sz="1800" dirty="0" smtClean="0"/>
          </a:p>
          <a:p>
            <a:r>
              <a:rPr lang="en-US" sz="2400" dirty="0" smtClean="0"/>
              <a:t>Whenever I get an ECN bit set, I have to pay $</a:t>
            </a:r>
            <a:r>
              <a:rPr lang="en-US" sz="2400" dirty="0"/>
              <a:t>$</a:t>
            </a:r>
            <a:endParaRPr lang="en-US" sz="2400" dirty="0" smtClean="0"/>
          </a:p>
          <a:p>
            <a:pPr lvl="2"/>
            <a:endParaRPr lang="en-US" sz="1800" dirty="0" smtClean="0"/>
          </a:p>
          <a:p>
            <a:r>
              <a:rPr lang="en-US" sz="2400" dirty="0" smtClean="0"/>
              <a:t>Now, there’s no debate over what a flow is, or what fair is…</a:t>
            </a:r>
          </a:p>
          <a:p>
            <a:pPr lvl="2"/>
            <a:endParaRPr lang="en-US" sz="1800" dirty="0"/>
          </a:p>
          <a:p>
            <a:r>
              <a:rPr lang="en-US" sz="2400" dirty="0" smtClean="0"/>
              <a:t>Idea started by Frank Kelly here in Cambridge</a:t>
            </a:r>
          </a:p>
          <a:p>
            <a:pPr lvl="1"/>
            <a:r>
              <a:rPr lang="en-US" sz="2000" dirty="0" smtClean="0"/>
              <a:t>“optimal” solution, backed by much math</a:t>
            </a:r>
          </a:p>
          <a:p>
            <a:pPr lvl="1"/>
            <a:r>
              <a:rPr lang="en-US" sz="2000" dirty="0" smtClean="0"/>
              <a:t>Great idea: simple, elegant, effective</a:t>
            </a:r>
          </a:p>
          <a:p>
            <a:pPr lvl="1"/>
            <a:r>
              <a:rPr lang="en-US" sz="2000" dirty="0" smtClean="0"/>
              <a:t>Unclear that it will impact practice – although London congestion works</a:t>
            </a:r>
          </a:p>
        </p:txBody>
      </p:sp>
      <p:sp>
        <p:nvSpPr>
          <p:cNvPr id="4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11828BE7-28D6-6A44-825C-169A4C1A9E19}" type="slidenum">
              <a:rPr lang="en-US" smtClean="0"/>
              <a:t>218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78671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1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3" name="Rectangle 1"/>
          <p:cNvSpPr>
            <a:spLocks/>
          </p:cNvSpPr>
          <p:nvPr/>
        </p:nvSpPr>
        <p:spPr bwMode="auto">
          <a:xfrm>
            <a:off x="4614863" y="6642100"/>
            <a:ext cx="469900" cy="182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pPr algn="ctr">
              <a:spcBef>
                <a:spcPts val="500"/>
              </a:spcBef>
            </a:pPr>
            <a:r>
              <a:rPr lang="en-US" sz="1200">
                <a:solidFill>
                  <a:schemeClr val="tx1"/>
                </a:solidFill>
                <a:ea typeface="ＭＳ Ｐゴシック" charset="0"/>
                <a:cs typeface="Arial" charset="0"/>
              </a:rPr>
              <a:t> </a:t>
            </a:r>
          </a:p>
        </p:txBody>
      </p:sp>
      <p:grpSp>
        <p:nvGrpSpPr>
          <p:cNvPr id="59397" name="Group 5"/>
          <p:cNvGrpSpPr>
            <a:grpSpLocks/>
          </p:cNvGrpSpPr>
          <p:nvPr/>
        </p:nvGrpSpPr>
        <p:grpSpPr bwMode="auto">
          <a:xfrm>
            <a:off x="0" y="793750"/>
            <a:ext cx="9144000" cy="90488"/>
            <a:chOff x="0" y="0"/>
            <a:chExt cx="5760" cy="57"/>
          </a:xfrm>
        </p:grpSpPr>
        <p:sp>
          <p:nvSpPr>
            <p:cNvPr id="59394" name="Line 2"/>
            <p:cNvSpPr>
              <a:spLocks noChangeShapeType="1"/>
            </p:cNvSpPr>
            <p:nvPr/>
          </p:nvSpPr>
          <p:spPr bwMode="auto">
            <a:xfrm rot="10800000" flipH="1">
              <a:off x="0" y="0"/>
              <a:ext cx="5760" cy="1"/>
            </a:xfrm>
            <a:prstGeom prst="line">
              <a:avLst/>
            </a:prstGeom>
            <a:noFill/>
            <a:ln w="38100" cap="flat">
              <a:solidFill>
                <a:srgbClr val="003E72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59395" name="Line 3"/>
            <p:cNvSpPr>
              <a:spLocks noChangeShapeType="1"/>
            </p:cNvSpPr>
            <p:nvPr/>
          </p:nvSpPr>
          <p:spPr bwMode="auto">
            <a:xfrm rot="10800000" flipH="1">
              <a:off x="2100" y="34"/>
              <a:ext cx="3660" cy="1"/>
            </a:xfrm>
            <a:prstGeom prst="line">
              <a:avLst/>
            </a:prstGeom>
            <a:noFill/>
            <a:ln w="9525" cap="flat">
              <a:solidFill>
                <a:srgbClr val="003E72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59396" name="Line 4"/>
            <p:cNvSpPr>
              <a:spLocks noChangeShapeType="1"/>
            </p:cNvSpPr>
            <p:nvPr/>
          </p:nvSpPr>
          <p:spPr bwMode="auto">
            <a:xfrm rot="10800000" flipH="1">
              <a:off x="4104" y="56"/>
              <a:ext cx="1656" cy="1"/>
            </a:xfrm>
            <a:prstGeom prst="line">
              <a:avLst/>
            </a:prstGeom>
            <a:noFill/>
            <a:ln w="6350" cap="flat">
              <a:solidFill>
                <a:srgbClr val="003E72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</p:grpSp>
      <p:sp>
        <p:nvSpPr>
          <p:cNvPr id="59401" name="Rectangle 9"/>
          <p:cNvSpPr>
            <a:spLocks/>
          </p:cNvSpPr>
          <p:nvPr/>
        </p:nvSpPr>
        <p:spPr bwMode="auto">
          <a:xfrm>
            <a:off x="4614863" y="6642100"/>
            <a:ext cx="469900" cy="182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pPr algn="ctr">
              <a:spcBef>
                <a:spcPts val="500"/>
              </a:spcBef>
            </a:pPr>
            <a:r>
              <a:rPr lang="en-US" sz="1200">
                <a:solidFill>
                  <a:schemeClr val="tx1"/>
                </a:solidFill>
                <a:ea typeface="ＭＳ Ｐゴシック" charset="0"/>
                <a:cs typeface="Arial" charset="0"/>
              </a:rPr>
              <a:t> </a:t>
            </a:r>
          </a:p>
        </p:txBody>
      </p:sp>
      <p:sp>
        <p:nvSpPr>
          <p:cNvPr id="59404" name="Rectangle 12"/>
          <p:cNvSpPr>
            <a:spLocks noGrp="1" noChangeArrowheads="1"/>
          </p:cNvSpPr>
          <p:nvPr>
            <p:ph type="body" idx="1"/>
          </p:nvPr>
        </p:nvSpPr>
        <p:spPr>
          <a:xfrm>
            <a:off x="457200" y="762000"/>
            <a:ext cx="4040188" cy="639763"/>
          </a:xfrm>
          <a:ln/>
        </p:spPr>
        <p:txBody>
          <a:bodyPr rIns="132080" anchor="b"/>
          <a:lstStyle/>
          <a:p>
            <a:pPr marL="39688" indent="0">
              <a:buFont typeface="Arial" charset="0"/>
              <a:buNone/>
            </a:pPr>
            <a:r>
              <a:rPr lang="en-US" sz="2400"/>
              <a:t>Synchronized Flows</a:t>
            </a:r>
          </a:p>
        </p:txBody>
      </p:sp>
      <p:sp>
        <p:nvSpPr>
          <p:cNvPr id="59405" name="Rectangle 13"/>
          <p:cNvSpPr>
            <a:spLocks/>
          </p:cNvSpPr>
          <p:nvPr/>
        </p:nvSpPr>
        <p:spPr bwMode="auto">
          <a:xfrm>
            <a:off x="4645025" y="957263"/>
            <a:ext cx="4051300" cy="44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40639" bIns="0" anchor="b"/>
          <a:lstStyle/>
          <a:p>
            <a:pPr marL="39688">
              <a:spcBef>
                <a:spcPts val="275"/>
              </a:spcBef>
            </a:pPr>
            <a:r>
              <a:rPr lang="en-US">
                <a:solidFill>
                  <a:srgbClr val="002060"/>
                </a:solidFill>
                <a:latin typeface="Arial Bold" charset="0"/>
                <a:ea typeface="ＭＳ Ｐゴシック" charset="0"/>
                <a:cs typeface="Arial Bold" charset="0"/>
                <a:sym typeface="Arial Bold" charset="0"/>
              </a:rPr>
              <a:t>Many TCP Flows</a:t>
            </a:r>
          </a:p>
        </p:txBody>
      </p:sp>
      <p:sp>
        <p:nvSpPr>
          <p:cNvPr id="59406" name="Rectangle 14"/>
          <p:cNvSpPr>
            <a:spLocks/>
          </p:cNvSpPr>
          <p:nvPr/>
        </p:nvSpPr>
        <p:spPr bwMode="auto">
          <a:xfrm>
            <a:off x="457200" y="1401763"/>
            <a:ext cx="4051300" cy="161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40639" bIns="0"/>
          <a:lstStyle/>
          <a:p>
            <a:pPr marL="382588" indent="-342900">
              <a:spcBef>
                <a:spcPts val="225"/>
              </a:spcBef>
              <a:buClr>
                <a:srgbClr val="002060"/>
              </a:buClr>
              <a:buSzPct val="100000"/>
              <a:buFont typeface="Arial" charset="0"/>
              <a:buChar char="•"/>
            </a:pPr>
            <a:r>
              <a:rPr lang="en-US" sz="2000">
                <a:solidFill>
                  <a:srgbClr val="002060"/>
                </a:solidFill>
                <a:latin typeface="Arial Bold" charset="0"/>
                <a:ea typeface="ＭＳ Ｐゴシック" charset="0"/>
                <a:cs typeface="Arial Bold" charset="0"/>
                <a:sym typeface="Arial Bold" charset="0"/>
              </a:rPr>
              <a:t>Aggregate window has same dynamics</a:t>
            </a:r>
          </a:p>
          <a:p>
            <a:pPr marL="382588" indent="-342900">
              <a:spcBef>
                <a:spcPts val="225"/>
              </a:spcBef>
              <a:buClr>
                <a:srgbClr val="002060"/>
              </a:buClr>
              <a:buSzPct val="100000"/>
              <a:buFont typeface="Arial" charset="0"/>
              <a:buChar char="•"/>
            </a:pPr>
            <a:r>
              <a:rPr lang="en-US" sz="2000">
                <a:solidFill>
                  <a:srgbClr val="002060"/>
                </a:solidFill>
                <a:latin typeface="Arial Bold" charset="0"/>
                <a:ea typeface="ＭＳ Ｐゴシック" charset="0"/>
                <a:cs typeface="Arial Bold" charset="0"/>
                <a:sym typeface="Arial Bold" charset="0"/>
              </a:rPr>
              <a:t>Therefore buffer occupancy has same dynamics</a:t>
            </a:r>
          </a:p>
          <a:p>
            <a:pPr marL="382588" indent="-342900">
              <a:spcBef>
                <a:spcPts val="225"/>
              </a:spcBef>
              <a:buClr>
                <a:srgbClr val="002060"/>
              </a:buClr>
              <a:buSzPct val="100000"/>
              <a:buFont typeface="Arial" charset="0"/>
              <a:buChar char="•"/>
            </a:pPr>
            <a:r>
              <a:rPr lang="en-US" sz="2000">
                <a:solidFill>
                  <a:srgbClr val="002060"/>
                </a:solidFill>
                <a:latin typeface="Arial Bold" charset="0"/>
                <a:ea typeface="ＭＳ Ｐゴシック" charset="0"/>
                <a:cs typeface="Arial Bold" charset="0"/>
                <a:sym typeface="Arial Bold" charset="0"/>
              </a:rPr>
              <a:t>Rule-of-thumb still holds.</a:t>
            </a:r>
          </a:p>
        </p:txBody>
      </p:sp>
      <p:sp>
        <p:nvSpPr>
          <p:cNvPr id="59407" name="Rectangle 15"/>
          <p:cNvSpPr>
            <a:spLocks/>
          </p:cNvSpPr>
          <p:nvPr/>
        </p:nvSpPr>
        <p:spPr bwMode="auto">
          <a:xfrm>
            <a:off x="4645025" y="1401763"/>
            <a:ext cx="4051300" cy="2197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40639" bIns="0"/>
          <a:lstStyle/>
          <a:p>
            <a:pPr marL="382588" indent="-342900">
              <a:spcBef>
                <a:spcPts val="225"/>
              </a:spcBef>
              <a:buClr>
                <a:srgbClr val="002060"/>
              </a:buClr>
              <a:buSzPct val="100000"/>
              <a:buFont typeface="Arial" charset="0"/>
              <a:buChar char="•"/>
            </a:pPr>
            <a:r>
              <a:rPr lang="en-US" sz="2000">
                <a:solidFill>
                  <a:srgbClr val="002060"/>
                </a:solidFill>
                <a:latin typeface="Arial Bold" charset="0"/>
                <a:ea typeface="ＭＳ Ｐゴシック" charset="0"/>
                <a:cs typeface="Arial Bold" charset="0"/>
                <a:sym typeface="Arial Bold" charset="0"/>
              </a:rPr>
              <a:t>Independent, desynchronized</a:t>
            </a:r>
            <a:endParaRPr lang="en-US">
              <a:solidFill>
                <a:schemeClr val="tx1"/>
              </a:solidFill>
              <a:ea typeface="ＭＳ Ｐゴシック" charset="0"/>
              <a:cs typeface="Lucida Grande" charset="0"/>
            </a:endParaRPr>
          </a:p>
          <a:p>
            <a:pPr marL="382588" indent="-342900">
              <a:spcBef>
                <a:spcPts val="225"/>
              </a:spcBef>
              <a:buClr>
                <a:srgbClr val="002060"/>
              </a:buClr>
              <a:buSzPct val="100000"/>
              <a:buFont typeface="Arial" charset="0"/>
              <a:buChar char="•"/>
            </a:pPr>
            <a:r>
              <a:rPr lang="en-US" sz="2000">
                <a:solidFill>
                  <a:srgbClr val="002060"/>
                </a:solidFill>
                <a:latin typeface="Arial Bold" charset="0"/>
                <a:ea typeface="ＭＳ Ｐゴシック" charset="0"/>
                <a:cs typeface="Arial Bold" charset="0"/>
                <a:sym typeface="Arial Bold" charset="0"/>
              </a:rPr>
              <a:t>Central limit theorem says the aggregate becomes Gaussian</a:t>
            </a:r>
            <a:endParaRPr lang="en-US">
              <a:solidFill>
                <a:schemeClr val="tx1"/>
              </a:solidFill>
              <a:ea typeface="ＭＳ Ｐゴシック" charset="0"/>
              <a:cs typeface="Lucida Grande" charset="0"/>
            </a:endParaRPr>
          </a:p>
          <a:p>
            <a:pPr marL="382588" indent="-342900">
              <a:spcBef>
                <a:spcPts val="225"/>
              </a:spcBef>
              <a:buClr>
                <a:srgbClr val="002060"/>
              </a:buClr>
              <a:buSzPct val="100000"/>
              <a:buFont typeface="Arial" charset="0"/>
              <a:buChar char="•"/>
            </a:pPr>
            <a:r>
              <a:rPr lang="en-US" sz="2000">
                <a:solidFill>
                  <a:srgbClr val="002060"/>
                </a:solidFill>
                <a:latin typeface="Arial Bold" charset="0"/>
                <a:ea typeface="ＭＳ Ｐゴシック" charset="0"/>
                <a:cs typeface="Arial Bold" charset="0"/>
                <a:sym typeface="Arial Bold" charset="0"/>
              </a:rPr>
              <a:t>Variance (buffer size) decreases as </a:t>
            </a:r>
            <a:r>
              <a:rPr lang="en-US" sz="2000">
                <a:solidFill>
                  <a:srgbClr val="002060"/>
                </a:solidFill>
                <a:latin typeface="Arial Bold Italic" charset="0"/>
                <a:ea typeface="ＭＳ Ｐゴシック" charset="0"/>
                <a:cs typeface="Arial Bold Italic" charset="0"/>
                <a:sym typeface="Arial Bold Italic" charset="0"/>
              </a:rPr>
              <a:t>N</a:t>
            </a:r>
            <a:r>
              <a:rPr lang="en-US" sz="2000">
                <a:solidFill>
                  <a:srgbClr val="002060"/>
                </a:solidFill>
                <a:latin typeface="Arial Bold" charset="0"/>
                <a:ea typeface="ＭＳ Ｐゴシック" charset="0"/>
                <a:cs typeface="Arial Bold" charset="0"/>
                <a:sym typeface="Arial Bold" charset="0"/>
              </a:rPr>
              <a:t> increases</a:t>
            </a:r>
          </a:p>
        </p:txBody>
      </p:sp>
      <p:sp>
        <p:nvSpPr>
          <p:cNvPr id="59408" name="Rectangle 16"/>
          <p:cNvSpPr>
            <a:spLocks noGrp="1" noChangeArrowheads="1"/>
          </p:cNvSpPr>
          <p:nvPr>
            <p:ph type="title"/>
          </p:nvPr>
        </p:nvSpPr>
        <p:spPr>
          <a:xfrm>
            <a:off x="457200" y="-228600"/>
            <a:ext cx="8229600" cy="1143000"/>
          </a:xfrm>
          <a:ln/>
        </p:spPr>
        <p:txBody>
          <a:bodyPr rIns="497840"/>
          <a:lstStyle/>
          <a:p>
            <a:pPr marL="222250"/>
            <a:r>
              <a:rPr lang="en-US" smtClean="0"/>
              <a:t>Some TCP </a:t>
            </a:r>
            <a:r>
              <a:rPr lang="en-US" dirty="0" smtClean="0"/>
              <a:t>issues outstanding…</a:t>
            </a:r>
            <a:endParaRPr lang="en-US" dirty="0"/>
          </a:p>
        </p:txBody>
      </p:sp>
      <p:sp>
        <p:nvSpPr>
          <p:cNvPr id="59409" name="Rectangle 17"/>
          <p:cNvSpPr>
            <a:spLocks/>
          </p:cNvSpPr>
          <p:nvPr/>
        </p:nvSpPr>
        <p:spPr bwMode="auto">
          <a:xfrm>
            <a:off x="8001000" y="4175125"/>
            <a:ext cx="447675" cy="549275"/>
          </a:xfrm>
          <a:prstGeom prst="rect">
            <a:avLst/>
          </a:prstGeom>
          <a:solidFill>
            <a:srgbClr val="DDDDDD"/>
          </a:solidFill>
          <a:ln w="38100" cap="flat">
            <a:solidFill>
              <a:srgbClr val="3333CC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9410" name="Rectangle 18"/>
          <p:cNvSpPr>
            <a:spLocks/>
          </p:cNvSpPr>
          <p:nvPr/>
        </p:nvSpPr>
        <p:spPr bwMode="auto">
          <a:xfrm>
            <a:off x="8001000" y="4175125"/>
            <a:ext cx="447675" cy="549275"/>
          </a:xfrm>
          <a:prstGeom prst="rect">
            <a:avLst/>
          </a:prstGeom>
          <a:solidFill>
            <a:srgbClr val="DDDDDD"/>
          </a:solidFill>
          <a:ln w="38100" cap="flat">
            <a:solidFill>
              <a:srgbClr val="3333CC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grpSp>
        <p:nvGrpSpPr>
          <p:cNvPr id="59415" name="Group 23"/>
          <p:cNvGrpSpPr>
            <a:grpSpLocks/>
          </p:cNvGrpSpPr>
          <p:nvPr/>
        </p:nvGrpSpPr>
        <p:grpSpPr bwMode="auto">
          <a:xfrm>
            <a:off x="8001000" y="3697288"/>
            <a:ext cx="1042988" cy="2001837"/>
            <a:chOff x="0" y="0"/>
            <a:chExt cx="657" cy="1261"/>
          </a:xfrm>
        </p:grpSpPr>
        <p:sp>
          <p:nvSpPr>
            <p:cNvPr id="59411" name="Freeform 19"/>
            <p:cNvSpPr>
              <a:spLocks/>
            </p:cNvSpPr>
            <p:nvPr/>
          </p:nvSpPr>
          <p:spPr bwMode="auto">
            <a:xfrm>
              <a:off x="43" y="0"/>
              <a:ext cx="409" cy="915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21600 h 21600"/>
                <a:gd name="T4" fmla="*/ 21600 w 2160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</a:path>
              </a:pathLst>
            </a:custGeom>
            <a:noFill/>
            <a:ln w="12700" cap="flat">
              <a:solidFill>
                <a:schemeClr val="tx1"/>
              </a:solidFill>
              <a:prstDash val="solid"/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59412" name="Freeform 20"/>
            <p:cNvSpPr>
              <a:spLocks/>
            </p:cNvSpPr>
            <p:nvPr/>
          </p:nvSpPr>
          <p:spPr bwMode="auto">
            <a:xfrm>
              <a:off x="44" y="263"/>
              <a:ext cx="159" cy="368"/>
            </a:xfrm>
            <a:custGeom>
              <a:avLst/>
              <a:gdLst>
                <a:gd name="T0" fmla="+- 0 2534 1487"/>
                <a:gd name="T1" fmla="*/ T0 w 20113"/>
                <a:gd name="T2" fmla="*/ 0 h 21600"/>
                <a:gd name="T3" fmla="+- 0 13032 1487"/>
                <a:gd name="T4" fmla="*/ T3 w 20113"/>
                <a:gd name="T5" fmla="*/ 9376 h 21600"/>
                <a:gd name="T6" fmla="+- 0 18704 1487"/>
                <a:gd name="T7" fmla="*/ T6 w 20113"/>
                <a:gd name="T8" fmla="*/ 11275 h 21600"/>
                <a:gd name="T9" fmla="+- 0 21600 1487"/>
                <a:gd name="T10" fmla="*/ T9 w 20113"/>
                <a:gd name="T11" fmla="*/ 12224 h 21600"/>
                <a:gd name="T12" fmla="+- 0 12067 1487"/>
                <a:gd name="T13" fmla="*/ T12 w 20113"/>
                <a:gd name="T14" fmla="*/ 15073 h 21600"/>
                <a:gd name="T15" fmla="+- 0 4465 1487"/>
                <a:gd name="T16" fmla="*/ T15 w 20113"/>
                <a:gd name="T17" fmla="*/ 16853 h 21600"/>
                <a:gd name="T18" fmla="+- 0 1569 1487"/>
                <a:gd name="T19" fmla="*/ T18 w 20113"/>
                <a:gd name="T20" fmla="*/ 21600 h 21600"/>
              </a:gdLst>
              <a:ahLst/>
              <a:cxnLst>
                <a:cxn ang="0">
                  <a:pos x="T1" y="T2"/>
                </a:cxn>
                <a:cxn ang="0">
                  <a:pos x="T4" y="T5"/>
                </a:cxn>
                <a:cxn ang="0">
                  <a:pos x="T7" y="T8"/>
                </a:cxn>
                <a:cxn ang="0">
                  <a:pos x="T10" y="T11"/>
                </a:cxn>
                <a:cxn ang="0">
                  <a:pos x="T13" y="T14"/>
                </a:cxn>
                <a:cxn ang="0">
                  <a:pos x="T16" y="T17"/>
                </a:cxn>
                <a:cxn ang="0">
                  <a:pos x="T19" y="T20"/>
                </a:cxn>
              </a:cxnLst>
              <a:rect l="0" t="0" r="r" b="b"/>
              <a:pathLst>
                <a:path w="20113" h="21600">
                  <a:moveTo>
                    <a:pt x="1047" y="0"/>
                  </a:moveTo>
                  <a:cubicBezTo>
                    <a:pt x="-1487" y="7358"/>
                    <a:pt x="6357" y="7833"/>
                    <a:pt x="11545" y="9376"/>
                  </a:cubicBezTo>
                  <a:cubicBezTo>
                    <a:pt x="13476" y="9969"/>
                    <a:pt x="15286" y="10681"/>
                    <a:pt x="17217" y="11275"/>
                  </a:cubicBezTo>
                  <a:cubicBezTo>
                    <a:pt x="18182" y="11631"/>
                    <a:pt x="20113" y="12224"/>
                    <a:pt x="20113" y="12224"/>
                  </a:cubicBezTo>
                  <a:cubicBezTo>
                    <a:pt x="14924" y="15666"/>
                    <a:pt x="19148" y="13411"/>
                    <a:pt x="10580" y="15073"/>
                  </a:cubicBezTo>
                  <a:cubicBezTo>
                    <a:pt x="8046" y="15547"/>
                    <a:pt x="2978" y="16853"/>
                    <a:pt x="2978" y="16853"/>
                  </a:cubicBezTo>
                  <a:cubicBezTo>
                    <a:pt x="-763" y="19226"/>
                    <a:pt x="82" y="17565"/>
                    <a:pt x="82" y="21600"/>
                  </a:cubicBezTo>
                </a:path>
              </a:pathLst>
            </a:custGeom>
            <a:noFill/>
            <a:ln w="19050" cap="flat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59413" name="Line 21"/>
            <p:cNvSpPr>
              <a:spLocks noChangeShapeType="1"/>
            </p:cNvSpPr>
            <p:nvPr/>
          </p:nvSpPr>
          <p:spPr bwMode="auto">
            <a:xfrm>
              <a:off x="45" y="599"/>
              <a:ext cx="1" cy="287"/>
            </a:xfrm>
            <a:prstGeom prst="line">
              <a:avLst/>
            </a:prstGeom>
            <a:noFill/>
            <a:ln w="19050" cap="flat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59414" name="Rectangle 22"/>
            <p:cNvSpPr>
              <a:spLocks/>
            </p:cNvSpPr>
            <p:nvPr/>
          </p:nvSpPr>
          <p:spPr bwMode="auto">
            <a:xfrm>
              <a:off x="0" y="941"/>
              <a:ext cx="657" cy="3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wrap="none" lIns="0" tIns="0" rIns="40639" bIns="0">
              <a:spAutoFit/>
            </a:bodyPr>
            <a:lstStyle/>
            <a:p>
              <a:pPr marL="39688"/>
              <a:r>
                <a:rPr lang="en-US" sz="1400">
                  <a:solidFill>
                    <a:schemeClr val="tx1"/>
                  </a:solidFill>
                  <a:ea typeface="ＭＳ Ｐゴシック" charset="0"/>
                  <a:cs typeface="Arial" charset="0"/>
                </a:rPr>
                <a:t>Probability</a:t>
              </a:r>
            </a:p>
            <a:p>
              <a:pPr marL="39688"/>
              <a:r>
                <a:rPr lang="en-US" sz="1400">
                  <a:solidFill>
                    <a:schemeClr val="tx1"/>
                  </a:solidFill>
                  <a:ea typeface="ＭＳ Ｐゴシック" charset="0"/>
                  <a:cs typeface="Arial" charset="0"/>
                </a:rPr>
                <a:t>Distribution</a:t>
              </a:r>
            </a:p>
          </p:txBody>
        </p:sp>
      </p:grpSp>
      <p:sp>
        <p:nvSpPr>
          <p:cNvPr id="59416" name="Freeform 24"/>
          <p:cNvSpPr>
            <a:spLocks/>
          </p:cNvSpPr>
          <p:nvPr/>
        </p:nvSpPr>
        <p:spPr bwMode="auto">
          <a:xfrm>
            <a:off x="5275263" y="3898900"/>
            <a:ext cx="3390900" cy="2087563"/>
          </a:xfrm>
          <a:custGeom>
            <a:avLst/>
            <a:gdLst>
              <a:gd name="T0" fmla="*/ 0 w 21600"/>
              <a:gd name="T1" fmla="*/ 0 h 21600"/>
              <a:gd name="T2" fmla="*/ 0 w 21600"/>
              <a:gd name="T3" fmla="*/ 21600 h 21600"/>
              <a:gd name="T4" fmla="*/ 21600 w 21600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0" y="21600"/>
                </a:lnTo>
                <a:lnTo>
                  <a:pt x="21600" y="21600"/>
                </a:lnTo>
              </a:path>
            </a:pathLst>
          </a:custGeom>
          <a:noFill/>
          <a:ln w="12700" cap="flat">
            <a:solidFill>
              <a:schemeClr val="tx1"/>
            </a:solidFill>
            <a:prstDash val="solid"/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9417" name="Rectangle 25"/>
          <p:cNvSpPr>
            <a:spLocks/>
          </p:cNvSpPr>
          <p:nvPr/>
        </p:nvSpPr>
        <p:spPr bwMode="auto">
          <a:xfrm>
            <a:off x="8531225" y="5983288"/>
            <a:ext cx="217488" cy="35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40639" bIns="0">
            <a:spAutoFit/>
          </a:bodyPr>
          <a:lstStyle/>
          <a:p>
            <a:pPr marL="39688"/>
            <a:r>
              <a:rPr lang="en-US" sz="1800">
                <a:solidFill>
                  <a:schemeClr val="tx1"/>
                </a:solidFill>
                <a:latin typeface="Times New Roman Bold Italic" charset="0"/>
                <a:ea typeface="ＭＳ Ｐゴシック" charset="0"/>
                <a:cs typeface="Times New Roman Bold Italic" charset="0"/>
                <a:sym typeface="Times New Roman Bold Italic" charset="0"/>
              </a:rPr>
              <a:t>t</a:t>
            </a:r>
          </a:p>
        </p:txBody>
      </p:sp>
      <p:pic>
        <p:nvPicPr>
          <p:cNvPr id="59418" name="Picture 26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4114800"/>
            <a:ext cx="430213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9466" name="Group 74"/>
          <p:cNvGrpSpPr>
            <a:grpSpLocks/>
          </p:cNvGrpSpPr>
          <p:nvPr/>
        </p:nvGrpSpPr>
        <p:grpSpPr bwMode="auto">
          <a:xfrm>
            <a:off x="5302250" y="5265738"/>
            <a:ext cx="2678113" cy="476250"/>
            <a:chOff x="0" y="0"/>
            <a:chExt cx="1687" cy="300"/>
          </a:xfrm>
        </p:grpSpPr>
        <p:grpSp>
          <p:nvGrpSpPr>
            <p:cNvPr id="59421" name="Group 29"/>
            <p:cNvGrpSpPr>
              <a:grpSpLocks/>
            </p:cNvGrpSpPr>
            <p:nvPr/>
          </p:nvGrpSpPr>
          <p:grpSpPr bwMode="auto">
            <a:xfrm>
              <a:off x="1285" y="13"/>
              <a:ext cx="263" cy="135"/>
              <a:chOff x="0" y="0"/>
              <a:chExt cx="263" cy="135"/>
            </a:xfrm>
          </p:grpSpPr>
          <p:sp>
            <p:nvSpPr>
              <p:cNvPr id="59419" name="Freeform 27"/>
              <p:cNvSpPr>
                <a:spLocks/>
              </p:cNvSpPr>
              <p:nvPr/>
            </p:nvSpPr>
            <p:spPr bwMode="auto">
              <a:xfrm>
                <a:off x="0" y="0"/>
                <a:ext cx="262" cy="135"/>
              </a:xfrm>
              <a:custGeom>
                <a:avLst/>
                <a:gdLst>
                  <a:gd name="T0" fmla="*/ 0 w 21600"/>
                  <a:gd name="T1" fmla="*/ 21600 h 21600"/>
                  <a:gd name="T2" fmla="*/ 6480 w 21600"/>
                  <a:gd name="T3" fmla="*/ 11782 h 21600"/>
                  <a:gd name="T4" fmla="*/ 15120 w 21600"/>
                  <a:gd name="T5" fmla="*/ 3927 h 21600"/>
                  <a:gd name="T6" fmla="*/ 21600 w 21600"/>
                  <a:gd name="T7" fmla="*/ 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0" y="21600"/>
                    </a:moveTo>
                    <a:cubicBezTo>
                      <a:pt x="1980" y="18164"/>
                      <a:pt x="3960" y="14727"/>
                      <a:pt x="6480" y="11782"/>
                    </a:cubicBezTo>
                    <a:cubicBezTo>
                      <a:pt x="9000" y="8836"/>
                      <a:pt x="12600" y="5891"/>
                      <a:pt x="15120" y="3927"/>
                    </a:cubicBezTo>
                    <a:cubicBezTo>
                      <a:pt x="17640" y="1964"/>
                      <a:pt x="19620" y="982"/>
                      <a:pt x="21600" y="0"/>
                    </a:cubicBezTo>
                  </a:path>
                </a:pathLst>
              </a:custGeom>
              <a:noFill/>
              <a:ln w="19050" cap="flat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59420" name="Line 28"/>
              <p:cNvSpPr>
                <a:spLocks noChangeShapeType="1"/>
              </p:cNvSpPr>
              <p:nvPr/>
            </p:nvSpPr>
            <p:spPr bwMode="auto">
              <a:xfrm>
                <a:off x="262" y="0"/>
                <a:ext cx="1" cy="135"/>
              </a:xfrm>
              <a:prstGeom prst="line">
                <a:avLst/>
              </a:prstGeom>
              <a:noFill/>
              <a:ln w="19050" cap="flat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</p:grpSp>
        <p:grpSp>
          <p:nvGrpSpPr>
            <p:cNvPr id="59424" name="Group 32"/>
            <p:cNvGrpSpPr>
              <a:grpSpLocks/>
            </p:cNvGrpSpPr>
            <p:nvPr/>
          </p:nvGrpSpPr>
          <p:grpSpPr bwMode="auto">
            <a:xfrm>
              <a:off x="0" y="81"/>
              <a:ext cx="281" cy="134"/>
              <a:chOff x="0" y="0"/>
              <a:chExt cx="281" cy="134"/>
            </a:xfrm>
          </p:grpSpPr>
          <p:sp>
            <p:nvSpPr>
              <p:cNvPr id="59422" name="Freeform 30"/>
              <p:cNvSpPr>
                <a:spLocks/>
              </p:cNvSpPr>
              <p:nvPr/>
            </p:nvSpPr>
            <p:spPr bwMode="auto">
              <a:xfrm>
                <a:off x="0" y="0"/>
                <a:ext cx="262" cy="134"/>
              </a:xfrm>
              <a:custGeom>
                <a:avLst/>
                <a:gdLst>
                  <a:gd name="T0" fmla="*/ 0 w 21600"/>
                  <a:gd name="T1" fmla="*/ 21600 h 21600"/>
                  <a:gd name="T2" fmla="*/ 6480 w 21600"/>
                  <a:gd name="T3" fmla="*/ 11782 h 21600"/>
                  <a:gd name="T4" fmla="*/ 15120 w 21600"/>
                  <a:gd name="T5" fmla="*/ 3927 h 21600"/>
                  <a:gd name="T6" fmla="*/ 21600 w 21600"/>
                  <a:gd name="T7" fmla="*/ 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0" y="21600"/>
                    </a:moveTo>
                    <a:cubicBezTo>
                      <a:pt x="1980" y="18164"/>
                      <a:pt x="3960" y="14727"/>
                      <a:pt x="6480" y="11782"/>
                    </a:cubicBezTo>
                    <a:cubicBezTo>
                      <a:pt x="9000" y="8836"/>
                      <a:pt x="12600" y="5891"/>
                      <a:pt x="15120" y="3927"/>
                    </a:cubicBezTo>
                    <a:cubicBezTo>
                      <a:pt x="17640" y="1964"/>
                      <a:pt x="19620" y="982"/>
                      <a:pt x="21600" y="0"/>
                    </a:cubicBezTo>
                  </a:path>
                </a:pathLst>
              </a:custGeom>
              <a:noFill/>
              <a:ln w="19050" cap="flat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59423" name="Line 31"/>
              <p:cNvSpPr>
                <a:spLocks noChangeShapeType="1"/>
              </p:cNvSpPr>
              <p:nvPr/>
            </p:nvSpPr>
            <p:spPr bwMode="auto">
              <a:xfrm>
                <a:off x="262" y="0"/>
                <a:ext cx="19" cy="134"/>
              </a:xfrm>
              <a:prstGeom prst="line">
                <a:avLst/>
              </a:prstGeom>
              <a:noFill/>
              <a:ln w="19050" cap="flat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</p:grpSp>
        <p:grpSp>
          <p:nvGrpSpPr>
            <p:cNvPr id="59427" name="Group 35"/>
            <p:cNvGrpSpPr>
              <a:grpSpLocks/>
            </p:cNvGrpSpPr>
            <p:nvPr/>
          </p:nvGrpSpPr>
          <p:grpSpPr bwMode="auto">
            <a:xfrm>
              <a:off x="281" y="165"/>
              <a:ext cx="125" cy="90"/>
              <a:chOff x="0" y="0"/>
              <a:chExt cx="124" cy="90"/>
            </a:xfrm>
          </p:grpSpPr>
          <p:sp>
            <p:nvSpPr>
              <p:cNvPr id="59425" name="Freeform 33"/>
              <p:cNvSpPr>
                <a:spLocks/>
              </p:cNvSpPr>
              <p:nvPr/>
            </p:nvSpPr>
            <p:spPr bwMode="auto">
              <a:xfrm>
                <a:off x="0" y="0"/>
                <a:ext cx="116" cy="45"/>
              </a:xfrm>
              <a:custGeom>
                <a:avLst/>
                <a:gdLst>
                  <a:gd name="T0" fmla="*/ 0 w 21600"/>
                  <a:gd name="T1" fmla="*/ 21600 h 21600"/>
                  <a:gd name="T2" fmla="*/ 6480 w 21600"/>
                  <a:gd name="T3" fmla="*/ 11782 h 21600"/>
                  <a:gd name="T4" fmla="*/ 15120 w 21600"/>
                  <a:gd name="T5" fmla="*/ 3927 h 21600"/>
                  <a:gd name="T6" fmla="*/ 21600 w 21600"/>
                  <a:gd name="T7" fmla="*/ 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0" y="21600"/>
                    </a:moveTo>
                    <a:cubicBezTo>
                      <a:pt x="1980" y="18164"/>
                      <a:pt x="3960" y="14727"/>
                      <a:pt x="6480" y="11782"/>
                    </a:cubicBezTo>
                    <a:cubicBezTo>
                      <a:pt x="9000" y="8836"/>
                      <a:pt x="12600" y="5891"/>
                      <a:pt x="15120" y="3927"/>
                    </a:cubicBezTo>
                    <a:cubicBezTo>
                      <a:pt x="17640" y="1964"/>
                      <a:pt x="19620" y="982"/>
                      <a:pt x="21600" y="0"/>
                    </a:cubicBezTo>
                  </a:path>
                </a:pathLst>
              </a:custGeom>
              <a:noFill/>
              <a:ln w="19050" cap="flat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59426" name="Line 34"/>
              <p:cNvSpPr>
                <a:spLocks noChangeShapeType="1"/>
              </p:cNvSpPr>
              <p:nvPr/>
            </p:nvSpPr>
            <p:spPr bwMode="auto">
              <a:xfrm>
                <a:off x="116" y="0"/>
                <a:ext cx="8" cy="90"/>
              </a:xfrm>
              <a:prstGeom prst="line">
                <a:avLst/>
              </a:prstGeom>
              <a:noFill/>
              <a:ln w="19050" cap="flat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</p:grpSp>
        <p:grpSp>
          <p:nvGrpSpPr>
            <p:cNvPr id="59430" name="Group 38"/>
            <p:cNvGrpSpPr>
              <a:grpSpLocks/>
            </p:cNvGrpSpPr>
            <p:nvPr/>
          </p:nvGrpSpPr>
          <p:grpSpPr bwMode="auto">
            <a:xfrm>
              <a:off x="898" y="23"/>
              <a:ext cx="387" cy="224"/>
              <a:chOff x="0" y="0"/>
              <a:chExt cx="387" cy="224"/>
            </a:xfrm>
          </p:grpSpPr>
          <p:sp>
            <p:nvSpPr>
              <p:cNvPr id="59428" name="Freeform 36"/>
              <p:cNvSpPr>
                <a:spLocks/>
              </p:cNvSpPr>
              <p:nvPr/>
            </p:nvSpPr>
            <p:spPr bwMode="auto">
              <a:xfrm>
                <a:off x="0" y="0"/>
                <a:ext cx="373" cy="224"/>
              </a:xfrm>
              <a:custGeom>
                <a:avLst/>
                <a:gdLst>
                  <a:gd name="T0" fmla="*/ 0 w 21600"/>
                  <a:gd name="T1" fmla="*/ 21600 h 21600"/>
                  <a:gd name="T2" fmla="*/ 6480 w 21600"/>
                  <a:gd name="T3" fmla="*/ 11782 h 21600"/>
                  <a:gd name="T4" fmla="*/ 15120 w 21600"/>
                  <a:gd name="T5" fmla="*/ 3927 h 21600"/>
                  <a:gd name="T6" fmla="*/ 21600 w 21600"/>
                  <a:gd name="T7" fmla="*/ 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0" y="21600"/>
                    </a:moveTo>
                    <a:cubicBezTo>
                      <a:pt x="1980" y="18164"/>
                      <a:pt x="3960" y="14727"/>
                      <a:pt x="6480" y="11782"/>
                    </a:cubicBezTo>
                    <a:cubicBezTo>
                      <a:pt x="9000" y="8836"/>
                      <a:pt x="12600" y="5891"/>
                      <a:pt x="15120" y="3927"/>
                    </a:cubicBezTo>
                    <a:cubicBezTo>
                      <a:pt x="17640" y="1964"/>
                      <a:pt x="19620" y="982"/>
                      <a:pt x="21600" y="0"/>
                    </a:cubicBezTo>
                  </a:path>
                </a:pathLst>
              </a:custGeom>
              <a:noFill/>
              <a:ln w="19050" cap="flat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59429" name="Line 37"/>
              <p:cNvSpPr>
                <a:spLocks noChangeShapeType="1"/>
              </p:cNvSpPr>
              <p:nvPr/>
            </p:nvSpPr>
            <p:spPr bwMode="auto">
              <a:xfrm>
                <a:off x="373" y="0"/>
                <a:ext cx="14" cy="145"/>
              </a:xfrm>
              <a:prstGeom prst="line">
                <a:avLst/>
              </a:prstGeom>
              <a:noFill/>
              <a:ln w="19050" cap="flat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</p:grpSp>
        <p:grpSp>
          <p:nvGrpSpPr>
            <p:cNvPr id="59433" name="Group 41"/>
            <p:cNvGrpSpPr>
              <a:grpSpLocks/>
            </p:cNvGrpSpPr>
            <p:nvPr/>
          </p:nvGrpSpPr>
          <p:grpSpPr bwMode="auto">
            <a:xfrm>
              <a:off x="406" y="29"/>
              <a:ext cx="386" cy="226"/>
              <a:chOff x="0" y="0"/>
              <a:chExt cx="386" cy="225"/>
            </a:xfrm>
          </p:grpSpPr>
          <p:sp>
            <p:nvSpPr>
              <p:cNvPr id="59431" name="Freeform 39"/>
              <p:cNvSpPr>
                <a:spLocks/>
              </p:cNvSpPr>
              <p:nvPr/>
            </p:nvSpPr>
            <p:spPr bwMode="auto">
              <a:xfrm>
                <a:off x="0" y="0"/>
                <a:ext cx="372" cy="225"/>
              </a:xfrm>
              <a:custGeom>
                <a:avLst/>
                <a:gdLst>
                  <a:gd name="T0" fmla="*/ 0 w 21600"/>
                  <a:gd name="T1" fmla="*/ 21600 h 21600"/>
                  <a:gd name="T2" fmla="*/ 6480 w 21600"/>
                  <a:gd name="T3" fmla="*/ 11782 h 21600"/>
                  <a:gd name="T4" fmla="*/ 15120 w 21600"/>
                  <a:gd name="T5" fmla="*/ 3927 h 21600"/>
                  <a:gd name="T6" fmla="*/ 21600 w 21600"/>
                  <a:gd name="T7" fmla="*/ 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0" y="21600"/>
                    </a:moveTo>
                    <a:cubicBezTo>
                      <a:pt x="1980" y="18164"/>
                      <a:pt x="3960" y="14727"/>
                      <a:pt x="6480" y="11782"/>
                    </a:cubicBezTo>
                    <a:cubicBezTo>
                      <a:pt x="9000" y="8836"/>
                      <a:pt x="12600" y="5891"/>
                      <a:pt x="15120" y="3927"/>
                    </a:cubicBezTo>
                    <a:cubicBezTo>
                      <a:pt x="17640" y="1964"/>
                      <a:pt x="19620" y="982"/>
                      <a:pt x="21600" y="0"/>
                    </a:cubicBezTo>
                  </a:path>
                </a:pathLst>
              </a:custGeom>
              <a:noFill/>
              <a:ln w="19050" cap="flat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59432" name="Line 40"/>
              <p:cNvSpPr>
                <a:spLocks noChangeShapeType="1"/>
              </p:cNvSpPr>
              <p:nvPr/>
            </p:nvSpPr>
            <p:spPr bwMode="auto">
              <a:xfrm>
                <a:off x="372" y="0"/>
                <a:ext cx="14" cy="146"/>
              </a:xfrm>
              <a:prstGeom prst="line">
                <a:avLst/>
              </a:prstGeom>
              <a:noFill/>
              <a:ln w="19050" cap="flat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</p:grpSp>
        <p:grpSp>
          <p:nvGrpSpPr>
            <p:cNvPr id="59449" name="Group 57"/>
            <p:cNvGrpSpPr>
              <a:grpSpLocks/>
            </p:cNvGrpSpPr>
            <p:nvPr/>
          </p:nvGrpSpPr>
          <p:grpSpPr bwMode="auto">
            <a:xfrm>
              <a:off x="791" y="30"/>
              <a:ext cx="896" cy="270"/>
              <a:chOff x="0" y="0"/>
              <a:chExt cx="896" cy="270"/>
            </a:xfrm>
          </p:grpSpPr>
          <p:grpSp>
            <p:nvGrpSpPr>
              <p:cNvPr id="59436" name="Group 44"/>
              <p:cNvGrpSpPr>
                <a:grpSpLocks/>
              </p:cNvGrpSpPr>
              <p:nvPr/>
            </p:nvGrpSpPr>
            <p:grpSpPr bwMode="auto">
              <a:xfrm>
                <a:off x="401" y="112"/>
                <a:ext cx="119" cy="135"/>
                <a:chOff x="0" y="0"/>
                <a:chExt cx="119" cy="135"/>
              </a:xfrm>
            </p:grpSpPr>
            <p:sp>
              <p:nvSpPr>
                <p:cNvPr id="59434" name="Freeform 42"/>
                <p:cNvSpPr>
                  <a:spLocks/>
                </p:cNvSpPr>
                <p:nvPr/>
              </p:nvSpPr>
              <p:spPr bwMode="auto">
                <a:xfrm>
                  <a:off x="0" y="0"/>
                  <a:ext cx="111" cy="90"/>
                </a:xfrm>
                <a:custGeom>
                  <a:avLst/>
                  <a:gdLst>
                    <a:gd name="T0" fmla="*/ 0 w 21600"/>
                    <a:gd name="T1" fmla="*/ 21600 h 21600"/>
                    <a:gd name="T2" fmla="*/ 6480 w 21600"/>
                    <a:gd name="T3" fmla="*/ 11782 h 21600"/>
                    <a:gd name="T4" fmla="*/ 15120 w 21600"/>
                    <a:gd name="T5" fmla="*/ 3927 h 21600"/>
                    <a:gd name="T6" fmla="*/ 21600 w 21600"/>
                    <a:gd name="T7" fmla="*/ 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600" h="21600">
                      <a:moveTo>
                        <a:pt x="0" y="21600"/>
                      </a:moveTo>
                      <a:cubicBezTo>
                        <a:pt x="1980" y="18164"/>
                        <a:pt x="3960" y="14727"/>
                        <a:pt x="6480" y="11782"/>
                      </a:cubicBezTo>
                      <a:cubicBezTo>
                        <a:pt x="9000" y="8836"/>
                        <a:pt x="12600" y="5891"/>
                        <a:pt x="15120" y="3927"/>
                      </a:cubicBezTo>
                      <a:cubicBezTo>
                        <a:pt x="17640" y="1964"/>
                        <a:pt x="19620" y="982"/>
                        <a:pt x="21600" y="0"/>
                      </a:cubicBezTo>
                    </a:path>
                  </a:pathLst>
                </a:custGeom>
                <a:noFill/>
                <a:ln w="19050" cap="flat">
                  <a:solidFill>
                    <a:srgbClr val="FF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lIns="0" tIns="0" rIns="0" bIns="0"/>
                <a:lstStyle/>
                <a:p>
                  <a:endParaRPr lang="en-US"/>
                </a:p>
              </p:txBody>
            </p:sp>
            <p:sp>
              <p:nvSpPr>
                <p:cNvPr id="59435" name="Line 43"/>
                <p:cNvSpPr>
                  <a:spLocks noChangeShapeType="1"/>
                </p:cNvSpPr>
                <p:nvPr/>
              </p:nvSpPr>
              <p:spPr bwMode="auto">
                <a:xfrm>
                  <a:off x="111" y="0"/>
                  <a:ext cx="8" cy="135"/>
                </a:xfrm>
                <a:prstGeom prst="line">
                  <a:avLst/>
                </a:prstGeom>
                <a:noFill/>
                <a:ln w="19050" cap="flat">
                  <a:solidFill>
                    <a:srgbClr val="FF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lIns="0" tIns="0" rIns="0" bIns="0"/>
                <a:lstStyle/>
                <a:p>
                  <a:endParaRPr lang="en-US"/>
                </a:p>
              </p:txBody>
            </p:sp>
          </p:grpSp>
          <p:grpSp>
            <p:nvGrpSpPr>
              <p:cNvPr id="59439" name="Group 47"/>
              <p:cNvGrpSpPr>
                <a:grpSpLocks/>
              </p:cNvGrpSpPr>
              <p:nvPr/>
            </p:nvGrpSpPr>
            <p:grpSpPr bwMode="auto">
              <a:xfrm>
                <a:off x="0" y="0"/>
                <a:ext cx="281" cy="135"/>
                <a:chOff x="0" y="0"/>
                <a:chExt cx="281" cy="135"/>
              </a:xfrm>
            </p:grpSpPr>
            <p:sp>
              <p:nvSpPr>
                <p:cNvPr id="59437" name="Freeform 45"/>
                <p:cNvSpPr>
                  <a:spLocks/>
                </p:cNvSpPr>
                <p:nvPr/>
              </p:nvSpPr>
              <p:spPr bwMode="auto">
                <a:xfrm>
                  <a:off x="0" y="0"/>
                  <a:ext cx="262" cy="135"/>
                </a:xfrm>
                <a:custGeom>
                  <a:avLst/>
                  <a:gdLst>
                    <a:gd name="T0" fmla="*/ 0 w 21600"/>
                    <a:gd name="T1" fmla="*/ 21600 h 21600"/>
                    <a:gd name="T2" fmla="*/ 6480 w 21600"/>
                    <a:gd name="T3" fmla="*/ 11782 h 21600"/>
                    <a:gd name="T4" fmla="*/ 15120 w 21600"/>
                    <a:gd name="T5" fmla="*/ 3927 h 21600"/>
                    <a:gd name="T6" fmla="*/ 21600 w 21600"/>
                    <a:gd name="T7" fmla="*/ 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600" h="21600">
                      <a:moveTo>
                        <a:pt x="0" y="21600"/>
                      </a:moveTo>
                      <a:cubicBezTo>
                        <a:pt x="1980" y="18164"/>
                        <a:pt x="3960" y="14727"/>
                        <a:pt x="6480" y="11782"/>
                      </a:cubicBezTo>
                      <a:cubicBezTo>
                        <a:pt x="9000" y="8836"/>
                        <a:pt x="12600" y="5891"/>
                        <a:pt x="15120" y="3927"/>
                      </a:cubicBezTo>
                      <a:cubicBezTo>
                        <a:pt x="17640" y="1964"/>
                        <a:pt x="19620" y="982"/>
                        <a:pt x="21600" y="0"/>
                      </a:cubicBezTo>
                    </a:path>
                  </a:pathLst>
                </a:custGeom>
                <a:noFill/>
                <a:ln w="19050" cap="flat">
                  <a:solidFill>
                    <a:srgbClr val="FF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lIns="0" tIns="0" rIns="0" bIns="0"/>
                <a:lstStyle/>
                <a:p>
                  <a:endParaRPr lang="en-US"/>
                </a:p>
              </p:txBody>
            </p:sp>
            <p:sp>
              <p:nvSpPr>
                <p:cNvPr id="59438" name="Line 46"/>
                <p:cNvSpPr>
                  <a:spLocks noChangeShapeType="1"/>
                </p:cNvSpPr>
                <p:nvPr/>
              </p:nvSpPr>
              <p:spPr bwMode="auto">
                <a:xfrm>
                  <a:off x="262" y="0"/>
                  <a:ext cx="19" cy="135"/>
                </a:xfrm>
                <a:prstGeom prst="line">
                  <a:avLst/>
                </a:prstGeom>
                <a:noFill/>
                <a:ln w="19050" cap="flat">
                  <a:solidFill>
                    <a:srgbClr val="FF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lIns="0" tIns="0" rIns="0" bIns="0"/>
                <a:lstStyle/>
                <a:p>
                  <a:endParaRPr lang="en-US"/>
                </a:p>
              </p:txBody>
            </p:sp>
          </p:grpSp>
          <p:grpSp>
            <p:nvGrpSpPr>
              <p:cNvPr id="59442" name="Group 50"/>
              <p:cNvGrpSpPr>
                <a:grpSpLocks/>
              </p:cNvGrpSpPr>
              <p:nvPr/>
            </p:nvGrpSpPr>
            <p:grpSpPr bwMode="auto">
              <a:xfrm>
                <a:off x="281" y="33"/>
                <a:ext cx="120" cy="180"/>
                <a:chOff x="0" y="0"/>
                <a:chExt cx="119" cy="180"/>
              </a:xfrm>
            </p:grpSpPr>
            <p:sp>
              <p:nvSpPr>
                <p:cNvPr id="59440" name="Freeform 48"/>
                <p:cNvSpPr>
                  <a:spLocks/>
                </p:cNvSpPr>
                <p:nvPr/>
              </p:nvSpPr>
              <p:spPr bwMode="auto">
                <a:xfrm>
                  <a:off x="0" y="0"/>
                  <a:ext cx="111" cy="90"/>
                </a:xfrm>
                <a:custGeom>
                  <a:avLst/>
                  <a:gdLst>
                    <a:gd name="T0" fmla="*/ 0 w 21600"/>
                    <a:gd name="T1" fmla="*/ 21600 h 21600"/>
                    <a:gd name="T2" fmla="*/ 6480 w 21600"/>
                    <a:gd name="T3" fmla="*/ 11782 h 21600"/>
                    <a:gd name="T4" fmla="*/ 15120 w 21600"/>
                    <a:gd name="T5" fmla="*/ 3927 h 21600"/>
                    <a:gd name="T6" fmla="*/ 21600 w 21600"/>
                    <a:gd name="T7" fmla="*/ 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600" h="21600">
                      <a:moveTo>
                        <a:pt x="0" y="21600"/>
                      </a:moveTo>
                      <a:cubicBezTo>
                        <a:pt x="1980" y="18164"/>
                        <a:pt x="3960" y="14727"/>
                        <a:pt x="6480" y="11782"/>
                      </a:cubicBezTo>
                      <a:cubicBezTo>
                        <a:pt x="9000" y="8836"/>
                        <a:pt x="12600" y="5891"/>
                        <a:pt x="15120" y="3927"/>
                      </a:cubicBezTo>
                      <a:cubicBezTo>
                        <a:pt x="17640" y="1964"/>
                        <a:pt x="19620" y="982"/>
                        <a:pt x="21600" y="0"/>
                      </a:cubicBezTo>
                    </a:path>
                  </a:pathLst>
                </a:custGeom>
                <a:noFill/>
                <a:ln w="19050" cap="flat">
                  <a:solidFill>
                    <a:srgbClr val="FF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lIns="0" tIns="0" rIns="0" bIns="0"/>
                <a:lstStyle/>
                <a:p>
                  <a:endParaRPr lang="en-US"/>
                </a:p>
              </p:txBody>
            </p:sp>
            <p:sp>
              <p:nvSpPr>
                <p:cNvPr id="59441" name="Line 49"/>
                <p:cNvSpPr>
                  <a:spLocks noChangeShapeType="1"/>
                </p:cNvSpPr>
                <p:nvPr/>
              </p:nvSpPr>
              <p:spPr bwMode="auto">
                <a:xfrm>
                  <a:off x="111" y="0"/>
                  <a:ext cx="8" cy="180"/>
                </a:xfrm>
                <a:prstGeom prst="line">
                  <a:avLst/>
                </a:prstGeom>
                <a:noFill/>
                <a:ln w="19050" cap="flat">
                  <a:solidFill>
                    <a:srgbClr val="FF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lIns="0" tIns="0" rIns="0" bIns="0"/>
                <a:lstStyle/>
                <a:p>
                  <a:endParaRPr lang="en-US"/>
                </a:p>
              </p:txBody>
            </p:sp>
          </p:grpSp>
          <p:grpSp>
            <p:nvGrpSpPr>
              <p:cNvPr id="59445" name="Group 53"/>
              <p:cNvGrpSpPr>
                <a:grpSpLocks/>
              </p:cNvGrpSpPr>
              <p:nvPr/>
            </p:nvGrpSpPr>
            <p:grpSpPr bwMode="auto">
              <a:xfrm>
                <a:off x="520" y="180"/>
                <a:ext cx="112" cy="90"/>
                <a:chOff x="0" y="0"/>
                <a:chExt cx="111" cy="90"/>
              </a:xfrm>
            </p:grpSpPr>
            <p:sp>
              <p:nvSpPr>
                <p:cNvPr id="59443" name="Freeform 51"/>
                <p:cNvSpPr>
                  <a:spLocks/>
                </p:cNvSpPr>
                <p:nvPr/>
              </p:nvSpPr>
              <p:spPr bwMode="auto">
                <a:xfrm>
                  <a:off x="0" y="0"/>
                  <a:ext cx="103" cy="60"/>
                </a:xfrm>
                <a:custGeom>
                  <a:avLst/>
                  <a:gdLst>
                    <a:gd name="T0" fmla="*/ 0 w 21600"/>
                    <a:gd name="T1" fmla="*/ 21600 h 21600"/>
                    <a:gd name="T2" fmla="*/ 6480 w 21600"/>
                    <a:gd name="T3" fmla="*/ 11782 h 21600"/>
                    <a:gd name="T4" fmla="*/ 15120 w 21600"/>
                    <a:gd name="T5" fmla="*/ 3927 h 21600"/>
                    <a:gd name="T6" fmla="*/ 21600 w 21600"/>
                    <a:gd name="T7" fmla="*/ 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600" h="21600">
                      <a:moveTo>
                        <a:pt x="0" y="21600"/>
                      </a:moveTo>
                      <a:cubicBezTo>
                        <a:pt x="1980" y="18164"/>
                        <a:pt x="3960" y="14727"/>
                        <a:pt x="6480" y="11782"/>
                      </a:cubicBezTo>
                      <a:cubicBezTo>
                        <a:pt x="9000" y="8836"/>
                        <a:pt x="12600" y="5891"/>
                        <a:pt x="15120" y="3927"/>
                      </a:cubicBezTo>
                      <a:cubicBezTo>
                        <a:pt x="17640" y="1964"/>
                        <a:pt x="19620" y="982"/>
                        <a:pt x="21600" y="0"/>
                      </a:cubicBezTo>
                    </a:path>
                  </a:pathLst>
                </a:custGeom>
                <a:noFill/>
                <a:ln w="19050" cap="flat">
                  <a:solidFill>
                    <a:srgbClr val="FF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lIns="0" tIns="0" rIns="0" bIns="0"/>
                <a:lstStyle/>
                <a:p>
                  <a:endParaRPr lang="en-US"/>
                </a:p>
              </p:txBody>
            </p:sp>
            <p:sp>
              <p:nvSpPr>
                <p:cNvPr id="59444" name="Line 52"/>
                <p:cNvSpPr>
                  <a:spLocks noChangeShapeType="1"/>
                </p:cNvSpPr>
                <p:nvPr/>
              </p:nvSpPr>
              <p:spPr bwMode="auto">
                <a:xfrm>
                  <a:off x="103" y="0"/>
                  <a:ext cx="8" cy="90"/>
                </a:xfrm>
                <a:prstGeom prst="line">
                  <a:avLst/>
                </a:prstGeom>
                <a:noFill/>
                <a:ln w="19050" cap="flat">
                  <a:solidFill>
                    <a:srgbClr val="FF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lIns="0" tIns="0" rIns="0" bIns="0"/>
                <a:lstStyle/>
                <a:p>
                  <a:endParaRPr lang="en-US"/>
                </a:p>
              </p:txBody>
            </p:sp>
          </p:grpSp>
          <p:grpSp>
            <p:nvGrpSpPr>
              <p:cNvPr id="59448" name="Group 56"/>
              <p:cNvGrpSpPr>
                <a:grpSpLocks/>
              </p:cNvGrpSpPr>
              <p:nvPr/>
            </p:nvGrpSpPr>
            <p:grpSpPr bwMode="auto">
              <a:xfrm>
                <a:off x="632" y="118"/>
                <a:ext cx="264" cy="135"/>
                <a:chOff x="0" y="0"/>
                <a:chExt cx="263" cy="135"/>
              </a:xfrm>
            </p:grpSpPr>
            <p:sp>
              <p:nvSpPr>
                <p:cNvPr id="59446" name="Freeform 54"/>
                <p:cNvSpPr>
                  <a:spLocks/>
                </p:cNvSpPr>
                <p:nvPr/>
              </p:nvSpPr>
              <p:spPr bwMode="auto">
                <a:xfrm>
                  <a:off x="0" y="0"/>
                  <a:ext cx="262" cy="135"/>
                </a:xfrm>
                <a:custGeom>
                  <a:avLst/>
                  <a:gdLst>
                    <a:gd name="T0" fmla="*/ 0 w 21600"/>
                    <a:gd name="T1" fmla="*/ 21600 h 21600"/>
                    <a:gd name="T2" fmla="*/ 6480 w 21600"/>
                    <a:gd name="T3" fmla="*/ 11782 h 21600"/>
                    <a:gd name="T4" fmla="*/ 15120 w 21600"/>
                    <a:gd name="T5" fmla="*/ 3927 h 21600"/>
                    <a:gd name="T6" fmla="*/ 21600 w 21600"/>
                    <a:gd name="T7" fmla="*/ 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600" h="21600">
                      <a:moveTo>
                        <a:pt x="0" y="21600"/>
                      </a:moveTo>
                      <a:cubicBezTo>
                        <a:pt x="1980" y="18164"/>
                        <a:pt x="3960" y="14727"/>
                        <a:pt x="6480" y="11782"/>
                      </a:cubicBezTo>
                      <a:cubicBezTo>
                        <a:pt x="9000" y="8836"/>
                        <a:pt x="12600" y="5891"/>
                        <a:pt x="15120" y="3927"/>
                      </a:cubicBezTo>
                      <a:cubicBezTo>
                        <a:pt x="17640" y="1964"/>
                        <a:pt x="19620" y="982"/>
                        <a:pt x="21600" y="0"/>
                      </a:cubicBezTo>
                    </a:path>
                  </a:pathLst>
                </a:custGeom>
                <a:noFill/>
                <a:ln w="19050" cap="flat">
                  <a:solidFill>
                    <a:srgbClr val="FF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lIns="0" tIns="0" rIns="0" bIns="0"/>
                <a:lstStyle/>
                <a:p>
                  <a:endParaRPr lang="en-US"/>
                </a:p>
              </p:txBody>
            </p:sp>
            <p:sp>
              <p:nvSpPr>
                <p:cNvPr id="59447" name="Line 55"/>
                <p:cNvSpPr>
                  <a:spLocks noChangeShapeType="1"/>
                </p:cNvSpPr>
                <p:nvPr/>
              </p:nvSpPr>
              <p:spPr bwMode="auto">
                <a:xfrm>
                  <a:off x="262" y="0"/>
                  <a:ext cx="1" cy="135"/>
                </a:xfrm>
                <a:prstGeom prst="line">
                  <a:avLst/>
                </a:prstGeom>
                <a:noFill/>
                <a:ln w="19050" cap="flat">
                  <a:solidFill>
                    <a:srgbClr val="FF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lIns="0" tIns="0" rIns="0" bIns="0"/>
                <a:lstStyle/>
                <a:p>
                  <a:endParaRPr lang="en-US"/>
                </a:p>
              </p:txBody>
            </p:sp>
          </p:grpSp>
        </p:grpSp>
        <p:grpSp>
          <p:nvGrpSpPr>
            <p:cNvPr id="59465" name="Group 73"/>
            <p:cNvGrpSpPr>
              <a:grpSpLocks/>
            </p:cNvGrpSpPr>
            <p:nvPr/>
          </p:nvGrpSpPr>
          <p:grpSpPr bwMode="auto">
            <a:xfrm>
              <a:off x="3" y="0"/>
              <a:ext cx="896" cy="270"/>
              <a:chOff x="0" y="0"/>
              <a:chExt cx="896" cy="270"/>
            </a:xfrm>
          </p:grpSpPr>
          <p:grpSp>
            <p:nvGrpSpPr>
              <p:cNvPr id="59452" name="Group 60"/>
              <p:cNvGrpSpPr>
                <a:grpSpLocks/>
              </p:cNvGrpSpPr>
              <p:nvPr/>
            </p:nvGrpSpPr>
            <p:grpSpPr bwMode="auto">
              <a:xfrm>
                <a:off x="401" y="112"/>
                <a:ext cx="119" cy="135"/>
                <a:chOff x="0" y="0"/>
                <a:chExt cx="119" cy="135"/>
              </a:xfrm>
            </p:grpSpPr>
            <p:sp>
              <p:nvSpPr>
                <p:cNvPr id="59450" name="Freeform 58"/>
                <p:cNvSpPr>
                  <a:spLocks/>
                </p:cNvSpPr>
                <p:nvPr/>
              </p:nvSpPr>
              <p:spPr bwMode="auto">
                <a:xfrm>
                  <a:off x="0" y="0"/>
                  <a:ext cx="111" cy="90"/>
                </a:xfrm>
                <a:custGeom>
                  <a:avLst/>
                  <a:gdLst>
                    <a:gd name="T0" fmla="*/ 0 w 21600"/>
                    <a:gd name="T1" fmla="*/ 21600 h 21600"/>
                    <a:gd name="T2" fmla="*/ 6480 w 21600"/>
                    <a:gd name="T3" fmla="*/ 11782 h 21600"/>
                    <a:gd name="T4" fmla="*/ 15120 w 21600"/>
                    <a:gd name="T5" fmla="*/ 3927 h 21600"/>
                    <a:gd name="T6" fmla="*/ 21600 w 21600"/>
                    <a:gd name="T7" fmla="*/ 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600" h="21600">
                      <a:moveTo>
                        <a:pt x="0" y="21600"/>
                      </a:moveTo>
                      <a:cubicBezTo>
                        <a:pt x="1980" y="18164"/>
                        <a:pt x="3960" y="14727"/>
                        <a:pt x="6480" y="11782"/>
                      </a:cubicBezTo>
                      <a:cubicBezTo>
                        <a:pt x="9000" y="8836"/>
                        <a:pt x="12600" y="5891"/>
                        <a:pt x="15120" y="3927"/>
                      </a:cubicBezTo>
                      <a:cubicBezTo>
                        <a:pt x="17640" y="1964"/>
                        <a:pt x="19620" y="982"/>
                        <a:pt x="21600" y="0"/>
                      </a:cubicBezTo>
                    </a:path>
                  </a:pathLst>
                </a:custGeom>
                <a:noFill/>
                <a:ln w="19050" cap="flat">
                  <a:solidFill>
                    <a:srgbClr val="FF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lIns="0" tIns="0" rIns="0" bIns="0"/>
                <a:lstStyle/>
                <a:p>
                  <a:endParaRPr lang="en-US"/>
                </a:p>
              </p:txBody>
            </p:sp>
            <p:sp>
              <p:nvSpPr>
                <p:cNvPr id="59451" name="Line 59"/>
                <p:cNvSpPr>
                  <a:spLocks noChangeShapeType="1"/>
                </p:cNvSpPr>
                <p:nvPr/>
              </p:nvSpPr>
              <p:spPr bwMode="auto">
                <a:xfrm>
                  <a:off x="111" y="0"/>
                  <a:ext cx="8" cy="135"/>
                </a:xfrm>
                <a:prstGeom prst="line">
                  <a:avLst/>
                </a:prstGeom>
                <a:noFill/>
                <a:ln w="19050" cap="flat">
                  <a:solidFill>
                    <a:srgbClr val="FF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lIns="0" tIns="0" rIns="0" bIns="0"/>
                <a:lstStyle/>
                <a:p>
                  <a:endParaRPr lang="en-US"/>
                </a:p>
              </p:txBody>
            </p:sp>
          </p:grpSp>
          <p:grpSp>
            <p:nvGrpSpPr>
              <p:cNvPr id="59455" name="Group 63"/>
              <p:cNvGrpSpPr>
                <a:grpSpLocks/>
              </p:cNvGrpSpPr>
              <p:nvPr/>
            </p:nvGrpSpPr>
            <p:grpSpPr bwMode="auto">
              <a:xfrm>
                <a:off x="0" y="0"/>
                <a:ext cx="281" cy="135"/>
                <a:chOff x="0" y="0"/>
                <a:chExt cx="281" cy="135"/>
              </a:xfrm>
            </p:grpSpPr>
            <p:sp>
              <p:nvSpPr>
                <p:cNvPr id="59453" name="Freeform 61"/>
                <p:cNvSpPr>
                  <a:spLocks/>
                </p:cNvSpPr>
                <p:nvPr/>
              </p:nvSpPr>
              <p:spPr bwMode="auto">
                <a:xfrm>
                  <a:off x="0" y="0"/>
                  <a:ext cx="262" cy="135"/>
                </a:xfrm>
                <a:custGeom>
                  <a:avLst/>
                  <a:gdLst>
                    <a:gd name="T0" fmla="*/ 0 w 21600"/>
                    <a:gd name="T1" fmla="*/ 21600 h 21600"/>
                    <a:gd name="T2" fmla="*/ 6480 w 21600"/>
                    <a:gd name="T3" fmla="*/ 11782 h 21600"/>
                    <a:gd name="T4" fmla="*/ 15120 w 21600"/>
                    <a:gd name="T5" fmla="*/ 3927 h 21600"/>
                    <a:gd name="T6" fmla="*/ 21600 w 21600"/>
                    <a:gd name="T7" fmla="*/ 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600" h="21600">
                      <a:moveTo>
                        <a:pt x="0" y="21600"/>
                      </a:moveTo>
                      <a:cubicBezTo>
                        <a:pt x="1980" y="18164"/>
                        <a:pt x="3960" y="14727"/>
                        <a:pt x="6480" y="11782"/>
                      </a:cubicBezTo>
                      <a:cubicBezTo>
                        <a:pt x="9000" y="8836"/>
                        <a:pt x="12600" y="5891"/>
                        <a:pt x="15120" y="3927"/>
                      </a:cubicBezTo>
                      <a:cubicBezTo>
                        <a:pt x="17640" y="1964"/>
                        <a:pt x="19620" y="982"/>
                        <a:pt x="21600" y="0"/>
                      </a:cubicBezTo>
                    </a:path>
                  </a:pathLst>
                </a:custGeom>
                <a:noFill/>
                <a:ln w="19050" cap="flat">
                  <a:solidFill>
                    <a:srgbClr val="FF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lIns="0" tIns="0" rIns="0" bIns="0"/>
                <a:lstStyle/>
                <a:p>
                  <a:endParaRPr lang="en-US"/>
                </a:p>
              </p:txBody>
            </p:sp>
            <p:sp>
              <p:nvSpPr>
                <p:cNvPr id="59454" name="Line 62"/>
                <p:cNvSpPr>
                  <a:spLocks noChangeShapeType="1"/>
                </p:cNvSpPr>
                <p:nvPr/>
              </p:nvSpPr>
              <p:spPr bwMode="auto">
                <a:xfrm>
                  <a:off x="262" y="0"/>
                  <a:ext cx="19" cy="135"/>
                </a:xfrm>
                <a:prstGeom prst="line">
                  <a:avLst/>
                </a:prstGeom>
                <a:noFill/>
                <a:ln w="19050" cap="flat">
                  <a:solidFill>
                    <a:srgbClr val="FF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lIns="0" tIns="0" rIns="0" bIns="0"/>
                <a:lstStyle/>
                <a:p>
                  <a:endParaRPr lang="en-US"/>
                </a:p>
              </p:txBody>
            </p:sp>
          </p:grpSp>
          <p:grpSp>
            <p:nvGrpSpPr>
              <p:cNvPr id="59458" name="Group 66"/>
              <p:cNvGrpSpPr>
                <a:grpSpLocks/>
              </p:cNvGrpSpPr>
              <p:nvPr/>
            </p:nvGrpSpPr>
            <p:grpSpPr bwMode="auto">
              <a:xfrm>
                <a:off x="281" y="33"/>
                <a:ext cx="120" cy="180"/>
                <a:chOff x="0" y="0"/>
                <a:chExt cx="119" cy="180"/>
              </a:xfrm>
            </p:grpSpPr>
            <p:sp>
              <p:nvSpPr>
                <p:cNvPr id="59456" name="Freeform 64"/>
                <p:cNvSpPr>
                  <a:spLocks/>
                </p:cNvSpPr>
                <p:nvPr/>
              </p:nvSpPr>
              <p:spPr bwMode="auto">
                <a:xfrm>
                  <a:off x="0" y="0"/>
                  <a:ext cx="111" cy="90"/>
                </a:xfrm>
                <a:custGeom>
                  <a:avLst/>
                  <a:gdLst>
                    <a:gd name="T0" fmla="*/ 0 w 21600"/>
                    <a:gd name="T1" fmla="*/ 21600 h 21600"/>
                    <a:gd name="T2" fmla="*/ 6480 w 21600"/>
                    <a:gd name="T3" fmla="*/ 11782 h 21600"/>
                    <a:gd name="T4" fmla="*/ 15120 w 21600"/>
                    <a:gd name="T5" fmla="*/ 3927 h 21600"/>
                    <a:gd name="T6" fmla="*/ 21600 w 21600"/>
                    <a:gd name="T7" fmla="*/ 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600" h="21600">
                      <a:moveTo>
                        <a:pt x="0" y="21600"/>
                      </a:moveTo>
                      <a:cubicBezTo>
                        <a:pt x="1980" y="18164"/>
                        <a:pt x="3960" y="14727"/>
                        <a:pt x="6480" y="11782"/>
                      </a:cubicBezTo>
                      <a:cubicBezTo>
                        <a:pt x="9000" y="8836"/>
                        <a:pt x="12600" y="5891"/>
                        <a:pt x="15120" y="3927"/>
                      </a:cubicBezTo>
                      <a:cubicBezTo>
                        <a:pt x="17640" y="1964"/>
                        <a:pt x="19620" y="982"/>
                        <a:pt x="21600" y="0"/>
                      </a:cubicBezTo>
                    </a:path>
                  </a:pathLst>
                </a:custGeom>
                <a:noFill/>
                <a:ln w="19050" cap="flat">
                  <a:solidFill>
                    <a:srgbClr val="FF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lIns="0" tIns="0" rIns="0" bIns="0"/>
                <a:lstStyle/>
                <a:p>
                  <a:endParaRPr lang="en-US"/>
                </a:p>
              </p:txBody>
            </p:sp>
            <p:sp>
              <p:nvSpPr>
                <p:cNvPr id="59457" name="Line 65"/>
                <p:cNvSpPr>
                  <a:spLocks noChangeShapeType="1"/>
                </p:cNvSpPr>
                <p:nvPr/>
              </p:nvSpPr>
              <p:spPr bwMode="auto">
                <a:xfrm>
                  <a:off x="111" y="0"/>
                  <a:ext cx="8" cy="180"/>
                </a:xfrm>
                <a:prstGeom prst="line">
                  <a:avLst/>
                </a:prstGeom>
                <a:noFill/>
                <a:ln w="19050" cap="flat">
                  <a:solidFill>
                    <a:srgbClr val="FF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lIns="0" tIns="0" rIns="0" bIns="0"/>
                <a:lstStyle/>
                <a:p>
                  <a:endParaRPr lang="en-US"/>
                </a:p>
              </p:txBody>
            </p:sp>
          </p:grpSp>
          <p:grpSp>
            <p:nvGrpSpPr>
              <p:cNvPr id="59461" name="Group 69"/>
              <p:cNvGrpSpPr>
                <a:grpSpLocks/>
              </p:cNvGrpSpPr>
              <p:nvPr/>
            </p:nvGrpSpPr>
            <p:grpSpPr bwMode="auto">
              <a:xfrm>
                <a:off x="520" y="180"/>
                <a:ext cx="112" cy="90"/>
                <a:chOff x="0" y="0"/>
                <a:chExt cx="111" cy="90"/>
              </a:xfrm>
            </p:grpSpPr>
            <p:sp>
              <p:nvSpPr>
                <p:cNvPr id="59459" name="Freeform 67"/>
                <p:cNvSpPr>
                  <a:spLocks/>
                </p:cNvSpPr>
                <p:nvPr/>
              </p:nvSpPr>
              <p:spPr bwMode="auto">
                <a:xfrm>
                  <a:off x="0" y="0"/>
                  <a:ext cx="103" cy="60"/>
                </a:xfrm>
                <a:custGeom>
                  <a:avLst/>
                  <a:gdLst>
                    <a:gd name="T0" fmla="*/ 0 w 21600"/>
                    <a:gd name="T1" fmla="*/ 21600 h 21600"/>
                    <a:gd name="T2" fmla="*/ 6480 w 21600"/>
                    <a:gd name="T3" fmla="*/ 11782 h 21600"/>
                    <a:gd name="T4" fmla="*/ 15120 w 21600"/>
                    <a:gd name="T5" fmla="*/ 3927 h 21600"/>
                    <a:gd name="T6" fmla="*/ 21600 w 21600"/>
                    <a:gd name="T7" fmla="*/ 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600" h="21600">
                      <a:moveTo>
                        <a:pt x="0" y="21600"/>
                      </a:moveTo>
                      <a:cubicBezTo>
                        <a:pt x="1980" y="18164"/>
                        <a:pt x="3960" y="14727"/>
                        <a:pt x="6480" y="11782"/>
                      </a:cubicBezTo>
                      <a:cubicBezTo>
                        <a:pt x="9000" y="8836"/>
                        <a:pt x="12600" y="5891"/>
                        <a:pt x="15120" y="3927"/>
                      </a:cubicBezTo>
                      <a:cubicBezTo>
                        <a:pt x="17640" y="1964"/>
                        <a:pt x="19620" y="982"/>
                        <a:pt x="21600" y="0"/>
                      </a:cubicBezTo>
                    </a:path>
                  </a:pathLst>
                </a:custGeom>
                <a:noFill/>
                <a:ln w="19050" cap="flat">
                  <a:solidFill>
                    <a:srgbClr val="FF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lIns="0" tIns="0" rIns="0" bIns="0"/>
                <a:lstStyle/>
                <a:p>
                  <a:endParaRPr lang="en-US"/>
                </a:p>
              </p:txBody>
            </p:sp>
            <p:sp>
              <p:nvSpPr>
                <p:cNvPr id="59460" name="Line 68"/>
                <p:cNvSpPr>
                  <a:spLocks noChangeShapeType="1"/>
                </p:cNvSpPr>
                <p:nvPr/>
              </p:nvSpPr>
              <p:spPr bwMode="auto">
                <a:xfrm>
                  <a:off x="103" y="0"/>
                  <a:ext cx="8" cy="90"/>
                </a:xfrm>
                <a:prstGeom prst="line">
                  <a:avLst/>
                </a:prstGeom>
                <a:noFill/>
                <a:ln w="19050" cap="flat">
                  <a:solidFill>
                    <a:srgbClr val="FF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lIns="0" tIns="0" rIns="0" bIns="0"/>
                <a:lstStyle/>
                <a:p>
                  <a:endParaRPr lang="en-US"/>
                </a:p>
              </p:txBody>
            </p:sp>
          </p:grpSp>
          <p:grpSp>
            <p:nvGrpSpPr>
              <p:cNvPr id="59464" name="Group 72"/>
              <p:cNvGrpSpPr>
                <a:grpSpLocks/>
              </p:cNvGrpSpPr>
              <p:nvPr/>
            </p:nvGrpSpPr>
            <p:grpSpPr bwMode="auto">
              <a:xfrm>
                <a:off x="632" y="118"/>
                <a:ext cx="264" cy="135"/>
                <a:chOff x="0" y="0"/>
                <a:chExt cx="263" cy="135"/>
              </a:xfrm>
            </p:grpSpPr>
            <p:sp>
              <p:nvSpPr>
                <p:cNvPr id="59462" name="Freeform 70"/>
                <p:cNvSpPr>
                  <a:spLocks/>
                </p:cNvSpPr>
                <p:nvPr/>
              </p:nvSpPr>
              <p:spPr bwMode="auto">
                <a:xfrm>
                  <a:off x="0" y="0"/>
                  <a:ext cx="262" cy="135"/>
                </a:xfrm>
                <a:custGeom>
                  <a:avLst/>
                  <a:gdLst>
                    <a:gd name="T0" fmla="*/ 0 w 21600"/>
                    <a:gd name="T1" fmla="*/ 21600 h 21600"/>
                    <a:gd name="T2" fmla="*/ 6480 w 21600"/>
                    <a:gd name="T3" fmla="*/ 11782 h 21600"/>
                    <a:gd name="T4" fmla="*/ 15120 w 21600"/>
                    <a:gd name="T5" fmla="*/ 3927 h 21600"/>
                    <a:gd name="T6" fmla="*/ 21600 w 21600"/>
                    <a:gd name="T7" fmla="*/ 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600" h="21600">
                      <a:moveTo>
                        <a:pt x="0" y="21600"/>
                      </a:moveTo>
                      <a:cubicBezTo>
                        <a:pt x="1980" y="18164"/>
                        <a:pt x="3960" y="14727"/>
                        <a:pt x="6480" y="11782"/>
                      </a:cubicBezTo>
                      <a:cubicBezTo>
                        <a:pt x="9000" y="8836"/>
                        <a:pt x="12600" y="5891"/>
                        <a:pt x="15120" y="3927"/>
                      </a:cubicBezTo>
                      <a:cubicBezTo>
                        <a:pt x="17640" y="1964"/>
                        <a:pt x="19620" y="982"/>
                        <a:pt x="21600" y="0"/>
                      </a:cubicBezTo>
                    </a:path>
                  </a:pathLst>
                </a:custGeom>
                <a:noFill/>
                <a:ln w="19050" cap="flat">
                  <a:solidFill>
                    <a:srgbClr val="FF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lIns="0" tIns="0" rIns="0" bIns="0"/>
                <a:lstStyle/>
                <a:p>
                  <a:endParaRPr lang="en-US"/>
                </a:p>
              </p:txBody>
            </p:sp>
            <p:sp>
              <p:nvSpPr>
                <p:cNvPr id="59463" name="Line 71"/>
                <p:cNvSpPr>
                  <a:spLocks noChangeShapeType="1"/>
                </p:cNvSpPr>
                <p:nvPr/>
              </p:nvSpPr>
              <p:spPr bwMode="auto">
                <a:xfrm>
                  <a:off x="262" y="0"/>
                  <a:ext cx="1" cy="135"/>
                </a:xfrm>
                <a:prstGeom prst="line">
                  <a:avLst/>
                </a:prstGeom>
                <a:noFill/>
                <a:ln w="19050" cap="flat">
                  <a:solidFill>
                    <a:srgbClr val="FF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lIns="0" tIns="0" rIns="0" bIns="0"/>
                <a:lstStyle/>
                <a:p>
                  <a:endParaRPr lang="en-US"/>
                </a:p>
              </p:txBody>
            </p:sp>
          </p:grpSp>
        </p:grpSp>
      </p:grpSp>
      <p:grpSp>
        <p:nvGrpSpPr>
          <p:cNvPr id="59469" name="Group 77"/>
          <p:cNvGrpSpPr>
            <a:grpSpLocks/>
          </p:cNvGrpSpPr>
          <p:nvPr/>
        </p:nvGrpSpPr>
        <p:grpSpPr bwMode="auto">
          <a:xfrm>
            <a:off x="5297488" y="4265613"/>
            <a:ext cx="2624137" cy="385762"/>
            <a:chOff x="0" y="0"/>
            <a:chExt cx="1653" cy="243"/>
          </a:xfrm>
        </p:grpSpPr>
        <p:sp>
          <p:nvSpPr>
            <p:cNvPr id="59467" name="Freeform 75"/>
            <p:cNvSpPr>
              <a:spLocks/>
            </p:cNvSpPr>
            <p:nvPr/>
          </p:nvSpPr>
          <p:spPr bwMode="auto">
            <a:xfrm>
              <a:off x="0" y="6"/>
              <a:ext cx="826" cy="237"/>
            </a:xfrm>
            <a:custGeom>
              <a:avLst/>
              <a:gdLst>
                <a:gd name="T0" fmla="*/ 0 w 21573"/>
                <a:gd name="T1" fmla="*/ 13389 h 21600"/>
                <a:gd name="T2" fmla="*/ 378 w 21573"/>
                <a:gd name="T3" fmla="*/ 8137 h 21600"/>
                <a:gd name="T4" fmla="*/ 1031 w 21573"/>
                <a:gd name="T5" fmla="*/ 11688 h 21600"/>
                <a:gd name="T6" fmla="*/ 1408 w 21573"/>
                <a:gd name="T7" fmla="*/ 9321 h 21600"/>
                <a:gd name="T8" fmla="*/ 1676 w 21573"/>
                <a:gd name="T9" fmla="*/ 9912 h 21600"/>
                <a:gd name="T10" fmla="*/ 2061 w 21573"/>
                <a:gd name="T11" fmla="*/ 14573 h 21600"/>
                <a:gd name="T12" fmla="*/ 3037 w 21573"/>
                <a:gd name="T13" fmla="*/ 8137 h 21600"/>
                <a:gd name="T14" fmla="*/ 3579 w 21573"/>
                <a:gd name="T15" fmla="*/ 5252 h 21600"/>
                <a:gd name="T16" fmla="*/ 4067 w 21573"/>
                <a:gd name="T17" fmla="*/ 11688 h 21600"/>
                <a:gd name="T18" fmla="*/ 4280 w 21573"/>
                <a:gd name="T19" fmla="*/ 15164 h 21600"/>
                <a:gd name="T20" fmla="*/ 4390 w 21573"/>
                <a:gd name="T21" fmla="*/ 16940 h 21600"/>
                <a:gd name="T22" fmla="*/ 5043 w 21573"/>
                <a:gd name="T23" fmla="*/ 9321 h 21600"/>
                <a:gd name="T24" fmla="*/ 5853 w 21573"/>
                <a:gd name="T25" fmla="*/ 13981 h 21600"/>
                <a:gd name="T26" fmla="*/ 6018 w 21573"/>
                <a:gd name="T27" fmla="*/ 15756 h 21600"/>
                <a:gd name="T28" fmla="*/ 6341 w 21573"/>
                <a:gd name="T29" fmla="*/ 16940 h 21600"/>
                <a:gd name="T30" fmla="*/ 7482 w 21573"/>
                <a:gd name="T31" fmla="*/ 5844 h 21600"/>
                <a:gd name="T32" fmla="*/ 7969 w 21573"/>
                <a:gd name="T33" fmla="*/ 0 h 21600"/>
                <a:gd name="T34" fmla="*/ 8725 w 21573"/>
                <a:gd name="T35" fmla="*/ 4660 h 21600"/>
                <a:gd name="T36" fmla="*/ 9213 w 21573"/>
                <a:gd name="T37" fmla="*/ 10504 h 21600"/>
                <a:gd name="T38" fmla="*/ 9756 w 21573"/>
                <a:gd name="T39" fmla="*/ 13389 h 21600"/>
                <a:gd name="T40" fmla="*/ 10298 w 21573"/>
                <a:gd name="T41" fmla="*/ 12797 h 21600"/>
                <a:gd name="T42" fmla="*/ 10573 w 21573"/>
                <a:gd name="T43" fmla="*/ 8729 h 21600"/>
                <a:gd name="T44" fmla="*/ 11219 w 21573"/>
                <a:gd name="T45" fmla="*/ 5252 h 21600"/>
                <a:gd name="T46" fmla="*/ 11439 w 21573"/>
                <a:gd name="T47" fmla="*/ 4068 h 21600"/>
                <a:gd name="T48" fmla="*/ 12360 w 21573"/>
                <a:gd name="T49" fmla="*/ 11096 h 21600"/>
                <a:gd name="T50" fmla="*/ 12415 w 21573"/>
                <a:gd name="T51" fmla="*/ 12797 h 21600"/>
                <a:gd name="T52" fmla="*/ 12792 w 21573"/>
                <a:gd name="T53" fmla="*/ 15756 h 21600"/>
                <a:gd name="T54" fmla="*/ 13225 w 21573"/>
                <a:gd name="T55" fmla="*/ 15164 h 21600"/>
                <a:gd name="T56" fmla="*/ 13390 w 21573"/>
                <a:gd name="T57" fmla="*/ 13389 h 21600"/>
                <a:gd name="T58" fmla="*/ 14798 w 21573"/>
                <a:gd name="T59" fmla="*/ 1775 h 21600"/>
                <a:gd name="T60" fmla="*/ 15176 w 21573"/>
                <a:gd name="T61" fmla="*/ 2885 h 21600"/>
                <a:gd name="T62" fmla="*/ 15774 w 21573"/>
                <a:gd name="T63" fmla="*/ 9321 h 21600"/>
                <a:gd name="T64" fmla="*/ 16152 w 21573"/>
                <a:gd name="T65" fmla="*/ 17532 h 21600"/>
                <a:gd name="T66" fmla="*/ 16585 w 21573"/>
                <a:gd name="T67" fmla="*/ 9321 h 21600"/>
                <a:gd name="T68" fmla="*/ 16915 w 21573"/>
                <a:gd name="T69" fmla="*/ 4068 h 21600"/>
                <a:gd name="T70" fmla="*/ 17615 w 21573"/>
                <a:gd name="T71" fmla="*/ 12797 h 21600"/>
                <a:gd name="T72" fmla="*/ 18433 w 21573"/>
                <a:gd name="T73" fmla="*/ 7027 h 21600"/>
                <a:gd name="T74" fmla="*/ 18488 w 21573"/>
                <a:gd name="T75" fmla="*/ 5252 h 21600"/>
                <a:gd name="T76" fmla="*/ 18701 w 21573"/>
                <a:gd name="T77" fmla="*/ 10504 h 21600"/>
                <a:gd name="T78" fmla="*/ 19566 w 21573"/>
                <a:gd name="T79" fmla="*/ 21600 h 21600"/>
                <a:gd name="T80" fmla="*/ 19896 w 21573"/>
                <a:gd name="T81" fmla="*/ 21008 h 21600"/>
                <a:gd name="T82" fmla="*/ 20054 w 21573"/>
                <a:gd name="T83" fmla="*/ 17532 h 21600"/>
                <a:gd name="T84" fmla="*/ 20872 w 21573"/>
                <a:gd name="T85" fmla="*/ 1184 h 21600"/>
                <a:gd name="T86" fmla="*/ 21305 w 21573"/>
                <a:gd name="T87" fmla="*/ 6436 h 21600"/>
                <a:gd name="T88" fmla="*/ 21360 w 21573"/>
                <a:gd name="T89" fmla="*/ 8729 h 21600"/>
                <a:gd name="T90" fmla="*/ 21573 w 21573"/>
                <a:gd name="T91" fmla="*/ 11688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21573" h="21600">
                  <a:moveTo>
                    <a:pt x="0" y="13389"/>
                  </a:moveTo>
                  <a:cubicBezTo>
                    <a:pt x="76" y="11022"/>
                    <a:pt x="247" y="10208"/>
                    <a:pt x="378" y="8137"/>
                  </a:cubicBezTo>
                  <a:cubicBezTo>
                    <a:pt x="680" y="8803"/>
                    <a:pt x="818" y="9395"/>
                    <a:pt x="1031" y="11688"/>
                  </a:cubicBezTo>
                  <a:cubicBezTo>
                    <a:pt x="1175" y="16200"/>
                    <a:pt x="1312" y="10948"/>
                    <a:pt x="1408" y="9321"/>
                  </a:cubicBezTo>
                  <a:cubicBezTo>
                    <a:pt x="1498" y="9542"/>
                    <a:pt x="1594" y="9468"/>
                    <a:pt x="1676" y="9912"/>
                  </a:cubicBezTo>
                  <a:cubicBezTo>
                    <a:pt x="1985" y="11614"/>
                    <a:pt x="1711" y="13315"/>
                    <a:pt x="2061" y="14573"/>
                  </a:cubicBezTo>
                  <a:cubicBezTo>
                    <a:pt x="2356" y="12132"/>
                    <a:pt x="2707" y="10282"/>
                    <a:pt x="3037" y="8137"/>
                  </a:cubicBezTo>
                  <a:cubicBezTo>
                    <a:pt x="3208" y="5548"/>
                    <a:pt x="3318" y="6214"/>
                    <a:pt x="3579" y="5252"/>
                  </a:cubicBezTo>
                  <a:cubicBezTo>
                    <a:pt x="3779" y="6732"/>
                    <a:pt x="3923" y="9616"/>
                    <a:pt x="4067" y="11688"/>
                  </a:cubicBezTo>
                  <a:cubicBezTo>
                    <a:pt x="4143" y="12797"/>
                    <a:pt x="4211" y="13981"/>
                    <a:pt x="4280" y="15164"/>
                  </a:cubicBezTo>
                  <a:cubicBezTo>
                    <a:pt x="4315" y="15756"/>
                    <a:pt x="4390" y="16940"/>
                    <a:pt x="4390" y="16940"/>
                  </a:cubicBezTo>
                  <a:cubicBezTo>
                    <a:pt x="4637" y="12945"/>
                    <a:pt x="4534" y="10652"/>
                    <a:pt x="5043" y="9321"/>
                  </a:cubicBezTo>
                  <a:cubicBezTo>
                    <a:pt x="5565" y="10134"/>
                    <a:pt x="5503" y="10800"/>
                    <a:pt x="5853" y="13981"/>
                  </a:cubicBezTo>
                  <a:cubicBezTo>
                    <a:pt x="5915" y="14499"/>
                    <a:pt x="5950" y="15312"/>
                    <a:pt x="6018" y="15756"/>
                  </a:cubicBezTo>
                  <a:cubicBezTo>
                    <a:pt x="6115" y="16348"/>
                    <a:pt x="6341" y="16940"/>
                    <a:pt x="6341" y="16940"/>
                  </a:cubicBezTo>
                  <a:cubicBezTo>
                    <a:pt x="6774" y="15386"/>
                    <a:pt x="7083" y="8729"/>
                    <a:pt x="7482" y="5844"/>
                  </a:cubicBezTo>
                  <a:cubicBezTo>
                    <a:pt x="7619" y="3699"/>
                    <a:pt x="7969" y="0"/>
                    <a:pt x="7969" y="0"/>
                  </a:cubicBezTo>
                  <a:cubicBezTo>
                    <a:pt x="8217" y="962"/>
                    <a:pt x="8512" y="2885"/>
                    <a:pt x="8725" y="4660"/>
                  </a:cubicBezTo>
                  <a:cubicBezTo>
                    <a:pt x="8924" y="6288"/>
                    <a:pt x="9014" y="8951"/>
                    <a:pt x="9213" y="10504"/>
                  </a:cubicBezTo>
                  <a:cubicBezTo>
                    <a:pt x="9364" y="11688"/>
                    <a:pt x="9577" y="12723"/>
                    <a:pt x="9756" y="13389"/>
                  </a:cubicBezTo>
                  <a:cubicBezTo>
                    <a:pt x="9934" y="13167"/>
                    <a:pt x="10127" y="13389"/>
                    <a:pt x="10298" y="12797"/>
                  </a:cubicBezTo>
                  <a:cubicBezTo>
                    <a:pt x="10463" y="12279"/>
                    <a:pt x="10498" y="9912"/>
                    <a:pt x="10573" y="8729"/>
                  </a:cubicBezTo>
                  <a:cubicBezTo>
                    <a:pt x="10731" y="6288"/>
                    <a:pt x="10965" y="5844"/>
                    <a:pt x="11219" y="5252"/>
                  </a:cubicBezTo>
                  <a:cubicBezTo>
                    <a:pt x="11295" y="4882"/>
                    <a:pt x="11356" y="4068"/>
                    <a:pt x="11439" y="4068"/>
                  </a:cubicBezTo>
                  <a:cubicBezTo>
                    <a:pt x="11851" y="4068"/>
                    <a:pt x="12181" y="7323"/>
                    <a:pt x="12360" y="11096"/>
                  </a:cubicBezTo>
                  <a:cubicBezTo>
                    <a:pt x="12387" y="11614"/>
                    <a:pt x="12380" y="12353"/>
                    <a:pt x="12415" y="12797"/>
                  </a:cubicBezTo>
                  <a:cubicBezTo>
                    <a:pt x="12469" y="13463"/>
                    <a:pt x="12710" y="15164"/>
                    <a:pt x="12792" y="15756"/>
                  </a:cubicBezTo>
                  <a:cubicBezTo>
                    <a:pt x="12937" y="15534"/>
                    <a:pt x="13088" y="15682"/>
                    <a:pt x="13225" y="15164"/>
                  </a:cubicBezTo>
                  <a:cubicBezTo>
                    <a:pt x="13301" y="14868"/>
                    <a:pt x="13328" y="13907"/>
                    <a:pt x="13390" y="13389"/>
                  </a:cubicBezTo>
                  <a:cubicBezTo>
                    <a:pt x="13727" y="10282"/>
                    <a:pt x="14407" y="2663"/>
                    <a:pt x="14798" y="1775"/>
                  </a:cubicBezTo>
                  <a:cubicBezTo>
                    <a:pt x="14922" y="2145"/>
                    <a:pt x="15066" y="2145"/>
                    <a:pt x="15176" y="2885"/>
                  </a:cubicBezTo>
                  <a:cubicBezTo>
                    <a:pt x="15396" y="4290"/>
                    <a:pt x="15616" y="7175"/>
                    <a:pt x="15774" y="9321"/>
                  </a:cubicBezTo>
                  <a:cubicBezTo>
                    <a:pt x="15829" y="12427"/>
                    <a:pt x="15905" y="15682"/>
                    <a:pt x="16152" y="17532"/>
                  </a:cubicBezTo>
                  <a:cubicBezTo>
                    <a:pt x="16372" y="15164"/>
                    <a:pt x="16495" y="12501"/>
                    <a:pt x="16585" y="9321"/>
                  </a:cubicBezTo>
                  <a:cubicBezTo>
                    <a:pt x="16688" y="5548"/>
                    <a:pt x="16544" y="5104"/>
                    <a:pt x="16915" y="4068"/>
                  </a:cubicBezTo>
                  <a:cubicBezTo>
                    <a:pt x="17169" y="6953"/>
                    <a:pt x="17258" y="11614"/>
                    <a:pt x="17615" y="12797"/>
                  </a:cubicBezTo>
                  <a:cubicBezTo>
                    <a:pt x="18213" y="11466"/>
                    <a:pt x="18110" y="11984"/>
                    <a:pt x="18433" y="7027"/>
                  </a:cubicBezTo>
                  <a:cubicBezTo>
                    <a:pt x="18453" y="6436"/>
                    <a:pt x="18453" y="4808"/>
                    <a:pt x="18488" y="5252"/>
                  </a:cubicBezTo>
                  <a:cubicBezTo>
                    <a:pt x="18598" y="6732"/>
                    <a:pt x="18625" y="8803"/>
                    <a:pt x="18701" y="10504"/>
                  </a:cubicBezTo>
                  <a:cubicBezTo>
                    <a:pt x="18927" y="15386"/>
                    <a:pt x="19092" y="18937"/>
                    <a:pt x="19566" y="21600"/>
                  </a:cubicBezTo>
                  <a:cubicBezTo>
                    <a:pt x="19676" y="21378"/>
                    <a:pt x="19800" y="21526"/>
                    <a:pt x="19896" y="21008"/>
                  </a:cubicBezTo>
                  <a:cubicBezTo>
                    <a:pt x="19999" y="20416"/>
                    <a:pt x="19999" y="18419"/>
                    <a:pt x="20054" y="17532"/>
                  </a:cubicBezTo>
                  <a:cubicBezTo>
                    <a:pt x="20370" y="12205"/>
                    <a:pt x="20721" y="7397"/>
                    <a:pt x="20872" y="1184"/>
                  </a:cubicBezTo>
                  <a:cubicBezTo>
                    <a:pt x="21167" y="2737"/>
                    <a:pt x="21105" y="3551"/>
                    <a:pt x="21305" y="6436"/>
                  </a:cubicBezTo>
                  <a:cubicBezTo>
                    <a:pt x="21325" y="7175"/>
                    <a:pt x="21318" y="8063"/>
                    <a:pt x="21360" y="8729"/>
                  </a:cubicBezTo>
                  <a:cubicBezTo>
                    <a:pt x="21600" y="12427"/>
                    <a:pt x="21573" y="8877"/>
                    <a:pt x="21573" y="11688"/>
                  </a:cubicBezTo>
                </a:path>
              </a:pathLst>
            </a:custGeom>
            <a:noFill/>
            <a:ln w="19050" cap="flat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59468" name="Freeform 76"/>
            <p:cNvSpPr>
              <a:spLocks/>
            </p:cNvSpPr>
            <p:nvPr/>
          </p:nvSpPr>
          <p:spPr bwMode="auto">
            <a:xfrm>
              <a:off x="827" y="0"/>
              <a:ext cx="826" cy="236"/>
            </a:xfrm>
            <a:custGeom>
              <a:avLst/>
              <a:gdLst>
                <a:gd name="T0" fmla="*/ 0 w 21573"/>
                <a:gd name="T1" fmla="*/ 13389 h 21600"/>
                <a:gd name="T2" fmla="*/ 378 w 21573"/>
                <a:gd name="T3" fmla="*/ 8137 h 21600"/>
                <a:gd name="T4" fmla="*/ 1031 w 21573"/>
                <a:gd name="T5" fmla="*/ 11688 h 21600"/>
                <a:gd name="T6" fmla="*/ 1408 w 21573"/>
                <a:gd name="T7" fmla="*/ 9321 h 21600"/>
                <a:gd name="T8" fmla="*/ 1676 w 21573"/>
                <a:gd name="T9" fmla="*/ 9912 h 21600"/>
                <a:gd name="T10" fmla="*/ 2061 w 21573"/>
                <a:gd name="T11" fmla="*/ 14573 h 21600"/>
                <a:gd name="T12" fmla="*/ 3037 w 21573"/>
                <a:gd name="T13" fmla="*/ 8137 h 21600"/>
                <a:gd name="T14" fmla="*/ 3579 w 21573"/>
                <a:gd name="T15" fmla="*/ 5252 h 21600"/>
                <a:gd name="T16" fmla="*/ 4067 w 21573"/>
                <a:gd name="T17" fmla="*/ 11688 h 21600"/>
                <a:gd name="T18" fmla="*/ 4280 w 21573"/>
                <a:gd name="T19" fmla="*/ 15164 h 21600"/>
                <a:gd name="T20" fmla="*/ 4390 w 21573"/>
                <a:gd name="T21" fmla="*/ 16940 h 21600"/>
                <a:gd name="T22" fmla="*/ 5043 w 21573"/>
                <a:gd name="T23" fmla="*/ 9321 h 21600"/>
                <a:gd name="T24" fmla="*/ 5853 w 21573"/>
                <a:gd name="T25" fmla="*/ 13981 h 21600"/>
                <a:gd name="T26" fmla="*/ 6018 w 21573"/>
                <a:gd name="T27" fmla="*/ 15756 h 21600"/>
                <a:gd name="T28" fmla="*/ 6341 w 21573"/>
                <a:gd name="T29" fmla="*/ 16940 h 21600"/>
                <a:gd name="T30" fmla="*/ 7482 w 21573"/>
                <a:gd name="T31" fmla="*/ 5844 h 21600"/>
                <a:gd name="T32" fmla="*/ 7969 w 21573"/>
                <a:gd name="T33" fmla="*/ 0 h 21600"/>
                <a:gd name="T34" fmla="*/ 8725 w 21573"/>
                <a:gd name="T35" fmla="*/ 4660 h 21600"/>
                <a:gd name="T36" fmla="*/ 9213 w 21573"/>
                <a:gd name="T37" fmla="*/ 10504 h 21600"/>
                <a:gd name="T38" fmla="*/ 9756 w 21573"/>
                <a:gd name="T39" fmla="*/ 13389 h 21600"/>
                <a:gd name="T40" fmla="*/ 10298 w 21573"/>
                <a:gd name="T41" fmla="*/ 12797 h 21600"/>
                <a:gd name="T42" fmla="*/ 10573 w 21573"/>
                <a:gd name="T43" fmla="*/ 8729 h 21600"/>
                <a:gd name="T44" fmla="*/ 11219 w 21573"/>
                <a:gd name="T45" fmla="*/ 5252 h 21600"/>
                <a:gd name="T46" fmla="*/ 11439 w 21573"/>
                <a:gd name="T47" fmla="*/ 4068 h 21600"/>
                <a:gd name="T48" fmla="*/ 12360 w 21573"/>
                <a:gd name="T49" fmla="*/ 11096 h 21600"/>
                <a:gd name="T50" fmla="*/ 12415 w 21573"/>
                <a:gd name="T51" fmla="*/ 12797 h 21600"/>
                <a:gd name="T52" fmla="*/ 12792 w 21573"/>
                <a:gd name="T53" fmla="*/ 15756 h 21600"/>
                <a:gd name="T54" fmla="*/ 13225 w 21573"/>
                <a:gd name="T55" fmla="*/ 15164 h 21600"/>
                <a:gd name="T56" fmla="*/ 13390 w 21573"/>
                <a:gd name="T57" fmla="*/ 13389 h 21600"/>
                <a:gd name="T58" fmla="*/ 14798 w 21573"/>
                <a:gd name="T59" fmla="*/ 1775 h 21600"/>
                <a:gd name="T60" fmla="*/ 15176 w 21573"/>
                <a:gd name="T61" fmla="*/ 2885 h 21600"/>
                <a:gd name="T62" fmla="*/ 15774 w 21573"/>
                <a:gd name="T63" fmla="*/ 9321 h 21600"/>
                <a:gd name="T64" fmla="*/ 16152 w 21573"/>
                <a:gd name="T65" fmla="*/ 17532 h 21600"/>
                <a:gd name="T66" fmla="*/ 16585 w 21573"/>
                <a:gd name="T67" fmla="*/ 9321 h 21600"/>
                <a:gd name="T68" fmla="*/ 16915 w 21573"/>
                <a:gd name="T69" fmla="*/ 4068 h 21600"/>
                <a:gd name="T70" fmla="*/ 17615 w 21573"/>
                <a:gd name="T71" fmla="*/ 12797 h 21600"/>
                <a:gd name="T72" fmla="*/ 18433 w 21573"/>
                <a:gd name="T73" fmla="*/ 7027 h 21600"/>
                <a:gd name="T74" fmla="*/ 18488 w 21573"/>
                <a:gd name="T75" fmla="*/ 5252 h 21600"/>
                <a:gd name="T76" fmla="*/ 18701 w 21573"/>
                <a:gd name="T77" fmla="*/ 10504 h 21600"/>
                <a:gd name="T78" fmla="*/ 19566 w 21573"/>
                <a:gd name="T79" fmla="*/ 21600 h 21600"/>
                <a:gd name="T80" fmla="*/ 19896 w 21573"/>
                <a:gd name="T81" fmla="*/ 21008 h 21600"/>
                <a:gd name="T82" fmla="*/ 20054 w 21573"/>
                <a:gd name="T83" fmla="*/ 17532 h 21600"/>
                <a:gd name="T84" fmla="*/ 20872 w 21573"/>
                <a:gd name="T85" fmla="*/ 1184 h 21600"/>
                <a:gd name="T86" fmla="*/ 21305 w 21573"/>
                <a:gd name="T87" fmla="*/ 6436 h 21600"/>
                <a:gd name="T88" fmla="*/ 21360 w 21573"/>
                <a:gd name="T89" fmla="*/ 8729 h 21600"/>
                <a:gd name="T90" fmla="*/ 21573 w 21573"/>
                <a:gd name="T91" fmla="*/ 11688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21573" h="21600">
                  <a:moveTo>
                    <a:pt x="0" y="13389"/>
                  </a:moveTo>
                  <a:cubicBezTo>
                    <a:pt x="76" y="11022"/>
                    <a:pt x="247" y="10208"/>
                    <a:pt x="378" y="8137"/>
                  </a:cubicBezTo>
                  <a:cubicBezTo>
                    <a:pt x="680" y="8803"/>
                    <a:pt x="818" y="9395"/>
                    <a:pt x="1031" y="11688"/>
                  </a:cubicBezTo>
                  <a:cubicBezTo>
                    <a:pt x="1175" y="16200"/>
                    <a:pt x="1312" y="10948"/>
                    <a:pt x="1408" y="9321"/>
                  </a:cubicBezTo>
                  <a:cubicBezTo>
                    <a:pt x="1498" y="9542"/>
                    <a:pt x="1594" y="9468"/>
                    <a:pt x="1676" y="9912"/>
                  </a:cubicBezTo>
                  <a:cubicBezTo>
                    <a:pt x="1985" y="11614"/>
                    <a:pt x="1711" y="13315"/>
                    <a:pt x="2061" y="14573"/>
                  </a:cubicBezTo>
                  <a:cubicBezTo>
                    <a:pt x="2356" y="12132"/>
                    <a:pt x="2707" y="10282"/>
                    <a:pt x="3037" y="8137"/>
                  </a:cubicBezTo>
                  <a:cubicBezTo>
                    <a:pt x="3208" y="5548"/>
                    <a:pt x="3318" y="6214"/>
                    <a:pt x="3579" y="5252"/>
                  </a:cubicBezTo>
                  <a:cubicBezTo>
                    <a:pt x="3779" y="6732"/>
                    <a:pt x="3923" y="9616"/>
                    <a:pt x="4067" y="11688"/>
                  </a:cubicBezTo>
                  <a:cubicBezTo>
                    <a:pt x="4143" y="12797"/>
                    <a:pt x="4211" y="13981"/>
                    <a:pt x="4280" y="15164"/>
                  </a:cubicBezTo>
                  <a:cubicBezTo>
                    <a:pt x="4315" y="15756"/>
                    <a:pt x="4390" y="16940"/>
                    <a:pt x="4390" y="16940"/>
                  </a:cubicBezTo>
                  <a:cubicBezTo>
                    <a:pt x="4637" y="12945"/>
                    <a:pt x="4534" y="10652"/>
                    <a:pt x="5043" y="9321"/>
                  </a:cubicBezTo>
                  <a:cubicBezTo>
                    <a:pt x="5565" y="10134"/>
                    <a:pt x="5503" y="10800"/>
                    <a:pt x="5853" y="13981"/>
                  </a:cubicBezTo>
                  <a:cubicBezTo>
                    <a:pt x="5915" y="14499"/>
                    <a:pt x="5950" y="15312"/>
                    <a:pt x="6018" y="15756"/>
                  </a:cubicBezTo>
                  <a:cubicBezTo>
                    <a:pt x="6115" y="16348"/>
                    <a:pt x="6341" y="16940"/>
                    <a:pt x="6341" y="16940"/>
                  </a:cubicBezTo>
                  <a:cubicBezTo>
                    <a:pt x="6774" y="15386"/>
                    <a:pt x="7083" y="8729"/>
                    <a:pt x="7482" y="5844"/>
                  </a:cubicBezTo>
                  <a:cubicBezTo>
                    <a:pt x="7619" y="3699"/>
                    <a:pt x="7969" y="0"/>
                    <a:pt x="7969" y="0"/>
                  </a:cubicBezTo>
                  <a:cubicBezTo>
                    <a:pt x="8217" y="962"/>
                    <a:pt x="8512" y="2885"/>
                    <a:pt x="8725" y="4660"/>
                  </a:cubicBezTo>
                  <a:cubicBezTo>
                    <a:pt x="8924" y="6288"/>
                    <a:pt x="9014" y="8951"/>
                    <a:pt x="9213" y="10504"/>
                  </a:cubicBezTo>
                  <a:cubicBezTo>
                    <a:pt x="9364" y="11688"/>
                    <a:pt x="9577" y="12723"/>
                    <a:pt x="9756" y="13389"/>
                  </a:cubicBezTo>
                  <a:cubicBezTo>
                    <a:pt x="9934" y="13167"/>
                    <a:pt x="10127" y="13389"/>
                    <a:pt x="10298" y="12797"/>
                  </a:cubicBezTo>
                  <a:cubicBezTo>
                    <a:pt x="10463" y="12279"/>
                    <a:pt x="10498" y="9912"/>
                    <a:pt x="10573" y="8729"/>
                  </a:cubicBezTo>
                  <a:cubicBezTo>
                    <a:pt x="10731" y="6288"/>
                    <a:pt x="10965" y="5844"/>
                    <a:pt x="11219" y="5252"/>
                  </a:cubicBezTo>
                  <a:cubicBezTo>
                    <a:pt x="11295" y="4882"/>
                    <a:pt x="11356" y="4068"/>
                    <a:pt x="11439" y="4068"/>
                  </a:cubicBezTo>
                  <a:cubicBezTo>
                    <a:pt x="11851" y="4068"/>
                    <a:pt x="12181" y="7323"/>
                    <a:pt x="12360" y="11096"/>
                  </a:cubicBezTo>
                  <a:cubicBezTo>
                    <a:pt x="12387" y="11614"/>
                    <a:pt x="12380" y="12353"/>
                    <a:pt x="12415" y="12797"/>
                  </a:cubicBezTo>
                  <a:cubicBezTo>
                    <a:pt x="12469" y="13463"/>
                    <a:pt x="12710" y="15164"/>
                    <a:pt x="12792" y="15756"/>
                  </a:cubicBezTo>
                  <a:cubicBezTo>
                    <a:pt x="12937" y="15534"/>
                    <a:pt x="13088" y="15682"/>
                    <a:pt x="13225" y="15164"/>
                  </a:cubicBezTo>
                  <a:cubicBezTo>
                    <a:pt x="13301" y="14868"/>
                    <a:pt x="13328" y="13907"/>
                    <a:pt x="13390" y="13389"/>
                  </a:cubicBezTo>
                  <a:cubicBezTo>
                    <a:pt x="13727" y="10282"/>
                    <a:pt x="14407" y="2663"/>
                    <a:pt x="14798" y="1775"/>
                  </a:cubicBezTo>
                  <a:cubicBezTo>
                    <a:pt x="14922" y="2145"/>
                    <a:pt x="15066" y="2145"/>
                    <a:pt x="15176" y="2885"/>
                  </a:cubicBezTo>
                  <a:cubicBezTo>
                    <a:pt x="15396" y="4290"/>
                    <a:pt x="15616" y="7175"/>
                    <a:pt x="15774" y="9321"/>
                  </a:cubicBezTo>
                  <a:cubicBezTo>
                    <a:pt x="15829" y="12427"/>
                    <a:pt x="15905" y="15682"/>
                    <a:pt x="16152" y="17532"/>
                  </a:cubicBezTo>
                  <a:cubicBezTo>
                    <a:pt x="16372" y="15164"/>
                    <a:pt x="16495" y="12501"/>
                    <a:pt x="16585" y="9321"/>
                  </a:cubicBezTo>
                  <a:cubicBezTo>
                    <a:pt x="16688" y="5548"/>
                    <a:pt x="16544" y="5104"/>
                    <a:pt x="16915" y="4068"/>
                  </a:cubicBezTo>
                  <a:cubicBezTo>
                    <a:pt x="17169" y="6953"/>
                    <a:pt x="17258" y="11614"/>
                    <a:pt x="17615" y="12797"/>
                  </a:cubicBezTo>
                  <a:cubicBezTo>
                    <a:pt x="18213" y="11466"/>
                    <a:pt x="18110" y="11984"/>
                    <a:pt x="18433" y="7027"/>
                  </a:cubicBezTo>
                  <a:cubicBezTo>
                    <a:pt x="18453" y="6436"/>
                    <a:pt x="18453" y="4808"/>
                    <a:pt x="18488" y="5252"/>
                  </a:cubicBezTo>
                  <a:cubicBezTo>
                    <a:pt x="18598" y="6732"/>
                    <a:pt x="18625" y="8803"/>
                    <a:pt x="18701" y="10504"/>
                  </a:cubicBezTo>
                  <a:cubicBezTo>
                    <a:pt x="18927" y="15386"/>
                    <a:pt x="19092" y="18937"/>
                    <a:pt x="19566" y="21600"/>
                  </a:cubicBezTo>
                  <a:cubicBezTo>
                    <a:pt x="19676" y="21378"/>
                    <a:pt x="19800" y="21526"/>
                    <a:pt x="19896" y="21008"/>
                  </a:cubicBezTo>
                  <a:cubicBezTo>
                    <a:pt x="19999" y="20416"/>
                    <a:pt x="19999" y="18419"/>
                    <a:pt x="20054" y="17532"/>
                  </a:cubicBezTo>
                  <a:cubicBezTo>
                    <a:pt x="20370" y="12205"/>
                    <a:pt x="20721" y="7397"/>
                    <a:pt x="20872" y="1184"/>
                  </a:cubicBezTo>
                  <a:cubicBezTo>
                    <a:pt x="21167" y="2737"/>
                    <a:pt x="21105" y="3551"/>
                    <a:pt x="21305" y="6436"/>
                  </a:cubicBezTo>
                  <a:cubicBezTo>
                    <a:pt x="21325" y="7175"/>
                    <a:pt x="21318" y="8063"/>
                    <a:pt x="21360" y="8729"/>
                  </a:cubicBezTo>
                  <a:cubicBezTo>
                    <a:pt x="21600" y="12427"/>
                    <a:pt x="21573" y="8877"/>
                    <a:pt x="21573" y="11688"/>
                  </a:cubicBezTo>
                </a:path>
              </a:pathLst>
            </a:custGeom>
            <a:noFill/>
            <a:ln w="19050" cap="flat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</p:grpSp>
      <p:sp>
        <p:nvSpPr>
          <p:cNvPr id="59470" name="Line 78"/>
          <p:cNvSpPr>
            <a:spLocks noChangeShapeType="1"/>
          </p:cNvSpPr>
          <p:nvPr/>
        </p:nvSpPr>
        <p:spPr bwMode="auto">
          <a:xfrm rot="10800000" flipH="1">
            <a:off x="5260975" y="4327525"/>
            <a:ext cx="3044825" cy="12700"/>
          </a:xfrm>
          <a:prstGeom prst="line">
            <a:avLst/>
          </a:prstGeom>
          <a:noFill/>
          <a:ln w="9525" cap="rnd">
            <a:solidFill>
              <a:schemeClr val="tx1"/>
            </a:solidFill>
            <a:prstDash val="sysDot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9471" name="Line 79"/>
          <p:cNvSpPr>
            <a:spLocks noChangeShapeType="1"/>
          </p:cNvSpPr>
          <p:nvPr/>
        </p:nvSpPr>
        <p:spPr bwMode="auto">
          <a:xfrm>
            <a:off x="5257800" y="4602163"/>
            <a:ext cx="3048000" cy="1587"/>
          </a:xfrm>
          <a:prstGeom prst="line">
            <a:avLst/>
          </a:prstGeom>
          <a:noFill/>
          <a:ln w="9525" cap="rnd">
            <a:solidFill>
              <a:schemeClr val="tx1"/>
            </a:solidFill>
            <a:prstDash val="sysDot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grpSp>
        <p:nvGrpSpPr>
          <p:cNvPr id="59474" name="Group 82"/>
          <p:cNvGrpSpPr>
            <a:grpSpLocks/>
          </p:cNvGrpSpPr>
          <p:nvPr/>
        </p:nvGrpSpPr>
        <p:grpSpPr bwMode="auto">
          <a:xfrm>
            <a:off x="4678363" y="3551238"/>
            <a:ext cx="4354512" cy="2925762"/>
            <a:chOff x="0" y="0"/>
            <a:chExt cx="2743" cy="1843"/>
          </a:xfrm>
        </p:grpSpPr>
        <p:sp>
          <p:nvSpPr>
            <p:cNvPr id="59472" name="Rectangle 80"/>
            <p:cNvSpPr>
              <a:spLocks/>
            </p:cNvSpPr>
            <p:nvPr/>
          </p:nvSpPr>
          <p:spPr bwMode="auto">
            <a:xfrm>
              <a:off x="0" y="0"/>
              <a:ext cx="2743" cy="1843"/>
            </a:xfrm>
            <a:prstGeom prst="rect">
              <a:avLst/>
            </a:prstGeom>
            <a:solidFill>
              <a:srgbClr val="FFFFFF"/>
            </a:solidFill>
            <a:ln w="38100" cap="flat">
              <a:solidFill>
                <a:srgbClr val="3333CC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pic>
          <p:nvPicPr>
            <p:cNvPr id="59473" name="Picture 81"/>
            <p:cNvPicPr>
              <a:picLocks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" y="110"/>
              <a:ext cx="2558" cy="16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 cap="flat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59479" name="Group 87"/>
          <p:cNvGrpSpPr>
            <a:grpSpLocks/>
          </p:cNvGrpSpPr>
          <p:nvPr/>
        </p:nvGrpSpPr>
        <p:grpSpPr bwMode="auto">
          <a:xfrm>
            <a:off x="5715000" y="4237038"/>
            <a:ext cx="2370138" cy="2011362"/>
            <a:chOff x="0" y="0"/>
            <a:chExt cx="1493" cy="1267"/>
          </a:xfrm>
        </p:grpSpPr>
        <p:sp>
          <p:nvSpPr>
            <p:cNvPr id="59475" name="Line 83"/>
            <p:cNvSpPr>
              <a:spLocks noChangeShapeType="1"/>
            </p:cNvSpPr>
            <p:nvPr/>
          </p:nvSpPr>
          <p:spPr bwMode="auto">
            <a:xfrm>
              <a:off x="0" y="0"/>
              <a:ext cx="1" cy="1267"/>
            </a:xfrm>
            <a:prstGeom prst="line">
              <a:avLst/>
            </a:prstGeom>
            <a:noFill/>
            <a:ln w="28575" cap="flat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59476" name="Line 84"/>
            <p:cNvSpPr>
              <a:spLocks noChangeShapeType="1"/>
            </p:cNvSpPr>
            <p:nvPr/>
          </p:nvSpPr>
          <p:spPr bwMode="auto">
            <a:xfrm>
              <a:off x="1492" y="0"/>
              <a:ext cx="1" cy="1267"/>
            </a:xfrm>
            <a:prstGeom prst="line">
              <a:avLst/>
            </a:prstGeom>
            <a:noFill/>
            <a:ln w="28575" cap="flat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59477" name="Line 85"/>
            <p:cNvSpPr>
              <a:spLocks noChangeShapeType="1"/>
            </p:cNvSpPr>
            <p:nvPr/>
          </p:nvSpPr>
          <p:spPr bwMode="auto">
            <a:xfrm>
              <a:off x="0" y="578"/>
              <a:ext cx="1492" cy="1"/>
            </a:xfrm>
            <a:prstGeom prst="line">
              <a:avLst/>
            </a:prstGeom>
            <a:noFill/>
            <a:ln w="9525" cap="flat">
              <a:solidFill>
                <a:schemeClr val="tx1"/>
              </a:solidFill>
              <a:prstDash val="solid"/>
              <a:round/>
              <a:headEnd type="triangle" w="lg" len="med"/>
              <a:tailEnd type="triangle" w="lg" len="med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59478" name="Rectangle 86"/>
            <p:cNvSpPr>
              <a:spLocks/>
            </p:cNvSpPr>
            <p:nvPr/>
          </p:nvSpPr>
          <p:spPr bwMode="auto">
            <a:xfrm>
              <a:off x="250" y="294"/>
              <a:ext cx="799" cy="2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wrap="none" lIns="0" tIns="0" rIns="40639" bIns="0">
              <a:spAutoFit/>
            </a:bodyPr>
            <a:lstStyle/>
            <a:p>
              <a:pPr marL="39688"/>
              <a:r>
                <a:rPr lang="en-US" sz="1800">
                  <a:solidFill>
                    <a:schemeClr val="tx1"/>
                  </a:solidFill>
                  <a:ea typeface="ＭＳ Ｐゴシック" charset="0"/>
                  <a:cs typeface="Arial" charset="0"/>
                </a:rPr>
                <a:t>Buffer Size</a:t>
              </a:r>
            </a:p>
          </p:txBody>
        </p:sp>
      </p:grpSp>
      <p:grpSp>
        <p:nvGrpSpPr>
          <p:cNvPr id="59555" name="Group 163"/>
          <p:cNvGrpSpPr>
            <a:grpSpLocks/>
          </p:cNvGrpSpPr>
          <p:nvPr/>
        </p:nvGrpSpPr>
        <p:grpSpPr bwMode="auto">
          <a:xfrm>
            <a:off x="455613" y="3886200"/>
            <a:ext cx="3979862" cy="2452688"/>
            <a:chOff x="0" y="0"/>
            <a:chExt cx="2506" cy="1545"/>
          </a:xfrm>
        </p:grpSpPr>
        <p:sp>
          <p:nvSpPr>
            <p:cNvPr id="59480" name="Freeform 88"/>
            <p:cNvSpPr>
              <a:spLocks/>
            </p:cNvSpPr>
            <p:nvPr/>
          </p:nvSpPr>
          <p:spPr bwMode="auto">
            <a:xfrm>
              <a:off x="317" y="7"/>
              <a:ext cx="2136" cy="1315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21600 h 21600"/>
                <a:gd name="T4" fmla="*/ 21600 w 2160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</a:path>
              </a:pathLst>
            </a:custGeom>
            <a:noFill/>
            <a:ln w="12700" cap="flat">
              <a:solidFill>
                <a:schemeClr val="tx1"/>
              </a:solidFill>
              <a:prstDash val="solid"/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grpSp>
          <p:nvGrpSpPr>
            <p:cNvPr id="59493" name="Group 101"/>
            <p:cNvGrpSpPr>
              <a:grpSpLocks/>
            </p:cNvGrpSpPr>
            <p:nvPr/>
          </p:nvGrpSpPr>
          <p:grpSpPr bwMode="auto">
            <a:xfrm>
              <a:off x="468" y="803"/>
              <a:ext cx="1805" cy="312"/>
              <a:chOff x="0" y="0"/>
              <a:chExt cx="1805" cy="311"/>
            </a:xfrm>
          </p:grpSpPr>
          <p:grpSp>
            <p:nvGrpSpPr>
              <p:cNvPr id="59483" name="Group 91"/>
              <p:cNvGrpSpPr>
                <a:grpSpLocks/>
              </p:cNvGrpSpPr>
              <p:nvPr/>
            </p:nvGrpSpPr>
            <p:grpSpPr bwMode="auto">
              <a:xfrm>
                <a:off x="0" y="0"/>
                <a:ext cx="451" cy="311"/>
                <a:chOff x="0" y="0"/>
                <a:chExt cx="451" cy="311"/>
              </a:xfrm>
            </p:grpSpPr>
            <p:sp>
              <p:nvSpPr>
                <p:cNvPr id="59481" name="Freeform 89"/>
                <p:cNvSpPr>
                  <a:spLocks/>
                </p:cNvSpPr>
                <p:nvPr/>
              </p:nvSpPr>
              <p:spPr bwMode="auto">
                <a:xfrm>
                  <a:off x="0" y="0"/>
                  <a:ext cx="421" cy="311"/>
                </a:xfrm>
                <a:custGeom>
                  <a:avLst/>
                  <a:gdLst>
                    <a:gd name="T0" fmla="*/ 0 w 21600"/>
                    <a:gd name="T1" fmla="*/ 21600 h 21600"/>
                    <a:gd name="T2" fmla="*/ 6480 w 21600"/>
                    <a:gd name="T3" fmla="*/ 11782 h 21600"/>
                    <a:gd name="T4" fmla="*/ 15120 w 21600"/>
                    <a:gd name="T5" fmla="*/ 3927 h 21600"/>
                    <a:gd name="T6" fmla="*/ 21600 w 21600"/>
                    <a:gd name="T7" fmla="*/ 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600" h="21600">
                      <a:moveTo>
                        <a:pt x="0" y="21600"/>
                      </a:moveTo>
                      <a:cubicBezTo>
                        <a:pt x="1980" y="18164"/>
                        <a:pt x="3960" y="14727"/>
                        <a:pt x="6480" y="11782"/>
                      </a:cubicBezTo>
                      <a:cubicBezTo>
                        <a:pt x="9000" y="8836"/>
                        <a:pt x="12600" y="5891"/>
                        <a:pt x="15120" y="3927"/>
                      </a:cubicBezTo>
                      <a:cubicBezTo>
                        <a:pt x="17640" y="1964"/>
                        <a:pt x="19620" y="982"/>
                        <a:pt x="21600" y="0"/>
                      </a:cubicBezTo>
                    </a:path>
                  </a:pathLst>
                </a:custGeom>
                <a:noFill/>
                <a:ln w="19050" cap="flat">
                  <a:solidFill>
                    <a:srgbClr val="FF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lIns="0" tIns="0" rIns="0" bIns="0"/>
                <a:lstStyle/>
                <a:p>
                  <a:endParaRPr lang="en-US"/>
                </a:p>
              </p:txBody>
            </p:sp>
            <p:sp>
              <p:nvSpPr>
                <p:cNvPr id="59482" name="Line 90"/>
                <p:cNvSpPr>
                  <a:spLocks noChangeShapeType="1"/>
                </p:cNvSpPr>
                <p:nvPr/>
              </p:nvSpPr>
              <p:spPr bwMode="auto">
                <a:xfrm>
                  <a:off x="421" y="0"/>
                  <a:ext cx="30" cy="311"/>
                </a:xfrm>
                <a:prstGeom prst="line">
                  <a:avLst/>
                </a:prstGeom>
                <a:noFill/>
                <a:ln w="19050" cap="flat">
                  <a:solidFill>
                    <a:srgbClr val="FF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lIns="0" tIns="0" rIns="0" bIns="0"/>
                <a:lstStyle/>
                <a:p>
                  <a:endParaRPr lang="en-US"/>
                </a:p>
              </p:txBody>
            </p:sp>
          </p:grpSp>
          <p:grpSp>
            <p:nvGrpSpPr>
              <p:cNvPr id="59486" name="Group 94"/>
              <p:cNvGrpSpPr>
                <a:grpSpLocks/>
              </p:cNvGrpSpPr>
              <p:nvPr/>
            </p:nvGrpSpPr>
            <p:grpSpPr bwMode="auto">
              <a:xfrm>
                <a:off x="451" y="0"/>
                <a:ext cx="451" cy="311"/>
                <a:chOff x="0" y="0"/>
                <a:chExt cx="451" cy="311"/>
              </a:xfrm>
            </p:grpSpPr>
            <p:sp>
              <p:nvSpPr>
                <p:cNvPr id="59484" name="Freeform 92"/>
                <p:cNvSpPr>
                  <a:spLocks/>
                </p:cNvSpPr>
                <p:nvPr/>
              </p:nvSpPr>
              <p:spPr bwMode="auto">
                <a:xfrm>
                  <a:off x="0" y="0"/>
                  <a:ext cx="421" cy="311"/>
                </a:xfrm>
                <a:custGeom>
                  <a:avLst/>
                  <a:gdLst>
                    <a:gd name="T0" fmla="*/ 0 w 21600"/>
                    <a:gd name="T1" fmla="*/ 21600 h 21600"/>
                    <a:gd name="T2" fmla="*/ 6480 w 21600"/>
                    <a:gd name="T3" fmla="*/ 11782 h 21600"/>
                    <a:gd name="T4" fmla="*/ 15120 w 21600"/>
                    <a:gd name="T5" fmla="*/ 3927 h 21600"/>
                    <a:gd name="T6" fmla="*/ 21600 w 21600"/>
                    <a:gd name="T7" fmla="*/ 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600" h="21600">
                      <a:moveTo>
                        <a:pt x="0" y="21600"/>
                      </a:moveTo>
                      <a:cubicBezTo>
                        <a:pt x="1980" y="18164"/>
                        <a:pt x="3960" y="14727"/>
                        <a:pt x="6480" y="11782"/>
                      </a:cubicBezTo>
                      <a:cubicBezTo>
                        <a:pt x="9000" y="8836"/>
                        <a:pt x="12600" y="5891"/>
                        <a:pt x="15120" y="3927"/>
                      </a:cubicBezTo>
                      <a:cubicBezTo>
                        <a:pt x="17640" y="1964"/>
                        <a:pt x="19620" y="982"/>
                        <a:pt x="21600" y="0"/>
                      </a:cubicBezTo>
                    </a:path>
                  </a:pathLst>
                </a:custGeom>
                <a:noFill/>
                <a:ln w="19050" cap="flat">
                  <a:solidFill>
                    <a:srgbClr val="FF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lIns="0" tIns="0" rIns="0" bIns="0"/>
                <a:lstStyle/>
                <a:p>
                  <a:endParaRPr lang="en-US"/>
                </a:p>
              </p:txBody>
            </p:sp>
            <p:sp>
              <p:nvSpPr>
                <p:cNvPr id="59485" name="Line 93"/>
                <p:cNvSpPr>
                  <a:spLocks noChangeShapeType="1"/>
                </p:cNvSpPr>
                <p:nvPr/>
              </p:nvSpPr>
              <p:spPr bwMode="auto">
                <a:xfrm>
                  <a:off x="421" y="0"/>
                  <a:ext cx="30" cy="311"/>
                </a:xfrm>
                <a:prstGeom prst="line">
                  <a:avLst/>
                </a:prstGeom>
                <a:noFill/>
                <a:ln w="19050" cap="flat">
                  <a:solidFill>
                    <a:srgbClr val="FF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lIns="0" tIns="0" rIns="0" bIns="0"/>
                <a:lstStyle/>
                <a:p>
                  <a:endParaRPr lang="en-US"/>
                </a:p>
              </p:txBody>
            </p:sp>
          </p:grpSp>
          <p:grpSp>
            <p:nvGrpSpPr>
              <p:cNvPr id="59489" name="Group 97"/>
              <p:cNvGrpSpPr>
                <a:grpSpLocks/>
              </p:cNvGrpSpPr>
              <p:nvPr/>
            </p:nvGrpSpPr>
            <p:grpSpPr bwMode="auto">
              <a:xfrm>
                <a:off x="902" y="0"/>
                <a:ext cx="451" cy="311"/>
                <a:chOff x="0" y="0"/>
                <a:chExt cx="451" cy="311"/>
              </a:xfrm>
            </p:grpSpPr>
            <p:sp>
              <p:nvSpPr>
                <p:cNvPr id="59487" name="Freeform 95"/>
                <p:cNvSpPr>
                  <a:spLocks/>
                </p:cNvSpPr>
                <p:nvPr/>
              </p:nvSpPr>
              <p:spPr bwMode="auto">
                <a:xfrm>
                  <a:off x="0" y="0"/>
                  <a:ext cx="421" cy="311"/>
                </a:xfrm>
                <a:custGeom>
                  <a:avLst/>
                  <a:gdLst>
                    <a:gd name="T0" fmla="*/ 0 w 21600"/>
                    <a:gd name="T1" fmla="*/ 21600 h 21600"/>
                    <a:gd name="T2" fmla="*/ 6480 w 21600"/>
                    <a:gd name="T3" fmla="*/ 11782 h 21600"/>
                    <a:gd name="T4" fmla="*/ 15120 w 21600"/>
                    <a:gd name="T5" fmla="*/ 3927 h 21600"/>
                    <a:gd name="T6" fmla="*/ 21600 w 21600"/>
                    <a:gd name="T7" fmla="*/ 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600" h="21600">
                      <a:moveTo>
                        <a:pt x="0" y="21600"/>
                      </a:moveTo>
                      <a:cubicBezTo>
                        <a:pt x="1980" y="18164"/>
                        <a:pt x="3960" y="14727"/>
                        <a:pt x="6480" y="11782"/>
                      </a:cubicBezTo>
                      <a:cubicBezTo>
                        <a:pt x="9000" y="8836"/>
                        <a:pt x="12600" y="5891"/>
                        <a:pt x="15120" y="3927"/>
                      </a:cubicBezTo>
                      <a:cubicBezTo>
                        <a:pt x="17640" y="1964"/>
                        <a:pt x="19620" y="982"/>
                        <a:pt x="21600" y="0"/>
                      </a:cubicBezTo>
                    </a:path>
                  </a:pathLst>
                </a:custGeom>
                <a:noFill/>
                <a:ln w="19050" cap="flat">
                  <a:solidFill>
                    <a:srgbClr val="FF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lIns="0" tIns="0" rIns="0" bIns="0"/>
                <a:lstStyle/>
                <a:p>
                  <a:endParaRPr lang="en-US"/>
                </a:p>
              </p:txBody>
            </p:sp>
            <p:sp>
              <p:nvSpPr>
                <p:cNvPr id="59488" name="Line 96"/>
                <p:cNvSpPr>
                  <a:spLocks noChangeShapeType="1"/>
                </p:cNvSpPr>
                <p:nvPr/>
              </p:nvSpPr>
              <p:spPr bwMode="auto">
                <a:xfrm>
                  <a:off x="421" y="0"/>
                  <a:ext cx="30" cy="311"/>
                </a:xfrm>
                <a:prstGeom prst="line">
                  <a:avLst/>
                </a:prstGeom>
                <a:noFill/>
                <a:ln w="19050" cap="flat">
                  <a:solidFill>
                    <a:srgbClr val="FF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lIns="0" tIns="0" rIns="0" bIns="0"/>
                <a:lstStyle/>
                <a:p>
                  <a:endParaRPr lang="en-US"/>
                </a:p>
              </p:txBody>
            </p:sp>
          </p:grpSp>
          <p:grpSp>
            <p:nvGrpSpPr>
              <p:cNvPr id="59492" name="Group 100"/>
              <p:cNvGrpSpPr>
                <a:grpSpLocks/>
              </p:cNvGrpSpPr>
              <p:nvPr/>
            </p:nvGrpSpPr>
            <p:grpSpPr bwMode="auto">
              <a:xfrm>
                <a:off x="1353" y="0"/>
                <a:ext cx="452" cy="311"/>
                <a:chOff x="0" y="0"/>
                <a:chExt cx="451" cy="311"/>
              </a:xfrm>
            </p:grpSpPr>
            <p:sp>
              <p:nvSpPr>
                <p:cNvPr id="59490" name="Freeform 98"/>
                <p:cNvSpPr>
                  <a:spLocks/>
                </p:cNvSpPr>
                <p:nvPr/>
              </p:nvSpPr>
              <p:spPr bwMode="auto">
                <a:xfrm>
                  <a:off x="0" y="0"/>
                  <a:ext cx="421" cy="311"/>
                </a:xfrm>
                <a:custGeom>
                  <a:avLst/>
                  <a:gdLst>
                    <a:gd name="T0" fmla="*/ 0 w 21600"/>
                    <a:gd name="T1" fmla="*/ 21600 h 21600"/>
                    <a:gd name="T2" fmla="*/ 6480 w 21600"/>
                    <a:gd name="T3" fmla="*/ 11782 h 21600"/>
                    <a:gd name="T4" fmla="*/ 15120 w 21600"/>
                    <a:gd name="T5" fmla="*/ 3927 h 21600"/>
                    <a:gd name="T6" fmla="*/ 21600 w 21600"/>
                    <a:gd name="T7" fmla="*/ 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600" h="21600">
                      <a:moveTo>
                        <a:pt x="0" y="21600"/>
                      </a:moveTo>
                      <a:cubicBezTo>
                        <a:pt x="1980" y="18164"/>
                        <a:pt x="3960" y="14727"/>
                        <a:pt x="6480" y="11782"/>
                      </a:cubicBezTo>
                      <a:cubicBezTo>
                        <a:pt x="9000" y="8836"/>
                        <a:pt x="12600" y="5891"/>
                        <a:pt x="15120" y="3927"/>
                      </a:cubicBezTo>
                      <a:cubicBezTo>
                        <a:pt x="17640" y="1964"/>
                        <a:pt x="19620" y="982"/>
                        <a:pt x="21600" y="0"/>
                      </a:cubicBezTo>
                    </a:path>
                  </a:pathLst>
                </a:custGeom>
                <a:noFill/>
                <a:ln w="19050" cap="flat">
                  <a:solidFill>
                    <a:srgbClr val="FF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lIns="0" tIns="0" rIns="0" bIns="0"/>
                <a:lstStyle/>
                <a:p>
                  <a:endParaRPr lang="en-US"/>
                </a:p>
              </p:txBody>
            </p:sp>
            <p:sp>
              <p:nvSpPr>
                <p:cNvPr id="59491" name="Line 99"/>
                <p:cNvSpPr>
                  <a:spLocks noChangeShapeType="1"/>
                </p:cNvSpPr>
                <p:nvPr/>
              </p:nvSpPr>
              <p:spPr bwMode="auto">
                <a:xfrm>
                  <a:off x="421" y="0"/>
                  <a:ext cx="30" cy="311"/>
                </a:xfrm>
                <a:prstGeom prst="line">
                  <a:avLst/>
                </a:prstGeom>
                <a:noFill/>
                <a:ln w="19050" cap="flat">
                  <a:solidFill>
                    <a:srgbClr val="FF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lIns="0" tIns="0" rIns="0" bIns="0"/>
                <a:lstStyle/>
                <a:p>
                  <a:endParaRPr lang="en-US"/>
                </a:p>
              </p:txBody>
            </p:sp>
          </p:grpSp>
        </p:grpSp>
        <p:sp>
          <p:nvSpPr>
            <p:cNvPr id="59494" name="Line 102"/>
            <p:cNvSpPr>
              <a:spLocks noChangeShapeType="1"/>
            </p:cNvSpPr>
            <p:nvPr/>
          </p:nvSpPr>
          <p:spPr bwMode="auto">
            <a:xfrm>
              <a:off x="257" y="803"/>
              <a:ext cx="632" cy="1"/>
            </a:xfrm>
            <a:prstGeom prst="line">
              <a:avLst/>
            </a:prstGeom>
            <a:noFill/>
            <a:ln w="9525" cap="rnd">
              <a:solidFill>
                <a:schemeClr val="tx1"/>
              </a:solidFill>
              <a:prstDash val="sysDot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59495" name="Line 103"/>
            <p:cNvSpPr>
              <a:spLocks noChangeShapeType="1"/>
            </p:cNvSpPr>
            <p:nvPr/>
          </p:nvSpPr>
          <p:spPr bwMode="auto">
            <a:xfrm>
              <a:off x="257" y="1115"/>
              <a:ext cx="662" cy="1"/>
            </a:xfrm>
            <a:prstGeom prst="line">
              <a:avLst/>
            </a:prstGeom>
            <a:noFill/>
            <a:ln w="9525" cap="rnd">
              <a:solidFill>
                <a:schemeClr val="tx1"/>
              </a:solidFill>
              <a:prstDash val="sysDot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pic>
          <p:nvPicPr>
            <p:cNvPr id="59496" name="Picture 104"/>
            <p:cNvPicPr>
              <a:picLocks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" y="976"/>
              <a:ext cx="190" cy="2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 cap="flat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9497" name="Rectangle 105"/>
            <p:cNvSpPr>
              <a:spLocks/>
            </p:cNvSpPr>
            <p:nvPr/>
          </p:nvSpPr>
          <p:spPr bwMode="auto">
            <a:xfrm>
              <a:off x="2369" y="1321"/>
              <a:ext cx="137" cy="2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wrap="none" lIns="0" tIns="0" rIns="40639" bIns="0">
              <a:spAutoFit/>
            </a:bodyPr>
            <a:lstStyle/>
            <a:p>
              <a:pPr marL="39688"/>
              <a:r>
                <a:rPr lang="en-US" sz="1800">
                  <a:solidFill>
                    <a:schemeClr val="tx1"/>
                  </a:solidFill>
                  <a:latin typeface="Times New Roman Bold Italic" charset="0"/>
                  <a:ea typeface="ＭＳ Ｐゴシック" charset="0"/>
                  <a:cs typeface="Times New Roman Bold Italic" charset="0"/>
                  <a:sym typeface="Times New Roman Bold Italic" charset="0"/>
                </a:rPr>
                <a:t>t</a:t>
              </a:r>
            </a:p>
          </p:txBody>
        </p:sp>
        <p:grpSp>
          <p:nvGrpSpPr>
            <p:cNvPr id="59510" name="Group 118"/>
            <p:cNvGrpSpPr>
              <a:grpSpLocks/>
            </p:cNvGrpSpPr>
            <p:nvPr/>
          </p:nvGrpSpPr>
          <p:grpSpPr bwMode="auto">
            <a:xfrm>
              <a:off x="481" y="812"/>
              <a:ext cx="1805" cy="311"/>
              <a:chOff x="0" y="0"/>
              <a:chExt cx="1805" cy="311"/>
            </a:xfrm>
          </p:grpSpPr>
          <p:grpSp>
            <p:nvGrpSpPr>
              <p:cNvPr id="59500" name="Group 108"/>
              <p:cNvGrpSpPr>
                <a:grpSpLocks/>
              </p:cNvGrpSpPr>
              <p:nvPr/>
            </p:nvGrpSpPr>
            <p:grpSpPr bwMode="auto">
              <a:xfrm>
                <a:off x="0" y="0"/>
                <a:ext cx="451" cy="311"/>
                <a:chOff x="0" y="0"/>
                <a:chExt cx="451" cy="311"/>
              </a:xfrm>
            </p:grpSpPr>
            <p:sp>
              <p:nvSpPr>
                <p:cNvPr id="59498" name="Freeform 106"/>
                <p:cNvSpPr>
                  <a:spLocks/>
                </p:cNvSpPr>
                <p:nvPr/>
              </p:nvSpPr>
              <p:spPr bwMode="auto">
                <a:xfrm>
                  <a:off x="0" y="0"/>
                  <a:ext cx="421" cy="311"/>
                </a:xfrm>
                <a:custGeom>
                  <a:avLst/>
                  <a:gdLst>
                    <a:gd name="T0" fmla="*/ 0 w 21600"/>
                    <a:gd name="T1" fmla="*/ 21600 h 21600"/>
                    <a:gd name="T2" fmla="*/ 6480 w 21600"/>
                    <a:gd name="T3" fmla="*/ 11782 h 21600"/>
                    <a:gd name="T4" fmla="*/ 15120 w 21600"/>
                    <a:gd name="T5" fmla="*/ 3927 h 21600"/>
                    <a:gd name="T6" fmla="*/ 21600 w 21600"/>
                    <a:gd name="T7" fmla="*/ 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600" h="21600">
                      <a:moveTo>
                        <a:pt x="0" y="21600"/>
                      </a:moveTo>
                      <a:cubicBezTo>
                        <a:pt x="1980" y="18164"/>
                        <a:pt x="3960" y="14727"/>
                        <a:pt x="6480" y="11782"/>
                      </a:cubicBezTo>
                      <a:cubicBezTo>
                        <a:pt x="9000" y="8836"/>
                        <a:pt x="12600" y="5891"/>
                        <a:pt x="15120" y="3927"/>
                      </a:cubicBezTo>
                      <a:cubicBezTo>
                        <a:pt x="17640" y="1964"/>
                        <a:pt x="19620" y="982"/>
                        <a:pt x="21600" y="0"/>
                      </a:cubicBezTo>
                    </a:path>
                  </a:pathLst>
                </a:custGeom>
                <a:noFill/>
                <a:ln w="19050" cap="flat">
                  <a:solidFill>
                    <a:srgbClr val="FF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lIns="0" tIns="0" rIns="0" bIns="0"/>
                <a:lstStyle/>
                <a:p>
                  <a:endParaRPr lang="en-US"/>
                </a:p>
              </p:txBody>
            </p:sp>
            <p:sp>
              <p:nvSpPr>
                <p:cNvPr id="59499" name="Line 107"/>
                <p:cNvSpPr>
                  <a:spLocks noChangeShapeType="1"/>
                </p:cNvSpPr>
                <p:nvPr/>
              </p:nvSpPr>
              <p:spPr bwMode="auto">
                <a:xfrm>
                  <a:off x="421" y="0"/>
                  <a:ext cx="30" cy="311"/>
                </a:xfrm>
                <a:prstGeom prst="line">
                  <a:avLst/>
                </a:prstGeom>
                <a:noFill/>
                <a:ln w="19050" cap="flat">
                  <a:solidFill>
                    <a:srgbClr val="FF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lIns="0" tIns="0" rIns="0" bIns="0"/>
                <a:lstStyle/>
                <a:p>
                  <a:endParaRPr lang="en-US"/>
                </a:p>
              </p:txBody>
            </p:sp>
          </p:grpSp>
          <p:grpSp>
            <p:nvGrpSpPr>
              <p:cNvPr id="59503" name="Group 111"/>
              <p:cNvGrpSpPr>
                <a:grpSpLocks/>
              </p:cNvGrpSpPr>
              <p:nvPr/>
            </p:nvGrpSpPr>
            <p:grpSpPr bwMode="auto">
              <a:xfrm>
                <a:off x="451" y="0"/>
                <a:ext cx="451" cy="311"/>
                <a:chOff x="0" y="0"/>
                <a:chExt cx="451" cy="311"/>
              </a:xfrm>
            </p:grpSpPr>
            <p:sp>
              <p:nvSpPr>
                <p:cNvPr id="59501" name="Freeform 109"/>
                <p:cNvSpPr>
                  <a:spLocks/>
                </p:cNvSpPr>
                <p:nvPr/>
              </p:nvSpPr>
              <p:spPr bwMode="auto">
                <a:xfrm>
                  <a:off x="0" y="0"/>
                  <a:ext cx="421" cy="311"/>
                </a:xfrm>
                <a:custGeom>
                  <a:avLst/>
                  <a:gdLst>
                    <a:gd name="T0" fmla="*/ 0 w 21600"/>
                    <a:gd name="T1" fmla="*/ 21600 h 21600"/>
                    <a:gd name="T2" fmla="*/ 6480 w 21600"/>
                    <a:gd name="T3" fmla="*/ 11782 h 21600"/>
                    <a:gd name="T4" fmla="*/ 15120 w 21600"/>
                    <a:gd name="T5" fmla="*/ 3927 h 21600"/>
                    <a:gd name="T6" fmla="*/ 21600 w 21600"/>
                    <a:gd name="T7" fmla="*/ 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600" h="21600">
                      <a:moveTo>
                        <a:pt x="0" y="21600"/>
                      </a:moveTo>
                      <a:cubicBezTo>
                        <a:pt x="1980" y="18164"/>
                        <a:pt x="3960" y="14727"/>
                        <a:pt x="6480" y="11782"/>
                      </a:cubicBezTo>
                      <a:cubicBezTo>
                        <a:pt x="9000" y="8836"/>
                        <a:pt x="12600" y="5891"/>
                        <a:pt x="15120" y="3927"/>
                      </a:cubicBezTo>
                      <a:cubicBezTo>
                        <a:pt x="17640" y="1964"/>
                        <a:pt x="19620" y="982"/>
                        <a:pt x="21600" y="0"/>
                      </a:cubicBezTo>
                    </a:path>
                  </a:pathLst>
                </a:custGeom>
                <a:noFill/>
                <a:ln w="19050" cap="flat">
                  <a:solidFill>
                    <a:srgbClr val="FF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lIns="0" tIns="0" rIns="0" bIns="0"/>
                <a:lstStyle/>
                <a:p>
                  <a:endParaRPr lang="en-US"/>
                </a:p>
              </p:txBody>
            </p:sp>
            <p:sp>
              <p:nvSpPr>
                <p:cNvPr id="59502" name="Line 110"/>
                <p:cNvSpPr>
                  <a:spLocks noChangeShapeType="1"/>
                </p:cNvSpPr>
                <p:nvPr/>
              </p:nvSpPr>
              <p:spPr bwMode="auto">
                <a:xfrm>
                  <a:off x="421" y="0"/>
                  <a:ext cx="30" cy="311"/>
                </a:xfrm>
                <a:prstGeom prst="line">
                  <a:avLst/>
                </a:prstGeom>
                <a:noFill/>
                <a:ln w="19050" cap="flat">
                  <a:solidFill>
                    <a:srgbClr val="FF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lIns="0" tIns="0" rIns="0" bIns="0"/>
                <a:lstStyle/>
                <a:p>
                  <a:endParaRPr lang="en-US"/>
                </a:p>
              </p:txBody>
            </p:sp>
          </p:grpSp>
          <p:grpSp>
            <p:nvGrpSpPr>
              <p:cNvPr id="59506" name="Group 114"/>
              <p:cNvGrpSpPr>
                <a:grpSpLocks/>
              </p:cNvGrpSpPr>
              <p:nvPr/>
            </p:nvGrpSpPr>
            <p:grpSpPr bwMode="auto">
              <a:xfrm>
                <a:off x="902" y="0"/>
                <a:ext cx="451" cy="311"/>
                <a:chOff x="0" y="0"/>
                <a:chExt cx="451" cy="311"/>
              </a:xfrm>
            </p:grpSpPr>
            <p:sp>
              <p:nvSpPr>
                <p:cNvPr id="59504" name="Freeform 112"/>
                <p:cNvSpPr>
                  <a:spLocks/>
                </p:cNvSpPr>
                <p:nvPr/>
              </p:nvSpPr>
              <p:spPr bwMode="auto">
                <a:xfrm>
                  <a:off x="0" y="0"/>
                  <a:ext cx="421" cy="311"/>
                </a:xfrm>
                <a:custGeom>
                  <a:avLst/>
                  <a:gdLst>
                    <a:gd name="T0" fmla="*/ 0 w 21600"/>
                    <a:gd name="T1" fmla="*/ 21600 h 21600"/>
                    <a:gd name="T2" fmla="*/ 6480 w 21600"/>
                    <a:gd name="T3" fmla="*/ 11782 h 21600"/>
                    <a:gd name="T4" fmla="*/ 15120 w 21600"/>
                    <a:gd name="T5" fmla="*/ 3927 h 21600"/>
                    <a:gd name="T6" fmla="*/ 21600 w 21600"/>
                    <a:gd name="T7" fmla="*/ 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600" h="21600">
                      <a:moveTo>
                        <a:pt x="0" y="21600"/>
                      </a:moveTo>
                      <a:cubicBezTo>
                        <a:pt x="1980" y="18164"/>
                        <a:pt x="3960" y="14727"/>
                        <a:pt x="6480" y="11782"/>
                      </a:cubicBezTo>
                      <a:cubicBezTo>
                        <a:pt x="9000" y="8836"/>
                        <a:pt x="12600" y="5891"/>
                        <a:pt x="15120" y="3927"/>
                      </a:cubicBezTo>
                      <a:cubicBezTo>
                        <a:pt x="17640" y="1964"/>
                        <a:pt x="19620" y="982"/>
                        <a:pt x="21600" y="0"/>
                      </a:cubicBezTo>
                    </a:path>
                  </a:pathLst>
                </a:custGeom>
                <a:noFill/>
                <a:ln w="19050" cap="flat">
                  <a:solidFill>
                    <a:srgbClr val="FF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lIns="0" tIns="0" rIns="0" bIns="0"/>
                <a:lstStyle/>
                <a:p>
                  <a:endParaRPr lang="en-US"/>
                </a:p>
              </p:txBody>
            </p:sp>
            <p:sp>
              <p:nvSpPr>
                <p:cNvPr id="59505" name="Line 113"/>
                <p:cNvSpPr>
                  <a:spLocks noChangeShapeType="1"/>
                </p:cNvSpPr>
                <p:nvPr/>
              </p:nvSpPr>
              <p:spPr bwMode="auto">
                <a:xfrm>
                  <a:off x="421" y="0"/>
                  <a:ext cx="30" cy="311"/>
                </a:xfrm>
                <a:prstGeom prst="line">
                  <a:avLst/>
                </a:prstGeom>
                <a:noFill/>
                <a:ln w="19050" cap="flat">
                  <a:solidFill>
                    <a:srgbClr val="FF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lIns="0" tIns="0" rIns="0" bIns="0"/>
                <a:lstStyle/>
                <a:p>
                  <a:endParaRPr lang="en-US"/>
                </a:p>
              </p:txBody>
            </p:sp>
          </p:grpSp>
          <p:grpSp>
            <p:nvGrpSpPr>
              <p:cNvPr id="59509" name="Group 117"/>
              <p:cNvGrpSpPr>
                <a:grpSpLocks/>
              </p:cNvGrpSpPr>
              <p:nvPr/>
            </p:nvGrpSpPr>
            <p:grpSpPr bwMode="auto">
              <a:xfrm>
                <a:off x="1353" y="0"/>
                <a:ext cx="452" cy="311"/>
                <a:chOff x="0" y="0"/>
                <a:chExt cx="451" cy="311"/>
              </a:xfrm>
            </p:grpSpPr>
            <p:sp>
              <p:nvSpPr>
                <p:cNvPr id="59507" name="Freeform 115"/>
                <p:cNvSpPr>
                  <a:spLocks/>
                </p:cNvSpPr>
                <p:nvPr/>
              </p:nvSpPr>
              <p:spPr bwMode="auto">
                <a:xfrm>
                  <a:off x="0" y="0"/>
                  <a:ext cx="421" cy="311"/>
                </a:xfrm>
                <a:custGeom>
                  <a:avLst/>
                  <a:gdLst>
                    <a:gd name="T0" fmla="*/ 0 w 21600"/>
                    <a:gd name="T1" fmla="*/ 21600 h 21600"/>
                    <a:gd name="T2" fmla="*/ 6480 w 21600"/>
                    <a:gd name="T3" fmla="*/ 11782 h 21600"/>
                    <a:gd name="T4" fmla="*/ 15120 w 21600"/>
                    <a:gd name="T5" fmla="*/ 3927 h 21600"/>
                    <a:gd name="T6" fmla="*/ 21600 w 21600"/>
                    <a:gd name="T7" fmla="*/ 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600" h="21600">
                      <a:moveTo>
                        <a:pt x="0" y="21600"/>
                      </a:moveTo>
                      <a:cubicBezTo>
                        <a:pt x="1980" y="18164"/>
                        <a:pt x="3960" y="14727"/>
                        <a:pt x="6480" y="11782"/>
                      </a:cubicBezTo>
                      <a:cubicBezTo>
                        <a:pt x="9000" y="8836"/>
                        <a:pt x="12600" y="5891"/>
                        <a:pt x="15120" y="3927"/>
                      </a:cubicBezTo>
                      <a:cubicBezTo>
                        <a:pt x="17640" y="1964"/>
                        <a:pt x="19620" y="982"/>
                        <a:pt x="21600" y="0"/>
                      </a:cubicBezTo>
                    </a:path>
                  </a:pathLst>
                </a:custGeom>
                <a:noFill/>
                <a:ln w="19050" cap="flat">
                  <a:solidFill>
                    <a:srgbClr val="FF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lIns="0" tIns="0" rIns="0" bIns="0"/>
                <a:lstStyle/>
                <a:p>
                  <a:endParaRPr lang="en-US"/>
                </a:p>
              </p:txBody>
            </p:sp>
            <p:sp>
              <p:nvSpPr>
                <p:cNvPr id="59508" name="Line 116"/>
                <p:cNvSpPr>
                  <a:spLocks noChangeShapeType="1"/>
                </p:cNvSpPr>
                <p:nvPr/>
              </p:nvSpPr>
              <p:spPr bwMode="auto">
                <a:xfrm>
                  <a:off x="421" y="0"/>
                  <a:ext cx="30" cy="311"/>
                </a:xfrm>
                <a:prstGeom prst="line">
                  <a:avLst/>
                </a:prstGeom>
                <a:noFill/>
                <a:ln w="19050" cap="flat">
                  <a:solidFill>
                    <a:srgbClr val="FF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lIns="0" tIns="0" rIns="0" bIns="0"/>
                <a:lstStyle/>
                <a:p>
                  <a:endParaRPr lang="en-US"/>
                </a:p>
              </p:txBody>
            </p:sp>
          </p:grpSp>
        </p:grpSp>
        <p:grpSp>
          <p:nvGrpSpPr>
            <p:cNvPr id="59523" name="Group 131"/>
            <p:cNvGrpSpPr>
              <a:grpSpLocks/>
            </p:cNvGrpSpPr>
            <p:nvPr/>
          </p:nvGrpSpPr>
          <p:grpSpPr bwMode="auto">
            <a:xfrm>
              <a:off x="494" y="821"/>
              <a:ext cx="1805" cy="311"/>
              <a:chOff x="0" y="0"/>
              <a:chExt cx="1805" cy="311"/>
            </a:xfrm>
          </p:grpSpPr>
          <p:grpSp>
            <p:nvGrpSpPr>
              <p:cNvPr id="59513" name="Group 121"/>
              <p:cNvGrpSpPr>
                <a:grpSpLocks/>
              </p:cNvGrpSpPr>
              <p:nvPr/>
            </p:nvGrpSpPr>
            <p:grpSpPr bwMode="auto">
              <a:xfrm>
                <a:off x="0" y="0"/>
                <a:ext cx="451" cy="311"/>
                <a:chOff x="0" y="0"/>
                <a:chExt cx="451" cy="311"/>
              </a:xfrm>
            </p:grpSpPr>
            <p:sp>
              <p:nvSpPr>
                <p:cNvPr id="59511" name="Freeform 119"/>
                <p:cNvSpPr>
                  <a:spLocks/>
                </p:cNvSpPr>
                <p:nvPr/>
              </p:nvSpPr>
              <p:spPr bwMode="auto">
                <a:xfrm>
                  <a:off x="0" y="0"/>
                  <a:ext cx="421" cy="311"/>
                </a:xfrm>
                <a:custGeom>
                  <a:avLst/>
                  <a:gdLst>
                    <a:gd name="T0" fmla="*/ 0 w 21600"/>
                    <a:gd name="T1" fmla="*/ 21600 h 21600"/>
                    <a:gd name="T2" fmla="*/ 6480 w 21600"/>
                    <a:gd name="T3" fmla="*/ 11782 h 21600"/>
                    <a:gd name="T4" fmla="*/ 15120 w 21600"/>
                    <a:gd name="T5" fmla="*/ 3927 h 21600"/>
                    <a:gd name="T6" fmla="*/ 21600 w 21600"/>
                    <a:gd name="T7" fmla="*/ 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600" h="21600">
                      <a:moveTo>
                        <a:pt x="0" y="21600"/>
                      </a:moveTo>
                      <a:cubicBezTo>
                        <a:pt x="1980" y="18164"/>
                        <a:pt x="3960" y="14727"/>
                        <a:pt x="6480" y="11782"/>
                      </a:cubicBezTo>
                      <a:cubicBezTo>
                        <a:pt x="9000" y="8836"/>
                        <a:pt x="12600" y="5891"/>
                        <a:pt x="15120" y="3927"/>
                      </a:cubicBezTo>
                      <a:cubicBezTo>
                        <a:pt x="17640" y="1964"/>
                        <a:pt x="19620" y="982"/>
                        <a:pt x="21600" y="0"/>
                      </a:cubicBezTo>
                    </a:path>
                  </a:pathLst>
                </a:custGeom>
                <a:noFill/>
                <a:ln w="19050" cap="flat">
                  <a:solidFill>
                    <a:srgbClr val="FF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lIns="0" tIns="0" rIns="0" bIns="0"/>
                <a:lstStyle/>
                <a:p>
                  <a:endParaRPr lang="en-US"/>
                </a:p>
              </p:txBody>
            </p:sp>
            <p:sp>
              <p:nvSpPr>
                <p:cNvPr id="59512" name="Line 120"/>
                <p:cNvSpPr>
                  <a:spLocks noChangeShapeType="1"/>
                </p:cNvSpPr>
                <p:nvPr/>
              </p:nvSpPr>
              <p:spPr bwMode="auto">
                <a:xfrm>
                  <a:off x="421" y="0"/>
                  <a:ext cx="30" cy="311"/>
                </a:xfrm>
                <a:prstGeom prst="line">
                  <a:avLst/>
                </a:prstGeom>
                <a:noFill/>
                <a:ln w="19050" cap="flat">
                  <a:solidFill>
                    <a:srgbClr val="FF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lIns="0" tIns="0" rIns="0" bIns="0"/>
                <a:lstStyle/>
                <a:p>
                  <a:endParaRPr lang="en-US"/>
                </a:p>
              </p:txBody>
            </p:sp>
          </p:grpSp>
          <p:grpSp>
            <p:nvGrpSpPr>
              <p:cNvPr id="59516" name="Group 124"/>
              <p:cNvGrpSpPr>
                <a:grpSpLocks/>
              </p:cNvGrpSpPr>
              <p:nvPr/>
            </p:nvGrpSpPr>
            <p:grpSpPr bwMode="auto">
              <a:xfrm>
                <a:off x="451" y="0"/>
                <a:ext cx="451" cy="311"/>
                <a:chOff x="0" y="0"/>
                <a:chExt cx="451" cy="311"/>
              </a:xfrm>
            </p:grpSpPr>
            <p:sp>
              <p:nvSpPr>
                <p:cNvPr id="59514" name="Freeform 122"/>
                <p:cNvSpPr>
                  <a:spLocks/>
                </p:cNvSpPr>
                <p:nvPr/>
              </p:nvSpPr>
              <p:spPr bwMode="auto">
                <a:xfrm>
                  <a:off x="0" y="0"/>
                  <a:ext cx="421" cy="311"/>
                </a:xfrm>
                <a:custGeom>
                  <a:avLst/>
                  <a:gdLst>
                    <a:gd name="T0" fmla="*/ 0 w 21600"/>
                    <a:gd name="T1" fmla="*/ 21600 h 21600"/>
                    <a:gd name="T2" fmla="*/ 6480 w 21600"/>
                    <a:gd name="T3" fmla="*/ 11782 h 21600"/>
                    <a:gd name="T4" fmla="*/ 15120 w 21600"/>
                    <a:gd name="T5" fmla="*/ 3927 h 21600"/>
                    <a:gd name="T6" fmla="*/ 21600 w 21600"/>
                    <a:gd name="T7" fmla="*/ 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600" h="21600">
                      <a:moveTo>
                        <a:pt x="0" y="21600"/>
                      </a:moveTo>
                      <a:cubicBezTo>
                        <a:pt x="1980" y="18164"/>
                        <a:pt x="3960" y="14727"/>
                        <a:pt x="6480" y="11782"/>
                      </a:cubicBezTo>
                      <a:cubicBezTo>
                        <a:pt x="9000" y="8836"/>
                        <a:pt x="12600" y="5891"/>
                        <a:pt x="15120" y="3927"/>
                      </a:cubicBezTo>
                      <a:cubicBezTo>
                        <a:pt x="17640" y="1964"/>
                        <a:pt x="19620" y="982"/>
                        <a:pt x="21600" y="0"/>
                      </a:cubicBezTo>
                    </a:path>
                  </a:pathLst>
                </a:custGeom>
                <a:noFill/>
                <a:ln w="19050" cap="flat">
                  <a:solidFill>
                    <a:srgbClr val="FF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lIns="0" tIns="0" rIns="0" bIns="0"/>
                <a:lstStyle/>
                <a:p>
                  <a:endParaRPr lang="en-US"/>
                </a:p>
              </p:txBody>
            </p:sp>
            <p:sp>
              <p:nvSpPr>
                <p:cNvPr id="59515" name="Line 123"/>
                <p:cNvSpPr>
                  <a:spLocks noChangeShapeType="1"/>
                </p:cNvSpPr>
                <p:nvPr/>
              </p:nvSpPr>
              <p:spPr bwMode="auto">
                <a:xfrm>
                  <a:off x="421" y="0"/>
                  <a:ext cx="30" cy="311"/>
                </a:xfrm>
                <a:prstGeom prst="line">
                  <a:avLst/>
                </a:prstGeom>
                <a:noFill/>
                <a:ln w="19050" cap="flat">
                  <a:solidFill>
                    <a:srgbClr val="FF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lIns="0" tIns="0" rIns="0" bIns="0"/>
                <a:lstStyle/>
                <a:p>
                  <a:endParaRPr lang="en-US"/>
                </a:p>
              </p:txBody>
            </p:sp>
          </p:grpSp>
          <p:grpSp>
            <p:nvGrpSpPr>
              <p:cNvPr id="59519" name="Group 127"/>
              <p:cNvGrpSpPr>
                <a:grpSpLocks/>
              </p:cNvGrpSpPr>
              <p:nvPr/>
            </p:nvGrpSpPr>
            <p:grpSpPr bwMode="auto">
              <a:xfrm>
                <a:off x="902" y="0"/>
                <a:ext cx="451" cy="311"/>
                <a:chOff x="0" y="0"/>
                <a:chExt cx="451" cy="311"/>
              </a:xfrm>
            </p:grpSpPr>
            <p:sp>
              <p:nvSpPr>
                <p:cNvPr id="59517" name="Freeform 125"/>
                <p:cNvSpPr>
                  <a:spLocks/>
                </p:cNvSpPr>
                <p:nvPr/>
              </p:nvSpPr>
              <p:spPr bwMode="auto">
                <a:xfrm>
                  <a:off x="0" y="0"/>
                  <a:ext cx="421" cy="311"/>
                </a:xfrm>
                <a:custGeom>
                  <a:avLst/>
                  <a:gdLst>
                    <a:gd name="T0" fmla="*/ 0 w 21600"/>
                    <a:gd name="T1" fmla="*/ 21600 h 21600"/>
                    <a:gd name="T2" fmla="*/ 6480 w 21600"/>
                    <a:gd name="T3" fmla="*/ 11782 h 21600"/>
                    <a:gd name="T4" fmla="*/ 15120 w 21600"/>
                    <a:gd name="T5" fmla="*/ 3927 h 21600"/>
                    <a:gd name="T6" fmla="*/ 21600 w 21600"/>
                    <a:gd name="T7" fmla="*/ 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600" h="21600">
                      <a:moveTo>
                        <a:pt x="0" y="21600"/>
                      </a:moveTo>
                      <a:cubicBezTo>
                        <a:pt x="1980" y="18164"/>
                        <a:pt x="3960" y="14727"/>
                        <a:pt x="6480" y="11782"/>
                      </a:cubicBezTo>
                      <a:cubicBezTo>
                        <a:pt x="9000" y="8836"/>
                        <a:pt x="12600" y="5891"/>
                        <a:pt x="15120" y="3927"/>
                      </a:cubicBezTo>
                      <a:cubicBezTo>
                        <a:pt x="17640" y="1964"/>
                        <a:pt x="19620" y="982"/>
                        <a:pt x="21600" y="0"/>
                      </a:cubicBezTo>
                    </a:path>
                  </a:pathLst>
                </a:custGeom>
                <a:noFill/>
                <a:ln w="19050" cap="flat">
                  <a:solidFill>
                    <a:srgbClr val="FF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lIns="0" tIns="0" rIns="0" bIns="0"/>
                <a:lstStyle/>
                <a:p>
                  <a:endParaRPr lang="en-US"/>
                </a:p>
              </p:txBody>
            </p:sp>
            <p:sp>
              <p:nvSpPr>
                <p:cNvPr id="59518" name="Line 126"/>
                <p:cNvSpPr>
                  <a:spLocks noChangeShapeType="1"/>
                </p:cNvSpPr>
                <p:nvPr/>
              </p:nvSpPr>
              <p:spPr bwMode="auto">
                <a:xfrm>
                  <a:off x="421" y="0"/>
                  <a:ext cx="30" cy="311"/>
                </a:xfrm>
                <a:prstGeom prst="line">
                  <a:avLst/>
                </a:prstGeom>
                <a:noFill/>
                <a:ln w="19050" cap="flat">
                  <a:solidFill>
                    <a:srgbClr val="FF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lIns="0" tIns="0" rIns="0" bIns="0"/>
                <a:lstStyle/>
                <a:p>
                  <a:endParaRPr lang="en-US"/>
                </a:p>
              </p:txBody>
            </p:sp>
          </p:grpSp>
          <p:grpSp>
            <p:nvGrpSpPr>
              <p:cNvPr id="59522" name="Group 130"/>
              <p:cNvGrpSpPr>
                <a:grpSpLocks/>
              </p:cNvGrpSpPr>
              <p:nvPr/>
            </p:nvGrpSpPr>
            <p:grpSpPr bwMode="auto">
              <a:xfrm>
                <a:off x="1353" y="0"/>
                <a:ext cx="452" cy="311"/>
                <a:chOff x="0" y="0"/>
                <a:chExt cx="451" cy="311"/>
              </a:xfrm>
            </p:grpSpPr>
            <p:sp>
              <p:nvSpPr>
                <p:cNvPr id="59520" name="Freeform 128"/>
                <p:cNvSpPr>
                  <a:spLocks/>
                </p:cNvSpPr>
                <p:nvPr/>
              </p:nvSpPr>
              <p:spPr bwMode="auto">
                <a:xfrm>
                  <a:off x="0" y="0"/>
                  <a:ext cx="421" cy="311"/>
                </a:xfrm>
                <a:custGeom>
                  <a:avLst/>
                  <a:gdLst>
                    <a:gd name="T0" fmla="*/ 0 w 21600"/>
                    <a:gd name="T1" fmla="*/ 21600 h 21600"/>
                    <a:gd name="T2" fmla="*/ 6480 w 21600"/>
                    <a:gd name="T3" fmla="*/ 11782 h 21600"/>
                    <a:gd name="T4" fmla="*/ 15120 w 21600"/>
                    <a:gd name="T5" fmla="*/ 3927 h 21600"/>
                    <a:gd name="T6" fmla="*/ 21600 w 21600"/>
                    <a:gd name="T7" fmla="*/ 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600" h="21600">
                      <a:moveTo>
                        <a:pt x="0" y="21600"/>
                      </a:moveTo>
                      <a:cubicBezTo>
                        <a:pt x="1980" y="18164"/>
                        <a:pt x="3960" y="14727"/>
                        <a:pt x="6480" y="11782"/>
                      </a:cubicBezTo>
                      <a:cubicBezTo>
                        <a:pt x="9000" y="8836"/>
                        <a:pt x="12600" y="5891"/>
                        <a:pt x="15120" y="3927"/>
                      </a:cubicBezTo>
                      <a:cubicBezTo>
                        <a:pt x="17640" y="1964"/>
                        <a:pt x="19620" y="982"/>
                        <a:pt x="21600" y="0"/>
                      </a:cubicBezTo>
                    </a:path>
                  </a:pathLst>
                </a:custGeom>
                <a:noFill/>
                <a:ln w="19050" cap="flat">
                  <a:solidFill>
                    <a:srgbClr val="FF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lIns="0" tIns="0" rIns="0" bIns="0"/>
                <a:lstStyle/>
                <a:p>
                  <a:endParaRPr lang="en-US"/>
                </a:p>
              </p:txBody>
            </p:sp>
            <p:sp>
              <p:nvSpPr>
                <p:cNvPr id="59521" name="Line 129"/>
                <p:cNvSpPr>
                  <a:spLocks noChangeShapeType="1"/>
                </p:cNvSpPr>
                <p:nvPr/>
              </p:nvSpPr>
              <p:spPr bwMode="auto">
                <a:xfrm>
                  <a:off x="421" y="0"/>
                  <a:ext cx="30" cy="311"/>
                </a:xfrm>
                <a:prstGeom prst="line">
                  <a:avLst/>
                </a:prstGeom>
                <a:noFill/>
                <a:ln w="19050" cap="flat">
                  <a:solidFill>
                    <a:srgbClr val="FF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lIns="0" tIns="0" rIns="0" bIns="0"/>
                <a:lstStyle/>
                <a:p>
                  <a:endParaRPr lang="en-US"/>
                </a:p>
              </p:txBody>
            </p:sp>
          </p:grpSp>
        </p:grpSp>
        <p:grpSp>
          <p:nvGrpSpPr>
            <p:cNvPr id="59536" name="Group 144"/>
            <p:cNvGrpSpPr>
              <a:grpSpLocks/>
            </p:cNvGrpSpPr>
            <p:nvPr/>
          </p:nvGrpSpPr>
          <p:grpSpPr bwMode="auto">
            <a:xfrm>
              <a:off x="507" y="829"/>
              <a:ext cx="1805" cy="312"/>
              <a:chOff x="0" y="0"/>
              <a:chExt cx="1805" cy="311"/>
            </a:xfrm>
          </p:grpSpPr>
          <p:grpSp>
            <p:nvGrpSpPr>
              <p:cNvPr id="59526" name="Group 134"/>
              <p:cNvGrpSpPr>
                <a:grpSpLocks/>
              </p:cNvGrpSpPr>
              <p:nvPr/>
            </p:nvGrpSpPr>
            <p:grpSpPr bwMode="auto">
              <a:xfrm>
                <a:off x="0" y="0"/>
                <a:ext cx="451" cy="311"/>
                <a:chOff x="0" y="0"/>
                <a:chExt cx="451" cy="311"/>
              </a:xfrm>
            </p:grpSpPr>
            <p:sp>
              <p:nvSpPr>
                <p:cNvPr id="59524" name="Freeform 132"/>
                <p:cNvSpPr>
                  <a:spLocks/>
                </p:cNvSpPr>
                <p:nvPr/>
              </p:nvSpPr>
              <p:spPr bwMode="auto">
                <a:xfrm>
                  <a:off x="0" y="0"/>
                  <a:ext cx="421" cy="311"/>
                </a:xfrm>
                <a:custGeom>
                  <a:avLst/>
                  <a:gdLst>
                    <a:gd name="T0" fmla="*/ 0 w 21600"/>
                    <a:gd name="T1" fmla="*/ 21600 h 21600"/>
                    <a:gd name="T2" fmla="*/ 6480 w 21600"/>
                    <a:gd name="T3" fmla="*/ 11782 h 21600"/>
                    <a:gd name="T4" fmla="*/ 15120 w 21600"/>
                    <a:gd name="T5" fmla="*/ 3927 h 21600"/>
                    <a:gd name="T6" fmla="*/ 21600 w 21600"/>
                    <a:gd name="T7" fmla="*/ 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600" h="21600">
                      <a:moveTo>
                        <a:pt x="0" y="21600"/>
                      </a:moveTo>
                      <a:cubicBezTo>
                        <a:pt x="1980" y="18164"/>
                        <a:pt x="3960" y="14727"/>
                        <a:pt x="6480" y="11782"/>
                      </a:cubicBezTo>
                      <a:cubicBezTo>
                        <a:pt x="9000" y="8836"/>
                        <a:pt x="12600" y="5891"/>
                        <a:pt x="15120" y="3927"/>
                      </a:cubicBezTo>
                      <a:cubicBezTo>
                        <a:pt x="17640" y="1964"/>
                        <a:pt x="19620" y="982"/>
                        <a:pt x="21600" y="0"/>
                      </a:cubicBezTo>
                    </a:path>
                  </a:pathLst>
                </a:custGeom>
                <a:noFill/>
                <a:ln w="19050" cap="flat">
                  <a:solidFill>
                    <a:srgbClr val="FF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lIns="0" tIns="0" rIns="0" bIns="0"/>
                <a:lstStyle/>
                <a:p>
                  <a:endParaRPr lang="en-US"/>
                </a:p>
              </p:txBody>
            </p:sp>
            <p:sp>
              <p:nvSpPr>
                <p:cNvPr id="59525" name="Line 133"/>
                <p:cNvSpPr>
                  <a:spLocks noChangeShapeType="1"/>
                </p:cNvSpPr>
                <p:nvPr/>
              </p:nvSpPr>
              <p:spPr bwMode="auto">
                <a:xfrm>
                  <a:off x="421" y="0"/>
                  <a:ext cx="30" cy="311"/>
                </a:xfrm>
                <a:prstGeom prst="line">
                  <a:avLst/>
                </a:prstGeom>
                <a:noFill/>
                <a:ln w="19050" cap="flat">
                  <a:solidFill>
                    <a:srgbClr val="FF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lIns="0" tIns="0" rIns="0" bIns="0"/>
                <a:lstStyle/>
                <a:p>
                  <a:endParaRPr lang="en-US"/>
                </a:p>
              </p:txBody>
            </p:sp>
          </p:grpSp>
          <p:grpSp>
            <p:nvGrpSpPr>
              <p:cNvPr id="59529" name="Group 137"/>
              <p:cNvGrpSpPr>
                <a:grpSpLocks/>
              </p:cNvGrpSpPr>
              <p:nvPr/>
            </p:nvGrpSpPr>
            <p:grpSpPr bwMode="auto">
              <a:xfrm>
                <a:off x="451" y="0"/>
                <a:ext cx="451" cy="311"/>
                <a:chOff x="0" y="0"/>
                <a:chExt cx="451" cy="311"/>
              </a:xfrm>
            </p:grpSpPr>
            <p:sp>
              <p:nvSpPr>
                <p:cNvPr id="59527" name="Freeform 135"/>
                <p:cNvSpPr>
                  <a:spLocks/>
                </p:cNvSpPr>
                <p:nvPr/>
              </p:nvSpPr>
              <p:spPr bwMode="auto">
                <a:xfrm>
                  <a:off x="0" y="0"/>
                  <a:ext cx="421" cy="311"/>
                </a:xfrm>
                <a:custGeom>
                  <a:avLst/>
                  <a:gdLst>
                    <a:gd name="T0" fmla="*/ 0 w 21600"/>
                    <a:gd name="T1" fmla="*/ 21600 h 21600"/>
                    <a:gd name="T2" fmla="*/ 6480 w 21600"/>
                    <a:gd name="T3" fmla="*/ 11782 h 21600"/>
                    <a:gd name="T4" fmla="*/ 15120 w 21600"/>
                    <a:gd name="T5" fmla="*/ 3927 h 21600"/>
                    <a:gd name="T6" fmla="*/ 21600 w 21600"/>
                    <a:gd name="T7" fmla="*/ 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600" h="21600">
                      <a:moveTo>
                        <a:pt x="0" y="21600"/>
                      </a:moveTo>
                      <a:cubicBezTo>
                        <a:pt x="1980" y="18164"/>
                        <a:pt x="3960" y="14727"/>
                        <a:pt x="6480" y="11782"/>
                      </a:cubicBezTo>
                      <a:cubicBezTo>
                        <a:pt x="9000" y="8836"/>
                        <a:pt x="12600" y="5891"/>
                        <a:pt x="15120" y="3927"/>
                      </a:cubicBezTo>
                      <a:cubicBezTo>
                        <a:pt x="17640" y="1964"/>
                        <a:pt x="19620" y="982"/>
                        <a:pt x="21600" y="0"/>
                      </a:cubicBezTo>
                    </a:path>
                  </a:pathLst>
                </a:custGeom>
                <a:noFill/>
                <a:ln w="19050" cap="flat">
                  <a:solidFill>
                    <a:srgbClr val="FF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lIns="0" tIns="0" rIns="0" bIns="0"/>
                <a:lstStyle/>
                <a:p>
                  <a:endParaRPr lang="en-US"/>
                </a:p>
              </p:txBody>
            </p:sp>
            <p:sp>
              <p:nvSpPr>
                <p:cNvPr id="59528" name="Line 136"/>
                <p:cNvSpPr>
                  <a:spLocks noChangeShapeType="1"/>
                </p:cNvSpPr>
                <p:nvPr/>
              </p:nvSpPr>
              <p:spPr bwMode="auto">
                <a:xfrm>
                  <a:off x="421" y="0"/>
                  <a:ext cx="30" cy="311"/>
                </a:xfrm>
                <a:prstGeom prst="line">
                  <a:avLst/>
                </a:prstGeom>
                <a:noFill/>
                <a:ln w="19050" cap="flat">
                  <a:solidFill>
                    <a:srgbClr val="FF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lIns="0" tIns="0" rIns="0" bIns="0"/>
                <a:lstStyle/>
                <a:p>
                  <a:endParaRPr lang="en-US"/>
                </a:p>
              </p:txBody>
            </p:sp>
          </p:grpSp>
          <p:grpSp>
            <p:nvGrpSpPr>
              <p:cNvPr id="59532" name="Group 140"/>
              <p:cNvGrpSpPr>
                <a:grpSpLocks/>
              </p:cNvGrpSpPr>
              <p:nvPr/>
            </p:nvGrpSpPr>
            <p:grpSpPr bwMode="auto">
              <a:xfrm>
                <a:off x="902" y="0"/>
                <a:ext cx="451" cy="311"/>
                <a:chOff x="0" y="0"/>
                <a:chExt cx="451" cy="311"/>
              </a:xfrm>
            </p:grpSpPr>
            <p:sp>
              <p:nvSpPr>
                <p:cNvPr id="59530" name="Freeform 138"/>
                <p:cNvSpPr>
                  <a:spLocks/>
                </p:cNvSpPr>
                <p:nvPr/>
              </p:nvSpPr>
              <p:spPr bwMode="auto">
                <a:xfrm>
                  <a:off x="0" y="0"/>
                  <a:ext cx="421" cy="311"/>
                </a:xfrm>
                <a:custGeom>
                  <a:avLst/>
                  <a:gdLst>
                    <a:gd name="T0" fmla="*/ 0 w 21600"/>
                    <a:gd name="T1" fmla="*/ 21600 h 21600"/>
                    <a:gd name="T2" fmla="*/ 6480 w 21600"/>
                    <a:gd name="T3" fmla="*/ 11782 h 21600"/>
                    <a:gd name="T4" fmla="*/ 15120 w 21600"/>
                    <a:gd name="T5" fmla="*/ 3927 h 21600"/>
                    <a:gd name="T6" fmla="*/ 21600 w 21600"/>
                    <a:gd name="T7" fmla="*/ 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600" h="21600">
                      <a:moveTo>
                        <a:pt x="0" y="21600"/>
                      </a:moveTo>
                      <a:cubicBezTo>
                        <a:pt x="1980" y="18164"/>
                        <a:pt x="3960" y="14727"/>
                        <a:pt x="6480" y="11782"/>
                      </a:cubicBezTo>
                      <a:cubicBezTo>
                        <a:pt x="9000" y="8836"/>
                        <a:pt x="12600" y="5891"/>
                        <a:pt x="15120" y="3927"/>
                      </a:cubicBezTo>
                      <a:cubicBezTo>
                        <a:pt x="17640" y="1964"/>
                        <a:pt x="19620" y="982"/>
                        <a:pt x="21600" y="0"/>
                      </a:cubicBezTo>
                    </a:path>
                  </a:pathLst>
                </a:custGeom>
                <a:noFill/>
                <a:ln w="19050" cap="flat">
                  <a:solidFill>
                    <a:srgbClr val="FF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lIns="0" tIns="0" rIns="0" bIns="0"/>
                <a:lstStyle/>
                <a:p>
                  <a:endParaRPr lang="en-US"/>
                </a:p>
              </p:txBody>
            </p:sp>
            <p:sp>
              <p:nvSpPr>
                <p:cNvPr id="59531" name="Line 139"/>
                <p:cNvSpPr>
                  <a:spLocks noChangeShapeType="1"/>
                </p:cNvSpPr>
                <p:nvPr/>
              </p:nvSpPr>
              <p:spPr bwMode="auto">
                <a:xfrm>
                  <a:off x="421" y="0"/>
                  <a:ext cx="30" cy="311"/>
                </a:xfrm>
                <a:prstGeom prst="line">
                  <a:avLst/>
                </a:prstGeom>
                <a:noFill/>
                <a:ln w="19050" cap="flat">
                  <a:solidFill>
                    <a:srgbClr val="FF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lIns="0" tIns="0" rIns="0" bIns="0"/>
                <a:lstStyle/>
                <a:p>
                  <a:endParaRPr lang="en-US"/>
                </a:p>
              </p:txBody>
            </p:sp>
          </p:grpSp>
          <p:grpSp>
            <p:nvGrpSpPr>
              <p:cNvPr id="59535" name="Group 143"/>
              <p:cNvGrpSpPr>
                <a:grpSpLocks/>
              </p:cNvGrpSpPr>
              <p:nvPr/>
            </p:nvGrpSpPr>
            <p:grpSpPr bwMode="auto">
              <a:xfrm>
                <a:off x="1353" y="0"/>
                <a:ext cx="452" cy="311"/>
                <a:chOff x="0" y="0"/>
                <a:chExt cx="451" cy="311"/>
              </a:xfrm>
            </p:grpSpPr>
            <p:sp>
              <p:nvSpPr>
                <p:cNvPr id="59533" name="Freeform 141"/>
                <p:cNvSpPr>
                  <a:spLocks/>
                </p:cNvSpPr>
                <p:nvPr/>
              </p:nvSpPr>
              <p:spPr bwMode="auto">
                <a:xfrm>
                  <a:off x="0" y="0"/>
                  <a:ext cx="421" cy="311"/>
                </a:xfrm>
                <a:custGeom>
                  <a:avLst/>
                  <a:gdLst>
                    <a:gd name="T0" fmla="*/ 0 w 21600"/>
                    <a:gd name="T1" fmla="*/ 21600 h 21600"/>
                    <a:gd name="T2" fmla="*/ 6480 w 21600"/>
                    <a:gd name="T3" fmla="*/ 11782 h 21600"/>
                    <a:gd name="T4" fmla="*/ 15120 w 21600"/>
                    <a:gd name="T5" fmla="*/ 3927 h 21600"/>
                    <a:gd name="T6" fmla="*/ 21600 w 21600"/>
                    <a:gd name="T7" fmla="*/ 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600" h="21600">
                      <a:moveTo>
                        <a:pt x="0" y="21600"/>
                      </a:moveTo>
                      <a:cubicBezTo>
                        <a:pt x="1980" y="18164"/>
                        <a:pt x="3960" y="14727"/>
                        <a:pt x="6480" y="11782"/>
                      </a:cubicBezTo>
                      <a:cubicBezTo>
                        <a:pt x="9000" y="8836"/>
                        <a:pt x="12600" y="5891"/>
                        <a:pt x="15120" y="3927"/>
                      </a:cubicBezTo>
                      <a:cubicBezTo>
                        <a:pt x="17640" y="1964"/>
                        <a:pt x="19620" y="982"/>
                        <a:pt x="21600" y="0"/>
                      </a:cubicBezTo>
                    </a:path>
                  </a:pathLst>
                </a:custGeom>
                <a:noFill/>
                <a:ln w="19050" cap="flat">
                  <a:solidFill>
                    <a:srgbClr val="FF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lIns="0" tIns="0" rIns="0" bIns="0"/>
                <a:lstStyle/>
                <a:p>
                  <a:endParaRPr lang="en-US"/>
                </a:p>
              </p:txBody>
            </p:sp>
            <p:sp>
              <p:nvSpPr>
                <p:cNvPr id="59534" name="Line 142"/>
                <p:cNvSpPr>
                  <a:spLocks noChangeShapeType="1"/>
                </p:cNvSpPr>
                <p:nvPr/>
              </p:nvSpPr>
              <p:spPr bwMode="auto">
                <a:xfrm>
                  <a:off x="421" y="0"/>
                  <a:ext cx="30" cy="311"/>
                </a:xfrm>
                <a:prstGeom prst="line">
                  <a:avLst/>
                </a:prstGeom>
                <a:noFill/>
                <a:ln w="19050" cap="flat">
                  <a:solidFill>
                    <a:srgbClr val="FF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lIns="0" tIns="0" rIns="0" bIns="0"/>
                <a:lstStyle/>
                <a:p>
                  <a:endParaRPr lang="en-US"/>
                </a:p>
              </p:txBody>
            </p:sp>
          </p:grpSp>
        </p:grpSp>
        <p:grpSp>
          <p:nvGrpSpPr>
            <p:cNvPr id="59549" name="Group 157"/>
            <p:cNvGrpSpPr>
              <a:grpSpLocks/>
            </p:cNvGrpSpPr>
            <p:nvPr/>
          </p:nvGrpSpPr>
          <p:grpSpPr bwMode="auto">
            <a:xfrm>
              <a:off x="451" y="111"/>
              <a:ext cx="1805" cy="519"/>
              <a:chOff x="0" y="0"/>
              <a:chExt cx="1805" cy="519"/>
            </a:xfrm>
          </p:grpSpPr>
          <p:grpSp>
            <p:nvGrpSpPr>
              <p:cNvPr id="59539" name="Group 147"/>
              <p:cNvGrpSpPr>
                <a:grpSpLocks/>
              </p:cNvGrpSpPr>
              <p:nvPr/>
            </p:nvGrpSpPr>
            <p:grpSpPr bwMode="auto">
              <a:xfrm>
                <a:off x="0" y="0"/>
                <a:ext cx="451" cy="519"/>
                <a:chOff x="0" y="0"/>
                <a:chExt cx="451" cy="519"/>
              </a:xfrm>
            </p:grpSpPr>
            <p:sp>
              <p:nvSpPr>
                <p:cNvPr id="59537" name="Freeform 145"/>
                <p:cNvSpPr>
                  <a:spLocks/>
                </p:cNvSpPr>
                <p:nvPr/>
              </p:nvSpPr>
              <p:spPr bwMode="auto">
                <a:xfrm>
                  <a:off x="0" y="0"/>
                  <a:ext cx="421" cy="519"/>
                </a:xfrm>
                <a:custGeom>
                  <a:avLst/>
                  <a:gdLst>
                    <a:gd name="T0" fmla="*/ 0 w 21600"/>
                    <a:gd name="T1" fmla="*/ 21600 h 21600"/>
                    <a:gd name="T2" fmla="*/ 6480 w 21600"/>
                    <a:gd name="T3" fmla="*/ 11782 h 21600"/>
                    <a:gd name="T4" fmla="*/ 15120 w 21600"/>
                    <a:gd name="T5" fmla="*/ 3927 h 21600"/>
                    <a:gd name="T6" fmla="*/ 21600 w 21600"/>
                    <a:gd name="T7" fmla="*/ 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600" h="21600">
                      <a:moveTo>
                        <a:pt x="0" y="21600"/>
                      </a:moveTo>
                      <a:cubicBezTo>
                        <a:pt x="1980" y="18164"/>
                        <a:pt x="3960" y="14727"/>
                        <a:pt x="6480" y="11782"/>
                      </a:cubicBezTo>
                      <a:cubicBezTo>
                        <a:pt x="9000" y="8836"/>
                        <a:pt x="12600" y="5891"/>
                        <a:pt x="15120" y="3927"/>
                      </a:cubicBezTo>
                      <a:cubicBezTo>
                        <a:pt x="17640" y="1964"/>
                        <a:pt x="19620" y="982"/>
                        <a:pt x="21600" y="0"/>
                      </a:cubicBezTo>
                    </a:path>
                  </a:pathLst>
                </a:custGeom>
                <a:noFill/>
                <a:ln w="19050" cap="flat">
                  <a:solidFill>
                    <a:srgbClr val="FF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lIns="0" tIns="0" rIns="0" bIns="0"/>
                <a:lstStyle/>
                <a:p>
                  <a:endParaRPr lang="en-US"/>
                </a:p>
              </p:txBody>
            </p:sp>
            <p:sp>
              <p:nvSpPr>
                <p:cNvPr id="59538" name="Line 146"/>
                <p:cNvSpPr>
                  <a:spLocks noChangeShapeType="1"/>
                </p:cNvSpPr>
                <p:nvPr/>
              </p:nvSpPr>
              <p:spPr bwMode="auto">
                <a:xfrm>
                  <a:off x="421" y="0"/>
                  <a:ext cx="30" cy="519"/>
                </a:xfrm>
                <a:prstGeom prst="line">
                  <a:avLst/>
                </a:prstGeom>
                <a:noFill/>
                <a:ln w="19050" cap="flat">
                  <a:solidFill>
                    <a:srgbClr val="FF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lIns="0" tIns="0" rIns="0" bIns="0"/>
                <a:lstStyle/>
                <a:p>
                  <a:endParaRPr lang="en-US"/>
                </a:p>
              </p:txBody>
            </p:sp>
          </p:grpSp>
          <p:grpSp>
            <p:nvGrpSpPr>
              <p:cNvPr id="59542" name="Group 150"/>
              <p:cNvGrpSpPr>
                <a:grpSpLocks/>
              </p:cNvGrpSpPr>
              <p:nvPr/>
            </p:nvGrpSpPr>
            <p:grpSpPr bwMode="auto">
              <a:xfrm>
                <a:off x="451" y="0"/>
                <a:ext cx="451" cy="519"/>
                <a:chOff x="0" y="0"/>
                <a:chExt cx="451" cy="519"/>
              </a:xfrm>
            </p:grpSpPr>
            <p:sp>
              <p:nvSpPr>
                <p:cNvPr id="59540" name="Freeform 148"/>
                <p:cNvSpPr>
                  <a:spLocks/>
                </p:cNvSpPr>
                <p:nvPr/>
              </p:nvSpPr>
              <p:spPr bwMode="auto">
                <a:xfrm>
                  <a:off x="0" y="0"/>
                  <a:ext cx="421" cy="519"/>
                </a:xfrm>
                <a:custGeom>
                  <a:avLst/>
                  <a:gdLst>
                    <a:gd name="T0" fmla="*/ 0 w 21600"/>
                    <a:gd name="T1" fmla="*/ 21600 h 21600"/>
                    <a:gd name="T2" fmla="*/ 6480 w 21600"/>
                    <a:gd name="T3" fmla="*/ 11782 h 21600"/>
                    <a:gd name="T4" fmla="*/ 15120 w 21600"/>
                    <a:gd name="T5" fmla="*/ 3927 h 21600"/>
                    <a:gd name="T6" fmla="*/ 21600 w 21600"/>
                    <a:gd name="T7" fmla="*/ 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600" h="21600">
                      <a:moveTo>
                        <a:pt x="0" y="21600"/>
                      </a:moveTo>
                      <a:cubicBezTo>
                        <a:pt x="1980" y="18164"/>
                        <a:pt x="3960" y="14727"/>
                        <a:pt x="6480" y="11782"/>
                      </a:cubicBezTo>
                      <a:cubicBezTo>
                        <a:pt x="9000" y="8836"/>
                        <a:pt x="12600" y="5891"/>
                        <a:pt x="15120" y="3927"/>
                      </a:cubicBezTo>
                      <a:cubicBezTo>
                        <a:pt x="17640" y="1964"/>
                        <a:pt x="19620" y="982"/>
                        <a:pt x="21600" y="0"/>
                      </a:cubicBezTo>
                    </a:path>
                  </a:pathLst>
                </a:custGeom>
                <a:noFill/>
                <a:ln w="19050" cap="flat">
                  <a:solidFill>
                    <a:srgbClr val="FF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lIns="0" tIns="0" rIns="0" bIns="0"/>
                <a:lstStyle/>
                <a:p>
                  <a:endParaRPr lang="en-US"/>
                </a:p>
              </p:txBody>
            </p:sp>
            <p:sp>
              <p:nvSpPr>
                <p:cNvPr id="59541" name="Line 149"/>
                <p:cNvSpPr>
                  <a:spLocks noChangeShapeType="1"/>
                </p:cNvSpPr>
                <p:nvPr/>
              </p:nvSpPr>
              <p:spPr bwMode="auto">
                <a:xfrm>
                  <a:off x="421" y="0"/>
                  <a:ext cx="30" cy="519"/>
                </a:xfrm>
                <a:prstGeom prst="line">
                  <a:avLst/>
                </a:prstGeom>
                <a:noFill/>
                <a:ln w="19050" cap="flat">
                  <a:solidFill>
                    <a:srgbClr val="FF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lIns="0" tIns="0" rIns="0" bIns="0"/>
                <a:lstStyle/>
                <a:p>
                  <a:endParaRPr lang="en-US"/>
                </a:p>
              </p:txBody>
            </p:sp>
          </p:grpSp>
          <p:grpSp>
            <p:nvGrpSpPr>
              <p:cNvPr id="59545" name="Group 153"/>
              <p:cNvGrpSpPr>
                <a:grpSpLocks/>
              </p:cNvGrpSpPr>
              <p:nvPr/>
            </p:nvGrpSpPr>
            <p:grpSpPr bwMode="auto">
              <a:xfrm>
                <a:off x="902" y="0"/>
                <a:ext cx="451" cy="519"/>
                <a:chOff x="0" y="0"/>
                <a:chExt cx="451" cy="519"/>
              </a:xfrm>
            </p:grpSpPr>
            <p:sp>
              <p:nvSpPr>
                <p:cNvPr id="59543" name="Freeform 151"/>
                <p:cNvSpPr>
                  <a:spLocks/>
                </p:cNvSpPr>
                <p:nvPr/>
              </p:nvSpPr>
              <p:spPr bwMode="auto">
                <a:xfrm>
                  <a:off x="0" y="0"/>
                  <a:ext cx="421" cy="519"/>
                </a:xfrm>
                <a:custGeom>
                  <a:avLst/>
                  <a:gdLst>
                    <a:gd name="T0" fmla="*/ 0 w 21600"/>
                    <a:gd name="T1" fmla="*/ 21600 h 21600"/>
                    <a:gd name="T2" fmla="*/ 6480 w 21600"/>
                    <a:gd name="T3" fmla="*/ 11782 h 21600"/>
                    <a:gd name="T4" fmla="*/ 15120 w 21600"/>
                    <a:gd name="T5" fmla="*/ 3927 h 21600"/>
                    <a:gd name="T6" fmla="*/ 21600 w 21600"/>
                    <a:gd name="T7" fmla="*/ 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600" h="21600">
                      <a:moveTo>
                        <a:pt x="0" y="21600"/>
                      </a:moveTo>
                      <a:cubicBezTo>
                        <a:pt x="1980" y="18164"/>
                        <a:pt x="3960" y="14727"/>
                        <a:pt x="6480" y="11782"/>
                      </a:cubicBezTo>
                      <a:cubicBezTo>
                        <a:pt x="9000" y="8836"/>
                        <a:pt x="12600" y="5891"/>
                        <a:pt x="15120" y="3927"/>
                      </a:cubicBezTo>
                      <a:cubicBezTo>
                        <a:pt x="17640" y="1964"/>
                        <a:pt x="19620" y="982"/>
                        <a:pt x="21600" y="0"/>
                      </a:cubicBezTo>
                    </a:path>
                  </a:pathLst>
                </a:custGeom>
                <a:noFill/>
                <a:ln w="19050" cap="flat">
                  <a:solidFill>
                    <a:srgbClr val="FF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lIns="0" tIns="0" rIns="0" bIns="0"/>
                <a:lstStyle/>
                <a:p>
                  <a:endParaRPr lang="en-US"/>
                </a:p>
              </p:txBody>
            </p:sp>
            <p:sp>
              <p:nvSpPr>
                <p:cNvPr id="59544" name="Line 152"/>
                <p:cNvSpPr>
                  <a:spLocks noChangeShapeType="1"/>
                </p:cNvSpPr>
                <p:nvPr/>
              </p:nvSpPr>
              <p:spPr bwMode="auto">
                <a:xfrm>
                  <a:off x="421" y="0"/>
                  <a:ext cx="30" cy="519"/>
                </a:xfrm>
                <a:prstGeom prst="line">
                  <a:avLst/>
                </a:prstGeom>
                <a:noFill/>
                <a:ln w="19050" cap="flat">
                  <a:solidFill>
                    <a:srgbClr val="FF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lIns="0" tIns="0" rIns="0" bIns="0"/>
                <a:lstStyle/>
                <a:p>
                  <a:endParaRPr lang="en-US"/>
                </a:p>
              </p:txBody>
            </p:sp>
          </p:grpSp>
          <p:grpSp>
            <p:nvGrpSpPr>
              <p:cNvPr id="59548" name="Group 156"/>
              <p:cNvGrpSpPr>
                <a:grpSpLocks/>
              </p:cNvGrpSpPr>
              <p:nvPr/>
            </p:nvGrpSpPr>
            <p:grpSpPr bwMode="auto">
              <a:xfrm>
                <a:off x="1353" y="0"/>
                <a:ext cx="452" cy="519"/>
                <a:chOff x="0" y="0"/>
                <a:chExt cx="451" cy="519"/>
              </a:xfrm>
            </p:grpSpPr>
            <p:sp>
              <p:nvSpPr>
                <p:cNvPr id="59546" name="Freeform 154"/>
                <p:cNvSpPr>
                  <a:spLocks/>
                </p:cNvSpPr>
                <p:nvPr/>
              </p:nvSpPr>
              <p:spPr bwMode="auto">
                <a:xfrm>
                  <a:off x="0" y="0"/>
                  <a:ext cx="421" cy="519"/>
                </a:xfrm>
                <a:custGeom>
                  <a:avLst/>
                  <a:gdLst>
                    <a:gd name="T0" fmla="*/ 0 w 21600"/>
                    <a:gd name="T1" fmla="*/ 21600 h 21600"/>
                    <a:gd name="T2" fmla="*/ 6480 w 21600"/>
                    <a:gd name="T3" fmla="*/ 11782 h 21600"/>
                    <a:gd name="T4" fmla="*/ 15120 w 21600"/>
                    <a:gd name="T5" fmla="*/ 3927 h 21600"/>
                    <a:gd name="T6" fmla="*/ 21600 w 21600"/>
                    <a:gd name="T7" fmla="*/ 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600" h="21600">
                      <a:moveTo>
                        <a:pt x="0" y="21600"/>
                      </a:moveTo>
                      <a:cubicBezTo>
                        <a:pt x="1980" y="18164"/>
                        <a:pt x="3960" y="14727"/>
                        <a:pt x="6480" y="11782"/>
                      </a:cubicBezTo>
                      <a:cubicBezTo>
                        <a:pt x="9000" y="8836"/>
                        <a:pt x="12600" y="5891"/>
                        <a:pt x="15120" y="3927"/>
                      </a:cubicBezTo>
                      <a:cubicBezTo>
                        <a:pt x="17640" y="1964"/>
                        <a:pt x="19620" y="982"/>
                        <a:pt x="21600" y="0"/>
                      </a:cubicBezTo>
                    </a:path>
                  </a:pathLst>
                </a:custGeom>
                <a:noFill/>
                <a:ln w="19050" cap="flat">
                  <a:solidFill>
                    <a:srgbClr val="FF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lIns="0" tIns="0" rIns="0" bIns="0"/>
                <a:lstStyle/>
                <a:p>
                  <a:endParaRPr lang="en-US"/>
                </a:p>
              </p:txBody>
            </p:sp>
            <p:sp>
              <p:nvSpPr>
                <p:cNvPr id="59547" name="Line 155"/>
                <p:cNvSpPr>
                  <a:spLocks noChangeShapeType="1"/>
                </p:cNvSpPr>
                <p:nvPr/>
              </p:nvSpPr>
              <p:spPr bwMode="auto">
                <a:xfrm>
                  <a:off x="421" y="0"/>
                  <a:ext cx="30" cy="519"/>
                </a:xfrm>
                <a:prstGeom prst="line">
                  <a:avLst/>
                </a:prstGeom>
                <a:noFill/>
                <a:ln w="19050" cap="flat">
                  <a:solidFill>
                    <a:srgbClr val="FF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lIns="0" tIns="0" rIns="0" bIns="0"/>
                <a:lstStyle/>
                <a:p>
                  <a:endParaRPr lang="en-US"/>
                </a:p>
              </p:txBody>
            </p:sp>
          </p:grpSp>
        </p:grpSp>
        <p:pic>
          <p:nvPicPr>
            <p:cNvPr id="59550" name="Picture 158"/>
            <p:cNvPicPr>
              <a:picLocks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415"/>
              <a:ext cx="284" cy="2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 cap="flat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9551" name="Picture 159"/>
            <p:cNvPicPr>
              <a:picLocks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" y="0"/>
              <a:ext cx="273" cy="1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 cap="flat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9552" name="Line 160"/>
            <p:cNvSpPr>
              <a:spLocks noChangeShapeType="1"/>
            </p:cNvSpPr>
            <p:nvPr/>
          </p:nvSpPr>
          <p:spPr bwMode="auto">
            <a:xfrm>
              <a:off x="257" y="111"/>
              <a:ext cx="632" cy="1"/>
            </a:xfrm>
            <a:prstGeom prst="line">
              <a:avLst/>
            </a:prstGeom>
            <a:noFill/>
            <a:ln w="9525" cap="rnd">
              <a:solidFill>
                <a:schemeClr val="tx1"/>
              </a:solidFill>
              <a:prstDash val="sysDot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59553" name="Line 161"/>
            <p:cNvSpPr>
              <a:spLocks noChangeShapeType="1"/>
            </p:cNvSpPr>
            <p:nvPr/>
          </p:nvSpPr>
          <p:spPr bwMode="auto">
            <a:xfrm>
              <a:off x="287" y="630"/>
              <a:ext cx="632" cy="1"/>
            </a:xfrm>
            <a:prstGeom prst="line">
              <a:avLst/>
            </a:prstGeom>
            <a:noFill/>
            <a:ln w="9525" cap="rnd">
              <a:solidFill>
                <a:schemeClr val="tx1"/>
              </a:solidFill>
              <a:prstDash val="sysDot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pic>
          <p:nvPicPr>
            <p:cNvPr id="59554" name="Picture 162"/>
            <p:cNvPicPr>
              <a:picLocks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" y="742"/>
              <a:ext cx="170" cy="1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 cap="flat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6EA6FD-CDA5-FB4D-8E0E-A2218FA08D1F}" type="slidenum">
              <a:rPr lang="en-US" smtClean="0"/>
              <a:t>219</a:t>
            </a:fld>
            <a:endParaRPr lang="en-US"/>
          </a:p>
        </p:txBody>
      </p:sp>
      <p:pic>
        <p:nvPicPr>
          <p:cNvPr id="161" name="Picture 16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65783" y="142421"/>
            <a:ext cx="647700" cy="86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380174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4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16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16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4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1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1"/>
                            </p:stCondLst>
                            <p:childTnLst>
                              <p:par>
                                <p:cTn id="20" presetID="15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94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94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94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94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4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409" grpId="0" animBg="1"/>
      <p:bldP spid="59410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89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More on Ports</a:t>
            </a:r>
            <a:endParaRPr lang="en-US" dirty="0"/>
          </a:p>
        </p:txBody>
      </p:sp>
      <p:sp>
        <p:nvSpPr>
          <p:cNvPr id="11089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828800"/>
            <a:ext cx="8915400" cy="4800600"/>
          </a:xfrm>
        </p:spPr>
        <p:txBody>
          <a:bodyPr/>
          <a:lstStyle/>
          <a:p>
            <a:r>
              <a:rPr lang="en-US" sz="2400" dirty="0" smtClean="0"/>
              <a:t>Separate </a:t>
            </a:r>
            <a:r>
              <a:rPr lang="en-US" sz="2400" dirty="0"/>
              <a:t>16-bit port address space for UDP and TCP</a:t>
            </a:r>
          </a:p>
          <a:p>
            <a:pPr lvl="1"/>
            <a:endParaRPr lang="en-US" i="1" dirty="0" smtClean="0"/>
          </a:p>
          <a:p>
            <a:r>
              <a:rPr lang="en-US" sz="2400" dirty="0" smtClean="0"/>
              <a:t>“Well known” </a:t>
            </a:r>
            <a:r>
              <a:rPr lang="en-US" sz="2400" dirty="0"/>
              <a:t>ports</a:t>
            </a:r>
            <a:r>
              <a:rPr lang="en-US" sz="2400" i="1" dirty="0"/>
              <a:t> </a:t>
            </a:r>
            <a:r>
              <a:rPr lang="en-US" sz="2400" dirty="0"/>
              <a:t>(0-1023): everyone agrees </a:t>
            </a:r>
            <a:r>
              <a:rPr lang="en-US" sz="2400" dirty="0" smtClean="0"/>
              <a:t>which</a:t>
            </a:r>
            <a:br>
              <a:rPr lang="en-US" sz="2400" dirty="0" smtClean="0"/>
            </a:br>
            <a:r>
              <a:rPr lang="en-US" sz="2400" dirty="0" smtClean="0"/>
              <a:t> </a:t>
            </a:r>
            <a:r>
              <a:rPr lang="en-US" sz="2400" dirty="0"/>
              <a:t>services run on these ports</a:t>
            </a:r>
          </a:p>
          <a:p>
            <a:pPr lvl="1"/>
            <a:r>
              <a:rPr lang="en-US" sz="2000" dirty="0"/>
              <a:t>e.g., ssh:22, http:</a:t>
            </a:r>
            <a:r>
              <a:rPr lang="en-US" sz="2000" dirty="0" smtClean="0"/>
              <a:t>80</a:t>
            </a:r>
          </a:p>
          <a:p>
            <a:pPr lvl="1"/>
            <a:r>
              <a:rPr lang="en-US" sz="2000" dirty="0" smtClean="0"/>
              <a:t>helps client know server’s port</a:t>
            </a:r>
          </a:p>
          <a:p>
            <a:pPr lvl="1"/>
            <a:endParaRPr lang="en-US" sz="2000" dirty="0"/>
          </a:p>
          <a:p>
            <a:r>
              <a:rPr lang="en-US" sz="2400" dirty="0" smtClean="0"/>
              <a:t>Ephemeral </a:t>
            </a:r>
            <a:r>
              <a:rPr lang="en-US" sz="2400" dirty="0"/>
              <a:t>ports (most 1024-65535)</a:t>
            </a:r>
            <a:r>
              <a:rPr lang="en-US" sz="2400" dirty="0" smtClean="0"/>
              <a:t>:  dynamically selected: as the source port for a client process</a:t>
            </a:r>
            <a:endParaRPr lang="en-US" sz="2400" dirty="0"/>
          </a:p>
        </p:txBody>
      </p:sp>
      <p:sp>
        <p:nvSpPr>
          <p:cNvPr id="4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1"/>
            <a:ext cx="2133600" cy="365125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37931725" indent="-37474525" algn="ctr"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r"/>
            <a:fld id="{C347C1EF-973B-F840-ADDD-5BD345E7D802}" type="slidenum">
              <a:rPr lang="en-US" sz="1400" smtClean="0">
                <a:latin typeface="Calibri"/>
              </a:rPr>
              <a:pPr algn="r"/>
              <a:t>22</a:t>
            </a:fld>
            <a:endParaRPr lang="en-US" sz="1400" dirty="0"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7105844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What does TCP do?</a:t>
            </a:r>
          </a:p>
          <a:p>
            <a:pPr lvl="1"/>
            <a:r>
              <a:rPr lang="en-US" dirty="0" smtClean="0"/>
              <a:t>ARQ windowing, set-up, tear-down</a:t>
            </a:r>
          </a:p>
          <a:p>
            <a:r>
              <a:rPr lang="en-US" dirty="0" smtClean="0"/>
              <a:t>Flow Control in TCP</a:t>
            </a:r>
          </a:p>
          <a:p>
            <a:r>
              <a:rPr lang="en-US" dirty="0" smtClean="0"/>
              <a:t>Congestion Control in TCP</a:t>
            </a:r>
          </a:p>
          <a:p>
            <a:pPr lvl="1"/>
            <a:r>
              <a:rPr lang="en-US" dirty="0" smtClean="0"/>
              <a:t>AIMD, Fast-Recovery, Throughput</a:t>
            </a:r>
          </a:p>
          <a:p>
            <a:r>
              <a:rPr lang="en-US" dirty="0" smtClean="0"/>
              <a:t>Limitations of TCP Congestion Control</a:t>
            </a:r>
          </a:p>
          <a:p>
            <a:r>
              <a:rPr lang="en-US" dirty="0" smtClean="0"/>
              <a:t>Router-assisted Congestion Control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6EA6FD-CDA5-FB4D-8E0E-A2218FA08D1F}" type="slidenum">
              <a:rPr lang="en-US" smtClean="0"/>
              <a:t>220</a:t>
            </a:fld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795264" y="283599"/>
            <a:ext cx="73854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TCP in detail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9873361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Recap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19263"/>
            <a:ext cx="8534400" cy="4411662"/>
          </a:xfrm>
        </p:spPr>
        <p:txBody>
          <a:bodyPr>
            <a:normAutofit/>
          </a:bodyPr>
          <a:lstStyle/>
          <a:p>
            <a:r>
              <a:rPr lang="en-US" dirty="0" smtClean="0"/>
              <a:t>TCP: </a:t>
            </a:r>
          </a:p>
          <a:p>
            <a:pPr lvl="1"/>
            <a:r>
              <a:rPr lang="en-US" dirty="0" smtClean="0"/>
              <a:t>somewhat hacky</a:t>
            </a:r>
          </a:p>
          <a:p>
            <a:pPr lvl="1"/>
            <a:r>
              <a:rPr lang="en-US" dirty="0" smtClean="0"/>
              <a:t>but practical/deployable</a:t>
            </a:r>
          </a:p>
          <a:p>
            <a:pPr lvl="1"/>
            <a:r>
              <a:rPr lang="en-US" dirty="0" smtClean="0"/>
              <a:t>good enough to have raised the bar for the deployment of new, more optimal, approaches </a:t>
            </a:r>
          </a:p>
          <a:p>
            <a:pPr lvl="1"/>
            <a:r>
              <a:rPr lang="en-US" dirty="0" smtClean="0"/>
              <a:t>though the needs of datacenters might change the status quos</a:t>
            </a:r>
          </a:p>
          <a:p>
            <a:pPr lvl="1"/>
            <a:endParaRPr lang="en-US" dirty="0" smtClean="0"/>
          </a:p>
        </p:txBody>
      </p:sp>
      <p:sp>
        <p:nvSpPr>
          <p:cNvPr id="4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11828BE7-28D6-6A44-825C-169A4C1A9E19}" type="slidenum">
              <a:rPr lang="en-US" smtClean="0"/>
              <a:t>221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91946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>
                <a:latin typeface="Helvetica" charset="0"/>
                <a:ea typeface="ＭＳ Ｐゴシック" charset="0"/>
                <a:cs typeface="ＭＳ Ｐゴシック" charset="0"/>
              </a:rPr>
              <a:t>UDP: </a:t>
            </a:r>
            <a:r>
              <a:rPr lang="en-US" sz="3200" dirty="0">
                <a:latin typeface="Arial" charset="0"/>
              </a:rPr>
              <a:t>User Datagram Protocol </a:t>
            </a:r>
            <a:endParaRPr lang="en-US" sz="3200" dirty="0">
              <a:latin typeface="Helvetica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82948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400" dirty="0">
                <a:latin typeface="Arial" charset="0"/>
              </a:rPr>
              <a:t>Lightweight communication between processes</a:t>
            </a:r>
          </a:p>
          <a:p>
            <a:pPr lvl="1"/>
            <a:r>
              <a:rPr lang="en-US" sz="2000" dirty="0">
                <a:latin typeface="Arial" charset="0"/>
                <a:ea typeface="Arial" charset="0"/>
                <a:cs typeface="Arial" charset="0"/>
              </a:rPr>
              <a:t>Avoid overhead and delays of ordered, reliable delivery</a:t>
            </a:r>
          </a:p>
          <a:p>
            <a:endParaRPr lang="en-US" sz="2400" dirty="0">
              <a:latin typeface="Arial" charset="0"/>
            </a:endParaRPr>
          </a:p>
          <a:p>
            <a:r>
              <a:rPr lang="en-US" sz="2400" dirty="0" smtClean="0">
                <a:latin typeface="Arial" charset="0"/>
              </a:rPr>
              <a:t>UDP described in RFC </a:t>
            </a:r>
            <a:r>
              <a:rPr lang="en-US" sz="2400" dirty="0">
                <a:latin typeface="Arial" charset="0"/>
              </a:rPr>
              <a:t>768 </a:t>
            </a:r>
            <a:r>
              <a:rPr lang="en-US" sz="2400" dirty="0" smtClean="0">
                <a:latin typeface="Arial" charset="0"/>
              </a:rPr>
              <a:t>– (1980</a:t>
            </a:r>
            <a:r>
              <a:rPr lang="en-US" sz="2400" dirty="0">
                <a:latin typeface="Arial" charset="0"/>
              </a:rPr>
              <a:t>!)</a:t>
            </a:r>
          </a:p>
          <a:p>
            <a:pPr lvl="1"/>
            <a:r>
              <a:rPr lang="en-US" sz="2000" dirty="0" smtClean="0">
                <a:latin typeface="Arial" charset="0"/>
                <a:ea typeface="Arial" charset="0"/>
                <a:cs typeface="Arial" charset="0"/>
              </a:rPr>
              <a:t>Destination IP address and </a:t>
            </a:r>
            <a:r>
              <a:rPr lang="en-US" sz="2000" dirty="0">
                <a:latin typeface="Arial" charset="0"/>
                <a:ea typeface="Arial" charset="0"/>
                <a:cs typeface="Arial" charset="0"/>
              </a:rPr>
              <a:t>port </a:t>
            </a:r>
            <a:r>
              <a:rPr lang="en-US" sz="2000" dirty="0" smtClean="0">
                <a:latin typeface="Arial" charset="0"/>
                <a:ea typeface="Arial" charset="0"/>
                <a:cs typeface="Arial" charset="0"/>
              </a:rPr>
              <a:t>to </a:t>
            </a:r>
            <a:r>
              <a:rPr lang="en-US" sz="2000" dirty="0">
                <a:latin typeface="Arial" charset="0"/>
                <a:ea typeface="Arial" charset="0"/>
                <a:cs typeface="Arial" charset="0"/>
              </a:rPr>
              <a:t>support </a:t>
            </a:r>
            <a:r>
              <a:rPr lang="en-US" sz="2000" dirty="0" err="1" smtClean="0">
                <a:latin typeface="Arial" charset="0"/>
                <a:ea typeface="Arial" charset="0"/>
                <a:cs typeface="Arial" charset="0"/>
              </a:rPr>
              <a:t>demultiplexing</a:t>
            </a:r>
            <a:endParaRPr lang="en-US" sz="2000" dirty="0">
              <a:latin typeface="Arial" charset="0"/>
              <a:ea typeface="Arial" charset="0"/>
              <a:cs typeface="Arial" charset="0"/>
            </a:endParaRPr>
          </a:p>
          <a:p>
            <a:pPr lvl="1"/>
            <a:r>
              <a:rPr lang="en-US" sz="2000" dirty="0">
                <a:latin typeface="Arial" charset="0"/>
                <a:ea typeface="Arial" charset="0"/>
                <a:cs typeface="Arial" charset="0"/>
              </a:rPr>
              <a:t>Optional error checking on the packet contents</a:t>
            </a:r>
          </a:p>
          <a:p>
            <a:pPr lvl="2"/>
            <a:r>
              <a:rPr lang="en-US" sz="1800" dirty="0">
                <a:latin typeface="Arial" charset="0"/>
                <a:ea typeface="Arial" charset="0"/>
                <a:cs typeface="Arial" charset="0"/>
              </a:rPr>
              <a:t>(</a:t>
            </a:r>
            <a:r>
              <a:rPr lang="en-US" sz="1800" dirty="0">
                <a:latin typeface="Comic Sans MS" charset="0"/>
                <a:ea typeface="Arial" charset="0"/>
                <a:cs typeface="Arial" charset="0"/>
              </a:rPr>
              <a:t>checksum</a:t>
            </a:r>
            <a:r>
              <a:rPr lang="en-US" sz="1800" dirty="0">
                <a:latin typeface="Arial" charset="0"/>
                <a:ea typeface="Arial" charset="0"/>
                <a:cs typeface="Arial" charset="0"/>
              </a:rPr>
              <a:t> field </a:t>
            </a:r>
            <a:r>
              <a:rPr lang="en-US" sz="1800" dirty="0" smtClean="0">
                <a:latin typeface="Arial" charset="0"/>
                <a:ea typeface="Arial" charset="0"/>
                <a:cs typeface="Arial" charset="0"/>
              </a:rPr>
              <a:t>of </a:t>
            </a:r>
            <a:r>
              <a:rPr lang="en-US" sz="1800" dirty="0">
                <a:latin typeface="Arial" charset="0"/>
                <a:ea typeface="Arial" charset="0"/>
                <a:cs typeface="Arial" charset="0"/>
              </a:rPr>
              <a:t>0 means </a:t>
            </a:r>
            <a:r>
              <a:rPr lang="ja-JP" altLang="en-US" sz="1800" dirty="0">
                <a:latin typeface="Arial" charset="0"/>
                <a:ea typeface="Arial" charset="0"/>
                <a:cs typeface="Arial" charset="0"/>
              </a:rPr>
              <a:t>“</a:t>
            </a:r>
            <a:r>
              <a:rPr lang="en-US" altLang="ja-JP" sz="1800" dirty="0">
                <a:latin typeface="Arial" charset="0"/>
                <a:ea typeface="Arial" charset="0"/>
                <a:cs typeface="Arial" charset="0"/>
              </a:rPr>
              <a:t>don</a:t>
            </a:r>
            <a:r>
              <a:rPr lang="ja-JP" altLang="en-US" sz="1800" dirty="0">
                <a:latin typeface="Arial" charset="0"/>
                <a:ea typeface="Arial" charset="0"/>
                <a:cs typeface="Arial" charset="0"/>
              </a:rPr>
              <a:t>’</a:t>
            </a:r>
            <a:r>
              <a:rPr lang="en-US" altLang="ja-JP" sz="1800" dirty="0">
                <a:latin typeface="Arial" charset="0"/>
                <a:ea typeface="Arial" charset="0"/>
                <a:cs typeface="Arial" charset="0"/>
              </a:rPr>
              <a:t>t verify checksum</a:t>
            </a:r>
            <a:r>
              <a:rPr lang="ja-JP" altLang="en-US" sz="1800" dirty="0">
                <a:latin typeface="Arial" charset="0"/>
                <a:ea typeface="Arial" charset="0"/>
                <a:cs typeface="Arial" charset="0"/>
              </a:rPr>
              <a:t>”</a:t>
            </a:r>
            <a:r>
              <a:rPr lang="en-US" altLang="ja-JP" sz="1800" dirty="0">
                <a:latin typeface="Arial" charset="0"/>
                <a:ea typeface="Arial" charset="0"/>
                <a:cs typeface="Arial" charset="0"/>
              </a:rPr>
              <a:t>)</a:t>
            </a:r>
            <a:endParaRPr lang="en-US" sz="1800" dirty="0">
              <a:latin typeface="Arial" charset="0"/>
              <a:ea typeface="Arial" charset="0"/>
              <a:cs typeface="Arial" charset="0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2286002" y="4953000"/>
            <a:ext cx="3522663" cy="1828800"/>
            <a:chOff x="2286000" y="4953000"/>
            <a:chExt cx="3522663" cy="1828800"/>
          </a:xfrm>
        </p:grpSpPr>
        <p:sp>
          <p:nvSpPr>
            <p:cNvPr id="284676" name="Rectangle 4"/>
            <p:cNvSpPr>
              <a:spLocks noChangeArrowheads="1"/>
            </p:cNvSpPr>
            <p:nvPr/>
          </p:nvSpPr>
          <p:spPr bwMode="auto">
            <a:xfrm>
              <a:off x="2286000" y="4953000"/>
              <a:ext cx="1760538" cy="533400"/>
            </a:xfrm>
            <a:prstGeom prst="rect">
              <a:avLst/>
            </a:prstGeom>
            <a:solidFill>
              <a:srgbClr val="CCFFFF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4677" name="Rectangle 5"/>
            <p:cNvSpPr>
              <a:spLocks noChangeArrowheads="1"/>
            </p:cNvSpPr>
            <p:nvPr/>
          </p:nvSpPr>
          <p:spPr bwMode="auto">
            <a:xfrm>
              <a:off x="4046538" y="4953000"/>
              <a:ext cx="1760537" cy="533400"/>
            </a:xfrm>
            <a:prstGeom prst="rect">
              <a:avLst/>
            </a:prstGeom>
            <a:solidFill>
              <a:srgbClr val="CCFFFF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4678" name="Rectangle 6"/>
            <p:cNvSpPr>
              <a:spLocks noChangeArrowheads="1"/>
            </p:cNvSpPr>
            <p:nvPr/>
          </p:nvSpPr>
          <p:spPr bwMode="auto">
            <a:xfrm>
              <a:off x="2286000" y="5486400"/>
              <a:ext cx="1760538" cy="533400"/>
            </a:xfrm>
            <a:prstGeom prst="rect">
              <a:avLst/>
            </a:prstGeom>
            <a:solidFill>
              <a:srgbClr val="CCFFFF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4679" name="Rectangle 7"/>
            <p:cNvSpPr>
              <a:spLocks noChangeArrowheads="1"/>
            </p:cNvSpPr>
            <p:nvPr/>
          </p:nvSpPr>
          <p:spPr bwMode="auto">
            <a:xfrm>
              <a:off x="4046538" y="5486400"/>
              <a:ext cx="1760537" cy="533400"/>
            </a:xfrm>
            <a:prstGeom prst="rect">
              <a:avLst/>
            </a:prstGeom>
            <a:solidFill>
              <a:srgbClr val="CCFFFF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4680" name="Line 8"/>
            <p:cNvSpPr>
              <a:spLocks noChangeShapeType="1"/>
            </p:cNvSpPr>
            <p:nvPr/>
          </p:nvSpPr>
          <p:spPr bwMode="auto">
            <a:xfrm>
              <a:off x="2286000" y="6019800"/>
              <a:ext cx="0" cy="76200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4681" name="Line 9"/>
            <p:cNvSpPr>
              <a:spLocks noChangeShapeType="1"/>
            </p:cNvSpPr>
            <p:nvPr/>
          </p:nvSpPr>
          <p:spPr bwMode="auto">
            <a:xfrm>
              <a:off x="5808663" y="6019800"/>
              <a:ext cx="0" cy="76200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4682" name="Text Box 10"/>
            <p:cNvSpPr txBox="1">
              <a:spLocks noChangeArrowheads="1"/>
            </p:cNvSpPr>
            <p:nvPr/>
          </p:nvSpPr>
          <p:spPr bwMode="auto">
            <a:xfrm>
              <a:off x="2570163" y="5070475"/>
              <a:ext cx="1295400" cy="369332"/>
            </a:xfrm>
            <a:prstGeom prst="rect">
              <a:avLst/>
            </a:prstGeom>
            <a:solidFill>
              <a:srgbClr val="CC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2pPr>
              <a:lvl3pPr marL="11430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3pPr>
              <a:lvl4pPr marL="16002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4pPr>
              <a:lvl5pPr marL="20574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5pPr>
              <a:lvl6pPr marL="25146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6pPr>
              <a:lvl7pPr marL="29718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7pPr>
              <a:lvl8pPr marL="34290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8pPr>
              <a:lvl9pPr marL="38862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9pPr>
            </a:lstStyle>
            <a:p>
              <a:pPr algn="l">
                <a:buSzPct val="150000"/>
              </a:pPr>
              <a:r>
                <a:rPr lang="en-US" sz="1800" b="0">
                  <a:latin typeface="Comic Sans MS" charset="0"/>
                </a:rPr>
                <a:t> SRC port</a:t>
              </a:r>
            </a:p>
          </p:txBody>
        </p:sp>
        <p:sp>
          <p:nvSpPr>
            <p:cNvPr id="284683" name="Text Box 11"/>
            <p:cNvSpPr txBox="1">
              <a:spLocks noChangeArrowheads="1"/>
            </p:cNvSpPr>
            <p:nvPr/>
          </p:nvSpPr>
          <p:spPr bwMode="auto">
            <a:xfrm>
              <a:off x="4275138" y="5070475"/>
              <a:ext cx="1295400" cy="369332"/>
            </a:xfrm>
            <a:prstGeom prst="rect">
              <a:avLst/>
            </a:prstGeom>
            <a:solidFill>
              <a:srgbClr val="CC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2pPr>
              <a:lvl3pPr marL="11430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3pPr>
              <a:lvl4pPr marL="16002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4pPr>
              <a:lvl5pPr marL="20574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5pPr>
              <a:lvl6pPr marL="25146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6pPr>
              <a:lvl7pPr marL="29718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7pPr>
              <a:lvl8pPr marL="34290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8pPr>
              <a:lvl9pPr marL="38862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9pPr>
            </a:lstStyle>
            <a:p>
              <a:pPr algn="l">
                <a:buSzPct val="150000"/>
              </a:pPr>
              <a:r>
                <a:rPr lang="en-US" sz="1800" b="0">
                  <a:latin typeface="Comic Sans MS" charset="0"/>
                </a:rPr>
                <a:t> DST port</a:t>
              </a:r>
            </a:p>
          </p:txBody>
        </p:sp>
        <p:sp>
          <p:nvSpPr>
            <p:cNvPr id="284684" name="Text Box 12"/>
            <p:cNvSpPr txBox="1">
              <a:spLocks noChangeArrowheads="1"/>
            </p:cNvSpPr>
            <p:nvPr/>
          </p:nvSpPr>
          <p:spPr bwMode="auto">
            <a:xfrm>
              <a:off x="2570163" y="5576888"/>
              <a:ext cx="1295400" cy="369332"/>
            </a:xfrm>
            <a:prstGeom prst="rect">
              <a:avLst/>
            </a:prstGeom>
            <a:solidFill>
              <a:srgbClr val="CC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2pPr>
              <a:lvl3pPr marL="11430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3pPr>
              <a:lvl4pPr marL="16002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4pPr>
              <a:lvl5pPr marL="20574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5pPr>
              <a:lvl6pPr marL="25146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6pPr>
              <a:lvl7pPr marL="29718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7pPr>
              <a:lvl8pPr marL="34290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8pPr>
              <a:lvl9pPr marL="38862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9pPr>
            </a:lstStyle>
            <a:p>
              <a:pPr algn="l">
                <a:buSzPct val="150000"/>
              </a:pPr>
              <a:r>
                <a:rPr lang="en-US" sz="1800" b="0" dirty="0">
                  <a:latin typeface="Comic Sans MS" charset="0"/>
                </a:rPr>
                <a:t>checksum</a:t>
              </a:r>
            </a:p>
          </p:txBody>
        </p:sp>
        <p:sp>
          <p:nvSpPr>
            <p:cNvPr id="284685" name="Text Box 13"/>
            <p:cNvSpPr txBox="1">
              <a:spLocks noChangeArrowheads="1"/>
            </p:cNvSpPr>
            <p:nvPr/>
          </p:nvSpPr>
          <p:spPr bwMode="auto">
            <a:xfrm>
              <a:off x="4522788" y="5576888"/>
              <a:ext cx="895349" cy="369332"/>
            </a:xfrm>
            <a:prstGeom prst="rect">
              <a:avLst/>
            </a:prstGeom>
            <a:solidFill>
              <a:srgbClr val="CC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2pPr>
              <a:lvl3pPr marL="11430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3pPr>
              <a:lvl4pPr marL="16002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4pPr>
              <a:lvl5pPr marL="20574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5pPr>
              <a:lvl6pPr marL="25146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6pPr>
              <a:lvl7pPr marL="29718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7pPr>
              <a:lvl8pPr marL="34290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8pPr>
              <a:lvl9pPr marL="38862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9pPr>
            </a:lstStyle>
            <a:p>
              <a:pPr algn="l">
                <a:buSzPct val="150000"/>
              </a:pPr>
              <a:r>
                <a:rPr lang="en-US" sz="1800" b="0">
                  <a:latin typeface="Comic Sans MS" charset="0"/>
                </a:rPr>
                <a:t>length</a:t>
              </a:r>
            </a:p>
          </p:txBody>
        </p:sp>
        <p:sp>
          <p:nvSpPr>
            <p:cNvPr id="284686" name="Text Box 14"/>
            <p:cNvSpPr txBox="1">
              <a:spLocks noChangeArrowheads="1"/>
            </p:cNvSpPr>
            <p:nvPr/>
          </p:nvSpPr>
          <p:spPr bwMode="auto">
            <a:xfrm>
              <a:off x="3684588" y="6248400"/>
              <a:ext cx="838200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2pPr>
              <a:lvl3pPr marL="11430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3pPr>
              <a:lvl4pPr marL="16002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4pPr>
              <a:lvl5pPr marL="20574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5pPr>
              <a:lvl6pPr marL="25146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6pPr>
              <a:lvl7pPr marL="29718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7pPr>
              <a:lvl8pPr marL="34290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8pPr>
              <a:lvl9pPr marL="38862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9pPr>
            </a:lstStyle>
            <a:p>
              <a:pPr algn="l">
                <a:buSzPct val="150000"/>
              </a:pPr>
              <a:r>
                <a:rPr lang="en-US" sz="1800" b="0">
                  <a:latin typeface="Comic Sans MS" charset="0"/>
                </a:rPr>
                <a:t>DATA</a:t>
              </a:r>
            </a:p>
          </p:txBody>
        </p:sp>
      </p:grpSp>
      <p:sp>
        <p:nvSpPr>
          <p:cNvPr id="16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1"/>
            <a:ext cx="2133600" cy="365125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37931725" indent="-37474525" algn="ctr"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r"/>
            <a:fld id="{C347C1EF-973B-F840-ADDD-5BD345E7D802}" type="slidenum">
              <a:rPr lang="en-US" sz="1400" smtClean="0">
                <a:latin typeface="Calibri"/>
              </a:rPr>
              <a:pPr algn="r"/>
              <a:t>23</a:t>
            </a:fld>
            <a:endParaRPr lang="en-US" sz="1400" dirty="0"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0145767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948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38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a transport layer? </a:t>
            </a:r>
            <a:endParaRPr lang="en-US" dirty="0"/>
          </a:p>
        </p:txBody>
      </p:sp>
      <p:sp>
        <p:nvSpPr>
          <p:cNvPr id="11038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2065338"/>
            <a:ext cx="8229600" cy="4411662"/>
          </a:xfrm>
        </p:spPr>
        <p:txBody>
          <a:bodyPr/>
          <a:lstStyle/>
          <a:p>
            <a:r>
              <a:rPr lang="en-US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IP </a:t>
            </a:r>
            <a:r>
              <a:rPr lang="en-US" dirty="0">
                <a:solidFill>
                  <a:schemeClr val="bg2">
                    <a:lumMod val="60000"/>
                    <a:lumOff val="40000"/>
                  </a:schemeClr>
                </a:solidFill>
              </a:rPr>
              <a:t>packets are addressed to a </a:t>
            </a:r>
            <a:r>
              <a:rPr lang="en-US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host but end-to-end communication is between application processes at  hosts</a:t>
            </a:r>
          </a:p>
          <a:p>
            <a:pPr lvl="1"/>
            <a:r>
              <a:rPr lang="en-US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Need</a:t>
            </a:r>
            <a:r>
              <a:rPr lang="en-US" dirty="0">
                <a:solidFill>
                  <a:schemeClr val="bg2">
                    <a:lumMod val="60000"/>
                    <a:lumOff val="40000"/>
                  </a:schemeClr>
                </a:solidFill>
              </a:rPr>
              <a:t> </a:t>
            </a:r>
            <a:r>
              <a:rPr lang="en-US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a way to decide which packets go to which applications (mux/</a:t>
            </a:r>
            <a:r>
              <a:rPr lang="en-US" dirty="0" err="1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demux</a:t>
            </a:r>
            <a:r>
              <a:rPr lang="en-US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)</a:t>
            </a:r>
          </a:p>
          <a:p>
            <a:r>
              <a:rPr lang="en-US" dirty="0" smtClean="0"/>
              <a:t>IP </a:t>
            </a:r>
            <a:r>
              <a:rPr lang="en-US" dirty="0"/>
              <a:t>provides a </a:t>
            </a:r>
            <a:r>
              <a:rPr lang="en-US" dirty="0" smtClean="0"/>
              <a:t>weak </a:t>
            </a:r>
            <a:r>
              <a:rPr lang="en-US" dirty="0"/>
              <a:t>service model (</a:t>
            </a:r>
            <a:r>
              <a:rPr lang="en-US" i="1" dirty="0"/>
              <a:t>best-effort</a:t>
            </a:r>
            <a:r>
              <a:rPr lang="en-US" dirty="0"/>
              <a:t>)</a:t>
            </a:r>
          </a:p>
          <a:p>
            <a:pPr lvl="1"/>
            <a:r>
              <a:rPr lang="en-US" dirty="0"/>
              <a:t>Packets can be </a:t>
            </a:r>
            <a:r>
              <a:rPr lang="en-US" dirty="0" smtClean="0"/>
              <a:t>corrupted, delayed</a:t>
            </a:r>
            <a:r>
              <a:rPr lang="en-US" dirty="0"/>
              <a:t>, dropped, reordered, </a:t>
            </a:r>
            <a:r>
              <a:rPr lang="en-US" dirty="0" smtClean="0"/>
              <a:t>duplicated </a:t>
            </a:r>
            <a:endParaRPr lang="en-US" dirty="0"/>
          </a:p>
          <a:p>
            <a:pPr lvl="1"/>
            <a:endParaRPr lang="en-US" dirty="0"/>
          </a:p>
        </p:txBody>
      </p:sp>
      <p:sp>
        <p:nvSpPr>
          <p:cNvPr id="4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0186"/>
            <a:ext cx="2133600" cy="365125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37931725" indent="-37474525" algn="ctr"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r"/>
            <a:fld id="{C347C1EF-973B-F840-ADDD-5BD345E7D802}" type="slidenum">
              <a:rPr lang="en-US" sz="1400" smtClean="0">
                <a:latin typeface="Calibri"/>
              </a:rPr>
              <a:pPr algn="r"/>
              <a:t>24</a:t>
            </a:fld>
            <a:endParaRPr lang="en-US" sz="1400" dirty="0"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5109951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7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37931725" indent="-37474525" algn="ctr"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r"/>
            <a:fld id="{C347C1EF-973B-F840-ADDD-5BD345E7D802}" type="slidenum">
              <a:rPr lang="en-US" sz="1400" smtClean="0">
                <a:latin typeface="Calibri"/>
              </a:rPr>
              <a:pPr algn="r"/>
              <a:t>25</a:t>
            </a:fld>
            <a:endParaRPr lang="en-US" sz="1400" dirty="0">
              <a:latin typeface="Calibri"/>
            </a:endParaRPr>
          </a:p>
        </p:txBody>
      </p:sp>
      <p:sp>
        <p:nvSpPr>
          <p:cNvPr id="3686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>
                <a:ea typeface="ＭＳ Ｐゴシック" charset="0"/>
                <a:cs typeface="ＭＳ Ｐゴシック" charset="0"/>
              </a:rPr>
              <a:t>Principles of Reliable data transfer</a:t>
            </a:r>
            <a:endParaRPr lang="en-US" dirty="0">
              <a:ea typeface="ＭＳ Ｐゴシック" charset="0"/>
              <a:cs typeface="ＭＳ Ｐゴシック" charset="0"/>
            </a:endParaRPr>
          </a:p>
        </p:txBody>
      </p:sp>
      <p:sp>
        <p:nvSpPr>
          <p:cNvPr id="3686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1" y="1333500"/>
            <a:ext cx="7658100" cy="838200"/>
          </a:xfrm>
        </p:spPr>
        <p:txBody>
          <a:bodyPr/>
          <a:lstStyle/>
          <a:p>
            <a:r>
              <a:rPr lang="en-US" sz="2000" dirty="0">
                <a:ea typeface="ＭＳ Ｐゴシック" charset="0"/>
                <a:cs typeface="ＭＳ Ｐゴシック" charset="0"/>
              </a:rPr>
              <a:t>important in app., transport, link layers</a:t>
            </a:r>
          </a:p>
          <a:p>
            <a:r>
              <a:rPr lang="en-US" sz="2000" dirty="0">
                <a:ea typeface="ＭＳ Ｐゴシック" charset="0"/>
                <a:cs typeface="ＭＳ Ｐゴシック" charset="0"/>
              </a:rPr>
              <a:t>top-10 list of important networking topics!</a:t>
            </a:r>
          </a:p>
          <a:p>
            <a:endParaRPr lang="en-US" sz="2400" dirty="0">
              <a:ea typeface="ＭＳ Ｐゴシック" charset="0"/>
              <a:cs typeface="ＭＳ Ｐゴシック" charset="0"/>
            </a:endParaRPr>
          </a:p>
        </p:txBody>
      </p:sp>
      <p:pic>
        <p:nvPicPr>
          <p:cNvPr id="36871" name="Picture 5" descr="rdt_servic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9151" y="2354985"/>
            <a:ext cx="7623175" cy="336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872" name="Rectangle 7"/>
          <p:cNvSpPr>
            <a:spLocks noChangeArrowheads="1"/>
          </p:cNvSpPr>
          <p:nvPr/>
        </p:nvSpPr>
        <p:spPr bwMode="auto">
          <a:xfrm>
            <a:off x="3962400" y="3492375"/>
            <a:ext cx="4800600" cy="22098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eaLnBrk="0" hangingPunct="0"/>
            <a:endParaRPr lang="en-US" dirty="0">
              <a:latin typeface="Calibri"/>
            </a:endParaRPr>
          </a:p>
        </p:txBody>
      </p:sp>
      <p:sp>
        <p:nvSpPr>
          <p:cNvPr id="8" name="Content Placeholder 2"/>
          <p:cNvSpPr txBox="1">
            <a:spLocks/>
          </p:cNvSpPr>
          <p:nvPr/>
        </p:nvSpPr>
        <p:spPr bwMode="auto">
          <a:xfrm>
            <a:off x="4746927" y="2034513"/>
            <a:ext cx="4192631" cy="4713178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charset="0"/>
              <a:buChar char="l"/>
              <a:defRPr sz="2800">
                <a:solidFill>
                  <a:schemeClr val="tx1"/>
                </a:solidFill>
                <a:latin typeface="+mn-lt"/>
                <a:ea typeface="ＭＳ Ｐゴシック" charset="-128"/>
                <a:cs typeface="ＭＳ Ｐゴシック" charset="-128"/>
              </a:defRPr>
            </a:lvl1pPr>
            <a:lvl2pPr marL="692150" indent="-3476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charset="0"/>
              <a:buChar char="l"/>
              <a:defRPr sz="2400">
                <a:solidFill>
                  <a:schemeClr val="tx1"/>
                </a:solidFill>
                <a:latin typeface="+mn-lt"/>
                <a:ea typeface="ＭＳ Ｐゴシック" charset="-128"/>
              </a:defRPr>
            </a:lvl2pPr>
            <a:lvl3pPr marL="987425" indent="-29368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charset="0"/>
              <a:buChar char="l"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3pPr>
            <a:lvl4pPr marL="1281113" indent="-2921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charset="0"/>
              <a:buChar char="§"/>
              <a:defRPr sz="1800">
                <a:solidFill>
                  <a:schemeClr val="tx1"/>
                </a:solidFill>
                <a:latin typeface="+mn-lt"/>
                <a:ea typeface="ＭＳ Ｐゴシック" charset="-128"/>
              </a:defRPr>
            </a:lvl4pPr>
            <a:lvl5pPr marL="1598613" indent="-31591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charset="0"/>
              <a:buChar char="§"/>
              <a:defRPr sz="1800">
                <a:solidFill>
                  <a:schemeClr val="tx1"/>
                </a:solidFill>
                <a:latin typeface="+mn-lt"/>
                <a:ea typeface="ＭＳ Ｐゴシック" charset="-128"/>
              </a:defRPr>
            </a:lvl5pPr>
            <a:lvl6pPr marL="2055813" indent="-315913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charset="2"/>
              <a:buChar char="§"/>
              <a:defRPr sz="1800">
                <a:solidFill>
                  <a:schemeClr val="tx1"/>
                </a:solidFill>
                <a:latin typeface="+mn-lt"/>
                <a:ea typeface="ＭＳ Ｐゴシック" charset="-128"/>
              </a:defRPr>
            </a:lvl6pPr>
            <a:lvl7pPr marL="2513013" indent="-315913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charset="2"/>
              <a:buChar char="§"/>
              <a:defRPr sz="1800">
                <a:solidFill>
                  <a:schemeClr val="tx1"/>
                </a:solidFill>
                <a:latin typeface="+mn-lt"/>
                <a:ea typeface="ＭＳ Ｐゴシック" charset="-128"/>
              </a:defRPr>
            </a:lvl7pPr>
            <a:lvl8pPr marL="2970213" indent="-315913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charset="2"/>
              <a:buChar char="§"/>
              <a:defRPr sz="1800">
                <a:solidFill>
                  <a:schemeClr val="tx1"/>
                </a:solidFill>
                <a:latin typeface="+mn-lt"/>
                <a:ea typeface="ＭＳ Ｐゴシック" charset="-128"/>
              </a:defRPr>
            </a:lvl8pPr>
            <a:lvl9pPr marL="3427413" indent="-315913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charset="2"/>
              <a:buChar char="§"/>
              <a:defRPr sz="1800">
                <a:solidFill>
                  <a:schemeClr val="tx1"/>
                </a:solidFill>
                <a:latin typeface="+mn-lt"/>
                <a:ea typeface="ＭＳ Ｐゴシック" charset="-128"/>
              </a:defRPr>
            </a:lvl9pPr>
          </a:lstStyle>
          <a:p>
            <a:r>
              <a:rPr lang="en-US" sz="2000" dirty="0"/>
              <a:t>In a perfect world, reliable transport is easy</a:t>
            </a:r>
          </a:p>
          <a:p>
            <a:pPr marL="0" indent="0">
              <a:buNone/>
            </a:pPr>
            <a:r>
              <a:rPr lang="en-US" sz="2000" dirty="0"/>
              <a:t>		</a:t>
            </a:r>
          </a:p>
          <a:p>
            <a:pPr marL="0" indent="0">
              <a:buNone/>
            </a:pPr>
            <a:r>
              <a:rPr lang="en-US" sz="2000" b="0" dirty="0" smtClean="0"/>
              <a:t>But </a:t>
            </a:r>
            <a:r>
              <a:rPr lang="en-US" sz="2000" dirty="0" smtClean="0"/>
              <a:t>the Internet default is </a:t>
            </a:r>
            <a:r>
              <a:rPr lang="en-US" sz="2000" i="1" dirty="0" smtClean="0"/>
              <a:t>best-effort</a:t>
            </a:r>
            <a:endParaRPr lang="en-US" sz="2000" dirty="0" smtClean="0"/>
          </a:p>
          <a:p>
            <a:pPr marL="0" indent="0">
              <a:buNone/>
            </a:pPr>
            <a:endParaRPr lang="en-US" sz="2000" b="0" dirty="0" smtClean="0"/>
          </a:p>
          <a:p>
            <a:r>
              <a:rPr lang="en-US" sz="2000" b="0" dirty="0" smtClean="0"/>
              <a:t>All the bad things best-effort can do</a:t>
            </a:r>
          </a:p>
          <a:p>
            <a:pPr lvl="1"/>
            <a:r>
              <a:rPr lang="en-US" sz="1800" b="0" dirty="0"/>
              <a:t>a packet is corrupted (bit errors)</a:t>
            </a:r>
          </a:p>
          <a:p>
            <a:pPr lvl="1"/>
            <a:r>
              <a:rPr lang="en-US" sz="1800" b="0" dirty="0"/>
              <a:t>a packet is lost </a:t>
            </a:r>
          </a:p>
          <a:p>
            <a:pPr lvl="1"/>
            <a:r>
              <a:rPr lang="en-US" sz="1800" b="0" dirty="0"/>
              <a:t>a packet is delayed (</a:t>
            </a:r>
            <a:r>
              <a:rPr lang="en-US" sz="1800" b="0" i="1" dirty="0">
                <a:solidFill>
                  <a:srgbClr val="000090"/>
                </a:solidFill>
              </a:rPr>
              <a:t>why?</a:t>
            </a:r>
            <a:r>
              <a:rPr lang="en-US" sz="1800" b="0" dirty="0"/>
              <a:t>)</a:t>
            </a:r>
          </a:p>
          <a:p>
            <a:pPr lvl="1"/>
            <a:r>
              <a:rPr lang="en-US" sz="1800" b="0" dirty="0"/>
              <a:t>packets are reordered (</a:t>
            </a:r>
            <a:r>
              <a:rPr lang="en-US" sz="1800" b="0" i="1" dirty="0">
                <a:solidFill>
                  <a:srgbClr val="000090"/>
                </a:solidFill>
              </a:rPr>
              <a:t>why?</a:t>
            </a:r>
            <a:r>
              <a:rPr lang="en-US" sz="1800" b="0" dirty="0">
                <a:solidFill>
                  <a:srgbClr val="000090"/>
                </a:solidFill>
              </a:rPr>
              <a:t>)</a:t>
            </a:r>
            <a:endParaRPr lang="en-US" sz="1800" b="0" dirty="0"/>
          </a:p>
          <a:p>
            <a:pPr lvl="1"/>
            <a:r>
              <a:rPr lang="en-US" sz="1800" b="0" dirty="0"/>
              <a:t>a packet is duplicated (</a:t>
            </a:r>
            <a:r>
              <a:rPr lang="en-US" sz="1800" b="0" i="1" dirty="0">
                <a:solidFill>
                  <a:srgbClr val="000090"/>
                </a:solidFill>
              </a:rPr>
              <a:t>why?</a:t>
            </a:r>
            <a:r>
              <a:rPr lang="en-US" sz="1800" b="0" dirty="0"/>
              <a:t>)</a:t>
            </a:r>
          </a:p>
          <a:p>
            <a:pPr marL="0" indent="0">
              <a:buNone/>
            </a:pPr>
            <a:endParaRPr lang="en-US" sz="2000" b="0" dirty="0" smtClean="0"/>
          </a:p>
        </p:txBody>
      </p:sp>
    </p:spTree>
    <p:extLst>
      <p:ext uri="{BB962C8B-B14F-4D97-AF65-F5344CB8AC3E}">
        <p14:creationId xmlns:p14="http://schemas.microsoft.com/office/powerpoint/2010/main" val="18007106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1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37931725" indent="-37474525" algn="ctr"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r"/>
            <a:fld id="{92333F7E-FA0F-B64D-B603-683EB2F0E5F9}" type="slidenum">
              <a:rPr lang="en-US" sz="1400" smtClean="0">
                <a:latin typeface="Calibri"/>
              </a:rPr>
              <a:pPr algn="r"/>
              <a:t>26</a:t>
            </a:fld>
            <a:endParaRPr lang="en-US" sz="1400" dirty="0">
              <a:latin typeface="Calibri"/>
            </a:endParaRPr>
          </a:p>
        </p:txBody>
      </p:sp>
      <p:sp>
        <p:nvSpPr>
          <p:cNvPr id="3789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>
                <a:ea typeface="ＭＳ Ｐゴシック" charset="0"/>
                <a:cs typeface="ＭＳ Ｐゴシック" charset="0"/>
              </a:rPr>
              <a:t>Principles of Reliable data transfer</a:t>
            </a:r>
            <a:endParaRPr lang="en-US" dirty="0">
              <a:ea typeface="ＭＳ Ｐゴシック" charset="0"/>
              <a:cs typeface="ＭＳ Ｐゴシック" charset="0"/>
            </a:endParaRPr>
          </a:p>
        </p:txBody>
      </p:sp>
      <p:sp>
        <p:nvSpPr>
          <p:cNvPr id="3789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1" y="1333500"/>
            <a:ext cx="7658100" cy="838200"/>
          </a:xfrm>
        </p:spPr>
        <p:txBody>
          <a:bodyPr/>
          <a:lstStyle/>
          <a:p>
            <a:r>
              <a:rPr lang="en-US" sz="2000" dirty="0">
                <a:ea typeface="ＭＳ Ｐゴシック" charset="0"/>
                <a:cs typeface="ＭＳ Ｐゴシック" charset="0"/>
              </a:rPr>
              <a:t>important in app., transport, link layers</a:t>
            </a:r>
          </a:p>
          <a:p>
            <a:r>
              <a:rPr lang="en-US" sz="2000" dirty="0">
                <a:ea typeface="ＭＳ Ｐゴシック" charset="0"/>
                <a:cs typeface="ＭＳ Ｐゴシック" charset="0"/>
              </a:rPr>
              <a:t>top-10 list of important networking topics!</a:t>
            </a:r>
          </a:p>
          <a:p>
            <a:endParaRPr lang="en-US" sz="2400" dirty="0">
              <a:ea typeface="ＭＳ Ｐゴシック" charset="0"/>
              <a:cs typeface="ＭＳ Ｐゴシック" charset="0"/>
            </a:endParaRPr>
          </a:p>
        </p:txBody>
      </p:sp>
      <p:sp>
        <p:nvSpPr>
          <p:cNvPr id="37894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504826" y="5619751"/>
            <a:ext cx="7781925" cy="466725"/>
          </a:xfrm>
        </p:spPr>
        <p:txBody>
          <a:bodyPr>
            <a:normAutofit fontScale="70000" lnSpcReduction="20000"/>
          </a:bodyPr>
          <a:lstStyle/>
          <a:p>
            <a:r>
              <a:rPr lang="en-US" sz="2000" dirty="0">
                <a:ea typeface="ＭＳ Ｐゴシック" charset="0"/>
                <a:cs typeface="ＭＳ Ｐゴシック" charset="0"/>
              </a:rPr>
              <a:t>characteristics of unreliable channel will determine complexity of reliable data transfer protocol (</a:t>
            </a:r>
            <a:r>
              <a:rPr lang="en-US" sz="2000" dirty="0" err="1">
                <a:ea typeface="ＭＳ Ｐゴシック" charset="0"/>
                <a:cs typeface="ＭＳ Ｐゴシック" charset="0"/>
              </a:rPr>
              <a:t>rdt</a:t>
            </a:r>
            <a:r>
              <a:rPr lang="en-US" sz="2000" dirty="0">
                <a:ea typeface="ＭＳ Ｐゴシック" charset="0"/>
                <a:cs typeface="ＭＳ Ｐゴシック" charset="0"/>
              </a:rPr>
              <a:t>)</a:t>
            </a:r>
            <a:endParaRPr lang="en-US" sz="2400" dirty="0">
              <a:ea typeface="ＭＳ Ｐゴシック" charset="0"/>
              <a:cs typeface="ＭＳ Ｐゴシック" charset="0"/>
            </a:endParaRPr>
          </a:p>
        </p:txBody>
      </p:sp>
      <p:pic>
        <p:nvPicPr>
          <p:cNvPr id="37895" name="Picture 5" descr="rdt_servic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9151" y="2114550"/>
            <a:ext cx="7623175" cy="336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896" name="Rectangle 6"/>
          <p:cNvSpPr>
            <a:spLocks noChangeArrowheads="1"/>
          </p:cNvSpPr>
          <p:nvPr/>
        </p:nvSpPr>
        <p:spPr bwMode="auto">
          <a:xfrm>
            <a:off x="3962400" y="3352800"/>
            <a:ext cx="4648200" cy="12954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eaLnBrk="0" hangingPunct="0"/>
            <a:endParaRPr lang="en-US" dirty="0"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6646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5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37931725" indent="-37474525" algn="ctr"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r"/>
            <a:fld id="{0D6719E0-AAAF-EC47-9ACD-AFC6BFA64F63}" type="slidenum">
              <a:rPr lang="en-US" sz="1400" smtClean="0">
                <a:latin typeface="Calibri"/>
              </a:rPr>
              <a:pPr algn="r"/>
              <a:t>27</a:t>
            </a:fld>
            <a:endParaRPr lang="en-US" sz="1400" dirty="0">
              <a:latin typeface="Calibri"/>
            </a:endParaRPr>
          </a:p>
        </p:txBody>
      </p:sp>
      <p:sp>
        <p:nvSpPr>
          <p:cNvPr id="3891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>
                <a:ea typeface="ＭＳ Ｐゴシック" charset="0"/>
                <a:cs typeface="ＭＳ Ｐゴシック" charset="0"/>
              </a:rPr>
              <a:t>Principles of Reliable data transfer</a:t>
            </a:r>
            <a:endParaRPr lang="en-US" dirty="0">
              <a:ea typeface="ＭＳ Ｐゴシック" charset="0"/>
              <a:cs typeface="ＭＳ Ｐゴシック" charset="0"/>
            </a:endParaRPr>
          </a:p>
        </p:txBody>
      </p:sp>
      <p:sp>
        <p:nvSpPr>
          <p:cNvPr id="3891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1" y="1333500"/>
            <a:ext cx="7658100" cy="838200"/>
          </a:xfrm>
        </p:spPr>
        <p:txBody>
          <a:bodyPr/>
          <a:lstStyle/>
          <a:p>
            <a:r>
              <a:rPr lang="en-US" sz="2000" dirty="0">
                <a:ea typeface="ＭＳ Ｐゴシック" charset="0"/>
                <a:cs typeface="ＭＳ Ｐゴシック" charset="0"/>
              </a:rPr>
              <a:t>important in app., transport, link layers</a:t>
            </a:r>
          </a:p>
          <a:p>
            <a:r>
              <a:rPr lang="en-US" sz="2000" dirty="0">
                <a:ea typeface="ＭＳ Ｐゴシック" charset="0"/>
                <a:cs typeface="ＭＳ Ｐゴシック" charset="0"/>
              </a:rPr>
              <a:t>top-10 list of important networking topics!</a:t>
            </a:r>
          </a:p>
          <a:p>
            <a:endParaRPr lang="en-US" sz="2400" dirty="0">
              <a:ea typeface="ＭＳ Ｐゴシック" charset="0"/>
              <a:cs typeface="ＭＳ Ｐゴシック" charset="0"/>
            </a:endParaRPr>
          </a:p>
        </p:txBody>
      </p:sp>
      <p:sp>
        <p:nvSpPr>
          <p:cNvPr id="38918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504826" y="5619751"/>
            <a:ext cx="7781925" cy="466725"/>
          </a:xfrm>
        </p:spPr>
        <p:txBody>
          <a:bodyPr>
            <a:normAutofit fontScale="70000" lnSpcReduction="20000"/>
          </a:bodyPr>
          <a:lstStyle/>
          <a:p>
            <a:r>
              <a:rPr lang="en-US" sz="2000" dirty="0">
                <a:ea typeface="ＭＳ Ｐゴシック" charset="0"/>
                <a:cs typeface="ＭＳ Ｐゴシック" charset="0"/>
              </a:rPr>
              <a:t>characteristics of unreliable channel will determine complexity of reliable data transfer protocol (</a:t>
            </a:r>
            <a:r>
              <a:rPr lang="en-US" sz="2000" dirty="0" err="1">
                <a:ea typeface="ＭＳ Ｐゴシック" charset="0"/>
                <a:cs typeface="ＭＳ Ｐゴシック" charset="0"/>
              </a:rPr>
              <a:t>rdt</a:t>
            </a:r>
            <a:r>
              <a:rPr lang="en-US" sz="2000" dirty="0">
                <a:ea typeface="ＭＳ Ｐゴシック" charset="0"/>
                <a:cs typeface="ＭＳ Ｐゴシック" charset="0"/>
              </a:rPr>
              <a:t>)</a:t>
            </a:r>
            <a:endParaRPr lang="en-US" sz="2400" dirty="0">
              <a:ea typeface="ＭＳ Ｐゴシック" charset="0"/>
              <a:cs typeface="ＭＳ Ｐゴシック" charset="0"/>
            </a:endParaRPr>
          </a:p>
        </p:txBody>
      </p:sp>
      <p:pic>
        <p:nvPicPr>
          <p:cNvPr id="38919" name="Picture 5" descr="rdt_servic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9151" y="2114550"/>
            <a:ext cx="7623175" cy="336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>
          <a:xfrm flipH="1">
            <a:off x="7358866" y="4386898"/>
            <a:ext cx="1135399" cy="23483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 flipH="1">
            <a:off x="6935265" y="3401212"/>
            <a:ext cx="1559001" cy="23483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6956085" y="3296280"/>
            <a:ext cx="107566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 smtClean="0">
                <a:latin typeface="Queen Mary"/>
                <a:cs typeface="Queen Mary"/>
              </a:rPr>
              <a:t>rdt_rcv</a:t>
            </a:r>
            <a:r>
              <a:rPr lang="en-US" sz="2000" dirty="0" smtClean="0">
                <a:latin typeface="Queen Mary"/>
                <a:cs typeface="Queen Mary"/>
              </a:rPr>
              <a:t>()</a:t>
            </a:r>
            <a:endParaRPr lang="en-US" sz="2000" dirty="0">
              <a:latin typeface="Queen Mary"/>
              <a:cs typeface="Queen Mary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358866" y="4282531"/>
            <a:ext cx="125337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>
                <a:latin typeface="Queen Mary"/>
                <a:cs typeface="Queen Mary"/>
              </a:rPr>
              <a:t>u</a:t>
            </a:r>
            <a:r>
              <a:rPr lang="en-US" sz="2000" dirty="0" err="1" smtClean="0">
                <a:latin typeface="Queen Mary"/>
                <a:cs typeface="Queen Mary"/>
              </a:rPr>
              <a:t>dt_rcv</a:t>
            </a:r>
            <a:r>
              <a:rPr lang="en-US" sz="2000" dirty="0" smtClean="0">
                <a:latin typeface="Queen Mary"/>
                <a:cs typeface="Queen Mary"/>
              </a:rPr>
              <a:t>()</a:t>
            </a:r>
            <a:endParaRPr lang="en-US" sz="2000" dirty="0">
              <a:latin typeface="Queen Mary"/>
              <a:cs typeface="Queen Mary"/>
            </a:endParaRPr>
          </a:p>
        </p:txBody>
      </p:sp>
    </p:spTree>
    <p:extLst>
      <p:ext uri="{BB962C8B-B14F-4D97-AF65-F5344CB8AC3E}">
        <p14:creationId xmlns:p14="http://schemas.microsoft.com/office/powerpoint/2010/main" val="32143643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41" name="Picture 3" descr="rdt_part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2100" y="2652714"/>
            <a:ext cx="5969000" cy="2386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9939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37931725" indent="-37474525" algn="ctr"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r"/>
            <a:fld id="{F6404857-C4CE-634B-8319-432133AFEE24}" type="slidenum">
              <a:rPr lang="en-US" sz="1400" smtClean="0">
                <a:latin typeface="Calibri"/>
              </a:rPr>
              <a:pPr algn="r"/>
              <a:t>28</a:t>
            </a:fld>
            <a:endParaRPr lang="en-US" sz="1400" dirty="0">
              <a:latin typeface="Calibri"/>
            </a:endParaRPr>
          </a:p>
        </p:txBody>
      </p:sp>
      <p:sp>
        <p:nvSpPr>
          <p:cNvPr id="3994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>
                <a:ea typeface="ＭＳ Ｐゴシック" charset="0"/>
                <a:cs typeface="ＭＳ Ｐゴシック" charset="0"/>
              </a:rPr>
              <a:t>Reliable data transfer: getting started</a:t>
            </a:r>
            <a:endParaRPr lang="en-US" dirty="0">
              <a:ea typeface="ＭＳ Ｐゴシック" charset="0"/>
              <a:cs typeface="ＭＳ Ｐゴシック" charset="0"/>
            </a:endParaRPr>
          </a:p>
        </p:txBody>
      </p:sp>
      <p:sp>
        <p:nvSpPr>
          <p:cNvPr id="39942" name="Text Box 4"/>
          <p:cNvSpPr txBox="1">
            <a:spLocks noChangeArrowheads="1"/>
          </p:cNvSpPr>
          <p:nvPr/>
        </p:nvSpPr>
        <p:spPr bwMode="auto">
          <a:xfrm>
            <a:off x="1049071" y="3113089"/>
            <a:ext cx="781584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ctr"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37931725" indent="-37474525" algn="ctr"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r>
              <a:rPr lang="en-US" sz="2400" dirty="0">
                <a:solidFill>
                  <a:schemeClr val="accent2"/>
                </a:solidFill>
                <a:latin typeface="Calibri"/>
              </a:rPr>
              <a:t>send</a:t>
            </a:r>
          </a:p>
          <a:p>
            <a:r>
              <a:rPr lang="en-US" sz="2400" dirty="0">
                <a:solidFill>
                  <a:schemeClr val="accent2"/>
                </a:solidFill>
                <a:latin typeface="Calibri"/>
              </a:rPr>
              <a:t>side</a:t>
            </a:r>
            <a:endParaRPr lang="en-US" sz="2400" dirty="0">
              <a:latin typeface="Times New Roman" charset="0"/>
            </a:endParaRPr>
          </a:p>
        </p:txBody>
      </p:sp>
      <p:sp>
        <p:nvSpPr>
          <p:cNvPr id="39943" name="Text Box 5"/>
          <p:cNvSpPr txBox="1">
            <a:spLocks noChangeArrowheads="1"/>
          </p:cNvSpPr>
          <p:nvPr/>
        </p:nvSpPr>
        <p:spPr bwMode="auto">
          <a:xfrm>
            <a:off x="7235906" y="3122614"/>
            <a:ext cx="1084101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ctr"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37931725" indent="-37474525" algn="ctr"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r>
              <a:rPr lang="en-US" sz="2400" dirty="0">
                <a:solidFill>
                  <a:schemeClr val="accent2"/>
                </a:solidFill>
                <a:latin typeface="Calibri"/>
              </a:rPr>
              <a:t>receive</a:t>
            </a:r>
          </a:p>
          <a:p>
            <a:r>
              <a:rPr lang="en-US" sz="2400" dirty="0">
                <a:solidFill>
                  <a:schemeClr val="accent2"/>
                </a:solidFill>
                <a:latin typeface="Calibri"/>
              </a:rPr>
              <a:t>side</a:t>
            </a:r>
            <a:endParaRPr lang="en-US" sz="2400" dirty="0">
              <a:latin typeface="Times New Roman" charset="0"/>
            </a:endParaRPr>
          </a:p>
        </p:txBody>
      </p:sp>
      <p:grpSp>
        <p:nvGrpSpPr>
          <p:cNvPr id="2" name="Group 6"/>
          <p:cNvGrpSpPr>
            <a:grpSpLocks/>
          </p:cNvGrpSpPr>
          <p:nvPr/>
        </p:nvGrpSpPr>
        <p:grpSpPr bwMode="auto">
          <a:xfrm>
            <a:off x="227014" y="1460500"/>
            <a:ext cx="3965575" cy="1416050"/>
            <a:chOff x="143" y="920"/>
            <a:chExt cx="2498" cy="892"/>
          </a:xfrm>
        </p:grpSpPr>
        <p:sp>
          <p:nvSpPr>
            <p:cNvPr id="39960" name="Text Box 7"/>
            <p:cNvSpPr txBox="1">
              <a:spLocks noChangeArrowheads="1"/>
            </p:cNvSpPr>
            <p:nvPr/>
          </p:nvSpPr>
          <p:spPr bwMode="auto">
            <a:xfrm>
              <a:off x="143" y="920"/>
              <a:ext cx="2498" cy="5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algn="ctr" eaLnBrk="0" hangingPunct="0">
                <a:defRPr sz="1600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37931725" indent="-37474525" algn="ctr" eaLnBrk="0" hangingPunct="0">
                <a:defRPr sz="16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eaLnBrk="0" hangingPunct="0">
                <a:defRPr sz="16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eaLnBrk="0" hangingPunct="0">
                <a:defRPr sz="16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eaLnBrk="0" hangingPunct="0">
                <a:defRPr sz="16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r>
                <a:rPr lang="en-US" sz="1800" b="1" dirty="0" err="1">
                  <a:solidFill>
                    <a:srgbClr val="FF0000"/>
                  </a:solidFill>
                  <a:latin typeface="Courier New" charset="0"/>
                </a:rPr>
                <a:t>rdt_send</a:t>
              </a:r>
              <a:r>
                <a:rPr lang="en-US" sz="1800" b="1" dirty="0">
                  <a:solidFill>
                    <a:srgbClr val="FF0000"/>
                  </a:solidFill>
                  <a:latin typeface="Courier New" charset="0"/>
                </a:rPr>
                <a:t>():</a:t>
              </a:r>
              <a:r>
                <a:rPr lang="en-US" sz="1800" dirty="0">
                  <a:latin typeface="Times New Roman" charset="0"/>
                </a:rPr>
                <a:t> </a:t>
              </a:r>
              <a:r>
                <a:rPr lang="en-US" sz="1800" dirty="0">
                  <a:latin typeface="Calibri"/>
                </a:rPr>
                <a:t>called from above, (e.g., by app.). Passed data to </a:t>
              </a:r>
            </a:p>
            <a:p>
              <a:r>
                <a:rPr lang="en-US" sz="1800" dirty="0">
                  <a:latin typeface="Calibri"/>
                </a:rPr>
                <a:t>deliver to receiver upper layer</a:t>
              </a:r>
              <a:endParaRPr lang="en-US" sz="2400" dirty="0">
                <a:latin typeface="Times New Roman" charset="0"/>
              </a:endParaRPr>
            </a:p>
          </p:txBody>
        </p:sp>
        <p:grpSp>
          <p:nvGrpSpPr>
            <p:cNvPr id="39961" name="Group 8"/>
            <p:cNvGrpSpPr>
              <a:grpSpLocks/>
            </p:cNvGrpSpPr>
            <p:nvPr/>
          </p:nvGrpSpPr>
          <p:grpSpPr bwMode="auto">
            <a:xfrm>
              <a:off x="240" y="930"/>
              <a:ext cx="2370" cy="882"/>
              <a:chOff x="240" y="942"/>
              <a:chExt cx="2370" cy="882"/>
            </a:xfrm>
          </p:grpSpPr>
          <p:sp>
            <p:nvSpPr>
              <p:cNvPr id="39962" name="Line 9"/>
              <p:cNvSpPr>
                <a:spLocks noChangeShapeType="1"/>
              </p:cNvSpPr>
              <p:nvPr/>
            </p:nvSpPr>
            <p:spPr bwMode="auto">
              <a:xfrm>
                <a:off x="942" y="1500"/>
                <a:ext cx="174" cy="324"/>
              </a:xfrm>
              <a:prstGeom prst="line">
                <a:avLst/>
              </a:prstGeom>
              <a:noFill/>
              <a:ln w="19050">
                <a:solidFill>
                  <a:srgbClr val="FF00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Calibri"/>
                </a:endParaRPr>
              </a:p>
            </p:txBody>
          </p:sp>
          <p:sp>
            <p:nvSpPr>
              <p:cNvPr id="39963" name="Rectangle 10"/>
              <p:cNvSpPr>
                <a:spLocks noChangeArrowheads="1"/>
              </p:cNvSpPr>
              <p:nvPr/>
            </p:nvSpPr>
            <p:spPr bwMode="auto">
              <a:xfrm>
                <a:off x="240" y="942"/>
                <a:ext cx="2370" cy="558"/>
              </a:xfrm>
              <a:prstGeom prst="rect">
                <a:avLst/>
              </a:prstGeom>
              <a:noFill/>
              <a:ln w="19050">
                <a:solidFill>
                  <a:srgbClr val="FF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pPr algn="ctr" eaLnBrk="0" hangingPunct="0"/>
                <a:endParaRPr lang="en-US" dirty="0">
                  <a:latin typeface="Calibri"/>
                </a:endParaRPr>
              </a:p>
            </p:txBody>
          </p:sp>
        </p:grpSp>
      </p:grpSp>
      <p:grpSp>
        <p:nvGrpSpPr>
          <p:cNvPr id="4" name="Group 11"/>
          <p:cNvGrpSpPr>
            <a:grpSpLocks/>
          </p:cNvGrpSpPr>
          <p:nvPr/>
        </p:nvGrpSpPr>
        <p:grpSpPr bwMode="auto">
          <a:xfrm>
            <a:off x="276226" y="4381500"/>
            <a:ext cx="3762375" cy="1870076"/>
            <a:chOff x="174" y="2760"/>
            <a:chExt cx="2370" cy="1178"/>
          </a:xfrm>
        </p:grpSpPr>
        <p:sp>
          <p:nvSpPr>
            <p:cNvPr id="39956" name="Text Box 12"/>
            <p:cNvSpPr txBox="1">
              <a:spLocks noChangeArrowheads="1"/>
            </p:cNvSpPr>
            <p:nvPr/>
          </p:nvSpPr>
          <p:spPr bwMode="auto">
            <a:xfrm>
              <a:off x="233" y="3356"/>
              <a:ext cx="2144" cy="5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algn="ctr" eaLnBrk="0" hangingPunct="0">
                <a:defRPr sz="1600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37931725" indent="-37474525" algn="ctr" eaLnBrk="0" hangingPunct="0">
                <a:defRPr sz="16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eaLnBrk="0" hangingPunct="0">
                <a:defRPr sz="16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eaLnBrk="0" hangingPunct="0">
                <a:defRPr sz="16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eaLnBrk="0" hangingPunct="0">
                <a:defRPr sz="16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r>
                <a:rPr lang="en-US" sz="1800" b="1" dirty="0" err="1">
                  <a:solidFill>
                    <a:srgbClr val="FF0000"/>
                  </a:solidFill>
                  <a:latin typeface="Courier New" charset="0"/>
                </a:rPr>
                <a:t>udt_send</a:t>
              </a:r>
              <a:r>
                <a:rPr lang="en-US" sz="1800" b="1" dirty="0">
                  <a:solidFill>
                    <a:srgbClr val="FF0000"/>
                  </a:solidFill>
                  <a:latin typeface="Courier New" charset="0"/>
                </a:rPr>
                <a:t>():</a:t>
              </a:r>
              <a:r>
                <a:rPr lang="en-US" sz="1800" dirty="0">
                  <a:latin typeface="Times New Roman" charset="0"/>
                </a:rPr>
                <a:t> </a:t>
              </a:r>
              <a:r>
                <a:rPr lang="en-US" sz="1800" dirty="0">
                  <a:latin typeface="Calibri"/>
                </a:rPr>
                <a:t>called by </a:t>
              </a:r>
              <a:r>
                <a:rPr lang="en-US" sz="1800" dirty="0" err="1">
                  <a:latin typeface="Calibri"/>
                </a:rPr>
                <a:t>rdt</a:t>
              </a:r>
              <a:r>
                <a:rPr lang="en-US" sz="1800" dirty="0">
                  <a:latin typeface="Calibri"/>
                </a:rPr>
                <a:t>,</a:t>
              </a:r>
            </a:p>
            <a:p>
              <a:r>
                <a:rPr lang="en-US" sz="1800" dirty="0">
                  <a:latin typeface="Calibri"/>
                </a:rPr>
                <a:t>to transfer packet over </a:t>
              </a:r>
            </a:p>
            <a:p>
              <a:r>
                <a:rPr lang="en-US" sz="1800" dirty="0">
                  <a:latin typeface="Calibri"/>
                </a:rPr>
                <a:t>unreliable channel to receiver</a:t>
              </a:r>
              <a:endParaRPr lang="en-US" sz="2400" dirty="0">
                <a:latin typeface="Times New Roman" charset="0"/>
              </a:endParaRPr>
            </a:p>
          </p:txBody>
        </p:sp>
        <p:grpSp>
          <p:nvGrpSpPr>
            <p:cNvPr id="39957" name="Group 13"/>
            <p:cNvGrpSpPr>
              <a:grpSpLocks/>
            </p:cNvGrpSpPr>
            <p:nvPr/>
          </p:nvGrpSpPr>
          <p:grpSpPr bwMode="auto">
            <a:xfrm>
              <a:off x="174" y="2760"/>
              <a:ext cx="2370" cy="1170"/>
              <a:chOff x="174" y="2760"/>
              <a:chExt cx="2370" cy="1170"/>
            </a:xfrm>
          </p:grpSpPr>
          <p:sp>
            <p:nvSpPr>
              <p:cNvPr id="39958" name="Line 14"/>
              <p:cNvSpPr>
                <a:spLocks noChangeShapeType="1"/>
              </p:cNvSpPr>
              <p:nvPr/>
            </p:nvSpPr>
            <p:spPr bwMode="auto">
              <a:xfrm flipV="1">
                <a:off x="882" y="2760"/>
                <a:ext cx="228" cy="606"/>
              </a:xfrm>
              <a:prstGeom prst="line">
                <a:avLst/>
              </a:prstGeom>
              <a:noFill/>
              <a:ln w="19050">
                <a:solidFill>
                  <a:srgbClr val="FF00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Calibri"/>
                </a:endParaRPr>
              </a:p>
            </p:txBody>
          </p:sp>
          <p:sp>
            <p:nvSpPr>
              <p:cNvPr id="39959" name="Rectangle 15"/>
              <p:cNvSpPr>
                <a:spLocks noChangeArrowheads="1"/>
              </p:cNvSpPr>
              <p:nvPr/>
            </p:nvSpPr>
            <p:spPr bwMode="auto">
              <a:xfrm>
                <a:off x="174" y="3372"/>
                <a:ext cx="2370" cy="558"/>
              </a:xfrm>
              <a:prstGeom prst="rect">
                <a:avLst/>
              </a:prstGeom>
              <a:noFill/>
              <a:ln w="19050">
                <a:solidFill>
                  <a:srgbClr val="FF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pPr algn="ctr" eaLnBrk="0" hangingPunct="0"/>
                <a:endParaRPr lang="en-US" dirty="0">
                  <a:latin typeface="Calibri"/>
                </a:endParaRPr>
              </a:p>
            </p:txBody>
          </p:sp>
        </p:grpSp>
      </p:grpSp>
      <p:grpSp>
        <p:nvGrpSpPr>
          <p:cNvPr id="8" name="Group 21"/>
          <p:cNvGrpSpPr>
            <a:grpSpLocks/>
          </p:cNvGrpSpPr>
          <p:nvPr/>
        </p:nvGrpSpPr>
        <p:grpSpPr bwMode="auto">
          <a:xfrm>
            <a:off x="4981577" y="1470026"/>
            <a:ext cx="3762375" cy="1349375"/>
            <a:chOff x="3138" y="926"/>
            <a:chExt cx="2370" cy="850"/>
          </a:xfrm>
        </p:grpSpPr>
        <p:sp>
          <p:nvSpPr>
            <p:cNvPr id="39948" name="Text Box 22"/>
            <p:cNvSpPr txBox="1">
              <a:spLocks noChangeArrowheads="1"/>
            </p:cNvSpPr>
            <p:nvPr/>
          </p:nvSpPr>
          <p:spPr bwMode="auto">
            <a:xfrm>
              <a:off x="3215" y="926"/>
              <a:ext cx="2078" cy="4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algn="ctr" eaLnBrk="0" hangingPunct="0">
                <a:defRPr sz="1600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37931725" indent="-37474525" algn="ctr" eaLnBrk="0" hangingPunct="0">
                <a:defRPr sz="16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eaLnBrk="0" hangingPunct="0">
                <a:defRPr sz="16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eaLnBrk="0" hangingPunct="0">
                <a:defRPr sz="16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eaLnBrk="0" hangingPunct="0">
                <a:defRPr sz="16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r>
                <a:rPr lang="en-US" sz="1800" b="1" dirty="0" err="1" smtClean="0">
                  <a:solidFill>
                    <a:srgbClr val="FF0000"/>
                  </a:solidFill>
                  <a:latin typeface="Courier New" charset="0"/>
                </a:rPr>
                <a:t>rdt_rcv</a:t>
              </a:r>
              <a:r>
                <a:rPr lang="en-US" sz="1800" b="1" dirty="0" smtClean="0">
                  <a:solidFill>
                    <a:srgbClr val="FF0000"/>
                  </a:solidFill>
                  <a:latin typeface="Courier New" charset="0"/>
                </a:rPr>
                <a:t>(</a:t>
              </a:r>
              <a:r>
                <a:rPr lang="en-US" sz="1800" b="1" dirty="0">
                  <a:solidFill>
                    <a:srgbClr val="FF0000"/>
                  </a:solidFill>
                  <a:latin typeface="Courier New" charset="0"/>
                </a:rPr>
                <a:t>):</a:t>
              </a:r>
              <a:r>
                <a:rPr lang="en-US" sz="1800" dirty="0">
                  <a:latin typeface="Times New Roman" charset="0"/>
                </a:rPr>
                <a:t> </a:t>
              </a:r>
              <a:r>
                <a:rPr lang="en-US" sz="1800" dirty="0">
                  <a:latin typeface="Calibri"/>
                </a:rPr>
                <a:t>called by </a:t>
              </a:r>
              <a:r>
                <a:rPr lang="en-US" sz="1800" b="1" dirty="0" err="1">
                  <a:latin typeface="Courier New" charset="0"/>
                </a:rPr>
                <a:t>rdt</a:t>
              </a:r>
              <a:r>
                <a:rPr lang="en-US" sz="1800" dirty="0">
                  <a:latin typeface="Calibri"/>
                </a:rPr>
                <a:t> to deliver data to upper</a:t>
              </a:r>
              <a:endParaRPr lang="en-US" sz="2400" dirty="0">
                <a:latin typeface="Times New Roman" charset="0"/>
              </a:endParaRPr>
            </a:p>
          </p:txBody>
        </p:sp>
        <p:grpSp>
          <p:nvGrpSpPr>
            <p:cNvPr id="39949" name="Group 23"/>
            <p:cNvGrpSpPr>
              <a:grpSpLocks/>
            </p:cNvGrpSpPr>
            <p:nvPr/>
          </p:nvGrpSpPr>
          <p:grpSpPr bwMode="auto">
            <a:xfrm>
              <a:off x="3138" y="942"/>
              <a:ext cx="2370" cy="834"/>
              <a:chOff x="3138" y="942"/>
              <a:chExt cx="2370" cy="834"/>
            </a:xfrm>
          </p:grpSpPr>
          <p:sp>
            <p:nvSpPr>
              <p:cNvPr id="39950" name="Line 24"/>
              <p:cNvSpPr>
                <a:spLocks noChangeShapeType="1"/>
              </p:cNvSpPr>
              <p:nvPr/>
            </p:nvSpPr>
            <p:spPr bwMode="auto">
              <a:xfrm flipH="1">
                <a:off x="4560" y="1344"/>
                <a:ext cx="150" cy="432"/>
              </a:xfrm>
              <a:prstGeom prst="line">
                <a:avLst/>
              </a:prstGeom>
              <a:noFill/>
              <a:ln w="19050">
                <a:solidFill>
                  <a:srgbClr val="FF00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Calibri"/>
                </a:endParaRPr>
              </a:p>
            </p:txBody>
          </p:sp>
          <p:sp>
            <p:nvSpPr>
              <p:cNvPr id="39951" name="Rectangle 25"/>
              <p:cNvSpPr>
                <a:spLocks noChangeArrowheads="1"/>
              </p:cNvSpPr>
              <p:nvPr/>
            </p:nvSpPr>
            <p:spPr bwMode="auto">
              <a:xfrm>
                <a:off x="3138" y="942"/>
                <a:ext cx="2370" cy="396"/>
              </a:xfrm>
              <a:prstGeom prst="rect">
                <a:avLst/>
              </a:prstGeom>
              <a:noFill/>
              <a:ln w="19050">
                <a:solidFill>
                  <a:srgbClr val="FF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pPr algn="ctr" eaLnBrk="0" hangingPunct="0"/>
                <a:endParaRPr lang="en-US" dirty="0">
                  <a:latin typeface="Calibri"/>
                </a:endParaRPr>
              </a:p>
            </p:txBody>
          </p:sp>
        </p:grpSp>
      </p:grpSp>
      <p:grpSp>
        <p:nvGrpSpPr>
          <p:cNvPr id="9" name="Group 8"/>
          <p:cNvGrpSpPr/>
          <p:nvPr/>
        </p:nvGrpSpPr>
        <p:grpSpPr>
          <a:xfrm>
            <a:off x="5470973" y="2754618"/>
            <a:ext cx="2135003" cy="400110"/>
            <a:chOff x="6935263" y="3296280"/>
            <a:chExt cx="1559001" cy="400110"/>
          </a:xfrm>
        </p:grpSpPr>
        <p:sp>
          <p:nvSpPr>
            <p:cNvPr id="28" name="Rectangle 27"/>
            <p:cNvSpPr/>
            <p:nvPr/>
          </p:nvSpPr>
          <p:spPr>
            <a:xfrm flipH="1">
              <a:off x="6935263" y="3401212"/>
              <a:ext cx="1559001" cy="23483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6956084" y="3296280"/>
              <a:ext cx="1075662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 err="1" smtClean="0">
                  <a:latin typeface="Queen Mary"/>
                  <a:cs typeface="Queen Mary"/>
                </a:rPr>
                <a:t>rdt_rcv</a:t>
              </a:r>
              <a:r>
                <a:rPr lang="en-US" sz="2000" dirty="0" smtClean="0">
                  <a:latin typeface="Queen Mary"/>
                  <a:cs typeface="Queen Mary"/>
                </a:rPr>
                <a:t>()</a:t>
              </a:r>
              <a:endParaRPr lang="en-US" sz="2000" dirty="0">
                <a:latin typeface="Queen Mary"/>
                <a:cs typeface="Queen Mary"/>
              </a:endParaRPr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6013383" y="4061653"/>
            <a:ext cx="1759019" cy="400110"/>
            <a:chOff x="7358865" y="4282531"/>
            <a:chExt cx="1253375" cy="400110"/>
          </a:xfrm>
        </p:grpSpPr>
        <p:sp>
          <p:nvSpPr>
            <p:cNvPr id="27" name="Rectangle 26"/>
            <p:cNvSpPr/>
            <p:nvPr/>
          </p:nvSpPr>
          <p:spPr>
            <a:xfrm flipH="1">
              <a:off x="7358865" y="4386897"/>
              <a:ext cx="1135398" cy="23483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7358865" y="4282531"/>
              <a:ext cx="1253375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 err="1">
                  <a:latin typeface="Queen Mary"/>
                  <a:cs typeface="Queen Mary"/>
                </a:rPr>
                <a:t>u</a:t>
              </a:r>
              <a:r>
                <a:rPr lang="en-US" sz="2000" dirty="0" err="1" smtClean="0">
                  <a:latin typeface="Queen Mary"/>
                  <a:cs typeface="Queen Mary"/>
                </a:rPr>
                <a:t>dt_rcv</a:t>
              </a:r>
              <a:r>
                <a:rPr lang="en-US" sz="2000" dirty="0" smtClean="0">
                  <a:latin typeface="Queen Mary"/>
                  <a:cs typeface="Queen Mary"/>
                </a:rPr>
                <a:t>()</a:t>
              </a:r>
              <a:endParaRPr lang="en-US" sz="2000" dirty="0">
                <a:latin typeface="Queen Mary"/>
                <a:cs typeface="Queen Mary"/>
              </a:endParaRPr>
            </a:p>
          </p:txBody>
        </p:sp>
      </p:grpSp>
      <p:grpSp>
        <p:nvGrpSpPr>
          <p:cNvPr id="6" name="Group 16"/>
          <p:cNvGrpSpPr>
            <a:grpSpLocks/>
          </p:cNvGrpSpPr>
          <p:nvPr/>
        </p:nvGrpSpPr>
        <p:grpSpPr bwMode="auto">
          <a:xfrm>
            <a:off x="4922839" y="4362451"/>
            <a:ext cx="3965575" cy="1647825"/>
            <a:chOff x="3101" y="2748"/>
            <a:chExt cx="2498" cy="1038"/>
          </a:xfrm>
        </p:grpSpPr>
        <p:sp>
          <p:nvSpPr>
            <p:cNvPr id="39952" name="Text Box 17"/>
            <p:cNvSpPr txBox="1">
              <a:spLocks noChangeArrowheads="1"/>
            </p:cNvSpPr>
            <p:nvPr/>
          </p:nvSpPr>
          <p:spPr bwMode="auto">
            <a:xfrm>
              <a:off x="3101" y="3368"/>
              <a:ext cx="2498" cy="4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algn="ctr" eaLnBrk="0" hangingPunct="0">
                <a:defRPr sz="1600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37931725" indent="-37474525" algn="ctr" eaLnBrk="0" hangingPunct="0">
                <a:defRPr sz="16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eaLnBrk="0" hangingPunct="0">
                <a:defRPr sz="16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eaLnBrk="0" hangingPunct="0">
                <a:defRPr sz="16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eaLnBrk="0" hangingPunct="0">
                <a:defRPr sz="16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r>
                <a:rPr lang="en-US" sz="1800" b="1" dirty="0" err="1">
                  <a:solidFill>
                    <a:srgbClr val="FF0000"/>
                  </a:solidFill>
                  <a:latin typeface="Courier New" charset="0"/>
                </a:rPr>
                <a:t>u</a:t>
              </a:r>
              <a:r>
                <a:rPr lang="en-US" sz="1800" b="1" dirty="0" err="1" smtClean="0">
                  <a:solidFill>
                    <a:srgbClr val="FF0000"/>
                  </a:solidFill>
                  <a:latin typeface="Courier New" charset="0"/>
                </a:rPr>
                <a:t>dt_rcv</a:t>
              </a:r>
              <a:r>
                <a:rPr lang="en-US" sz="1800" b="1" dirty="0">
                  <a:solidFill>
                    <a:srgbClr val="FF0000"/>
                  </a:solidFill>
                  <a:latin typeface="Courier New" charset="0"/>
                </a:rPr>
                <a:t>():</a:t>
              </a:r>
              <a:r>
                <a:rPr lang="en-US" sz="1800" dirty="0">
                  <a:latin typeface="Times New Roman" charset="0"/>
                </a:rPr>
                <a:t> </a:t>
              </a:r>
              <a:r>
                <a:rPr lang="en-US" sz="1800" dirty="0">
                  <a:latin typeface="Calibri"/>
                </a:rPr>
                <a:t>called when packet arrives on </a:t>
              </a:r>
              <a:r>
                <a:rPr lang="en-US" sz="1800" dirty="0" err="1">
                  <a:latin typeface="Calibri"/>
                </a:rPr>
                <a:t>rcv</a:t>
              </a:r>
              <a:r>
                <a:rPr lang="en-US" sz="1800" dirty="0">
                  <a:latin typeface="Calibri"/>
                </a:rPr>
                <a:t>-side of channel</a:t>
              </a:r>
              <a:endParaRPr lang="en-US" sz="2400" dirty="0">
                <a:latin typeface="Times New Roman" charset="0"/>
              </a:endParaRPr>
            </a:p>
          </p:txBody>
        </p:sp>
        <p:grpSp>
          <p:nvGrpSpPr>
            <p:cNvPr id="39953" name="Group 18"/>
            <p:cNvGrpSpPr>
              <a:grpSpLocks/>
            </p:cNvGrpSpPr>
            <p:nvPr/>
          </p:nvGrpSpPr>
          <p:grpSpPr bwMode="auto">
            <a:xfrm>
              <a:off x="3162" y="2748"/>
              <a:ext cx="2370" cy="1038"/>
              <a:chOff x="3162" y="2748"/>
              <a:chExt cx="2370" cy="1038"/>
            </a:xfrm>
          </p:grpSpPr>
          <p:sp>
            <p:nvSpPr>
              <p:cNvPr id="39954" name="Line 19"/>
              <p:cNvSpPr>
                <a:spLocks noChangeShapeType="1"/>
              </p:cNvSpPr>
              <p:nvPr/>
            </p:nvSpPr>
            <p:spPr bwMode="auto">
              <a:xfrm flipH="1" flipV="1">
                <a:off x="4596" y="2748"/>
                <a:ext cx="300" cy="630"/>
              </a:xfrm>
              <a:prstGeom prst="line">
                <a:avLst/>
              </a:prstGeom>
              <a:noFill/>
              <a:ln w="19050">
                <a:solidFill>
                  <a:srgbClr val="FF00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Calibri"/>
                </a:endParaRPr>
              </a:p>
            </p:txBody>
          </p:sp>
          <p:sp>
            <p:nvSpPr>
              <p:cNvPr id="39955" name="Rectangle 20"/>
              <p:cNvSpPr>
                <a:spLocks noChangeArrowheads="1"/>
              </p:cNvSpPr>
              <p:nvPr/>
            </p:nvSpPr>
            <p:spPr bwMode="auto">
              <a:xfrm>
                <a:off x="3162" y="3390"/>
                <a:ext cx="2370" cy="396"/>
              </a:xfrm>
              <a:prstGeom prst="rect">
                <a:avLst/>
              </a:prstGeom>
              <a:noFill/>
              <a:ln w="19050">
                <a:solidFill>
                  <a:srgbClr val="FF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pPr algn="ctr" eaLnBrk="0" hangingPunct="0"/>
                <a:endParaRPr lang="en-US" dirty="0">
                  <a:latin typeface="Calibri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7745793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3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37931725" indent="-37474525" algn="ctr"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r"/>
            <a:fld id="{B5DD9DA9-872E-3847-806F-16FCEA22A28E}" type="slidenum">
              <a:rPr lang="en-US" sz="1400" smtClean="0">
                <a:latin typeface="Calibri"/>
              </a:rPr>
              <a:pPr algn="r"/>
              <a:t>29</a:t>
            </a:fld>
            <a:endParaRPr lang="en-US" sz="1400" dirty="0">
              <a:latin typeface="Calibri"/>
            </a:endParaRPr>
          </a:p>
        </p:txBody>
      </p:sp>
      <p:sp>
        <p:nvSpPr>
          <p:cNvPr id="4096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>
                <a:ea typeface="ＭＳ Ｐゴシック" charset="0"/>
                <a:cs typeface="ＭＳ Ｐゴシック" charset="0"/>
              </a:rPr>
              <a:t>Reliable data transfer: getting started</a:t>
            </a:r>
          </a:p>
        </p:txBody>
      </p:sp>
      <p:sp>
        <p:nvSpPr>
          <p:cNvPr id="4096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14349" y="1304925"/>
            <a:ext cx="7258051" cy="3352800"/>
          </a:xfrm>
        </p:spPr>
        <p:txBody>
          <a:bodyPr/>
          <a:lstStyle/>
          <a:p>
            <a:pPr>
              <a:buFont typeface="ZapfDingbats" charset="0"/>
              <a:buNone/>
            </a:pPr>
            <a:r>
              <a:rPr lang="en-US" sz="2400" dirty="0">
                <a:solidFill>
                  <a:srgbClr val="FF0000"/>
                </a:solidFill>
                <a:ea typeface="ＭＳ Ｐゴシック" charset="0"/>
                <a:cs typeface="ＭＳ Ｐゴシック" charset="0"/>
              </a:rPr>
              <a:t>We</a:t>
            </a:r>
            <a:r>
              <a:rPr lang="ja-JP" altLang="en-US" sz="2400" dirty="0">
                <a:solidFill>
                  <a:srgbClr val="FF0000"/>
                </a:solidFill>
                <a:ea typeface="ＭＳ Ｐゴシック" charset="0"/>
                <a:cs typeface="ＭＳ Ｐゴシック" charset="0"/>
              </a:rPr>
              <a:t>’</a:t>
            </a:r>
            <a:r>
              <a:rPr lang="en-US" sz="2400" dirty="0" err="1">
                <a:solidFill>
                  <a:srgbClr val="FF0000"/>
                </a:solidFill>
                <a:ea typeface="ＭＳ Ｐゴシック" charset="0"/>
                <a:cs typeface="ＭＳ Ｐゴシック" charset="0"/>
              </a:rPr>
              <a:t>ll</a:t>
            </a:r>
            <a:r>
              <a:rPr lang="en-US" sz="2400" dirty="0">
                <a:solidFill>
                  <a:srgbClr val="FF0000"/>
                </a:solidFill>
                <a:ea typeface="ＭＳ Ｐゴシック" charset="0"/>
                <a:cs typeface="ＭＳ Ｐゴシック" charset="0"/>
              </a:rPr>
              <a:t>:</a:t>
            </a:r>
            <a:endParaRPr lang="en-US" sz="2400" dirty="0">
              <a:ea typeface="ＭＳ Ｐゴシック" charset="0"/>
              <a:cs typeface="ＭＳ Ｐゴシック" charset="0"/>
            </a:endParaRPr>
          </a:p>
          <a:p>
            <a:r>
              <a:rPr lang="en-US" sz="2400" dirty="0">
                <a:ea typeface="ＭＳ Ｐゴシック" charset="0"/>
                <a:cs typeface="ＭＳ Ｐゴシック" charset="0"/>
              </a:rPr>
              <a:t>incrementally develop sender, receiver sides of reliable data transfer protocol (</a:t>
            </a:r>
            <a:r>
              <a:rPr lang="en-US" sz="2400" dirty="0" err="1">
                <a:ea typeface="ＭＳ Ｐゴシック" charset="0"/>
                <a:cs typeface="ＭＳ Ｐゴシック" charset="0"/>
              </a:rPr>
              <a:t>rdt</a:t>
            </a:r>
            <a:r>
              <a:rPr lang="en-US" sz="2400" dirty="0">
                <a:ea typeface="ＭＳ Ｐゴシック" charset="0"/>
                <a:cs typeface="ＭＳ Ｐゴシック" charset="0"/>
              </a:rPr>
              <a:t>)</a:t>
            </a:r>
          </a:p>
          <a:p>
            <a:r>
              <a:rPr lang="en-US" sz="2400" dirty="0">
                <a:ea typeface="ＭＳ Ｐゴシック" charset="0"/>
                <a:cs typeface="ＭＳ Ｐゴシック" charset="0"/>
              </a:rPr>
              <a:t>consider only unidirectional data transfer</a:t>
            </a:r>
          </a:p>
          <a:p>
            <a:pPr lvl="1"/>
            <a:r>
              <a:rPr lang="en-US" sz="2000" dirty="0">
                <a:ea typeface="ＭＳ Ｐゴシック" charset="0"/>
              </a:rPr>
              <a:t>but control info will flow on both directions!</a:t>
            </a:r>
          </a:p>
          <a:p>
            <a:r>
              <a:rPr lang="en-US" sz="2400" dirty="0">
                <a:ea typeface="ＭＳ Ｐゴシック" charset="0"/>
                <a:cs typeface="ＭＳ Ｐゴシック" charset="0"/>
              </a:rPr>
              <a:t>use finite state machines (FSM)  to specify sender, receiver</a:t>
            </a:r>
          </a:p>
        </p:txBody>
      </p:sp>
      <p:grpSp>
        <p:nvGrpSpPr>
          <p:cNvPr id="40966" name="Group 4"/>
          <p:cNvGrpSpPr>
            <a:grpSpLocks/>
          </p:cNvGrpSpPr>
          <p:nvPr/>
        </p:nvGrpSpPr>
        <p:grpSpPr bwMode="auto">
          <a:xfrm>
            <a:off x="3095626" y="4619626"/>
            <a:ext cx="885825" cy="942975"/>
            <a:chOff x="690" y="3294"/>
            <a:chExt cx="558" cy="594"/>
          </a:xfrm>
        </p:grpSpPr>
        <p:sp>
          <p:nvSpPr>
            <p:cNvPr id="40983" name="Oval 5"/>
            <p:cNvSpPr>
              <a:spLocks noChangeArrowheads="1"/>
            </p:cNvSpPr>
            <p:nvPr/>
          </p:nvSpPr>
          <p:spPr bwMode="auto">
            <a:xfrm>
              <a:off x="738" y="3294"/>
              <a:ext cx="510" cy="552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1905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 eaLnBrk="0" hangingPunct="0"/>
              <a:endParaRPr lang="en-US" dirty="0">
                <a:latin typeface="Calibri"/>
              </a:endParaRPr>
            </a:p>
          </p:txBody>
        </p:sp>
        <p:sp>
          <p:nvSpPr>
            <p:cNvPr id="40984" name="Oval 6"/>
            <p:cNvSpPr>
              <a:spLocks noChangeArrowheads="1"/>
            </p:cNvSpPr>
            <p:nvPr/>
          </p:nvSpPr>
          <p:spPr bwMode="auto">
            <a:xfrm>
              <a:off x="690" y="3336"/>
              <a:ext cx="510" cy="552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en-US" dirty="0">
                <a:latin typeface="Calibri"/>
              </a:endParaRPr>
            </a:p>
          </p:txBody>
        </p:sp>
        <p:sp>
          <p:nvSpPr>
            <p:cNvPr id="40985" name="Text Box 7"/>
            <p:cNvSpPr txBox="1">
              <a:spLocks noChangeArrowheads="1"/>
            </p:cNvSpPr>
            <p:nvPr/>
          </p:nvSpPr>
          <p:spPr bwMode="auto">
            <a:xfrm>
              <a:off x="708" y="3425"/>
              <a:ext cx="439" cy="4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algn="ctr" eaLnBrk="0" hangingPunct="0">
                <a:defRPr sz="1600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37931725" indent="-37474525" algn="ctr" eaLnBrk="0" hangingPunct="0">
                <a:defRPr sz="16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eaLnBrk="0" hangingPunct="0">
                <a:defRPr sz="16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eaLnBrk="0" hangingPunct="0">
                <a:defRPr sz="16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eaLnBrk="0" hangingPunct="0">
                <a:defRPr sz="16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r>
                <a:rPr lang="en-US" sz="2000" dirty="0">
                  <a:latin typeface="Calibri"/>
                </a:rPr>
                <a:t>state</a:t>
              </a:r>
            </a:p>
            <a:p>
              <a:r>
                <a:rPr lang="en-US" sz="2000" dirty="0">
                  <a:latin typeface="Calibri"/>
                </a:rPr>
                <a:t>1</a:t>
              </a:r>
            </a:p>
          </p:txBody>
        </p:sp>
      </p:grpSp>
      <p:sp>
        <p:nvSpPr>
          <p:cNvPr id="40967" name="Freeform 8"/>
          <p:cNvSpPr>
            <a:spLocks/>
          </p:cNvSpPr>
          <p:nvPr/>
        </p:nvSpPr>
        <p:spPr bwMode="auto">
          <a:xfrm>
            <a:off x="3981451" y="4638675"/>
            <a:ext cx="3952875" cy="285750"/>
          </a:xfrm>
          <a:custGeom>
            <a:avLst/>
            <a:gdLst>
              <a:gd name="T0" fmla="*/ 0 w 1446"/>
              <a:gd name="T1" fmla="*/ 453628125 h 180"/>
              <a:gd name="T2" fmla="*/ 2147483647 w 1446"/>
              <a:gd name="T3" fmla="*/ 423386250 h 180"/>
              <a:gd name="T4" fmla="*/ 0 60000 65536"/>
              <a:gd name="T5" fmla="*/ 0 60000 65536"/>
              <a:gd name="T6" fmla="*/ 0 w 1446"/>
              <a:gd name="T7" fmla="*/ 0 h 180"/>
              <a:gd name="T8" fmla="*/ 1446 w 1446"/>
              <a:gd name="T9" fmla="*/ 180 h 180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1446" h="180">
                <a:moveTo>
                  <a:pt x="0" y="180"/>
                </a:moveTo>
                <a:cubicBezTo>
                  <a:pt x="540" y="30"/>
                  <a:pt x="972" y="0"/>
                  <a:pt x="1446" y="168"/>
                </a:cubicBezTo>
              </a:path>
            </a:pathLst>
          </a:cu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 eaLnBrk="0" hangingPunct="0"/>
            <a:endParaRPr lang="en-US" dirty="0">
              <a:latin typeface="Calibri"/>
            </a:endParaRPr>
          </a:p>
        </p:txBody>
      </p:sp>
      <p:grpSp>
        <p:nvGrpSpPr>
          <p:cNvPr id="40968" name="Group 9"/>
          <p:cNvGrpSpPr>
            <a:grpSpLocks/>
          </p:cNvGrpSpPr>
          <p:nvPr/>
        </p:nvGrpSpPr>
        <p:grpSpPr bwMode="auto">
          <a:xfrm>
            <a:off x="7848601" y="4724401"/>
            <a:ext cx="885825" cy="942975"/>
            <a:chOff x="690" y="3294"/>
            <a:chExt cx="558" cy="594"/>
          </a:xfrm>
        </p:grpSpPr>
        <p:sp>
          <p:nvSpPr>
            <p:cNvPr id="40980" name="Oval 10"/>
            <p:cNvSpPr>
              <a:spLocks noChangeArrowheads="1"/>
            </p:cNvSpPr>
            <p:nvPr/>
          </p:nvSpPr>
          <p:spPr bwMode="auto">
            <a:xfrm>
              <a:off x="738" y="3294"/>
              <a:ext cx="510" cy="552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1905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 eaLnBrk="0" hangingPunct="0"/>
              <a:endParaRPr lang="en-US" dirty="0">
                <a:latin typeface="Calibri"/>
              </a:endParaRPr>
            </a:p>
          </p:txBody>
        </p:sp>
        <p:sp>
          <p:nvSpPr>
            <p:cNvPr id="40981" name="Oval 11"/>
            <p:cNvSpPr>
              <a:spLocks noChangeArrowheads="1"/>
            </p:cNvSpPr>
            <p:nvPr/>
          </p:nvSpPr>
          <p:spPr bwMode="auto">
            <a:xfrm>
              <a:off x="690" y="3336"/>
              <a:ext cx="510" cy="552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en-US" dirty="0">
                <a:latin typeface="Calibri"/>
              </a:endParaRPr>
            </a:p>
          </p:txBody>
        </p:sp>
        <p:sp>
          <p:nvSpPr>
            <p:cNvPr id="40982" name="Text Box 12"/>
            <p:cNvSpPr txBox="1">
              <a:spLocks noChangeArrowheads="1"/>
            </p:cNvSpPr>
            <p:nvPr/>
          </p:nvSpPr>
          <p:spPr bwMode="auto">
            <a:xfrm>
              <a:off x="708" y="3425"/>
              <a:ext cx="439" cy="4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algn="ctr" eaLnBrk="0" hangingPunct="0">
                <a:defRPr sz="1600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37931725" indent="-37474525" algn="ctr" eaLnBrk="0" hangingPunct="0">
                <a:defRPr sz="16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eaLnBrk="0" hangingPunct="0">
                <a:defRPr sz="16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eaLnBrk="0" hangingPunct="0">
                <a:defRPr sz="16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eaLnBrk="0" hangingPunct="0">
                <a:defRPr sz="16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r>
                <a:rPr lang="en-US" sz="2000" dirty="0">
                  <a:latin typeface="Calibri"/>
                </a:rPr>
                <a:t>state</a:t>
              </a:r>
            </a:p>
            <a:p>
              <a:r>
                <a:rPr lang="en-US" sz="2000" dirty="0">
                  <a:latin typeface="Calibri"/>
                </a:rPr>
                <a:t>2</a:t>
              </a:r>
            </a:p>
          </p:txBody>
        </p:sp>
      </p:grpSp>
      <p:sp>
        <p:nvSpPr>
          <p:cNvPr id="40969" name="Text Box 13"/>
          <p:cNvSpPr txBox="1">
            <a:spLocks noChangeArrowheads="1"/>
          </p:cNvSpPr>
          <p:nvPr/>
        </p:nvSpPr>
        <p:spPr bwMode="auto">
          <a:xfrm>
            <a:off x="4323490" y="4013200"/>
            <a:ext cx="292907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ctr"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37931725" indent="-37474525" algn="ctr"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r>
              <a:rPr lang="en-US" sz="1800" dirty="0">
                <a:solidFill>
                  <a:srgbClr val="FF0000"/>
                </a:solidFill>
                <a:latin typeface="Calibri"/>
              </a:rPr>
              <a:t>event causing state transition</a:t>
            </a:r>
            <a:endParaRPr lang="en-US" sz="2400" dirty="0">
              <a:latin typeface="Times New Roman" charset="0"/>
            </a:endParaRPr>
          </a:p>
        </p:txBody>
      </p:sp>
      <p:sp>
        <p:nvSpPr>
          <p:cNvPr id="40970" name="Text Box 14"/>
          <p:cNvSpPr txBox="1">
            <a:spLocks noChangeArrowheads="1"/>
          </p:cNvSpPr>
          <p:nvPr/>
        </p:nvSpPr>
        <p:spPr bwMode="auto">
          <a:xfrm>
            <a:off x="4257308" y="4308475"/>
            <a:ext cx="318526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ctr"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37931725" indent="-37474525" algn="ctr"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r>
              <a:rPr lang="en-US" sz="1800" dirty="0">
                <a:solidFill>
                  <a:srgbClr val="FF0000"/>
                </a:solidFill>
                <a:latin typeface="Calibri"/>
              </a:rPr>
              <a:t>actions taken on state transition</a:t>
            </a:r>
            <a:endParaRPr lang="en-US" sz="2400" dirty="0">
              <a:solidFill>
                <a:srgbClr val="FF0000"/>
              </a:solidFill>
              <a:latin typeface="Times New Roman" charset="0"/>
            </a:endParaRPr>
          </a:p>
        </p:txBody>
      </p:sp>
      <p:sp>
        <p:nvSpPr>
          <p:cNvPr id="40971" name="Line 15"/>
          <p:cNvSpPr>
            <a:spLocks noChangeShapeType="1"/>
          </p:cNvSpPr>
          <p:nvPr/>
        </p:nvSpPr>
        <p:spPr bwMode="auto">
          <a:xfrm>
            <a:off x="4105277" y="4352925"/>
            <a:ext cx="3381375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 dirty="0">
              <a:latin typeface="Calibri"/>
            </a:endParaRPr>
          </a:p>
        </p:txBody>
      </p:sp>
      <p:sp>
        <p:nvSpPr>
          <p:cNvPr id="40972" name="Rectangle 16"/>
          <p:cNvSpPr>
            <a:spLocks noChangeArrowheads="1"/>
          </p:cNvSpPr>
          <p:nvPr/>
        </p:nvSpPr>
        <p:spPr bwMode="auto">
          <a:xfrm>
            <a:off x="123826" y="4686300"/>
            <a:ext cx="2771775" cy="1238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 algn="r" eaLnBrk="0" hangingPunct="0">
              <a:spcBef>
                <a:spcPct val="20000"/>
              </a:spcBef>
              <a:buClr>
                <a:schemeClr val="accent2"/>
              </a:buClr>
              <a:buSzPct val="85000"/>
              <a:buFont typeface="ZapfDingbats" charset="0"/>
              <a:buNone/>
            </a:pPr>
            <a:r>
              <a:rPr lang="en-US" sz="1800" dirty="0">
                <a:solidFill>
                  <a:srgbClr val="FF0000"/>
                </a:solidFill>
                <a:latin typeface="Calibri"/>
              </a:rPr>
              <a:t>state:</a:t>
            </a:r>
            <a:r>
              <a:rPr lang="en-US" sz="1800" dirty="0">
                <a:latin typeface="Calibri"/>
              </a:rPr>
              <a:t> when in this </a:t>
            </a:r>
            <a:r>
              <a:rPr lang="ja-JP" altLang="en-US" sz="1800" dirty="0">
                <a:latin typeface="Calibri"/>
              </a:rPr>
              <a:t>“</a:t>
            </a:r>
            <a:r>
              <a:rPr lang="en-US" sz="1800" dirty="0">
                <a:latin typeface="Calibri"/>
              </a:rPr>
              <a:t>state</a:t>
            </a:r>
            <a:r>
              <a:rPr lang="ja-JP" altLang="en-US" sz="1800" dirty="0">
                <a:latin typeface="Calibri"/>
              </a:rPr>
              <a:t>”</a:t>
            </a:r>
            <a:r>
              <a:rPr lang="en-US" sz="1800" dirty="0">
                <a:latin typeface="Calibri"/>
              </a:rPr>
              <a:t> next state uniquely determined by next event</a:t>
            </a:r>
          </a:p>
        </p:txBody>
      </p:sp>
      <p:sp>
        <p:nvSpPr>
          <p:cNvPr id="40973" name="Freeform 17"/>
          <p:cNvSpPr>
            <a:spLocks/>
          </p:cNvSpPr>
          <p:nvPr/>
        </p:nvSpPr>
        <p:spPr bwMode="auto">
          <a:xfrm>
            <a:off x="3381375" y="5562601"/>
            <a:ext cx="95251" cy="581025"/>
          </a:xfrm>
          <a:custGeom>
            <a:avLst/>
            <a:gdLst>
              <a:gd name="T0" fmla="*/ 120967500 w 60"/>
              <a:gd name="T1" fmla="*/ 922377188 h 366"/>
              <a:gd name="T2" fmla="*/ 151209375 w 60"/>
              <a:gd name="T3" fmla="*/ 0 h 366"/>
              <a:gd name="T4" fmla="*/ 0 60000 65536"/>
              <a:gd name="T5" fmla="*/ 0 60000 65536"/>
              <a:gd name="T6" fmla="*/ 0 w 60"/>
              <a:gd name="T7" fmla="*/ 0 h 366"/>
              <a:gd name="T8" fmla="*/ 60 w 60"/>
              <a:gd name="T9" fmla="*/ 366 h 36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60" h="366">
                <a:moveTo>
                  <a:pt x="48" y="366"/>
                </a:moveTo>
                <a:cubicBezTo>
                  <a:pt x="0" y="204"/>
                  <a:pt x="60" y="55"/>
                  <a:pt x="60" y="0"/>
                </a:cubicBezTo>
              </a:path>
            </a:pathLst>
          </a:cu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 eaLnBrk="0" hangingPunct="0"/>
            <a:endParaRPr lang="en-US" dirty="0">
              <a:latin typeface="Calibri"/>
            </a:endParaRPr>
          </a:p>
        </p:txBody>
      </p:sp>
      <p:sp>
        <p:nvSpPr>
          <p:cNvPr id="40974" name="Freeform 18"/>
          <p:cNvSpPr>
            <a:spLocks/>
          </p:cNvSpPr>
          <p:nvPr/>
        </p:nvSpPr>
        <p:spPr bwMode="auto">
          <a:xfrm flipH="1" flipV="1">
            <a:off x="8524875" y="5600701"/>
            <a:ext cx="95251" cy="581025"/>
          </a:xfrm>
          <a:custGeom>
            <a:avLst/>
            <a:gdLst>
              <a:gd name="T0" fmla="*/ 120967500 w 60"/>
              <a:gd name="T1" fmla="*/ 922377188 h 366"/>
              <a:gd name="T2" fmla="*/ 151209375 w 60"/>
              <a:gd name="T3" fmla="*/ 0 h 366"/>
              <a:gd name="T4" fmla="*/ 0 60000 65536"/>
              <a:gd name="T5" fmla="*/ 0 60000 65536"/>
              <a:gd name="T6" fmla="*/ 0 w 60"/>
              <a:gd name="T7" fmla="*/ 0 h 366"/>
              <a:gd name="T8" fmla="*/ 60 w 60"/>
              <a:gd name="T9" fmla="*/ 366 h 36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60" h="366">
                <a:moveTo>
                  <a:pt x="48" y="366"/>
                </a:moveTo>
                <a:cubicBezTo>
                  <a:pt x="0" y="204"/>
                  <a:pt x="60" y="55"/>
                  <a:pt x="60" y="0"/>
                </a:cubicBezTo>
              </a:path>
            </a:pathLst>
          </a:cu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 eaLnBrk="0" hangingPunct="0"/>
            <a:endParaRPr lang="en-US" dirty="0">
              <a:latin typeface="Calibri"/>
            </a:endParaRPr>
          </a:p>
        </p:txBody>
      </p:sp>
      <p:sp>
        <p:nvSpPr>
          <p:cNvPr id="40975" name="Line 19"/>
          <p:cNvSpPr>
            <a:spLocks noChangeShapeType="1"/>
          </p:cNvSpPr>
          <p:nvPr/>
        </p:nvSpPr>
        <p:spPr bwMode="auto">
          <a:xfrm>
            <a:off x="3905252" y="5305426"/>
            <a:ext cx="1571625" cy="752475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 dirty="0">
              <a:latin typeface="Calibri"/>
            </a:endParaRPr>
          </a:p>
        </p:txBody>
      </p:sp>
      <p:grpSp>
        <p:nvGrpSpPr>
          <p:cNvPr id="40976" name="Group 20"/>
          <p:cNvGrpSpPr>
            <a:grpSpLocks/>
          </p:cNvGrpSpPr>
          <p:nvPr/>
        </p:nvGrpSpPr>
        <p:grpSpPr bwMode="auto">
          <a:xfrm>
            <a:off x="4581518" y="5108581"/>
            <a:ext cx="942974" cy="674689"/>
            <a:chOff x="3516" y="3260"/>
            <a:chExt cx="594" cy="425"/>
          </a:xfrm>
        </p:grpSpPr>
        <p:sp>
          <p:nvSpPr>
            <p:cNvPr id="40977" name="Text Box 21"/>
            <p:cNvSpPr txBox="1">
              <a:spLocks noChangeArrowheads="1"/>
            </p:cNvSpPr>
            <p:nvPr/>
          </p:nvSpPr>
          <p:spPr bwMode="auto">
            <a:xfrm>
              <a:off x="3584" y="3260"/>
              <a:ext cx="448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algn="ctr" eaLnBrk="0" hangingPunct="0">
                <a:defRPr sz="1600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37931725" indent="-37474525" algn="ctr" eaLnBrk="0" hangingPunct="0">
                <a:defRPr sz="16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eaLnBrk="0" hangingPunct="0">
                <a:defRPr sz="16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eaLnBrk="0" hangingPunct="0">
                <a:defRPr sz="16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eaLnBrk="0" hangingPunct="0">
                <a:defRPr sz="16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r>
                <a:rPr lang="en-US" sz="1800" dirty="0">
                  <a:solidFill>
                    <a:srgbClr val="FF0000"/>
                  </a:solidFill>
                  <a:latin typeface="Calibri"/>
                </a:rPr>
                <a:t>event</a:t>
              </a:r>
              <a:endParaRPr lang="en-US" sz="2400" dirty="0">
                <a:latin typeface="Times New Roman" charset="0"/>
              </a:endParaRPr>
            </a:p>
          </p:txBody>
        </p:sp>
        <p:sp>
          <p:nvSpPr>
            <p:cNvPr id="40978" name="Text Box 22"/>
            <p:cNvSpPr txBox="1">
              <a:spLocks noChangeArrowheads="1"/>
            </p:cNvSpPr>
            <p:nvPr/>
          </p:nvSpPr>
          <p:spPr bwMode="auto">
            <a:xfrm>
              <a:off x="3559" y="3452"/>
              <a:ext cx="538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algn="ctr" eaLnBrk="0" hangingPunct="0">
                <a:defRPr sz="1600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37931725" indent="-37474525" algn="ctr" eaLnBrk="0" hangingPunct="0">
                <a:defRPr sz="16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eaLnBrk="0" hangingPunct="0">
                <a:defRPr sz="16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eaLnBrk="0" hangingPunct="0">
                <a:defRPr sz="16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eaLnBrk="0" hangingPunct="0">
                <a:defRPr sz="16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r>
                <a:rPr lang="en-US" sz="1800" dirty="0">
                  <a:solidFill>
                    <a:srgbClr val="FF0000"/>
                  </a:solidFill>
                  <a:latin typeface="Calibri"/>
                </a:rPr>
                <a:t>actions</a:t>
              </a:r>
              <a:endParaRPr lang="en-US" sz="2400" dirty="0">
                <a:solidFill>
                  <a:srgbClr val="FF0000"/>
                </a:solidFill>
                <a:latin typeface="Times New Roman" charset="0"/>
              </a:endParaRPr>
            </a:p>
          </p:txBody>
        </p:sp>
        <p:sp>
          <p:nvSpPr>
            <p:cNvPr id="40979" name="Line 23"/>
            <p:cNvSpPr>
              <a:spLocks noChangeShapeType="1"/>
            </p:cNvSpPr>
            <p:nvPr/>
          </p:nvSpPr>
          <p:spPr bwMode="auto">
            <a:xfrm>
              <a:off x="3516" y="3480"/>
              <a:ext cx="594" cy="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dirty="0">
                <a:latin typeface="Calibri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0767884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latin typeface="Helvetica" charset="0"/>
                <a:ea typeface="ＭＳ Ｐゴシック" charset="0"/>
                <a:cs typeface="ＭＳ Ｐゴシック" charset="0"/>
              </a:rPr>
              <a:t>Transport Layer</a:t>
            </a:r>
            <a:endParaRPr lang="en-US" dirty="0">
              <a:latin typeface="Helvetica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Commonly a layer </a:t>
            </a:r>
            <a:r>
              <a:rPr lang="en-US" dirty="0" smtClean="0">
                <a:solidFill>
                  <a:srgbClr val="FF0000"/>
                </a:solidFill>
              </a:rPr>
              <a:t>at end-hosts</a:t>
            </a:r>
            <a:r>
              <a:rPr lang="en-US" dirty="0" smtClean="0">
                <a:solidFill>
                  <a:srgbClr val="660066"/>
                </a:solidFill>
              </a:rPr>
              <a:t>, </a:t>
            </a:r>
            <a:r>
              <a:rPr lang="en-US" dirty="0" smtClean="0"/>
              <a:t>between the application and network layer </a:t>
            </a:r>
            <a:endParaRPr lang="en-US" dirty="0"/>
          </a:p>
        </p:txBody>
      </p:sp>
      <p:sp>
        <p:nvSpPr>
          <p:cNvPr id="53251" name="Rectangle 4"/>
          <p:cNvSpPr>
            <a:spLocks noChangeArrowheads="1"/>
          </p:cNvSpPr>
          <p:nvPr/>
        </p:nvSpPr>
        <p:spPr bwMode="auto">
          <a:xfrm>
            <a:off x="1066801" y="3810000"/>
            <a:ext cx="1703388" cy="381000"/>
          </a:xfrm>
          <a:prstGeom prst="rect">
            <a:avLst/>
          </a:prstGeom>
          <a:solidFill>
            <a:srgbClr val="FF7C80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3252" name="Text Box 5"/>
          <p:cNvSpPr txBox="1">
            <a:spLocks noChangeArrowheads="1"/>
          </p:cNvSpPr>
          <p:nvPr/>
        </p:nvSpPr>
        <p:spPr bwMode="auto">
          <a:xfrm>
            <a:off x="1233489" y="3794126"/>
            <a:ext cx="1367487" cy="4001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0" tIns="45716" rIns="91430" bIns="45716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algn="l"/>
            <a:r>
              <a:rPr lang="en-US">
                <a:latin typeface="Arial" charset="0"/>
              </a:rPr>
              <a:t>Transport</a:t>
            </a:r>
          </a:p>
        </p:txBody>
      </p:sp>
      <p:sp>
        <p:nvSpPr>
          <p:cNvPr id="53253" name="Rectangle 6"/>
          <p:cNvSpPr>
            <a:spLocks noChangeArrowheads="1"/>
          </p:cNvSpPr>
          <p:nvPr/>
        </p:nvSpPr>
        <p:spPr bwMode="auto">
          <a:xfrm>
            <a:off x="1066801" y="4191000"/>
            <a:ext cx="1703388" cy="381000"/>
          </a:xfrm>
          <a:prstGeom prst="rect">
            <a:avLst/>
          </a:prstGeom>
          <a:solidFill>
            <a:srgbClr val="FFCC99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3254" name="Text Box 7"/>
          <p:cNvSpPr txBox="1">
            <a:spLocks noChangeArrowheads="1"/>
          </p:cNvSpPr>
          <p:nvPr/>
        </p:nvSpPr>
        <p:spPr bwMode="auto">
          <a:xfrm>
            <a:off x="1325563" y="4175126"/>
            <a:ext cx="1197744" cy="4001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0" tIns="45716" rIns="91430" bIns="45716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algn="l"/>
            <a:r>
              <a:rPr lang="en-US">
                <a:latin typeface="Arial" charset="0"/>
              </a:rPr>
              <a:t>Network</a:t>
            </a:r>
          </a:p>
        </p:txBody>
      </p:sp>
      <p:sp>
        <p:nvSpPr>
          <p:cNvPr id="53255" name="Rectangle 8"/>
          <p:cNvSpPr>
            <a:spLocks noChangeArrowheads="1"/>
          </p:cNvSpPr>
          <p:nvPr/>
        </p:nvSpPr>
        <p:spPr bwMode="auto">
          <a:xfrm>
            <a:off x="1066801" y="4572000"/>
            <a:ext cx="1703388" cy="381000"/>
          </a:xfrm>
          <a:prstGeom prst="rect">
            <a:avLst/>
          </a:prstGeom>
          <a:solidFill>
            <a:srgbClr val="FFCC99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3256" name="Text Box 9"/>
          <p:cNvSpPr txBox="1">
            <a:spLocks noChangeArrowheads="1"/>
          </p:cNvSpPr>
          <p:nvPr/>
        </p:nvSpPr>
        <p:spPr bwMode="auto">
          <a:xfrm>
            <a:off x="1331914" y="4556126"/>
            <a:ext cx="1184920" cy="4001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0" tIns="45716" rIns="91430" bIns="45716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algn="l"/>
            <a:r>
              <a:rPr lang="en-US">
                <a:latin typeface="Arial" charset="0"/>
              </a:rPr>
              <a:t>Datalink</a:t>
            </a:r>
          </a:p>
        </p:txBody>
      </p:sp>
      <p:sp>
        <p:nvSpPr>
          <p:cNvPr id="53257" name="Rectangle 10"/>
          <p:cNvSpPr>
            <a:spLocks noChangeArrowheads="1"/>
          </p:cNvSpPr>
          <p:nvPr/>
        </p:nvSpPr>
        <p:spPr bwMode="auto">
          <a:xfrm>
            <a:off x="1066801" y="4953000"/>
            <a:ext cx="1703388" cy="381000"/>
          </a:xfrm>
          <a:prstGeom prst="rect">
            <a:avLst/>
          </a:prstGeom>
          <a:solidFill>
            <a:srgbClr val="FFCC99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3258" name="Text Box 11"/>
          <p:cNvSpPr txBox="1">
            <a:spLocks noChangeArrowheads="1"/>
          </p:cNvSpPr>
          <p:nvPr/>
        </p:nvSpPr>
        <p:spPr bwMode="auto">
          <a:xfrm>
            <a:off x="1311276" y="4937126"/>
            <a:ext cx="1225471" cy="4001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0" tIns="45716" rIns="91430" bIns="45716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algn="l"/>
            <a:r>
              <a:rPr lang="en-US">
                <a:latin typeface="Arial" charset="0"/>
              </a:rPr>
              <a:t>Physical</a:t>
            </a:r>
          </a:p>
        </p:txBody>
      </p:sp>
      <p:sp>
        <p:nvSpPr>
          <p:cNvPr id="53259" name="Rectangle 12"/>
          <p:cNvSpPr>
            <a:spLocks noChangeArrowheads="1"/>
          </p:cNvSpPr>
          <p:nvPr/>
        </p:nvSpPr>
        <p:spPr bwMode="auto">
          <a:xfrm>
            <a:off x="6477001" y="3822700"/>
            <a:ext cx="1703388" cy="381000"/>
          </a:xfrm>
          <a:prstGeom prst="rect">
            <a:avLst/>
          </a:prstGeom>
          <a:solidFill>
            <a:srgbClr val="FF7C80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3260" name="Text Box 13"/>
          <p:cNvSpPr txBox="1">
            <a:spLocks noChangeArrowheads="1"/>
          </p:cNvSpPr>
          <p:nvPr/>
        </p:nvSpPr>
        <p:spPr bwMode="auto">
          <a:xfrm>
            <a:off x="6643689" y="3806826"/>
            <a:ext cx="1367487" cy="4001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0" tIns="45716" rIns="91430" bIns="45716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algn="l"/>
            <a:r>
              <a:rPr lang="en-US">
                <a:latin typeface="Arial" charset="0"/>
              </a:rPr>
              <a:t>Transport</a:t>
            </a:r>
          </a:p>
        </p:txBody>
      </p:sp>
      <p:sp>
        <p:nvSpPr>
          <p:cNvPr id="53261" name="Rectangle 14"/>
          <p:cNvSpPr>
            <a:spLocks noChangeArrowheads="1"/>
          </p:cNvSpPr>
          <p:nvPr/>
        </p:nvSpPr>
        <p:spPr bwMode="auto">
          <a:xfrm>
            <a:off x="6477001" y="4203700"/>
            <a:ext cx="1703388" cy="381000"/>
          </a:xfrm>
          <a:prstGeom prst="rect">
            <a:avLst/>
          </a:prstGeom>
          <a:solidFill>
            <a:srgbClr val="FFCC99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3262" name="Text Box 15"/>
          <p:cNvSpPr txBox="1">
            <a:spLocks noChangeArrowheads="1"/>
          </p:cNvSpPr>
          <p:nvPr/>
        </p:nvSpPr>
        <p:spPr bwMode="auto">
          <a:xfrm>
            <a:off x="6735763" y="4187826"/>
            <a:ext cx="1197744" cy="4001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0" tIns="45716" rIns="91430" bIns="45716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algn="l"/>
            <a:r>
              <a:rPr lang="en-US">
                <a:latin typeface="Arial" charset="0"/>
              </a:rPr>
              <a:t>Network</a:t>
            </a:r>
          </a:p>
        </p:txBody>
      </p:sp>
      <p:sp>
        <p:nvSpPr>
          <p:cNvPr id="53263" name="Rectangle 16"/>
          <p:cNvSpPr>
            <a:spLocks noChangeArrowheads="1"/>
          </p:cNvSpPr>
          <p:nvPr/>
        </p:nvSpPr>
        <p:spPr bwMode="auto">
          <a:xfrm>
            <a:off x="6477001" y="4584700"/>
            <a:ext cx="1703388" cy="381000"/>
          </a:xfrm>
          <a:prstGeom prst="rect">
            <a:avLst/>
          </a:prstGeom>
          <a:solidFill>
            <a:srgbClr val="FFCC99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3264" name="Text Box 17"/>
          <p:cNvSpPr txBox="1">
            <a:spLocks noChangeArrowheads="1"/>
          </p:cNvSpPr>
          <p:nvPr/>
        </p:nvSpPr>
        <p:spPr bwMode="auto">
          <a:xfrm>
            <a:off x="6742114" y="4568826"/>
            <a:ext cx="1184920" cy="4001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0" tIns="45716" rIns="91430" bIns="45716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algn="l"/>
            <a:r>
              <a:rPr lang="en-US">
                <a:latin typeface="Arial" charset="0"/>
              </a:rPr>
              <a:t>Datalink</a:t>
            </a:r>
          </a:p>
        </p:txBody>
      </p:sp>
      <p:sp>
        <p:nvSpPr>
          <p:cNvPr id="53265" name="Rectangle 18"/>
          <p:cNvSpPr>
            <a:spLocks noChangeArrowheads="1"/>
          </p:cNvSpPr>
          <p:nvPr/>
        </p:nvSpPr>
        <p:spPr bwMode="auto">
          <a:xfrm>
            <a:off x="6477001" y="4965700"/>
            <a:ext cx="1703388" cy="381000"/>
          </a:xfrm>
          <a:prstGeom prst="rect">
            <a:avLst/>
          </a:prstGeom>
          <a:solidFill>
            <a:srgbClr val="FFCC99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3266" name="Text Box 19"/>
          <p:cNvSpPr txBox="1">
            <a:spLocks noChangeArrowheads="1"/>
          </p:cNvSpPr>
          <p:nvPr/>
        </p:nvSpPr>
        <p:spPr bwMode="auto">
          <a:xfrm>
            <a:off x="6721476" y="4949826"/>
            <a:ext cx="1225471" cy="4001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0" tIns="45716" rIns="91430" bIns="45716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algn="l"/>
            <a:r>
              <a:rPr lang="en-US">
                <a:latin typeface="Arial" charset="0"/>
              </a:rPr>
              <a:t>Physical</a:t>
            </a:r>
          </a:p>
        </p:txBody>
      </p:sp>
      <p:sp>
        <p:nvSpPr>
          <p:cNvPr id="53267" name="Rectangle 20"/>
          <p:cNvSpPr>
            <a:spLocks noChangeArrowheads="1"/>
          </p:cNvSpPr>
          <p:nvPr/>
        </p:nvSpPr>
        <p:spPr bwMode="auto">
          <a:xfrm>
            <a:off x="3797301" y="4191000"/>
            <a:ext cx="1703388" cy="381000"/>
          </a:xfrm>
          <a:prstGeom prst="rect">
            <a:avLst/>
          </a:prstGeom>
          <a:solidFill>
            <a:srgbClr val="FFCC99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3268" name="Text Box 21"/>
          <p:cNvSpPr txBox="1">
            <a:spLocks noChangeArrowheads="1"/>
          </p:cNvSpPr>
          <p:nvPr/>
        </p:nvSpPr>
        <p:spPr bwMode="auto">
          <a:xfrm>
            <a:off x="4056063" y="4175126"/>
            <a:ext cx="1197744" cy="4001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0" tIns="45716" rIns="91430" bIns="45716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algn="l"/>
            <a:r>
              <a:rPr lang="en-US">
                <a:latin typeface="Arial" charset="0"/>
              </a:rPr>
              <a:t>Network</a:t>
            </a:r>
          </a:p>
        </p:txBody>
      </p:sp>
      <p:sp>
        <p:nvSpPr>
          <p:cNvPr id="53269" name="Rectangle 22"/>
          <p:cNvSpPr>
            <a:spLocks noChangeArrowheads="1"/>
          </p:cNvSpPr>
          <p:nvPr/>
        </p:nvSpPr>
        <p:spPr bwMode="auto">
          <a:xfrm>
            <a:off x="3797301" y="4572000"/>
            <a:ext cx="1703388" cy="381000"/>
          </a:xfrm>
          <a:prstGeom prst="rect">
            <a:avLst/>
          </a:prstGeom>
          <a:solidFill>
            <a:srgbClr val="FFCC99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3270" name="Text Box 23"/>
          <p:cNvSpPr txBox="1">
            <a:spLocks noChangeArrowheads="1"/>
          </p:cNvSpPr>
          <p:nvPr/>
        </p:nvSpPr>
        <p:spPr bwMode="auto">
          <a:xfrm>
            <a:off x="4064000" y="4556126"/>
            <a:ext cx="1184920" cy="4001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0" tIns="45716" rIns="91430" bIns="45716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algn="l"/>
            <a:r>
              <a:rPr lang="en-US">
                <a:latin typeface="Arial" charset="0"/>
              </a:rPr>
              <a:t>Datalink</a:t>
            </a:r>
          </a:p>
        </p:txBody>
      </p:sp>
      <p:sp>
        <p:nvSpPr>
          <p:cNvPr id="53271" name="Rectangle 24"/>
          <p:cNvSpPr>
            <a:spLocks noChangeArrowheads="1"/>
          </p:cNvSpPr>
          <p:nvPr/>
        </p:nvSpPr>
        <p:spPr bwMode="auto">
          <a:xfrm>
            <a:off x="3797301" y="4953000"/>
            <a:ext cx="1703388" cy="381000"/>
          </a:xfrm>
          <a:prstGeom prst="rect">
            <a:avLst/>
          </a:prstGeom>
          <a:solidFill>
            <a:srgbClr val="FFCC99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3272" name="Text Box 25"/>
          <p:cNvSpPr txBox="1">
            <a:spLocks noChangeArrowheads="1"/>
          </p:cNvSpPr>
          <p:nvPr/>
        </p:nvSpPr>
        <p:spPr bwMode="auto">
          <a:xfrm>
            <a:off x="4041776" y="4937126"/>
            <a:ext cx="1225471" cy="4001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0" tIns="45716" rIns="91430" bIns="45716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algn="l"/>
            <a:r>
              <a:rPr lang="en-US">
                <a:latin typeface="Arial" charset="0"/>
              </a:rPr>
              <a:t>Physical</a:t>
            </a:r>
          </a:p>
        </p:txBody>
      </p:sp>
      <p:cxnSp>
        <p:nvCxnSpPr>
          <p:cNvPr id="53273" name="AutoShape 26"/>
          <p:cNvCxnSpPr>
            <a:cxnSpLocks noChangeShapeType="1"/>
            <a:stCxn id="53257" idx="3"/>
            <a:endCxn id="53271" idx="1"/>
          </p:cNvCxnSpPr>
          <p:nvPr/>
        </p:nvCxnSpPr>
        <p:spPr bwMode="auto">
          <a:xfrm>
            <a:off x="2782888" y="5143500"/>
            <a:ext cx="1001712" cy="0"/>
          </a:xfrm>
          <a:prstGeom prst="straightConnector1">
            <a:avLst/>
          </a:prstGeom>
          <a:noFill/>
          <a:ln w="19050">
            <a:solidFill>
              <a:schemeClr val="tx1"/>
            </a:solidFill>
            <a:prstDash val="sysDot"/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53274" name="AutoShape 27"/>
          <p:cNvCxnSpPr>
            <a:cxnSpLocks noChangeShapeType="1"/>
            <a:stCxn id="53255" idx="3"/>
            <a:endCxn id="53269" idx="1"/>
          </p:cNvCxnSpPr>
          <p:nvPr/>
        </p:nvCxnSpPr>
        <p:spPr bwMode="auto">
          <a:xfrm>
            <a:off x="2782888" y="4762500"/>
            <a:ext cx="1001712" cy="0"/>
          </a:xfrm>
          <a:prstGeom prst="straightConnector1">
            <a:avLst/>
          </a:prstGeom>
          <a:noFill/>
          <a:ln w="19050">
            <a:solidFill>
              <a:schemeClr val="tx1"/>
            </a:solidFill>
            <a:prstDash val="sysDot"/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53275" name="AutoShape 28"/>
          <p:cNvCxnSpPr>
            <a:cxnSpLocks noChangeShapeType="1"/>
            <a:stCxn id="53253" idx="3"/>
            <a:endCxn id="53267" idx="1"/>
          </p:cNvCxnSpPr>
          <p:nvPr/>
        </p:nvCxnSpPr>
        <p:spPr bwMode="auto">
          <a:xfrm>
            <a:off x="2782888" y="4381500"/>
            <a:ext cx="1001712" cy="0"/>
          </a:xfrm>
          <a:prstGeom prst="straightConnector1">
            <a:avLst/>
          </a:prstGeom>
          <a:noFill/>
          <a:ln w="19050">
            <a:solidFill>
              <a:schemeClr val="tx1"/>
            </a:solidFill>
            <a:prstDash val="sysDot"/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53276" name="AutoShape 29"/>
          <p:cNvCxnSpPr>
            <a:cxnSpLocks noChangeShapeType="1"/>
            <a:stCxn id="53271" idx="3"/>
            <a:endCxn id="53265" idx="1"/>
          </p:cNvCxnSpPr>
          <p:nvPr/>
        </p:nvCxnSpPr>
        <p:spPr bwMode="auto">
          <a:xfrm>
            <a:off x="5500688" y="5143500"/>
            <a:ext cx="976312" cy="12700"/>
          </a:xfrm>
          <a:prstGeom prst="straightConnector1">
            <a:avLst/>
          </a:prstGeom>
          <a:noFill/>
          <a:ln w="19050">
            <a:solidFill>
              <a:schemeClr val="tx1"/>
            </a:solidFill>
            <a:prstDash val="sysDot"/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53277" name="AutoShape 30"/>
          <p:cNvCxnSpPr>
            <a:cxnSpLocks noChangeShapeType="1"/>
            <a:stCxn id="53269" idx="3"/>
            <a:endCxn id="53263" idx="1"/>
          </p:cNvCxnSpPr>
          <p:nvPr/>
        </p:nvCxnSpPr>
        <p:spPr bwMode="auto">
          <a:xfrm>
            <a:off x="5500688" y="4762500"/>
            <a:ext cx="976312" cy="12700"/>
          </a:xfrm>
          <a:prstGeom prst="straightConnector1">
            <a:avLst/>
          </a:prstGeom>
          <a:noFill/>
          <a:ln w="19050">
            <a:solidFill>
              <a:schemeClr val="tx1"/>
            </a:solidFill>
            <a:prstDash val="sysDot"/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53278" name="AutoShape 31"/>
          <p:cNvCxnSpPr>
            <a:cxnSpLocks noChangeShapeType="1"/>
            <a:stCxn id="53267" idx="3"/>
            <a:endCxn id="53261" idx="1"/>
          </p:cNvCxnSpPr>
          <p:nvPr/>
        </p:nvCxnSpPr>
        <p:spPr bwMode="auto">
          <a:xfrm>
            <a:off x="5500688" y="4381500"/>
            <a:ext cx="976312" cy="12700"/>
          </a:xfrm>
          <a:prstGeom prst="straightConnector1">
            <a:avLst/>
          </a:prstGeom>
          <a:noFill/>
          <a:ln w="19050">
            <a:solidFill>
              <a:schemeClr val="tx1"/>
            </a:solidFill>
            <a:prstDash val="sysDot"/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53279" name="AutoShape 32"/>
          <p:cNvCxnSpPr>
            <a:cxnSpLocks noChangeShapeType="1"/>
            <a:stCxn id="53251" idx="3"/>
            <a:endCxn id="53259" idx="1"/>
          </p:cNvCxnSpPr>
          <p:nvPr/>
        </p:nvCxnSpPr>
        <p:spPr bwMode="auto">
          <a:xfrm>
            <a:off x="2770189" y="4000500"/>
            <a:ext cx="3706812" cy="12700"/>
          </a:xfrm>
          <a:prstGeom prst="straightConnector1">
            <a:avLst/>
          </a:prstGeom>
          <a:noFill/>
          <a:ln w="19050">
            <a:solidFill>
              <a:schemeClr val="tx1"/>
            </a:solidFill>
            <a:prstDash val="sysDot"/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grpSp>
        <p:nvGrpSpPr>
          <p:cNvPr id="53280" name="Group 33"/>
          <p:cNvGrpSpPr>
            <a:grpSpLocks/>
          </p:cNvGrpSpPr>
          <p:nvPr/>
        </p:nvGrpSpPr>
        <p:grpSpPr bwMode="auto">
          <a:xfrm>
            <a:off x="1066800" y="3441698"/>
            <a:ext cx="7113589" cy="400050"/>
            <a:chOff x="647" y="2280"/>
            <a:chExt cx="4481" cy="252"/>
          </a:xfrm>
          <a:solidFill>
            <a:srgbClr val="CCFFFF"/>
          </a:solidFill>
        </p:grpSpPr>
        <p:sp>
          <p:nvSpPr>
            <p:cNvPr id="53285" name="Rectangle 34"/>
            <p:cNvSpPr>
              <a:spLocks noChangeArrowheads="1"/>
            </p:cNvSpPr>
            <p:nvPr/>
          </p:nvSpPr>
          <p:spPr bwMode="auto">
            <a:xfrm>
              <a:off x="647" y="2280"/>
              <a:ext cx="1073" cy="240"/>
            </a:xfrm>
            <a:prstGeom prst="rect">
              <a:avLst/>
            </a:prstGeom>
            <a:grpFill/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3286" name="Text Box 35"/>
            <p:cNvSpPr txBox="1">
              <a:spLocks noChangeArrowheads="1"/>
            </p:cNvSpPr>
            <p:nvPr/>
          </p:nvSpPr>
          <p:spPr bwMode="auto">
            <a:xfrm>
              <a:off x="695" y="2280"/>
              <a:ext cx="996" cy="252"/>
            </a:xfrm>
            <a:prstGeom prst="rect">
              <a:avLst/>
            </a:prstGeom>
            <a:noFill/>
            <a:ln>
              <a:noFill/>
            </a:ln>
            <a:extLst>
              <a:ext uri="{91240B29-F687-4f45-9708-019B960494DF}">
                <a14:hiddenLine xmlns:a14="http://schemas.microsoft.com/office/drawing/2010/main" xmlns="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1430" tIns="45716" rIns="91430" bIns="45716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2pPr>
              <a:lvl3pPr marL="11430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3pPr>
              <a:lvl4pPr marL="16002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4pPr>
              <a:lvl5pPr marL="20574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5pPr>
              <a:lvl6pPr marL="25146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6pPr>
              <a:lvl7pPr marL="29718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7pPr>
              <a:lvl8pPr marL="34290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8pPr>
              <a:lvl9pPr marL="38862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9pPr>
            </a:lstStyle>
            <a:p>
              <a:pPr algn="l"/>
              <a:r>
                <a:rPr lang="en-US" dirty="0">
                  <a:latin typeface="Arial" charset="0"/>
                </a:rPr>
                <a:t>Application</a:t>
              </a:r>
            </a:p>
          </p:txBody>
        </p:sp>
        <p:sp>
          <p:nvSpPr>
            <p:cNvPr id="53287" name="Rectangle 36"/>
            <p:cNvSpPr>
              <a:spLocks noChangeArrowheads="1"/>
            </p:cNvSpPr>
            <p:nvPr/>
          </p:nvSpPr>
          <p:spPr bwMode="auto">
            <a:xfrm>
              <a:off x="4055" y="2280"/>
              <a:ext cx="1073" cy="240"/>
            </a:xfrm>
            <a:prstGeom prst="rect">
              <a:avLst/>
            </a:prstGeom>
            <a:grpFill/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3288" name="Text Box 37"/>
            <p:cNvSpPr txBox="1">
              <a:spLocks noChangeArrowheads="1"/>
            </p:cNvSpPr>
            <p:nvPr/>
          </p:nvSpPr>
          <p:spPr bwMode="auto">
            <a:xfrm>
              <a:off x="4076" y="2280"/>
              <a:ext cx="996" cy="252"/>
            </a:xfrm>
            <a:prstGeom prst="rect">
              <a:avLst/>
            </a:prstGeom>
            <a:noFill/>
            <a:ln>
              <a:noFill/>
            </a:ln>
            <a:extLst>
              <a:ext uri="{91240B29-F687-4f45-9708-019B960494DF}">
                <a14:hiddenLine xmlns:a14="http://schemas.microsoft.com/office/drawing/2010/main" xmlns="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1430" tIns="45716" rIns="91430" bIns="45716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2pPr>
              <a:lvl3pPr marL="11430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3pPr>
              <a:lvl4pPr marL="16002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4pPr>
              <a:lvl5pPr marL="20574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5pPr>
              <a:lvl6pPr marL="25146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6pPr>
              <a:lvl7pPr marL="29718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7pPr>
              <a:lvl8pPr marL="34290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8pPr>
              <a:lvl9pPr marL="38862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9pPr>
            </a:lstStyle>
            <a:p>
              <a:pPr algn="l"/>
              <a:r>
                <a:rPr lang="en-US">
                  <a:latin typeface="Arial" charset="0"/>
                </a:rPr>
                <a:t>Application</a:t>
              </a:r>
            </a:p>
          </p:txBody>
        </p:sp>
        <p:cxnSp>
          <p:nvCxnSpPr>
            <p:cNvPr id="53289" name="AutoShape 38"/>
            <p:cNvCxnSpPr>
              <a:cxnSpLocks noChangeShapeType="1"/>
              <a:stCxn id="53285" idx="3"/>
              <a:endCxn id="53288" idx="1"/>
            </p:cNvCxnSpPr>
            <p:nvPr/>
          </p:nvCxnSpPr>
          <p:spPr bwMode="auto">
            <a:xfrm>
              <a:off x="1720" y="2400"/>
              <a:ext cx="2356" cy="6"/>
            </a:xfrm>
            <a:prstGeom prst="straightConnector1">
              <a:avLst/>
            </a:prstGeom>
            <a:grpFill/>
            <a:ln w="19050">
              <a:solidFill>
                <a:schemeClr val="tx1"/>
              </a:solidFill>
              <a:prstDash val="sysDot"/>
              <a:round/>
              <a:headEnd type="triangle" w="med" len="med"/>
              <a:tailEnd type="triangle" w="med" len="med"/>
            </a:ln>
            <a:extLst/>
          </p:spPr>
        </p:cxnSp>
      </p:grpSp>
      <p:sp>
        <p:nvSpPr>
          <p:cNvPr id="53281" name="Text Box 39"/>
          <p:cNvSpPr txBox="1">
            <a:spLocks noChangeArrowheads="1"/>
          </p:cNvSpPr>
          <p:nvPr/>
        </p:nvSpPr>
        <p:spPr bwMode="auto">
          <a:xfrm>
            <a:off x="1339163" y="6246644"/>
            <a:ext cx="1157076" cy="4589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343" tIns="44379" rIns="90343" bIns="44379">
            <a:spAutoFit/>
          </a:bodyPr>
          <a:lstStyle>
            <a:lvl1pPr defTabSz="91281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42950" indent="-285750" defTabSz="91281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marL="1143000" indent="-228600" defTabSz="91281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marL="1600200" indent="-228600" defTabSz="91281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marL="2057400" indent="-228600" defTabSz="91281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2514600" indent="-228600" algn="r" defTabSz="91281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2971800" indent="-228600" algn="r" defTabSz="91281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3429000" indent="-228600" algn="r" defTabSz="91281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3886200" indent="-228600" algn="r" defTabSz="91281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algn="ctr"/>
            <a:r>
              <a:rPr lang="en-US" sz="2400" dirty="0">
                <a:solidFill>
                  <a:srgbClr val="660066"/>
                </a:solidFill>
                <a:latin typeface="Arial" charset="0"/>
              </a:rPr>
              <a:t>Host A</a:t>
            </a:r>
          </a:p>
        </p:txBody>
      </p:sp>
      <p:sp>
        <p:nvSpPr>
          <p:cNvPr id="53282" name="Text Box 40"/>
          <p:cNvSpPr txBox="1">
            <a:spLocks noChangeArrowheads="1"/>
          </p:cNvSpPr>
          <p:nvPr/>
        </p:nvSpPr>
        <p:spPr bwMode="auto">
          <a:xfrm>
            <a:off x="6826842" y="6170444"/>
            <a:ext cx="1174158" cy="4589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343" tIns="44379" rIns="90343" bIns="44379">
            <a:spAutoFit/>
          </a:bodyPr>
          <a:lstStyle>
            <a:lvl1pPr defTabSz="91281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42950" indent="-285750" defTabSz="91281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marL="1143000" indent="-228600" defTabSz="91281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marL="1600200" indent="-228600" defTabSz="91281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marL="2057400" indent="-228600" defTabSz="91281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2514600" indent="-228600" algn="r" defTabSz="91281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2971800" indent="-228600" algn="r" defTabSz="91281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3429000" indent="-228600" algn="r" defTabSz="91281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3886200" indent="-228600" algn="r" defTabSz="91281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algn="ctr"/>
            <a:r>
              <a:rPr lang="en-US" sz="2400" dirty="0">
                <a:solidFill>
                  <a:srgbClr val="660066"/>
                </a:solidFill>
                <a:latin typeface="Arial" charset="0"/>
              </a:rPr>
              <a:t>Host B</a:t>
            </a:r>
          </a:p>
        </p:txBody>
      </p:sp>
      <p:sp>
        <p:nvSpPr>
          <p:cNvPr id="53283" name="Text Box 41"/>
          <p:cNvSpPr txBox="1">
            <a:spLocks noChangeArrowheads="1"/>
          </p:cNvSpPr>
          <p:nvPr/>
        </p:nvSpPr>
        <p:spPr bwMode="auto">
          <a:xfrm>
            <a:off x="4121446" y="5943601"/>
            <a:ext cx="1174158" cy="4589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343" tIns="44379" rIns="90343" bIns="44379">
            <a:spAutoFit/>
          </a:bodyPr>
          <a:lstStyle>
            <a:lvl1pPr defTabSz="91281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42950" indent="-285750" defTabSz="91281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marL="1143000" indent="-228600" defTabSz="91281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marL="1600200" indent="-228600" defTabSz="91281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marL="2057400" indent="-228600" defTabSz="91281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2514600" indent="-228600" algn="r" defTabSz="91281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2971800" indent="-228600" algn="r" defTabSz="91281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3429000" indent="-228600" algn="r" defTabSz="91281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3886200" indent="-228600" algn="r" defTabSz="91281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algn="ctr"/>
            <a:r>
              <a:rPr lang="en-US" sz="2400" dirty="0">
                <a:solidFill>
                  <a:srgbClr val="660066"/>
                </a:solidFill>
                <a:latin typeface="Arial" charset="0"/>
              </a:rPr>
              <a:t>Router</a:t>
            </a:r>
          </a:p>
        </p:txBody>
      </p:sp>
      <p:sp>
        <p:nvSpPr>
          <p:cNvPr id="53284" name="Freeform 42"/>
          <p:cNvSpPr>
            <a:spLocks/>
          </p:cNvSpPr>
          <p:nvPr/>
        </p:nvSpPr>
        <p:spPr bwMode="auto">
          <a:xfrm>
            <a:off x="2590801" y="3429000"/>
            <a:ext cx="4114800" cy="1670050"/>
          </a:xfrm>
          <a:custGeom>
            <a:avLst/>
            <a:gdLst>
              <a:gd name="T0" fmla="*/ 0 w 2352"/>
              <a:gd name="T1" fmla="*/ 0 h 1968"/>
              <a:gd name="T2" fmla="*/ 0 w 2352"/>
              <a:gd name="T3" fmla="*/ 2147483647 h 1968"/>
              <a:gd name="T4" fmla="*/ 2147483647 w 2352"/>
              <a:gd name="T5" fmla="*/ 2147483647 h 1968"/>
              <a:gd name="T6" fmla="*/ 2147483647 w 2352"/>
              <a:gd name="T7" fmla="*/ 2147483647 h 1968"/>
              <a:gd name="T8" fmla="*/ 2147483647 w 2352"/>
              <a:gd name="T9" fmla="*/ 2147483647 h 1968"/>
              <a:gd name="T10" fmla="*/ 2147483647 w 2352"/>
              <a:gd name="T11" fmla="*/ 2147483647 h 1968"/>
              <a:gd name="T12" fmla="*/ 2147483647 w 2352"/>
              <a:gd name="T13" fmla="*/ 2147483647 h 1968"/>
              <a:gd name="T14" fmla="*/ 2147483647 w 2352"/>
              <a:gd name="T15" fmla="*/ 2147483647 h 1968"/>
              <a:gd name="T16" fmla="*/ 2147483647 w 2352"/>
              <a:gd name="T17" fmla="*/ 2147483647 h 1968"/>
              <a:gd name="T18" fmla="*/ 2147483647 w 2352"/>
              <a:gd name="T19" fmla="*/ 0 h 1968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2352"/>
              <a:gd name="T31" fmla="*/ 0 h 1968"/>
              <a:gd name="T32" fmla="*/ 2352 w 2352"/>
              <a:gd name="T33" fmla="*/ 1968 h 1968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2352" h="1968">
                <a:moveTo>
                  <a:pt x="0" y="0"/>
                </a:moveTo>
                <a:lnTo>
                  <a:pt x="0" y="1824"/>
                </a:lnTo>
                <a:lnTo>
                  <a:pt x="96" y="1968"/>
                </a:lnTo>
                <a:lnTo>
                  <a:pt x="864" y="1968"/>
                </a:lnTo>
                <a:lnTo>
                  <a:pt x="864" y="1200"/>
                </a:lnTo>
                <a:lnTo>
                  <a:pt x="1488" y="1200"/>
                </a:lnTo>
                <a:lnTo>
                  <a:pt x="1488" y="1968"/>
                </a:lnTo>
                <a:lnTo>
                  <a:pt x="2256" y="1968"/>
                </a:lnTo>
                <a:lnTo>
                  <a:pt x="2352" y="1824"/>
                </a:lnTo>
                <a:lnTo>
                  <a:pt x="2352" y="0"/>
                </a:lnTo>
              </a:path>
            </a:pathLst>
          </a:custGeom>
          <a:noFill/>
          <a:ln w="50800">
            <a:solidFill>
              <a:srgbClr val="0000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lIns="90488" tIns="44450" rIns="90488" bIns="44450"/>
          <a:lstStyle/>
          <a:p>
            <a:endParaRPr lang="en-US"/>
          </a:p>
        </p:txBody>
      </p:sp>
      <p:sp>
        <p:nvSpPr>
          <p:cNvPr id="3" name="Oval 2"/>
          <p:cNvSpPr/>
          <p:nvPr/>
        </p:nvSpPr>
        <p:spPr bwMode="auto">
          <a:xfrm>
            <a:off x="762000" y="3581400"/>
            <a:ext cx="2286000" cy="838200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urier New" charset="0"/>
            </a:endParaRPr>
          </a:p>
        </p:txBody>
      </p:sp>
      <p:sp>
        <p:nvSpPr>
          <p:cNvPr id="45" name="Oval 44"/>
          <p:cNvSpPr/>
          <p:nvPr/>
        </p:nvSpPr>
        <p:spPr bwMode="auto">
          <a:xfrm>
            <a:off x="6172200" y="3581400"/>
            <a:ext cx="2286000" cy="838200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urier New" charset="0"/>
            </a:endParaRPr>
          </a:p>
        </p:txBody>
      </p:sp>
      <p:pic>
        <p:nvPicPr>
          <p:cNvPr id="47" name="Picture 55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91000" y="5486401"/>
            <a:ext cx="914400" cy="5543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8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1" y="5410200"/>
            <a:ext cx="850175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9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4201" y="5410200"/>
            <a:ext cx="850175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0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1"/>
            <a:ext cx="2133600" cy="365125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37931725" indent="-37474525" algn="ctr"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r"/>
            <a:fld id="{C347C1EF-973B-F840-ADDD-5BD345E7D802}" type="slidenum">
              <a:rPr lang="en-US" sz="1400" smtClean="0">
                <a:latin typeface="Calibri"/>
              </a:rPr>
              <a:pPr algn="r"/>
              <a:t>3</a:t>
            </a:fld>
            <a:endParaRPr lang="en-US" sz="1400" dirty="0"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952999364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3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37931725" indent="-37474525" algn="ctr"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r"/>
            <a:fld id="{B5DD9DA9-872E-3847-806F-16FCEA22A28E}" type="slidenum">
              <a:rPr lang="en-US" sz="1400" smtClean="0">
                <a:latin typeface="Calibri"/>
              </a:rPr>
              <a:pPr algn="r"/>
              <a:t>30</a:t>
            </a:fld>
            <a:endParaRPr lang="en-US" sz="1400" dirty="0">
              <a:latin typeface="Calibri"/>
            </a:endParaRPr>
          </a:p>
        </p:txBody>
      </p:sp>
      <p:sp>
        <p:nvSpPr>
          <p:cNvPr id="4096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>
                <a:ea typeface="ＭＳ Ｐゴシック" charset="0"/>
                <a:cs typeface="ＭＳ Ｐゴシック" charset="0"/>
              </a:rPr>
              <a:t>KR state machines – a note.</a:t>
            </a:r>
            <a:endParaRPr lang="en-US" sz="3200" dirty="0">
              <a:ea typeface="ＭＳ Ｐゴシック" charset="0"/>
              <a:cs typeface="ＭＳ Ｐゴシック" charset="0"/>
            </a:endParaRPr>
          </a:p>
        </p:txBody>
      </p:sp>
      <p:sp>
        <p:nvSpPr>
          <p:cNvPr id="4096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14349" y="1304925"/>
            <a:ext cx="7258051" cy="3352800"/>
          </a:xfrm>
        </p:spPr>
        <p:txBody>
          <a:bodyPr/>
          <a:lstStyle/>
          <a:p>
            <a:pPr>
              <a:buFont typeface="ZapfDingbats" charset="0"/>
              <a:buNone/>
            </a:pPr>
            <a:r>
              <a:rPr lang="en-GB" sz="2400" dirty="0" smtClean="0">
                <a:solidFill>
                  <a:srgbClr val="FF0000"/>
                </a:solidFill>
                <a:ea typeface="ＭＳ Ｐゴシック" charset="0"/>
                <a:cs typeface="ＭＳ Ｐゴシック" charset="0"/>
              </a:rPr>
              <a:t>Beware</a:t>
            </a:r>
          </a:p>
          <a:p>
            <a:pPr>
              <a:buFont typeface="ZapfDingbats" charset="0"/>
              <a:buNone/>
            </a:pPr>
            <a:r>
              <a:rPr lang="en-GB" sz="2400" dirty="0" smtClean="0">
                <a:solidFill>
                  <a:srgbClr val="000000"/>
                </a:solidFill>
                <a:ea typeface="ＭＳ Ｐゴシック" charset="0"/>
                <a:cs typeface="ＭＳ Ｐゴシック" charset="0"/>
              </a:rPr>
              <a:t>Kurose and Ross has a confusing/confused attitude to state-machines.</a:t>
            </a:r>
          </a:p>
          <a:p>
            <a:pPr>
              <a:buFont typeface="ZapfDingbats" charset="0"/>
              <a:buNone/>
            </a:pPr>
            <a:r>
              <a:rPr lang="en-GB" sz="2400" dirty="0" smtClean="0">
                <a:solidFill>
                  <a:srgbClr val="000000"/>
                </a:solidFill>
                <a:ea typeface="ＭＳ Ｐゴシック" charset="0"/>
                <a:cs typeface="ＭＳ Ｐゴシック" charset="0"/>
              </a:rPr>
              <a:t>I’ve attempted to normalise the representation.</a:t>
            </a:r>
          </a:p>
          <a:p>
            <a:pPr>
              <a:buFont typeface="ZapfDingbats" charset="0"/>
              <a:buNone/>
            </a:pPr>
            <a:r>
              <a:rPr lang="en-GB" sz="2400" dirty="0" smtClean="0">
                <a:solidFill>
                  <a:srgbClr val="000000"/>
                </a:solidFill>
                <a:ea typeface="ＭＳ Ｐゴシック" charset="0"/>
                <a:cs typeface="ＭＳ Ｐゴシック" charset="0"/>
              </a:rPr>
              <a:t>UPSHOT: these slides have differing information to the KR book</a:t>
            </a:r>
            <a:r>
              <a:rPr lang="en-GB" sz="2400" dirty="0">
                <a:solidFill>
                  <a:srgbClr val="000000"/>
                </a:solidFill>
                <a:ea typeface="ＭＳ Ｐゴシック" charset="0"/>
                <a:cs typeface="ＭＳ Ｐゴシック" charset="0"/>
              </a:rPr>
              <a:t> </a:t>
            </a:r>
            <a:r>
              <a:rPr lang="en-GB" sz="2400" dirty="0" smtClean="0">
                <a:solidFill>
                  <a:srgbClr val="000000"/>
                </a:solidFill>
                <a:ea typeface="ＭＳ Ｐゴシック" charset="0"/>
                <a:cs typeface="ＭＳ Ｐゴシック" charset="0"/>
              </a:rPr>
              <a:t>(from which the RDT example is taken.)</a:t>
            </a:r>
          </a:p>
          <a:p>
            <a:pPr>
              <a:buFont typeface="ZapfDingbats" charset="0"/>
              <a:buNone/>
            </a:pPr>
            <a:r>
              <a:rPr lang="en-GB" sz="2400" dirty="0" smtClean="0">
                <a:solidFill>
                  <a:srgbClr val="000000"/>
                </a:solidFill>
                <a:ea typeface="ＭＳ Ｐゴシック" charset="0"/>
                <a:cs typeface="ＭＳ Ｐゴシック" charset="0"/>
              </a:rPr>
              <a:t>in KR “actions taken” appear wide-ranging, my interpretation is more specific/relevant.</a:t>
            </a:r>
            <a:endParaRPr lang="en-US" sz="2400" dirty="0">
              <a:solidFill>
                <a:srgbClr val="000000"/>
              </a:solidFill>
              <a:ea typeface="ＭＳ Ｐゴシック" charset="0"/>
              <a:cs typeface="ＭＳ Ｐゴシック" charset="0"/>
            </a:endParaRPr>
          </a:p>
        </p:txBody>
      </p:sp>
      <p:grpSp>
        <p:nvGrpSpPr>
          <p:cNvPr id="40966" name="Group 4"/>
          <p:cNvGrpSpPr>
            <a:grpSpLocks/>
          </p:cNvGrpSpPr>
          <p:nvPr/>
        </p:nvGrpSpPr>
        <p:grpSpPr bwMode="auto">
          <a:xfrm>
            <a:off x="3084513" y="5092010"/>
            <a:ext cx="896939" cy="942975"/>
            <a:chOff x="683" y="3294"/>
            <a:chExt cx="565" cy="594"/>
          </a:xfrm>
        </p:grpSpPr>
        <p:sp>
          <p:nvSpPr>
            <p:cNvPr id="40983" name="Oval 5"/>
            <p:cNvSpPr>
              <a:spLocks noChangeArrowheads="1"/>
            </p:cNvSpPr>
            <p:nvPr/>
          </p:nvSpPr>
          <p:spPr bwMode="auto">
            <a:xfrm>
              <a:off x="738" y="3294"/>
              <a:ext cx="510" cy="552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1905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 eaLnBrk="0" hangingPunct="0"/>
              <a:endParaRPr lang="en-US" dirty="0">
                <a:latin typeface="Calibri"/>
              </a:endParaRPr>
            </a:p>
          </p:txBody>
        </p:sp>
        <p:sp>
          <p:nvSpPr>
            <p:cNvPr id="40984" name="Oval 6"/>
            <p:cNvSpPr>
              <a:spLocks noChangeArrowheads="1"/>
            </p:cNvSpPr>
            <p:nvPr/>
          </p:nvSpPr>
          <p:spPr bwMode="auto">
            <a:xfrm>
              <a:off x="690" y="3336"/>
              <a:ext cx="510" cy="552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en-US" dirty="0">
                <a:latin typeface="Calibri"/>
              </a:endParaRPr>
            </a:p>
          </p:txBody>
        </p:sp>
        <p:sp>
          <p:nvSpPr>
            <p:cNvPr id="40985" name="Text Box 7"/>
            <p:cNvSpPr txBox="1">
              <a:spLocks noChangeArrowheads="1"/>
            </p:cNvSpPr>
            <p:nvPr/>
          </p:nvSpPr>
          <p:spPr bwMode="auto">
            <a:xfrm>
              <a:off x="683" y="3376"/>
              <a:ext cx="488" cy="4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algn="ctr" eaLnBrk="0" hangingPunct="0">
                <a:defRPr sz="1600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37931725" indent="-37474525" algn="ctr" eaLnBrk="0" hangingPunct="0">
                <a:defRPr sz="16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eaLnBrk="0" hangingPunct="0">
                <a:defRPr sz="16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eaLnBrk="0" hangingPunct="0">
                <a:defRPr sz="16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eaLnBrk="0" hangingPunct="0">
                <a:defRPr sz="16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r>
                <a:rPr lang="en-US" sz="2000" dirty="0" smtClean="0">
                  <a:latin typeface="Calibri"/>
                </a:rPr>
                <a:t>State</a:t>
              </a:r>
              <a:endParaRPr lang="en-US" sz="2000" dirty="0">
                <a:latin typeface="Calibri"/>
              </a:endParaRPr>
            </a:p>
            <a:p>
              <a:r>
                <a:rPr lang="en-US" sz="2000" dirty="0" smtClean="0">
                  <a:latin typeface="Calibri"/>
                </a:rPr>
                <a:t>name</a:t>
              </a:r>
              <a:endParaRPr lang="en-US" sz="2000" dirty="0">
                <a:latin typeface="Calibri"/>
              </a:endParaRPr>
            </a:p>
          </p:txBody>
        </p:sp>
      </p:grpSp>
      <p:sp>
        <p:nvSpPr>
          <p:cNvPr id="40967" name="Freeform 8"/>
          <p:cNvSpPr>
            <a:spLocks/>
          </p:cNvSpPr>
          <p:nvPr/>
        </p:nvSpPr>
        <p:spPr bwMode="auto">
          <a:xfrm>
            <a:off x="3981451" y="5111059"/>
            <a:ext cx="3952875" cy="285750"/>
          </a:xfrm>
          <a:custGeom>
            <a:avLst/>
            <a:gdLst>
              <a:gd name="T0" fmla="*/ 0 w 1446"/>
              <a:gd name="T1" fmla="*/ 453628125 h 180"/>
              <a:gd name="T2" fmla="*/ 2147483647 w 1446"/>
              <a:gd name="T3" fmla="*/ 423386250 h 180"/>
              <a:gd name="T4" fmla="*/ 0 60000 65536"/>
              <a:gd name="T5" fmla="*/ 0 60000 65536"/>
              <a:gd name="T6" fmla="*/ 0 w 1446"/>
              <a:gd name="T7" fmla="*/ 0 h 180"/>
              <a:gd name="T8" fmla="*/ 1446 w 1446"/>
              <a:gd name="T9" fmla="*/ 180 h 180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1446" h="180">
                <a:moveTo>
                  <a:pt x="0" y="180"/>
                </a:moveTo>
                <a:cubicBezTo>
                  <a:pt x="540" y="30"/>
                  <a:pt x="972" y="0"/>
                  <a:pt x="1446" y="168"/>
                </a:cubicBezTo>
              </a:path>
            </a:pathLst>
          </a:cu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 eaLnBrk="0" hangingPunct="0"/>
            <a:endParaRPr lang="en-US" dirty="0">
              <a:latin typeface="Calibri"/>
            </a:endParaRPr>
          </a:p>
        </p:txBody>
      </p:sp>
      <p:grpSp>
        <p:nvGrpSpPr>
          <p:cNvPr id="40968" name="Group 9"/>
          <p:cNvGrpSpPr>
            <a:grpSpLocks/>
          </p:cNvGrpSpPr>
          <p:nvPr/>
        </p:nvGrpSpPr>
        <p:grpSpPr bwMode="auto">
          <a:xfrm>
            <a:off x="7837488" y="5196785"/>
            <a:ext cx="896939" cy="942975"/>
            <a:chOff x="683" y="3294"/>
            <a:chExt cx="565" cy="594"/>
          </a:xfrm>
        </p:grpSpPr>
        <p:sp>
          <p:nvSpPr>
            <p:cNvPr id="40980" name="Oval 10"/>
            <p:cNvSpPr>
              <a:spLocks noChangeArrowheads="1"/>
            </p:cNvSpPr>
            <p:nvPr/>
          </p:nvSpPr>
          <p:spPr bwMode="auto">
            <a:xfrm>
              <a:off x="738" y="3294"/>
              <a:ext cx="510" cy="552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1905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 eaLnBrk="0" hangingPunct="0"/>
              <a:endParaRPr lang="en-US" dirty="0">
                <a:latin typeface="Calibri"/>
              </a:endParaRPr>
            </a:p>
          </p:txBody>
        </p:sp>
        <p:sp>
          <p:nvSpPr>
            <p:cNvPr id="40981" name="Oval 11"/>
            <p:cNvSpPr>
              <a:spLocks noChangeArrowheads="1"/>
            </p:cNvSpPr>
            <p:nvPr/>
          </p:nvSpPr>
          <p:spPr bwMode="auto">
            <a:xfrm>
              <a:off x="690" y="3336"/>
              <a:ext cx="510" cy="552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en-US" dirty="0">
                <a:latin typeface="Calibri"/>
              </a:endParaRPr>
            </a:p>
          </p:txBody>
        </p:sp>
        <p:sp>
          <p:nvSpPr>
            <p:cNvPr id="40982" name="Text Box 12"/>
            <p:cNvSpPr txBox="1">
              <a:spLocks noChangeArrowheads="1"/>
            </p:cNvSpPr>
            <p:nvPr/>
          </p:nvSpPr>
          <p:spPr bwMode="auto">
            <a:xfrm>
              <a:off x="683" y="3376"/>
              <a:ext cx="488" cy="4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algn="ctr" eaLnBrk="0" hangingPunct="0">
                <a:defRPr sz="1600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37931725" indent="-37474525" algn="ctr" eaLnBrk="0" hangingPunct="0">
                <a:defRPr sz="16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eaLnBrk="0" hangingPunct="0">
                <a:defRPr sz="16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eaLnBrk="0" hangingPunct="0">
                <a:defRPr sz="16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eaLnBrk="0" hangingPunct="0">
                <a:defRPr sz="16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r>
                <a:rPr lang="en-US" sz="2000" dirty="0" smtClean="0">
                  <a:latin typeface="Calibri"/>
                </a:rPr>
                <a:t>State</a:t>
              </a:r>
              <a:endParaRPr lang="en-US" sz="2000" dirty="0">
                <a:latin typeface="Calibri"/>
              </a:endParaRPr>
            </a:p>
            <a:p>
              <a:r>
                <a:rPr lang="en-US" sz="2000" dirty="0" smtClean="0">
                  <a:latin typeface="Calibri"/>
                </a:rPr>
                <a:t>name</a:t>
              </a:r>
              <a:endParaRPr lang="en-US" sz="2000" dirty="0">
                <a:latin typeface="Calibri"/>
              </a:endParaRPr>
            </a:p>
          </p:txBody>
        </p:sp>
      </p:grpSp>
      <p:sp>
        <p:nvSpPr>
          <p:cNvPr id="40969" name="Text Box 13"/>
          <p:cNvSpPr txBox="1">
            <a:spLocks noChangeArrowheads="1"/>
          </p:cNvSpPr>
          <p:nvPr/>
        </p:nvSpPr>
        <p:spPr bwMode="auto">
          <a:xfrm>
            <a:off x="3892033" y="4485584"/>
            <a:ext cx="379198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ctr"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37931725" indent="-37474525" algn="ctr"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r>
              <a:rPr lang="en-US" sz="1800" dirty="0" smtClean="0">
                <a:solidFill>
                  <a:srgbClr val="FF0000"/>
                </a:solidFill>
                <a:latin typeface="Calibri"/>
              </a:rPr>
              <a:t>Relevant event </a:t>
            </a:r>
            <a:r>
              <a:rPr lang="en-US" sz="1800" dirty="0">
                <a:solidFill>
                  <a:srgbClr val="FF0000"/>
                </a:solidFill>
                <a:latin typeface="Calibri"/>
              </a:rPr>
              <a:t>causing state transition</a:t>
            </a:r>
            <a:endParaRPr lang="en-US" sz="2400" dirty="0">
              <a:latin typeface="Times New Roman" charset="0"/>
            </a:endParaRPr>
          </a:p>
        </p:txBody>
      </p:sp>
      <p:sp>
        <p:nvSpPr>
          <p:cNvPr id="40970" name="Text Box 14"/>
          <p:cNvSpPr txBox="1">
            <a:spLocks noChangeArrowheads="1"/>
          </p:cNvSpPr>
          <p:nvPr/>
        </p:nvSpPr>
        <p:spPr bwMode="auto">
          <a:xfrm>
            <a:off x="3870992" y="4780859"/>
            <a:ext cx="395789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ctr"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37931725" indent="-37474525" algn="ctr"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r>
              <a:rPr lang="en-US" sz="1800" dirty="0" smtClean="0">
                <a:solidFill>
                  <a:srgbClr val="FF0000"/>
                </a:solidFill>
                <a:latin typeface="Calibri"/>
              </a:rPr>
              <a:t>Relevant action </a:t>
            </a:r>
            <a:r>
              <a:rPr lang="en-US" sz="1800" dirty="0">
                <a:solidFill>
                  <a:srgbClr val="FF0000"/>
                </a:solidFill>
                <a:latin typeface="Calibri"/>
              </a:rPr>
              <a:t>taken on state transition</a:t>
            </a:r>
            <a:endParaRPr lang="en-US" sz="2400" dirty="0">
              <a:solidFill>
                <a:srgbClr val="FF0000"/>
              </a:solidFill>
              <a:latin typeface="Times New Roman" charset="0"/>
            </a:endParaRPr>
          </a:p>
        </p:txBody>
      </p:sp>
      <p:sp>
        <p:nvSpPr>
          <p:cNvPr id="40971" name="Line 15"/>
          <p:cNvSpPr>
            <a:spLocks noChangeShapeType="1"/>
          </p:cNvSpPr>
          <p:nvPr/>
        </p:nvSpPr>
        <p:spPr bwMode="auto">
          <a:xfrm>
            <a:off x="4105277" y="4825309"/>
            <a:ext cx="3381375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 dirty="0">
              <a:latin typeface="Calibri"/>
            </a:endParaRPr>
          </a:p>
        </p:txBody>
      </p:sp>
      <p:sp>
        <p:nvSpPr>
          <p:cNvPr id="40972" name="Rectangle 16"/>
          <p:cNvSpPr>
            <a:spLocks noChangeArrowheads="1"/>
          </p:cNvSpPr>
          <p:nvPr/>
        </p:nvSpPr>
        <p:spPr bwMode="auto">
          <a:xfrm>
            <a:off x="123826" y="4686300"/>
            <a:ext cx="2771775" cy="1238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 algn="r" eaLnBrk="0" hangingPunct="0">
              <a:spcBef>
                <a:spcPct val="20000"/>
              </a:spcBef>
              <a:buClr>
                <a:schemeClr val="accent2"/>
              </a:buClr>
              <a:buSzPct val="85000"/>
              <a:buFont typeface="ZapfDingbats" charset="0"/>
              <a:buNone/>
            </a:pPr>
            <a:r>
              <a:rPr lang="en-US" sz="1800" dirty="0">
                <a:solidFill>
                  <a:srgbClr val="FF0000"/>
                </a:solidFill>
                <a:latin typeface="Calibri"/>
              </a:rPr>
              <a:t>state:</a:t>
            </a:r>
            <a:r>
              <a:rPr lang="en-US" sz="1800" dirty="0">
                <a:latin typeface="Calibri"/>
              </a:rPr>
              <a:t> when in this </a:t>
            </a:r>
            <a:r>
              <a:rPr lang="ja-JP" altLang="en-US" sz="1800" dirty="0">
                <a:latin typeface="Calibri"/>
              </a:rPr>
              <a:t>“</a:t>
            </a:r>
            <a:r>
              <a:rPr lang="en-US" sz="1800" dirty="0">
                <a:latin typeface="Calibri"/>
              </a:rPr>
              <a:t>state</a:t>
            </a:r>
            <a:r>
              <a:rPr lang="ja-JP" altLang="en-US" sz="1800" dirty="0">
                <a:latin typeface="Calibri"/>
              </a:rPr>
              <a:t>”</a:t>
            </a:r>
            <a:r>
              <a:rPr lang="en-US" sz="1800" dirty="0">
                <a:latin typeface="Calibri"/>
              </a:rPr>
              <a:t> next state uniquely determined by next event</a:t>
            </a:r>
          </a:p>
        </p:txBody>
      </p:sp>
      <p:sp>
        <p:nvSpPr>
          <p:cNvPr id="40973" name="Freeform 17"/>
          <p:cNvSpPr>
            <a:spLocks/>
          </p:cNvSpPr>
          <p:nvPr/>
        </p:nvSpPr>
        <p:spPr bwMode="auto">
          <a:xfrm>
            <a:off x="3381375" y="6034985"/>
            <a:ext cx="95251" cy="581025"/>
          </a:xfrm>
          <a:custGeom>
            <a:avLst/>
            <a:gdLst>
              <a:gd name="T0" fmla="*/ 120967500 w 60"/>
              <a:gd name="T1" fmla="*/ 922377188 h 366"/>
              <a:gd name="T2" fmla="*/ 151209375 w 60"/>
              <a:gd name="T3" fmla="*/ 0 h 366"/>
              <a:gd name="T4" fmla="*/ 0 60000 65536"/>
              <a:gd name="T5" fmla="*/ 0 60000 65536"/>
              <a:gd name="T6" fmla="*/ 0 w 60"/>
              <a:gd name="T7" fmla="*/ 0 h 366"/>
              <a:gd name="T8" fmla="*/ 60 w 60"/>
              <a:gd name="T9" fmla="*/ 366 h 36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60" h="366">
                <a:moveTo>
                  <a:pt x="48" y="366"/>
                </a:moveTo>
                <a:cubicBezTo>
                  <a:pt x="0" y="204"/>
                  <a:pt x="60" y="55"/>
                  <a:pt x="60" y="0"/>
                </a:cubicBezTo>
              </a:path>
            </a:pathLst>
          </a:cu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 eaLnBrk="0" hangingPunct="0"/>
            <a:endParaRPr lang="en-US" dirty="0">
              <a:latin typeface="Calibri"/>
            </a:endParaRPr>
          </a:p>
        </p:txBody>
      </p:sp>
      <p:sp>
        <p:nvSpPr>
          <p:cNvPr id="40974" name="Freeform 18"/>
          <p:cNvSpPr>
            <a:spLocks/>
          </p:cNvSpPr>
          <p:nvPr/>
        </p:nvSpPr>
        <p:spPr bwMode="auto">
          <a:xfrm flipH="1" flipV="1">
            <a:off x="8524875" y="6073085"/>
            <a:ext cx="95251" cy="581025"/>
          </a:xfrm>
          <a:custGeom>
            <a:avLst/>
            <a:gdLst>
              <a:gd name="T0" fmla="*/ 120967500 w 60"/>
              <a:gd name="T1" fmla="*/ 922377188 h 366"/>
              <a:gd name="T2" fmla="*/ 151209375 w 60"/>
              <a:gd name="T3" fmla="*/ 0 h 366"/>
              <a:gd name="T4" fmla="*/ 0 60000 65536"/>
              <a:gd name="T5" fmla="*/ 0 60000 65536"/>
              <a:gd name="T6" fmla="*/ 0 w 60"/>
              <a:gd name="T7" fmla="*/ 0 h 366"/>
              <a:gd name="T8" fmla="*/ 60 w 60"/>
              <a:gd name="T9" fmla="*/ 366 h 36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60" h="366">
                <a:moveTo>
                  <a:pt x="48" y="366"/>
                </a:moveTo>
                <a:cubicBezTo>
                  <a:pt x="0" y="204"/>
                  <a:pt x="60" y="55"/>
                  <a:pt x="60" y="0"/>
                </a:cubicBezTo>
              </a:path>
            </a:pathLst>
          </a:cu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 eaLnBrk="0" hangingPunct="0"/>
            <a:endParaRPr lang="en-US" dirty="0">
              <a:latin typeface="Calibri"/>
            </a:endParaRPr>
          </a:p>
        </p:txBody>
      </p:sp>
      <p:sp>
        <p:nvSpPr>
          <p:cNvPr id="40975" name="Line 19"/>
          <p:cNvSpPr>
            <a:spLocks noChangeShapeType="1"/>
          </p:cNvSpPr>
          <p:nvPr/>
        </p:nvSpPr>
        <p:spPr bwMode="auto">
          <a:xfrm>
            <a:off x="3905252" y="5777810"/>
            <a:ext cx="1571625" cy="752475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 dirty="0">
              <a:latin typeface="Calibri"/>
            </a:endParaRPr>
          </a:p>
        </p:txBody>
      </p:sp>
      <p:grpSp>
        <p:nvGrpSpPr>
          <p:cNvPr id="40976" name="Group 20"/>
          <p:cNvGrpSpPr>
            <a:grpSpLocks/>
          </p:cNvGrpSpPr>
          <p:nvPr/>
        </p:nvGrpSpPr>
        <p:grpSpPr bwMode="auto">
          <a:xfrm>
            <a:off x="4581518" y="5580966"/>
            <a:ext cx="942974" cy="674689"/>
            <a:chOff x="3516" y="3260"/>
            <a:chExt cx="594" cy="425"/>
          </a:xfrm>
        </p:grpSpPr>
        <p:sp>
          <p:nvSpPr>
            <p:cNvPr id="40977" name="Text Box 21"/>
            <p:cNvSpPr txBox="1">
              <a:spLocks noChangeArrowheads="1"/>
            </p:cNvSpPr>
            <p:nvPr/>
          </p:nvSpPr>
          <p:spPr bwMode="auto">
            <a:xfrm>
              <a:off x="3584" y="3260"/>
              <a:ext cx="448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algn="ctr" eaLnBrk="0" hangingPunct="0">
                <a:defRPr sz="1600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37931725" indent="-37474525" algn="ctr" eaLnBrk="0" hangingPunct="0">
                <a:defRPr sz="16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eaLnBrk="0" hangingPunct="0">
                <a:defRPr sz="16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eaLnBrk="0" hangingPunct="0">
                <a:defRPr sz="16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eaLnBrk="0" hangingPunct="0">
                <a:defRPr sz="16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r>
                <a:rPr lang="en-US" sz="1800" dirty="0">
                  <a:solidFill>
                    <a:srgbClr val="FF0000"/>
                  </a:solidFill>
                  <a:latin typeface="Calibri"/>
                </a:rPr>
                <a:t>event</a:t>
              </a:r>
              <a:endParaRPr lang="en-US" sz="2400" dirty="0">
                <a:latin typeface="Times New Roman" charset="0"/>
              </a:endParaRPr>
            </a:p>
          </p:txBody>
        </p:sp>
        <p:sp>
          <p:nvSpPr>
            <p:cNvPr id="40978" name="Text Box 22"/>
            <p:cNvSpPr txBox="1">
              <a:spLocks noChangeArrowheads="1"/>
            </p:cNvSpPr>
            <p:nvPr/>
          </p:nvSpPr>
          <p:spPr bwMode="auto">
            <a:xfrm>
              <a:off x="3559" y="3452"/>
              <a:ext cx="538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algn="ctr" eaLnBrk="0" hangingPunct="0">
                <a:defRPr sz="1600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37931725" indent="-37474525" algn="ctr" eaLnBrk="0" hangingPunct="0">
                <a:defRPr sz="16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eaLnBrk="0" hangingPunct="0">
                <a:defRPr sz="16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eaLnBrk="0" hangingPunct="0">
                <a:defRPr sz="16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eaLnBrk="0" hangingPunct="0">
                <a:defRPr sz="16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r>
                <a:rPr lang="en-US" sz="1800" dirty="0">
                  <a:solidFill>
                    <a:srgbClr val="FF0000"/>
                  </a:solidFill>
                  <a:latin typeface="Calibri"/>
                </a:rPr>
                <a:t>actions</a:t>
              </a:r>
              <a:endParaRPr lang="en-US" sz="2400" dirty="0">
                <a:solidFill>
                  <a:srgbClr val="FF0000"/>
                </a:solidFill>
                <a:latin typeface="Times New Roman" charset="0"/>
              </a:endParaRPr>
            </a:p>
          </p:txBody>
        </p:sp>
        <p:sp>
          <p:nvSpPr>
            <p:cNvPr id="40979" name="Line 23"/>
            <p:cNvSpPr>
              <a:spLocks noChangeShapeType="1"/>
            </p:cNvSpPr>
            <p:nvPr/>
          </p:nvSpPr>
          <p:spPr bwMode="auto">
            <a:xfrm>
              <a:off x="3516" y="3480"/>
              <a:ext cx="594" cy="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dirty="0">
                <a:latin typeface="Calibri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9632566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7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37931725" indent="-37474525" algn="ctr"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r"/>
            <a:fld id="{2640247A-41B6-374D-83E3-DAE8711ABD4B}" type="slidenum">
              <a:rPr lang="en-US" sz="1400" smtClean="0">
                <a:latin typeface="Calibri"/>
              </a:rPr>
              <a:pPr algn="r"/>
              <a:t>31</a:t>
            </a:fld>
            <a:endParaRPr lang="en-US" sz="1400" dirty="0">
              <a:latin typeface="Calibri"/>
            </a:endParaRPr>
          </a:p>
        </p:txBody>
      </p:sp>
      <p:sp>
        <p:nvSpPr>
          <p:cNvPr id="41988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228600"/>
            <a:ext cx="8001000" cy="1143000"/>
          </a:xfrm>
        </p:spPr>
        <p:txBody>
          <a:bodyPr/>
          <a:lstStyle/>
          <a:p>
            <a:r>
              <a:rPr lang="en-US" sz="3200" u="none" dirty="0">
                <a:ea typeface="ＭＳ Ｐゴシック" charset="0"/>
                <a:cs typeface="ＭＳ Ｐゴシック" charset="0"/>
              </a:rPr>
              <a:t>Rdt1.0: </a:t>
            </a:r>
            <a:r>
              <a:rPr lang="en-US" sz="2400" dirty="0">
                <a:ea typeface="ＭＳ Ｐゴシック" charset="0"/>
                <a:cs typeface="ＭＳ Ｐゴシック" charset="0"/>
              </a:rPr>
              <a:t>reliable transfer over a reliable channel</a:t>
            </a:r>
            <a:endParaRPr lang="en-US" dirty="0">
              <a:ea typeface="ＭＳ Ｐゴシック" charset="0"/>
              <a:cs typeface="ＭＳ Ｐゴシック" charset="0"/>
            </a:endParaRPr>
          </a:p>
        </p:txBody>
      </p:sp>
      <p:sp>
        <p:nvSpPr>
          <p:cNvPr id="4198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31801" y="1331914"/>
            <a:ext cx="7896225" cy="3019425"/>
          </a:xfrm>
        </p:spPr>
        <p:txBody>
          <a:bodyPr>
            <a:normAutofit/>
          </a:bodyPr>
          <a:lstStyle/>
          <a:p>
            <a:r>
              <a:rPr lang="en-US" sz="2400" dirty="0">
                <a:ea typeface="ＭＳ Ｐゴシック" charset="0"/>
                <a:cs typeface="ＭＳ Ｐゴシック" charset="0"/>
              </a:rPr>
              <a:t>underlying channel perfectly reliable</a:t>
            </a:r>
          </a:p>
          <a:p>
            <a:pPr lvl="1"/>
            <a:r>
              <a:rPr lang="en-US" sz="2000" dirty="0">
                <a:ea typeface="ＭＳ Ｐゴシック" charset="0"/>
              </a:rPr>
              <a:t>no bit errors</a:t>
            </a:r>
          </a:p>
          <a:p>
            <a:pPr lvl="1"/>
            <a:r>
              <a:rPr lang="en-US" sz="2000" dirty="0">
                <a:ea typeface="ＭＳ Ｐゴシック" charset="0"/>
              </a:rPr>
              <a:t>no loss of packets</a:t>
            </a:r>
          </a:p>
          <a:p>
            <a:r>
              <a:rPr lang="en-US" sz="2400" dirty="0">
                <a:ea typeface="ＭＳ Ｐゴシック" charset="0"/>
                <a:cs typeface="ＭＳ Ｐゴシック" charset="0"/>
              </a:rPr>
              <a:t>separate FSMs for sender, receiver:</a:t>
            </a:r>
          </a:p>
          <a:p>
            <a:pPr lvl="1"/>
            <a:r>
              <a:rPr lang="en-US" sz="2000" dirty="0">
                <a:ea typeface="ＭＳ Ｐゴシック" charset="0"/>
              </a:rPr>
              <a:t>sender sends data into underlying channel</a:t>
            </a:r>
          </a:p>
          <a:p>
            <a:pPr lvl="1"/>
            <a:r>
              <a:rPr lang="en-US" sz="2000" dirty="0">
                <a:ea typeface="ＭＳ Ｐゴシック" charset="0"/>
              </a:rPr>
              <a:t>receiver read data from underlying </a:t>
            </a:r>
            <a:r>
              <a:rPr lang="en-US" sz="2000" dirty="0" smtClean="0">
                <a:ea typeface="ＭＳ Ｐゴシック" charset="0"/>
              </a:rPr>
              <a:t>channel</a:t>
            </a:r>
          </a:p>
        </p:txBody>
      </p:sp>
      <p:sp>
        <p:nvSpPr>
          <p:cNvPr id="41990" name="Oval 4"/>
          <p:cNvSpPr>
            <a:spLocks noChangeArrowheads="1"/>
          </p:cNvSpPr>
          <p:nvPr/>
        </p:nvSpPr>
        <p:spPr bwMode="auto">
          <a:xfrm>
            <a:off x="808039" y="4818884"/>
            <a:ext cx="955675" cy="1011237"/>
          </a:xfrm>
          <a:prstGeom prst="ellipse">
            <a:avLst/>
          </a:prstGeom>
          <a:solidFill>
            <a:srgbClr val="FFFFFF"/>
          </a:solidFill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algn="ctr" eaLnBrk="0" hangingPunct="0"/>
            <a:endParaRPr lang="en-US" dirty="0">
              <a:latin typeface="Calibri"/>
            </a:endParaRPr>
          </a:p>
        </p:txBody>
      </p:sp>
      <p:sp>
        <p:nvSpPr>
          <p:cNvPr id="41991" name="Text Box 5"/>
          <p:cNvSpPr txBox="1">
            <a:spLocks noChangeArrowheads="1"/>
          </p:cNvSpPr>
          <p:nvPr/>
        </p:nvSpPr>
        <p:spPr bwMode="auto">
          <a:xfrm>
            <a:off x="744538" y="5109391"/>
            <a:ext cx="1098551" cy="912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37931725" indent="-37474525" algn="ctr"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r>
              <a:rPr lang="en-US" i="1" dirty="0" smtClean="0">
                <a:latin typeface="Calibri"/>
              </a:rPr>
              <a:t>IDLE</a:t>
            </a:r>
            <a:endParaRPr lang="en-US" sz="1400" i="1" dirty="0">
              <a:latin typeface="Times New Roman" charset="0"/>
            </a:endParaRPr>
          </a:p>
        </p:txBody>
      </p:sp>
      <p:sp>
        <p:nvSpPr>
          <p:cNvPr id="41992" name="Freeform 6"/>
          <p:cNvSpPr>
            <a:spLocks/>
          </p:cNvSpPr>
          <p:nvPr/>
        </p:nvSpPr>
        <p:spPr bwMode="auto">
          <a:xfrm>
            <a:off x="1617664" y="4803009"/>
            <a:ext cx="611187" cy="1027112"/>
          </a:xfrm>
          <a:custGeom>
            <a:avLst/>
            <a:gdLst>
              <a:gd name="T0" fmla="*/ 0 w 735"/>
              <a:gd name="T1" fmla="*/ 176369396 h 1080"/>
              <a:gd name="T2" fmla="*/ 0 w 735"/>
              <a:gd name="T3" fmla="*/ 773310723 h 1080"/>
              <a:gd name="T4" fmla="*/ 0 60000 65536"/>
              <a:gd name="T5" fmla="*/ 0 60000 65536"/>
              <a:gd name="T6" fmla="*/ 0 w 735"/>
              <a:gd name="T7" fmla="*/ 0 h 1080"/>
              <a:gd name="T8" fmla="*/ 735 w 735"/>
              <a:gd name="T9" fmla="*/ 1080 h 1080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735" h="1080">
                <a:moveTo>
                  <a:pt x="0" y="195"/>
                </a:moveTo>
                <a:cubicBezTo>
                  <a:pt x="690" y="0"/>
                  <a:pt x="735" y="1080"/>
                  <a:pt x="0" y="855"/>
                </a:cubicBezTo>
              </a:path>
            </a:pathLst>
          </a:custGeom>
          <a:noFill/>
          <a:ln w="1905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algn="ctr" eaLnBrk="0" hangingPunct="0"/>
            <a:endParaRPr lang="en-US" dirty="0">
              <a:latin typeface="Calibri"/>
            </a:endParaRPr>
          </a:p>
        </p:txBody>
      </p:sp>
      <p:sp>
        <p:nvSpPr>
          <p:cNvPr id="41993" name="Text Box 7"/>
          <p:cNvSpPr txBox="1">
            <a:spLocks noChangeArrowheads="1"/>
          </p:cNvSpPr>
          <p:nvPr/>
        </p:nvSpPr>
        <p:spPr bwMode="auto">
          <a:xfrm>
            <a:off x="2070101" y="5156516"/>
            <a:ext cx="2682875" cy="598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37931725" indent="-37474525" algn="ctr"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l"/>
            <a:r>
              <a:rPr lang="en-US" dirty="0" err="1" smtClean="0">
                <a:latin typeface="Calibri"/>
              </a:rPr>
              <a:t>udt_send</a:t>
            </a:r>
            <a:r>
              <a:rPr lang="en-US" dirty="0" smtClean="0">
                <a:latin typeface="Calibri"/>
              </a:rPr>
              <a:t>(packet)</a:t>
            </a:r>
            <a:endParaRPr lang="en-US" dirty="0">
              <a:latin typeface="Times New Roman" charset="0"/>
            </a:endParaRPr>
          </a:p>
        </p:txBody>
      </p:sp>
      <p:sp>
        <p:nvSpPr>
          <p:cNvPr id="41994" name="Text Box 8"/>
          <p:cNvSpPr txBox="1">
            <a:spLocks noChangeArrowheads="1"/>
          </p:cNvSpPr>
          <p:nvPr/>
        </p:nvSpPr>
        <p:spPr bwMode="auto">
          <a:xfrm>
            <a:off x="2028826" y="4860158"/>
            <a:ext cx="2255839" cy="42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37931725" indent="-37474525" algn="ctr"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l"/>
            <a:r>
              <a:rPr lang="en-US" dirty="0" err="1" smtClean="0">
                <a:latin typeface="Calibri"/>
              </a:rPr>
              <a:t>rdt_send</a:t>
            </a:r>
            <a:r>
              <a:rPr lang="en-US" dirty="0" smtClean="0">
                <a:latin typeface="Calibri"/>
              </a:rPr>
              <a:t>(</a:t>
            </a:r>
            <a:r>
              <a:rPr lang="en-US" dirty="0">
                <a:latin typeface="Calibri"/>
              </a:rPr>
              <a:t>data)</a:t>
            </a:r>
            <a:endParaRPr lang="en-US" dirty="0">
              <a:latin typeface="Times New Roman" charset="0"/>
            </a:endParaRPr>
          </a:p>
        </p:txBody>
      </p:sp>
      <p:sp>
        <p:nvSpPr>
          <p:cNvPr id="41995" name="Line 9"/>
          <p:cNvSpPr>
            <a:spLocks noChangeShapeType="1"/>
          </p:cNvSpPr>
          <p:nvPr/>
        </p:nvSpPr>
        <p:spPr bwMode="auto">
          <a:xfrm>
            <a:off x="2128839" y="5203058"/>
            <a:ext cx="1296987" cy="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 dirty="0">
              <a:latin typeface="Calibri"/>
            </a:endParaRPr>
          </a:p>
        </p:txBody>
      </p:sp>
      <p:sp>
        <p:nvSpPr>
          <p:cNvPr id="41996" name="Line 10"/>
          <p:cNvSpPr>
            <a:spLocks noChangeShapeType="1"/>
          </p:cNvSpPr>
          <p:nvPr/>
        </p:nvSpPr>
        <p:spPr bwMode="auto">
          <a:xfrm>
            <a:off x="484188" y="4803009"/>
            <a:ext cx="385763" cy="242887"/>
          </a:xfrm>
          <a:prstGeom prst="line">
            <a:avLst/>
          </a:prstGeom>
          <a:noFill/>
          <a:ln w="9525">
            <a:solidFill>
              <a:srgbClr val="000000"/>
            </a:solidFill>
            <a:prstDash val="dash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 dirty="0">
              <a:latin typeface="Calibri"/>
            </a:endParaRPr>
          </a:p>
        </p:txBody>
      </p:sp>
      <p:sp>
        <p:nvSpPr>
          <p:cNvPr id="41997" name="Text Box 11"/>
          <p:cNvSpPr txBox="1">
            <a:spLocks noChangeArrowheads="1"/>
          </p:cNvSpPr>
          <p:nvPr/>
        </p:nvSpPr>
        <p:spPr bwMode="auto">
          <a:xfrm>
            <a:off x="6500339" y="5185595"/>
            <a:ext cx="2487612" cy="42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37931725" indent="-37474525" algn="ctr"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l"/>
            <a:r>
              <a:rPr lang="en-US" dirty="0" err="1">
                <a:latin typeface="Calibri"/>
              </a:rPr>
              <a:t>r</a:t>
            </a:r>
            <a:r>
              <a:rPr lang="en-US" dirty="0" err="1" smtClean="0">
                <a:latin typeface="Calibri"/>
              </a:rPr>
              <a:t>dt_rcv</a:t>
            </a:r>
            <a:r>
              <a:rPr lang="en-US" dirty="0" smtClean="0">
                <a:latin typeface="Calibri"/>
              </a:rPr>
              <a:t>(data)</a:t>
            </a:r>
            <a:endParaRPr lang="en-US" dirty="0">
              <a:latin typeface="Times New Roman" charset="0"/>
            </a:endParaRPr>
          </a:p>
        </p:txBody>
      </p:sp>
      <p:sp>
        <p:nvSpPr>
          <p:cNvPr id="41998" name="Oval 12"/>
          <p:cNvSpPr>
            <a:spLocks noChangeArrowheads="1"/>
          </p:cNvSpPr>
          <p:nvPr/>
        </p:nvSpPr>
        <p:spPr bwMode="auto">
          <a:xfrm>
            <a:off x="5116513" y="4804596"/>
            <a:ext cx="955675" cy="1011238"/>
          </a:xfrm>
          <a:prstGeom prst="ellipse">
            <a:avLst/>
          </a:prstGeom>
          <a:solidFill>
            <a:srgbClr val="FFFFFF"/>
          </a:solidFill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algn="ctr" eaLnBrk="0" hangingPunct="0"/>
            <a:endParaRPr lang="en-US" dirty="0">
              <a:latin typeface="Calibri"/>
            </a:endParaRPr>
          </a:p>
        </p:txBody>
      </p:sp>
      <p:sp>
        <p:nvSpPr>
          <p:cNvPr id="41999" name="Text Box 13"/>
          <p:cNvSpPr txBox="1">
            <a:spLocks noChangeArrowheads="1"/>
          </p:cNvSpPr>
          <p:nvPr/>
        </p:nvSpPr>
        <p:spPr bwMode="auto">
          <a:xfrm>
            <a:off x="5053014" y="5103502"/>
            <a:ext cx="1098551" cy="912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37931725" indent="-37474525" algn="ctr"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r>
              <a:rPr lang="en-US" i="1" dirty="0" smtClean="0">
                <a:latin typeface="Calibri"/>
              </a:rPr>
              <a:t>IDLE</a:t>
            </a:r>
            <a:endParaRPr lang="en-US" sz="1400" i="1" dirty="0">
              <a:latin typeface="Times New Roman" charset="0"/>
            </a:endParaRPr>
          </a:p>
        </p:txBody>
      </p:sp>
      <p:sp>
        <p:nvSpPr>
          <p:cNvPr id="42000" name="Freeform 14"/>
          <p:cNvSpPr>
            <a:spLocks/>
          </p:cNvSpPr>
          <p:nvPr/>
        </p:nvSpPr>
        <p:spPr bwMode="auto">
          <a:xfrm>
            <a:off x="5926139" y="4788721"/>
            <a:ext cx="611187" cy="1027113"/>
          </a:xfrm>
          <a:custGeom>
            <a:avLst/>
            <a:gdLst>
              <a:gd name="T0" fmla="*/ 0 w 735"/>
              <a:gd name="T1" fmla="*/ 176369568 h 1080"/>
              <a:gd name="T2" fmla="*/ 0 w 735"/>
              <a:gd name="T3" fmla="*/ 773312427 h 1080"/>
              <a:gd name="T4" fmla="*/ 0 60000 65536"/>
              <a:gd name="T5" fmla="*/ 0 60000 65536"/>
              <a:gd name="T6" fmla="*/ 0 w 735"/>
              <a:gd name="T7" fmla="*/ 0 h 1080"/>
              <a:gd name="T8" fmla="*/ 735 w 735"/>
              <a:gd name="T9" fmla="*/ 1080 h 1080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735" h="1080">
                <a:moveTo>
                  <a:pt x="0" y="195"/>
                </a:moveTo>
                <a:cubicBezTo>
                  <a:pt x="690" y="0"/>
                  <a:pt x="735" y="1080"/>
                  <a:pt x="0" y="855"/>
                </a:cubicBezTo>
              </a:path>
            </a:pathLst>
          </a:custGeom>
          <a:noFill/>
          <a:ln w="1905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algn="ctr" eaLnBrk="0" hangingPunct="0"/>
            <a:endParaRPr lang="en-US" dirty="0">
              <a:latin typeface="Calibri"/>
            </a:endParaRPr>
          </a:p>
        </p:txBody>
      </p:sp>
      <p:sp>
        <p:nvSpPr>
          <p:cNvPr id="42001" name="Text Box 15"/>
          <p:cNvSpPr txBox="1">
            <a:spLocks noChangeArrowheads="1"/>
          </p:cNvSpPr>
          <p:nvPr/>
        </p:nvSpPr>
        <p:spPr bwMode="auto">
          <a:xfrm>
            <a:off x="6501926" y="4845871"/>
            <a:ext cx="2255839" cy="42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37931725" indent="-37474525" algn="ctr"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l"/>
            <a:endParaRPr lang="en-US">
              <a:latin typeface="Times New Roman" charset="0"/>
            </a:endParaRPr>
          </a:p>
        </p:txBody>
      </p:sp>
      <p:sp>
        <p:nvSpPr>
          <p:cNvPr id="42002" name="Line 16"/>
          <p:cNvSpPr>
            <a:spLocks noChangeShapeType="1"/>
          </p:cNvSpPr>
          <p:nvPr/>
        </p:nvSpPr>
        <p:spPr bwMode="auto">
          <a:xfrm>
            <a:off x="6601940" y="5188770"/>
            <a:ext cx="1296987" cy="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 dirty="0">
              <a:latin typeface="Calibri"/>
            </a:endParaRPr>
          </a:p>
        </p:txBody>
      </p:sp>
      <p:sp>
        <p:nvSpPr>
          <p:cNvPr id="42003" name="Line 17"/>
          <p:cNvSpPr>
            <a:spLocks noChangeShapeType="1"/>
          </p:cNvSpPr>
          <p:nvPr/>
        </p:nvSpPr>
        <p:spPr bwMode="auto">
          <a:xfrm>
            <a:off x="4792663" y="4788721"/>
            <a:ext cx="385763" cy="242888"/>
          </a:xfrm>
          <a:prstGeom prst="line">
            <a:avLst/>
          </a:prstGeom>
          <a:noFill/>
          <a:ln w="9525">
            <a:solidFill>
              <a:srgbClr val="000000"/>
            </a:solidFill>
            <a:prstDash val="dash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 dirty="0">
              <a:latin typeface="Calibri"/>
            </a:endParaRPr>
          </a:p>
        </p:txBody>
      </p:sp>
      <p:sp>
        <p:nvSpPr>
          <p:cNvPr id="42004" name="Rectangle 18"/>
          <p:cNvSpPr>
            <a:spLocks noChangeArrowheads="1"/>
          </p:cNvSpPr>
          <p:nvPr/>
        </p:nvSpPr>
        <p:spPr bwMode="auto">
          <a:xfrm>
            <a:off x="6458793" y="4864920"/>
            <a:ext cx="165633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 eaLnBrk="0" hangingPunct="0"/>
            <a:r>
              <a:rPr lang="en-US" dirty="0" err="1">
                <a:latin typeface="Calibri"/>
              </a:rPr>
              <a:t>u</a:t>
            </a:r>
            <a:r>
              <a:rPr lang="en-US" dirty="0" err="1" smtClean="0">
                <a:latin typeface="Calibri"/>
              </a:rPr>
              <a:t>dt_rcv</a:t>
            </a:r>
            <a:r>
              <a:rPr lang="en-US" dirty="0" smtClean="0">
                <a:latin typeface="Calibri"/>
              </a:rPr>
              <a:t>(packet)</a:t>
            </a:r>
            <a:endParaRPr lang="en-US" dirty="0">
              <a:latin typeface="Calibri"/>
            </a:endParaRPr>
          </a:p>
        </p:txBody>
      </p:sp>
      <p:sp>
        <p:nvSpPr>
          <p:cNvPr id="42005" name="Text Box 19"/>
          <p:cNvSpPr txBox="1">
            <a:spLocks noChangeArrowheads="1"/>
          </p:cNvSpPr>
          <p:nvPr/>
        </p:nvSpPr>
        <p:spPr bwMode="auto">
          <a:xfrm>
            <a:off x="2140434" y="6125396"/>
            <a:ext cx="104202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ctr"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37931725" indent="-37474525" algn="ctr"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r>
              <a:rPr lang="en-US" sz="2400" dirty="0">
                <a:solidFill>
                  <a:srgbClr val="FF0000"/>
                </a:solidFill>
                <a:latin typeface="Calibri"/>
              </a:rPr>
              <a:t>sender</a:t>
            </a:r>
          </a:p>
        </p:txBody>
      </p:sp>
      <p:sp>
        <p:nvSpPr>
          <p:cNvPr id="42006" name="Text Box 20"/>
          <p:cNvSpPr txBox="1">
            <a:spLocks noChangeArrowheads="1"/>
          </p:cNvSpPr>
          <p:nvPr/>
        </p:nvSpPr>
        <p:spPr bwMode="auto">
          <a:xfrm>
            <a:off x="6156732" y="6166671"/>
            <a:ext cx="119140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ctr"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37931725" indent="-37474525" algn="ctr"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r>
              <a:rPr lang="en-US" sz="2400" dirty="0">
                <a:solidFill>
                  <a:srgbClr val="FF0000"/>
                </a:solidFill>
                <a:latin typeface="Calibri"/>
              </a:rPr>
              <a:t>receiver</a:t>
            </a:r>
          </a:p>
        </p:txBody>
      </p:sp>
      <p:cxnSp>
        <p:nvCxnSpPr>
          <p:cNvPr id="4" name="Straight Arrow Connector 3"/>
          <p:cNvCxnSpPr>
            <a:endCxn id="41994" idx="0"/>
          </p:cNvCxnSpPr>
          <p:nvPr/>
        </p:nvCxnSpPr>
        <p:spPr>
          <a:xfrm flipH="1">
            <a:off x="3156745" y="4437131"/>
            <a:ext cx="1327167" cy="423027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 flipH="1" flipV="1">
            <a:off x="3051229" y="5515201"/>
            <a:ext cx="1432681" cy="50700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 flipV="1">
            <a:off x="5178426" y="5614222"/>
            <a:ext cx="1466125" cy="40798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/>
        </p:nvCxnSpPr>
        <p:spPr>
          <a:xfrm>
            <a:off x="5178426" y="4437132"/>
            <a:ext cx="1466125" cy="427789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4019256" y="4212564"/>
            <a:ext cx="15812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Event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4135419" y="5830120"/>
            <a:ext cx="14017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Action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54546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1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37931725" indent="-37474525" algn="ctr"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r"/>
            <a:fld id="{FCA11039-38C4-BC4C-AEAD-8E5441D3CFDD}" type="slidenum">
              <a:rPr lang="en-US" sz="1400" smtClean="0">
                <a:latin typeface="Calibri"/>
              </a:rPr>
              <a:pPr algn="r"/>
              <a:t>32</a:t>
            </a:fld>
            <a:endParaRPr lang="en-US" sz="1400" dirty="0">
              <a:latin typeface="Calibri"/>
            </a:endParaRPr>
          </a:p>
        </p:txBody>
      </p:sp>
      <p:sp>
        <p:nvSpPr>
          <p:cNvPr id="43012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228600"/>
            <a:ext cx="8001000" cy="1143000"/>
          </a:xfrm>
        </p:spPr>
        <p:txBody>
          <a:bodyPr/>
          <a:lstStyle/>
          <a:p>
            <a:r>
              <a:rPr lang="en-US" sz="3200" u="none" dirty="0">
                <a:ea typeface="ＭＳ Ｐゴシック" charset="0"/>
                <a:cs typeface="ＭＳ Ｐゴシック" charset="0"/>
              </a:rPr>
              <a:t>Rdt2.0: </a:t>
            </a:r>
            <a:r>
              <a:rPr lang="en-US" sz="3200" dirty="0">
                <a:ea typeface="ＭＳ Ｐゴシック" charset="0"/>
                <a:cs typeface="ＭＳ Ｐゴシック" charset="0"/>
              </a:rPr>
              <a:t>channel with bit errors</a:t>
            </a:r>
            <a:endParaRPr lang="en-US" dirty="0">
              <a:ea typeface="ＭＳ Ｐゴシック" charset="0"/>
              <a:cs typeface="ＭＳ Ｐゴシック" charset="0"/>
            </a:endParaRPr>
          </a:p>
        </p:txBody>
      </p:sp>
      <p:sp>
        <p:nvSpPr>
          <p:cNvPr id="4301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942977" y="1333501"/>
            <a:ext cx="7896225" cy="4448175"/>
          </a:xfrm>
        </p:spPr>
        <p:txBody>
          <a:bodyPr/>
          <a:lstStyle/>
          <a:p>
            <a:r>
              <a:rPr lang="en-US" sz="2400" dirty="0">
                <a:ea typeface="ＭＳ Ｐゴシック" charset="0"/>
                <a:cs typeface="ＭＳ Ｐゴシック" charset="0"/>
              </a:rPr>
              <a:t>underlying channel may flip bits in packet</a:t>
            </a:r>
          </a:p>
          <a:p>
            <a:pPr lvl="1"/>
            <a:r>
              <a:rPr lang="en-US" sz="2000" dirty="0">
                <a:ea typeface="ＭＳ Ｐゴシック" charset="0"/>
              </a:rPr>
              <a:t>checksum to detect bit errors</a:t>
            </a:r>
          </a:p>
          <a:p>
            <a:r>
              <a:rPr lang="en-US" sz="2400" i="1" dirty="0">
                <a:ea typeface="ＭＳ Ｐゴシック" charset="0"/>
                <a:cs typeface="ＭＳ Ｐゴシック" charset="0"/>
              </a:rPr>
              <a:t>the</a:t>
            </a:r>
            <a:r>
              <a:rPr lang="en-US" sz="2400" dirty="0">
                <a:ea typeface="ＭＳ Ｐゴシック" charset="0"/>
                <a:cs typeface="ＭＳ Ｐゴシック" charset="0"/>
              </a:rPr>
              <a:t> question: how to recover from errors:</a:t>
            </a:r>
          </a:p>
          <a:p>
            <a:pPr lvl="1"/>
            <a:r>
              <a:rPr lang="en-US" sz="2000" i="1" dirty="0">
                <a:solidFill>
                  <a:srgbClr val="FF0000"/>
                </a:solidFill>
                <a:ea typeface="ＭＳ Ｐゴシック" charset="0"/>
              </a:rPr>
              <a:t>acknowledgements (ACKs):</a:t>
            </a:r>
            <a:r>
              <a:rPr lang="en-US" sz="2000" dirty="0">
                <a:ea typeface="ＭＳ Ｐゴシック" charset="0"/>
              </a:rPr>
              <a:t> receiver explicitly tells sender that </a:t>
            </a:r>
            <a:r>
              <a:rPr lang="en-US" sz="2000" dirty="0" smtClean="0">
                <a:ea typeface="ＭＳ Ｐゴシック" charset="0"/>
              </a:rPr>
              <a:t>packet </a:t>
            </a:r>
            <a:r>
              <a:rPr lang="en-US" sz="2000" dirty="0">
                <a:ea typeface="ＭＳ Ｐゴシック" charset="0"/>
              </a:rPr>
              <a:t>received </a:t>
            </a:r>
            <a:r>
              <a:rPr lang="en-US" sz="2000" dirty="0" smtClean="0">
                <a:ea typeface="ＭＳ Ｐゴシック" charset="0"/>
              </a:rPr>
              <a:t>is OK</a:t>
            </a:r>
            <a:endParaRPr lang="en-US" sz="2000" dirty="0">
              <a:ea typeface="ＭＳ Ｐゴシック" charset="0"/>
            </a:endParaRPr>
          </a:p>
          <a:p>
            <a:pPr lvl="1"/>
            <a:r>
              <a:rPr lang="en-US" sz="2000" i="1" dirty="0">
                <a:solidFill>
                  <a:srgbClr val="FF0000"/>
                </a:solidFill>
                <a:ea typeface="ＭＳ Ｐゴシック" charset="0"/>
              </a:rPr>
              <a:t>negative acknowledgements (NAKs):</a:t>
            </a:r>
            <a:r>
              <a:rPr lang="en-US" sz="2000" dirty="0">
                <a:ea typeface="ＭＳ Ｐゴシック" charset="0"/>
              </a:rPr>
              <a:t> receiver explicitly tells sender that </a:t>
            </a:r>
            <a:r>
              <a:rPr lang="en-US" sz="2000" dirty="0" smtClean="0">
                <a:ea typeface="ＭＳ Ｐゴシック" charset="0"/>
              </a:rPr>
              <a:t>packet </a:t>
            </a:r>
            <a:r>
              <a:rPr lang="en-US" sz="2000" dirty="0">
                <a:ea typeface="ＭＳ Ｐゴシック" charset="0"/>
              </a:rPr>
              <a:t>had errors</a:t>
            </a:r>
          </a:p>
          <a:p>
            <a:pPr lvl="1"/>
            <a:r>
              <a:rPr lang="en-US" sz="2000" dirty="0">
                <a:ea typeface="ＭＳ Ｐゴシック" charset="0"/>
              </a:rPr>
              <a:t>sender retransmits </a:t>
            </a:r>
            <a:r>
              <a:rPr lang="en-US" sz="2000" dirty="0" smtClean="0">
                <a:ea typeface="ＭＳ Ｐゴシック" charset="0"/>
              </a:rPr>
              <a:t>packet </a:t>
            </a:r>
            <a:r>
              <a:rPr lang="en-US" sz="2000" dirty="0">
                <a:ea typeface="ＭＳ Ｐゴシック" charset="0"/>
              </a:rPr>
              <a:t>on receipt of NAK</a:t>
            </a:r>
          </a:p>
          <a:p>
            <a:r>
              <a:rPr lang="en-US" sz="2400" dirty="0">
                <a:ea typeface="ＭＳ Ｐゴシック" charset="0"/>
                <a:cs typeface="ＭＳ Ｐゴシック" charset="0"/>
              </a:rPr>
              <a:t>new mechanisms in </a:t>
            </a:r>
            <a:r>
              <a:rPr lang="en-US" sz="2400" b="1" dirty="0">
                <a:latin typeface="Courier New" charset="0"/>
                <a:ea typeface="ＭＳ Ｐゴシック" charset="0"/>
                <a:cs typeface="ＭＳ Ｐゴシック" charset="0"/>
              </a:rPr>
              <a:t>rdt2.0</a:t>
            </a:r>
            <a:r>
              <a:rPr lang="en-US" sz="2400" dirty="0">
                <a:ea typeface="ＭＳ Ｐゴシック" charset="0"/>
                <a:cs typeface="ＭＳ Ｐゴシック" charset="0"/>
              </a:rPr>
              <a:t> (beyond </a:t>
            </a:r>
            <a:r>
              <a:rPr lang="en-US" sz="2400" b="1" dirty="0">
                <a:latin typeface="Courier New" charset="0"/>
                <a:ea typeface="ＭＳ Ｐゴシック" charset="0"/>
                <a:cs typeface="ＭＳ Ｐゴシック" charset="0"/>
              </a:rPr>
              <a:t>rdt1.0</a:t>
            </a:r>
            <a:r>
              <a:rPr lang="en-US" sz="2400" dirty="0">
                <a:ea typeface="ＭＳ Ｐゴシック" charset="0"/>
                <a:cs typeface="ＭＳ Ｐゴシック" charset="0"/>
              </a:rPr>
              <a:t>):</a:t>
            </a:r>
          </a:p>
          <a:p>
            <a:pPr lvl="1"/>
            <a:r>
              <a:rPr lang="en-US" sz="2000" dirty="0">
                <a:ea typeface="ＭＳ Ｐゴシック" charset="0"/>
              </a:rPr>
              <a:t>error detection</a:t>
            </a:r>
          </a:p>
          <a:p>
            <a:pPr lvl="1"/>
            <a:r>
              <a:rPr lang="en-US" sz="2000" dirty="0">
                <a:ea typeface="ＭＳ Ｐゴシック" charset="0"/>
              </a:rPr>
              <a:t>receiver feedback: control </a:t>
            </a:r>
            <a:r>
              <a:rPr lang="en-US" sz="2000" dirty="0" err="1">
                <a:ea typeface="ＭＳ Ｐゴシック" charset="0"/>
              </a:rPr>
              <a:t>msgs</a:t>
            </a:r>
            <a:r>
              <a:rPr lang="en-US" sz="2000" dirty="0">
                <a:ea typeface="ＭＳ Ｐゴシック" charset="0"/>
              </a:rPr>
              <a:t> (ACK,NAK) </a:t>
            </a:r>
            <a:r>
              <a:rPr lang="en-US" sz="2000" dirty="0" smtClean="0">
                <a:ea typeface="ＭＳ Ｐゴシック" charset="0"/>
              </a:rPr>
              <a:t>receiver</a:t>
            </a:r>
            <a:r>
              <a:rPr lang="en-US" sz="2000" dirty="0">
                <a:ea typeface="ＭＳ Ｐゴシック" charset="0"/>
              </a:rPr>
              <a:t>-&gt;sender</a:t>
            </a:r>
          </a:p>
        </p:txBody>
      </p:sp>
    </p:spTree>
    <p:extLst>
      <p:ext uri="{BB962C8B-B14F-4D97-AF65-F5344CB8AC3E}">
        <p14:creationId xmlns:p14="http://schemas.microsoft.com/office/powerpoint/2010/main" val="3261704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74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Dealing with Packet Corruption </a:t>
            </a:r>
            <a:endParaRPr lang="en-US" sz="3600" dirty="0"/>
          </a:p>
        </p:txBody>
      </p:sp>
      <p:sp>
        <p:nvSpPr>
          <p:cNvPr id="1127427" name="Line 3"/>
          <p:cNvSpPr>
            <a:spLocks noChangeShapeType="1"/>
          </p:cNvSpPr>
          <p:nvPr/>
        </p:nvSpPr>
        <p:spPr bwMode="auto">
          <a:xfrm>
            <a:off x="4800600" y="5638800"/>
            <a:ext cx="0" cy="12192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27428" name="Text Box 4"/>
          <p:cNvSpPr txBox="1">
            <a:spLocks noChangeArrowheads="1"/>
          </p:cNvSpPr>
          <p:nvPr/>
        </p:nvSpPr>
        <p:spPr bwMode="auto">
          <a:xfrm>
            <a:off x="3988850" y="6172202"/>
            <a:ext cx="804254" cy="4616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1429" tIns="45714" rIns="91429" bIns="45714" anchor="ctr">
            <a:spAutoFit/>
          </a:bodyPr>
          <a:lstStyle/>
          <a:p>
            <a:pPr algn="ctr">
              <a:spcBef>
                <a:spcPct val="20000"/>
              </a:spcBef>
            </a:pPr>
            <a:r>
              <a:rPr lang="en-US" sz="2400" b="0" dirty="0">
                <a:latin typeface="+mn-lt"/>
              </a:rPr>
              <a:t>Time</a:t>
            </a:r>
          </a:p>
        </p:txBody>
      </p:sp>
      <p:sp>
        <p:nvSpPr>
          <p:cNvPr id="1127430" name="Line 6"/>
          <p:cNvSpPr>
            <a:spLocks noChangeShapeType="1"/>
          </p:cNvSpPr>
          <p:nvPr/>
        </p:nvSpPr>
        <p:spPr bwMode="auto">
          <a:xfrm flipH="1">
            <a:off x="1981201" y="2124076"/>
            <a:ext cx="30163" cy="363537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27431" name="Line 7"/>
          <p:cNvSpPr>
            <a:spLocks noChangeShapeType="1"/>
          </p:cNvSpPr>
          <p:nvPr/>
        </p:nvSpPr>
        <p:spPr bwMode="auto">
          <a:xfrm flipH="1">
            <a:off x="7362826" y="2124076"/>
            <a:ext cx="3175" cy="3757613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27432" name="Line 8"/>
          <p:cNvSpPr>
            <a:spLocks noChangeShapeType="1"/>
          </p:cNvSpPr>
          <p:nvPr/>
        </p:nvSpPr>
        <p:spPr bwMode="auto">
          <a:xfrm>
            <a:off x="2011365" y="2276475"/>
            <a:ext cx="5367337" cy="533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27433" name="Line 9"/>
          <p:cNvSpPr>
            <a:spLocks noChangeShapeType="1"/>
          </p:cNvSpPr>
          <p:nvPr/>
        </p:nvSpPr>
        <p:spPr bwMode="auto">
          <a:xfrm flipH="1">
            <a:off x="2011365" y="2886075"/>
            <a:ext cx="5367337" cy="533400"/>
          </a:xfrm>
          <a:prstGeom prst="line">
            <a:avLst/>
          </a:prstGeom>
          <a:noFill/>
          <a:ln w="38100">
            <a:solidFill>
              <a:srgbClr val="008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127435" name="Text Box 11"/>
          <p:cNvSpPr txBox="1">
            <a:spLocks noChangeArrowheads="1"/>
          </p:cNvSpPr>
          <p:nvPr/>
        </p:nvSpPr>
        <p:spPr bwMode="auto">
          <a:xfrm>
            <a:off x="1498101" y="5865176"/>
            <a:ext cx="1063039" cy="4616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1429" tIns="45714" rIns="91429" bIns="45714" anchor="ctr">
            <a:spAutoFit/>
          </a:bodyPr>
          <a:lstStyle/>
          <a:p>
            <a:pPr algn="ctr">
              <a:spcBef>
                <a:spcPct val="20000"/>
              </a:spcBef>
            </a:pPr>
            <a:r>
              <a:rPr lang="en-US" sz="2400">
                <a:latin typeface="+mn-lt"/>
              </a:rPr>
              <a:t>Sender</a:t>
            </a:r>
          </a:p>
        </p:txBody>
      </p:sp>
      <p:sp>
        <p:nvSpPr>
          <p:cNvPr id="1127436" name="Text Box 12"/>
          <p:cNvSpPr txBox="1">
            <a:spLocks noChangeArrowheads="1"/>
          </p:cNvSpPr>
          <p:nvPr/>
        </p:nvSpPr>
        <p:spPr bwMode="auto">
          <a:xfrm>
            <a:off x="6864907" y="5865176"/>
            <a:ext cx="1249839" cy="4616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1429" tIns="45714" rIns="91429" bIns="45714" anchor="ctr">
            <a:spAutoFit/>
          </a:bodyPr>
          <a:lstStyle/>
          <a:p>
            <a:pPr algn="ctr">
              <a:spcBef>
                <a:spcPct val="20000"/>
              </a:spcBef>
            </a:pPr>
            <a:r>
              <a:rPr lang="en-US" sz="2400" dirty="0">
                <a:latin typeface="+mn-lt"/>
              </a:rPr>
              <a:t>Receiver</a:t>
            </a:r>
          </a:p>
        </p:txBody>
      </p:sp>
      <p:sp>
        <p:nvSpPr>
          <p:cNvPr id="1127441" name="Line 17"/>
          <p:cNvSpPr>
            <a:spLocks noChangeShapeType="1"/>
          </p:cNvSpPr>
          <p:nvPr/>
        </p:nvSpPr>
        <p:spPr bwMode="auto">
          <a:xfrm>
            <a:off x="2011365" y="3495675"/>
            <a:ext cx="5367337" cy="533400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27444" name="Text Box 20"/>
          <p:cNvSpPr txBox="1">
            <a:spLocks noChangeArrowheads="1"/>
          </p:cNvSpPr>
          <p:nvPr/>
        </p:nvSpPr>
        <p:spPr bwMode="auto">
          <a:xfrm>
            <a:off x="1539878" y="1981201"/>
            <a:ext cx="333733" cy="4521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82058" tIns="41029" rIns="82058" bIns="41029">
            <a:spAutoFit/>
          </a:bodyPr>
          <a:lstStyle>
            <a:lvl1pPr defTabSz="82073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409575" defTabSz="82073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820738" defTabSz="82073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230313" defTabSz="82073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1641475" defTabSz="82073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098675" defTabSz="820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555875" defTabSz="820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013075" defTabSz="820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470275" defTabSz="820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>
                <a:latin typeface="Tahoma" charset="0"/>
              </a:rPr>
              <a:t>1</a:t>
            </a:r>
          </a:p>
        </p:txBody>
      </p:sp>
      <p:sp>
        <p:nvSpPr>
          <p:cNvPr id="1127447" name="Text Box 23"/>
          <p:cNvSpPr txBox="1">
            <a:spLocks noChangeArrowheads="1"/>
          </p:cNvSpPr>
          <p:nvPr/>
        </p:nvSpPr>
        <p:spPr bwMode="auto">
          <a:xfrm>
            <a:off x="1516330" y="3190876"/>
            <a:ext cx="333733" cy="4521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82058" tIns="41029" rIns="82058" bIns="41029">
            <a:spAutoFit/>
          </a:bodyPr>
          <a:lstStyle>
            <a:lvl1pPr defTabSz="82073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409575" defTabSz="82073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820738" defTabSz="82073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230313" defTabSz="82073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1641475" defTabSz="82073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098675" defTabSz="820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555875" defTabSz="820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013075" defTabSz="820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470275" defTabSz="820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dirty="0" smtClean="0">
                <a:latin typeface="Tahoma" charset="0"/>
              </a:rPr>
              <a:t>2</a:t>
            </a:r>
            <a:endParaRPr lang="en-US" dirty="0">
              <a:latin typeface="Tahoma" charset="0"/>
            </a:endParaRPr>
          </a:p>
        </p:txBody>
      </p:sp>
      <p:sp>
        <p:nvSpPr>
          <p:cNvPr id="1127468" name="Line 44"/>
          <p:cNvSpPr>
            <a:spLocks noChangeShapeType="1"/>
          </p:cNvSpPr>
          <p:nvPr/>
        </p:nvSpPr>
        <p:spPr bwMode="auto">
          <a:xfrm flipH="1">
            <a:off x="1997075" y="4114800"/>
            <a:ext cx="5367339" cy="5334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27474" name="Line 50"/>
          <p:cNvSpPr>
            <a:spLocks noChangeShapeType="1"/>
          </p:cNvSpPr>
          <p:nvPr/>
        </p:nvSpPr>
        <p:spPr bwMode="auto">
          <a:xfrm>
            <a:off x="1997075" y="4724400"/>
            <a:ext cx="5367339" cy="533400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27482" name="Text Box 58"/>
          <p:cNvSpPr txBox="1">
            <a:spLocks noChangeArrowheads="1"/>
          </p:cNvSpPr>
          <p:nvPr/>
        </p:nvSpPr>
        <p:spPr bwMode="auto">
          <a:xfrm>
            <a:off x="725489" y="4191001"/>
            <a:ext cx="264947" cy="11977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bg2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r>
              <a:rPr lang="en-US" sz="2400" b="1"/>
              <a:t>.</a:t>
            </a:r>
          </a:p>
          <a:p>
            <a:r>
              <a:rPr lang="en-US" sz="2400" b="1"/>
              <a:t>.</a:t>
            </a:r>
          </a:p>
          <a:p>
            <a:r>
              <a:rPr lang="en-US" sz="2400" b="1"/>
              <a:t>.</a:t>
            </a:r>
          </a:p>
        </p:txBody>
      </p:sp>
      <p:sp>
        <p:nvSpPr>
          <p:cNvPr id="51" name="Text Box 23"/>
          <p:cNvSpPr txBox="1">
            <a:spLocks noChangeArrowheads="1"/>
          </p:cNvSpPr>
          <p:nvPr/>
        </p:nvSpPr>
        <p:spPr bwMode="auto">
          <a:xfrm>
            <a:off x="1543314" y="4500811"/>
            <a:ext cx="333733" cy="4521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82058" tIns="41029" rIns="82058" bIns="41029">
            <a:spAutoFit/>
          </a:bodyPr>
          <a:lstStyle>
            <a:lvl1pPr defTabSz="82073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409575" defTabSz="82073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820738" defTabSz="82073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230313" defTabSz="82073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1641475" defTabSz="82073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098675" defTabSz="820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555875" defTabSz="820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013075" defTabSz="820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470275" defTabSz="820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dirty="0" smtClean="0">
                <a:latin typeface="Tahoma" charset="0"/>
              </a:rPr>
              <a:t>2</a:t>
            </a:r>
            <a:endParaRPr lang="en-US" dirty="0">
              <a:latin typeface="Tahoma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7240800" y="2590800"/>
            <a:ext cx="6078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008000"/>
                </a:solidFill>
                <a:latin typeface="Wingdings"/>
                <a:ea typeface="Wingdings"/>
                <a:cs typeface="Wingdings"/>
              </a:rPr>
              <a:t></a:t>
            </a:r>
            <a:endParaRPr lang="en-US" dirty="0">
              <a:solidFill>
                <a:srgbClr val="008000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7359056" y="3867090"/>
            <a:ext cx="56574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0" dirty="0">
                <a:solidFill>
                  <a:srgbClr val="FF0000"/>
                </a:solidFill>
                <a:latin typeface="Wingdings"/>
                <a:ea typeface="Wingdings"/>
                <a:cs typeface="Wingdings"/>
              </a:rPr>
              <a:t>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114800" y="2819400"/>
            <a:ext cx="4977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ack</a:t>
            </a:r>
            <a:endParaRPr lang="en-US" dirty="0"/>
          </a:p>
        </p:txBody>
      </p:sp>
      <p:sp>
        <p:nvSpPr>
          <p:cNvPr id="55" name="TextBox 54"/>
          <p:cNvSpPr txBox="1"/>
          <p:nvPr/>
        </p:nvSpPr>
        <p:spPr>
          <a:xfrm>
            <a:off x="3924082" y="4019490"/>
            <a:ext cx="6206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nack</a:t>
            </a:r>
            <a:endParaRPr lang="en-US" dirty="0"/>
          </a:p>
        </p:txBody>
      </p:sp>
      <p:sp>
        <p:nvSpPr>
          <p:cNvPr id="22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1"/>
            <a:ext cx="2133600" cy="365125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37931725" indent="-37474525" algn="ctr"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r"/>
            <a:fld id="{C347C1EF-973B-F840-ADDD-5BD345E7D802}" type="slidenum">
              <a:rPr lang="en-US" sz="1400" smtClean="0">
                <a:latin typeface="Calibri"/>
              </a:rPr>
              <a:pPr algn="r"/>
              <a:t>33</a:t>
            </a:fld>
            <a:endParaRPr lang="en-US" sz="1400" dirty="0"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6354885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4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4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4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4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4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4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7432" grpId="0" animBg="1"/>
      <p:bldP spid="1127433" grpId="0" animBg="1"/>
      <p:bldP spid="1127441" grpId="0" animBg="1"/>
      <p:bldP spid="1127447" grpId="0"/>
      <p:bldP spid="1127468" grpId="0" animBg="1"/>
      <p:bldP spid="1127474" grpId="0" animBg="1"/>
      <p:bldP spid="51" grpId="0"/>
      <p:bldP spid="2" grpId="0"/>
      <p:bldP spid="3" grpId="0"/>
      <p:bldP spid="4" grpId="0"/>
      <p:bldP spid="55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5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37931725" indent="-37474525" algn="ctr"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r"/>
            <a:fld id="{7765B519-6C44-0547-BE9D-F504C50AF1F8}" type="slidenum">
              <a:rPr lang="en-US" sz="1400" smtClean="0">
                <a:latin typeface="Calibri"/>
              </a:rPr>
              <a:pPr algn="r"/>
              <a:t>34</a:t>
            </a:fld>
            <a:endParaRPr lang="en-US" sz="1400" dirty="0">
              <a:latin typeface="Calibri"/>
            </a:endParaRPr>
          </a:p>
        </p:txBody>
      </p:sp>
      <p:sp>
        <p:nvSpPr>
          <p:cNvPr id="4403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>
                <a:ea typeface="ＭＳ Ｐゴシック" charset="0"/>
                <a:cs typeface="ＭＳ Ｐゴシック" charset="0"/>
              </a:rPr>
              <a:t>rdt2.0: FSM specification</a:t>
            </a:r>
            <a:endParaRPr lang="en-US" dirty="0">
              <a:ea typeface="ＭＳ Ｐゴシック" charset="0"/>
              <a:cs typeface="ＭＳ Ｐゴシック" charset="0"/>
            </a:endParaRPr>
          </a:p>
        </p:txBody>
      </p:sp>
      <p:sp>
        <p:nvSpPr>
          <p:cNvPr id="44037" name="Oval 3"/>
          <p:cNvSpPr>
            <a:spLocks noChangeArrowheads="1"/>
          </p:cNvSpPr>
          <p:nvPr/>
        </p:nvSpPr>
        <p:spPr bwMode="auto">
          <a:xfrm>
            <a:off x="696914" y="2209801"/>
            <a:ext cx="985837" cy="962025"/>
          </a:xfrm>
          <a:prstGeom prst="ellipse">
            <a:avLst/>
          </a:prstGeom>
          <a:solidFill>
            <a:srgbClr val="FFFFFF"/>
          </a:solidFill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algn="ctr" eaLnBrk="0" hangingPunct="0"/>
            <a:endParaRPr lang="en-US" dirty="0">
              <a:latin typeface="Calibri"/>
            </a:endParaRPr>
          </a:p>
        </p:txBody>
      </p:sp>
      <p:sp>
        <p:nvSpPr>
          <p:cNvPr id="44038" name="Text Box 4"/>
          <p:cNvSpPr txBox="1">
            <a:spLocks noChangeArrowheads="1"/>
          </p:cNvSpPr>
          <p:nvPr/>
        </p:nvSpPr>
        <p:spPr bwMode="auto">
          <a:xfrm>
            <a:off x="595314" y="2517623"/>
            <a:ext cx="1200151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37931725" indent="-37474525" algn="ctr"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r>
              <a:rPr lang="en-US" i="1" dirty="0" smtClean="0">
                <a:latin typeface="Calibri"/>
              </a:rPr>
              <a:t>IDLE</a:t>
            </a:r>
            <a:endParaRPr lang="en-US" sz="1400" i="1" dirty="0">
              <a:latin typeface="Times New Roman" charset="0"/>
            </a:endParaRPr>
          </a:p>
        </p:txBody>
      </p:sp>
      <p:sp>
        <p:nvSpPr>
          <p:cNvPr id="44039" name="Text Box 5"/>
          <p:cNvSpPr txBox="1">
            <a:spLocks noChangeArrowheads="1"/>
          </p:cNvSpPr>
          <p:nvPr/>
        </p:nvSpPr>
        <p:spPr bwMode="auto">
          <a:xfrm>
            <a:off x="1004888" y="1490663"/>
            <a:ext cx="3643312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37931725" indent="-37474525" algn="ctr"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l"/>
            <a:r>
              <a:rPr lang="en-US" dirty="0" err="1" smtClean="0">
                <a:latin typeface="Calibri"/>
              </a:rPr>
              <a:t>udt_send</a:t>
            </a:r>
            <a:r>
              <a:rPr lang="en-US" dirty="0" smtClean="0">
                <a:latin typeface="Calibri"/>
              </a:rPr>
              <a:t>(packet)</a:t>
            </a:r>
            <a:endParaRPr lang="en-US" dirty="0">
              <a:latin typeface="Times New Roman" charset="0"/>
            </a:endParaRPr>
          </a:p>
        </p:txBody>
      </p:sp>
      <p:sp>
        <p:nvSpPr>
          <p:cNvPr id="44040" name="Line 6"/>
          <p:cNvSpPr>
            <a:spLocks noChangeShapeType="1"/>
          </p:cNvSpPr>
          <p:nvPr/>
        </p:nvSpPr>
        <p:spPr bwMode="auto">
          <a:xfrm>
            <a:off x="1109663" y="1535113"/>
            <a:ext cx="990600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 dirty="0">
              <a:latin typeface="Calibri"/>
            </a:endParaRPr>
          </a:p>
        </p:txBody>
      </p:sp>
      <p:sp>
        <p:nvSpPr>
          <p:cNvPr id="44041" name="Text Box 7"/>
          <p:cNvSpPr txBox="1">
            <a:spLocks noChangeArrowheads="1"/>
          </p:cNvSpPr>
          <p:nvPr/>
        </p:nvSpPr>
        <p:spPr bwMode="auto">
          <a:xfrm>
            <a:off x="6319839" y="5314951"/>
            <a:ext cx="2143125" cy="619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37931725" indent="-37474525" algn="ctr"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l"/>
            <a:r>
              <a:rPr lang="en-US" dirty="0" err="1" smtClean="0">
                <a:latin typeface="Calibri"/>
              </a:rPr>
              <a:t>rdt_rcv</a:t>
            </a:r>
            <a:r>
              <a:rPr lang="en-US" dirty="0" smtClean="0">
                <a:latin typeface="Calibri"/>
              </a:rPr>
              <a:t>(data)</a:t>
            </a:r>
          </a:p>
          <a:p>
            <a:pPr algn="l"/>
            <a:r>
              <a:rPr lang="en-US" dirty="0" err="1" smtClean="0">
                <a:latin typeface="Calibri"/>
              </a:rPr>
              <a:t>udt_send</a:t>
            </a:r>
            <a:r>
              <a:rPr lang="en-US" dirty="0" smtClean="0">
                <a:latin typeface="Calibri"/>
              </a:rPr>
              <a:t>(</a:t>
            </a:r>
            <a:r>
              <a:rPr lang="en-US" dirty="0">
                <a:latin typeface="Calibri"/>
              </a:rPr>
              <a:t>ACK)</a:t>
            </a:r>
            <a:endParaRPr lang="en-US" dirty="0">
              <a:latin typeface="Times New Roman" charset="0"/>
            </a:endParaRPr>
          </a:p>
        </p:txBody>
      </p:sp>
      <p:sp>
        <p:nvSpPr>
          <p:cNvPr id="44042" name="Text Box 8"/>
          <p:cNvSpPr txBox="1">
            <a:spLocks noChangeArrowheads="1"/>
          </p:cNvSpPr>
          <p:nvPr/>
        </p:nvSpPr>
        <p:spPr bwMode="auto">
          <a:xfrm>
            <a:off x="6297614" y="4781551"/>
            <a:ext cx="2157412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37931725" indent="-37474525" algn="ctr"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l"/>
            <a:r>
              <a:rPr lang="en-US" dirty="0" err="1">
                <a:latin typeface="Calibri"/>
              </a:rPr>
              <a:t>u</a:t>
            </a:r>
            <a:r>
              <a:rPr lang="en-US" dirty="0" err="1" smtClean="0">
                <a:latin typeface="Calibri"/>
              </a:rPr>
              <a:t>dt_rcv</a:t>
            </a:r>
            <a:r>
              <a:rPr lang="en-US" dirty="0" smtClean="0">
                <a:latin typeface="Calibri"/>
              </a:rPr>
              <a:t>(packet) </a:t>
            </a:r>
            <a:r>
              <a:rPr lang="en-US" dirty="0">
                <a:latin typeface="Calibri"/>
              </a:rPr>
              <a:t>&amp;&amp; </a:t>
            </a:r>
            <a:r>
              <a:rPr lang="en-US" dirty="0" smtClean="0">
                <a:latin typeface="Calibri"/>
              </a:rPr>
              <a:t>   </a:t>
            </a:r>
            <a:r>
              <a:rPr lang="en-US" dirty="0" err="1" smtClean="0">
                <a:latin typeface="Calibri"/>
              </a:rPr>
              <a:t>notcorrupt</a:t>
            </a:r>
            <a:r>
              <a:rPr lang="en-US" dirty="0" smtClean="0">
                <a:latin typeface="Calibri"/>
              </a:rPr>
              <a:t>(packet)</a:t>
            </a:r>
            <a:endParaRPr lang="en-US" dirty="0">
              <a:latin typeface="Times New Roman" charset="0"/>
            </a:endParaRPr>
          </a:p>
        </p:txBody>
      </p:sp>
      <p:sp>
        <p:nvSpPr>
          <p:cNvPr id="44043" name="Line 9"/>
          <p:cNvSpPr>
            <a:spLocks noChangeShapeType="1"/>
          </p:cNvSpPr>
          <p:nvPr/>
        </p:nvSpPr>
        <p:spPr bwMode="auto">
          <a:xfrm>
            <a:off x="6419851" y="5370513"/>
            <a:ext cx="1489075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 dirty="0">
              <a:latin typeface="Calibri"/>
            </a:endParaRPr>
          </a:p>
        </p:txBody>
      </p:sp>
      <p:sp>
        <p:nvSpPr>
          <p:cNvPr id="44044" name="Freeform 10"/>
          <p:cNvSpPr>
            <a:spLocks/>
          </p:cNvSpPr>
          <p:nvPr/>
        </p:nvSpPr>
        <p:spPr bwMode="auto">
          <a:xfrm flipV="1">
            <a:off x="1057277" y="1979613"/>
            <a:ext cx="1800225" cy="247650"/>
          </a:xfrm>
          <a:custGeom>
            <a:avLst/>
            <a:gdLst>
              <a:gd name="T0" fmla="*/ 0 w 2835"/>
              <a:gd name="T1" fmla="*/ 0 h 525"/>
              <a:gd name="T2" fmla="*/ 1143142875 w 2835"/>
              <a:gd name="T3" fmla="*/ 0 h 525"/>
              <a:gd name="T4" fmla="*/ 0 60000 65536"/>
              <a:gd name="T5" fmla="*/ 0 60000 65536"/>
              <a:gd name="T6" fmla="*/ 0 w 2835"/>
              <a:gd name="T7" fmla="*/ 0 h 525"/>
              <a:gd name="T8" fmla="*/ 2835 w 2835"/>
              <a:gd name="T9" fmla="*/ 525 h 525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2835" h="525">
                <a:moveTo>
                  <a:pt x="0" y="0"/>
                </a:moveTo>
                <a:cubicBezTo>
                  <a:pt x="60" y="525"/>
                  <a:pt x="2835" y="495"/>
                  <a:pt x="2835" y="0"/>
                </a:cubicBezTo>
              </a:path>
            </a:pathLst>
          </a:custGeom>
          <a:noFill/>
          <a:ln w="2857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algn="ctr" eaLnBrk="0" hangingPunct="0"/>
            <a:endParaRPr lang="en-US" dirty="0">
              <a:latin typeface="Calibri"/>
            </a:endParaRPr>
          </a:p>
        </p:txBody>
      </p:sp>
      <p:sp>
        <p:nvSpPr>
          <p:cNvPr id="44045" name="Freeform 11"/>
          <p:cNvSpPr>
            <a:spLocks/>
          </p:cNvSpPr>
          <p:nvPr/>
        </p:nvSpPr>
        <p:spPr bwMode="auto">
          <a:xfrm>
            <a:off x="1104901" y="3140075"/>
            <a:ext cx="1800225" cy="247650"/>
          </a:xfrm>
          <a:custGeom>
            <a:avLst/>
            <a:gdLst>
              <a:gd name="T0" fmla="*/ 0 w 2835"/>
              <a:gd name="T1" fmla="*/ 0 h 525"/>
              <a:gd name="T2" fmla="*/ 1143142875 w 2835"/>
              <a:gd name="T3" fmla="*/ 0 h 525"/>
              <a:gd name="T4" fmla="*/ 0 60000 65536"/>
              <a:gd name="T5" fmla="*/ 0 60000 65536"/>
              <a:gd name="T6" fmla="*/ 0 w 2835"/>
              <a:gd name="T7" fmla="*/ 0 h 525"/>
              <a:gd name="T8" fmla="*/ 2835 w 2835"/>
              <a:gd name="T9" fmla="*/ 525 h 525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2835" h="525">
                <a:moveTo>
                  <a:pt x="0" y="0"/>
                </a:moveTo>
                <a:cubicBezTo>
                  <a:pt x="60" y="525"/>
                  <a:pt x="2835" y="495"/>
                  <a:pt x="2835" y="0"/>
                </a:cubicBezTo>
              </a:path>
            </a:pathLst>
          </a:custGeom>
          <a:noFill/>
          <a:ln w="28575">
            <a:solidFill>
              <a:srgbClr val="000000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algn="ctr" eaLnBrk="0" hangingPunct="0"/>
            <a:endParaRPr lang="en-US" dirty="0">
              <a:latin typeface="Calibri"/>
            </a:endParaRPr>
          </a:p>
        </p:txBody>
      </p:sp>
      <p:sp>
        <p:nvSpPr>
          <p:cNvPr id="44046" name="Text Box 12"/>
          <p:cNvSpPr txBox="1">
            <a:spLocks noChangeArrowheads="1"/>
          </p:cNvSpPr>
          <p:nvPr/>
        </p:nvSpPr>
        <p:spPr bwMode="auto">
          <a:xfrm>
            <a:off x="1071563" y="3492500"/>
            <a:ext cx="3791815" cy="28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37931725" indent="-37474525" algn="ctr"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l"/>
            <a:r>
              <a:rPr lang="en-US" dirty="0" err="1">
                <a:latin typeface="Calibri"/>
              </a:rPr>
              <a:t>u</a:t>
            </a:r>
            <a:r>
              <a:rPr lang="en-US" dirty="0" err="1" smtClean="0">
                <a:latin typeface="Calibri"/>
              </a:rPr>
              <a:t>dt_rcv</a:t>
            </a:r>
            <a:r>
              <a:rPr lang="en-US" dirty="0" smtClean="0">
                <a:latin typeface="Calibri"/>
              </a:rPr>
              <a:t>(reply) </a:t>
            </a:r>
            <a:r>
              <a:rPr lang="en-US" dirty="0">
                <a:latin typeface="Calibri"/>
              </a:rPr>
              <a:t>&amp;&amp; </a:t>
            </a:r>
            <a:r>
              <a:rPr lang="en-US" dirty="0" err="1">
                <a:latin typeface="Calibri"/>
              </a:rPr>
              <a:t>isACK</a:t>
            </a:r>
            <a:r>
              <a:rPr lang="en-US" dirty="0" smtClean="0">
                <a:latin typeface="Calibri"/>
              </a:rPr>
              <a:t>(reply)</a:t>
            </a:r>
            <a:endParaRPr lang="en-US" dirty="0">
              <a:latin typeface="Times New Roman" charset="0"/>
            </a:endParaRPr>
          </a:p>
        </p:txBody>
      </p:sp>
      <p:sp>
        <p:nvSpPr>
          <p:cNvPr id="44048" name="Freeform 14"/>
          <p:cNvSpPr>
            <a:spLocks/>
          </p:cNvSpPr>
          <p:nvPr/>
        </p:nvSpPr>
        <p:spPr bwMode="auto">
          <a:xfrm>
            <a:off x="3252788" y="2286001"/>
            <a:ext cx="466725" cy="893763"/>
          </a:xfrm>
          <a:custGeom>
            <a:avLst/>
            <a:gdLst>
              <a:gd name="T0" fmla="*/ 0 w 735"/>
              <a:gd name="T1" fmla="*/ 133546398 h 1080"/>
              <a:gd name="T2" fmla="*/ 0 w 735"/>
              <a:gd name="T3" fmla="*/ 585548829 h 1080"/>
              <a:gd name="T4" fmla="*/ 0 60000 65536"/>
              <a:gd name="T5" fmla="*/ 0 60000 65536"/>
              <a:gd name="T6" fmla="*/ 0 w 735"/>
              <a:gd name="T7" fmla="*/ 0 h 1080"/>
              <a:gd name="T8" fmla="*/ 735 w 735"/>
              <a:gd name="T9" fmla="*/ 1080 h 1080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735" h="1080">
                <a:moveTo>
                  <a:pt x="0" y="195"/>
                </a:moveTo>
                <a:cubicBezTo>
                  <a:pt x="690" y="0"/>
                  <a:pt x="735" y="1080"/>
                  <a:pt x="0" y="855"/>
                </a:cubicBezTo>
              </a:path>
            </a:pathLst>
          </a:custGeom>
          <a:noFill/>
          <a:ln w="1905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algn="ctr" eaLnBrk="0" hangingPunct="0"/>
            <a:endParaRPr lang="en-US" dirty="0">
              <a:latin typeface="Calibri"/>
            </a:endParaRPr>
          </a:p>
        </p:txBody>
      </p:sp>
      <p:sp>
        <p:nvSpPr>
          <p:cNvPr id="44049" name="Text Box 15"/>
          <p:cNvSpPr txBox="1">
            <a:spLocks noChangeArrowheads="1"/>
          </p:cNvSpPr>
          <p:nvPr/>
        </p:nvSpPr>
        <p:spPr bwMode="auto">
          <a:xfrm>
            <a:off x="3562352" y="2600325"/>
            <a:ext cx="176371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37931725" indent="-37474525" algn="ctr"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l"/>
            <a:r>
              <a:rPr lang="en-US" dirty="0" err="1" smtClean="0">
                <a:latin typeface="Calibri"/>
              </a:rPr>
              <a:t>udt_send</a:t>
            </a:r>
            <a:r>
              <a:rPr lang="en-US" dirty="0" smtClean="0">
                <a:latin typeface="Calibri"/>
              </a:rPr>
              <a:t>(packet)</a:t>
            </a:r>
            <a:endParaRPr lang="en-US" dirty="0">
              <a:latin typeface="Times New Roman" charset="0"/>
            </a:endParaRPr>
          </a:p>
        </p:txBody>
      </p:sp>
      <p:sp>
        <p:nvSpPr>
          <p:cNvPr id="44050" name="Text Box 16"/>
          <p:cNvSpPr txBox="1">
            <a:spLocks noChangeArrowheads="1"/>
          </p:cNvSpPr>
          <p:nvPr/>
        </p:nvSpPr>
        <p:spPr bwMode="auto">
          <a:xfrm>
            <a:off x="3536949" y="1925639"/>
            <a:ext cx="2371899" cy="631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37931725" indent="-37474525" algn="ctr"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l"/>
            <a:r>
              <a:rPr lang="en-US" dirty="0" err="1">
                <a:latin typeface="Calibri"/>
              </a:rPr>
              <a:t>u</a:t>
            </a:r>
            <a:r>
              <a:rPr lang="en-US" dirty="0" err="1" smtClean="0">
                <a:latin typeface="Calibri"/>
              </a:rPr>
              <a:t>dt_rcv</a:t>
            </a:r>
            <a:r>
              <a:rPr lang="en-US" dirty="0" smtClean="0">
                <a:latin typeface="Calibri"/>
              </a:rPr>
              <a:t>(reply) </a:t>
            </a:r>
            <a:r>
              <a:rPr lang="en-US" dirty="0">
                <a:latin typeface="Calibri"/>
              </a:rPr>
              <a:t>&amp;&amp;</a:t>
            </a:r>
          </a:p>
          <a:p>
            <a:pPr algn="l"/>
            <a:r>
              <a:rPr lang="en-US" dirty="0">
                <a:latin typeface="Calibri"/>
              </a:rPr>
              <a:t>   </a:t>
            </a:r>
            <a:r>
              <a:rPr lang="en-US" dirty="0" err="1">
                <a:latin typeface="Calibri"/>
              </a:rPr>
              <a:t>isNAK</a:t>
            </a:r>
            <a:r>
              <a:rPr lang="en-US" dirty="0" smtClean="0">
                <a:latin typeface="Calibri"/>
              </a:rPr>
              <a:t>(reply)</a:t>
            </a:r>
            <a:endParaRPr lang="en-US" dirty="0">
              <a:latin typeface="Times New Roman" charset="0"/>
            </a:endParaRPr>
          </a:p>
        </p:txBody>
      </p:sp>
      <p:sp>
        <p:nvSpPr>
          <p:cNvPr id="44051" name="Line 17"/>
          <p:cNvSpPr>
            <a:spLocks noChangeShapeType="1"/>
          </p:cNvSpPr>
          <p:nvPr/>
        </p:nvSpPr>
        <p:spPr bwMode="auto">
          <a:xfrm>
            <a:off x="3656013" y="2600325"/>
            <a:ext cx="990600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 dirty="0">
              <a:latin typeface="Calibri"/>
            </a:endParaRPr>
          </a:p>
        </p:txBody>
      </p:sp>
      <p:grpSp>
        <p:nvGrpSpPr>
          <p:cNvPr id="44052" name="Group 18"/>
          <p:cNvGrpSpPr>
            <a:grpSpLocks/>
          </p:cNvGrpSpPr>
          <p:nvPr/>
        </p:nvGrpSpPr>
        <p:grpSpPr bwMode="auto">
          <a:xfrm>
            <a:off x="6573837" y="2352675"/>
            <a:ext cx="1924051" cy="858838"/>
            <a:chOff x="2222" y="2660"/>
            <a:chExt cx="1212" cy="541"/>
          </a:xfrm>
        </p:grpSpPr>
        <p:sp>
          <p:nvSpPr>
            <p:cNvPr id="44067" name="Text Box 19"/>
            <p:cNvSpPr txBox="1">
              <a:spLocks noChangeArrowheads="1"/>
            </p:cNvSpPr>
            <p:nvPr/>
          </p:nvSpPr>
          <p:spPr bwMode="auto">
            <a:xfrm>
              <a:off x="2222" y="3039"/>
              <a:ext cx="1152" cy="1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algn="ctr" eaLnBrk="0" hangingPunct="0">
                <a:defRPr sz="1600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37931725" indent="-37474525" algn="ctr" eaLnBrk="0" hangingPunct="0">
                <a:defRPr sz="16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eaLnBrk="0" hangingPunct="0">
                <a:defRPr sz="16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eaLnBrk="0" hangingPunct="0">
                <a:defRPr sz="16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eaLnBrk="0" hangingPunct="0">
                <a:defRPr sz="16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algn="l"/>
              <a:r>
                <a:rPr lang="en-US" dirty="0" err="1" smtClean="0">
                  <a:latin typeface="Calibri"/>
                </a:rPr>
                <a:t>udt_send</a:t>
              </a:r>
              <a:r>
                <a:rPr lang="en-US" dirty="0" smtClean="0">
                  <a:latin typeface="Calibri"/>
                </a:rPr>
                <a:t>(</a:t>
              </a:r>
              <a:r>
                <a:rPr lang="en-US" dirty="0">
                  <a:latin typeface="Calibri"/>
                </a:rPr>
                <a:t>NAK)</a:t>
              </a:r>
              <a:endParaRPr lang="en-US" dirty="0">
                <a:latin typeface="Times New Roman" charset="0"/>
              </a:endParaRPr>
            </a:p>
          </p:txBody>
        </p:sp>
        <p:sp>
          <p:nvSpPr>
            <p:cNvPr id="44068" name="Text Box 20"/>
            <p:cNvSpPr txBox="1">
              <a:spLocks noChangeArrowheads="1"/>
            </p:cNvSpPr>
            <p:nvPr/>
          </p:nvSpPr>
          <p:spPr bwMode="auto">
            <a:xfrm>
              <a:off x="2225" y="2660"/>
              <a:ext cx="1209" cy="1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algn="ctr" eaLnBrk="0" hangingPunct="0">
                <a:defRPr sz="1600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37931725" indent="-37474525" algn="ctr" eaLnBrk="0" hangingPunct="0">
                <a:defRPr sz="16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eaLnBrk="0" hangingPunct="0">
                <a:defRPr sz="16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eaLnBrk="0" hangingPunct="0">
                <a:defRPr sz="16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eaLnBrk="0" hangingPunct="0">
                <a:defRPr sz="16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algn="l"/>
              <a:r>
                <a:rPr lang="en-US" dirty="0" err="1">
                  <a:latin typeface="Calibri"/>
                </a:rPr>
                <a:t>u</a:t>
              </a:r>
              <a:r>
                <a:rPr lang="en-US" dirty="0" err="1" smtClean="0">
                  <a:latin typeface="Calibri"/>
                </a:rPr>
                <a:t>dt_rcv</a:t>
              </a:r>
              <a:r>
                <a:rPr lang="en-US" dirty="0" smtClean="0">
                  <a:latin typeface="Calibri"/>
                </a:rPr>
                <a:t>(packet) </a:t>
              </a:r>
              <a:r>
                <a:rPr lang="en-US" dirty="0">
                  <a:latin typeface="Calibri"/>
                </a:rPr>
                <a:t>&amp;&amp; </a:t>
              </a:r>
              <a:r>
                <a:rPr lang="en-US" dirty="0" smtClean="0">
                  <a:latin typeface="Calibri"/>
                </a:rPr>
                <a:t>corrupt(packet)</a:t>
              </a:r>
              <a:endParaRPr lang="en-US" dirty="0">
                <a:latin typeface="Times New Roman" charset="0"/>
              </a:endParaRPr>
            </a:p>
          </p:txBody>
        </p:sp>
        <p:sp>
          <p:nvSpPr>
            <p:cNvPr id="44069" name="Line 21"/>
            <p:cNvSpPr>
              <a:spLocks noChangeShapeType="1"/>
            </p:cNvSpPr>
            <p:nvPr/>
          </p:nvSpPr>
          <p:spPr bwMode="auto">
            <a:xfrm>
              <a:off x="2285" y="3040"/>
              <a:ext cx="624" cy="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 dirty="0">
                <a:latin typeface="Calibri"/>
              </a:endParaRPr>
            </a:p>
          </p:txBody>
        </p:sp>
      </p:grpSp>
      <p:grpSp>
        <p:nvGrpSpPr>
          <p:cNvPr id="44053" name="Group 22"/>
          <p:cNvGrpSpPr>
            <a:grpSpLocks/>
          </p:cNvGrpSpPr>
          <p:nvPr/>
        </p:nvGrpSpPr>
        <p:grpSpPr bwMode="auto">
          <a:xfrm>
            <a:off x="2292349" y="2222501"/>
            <a:ext cx="1074739" cy="962025"/>
            <a:chOff x="1540" y="2116"/>
            <a:chExt cx="677" cy="606"/>
          </a:xfrm>
        </p:grpSpPr>
        <p:sp>
          <p:nvSpPr>
            <p:cNvPr id="44065" name="Oval 23"/>
            <p:cNvSpPr>
              <a:spLocks noChangeArrowheads="1"/>
            </p:cNvSpPr>
            <p:nvPr/>
          </p:nvSpPr>
          <p:spPr bwMode="auto">
            <a:xfrm>
              <a:off x="1565" y="2116"/>
              <a:ext cx="621" cy="606"/>
            </a:xfrm>
            <a:prstGeom prst="ellipse">
              <a:avLst/>
            </a:prstGeom>
            <a:solidFill>
              <a:srgbClr val="FFFFFF"/>
            </a:soli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US" dirty="0">
                <a:latin typeface="Calibri"/>
              </a:endParaRPr>
            </a:p>
          </p:txBody>
        </p:sp>
        <p:sp>
          <p:nvSpPr>
            <p:cNvPr id="44066" name="Text Box 24"/>
            <p:cNvSpPr txBox="1">
              <a:spLocks noChangeArrowheads="1"/>
            </p:cNvSpPr>
            <p:nvPr/>
          </p:nvSpPr>
          <p:spPr bwMode="auto">
            <a:xfrm>
              <a:off x="1540" y="2238"/>
              <a:ext cx="677" cy="3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algn="ctr" eaLnBrk="0" hangingPunct="0">
                <a:defRPr sz="1600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37931725" indent="-37474525" algn="ctr" eaLnBrk="0" hangingPunct="0">
                <a:defRPr sz="16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eaLnBrk="0" hangingPunct="0">
                <a:defRPr sz="16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eaLnBrk="0" hangingPunct="0">
                <a:defRPr sz="16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eaLnBrk="0" hangingPunct="0">
                <a:defRPr sz="16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r>
                <a:rPr lang="en-US" i="1" dirty="0" smtClean="0">
                  <a:latin typeface="Calibri"/>
                </a:rPr>
                <a:t>Waiting</a:t>
              </a:r>
            </a:p>
            <a:p>
              <a:r>
                <a:rPr lang="en-US" i="1" dirty="0">
                  <a:latin typeface="Calibri"/>
                </a:rPr>
                <a:t>f</a:t>
              </a:r>
              <a:r>
                <a:rPr lang="en-US" i="1" dirty="0" smtClean="0">
                  <a:latin typeface="Calibri"/>
                </a:rPr>
                <a:t>or reply</a:t>
              </a:r>
              <a:endParaRPr lang="en-US" sz="1400" i="1" dirty="0">
                <a:latin typeface="Times New Roman" charset="0"/>
              </a:endParaRPr>
            </a:p>
          </p:txBody>
        </p:sp>
      </p:grpSp>
      <p:sp>
        <p:nvSpPr>
          <p:cNvPr id="44054" name="Line 25"/>
          <p:cNvSpPr>
            <a:spLocks noChangeShapeType="1"/>
          </p:cNvSpPr>
          <p:nvPr/>
        </p:nvSpPr>
        <p:spPr bwMode="auto">
          <a:xfrm>
            <a:off x="6334126" y="3497264"/>
            <a:ext cx="433388" cy="244475"/>
          </a:xfrm>
          <a:prstGeom prst="line">
            <a:avLst/>
          </a:prstGeom>
          <a:noFill/>
          <a:ln w="28575">
            <a:solidFill>
              <a:srgbClr val="000000"/>
            </a:solidFill>
            <a:prstDash val="dash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 dirty="0">
              <a:latin typeface="Calibri"/>
            </a:endParaRPr>
          </a:p>
        </p:txBody>
      </p:sp>
      <p:sp>
        <p:nvSpPr>
          <p:cNvPr id="44055" name="Freeform 26"/>
          <p:cNvSpPr>
            <a:spLocks/>
          </p:cNvSpPr>
          <p:nvPr/>
        </p:nvSpPr>
        <p:spPr bwMode="auto">
          <a:xfrm>
            <a:off x="6672263" y="3148014"/>
            <a:ext cx="1257300" cy="469900"/>
          </a:xfrm>
          <a:custGeom>
            <a:avLst/>
            <a:gdLst>
              <a:gd name="T0" fmla="*/ 253630938 w 1500"/>
              <a:gd name="T1" fmla="*/ 270563975 h 740"/>
              <a:gd name="T2" fmla="*/ 714522752 w 1500"/>
              <a:gd name="T3" fmla="*/ 298386500 h 740"/>
              <a:gd name="T4" fmla="*/ 0 60000 65536"/>
              <a:gd name="T5" fmla="*/ 0 60000 65536"/>
              <a:gd name="T6" fmla="*/ 0 w 1500"/>
              <a:gd name="T7" fmla="*/ 0 h 740"/>
              <a:gd name="T8" fmla="*/ 1500 w 1500"/>
              <a:gd name="T9" fmla="*/ 740 h 740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1500" h="740">
                <a:moveTo>
                  <a:pt x="361" y="671"/>
                </a:moveTo>
                <a:cubicBezTo>
                  <a:pt x="0" y="0"/>
                  <a:pt x="1500" y="90"/>
                  <a:pt x="1017" y="740"/>
                </a:cubicBezTo>
              </a:path>
            </a:pathLst>
          </a:custGeom>
          <a:noFill/>
          <a:ln w="2857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algn="ctr" eaLnBrk="0" hangingPunct="0"/>
            <a:endParaRPr lang="en-US" dirty="0">
              <a:latin typeface="Calibri"/>
            </a:endParaRPr>
          </a:p>
        </p:txBody>
      </p:sp>
      <p:grpSp>
        <p:nvGrpSpPr>
          <p:cNvPr id="44056" name="Group 27"/>
          <p:cNvGrpSpPr>
            <a:grpSpLocks/>
          </p:cNvGrpSpPr>
          <p:nvPr/>
        </p:nvGrpSpPr>
        <p:grpSpPr bwMode="auto">
          <a:xfrm>
            <a:off x="6677026" y="3568700"/>
            <a:ext cx="1200151" cy="962025"/>
            <a:chOff x="1335" y="3347"/>
            <a:chExt cx="756" cy="606"/>
          </a:xfrm>
        </p:grpSpPr>
        <p:sp>
          <p:nvSpPr>
            <p:cNvPr id="44063" name="Oval 28"/>
            <p:cNvSpPr>
              <a:spLocks noChangeArrowheads="1"/>
            </p:cNvSpPr>
            <p:nvPr/>
          </p:nvSpPr>
          <p:spPr bwMode="auto">
            <a:xfrm>
              <a:off x="1390" y="3347"/>
              <a:ext cx="621" cy="606"/>
            </a:xfrm>
            <a:prstGeom prst="ellipse">
              <a:avLst/>
            </a:prstGeom>
            <a:solidFill>
              <a:srgbClr val="FFFFFF"/>
            </a:soli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US" dirty="0">
                <a:latin typeface="Calibri"/>
              </a:endParaRPr>
            </a:p>
          </p:txBody>
        </p:sp>
        <p:sp>
          <p:nvSpPr>
            <p:cNvPr id="44064" name="Text Box 29"/>
            <p:cNvSpPr txBox="1">
              <a:spLocks noChangeArrowheads="1"/>
            </p:cNvSpPr>
            <p:nvPr/>
          </p:nvSpPr>
          <p:spPr bwMode="auto">
            <a:xfrm>
              <a:off x="1335" y="3530"/>
              <a:ext cx="756" cy="3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algn="ctr" eaLnBrk="0" hangingPunct="0">
                <a:defRPr sz="1600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37931725" indent="-37474525" algn="ctr" eaLnBrk="0" hangingPunct="0">
                <a:defRPr sz="16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eaLnBrk="0" hangingPunct="0">
                <a:defRPr sz="16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eaLnBrk="0" hangingPunct="0">
                <a:defRPr sz="16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eaLnBrk="0" hangingPunct="0">
                <a:defRPr sz="16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r>
                <a:rPr lang="en-US" i="1" dirty="0" smtClean="0">
                  <a:latin typeface="Calibri"/>
                </a:rPr>
                <a:t>IDLE</a:t>
              </a:r>
              <a:endParaRPr lang="en-US" sz="1400" i="1" dirty="0">
                <a:latin typeface="Times New Roman" charset="0"/>
              </a:endParaRPr>
            </a:p>
          </p:txBody>
        </p:sp>
      </p:grpSp>
      <p:sp>
        <p:nvSpPr>
          <p:cNvPr id="44057" name="Freeform 30"/>
          <p:cNvSpPr>
            <a:spLocks/>
          </p:cNvSpPr>
          <p:nvPr/>
        </p:nvSpPr>
        <p:spPr bwMode="auto">
          <a:xfrm flipV="1">
            <a:off x="6684963" y="4464051"/>
            <a:ext cx="1257300" cy="469900"/>
          </a:xfrm>
          <a:custGeom>
            <a:avLst/>
            <a:gdLst>
              <a:gd name="T0" fmla="*/ 253630938 w 1500"/>
              <a:gd name="T1" fmla="*/ 270563975 h 740"/>
              <a:gd name="T2" fmla="*/ 714522752 w 1500"/>
              <a:gd name="T3" fmla="*/ 298386500 h 740"/>
              <a:gd name="T4" fmla="*/ 0 60000 65536"/>
              <a:gd name="T5" fmla="*/ 0 60000 65536"/>
              <a:gd name="T6" fmla="*/ 0 w 1500"/>
              <a:gd name="T7" fmla="*/ 0 h 740"/>
              <a:gd name="T8" fmla="*/ 1500 w 1500"/>
              <a:gd name="T9" fmla="*/ 740 h 740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1500" h="740">
                <a:moveTo>
                  <a:pt x="361" y="671"/>
                </a:moveTo>
                <a:cubicBezTo>
                  <a:pt x="0" y="0"/>
                  <a:pt x="1500" y="90"/>
                  <a:pt x="1017" y="740"/>
                </a:cubicBezTo>
              </a:path>
            </a:pathLst>
          </a:custGeom>
          <a:noFill/>
          <a:ln w="2857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algn="ctr" eaLnBrk="0" hangingPunct="0"/>
            <a:endParaRPr lang="en-US" dirty="0">
              <a:latin typeface="Calibri"/>
            </a:endParaRPr>
          </a:p>
        </p:txBody>
      </p:sp>
      <p:sp>
        <p:nvSpPr>
          <p:cNvPr id="44058" name="Text Box 31"/>
          <p:cNvSpPr txBox="1">
            <a:spLocks noChangeArrowheads="1"/>
          </p:cNvSpPr>
          <p:nvPr/>
        </p:nvSpPr>
        <p:spPr bwMode="auto">
          <a:xfrm>
            <a:off x="921234" y="4167189"/>
            <a:ext cx="104202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ctr"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37931725" indent="-37474525" algn="ctr"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r>
              <a:rPr lang="en-US" sz="2400" dirty="0">
                <a:solidFill>
                  <a:srgbClr val="FF0000"/>
                </a:solidFill>
                <a:latin typeface="Calibri"/>
              </a:rPr>
              <a:t>sender</a:t>
            </a:r>
          </a:p>
        </p:txBody>
      </p:sp>
      <p:sp>
        <p:nvSpPr>
          <p:cNvPr id="44059" name="Text Box 32"/>
          <p:cNvSpPr txBox="1">
            <a:spLocks noChangeArrowheads="1"/>
          </p:cNvSpPr>
          <p:nvPr/>
        </p:nvSpPr>
        <p:spPr bwMode="auto">
          <a:xfrm>
            <a:off x="7001282" y="1479551"/>
            <a:ext cx="119140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ctr"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37931725" indent="-37474525" algn="ctr"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r>
              <a:rPr lang="en-US" sz="2400" dirty="0">
                <a:solidFill>
                  <a:srgbClr val="FF0000"/>
                </a:solidFill>
                <a:latin typeface="Calibri"/>
              </a:rPr>
              <a:t>receiver</a:t>
            </a:r>
          </a:p>
        </p:txBody>
      </p:sp>
      <p:sp>
        <p:nvSpPr>
          <p:cNvPr id="44060" name="Line 33"/>
          <p:cNvSpPr>
            <a:spLocks noChangeShapeType="1"/>
          </p:cNvSpPr>
          <p:nvPr/>
        </p:nvSpPr>
        <p:spPr bwMode="auto">
          <a:xfrm>
            <a:off x="349251" y="2166939"/>
            <a:ext cx="433388" cy="244475"/>
          </a:xfrm>
          <a:prstGeom prst="line">
            <a:avLst/>
          </a:prstGeom>
          <a:noFill/>
          <a:ln w="28575">
            <a:solidFill>
              <a:srgbClr val="000000"/>
            </a:solidFill>
            <a:prstDash val="dash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 dirty="0">
              <a:latin typeface="Calibri"/>
            </a:endParaRPr>
          </a:p>
        </p:txBody>
      </p:sp>
      <p:sp>
        <p:nvSpPr>
          <p:cNvPr id="44061" name="Text Box 34"/>
          <p:cNvSpPr txBox="1">
            <a:spLocks noChangeArrowheads="1"/>
          </p:cNvSpPr>
          <p:nvPr/>
        </p:nvSpPr>
        <p:spPr bwMode="auto">
          <a:xfrm>
            <a:off x="1031875" y="1212851"/>
            <a:ext cx="2255839" cy="42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37931725" indent="-37474525" algn="ctr"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l"/>
            <a:r>
              <a:rPr lang="en-US" dirty="0" err="1" smtClean="0">
                <a:latin typeface="Calibri"/>
              </a:rPr>
              <a:t>rdt_send</a:t>
            </a:r>
            <a:r>
              <a:rPr lang="en-US" dirty="0" smtClean="0">
                <a:latin typeface="Calibri"/>
              </a:rPr>
              <a:t>(</a:t>
            </a:r>
            <a:r>
              <a:rPr lang="en-US" dirty="0">
                <a:latin typeface="Calibri"/>
              </a:rPr>
              <a:t>data)</a:t>
            </a:r>
            <a:endParaRPr lang="en-US" dirty="0">
              <a:latin typeface="Times New Roman" charset="0"/>
            </a:endParaRPr>
          </a:p>
        </p:txBody>
      </p:sp>
      <p:sp>
        <p:nvSpPr>
          <p:cNvPr id="44062" name="Text Box 35"/>
          <p:cNvSpPr txBox="1">
            <a:spLocks noChangeArrowheads="1"/>
          </p:cNvSpPr>
          <p:nvPr/>
        </p:nvSpPr>
        <p:spPr bwMode="auto">
          <a:xfrm>
            <a:off x="2316340" y="3830549"/>
            <a:ext cx="32573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ctr"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37931725" indent="-37474525" algn="ctr"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r>
              <a:rPr lang="en-US" dirty="0">
                <a:latin typeface="Symbol" charset="0"/>
              </a:rPr>
              <a:t>L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696915" y="5043714"/>
            <a:ext cx="3022600" cy="923330"/>
          </a:xfrm>
          <a:prstGeom prst="rect">
            <a:avLst/>
          </a:prstGeom>
          <a:noFill/>
          <a:ln w="1905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b="1" i="1" dirty="0" smtClean="0"/>
              <a:t>Note: </a:t>
            </a:r>
            <a:r>
              <a:rPr lang="en-US" dirty="0" smtClean="0"/>
              <a:t>the sender holds a copy of the packet being sent until the delivery is acknowledged.</a:t>
            </a:r>
            <a:endParaRPr lang="en-US" dirty="0"/>
          </a:p>
        </p:txBody>
      </p:sp>
      <p:sp>
        <p:nvSpPr>
          <p:cNvPr id="40" name="Line 13"/>
          <p:cNvSpPr>
            <a:spLocks noChangeShapeType="1"/>
          </p:cNvSpPr>
          <p:nvPr/>
        </p:nvSpPr>
        <p:spPr bwMode="auto">
          <a:xfrm>
            <a:off x="1173163" y="3816350"/>
            <a:ext cx="2546351" cy="6071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 dirty="0"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295857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9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37931725" indent="-37474525" algn="ctr"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r"/>
            <a:fld id="{0B5914CB-F67C-B24F-BFE0-F83568651875}" type="slidenum">
              <a:rPr lang="en-US" sz="1400" smtClean="0">
                <a:latin typeface="Calibri"/>
              </a:rPr>
              <a:pPr algn="r"/>
              <a:t>35</a:t>
            </a:fld>
            <a:endParaRPr lang="en-US" sz="1400" dirty="0">
              <a:latin typeface="Calibri"/>
            </a:endParaRPr>
          </a:p>
        </p:txBody>
      </p:sp>
      <p:sp>
        <p:nvSpPr>
          <p:cNvPr id="4506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>
                <a:ea typeface="ＭＳ Ｐゴシック" charset="0"/>
                <a:cs typeface="ＭＳ Ｐゴシック" charset="0"/>
              </a:rPr>
              <a:t>rdt2.0: operation with no errors</a:t>
            </a:r>
            <a:endParaRPr lang="en-US" dirty="0">
              <a:ea typeface="ＭＳ Ｐゴシック" charset="0"/>
              <a:cs typeface="ＭＳ Ｐゴシック" charset="0"/>
            </a:endParaRPr>
          </a:p>
        </p:txBody>
      </p:sp>
      <p:sp>
        <p:nvSpPr>
          <p:cNvPr id="45061" name="Oval 3"/>
          <p:cNvSpPr>
            <a:spLocks noChangeArrowheads="1"/>
          </p:cNvSpPr>
          <p:nvPr/>
        </p:nvSpPr>
        <p:spPr bwMode="auto">
          <a:xfrm>
            <a:off x="696914" y="2209801"/>
            <a:ext cx="985837" cy="962025"/>
          </a:xfrm>
          <a:prstGeom prst="ellipse">
            <a:avLst/>
          </a:prstGeom>
          <a:solidFill>
            <a:srgbClr val="FFFFFF"/>
          </a:solidFill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algn="ctr" eaLnBrk="0" hangingPunct="0"/>
            <a:endParaRPr lang="en-US" dirty="0">
              <a:latin typeface="Calibri"/>
            </a:endParaRPr>
          </a:p>
        </p:txBody>
      </p:sp>
      <p:sp>
        <p:nvSpPr>
          <p:cNvPr id="45064" name="Line 6"/>
          <p:cNvSpPr>
            <a:spLocks noChangeShapeType="1"/>
          </p:cNvSpPr>
          <p:nvPr/>
        </p:nvSpPr>
        <p:spPr bwMode="auto">
          <a:xfrm>
            <a:off x="1109663" y="1535113"/>
            <a:ext cx="990600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 dirty="0">
              <a:latin typeface="Calibri"/>
            </a:endParaRPr>
          </a:p>
        </p:txBody>
      </p:sp>
      <p:sp>
        <p:nvSpPr>
          <p:cNvPr id="45068" name="Freeform 10"/>
          <p:cNvSpPr>
            <a:spLocks/>
          </p:cNvSpPr>
          <p:nvPr/>
        </p:nvSpPr>
        <p:spPr bwMode="auto">
          <a:xfrm flipV="1">
            <a:off x="1057277" y="1979613"/>
            <a:ext cx="1800225" cy="247650"/>
          </a:xfrm>
          <a:custGeom>
            <a:avLst/>
            <a:gdLst>
              <a:gd name="T0" fmla="*/ 0 w 2835"/>
              <a:gd name="T1" fmla="*/ 0 h 525"/>
              <a:gd name="T2" fmla="*/ 1143142875 w 2835"/>
              <a:gd name="T3" fmla="*/ 0 h 525"/>
              <a:gd name="T4" fmla="*/ 0 60000 65536"/>
              <a:gd name="T5" fmla="*/ 0 60000 65536"/>
              <a:gd name="T6" fmla="*/ 0 w 2835"/>
              <a:gd name="T7" fmla="*/ 0 h 525"/>
              <a:gd name="T8" fmla="*/ 2835 w 2835"/>
              <a:gd name="T9" fmla="*/ 525 h 525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2835" h="525">
                <a:moveTo>
                  <a:pt x="0" y="0"/>
                </a:moveTo>
                <a:cubicBezTo>
                  <a:pt x="60" y="525"/>
                  <a:pt x="2835" y="495"/>
                  <a:pt x="2835" y="0"/>
                </a:cubicBezTo>
              </a:path>
            </a:pathLst>
          </a:custGeom>
          <a:noFill/>
          <a:ln w="2857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algn="ctr" eaLnBrk="0" hangingPunct="0"/>
            <a:endParaRPr lang="en-US" dirty="0">
              <a:latin typeface="Calibri"/>
            </a:endParaRPr>
          </a:p>
        </p:txBody>
      </p:sp>
      <p:sp>
        <p:nvSpPr>
          <p:cNvPr id="45069" name="Freeform 11"/>
          <p:cNvSpPr>
            <a:spLocks/>
          </p:cNvSpPr>
          <p:nvPr/>
        </p:nvSpPr>
        <p:spPr bwMode="auto">
          <a:xfrm>
            <a:off x="1104901" y="3140075"/>
            <a:ext cx="1800225" cy="247650"/>
          </a:xfrm>
          <a:custGeom>
            <a:avLst/>
            <a:gdLst>
              <a:gd name="T0" fmla="*/ 0 w 2835"/>
              <a:gd name="T1" fmla="*/ 0 h 525"/>
              <a:gd name="T2" fmla="*/ 1143142875 w 2835"/>
              <a:gd name="T3" fmla="*/ 0 h 525"/>
              <a:gd name="T4" fmla="*/ 0 60000 65536"/>
              <a:gd name="T5" fmla="*/ 0 60000 65536"/>
              <a:gd name="T6" fmla="*/ 0 w 2835"/>
              <a:gd name="T7" fmla="*/ 0 h 525"/>
              <a:gd name="T8" fmla="*/ 2835 w 2835"/>
              <a:gd name="T9" fmla="*/ 525 h 525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2835" h="525">
                <a:moveTo>
                  <a:pt x="0" y="0"/>
                </a:moveTo>
                <a:cubicBezTo>
                  <a:pt x="60" y="525"/>
                  <a:pt x="2835" y="495"/>
                  <a:pt x="2835" y="0"/>
                </a:cubicBezTo>
              </a:path>
            </a:pathLst>
          </a:custGeom>
          <a:noFill/>
          <a:ln w="28575">
            <a:solidFill>
              <a:srgbClr val="000000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algn="ctr" eaLnBrk="0" hangingPunct="0"/>
            <a:endParaRPr lang="en-US" dirty="0">
              <a:latin typeface="Calibri"/>
            </a:endParaRPr>
          </a:p>
        </p:txBody>
      </p:sp>
      <p:sp>
        <p:nvSpPr>
          <p:cNvPr id="45072" name="Freeform 14"/>
          <p:cNvSpPr>
            <a:spLocks/>
          </p:cNvSpPr>
          <p:nvPr/>
        </p:nvSpPr>
        <p:spPr bwMode="auto">
          <a:xfrm>
            <a:off x="3252788" y="2286001"/>
            <a:ext cx="466725" cy="893763"/>
          </a:xfrm>
          <a:custGeom>
            <a:avLst/>
            <a:gdLst>
              <a:gd name="T0" fmla="*/ 0 w 735"/>
              <a:gd name="T1" fmla="*/ 133546398 h 1080"/>
              <a:gd name="T2" fmla="*/ 0 w 735"/>
              <a:gd name="T3" fmla="*/ 585548829 h 1080"/>
              <a:gd name="T4" fmla="*/ 0 60000 65536"/>
              <a:gd name="T5" fmla="*/ 0 60000 65536"/>
              <a:gd name="T6" fmla="*/ 0 w 735"/>
              <a:gd name="T7" fmla="*/ 0 h 1080"/>
              <a:gd name="T8" fmla="*/ 735 w 735"/>
              <a:gd name="T9" fmla="*/ 1080 h 1080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735" h="1080">
                <a:moveTo>
                  <a:pt x="0" y="195"/>
                </a:moveTo>
                <a:cubicBezTo>
                  <a:pt x="690" y="0"/>
                  <a:pt x="735" y="1080"/>
                  <a:pt x="0" y="855"/>
                </a:cubicBezTo>
              </a:path>
            </a:pathLst>
          </a:custGeom>
          <a:noFill/>
          <a:ln w="1905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algn="ctr" eaLnBrk="0" hangingPunct="0"/>
            <a:endParaRPr lang="en-US" dirty="0">
              <a:latin typeface="Calibri"/>
            </a:endParaRPr>
          </a:p>
        </p:txBody>
      </p:sp>
      <p:sp>
        <p:nvSpPr>
          <p:cNvPr id="45075" name="Line 17"/>
          <p:cNvSpPr>
            <a:spLocks noChangeShapeType="1"/>
          </p:cNvSpPr>
          <p:nvPr/>
        </p:nvSpPr>
        <p:spPr bwMode="auto">
          <a:xfrm>
            <a:off x="3656013" y="2600325"/>
            <a:ext cx="990600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 dirty="0">
              <a:latin typeface="Calibri"/>
            </a:endParaRPr>
          </a:p>
        </p:txBody>
      </p:sp>
      <p:sp>
        <p:nvSpPr>
          <p:cNvPr id="45102" name="Oval 23"/>
          <p:cNvSpPr>
            <a:spLocks noChangeArrowheads="1"/>
          </p:cNvSpPr>
          <p:nvPr/>
        </p:nvSpPr>
        <p:spPr bwMode="auto">
          <a:xfrm>
            <a:off x="2332038" y="2222501"/>
            <a:ext cx="985839" cy="962025"/>
          </a:xfrm>
          <a:prstGeom prst="ellipse">
            <a:avLst/>
          </a:prstGeom>
          <a:solidFill>
            <a:srgbClr val="FFFFFF"/>
          </a:solidFill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algn="ctr" eaLnBrk="0" hangingPunct="0"/>
            <a:endParaRPr lang="en-US" dirty="0">
              <a:latin typeface="Calibri"/>
            </a:endParaRPr>
          </a:p>
        </p:txBody>
      </p:sp>
      <p:sp>
        <p:nvSpPr>
          <p:cNvPr id="45078" name="Freeform 25"/>
          <p:cNvSpPr>
            <a:spLocks/>
          </p:cNvSpPr>
          <p:nvPr/>
        </p:nvSpPr>
        <p:spPr bwMode="auto">
          <a:xfrm>
            <a:off x="6672263" y="3148014"/>
            <a:ext cx="1257300" cy="469900"/>
          </a:xfrm>
          <a:custGeom>
            <a:avLst/>
            <a:gdLst>
              <a:gd name="T0" fmla="*/ 253630938 w 1500"/>
              <a:gd name="T1" fmla="*/ 270563975 h 740"/>
              <a:gd name="T2" fmla="*/ 714522752 w 1500"/>
              <a:gd name="T3" fmla="*/ 298386500 h 740"/>
              <a:gd name="T4" fmla="*/ 0 60000 65536"/>
              <a:gd name="T5" fmla="*/ 0 60000 65536"/>
              <a:gd name="T6" fmla="*/ 0 w 1500"/>
              <a:gd name="T7" fmla="*/ 0 h 740"/>
              <a:gd name="T8" fmla="*/ 1500 w 1500"/>
              <a:gd name="T9" fmla="*/ 740 h 740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1500" h="740">
                <a:moveTo>
                  <a:pt x="361" y="671"/>
                </a:moveTo>
                <a:cubicBezTo>
                  <a:pt x="0" y="0"/>
                  <a:pt x="1500" y="90"/>
                  <a:pt x="1017" y="740"/>
                </a:cubicBezTo>
              </a:path>
            </a:pathLst>
          </a:custGeom>
          <a:noFill/>
          <a:ln w="2857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algn="ctr" eaLnBrk="0" hangingPunct="0"/>
            <a:endParaRPr lang="en-US" dirty="0">
              <a:latin typeface="Calibri"/>
            </a:endParaRPr>
          </a:p>
        </p:txBody>
      </p:sp>
      <p:sp>
        <p:nvSpPr>
          <p:cNvPr id="45079" name="Oval 26"/>
          <p:cNvSpPr>
            <a:spLocks noChangeArrowheads="1"/>
          </p:cNvSpPr>
          <p:nvPr/>
        </p:nvSpPr>
        <p:spPr bwMode="auto">
          <a:xfrm>
            <a:off x="6764339" y="3568700"/>
            <a:ext cx="985837" cy="962025"/>
          </a:xfrm>
          <a:prstGeom prst="ellipse">
            <a:avLst/>
          </a:prstGeom>
          <a:solidFill>
            <a:srgbClr val="FFFFFF"/>
          </a:solidFill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algn="ctr" eaLnBrk="0" hangingPunct="0"/>
            <a:endParaRPr lang="en-US" dirty="0">
              <a:latin typeface="Calibri"/>
            </a:endParaRPr>
          </a:p>
        </p:txBody>
      </p:sp>
      <p:sp>
        <p:nvSpPr>
          <p:cNvPr id="45081" name="Freeform 28"/>
          <p:cNvSpPr>
            <a:spLocks/>
          </p:cNvSpPr>
          <p:nvPr/>
        </p:nvSpPr>
        <p:spPr bwMode="auto">
          <a:xfrm flipV="1">
            <a:off x="6684963" y="4464051"/>
            <a:ext cx="1257300" cy="469900"/>
          </a:xfrm>
          <a:custGeom>
            <a:avLst/>
            <a:gdLst>
              <a:gd name="T0" fmla="*/ 253630938 w 1500"/>
              <a:gd name="T1" fmla="*/ 270563975 h 740"/>
              <a:gd name="T2" fmla="*/ 714522752 w 1500"/>
              <a:gd name="T3" fmla="*/ 298386500 h 740"/>
              <a:gd name="T4" fmla="*/ 0 60000 65536"/>
              <a:gd name="T5" fmla="*/ 0 60000 65536"/>
              <a:gd name="T6" fmla="*/ 0 w 1500"/>
              <a:gd name="T7" fmla="*/ 0 h 740"/>
              <a:gd name="T8" fmla="*/ 1500 w 1500"/>
              <a:gd name="T9" fmla="*/ 740 h 740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1500" h="740">
                <a:moveTo>
                  <a:pt x="361" y="671"/>
                </a:moveTo>
                <a:cubicBezTo>
                  <a:pt x="0" y="0"/>
                  <a:pt x="1500" y="90"/>
                  <a:pt x="1017" y="740"/>
                </a:cubicBezTo>
              </a:path>
            </a:pathLst>
          </a:custGeom>
          <a:noFill/>
          <a:ln w="2857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algn="ctr" eaLnBrk="0" hangingPunct="0"/>
            <a:endParaRPr lang="en-US" dirty="0">
              <a:latin typeface="Calibri"/>
            </a:endParaRPr>
          </a:p>
        </p:txBody>
      </p:sp>
      <p:grpSp>
        <p:nvGrpSpPr>
          <p:cNvPr id="4" name="Group 29"/>
          <p:cNvGrpSpPr>
            <a:grpSpLocks/>
          </p:cNvGrpSpPr>
          <p:nvPr/>
        </p:nvGrpSpPr>
        <p:grpSpPr bwMode="auto">
          <a:xfrm>
            <a:off x="349251" y="2166939"/>
            <a:ext cx="1333500" cy="1004887"/>
            <a:chOff x="220" y="1365"/>
            <a:chExt cx="840" cy="633"/>
          </a:xfrm>
        </p:grpSpPr>
        <p:sp>
          <p:nvSpPr>
            <p:cNvPr id="45100" name="Line 30"/>
            <p:cNvSpPr>
              <a:spLocks noChangeShapeType="1"/>
            </p:cNvSpPr>
            <p:nvPr/>
          </p:nvSpPr>
          <p:spPr bwMode="auto">
            <a:xfrm>
              <a:off x="220" y="1365"/>
              <a:ext cx="273" cy="154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prstDash val="dash"/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 dirty="0">
                <a:latin typeface="Calibri"/>
              </a:endParaRPr>
            </a:p>
          </p:txBody>
        </p:sp>
        <p:sp>
          <p:nvSpPr>
            <p:cNvPr id="45101" name="Oval 31"/>
            <p:cNvSpPr>
              <a:spLocks noChangeArrowheads="1"/>
            </p:cNvSpPr>
            <p:nvPr/>
          </p:nvSpPr>
          <p:spPr bwMode="auto">
            <a:xfrm>
              <a:off x="439" y="1392"/>
              <a:ext cx="621" cy="606"/>
            </a:xfrm>
            <a:prstGeom prst="ellips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algn="ctr" eaLnBrk="0" hangingPunct="0"/>
              <a:endParaRPr lang="en-US" dirty="0">
                <a:latin typeface="Calibri"/>
              </a:endParaRPr>
            </a:p>
          </p:txBody>
        </p:sp>
      </p:grpSp>
      <p:grpSp>
        <p:nvGrpSpPr>
          <p:cNvPr id="5" name="Group 32"/>
          <p:cNvGrpSpPr>
            <a:grpSpLocks/>
          </p:cNvGrpSpPr>
          <p:nvPr/>
        </p:nvGrpSpPr>
        <p:grpSpPr bwMode="auto">
          <a:xfrm>
            <a:off x="6334126" y="3497264"/>
            <a:ext cx="1414463" cy="1033462"/>
            <a:chOff x="3990" y="2203"/>
            <a:chExt cx="891" cy="651"/>
          </a:xfrm>
        </p:grpSpPr>
        <p:sp>
          <p:nvSpPr>
            <p:cNvPr id="45098" name="Line 33"/>
            <p:cNvSpPr>
              <a:spLocks noChangeShapeType="1"/>
            </p:cNvSpPr>
            <p:nvPr/>
          </p:nvSpPr>
          <p:spPr bwMode="auto">
            <a:xfrm>
              <a:off x="3990" y="2203"/>
              <a:ext cx="273" cy="154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prstDash val="dash"/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 dirty="0">
                <a:latin typeface="Calibri"/>
              </a:endParaRPr>
            </a:p>
          </p:txBody>
        </p:sp>
        <p:sp>
          <p:nvSpPr>
            <p:cNvPr id="45099" name="Oval 34"/>
            <p:cNvSpPr>
              <a:spLocks noChangeArrowheads="1"/>
            </p:cNvSpPr>
            <p:nvPr/>
          </p:nvSpPr>
          <p:spPr bwMode="auto">
            <a:xfrm>
              <a:off x="4260" y="2248"/>
              <a:ext cx="621" cy="606"/>
            </a:xfrm>
            <a:prstGeom prst="ellips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algn="ctr" eaLnBrk="0" hangingPunct="0"/>
              <a:endParaRPr lang="en-US" dirty="0">
                <a:latin typeface="Calibri"/>
              </a:endParaRPr>
            </a:p>
          </p:txBody>
        </p:sp>
      </p:grpSp>
      <p:sp>
        <p:nvSpPr>
          <p:cNvPr id="288804" name="Line 36"/>
          <p:cNvSpPr>
            <a:spLocks noChangeShapeType="1"/>
          </p:cNvSpPr>
          <p:nvPr/>
        </p:nvSpPr>
        <p:spPr bwMode="auto">
          <a:xfrm>
            <a:off x="1011239" y="1289051"/>
            <a:ext cx="12700" cy="747713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 dirty="0">
              <a:latin typeface="Calibri"/>
            </a:endParaRPr>
          </a:p>
        </p:txBody>
      </p:sp>
      <p:sp>
        <p:nvSpPr>
          <p:cNvPr id="288805" name="Freeform 37"/>
          <p:cNvSpPr>
            <a:spLocks/>
          </p:cNvSpPr>
          <p:nvPr/>
        </p:nvSpPr>
        <p:spPr bwMode="auto">
          <a:xfrm>
            <a:off x="1011238" y="2006601"/>
            <a:ext cx="6697663" cy="3060700"/>
          </a:xfrm>
          <a:custGeom>
            <a:avLst/>
            <a:gdLst>
              <a:gd name="T0" fmla="*/ 0 w 4219"/>
              <a:gd name="T1" fmla="*/ 25201563 h 1928"/>
              <a:gd name="T2" fmla="*/ 2147483647 w 4219"/>
              <a:gd name="T3" fmla="*/ 0 h 1928"/>
              <a:gd name="T4" fmla="*/ 2147483647 w 4219"/>
              <a:gd name="T5" fmla="*/ 2147483647 h 1928"/>
              <a:gd name="T6" fmla="*/ 2147483647 w 4219"/>
              <a:gd name="T7" fmla="*/ 2147483647 h 1928"/>
              <a:gd name="T8" fmla="*/ 0 60000 65536"/>
              <a:gd name="T9" fmla="*/ 0 60000 65536"/>
              <a:gd name="T10" fmla="*/ 0 60000 65536"/>
              <a:gd name="T11" fmla="*/ 0 60000 65536"/>
              <a:gd name="T12" fmla="*/ 0 w 4219"/>
              <a:gd name="T13" fmla="*/ 0 h 1928"/>
              <a:gd name="T14" fmla="*/ 4219 w 4219"/>
              <a:gd name="T15" fmla="*/ 1928 h 192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4219" h="1928">
                <a:moveTo>
                  <a:pt x="0" y="10"/>
                </a:moveTo>
                <a:lnTo>
                  <a:pt x="1003" y="0"/>
                </a:lnTo>
                <a:lnTo>
                  <a:pt x="3387" y="1928"/>
                </a:lnTo>
                <a:lnTo>
                  <a:pt x="4219" y="1928"/>
                </a:lnTo>
              </a:path>
            </a:pathLst>
          </a:cu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algn="ctr" eaLnBrk="0" hangingPunct="0"/>
            <a:endParaRPr lang="en-US" dirty="0">
              <a:latin typeface="Calibri"/>
            </a:endParaRPr>
          </a:p>
        </p:txBody>
      </p:sp>
      <p:grpSp>
        <p:nvGrpSpPr>
          <p:cNvPr id="6" name="Group 38"/>
          <p:cNvGrpSpPr>
            <a:grpSpLocks/>
          </p:cNvGrpSpPr>
          <p:nvPr/>
        </p:nvGrpSpPr>
        <p:grpSpPr bwMode="auto">
          <a:xfrm>
            <a:off x="347663" y="2166939"/>
            <a:ext cx="1333500" cy="1004887"/>
            <a:chOff x="220" y="1365"/>
            <a:chExt cx="840" cy="633"/>
          </a:xfrm>
        </p:grpSpPr>
        <p:sp>
          <p:nvSpPr>
            <p:cNvPr id="45096" name="Line 39"/>
            <p:cNvSpPr>
              <a:spLocks noChangeShapeType="1"/>
            </p:cNvSpPr>
            <p:nvPr/>
          </p:nvSpPr>
          <p:spPr bwMode="auto">
            <a:xfrm>
              <a:off x="220" y="1365"/>
              <a:ext cx="273" cy="154"/>
            </a:xfrm>
            <a:prstGeom prst="line">
              <a:avLst/>
            </a:prstGeom>
            <a:noFill/>
            <a:ln w="28575">
              <a:solidFill>
                <a:schemeClr val="tx2"/>
              </a:solidFill>
              <a:prstDash val="dash"/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 dirty="0">
                <a:latin typeface="Calibri"/>
              </a:endParaRPr>
            </a:p>
          </p:txBody>
        </p:sp>
        <p:sp>
          <p:nvSpPr>
            <p:cNvPr id="45097" name="Oval 40"/>
            <p:cNvSpPr>
              <a:spLocks noChangeArrowheads="1"/>
            </p:cNvSpPr>
            <p:nvPr/>
          </p:nvSpPr>
          <p:spPr bwMode="auto">
            <a:xfrm>
              <a:off x="439" y="1392"/>
              <a:ext cx="621" cy="606"/>
            </a:xfrm>
            <a:prstGeom prst="ellipse">
              <a:avLst/>
            </a:prstGeom>
            <a:noFill/>
            <a:ln w="38100">
              <a:solidFill>
                <a:schemeClr val="tx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algn="ctr" eaLnBrk="0" hangingPunct="0"/>
              <a:endParaRPr lang="en-US" dirty="0">
                <a:latin typeface="Calibri"/>
              </a:endParaRPr>
            </a:p>
          </p:txBody>
        </p:sp>
      </p:grpSp>
      <p:sp>
        <p:nvSpPr>
          <p:cNvPr id="288809" name="Oval 41"/>
          <p:cNvSpPr>
            <a:spLocks noChangeArrowheads="1"/>
          </p:cNvSpPr>
          <p:nvPr/>
        </p:nvSpPr>
        <p:spPr bwMode="auto">
          <a:xfrm>
            <a:off x="2332039" y="2222501"/>
            <a:ext cx="985837" cy="962025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algn="ctr" eaLnBrk="0" hangingPunct="0"/>
            <a:endParaRPr lang="en-US" dirty="0">
              <a:latin typeface="Calibri"/>
            </a:endParaRPr>
          </a:p>
        </p:txBody>
      </p:sp>
      <p:sp>
        <p:nvSpPr>
          <p:cNvPr id="288811" name="Freeform 43"/>
          <p:cNvSpPr>
            <a:spLocks/>
          </p:cNvSpPr>
          <p:nvPr/>
        </p:nvSpPr>
        <p:spPr bwMode="auto">
          <a:xfrm>
            <a:off x="1155701" y="3886199"/>
            <a:ext cx="6667500" cy="2047875"/>
          </a:xfrm>
          <a:custGeom>
            <a:avLst/>
            <a:gdLst>
              <a:gd name="T0" fmla="*/ 2147483647 w 4200"/>
              <a:gd name="T1" fmla="*/ 2147483647 h 1424"/>
              <a:gd name="T2" fmla="*/ 2147483647 w 4200"/>
              <a:gd name="T3" fmla="*/ 2147483647 h 1424"/>
              <a:gd name="T4" fmla="*/ 2147483647 w 4200"/>
              <a:gd name="T5" fmla="*/ 0 h 1424"/>
              <a:gd name="T6" fmla="*/ 0 w 4200"/>
              <a:gd name="T7" fmla="*/ 0 h 1424"/>
              <a:gd name="T8" fmla="*/ 0 60000 65536"/>
              <a:gd name="T9" fmla="*/ 0 60000 65536"/>
              <a:gd name="T10" fmla="*/ 0 60000 65536"/>
              <a:gd name="T11" fmla="*/ 0 60000 65536"/>
              <a:gd name="T12" fmla="*/ 0 w 4200"/>
              <a:gd name="T13" fmla="*/ 0 h 1424"/>
              <a:gd name="T14" fmla="*/ 4200 w 4200"/>
              <a:gd name="T15" fmla="*/ 1424 h 1424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4200" h="1424">
                <a:moveTo>
                  <a:pt x="4200" y="1424"/>
                </a:moveTo>
                <a:lnTo>
                  <a:pt x="3224" y="1424"/>
                </a:lnTo>
                <a:lnTo>
                  <a:pt x="1880" y="0"/>
                </a:lnTo>
                <a:lnTo>
                  <a:pt x="0" y="0"/>
                </a:lnTo>
              </a:path>
            </a:pathLst>
          </a:cu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algn="ctr" eaLnBrk="0" hangingPunct="0"/>
            <a:endParaRPr lang="en-US" dirty="0">
              <a:latin typeface="Calibri"/>
            </a:endParaRPr>
          </a:p>
        </p:txBody>
      </p:sp>
      <p:grpSp>
        <p:nvGrpSpPr>
          <p:cNvPr id="7" name="Group 44"/>
          <p:cNvGrpSpPr>
            <a:grpSpLocks/>
          </p:cNvGrpSpPr>
          <p:nvPr/>
        </p:nvGrpSpPr>
        <p:grpSpPr bwMode="auto">
          <a:xfrm>
            <a:off x="347663" y="2166939"/>
            <a:ext cx="1333500" cy="1004887"/>
            <a:chOff x="220" y="1365"/>
            <a:chExt cx="840" cy="633"/>
          </a:xfrm>
        </p:grpSpPr>
        <p:sp>
          <p:nvSpPr>
            <p:cNvPr id="45094" name="Line 45"/>
            <p:cNvSpPr>
              <a:spLocks noChangeShapeType="1"/>
            </p:cNvSpPr>
            <p:nvPr/>
          </p:nvSpPr>
          <p:spPr bwMode="auto">
            <a:xfrm>
              <a:off x="220" y="1365"/>
              <a:ext cx="273" cy="154"/>
            </a:xfrm>
            <a:prstGeom prst="line">
              <a:avLst/>
            </a:prstGeom>
            <a:noFill/>
            <a:ln w="28575">
              <a:solidFill>
                <a:schemeClr val="tx2"/>
              </a:solidFill>
              <a:prstDash val="dash"/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 dirty="0">
                <a:latin typeface="Calibri"/>
              </a:endParaRPr>
            </a:p>
          </p:txBody>
        </p:sp>
        <p:sp>
          <p:nvSpPr>
            <p:cNvPr id="45095" name="Oval 46"/>
            <p:cNvSpPr>
              <a:spLocks noChangeArrowheads="1"/>
            </p:cNvSpPr>
            <p:nvPr/>
          </p:nvSpPr>
          <p:spPr bwMode="auto">
            <a:xfrm>
              <a:off x="439" y="1392"/>
              <a:ext cx="621" cy="606"/>
            </a:xfrm>
            <a:prstGeom prst="ellips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algn="ctr" eaLnBrk="0" hangingPunct="0"/>
              <a:endParaRPr lang="en-US" dirty="0">
                <a:latin typeface="Calibri"/>
              </a:endParaRPr>
            </a:p>
          </p:txBody>
        </p:sp>
      </p:grpSp>
      <p:sp>
        <p:nvSpPr>
          <p:cNvPr id="288815" name="Oval 47"/>
          <p:cNvSpPr>
            <a:spLocks noChangeArrowheads="1"/>
          </p:cNvSpPr>
          <p:nvPr/>
        </p:nvSpPr>
        <p:spPr bwMode="auto">
          <a:xfrm>
            <a:off x="2328864" y="2227264"/>
            <a:ext cx="985837" cy="962025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algn="ctr" eaLnBrk="0" hangingPunct="0"/>
            <a:endParaRPr lang="en-US" dirty="0">
              <a:latin typeface="Calibri"/>
            </a:endParaRPr>
          </a:p>
        </p:txBody>
      </p:sp>
      <p:sp>
        <p:nvSpPr>
          <p:cNvPr id="62" name="Line 13"/>
          <p:cNvSpPr>
            <a:spLocks noChangeShapeType="1"/>
          </p:cNvSpPr>
          <p:nvPr/>
        </p:nvSpPr>
        <p:spPr bwMode="auto">
          <a:xfrm>
            <a:off x="1173163" y="3816350"/>
            <a:ext cx="2546351" cy="6071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 dirty="0">
              <a:latin typeface="Calibri"/>
            </a:endParaRPr>
          </a:p>
        </p:txBody>
      </p:sp>
      <p:sp>
        <p:nvSpPr>
          <p:cNvPr id="63" name="Text Box 35"/>
          <p:cNvSpPr txBox="1">
            <a:spLocks noChangeArrowheads="1"/>
          </p:cNvSpPr>
          <p:nvPr/>
        </p:nvSpPr>
        <p:spPr bwMode="auto">
          <a:xfrm>
            <a:off x="2324084" y="3830549"/>
            <a:ext cx="32573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ctr"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37931725" indent="-37474525" algn="ctr"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r>
              <a:rPr lang="en-US" dirty="0">
                <a:latin typeface="Symbol" charset="0"/>
              </a:rPr>
              <a:t>L</a:t>
            </a:r>
          </a:p>
        </p:txBody>
      </p:sp>
      <p:sp>
        <p:nvSpPr>
          <p:cNvPr id="72" name="Text Box 4"/>
          <p:cNvSpPr txBox="1">
            <a:spLocks noChangeArrowheads="1"/>
          </p:cNvSpPr>
          <p:nvPr/>
        </p:nvSpPr>
        <p:spPr bwMode="auto">
          <a:xfrm>
            <a:off x="595314" y="2517623"/>
            <a:ext cx="1200151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37931725" indent="-37474525" algn="ctr"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r>
              <a:rPr lang="en-US" i="1" dirty="0" smtClean="0">
                <a:latin typeface="Calibri"/>
              </a:rPr>
              <a:t>IDLE</a:t>
            </a:r>
            <a:endParaRPr lang="en-US" sz="1400" i="1" dirty="0">
              <a:latin typeface="Times New Roman" charset="0"/>
            </a:endParaRPr>
          </a:p>
        </p:txBody>
      </p:sp>
      <p:grpSp>
        <p:nvGrpSpPr>
          <p:cNvPr id="73" name="Group 22"/>
          <p:cNvGrpSpPr>
            <a:grpSpLocks/>
          </p:cNvGrpSpPr>
          <p:nvPr/>
        </p:nvGrpSpPr>
        <p:grpSpPr bwMode="auto">
          <a:xfrm>
            <a:off x="2292349" y="2222501"/>
            <a:ext cx="1074739" cy="962025"/>
            <a:chOff x="1540" y="2116"/>
            <a:chExt cx="677" cy="606"/>
          </a:xfrm>
        </p:grpSpPr>
        <p:sp>
          <p:nvSpPr>
            <p:cNvPr id="74" name="Oval 23"/>
            <p:cNvSpPr>
              <a:spLocks noChangeArrowheads="1"/>
            </p:cNvSpPr>
            <p:nvPr/>
          </p:nvSpPr>
          <p:spPr bwMode="auto">
            <a:xfrm>
              <a:off x="1565" y="2116"/>
              <a:ext cx="621" cy="606"/>
            </a:xfrm>
            <a:prstGeom prst="ellipse">
              <a:avLst/>
            </a:prstGeom>
            <a:solidFill>
              <a:srgbClr val="FFFFFF"/>
            </a:soli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US" dirty="0">
                <a:latin typeface="Calibri"/>
              </a:endParaRPr>
            </a:p>
          </p:txBody>
        </p:sp>
        <p:sp>
          <p:nvSpPr>
            <p:cNvPr id="75" name="Text Box 24"/>
            <p:cNvSpPr txBox="1">
              <a:spLocks noChangeArrowheads="1"/>
            </p:cNvSpPr>
            <p:nvPr/>
          </p:nvSpPr>
          <p:spPr bwMode="auto">
            <a:xfrm>
              <a:off x="1540" y="2238"/>
              <a:ext cx="677" cy="3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algn="ctr" eaLnBrk="0" hangingPunct="0">
                <a:defRPr sz="1600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37931725" indent="-37474525" algn="ctr" eaLnBrk="0" hangingPunct="0">
                <a:defRPr sz="16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eaLnBrk="0" hangingPunct="0">
                <a:defRPr sz="16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eaLnBrk="0" hangingPunct="0">
                <a:defRPr sz="16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eaLnBrk="0" hangingPunct="0">
                <a:defRPr sz="16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r>
                <a:rPr lang="en-US" i="1" dirty="0" smtClean="0">
                  <a:latin typeface="Calibri"/>
                </a:rPr>
                <a:t>Waiting</a:t>
              </a:r>
            </a:p>
            <a:p>
              <a:r>
                <a:rPr lang="en-US" i="1" dirty="0">
                  <a:latin typeface="Calibri"/>
                </a:rPr>
                <a:t>f</a:t>
              </a:r>
              <a:r>
                <a:rPr lang="en-US" i="1" dirty="0" smtClean="0">
                  <a:latin typeface="Calibri"/>
                </a:rPr>
                <a:t>or reply</a:t>
              </a:r>
              <a:endParaRPr lang="en-US" sz="1400" i="1" dirty="0">
                <a:latin typeface="Times New Roman" charset="0"/>
              </a:endParaRPr>
            </a:p>
          </p:txBody>
        </p:sp>
      </p:grpSp>
      <p:grpSp>
        <p:nvGrpSpPr>
          <p:cNvPr id="76" name="Group 27"/>
          <p:cNvGrpSpPr>
            <a:grpSpLocks/>
          </p:cNvGrpSpPr>
          <p:nvPr/>
        </p:nvGrpSpPr>
        <p:grpSpPr bwMode="auto">
          <a:xfrm>
            <a:off x="6677026" y="3568700"/>
            <a:ext cx="1200151" cy="962025"/>
            <a:chOff x="1335" y="3347"/>
            <a:chExt cx="756" cy="606"/>
          </a:xfrm>
        </p:grpSpPr>
        <p:sp>
          <p:nvSpPr>
            <p:cNvPr id="77" name="Oval 28"/>
            <p:cNvSpPr>
              <a:spLocks noChangeArrowheads="1"/>
            </p:cNvSpPr>
            <p:nvPr/>
          </p:nvSpPr>
          <p:spPr bwMode="auto">
            <a:xfrm>
              <a:off x="1390" y="3347"/>
              <a:ext cx="621" cy="606"/>
            </a:xfrm>
            <a:prstGeom prst="ellipse">
              <a:avLst/>
            </a:prstGeom>
            <a:solidFill>
              <a:srgbClr val="FFFFFF"/>
            </a:soli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US" dirty="0">
                <a:latin typeface="Calibri"/>
              </a:endParaRPr>
            </a:p>
          </p:txBody>
        </p:sp>
        <p:sp>
          <p:nvSpPr>
            <p:cNvPr id="78" name="Text Box 29"/>
            <p:cNvSpPr txBox="1">
              <a:spLocks noChangeArrowheads="1"/>
            </p:cNvSpPr>
            <p:nvPr/>
          </p:nvSpPr>
          <p:spPr bwMode="auto">
            <a:xfrm>
              <a:off x="1335" y="3530"/>
              <a:ext cx="756" cy="3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algn="ctr" eaLnBrk="0" hangingPunct="0">
                <a:defRPr sz="1600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37931725" indent="-37474525" algn="ctr" eaLnBrk="0" hangingPunct="0">
                <a:defRPr sz="16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eaLnBrk="0" hangingPunct="0">
                <a:defRPr sz="16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eaLnBrk="0" hangingPunct="0">
                <a:defRPr sz="16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eaLnBrk="0" hangingPunct="0">
                <a:defRPr sz="16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r>
                <a:rPr lang="en-US" i="1" dirty="0" smtClean="0">
                  <a:latin typeface="Calibri"/>
                </a:rPr>
                <a:t>IDLE</a:t>
              </a:r>
              <a:endParaRPr lang="en-US" sz="1400" i="1" dirty="0">
                <a:latin typeface="Times New Roman" charset="0"/>
              </a:endParaRPr>
            </a:p>
          </p:txBody>
        </p:sp>
      </p:grpSp>
      <p:sp>
        <p:nvSpPr>
          <p:cNvPr id="79" name="Line 9"/>
          <p:cNvSpPr>
            <a:spLocks noChangeShapeType="1"/>
          </p:cNvSpPr>
          <p:nvPr/>
        </p:nvSpPr>
        <p:spPr bwMode="auto">
          <a:xfrm>
            <a:off x="6419851" y="5370513"/>
            <a:ext cx="1489075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 dirty="0">
              <a:latin typeface="Calibri"/>
            </a:endParaRPr>
          </a:p>
        </p:txBody>
      </p:sp>
      <p:sp>
        <p:nvSpPr>
          <p:cNvPr id="80" name="Line 42"/>
          <p:cNvSpPr>
            <a:spLocks noChangeShapeType="1"/>
          </p:cNvSpPr>
          <p:nvPr/>
        </p:nvSpPr>
        <p:spPr bwMode="auto">
          <a:xfrm flipH="1">
            <a:off x="6273800" y="4902200"/>
            <a:ext cx="0" cy="1031874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 dirty="0">
              <a:latin typeface="Calibri"/>
            </a:endParaRPr>
          </a:p>
        </p:txBody>
      </p:sp>
      <p:sp>
        <p:nvSpPr>
          <p:cNvPr id="53" name="Text Box 5"/>
          <p:cNvSpPr txBox="1">
            <a:spLocks noChangeArrowheads="1"/>
          </p:cNvSpPr>
          <p:nvPr/>
        </p:nvSpPr>
        <p:spPr bwMode="auto">
          <a:xfrm>
            <a:off x="1004888" y="1490663"/>
            <a:ext cx="3643312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37931725" indent="-37474525" algn="ctr"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l"/>
            <a:r>
              <a:rPr lang="en-US" dirty="0" err="1" smtClean="0">
                <a:latin typeface="Calibri"/>
              </a:rPr>
              <a:t>udt_send</a:t>
            </a:r>
            <a:r>
              <a:rPr lang="en-US" dirty="0" smtClean="0">
                <a:latin typeface="Calibri"/>
              </a:rPr>
              <a:t>(packet)</a:t>
            </a:r>
            <a:endParaRPr lang="en-US" dirty="0">
              <a:latin typeface="Times New Roman" charset="0"/>
            </a:endParaRPr>
          </a:p>
        </p:txBody>
      </p:sp>
      <p:sp>
        <p:nvSpPr>
          <p:cNvPr id="54" name="Text Box 7"/>
          <p:cNvSpPr txBox="1">
            <a:spLocks noChangeArrowheads="1"/>
          </p:cNvSpPr>
          <p:nvPr/>
        </p:nvSpPr>
        <p:spPr bwMode="auto">
          <a:xfrm>
            <a:off x="6319839" y="5314951"/>
            <a:ext cx="2143125" cy="619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37931725" indent="-37474525" algn="ctr"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l"/>
            <a:r>
              <a:rPr lang="en-US" dirty="0" err="1" smtClean="0">
                <a:latin typeface="Calibri"/>
              </a:rPr>
              <a:t>rdt_rcv</a:t>
            </a:r>
            <a:r>
              <a:rPr lang="en-US" dirty="0" smtClean="0">
                <a:latin typeface="Calibri"/>
              </a:rPr>
              <a:t>(data)</a:t>
            </a:r>
          </a:p>
          <a:p>
            <a:pPr algn="l"/>
            <a:r>
              <a:rPr lang="en-US" dirty="0" err="1" smtClean="0">
                <a:latin typeface="Calibri"/>
              </a:rPr>
              <a:t>udt_send</a:t>
            </a:r>
            <a:r>
              <a:rPr lang="en-US" dirty="0" smtClean="0">
                <a:latin typeface="Calibri"/>
              </a:rPr>
              <a:t>(</a:t>
            </a:r>
            <a:r>
              <a:rPr lang="en-US" dirty="0">
                <a:latin typeface="Calibri"/>
              </a:rPr>
              <a:t>ACK)</a:t>
            </a:r>
            <a:endParaRPr lang="en-US" dirty="0">
              <a:latin typeface="Times New Roman" charset="0"/>
            </a:endParaRPr>
          </a:p>
        </p:txBody>
      </p:sp>
      <p:sp>
        <p:nvSpPr>
          <p:cNvPr id="55" name="Text Box 8"/>
          <p:cNvSpPr txBox="1">
            <a:spLocks noChangeArrowheads="1"/>
          </p:cNvSpPr>
          <p:nvPr/>
        </p:nvSpPr>
        <p:spPr bwMode="auto">
          <a:xfrm>
            <a:off x="6297614" y="4781551"/>
            <a:ext cx="2157412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37931725" indent="-37474525" algn="ctr"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l"/>
            <a:r>
              <a:rPr lang="en-US" dirty="0" err="1">
                <a:latin typeface="Calibri"/>
              </a:rPr>
              <a:t>u</a:t>
            </a:r>
            <a:r>
              <a:rPr lang="en-US" dirty="0" err="1" smtClean="0">
                <a:latin typeface="Calibri"/>
              </a:rPr>
              <a:t>dt_rcv</a:t>
            </a:r>
            <a:r>
              <a:rPr lang="en-US" dirty="0" smtClean="0">
                <a:latin typeface="Calibri"/>
              </a:rPr>
              <a:t>(packet) </a:t>
            </a:r>
            <a:r>
              <a:rPr lang="en-US" dirty="0">
                <a:latin typeface="Calibri"/>
              </a:rPr>
              <a:t>&amp;&amp; </a:t>
            </a:r>
            <a:r>
              <a:rPr lang="en-US" dirty="0" smtClean="0">
                <a:latin typeface="Calibri"/>
              </a:rPr>
              <a:t>   </a:t>
            </a:r>
            <a:r>
              <a:rPr lang="en-US" dirty="0" err="1" smtClean="0">
                <a:latin typeface="Calibri"/>
              </a:rPr>
              <a:t>notcorrupt</a:t>
            </a:r>
            <a:r>
              <a:rPr lang="en-US" dirty="0" smtClean="0">
                <a:latin typeface="Calibri"/>
              </a:rPr>
              <a:t>(packet)</a:t>
            </a:r>
            <a:endParaRPr lang="en-US" dirty="0">
              <a:latin typeface="Times New Roman" charset="0"/>
            </a:endParaRPr>
          </a:p>
        </p:txBody>
      </p:sp>
      <p:sp>
        <p:nvSpPr>
          <p:cNvPr id="56" name="Text Box 12"/>
          <p:cNvSpPr txBox="1">
            <a:spLocks noChangeArrowheads="1"/>
          </p:cNvSpPr>
          <p:nvPr/>
        </p:nvSpPr>
        <p:spPr bwMode="auto">
          <a:xfrm>
            <a:off x="1071563" y="3492500"/>
            <a:ext cx="3791815" cy="28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37931725" indent="-37474525" algn="ctr"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l"/>
            <a:r>
              <a:rPr lang="en-US" dirty="0" err="1">
                <a:latin typeface="Calibri"/>
              </a:rPr>
              <a:t>u</a:t>
            </a:r>
            <a:r>
              <a:rPr lang="en-US" dirty="0" err="1" smtClean="0">
                <a:latin typeface="Calibri"/>
              </a:rPr>
              <a:t>dt_rcv</a:t>
            </a:r>
            <a:r>
              <a:rPr lang="en-US" dirty="0" smtClean="0">
                <a:latin typeface="Calibri"/>
              </a:rPr>
              <a:t>(reply) </a:t>
            </a:r>
            <a:r>
              <a:rPr lang="en-US" dirty="0">
                <a:latin typeface="Calibri"/>
              </a:rPr>
              <a:t>&amp;&amp; </a:t>
            </a:r>
            <a:r>
              <a:rPr lang="en-US" dirty="0" err="1">
                <a:latin typeface="Calibri"/>
              </a:rPr>
              <a:t>isACK</a:t>
            </a:r>
            <a:r>
              <a:rPr lang="en-US" dirty="0" smtClean="0">
                <a:latin typeface="Calibri"/>
              </a:rPr>
              <a:t>(reply)</a:t>
            </a:r>
            <a:endParaRPr lang="en-US" dirty="0">
              <a:latin typeface="Times New Roman" charset="0"/>
            </a:endParaRPr>
          </a:p>
        </p:txBody>
      </p:sp>
      <p:sp>
        <p:nvSpPr>
          <p:cNvPr id="57" name="Text Box 15"/>
          <p:cNvSpPr txBox="1">
            <a:spLocks noChangeArrowheads="1"/>
          </p:cNvSpPr>
          <p:nvPr/>
        </p:nvSpPr>
        <p:spPr bwMode="auto">
          <a:xfrm>
            <a:off x="3562352" y="2600325"/>
            <a:ext cx="176371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37931725" indent="-37474525" algn="ctr"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l"/>
            <a:r>
              <a:rPr lang="en-US" dirty="0" err="1" smtClean="0">
                <a:latin typeface="Calibri"/>
              </a:rPr>
              <a:t>udt_send</a:t>
            </a:r>
            <a:r>
              <a:rPr lang="en-US" dirty="0" smtClean="0">
                <a:latin typeface="Calibri"/>
              </a:rPr>
              <a:t>(packet)</a:t>
            </a:r>
            <a:endParaRPr lang="en-US" dirty="0">
              <a:latin typeface="Times New Roman" charset="0"/>
            </a:endParaRPr>
          </a:p>
        </p:txBody>
      </p:sp>
      <p:sp>
        <p:nvSpPr>
          <p:cNvPr id="58" name="Text Box 16"/>
          <p:cNvSpPr txBox="1">
            <a:spLocks noChangeArrowheads="1"/>
          </p:cNvSpPr>
          <p:nvPr/>
        </p:nvSpPr>
        <p:spPr bwMode="auto">
          <a:xfrm>
            <a:off x="3536949" y="1925639"/>
            <a:ext cx="2371899" cy="631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37931725" indent="-37474525" algn="ctr"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l"/>
            <a:r>
              <a:rPr lang="en-US" dirty="0" err="1">
                <a:latin typeface="Calibri"/>
              </a:rPr>
              <a:t>u</a:t>
            </a:r>
            <a:r>
              <a:rPr lang="en-US" dirty="0" err="1" smtClean="0">
                <a:latin typeface="Calibri"/>
              </a:rPr>
              <a:t>dt_rcv</a:t>
            </a:r>
            <a:r>
              <a:rPr lang="en-US" dirty="0" smtClean="0">
                <a:latin typeface="Calibri"/>
              </a:rPr>
              <a:t>(reply) </a:t>
            </a:r>
            <a:r>
              <a:rPr lang="en-US" dirty="0">
                <a:latin typeface="Calibri"/>
              </a:rPr>
              <a:t>&amp;&amp;</a:t>
            </a:r>
          </a:p>
          <a:p>
            <a:pPr algn="l"/>
            <a:r>
              <a:rPr lang="en-US" dirty="0">
                <a:latin typeface="Calibri"/>
              </a:rPr>
              <a:t>   </a:t>
            </a:r>
            <a:r>
              <a:rPr lang="en-US" dirty="0" err="1">
                <a:latin typeface="Calibri"/>
              </a:rPr>
              <a:t>isNAK</a:t>
            </a:r>
            <a:r>
              <a:rPr lang="en-US" dirty="0" smtClean="0">
                <a:latin typeface="Calibri"/>
              </a:rPr>
              <a:t>(reply)</a:t>
            </a:r>
            <a:endParaRPr lang="en-US" dirty="0">
              <a:latin typeface="Times New Roman" charset="0"/>
            </a:endParaRPr>
          </a:p>
        </p:txBody>
      </p:sp>
      <p:grpSp>
        <p:nvGrpSpPr>
          <p:cNvPr id="59" name="Group 18"/>
          <p:cNvGrpSpPr>
            <a:grpSpLocks/>
          </p:cNvGrpSpPr>
          <p:nvPr/>
        </p:nvGrpSpPr>
        <p:grpSpPr bwMode="auto">
          <a:xfrm>
            <a:off x="6573837" y="2352675"/>
            <a:ext cx="1924051" cy="858838"/>
            <a:chOff x="2222" y="2660"/>
            <a:chExt cx="1212" cy="541"/>
          </a:xfrm>
        </p:grpSpPr>
        <p:sp>
          <p:nvSpPr>
            <p:cNvPr id="60" name="Text Box 19"/>
            <p:cNvSpPr txBox="1">
              <a:spLocks noChangeArrowheads="1"/>
            </p:cNvSpPr>
            <p:nvPr/>
          </p:nvSpPr>
          <p:spPr bwMode="auto">
            <a:xfrm>
              <a:off x="2222" y="3039"/>
              <a:ext cx="1152" cy="1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algn="ctr" eaLnBrk="0" hangingPunct="0">
                <a:defRPr sz="1600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37931725" indent="-37474525" algn="ctr" eaLnBrk="0" hangingPunct="0">
                <a:defRPr sz="16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eaLnBrk="0" hangingPunct="0">
                <a:defRPr sz="16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eaLnBrk="0" hangingPunct="0">
                <a:defRPr sz="16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eaLnBrk="0" hangingPunct="0">
                <a:defRPr sz="16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algn="l"/>
              <a:r>
                <a:rPr lang="en-US" dirty="0" err="1" smtClean="0">
                  <a:latin typeface="Calibri"/>
                </a:rPr>
                <a:t>udt_send</a:t>
              </a:r>
              <a:r>
                <a:rPr lang="en-US" dirty="0" smtClean="0">
                  <a:latin typeface="Calibri"/>
                </a:rPr>
                <a:t>(</a:t>
              </a:r>
              <a:r>
                <a:rPr lang="en-US" dirty="0">
                  <a:latin typeface="Calibri"/>
                </a:rPr>
                <a:t>NAK)</a:t>
              </a:r>
              <a:endParaRPr lang="en-US" dirty="0">
                <a:latin typeface="Times New Roman" charset="0"/>
              </a:endParaRPr>
            </a:p>
          </p:txBody>
        </p:sp>
        <p:sp>
          <p:nvSpPr>
            <p:cNvPr id="81" name="Text Box 20"/>
            <p:cNvSpPr txBox="1">
              <a:spLocks noChangeArrowheads="1"/>
            </p:cNvSpPr>
            <p:nvPr/>
          </p:nvSpPr>
          <p:spPr bwMode="auto">
            <a:xfrm>
              <a:off x="2225" y="2660"/>
              <a:ext cx="1209" cy="1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algn="ctr" eaLnBrk="0" hangingPunct="0">
                <a:defRPr sz="1600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37931725" indent="-37474525" algn="ctr" eaLnBrk="0" hangingPunct="0">
                <a:defRPr sz="16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eaLnBrk="0" hangingPunct="0">
                <a:defRPr sz="16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eaLnBrk="0" hangingPunct="0">
                <a:defRPr sz="16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eaLnBrk="0" hangingPunct="0">
                <a:defRPr sz="16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algn="l"/>
              <a:r>
                <a:rPr lang="en-US" dirty="0" err="1">
                  <a:latin typeface="Calibri"/>
                </a:rPr>
                <a:t>u</a:t>
              </a:r>
              <a:r>
                <a:rPr lang="en-US" dirty="0" err="1" smtClean="0">
                  <a:latin typeface="Calibri"/>
                </a:rPr>
                <a:t>dt_rcv</a:t>
              </a:r>
              <a:r>
                <a:rPr lang="en-US" dirty="0" smtClean="0">
                  <a:latin typeface="Calibri"/>
                </a:rPr>
                <a:t>(packet) </a:t>
              </a:r>
              <a:r>
                <a:rPr lang="en-US" dirty="0">
                  <a:latin typeface="Calibri"/>
                </a:rPr>
                <a:t>&amp;&amp; </a:t>
              </a:r>
              <a:r>
                <a:rPr lang="en-US" dirty="0" smtClean="0">
                  <a:latin typeface="Calibri"/>
                </a:rPr>
                <a:t>corrupt(packet)</a:t>
              </a:r>
              <a:endParaRPr lang="en-US" dirty="0">
                <a:latin typeface="Times New Roman" charset="0"/>
              </a:endParaRPr>
            </a:p>
          </p:txBody>
        </p:sp>
        <p:sp>
          <p:nvSpPr>
            <p:cNvPr id="82" name="Line 21"/>
            <p:cNvSpPr>
              <a:spLocks noChangeShapeType="1"/>
            </p:cNvSpPr>
            <p:nvPr/>
          </p:nvSpPr>
          <p:spPr bwMode="auto">
            <a:xfrm>
              <a:off x="2285" y="3040"/>
              <a:ext cx="624" cy="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 dirty="0">
                <a:latin typeface="Calibri"/>
              </a:endParaRPr>
            </a:p>
          </p:txBody>
        </p:sp>
      </p:grpSp>
      <p:sp>
        <p:nvSpPr>
          <p:cNvPr id="83" name="Text Box 34"/>
          <p:cNvSpPr txBox="1">
            <a:spLocks noChangeArrowheads="1"/>
          </p:cNvSpPr>
          <p:nvPr/>
        </p:nvSpPr>
        <p:spPr bwMode="auto">
          <a:xfrm>
            <a:off x="1031875" y="1212851"/>
            <a:ext cx="2255839" cy="42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37931725" indent="-37474525" algn="ctr"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l"/>
            <a:r>
              <a:rPr lang="en-US" dirty="0" err="1" smtClean="0">
                <a:latin typeface="Calibri"/>
              </a:rPr>
              <a:t>rdt_send</a:t>
            </a:r>
            <a:r>
              <a:rPr lang="en-US" dirty="0" smtClean="0">
                <a:latin typeface="Calibri"/>
              </a:rPr>
              <a:t>(</a:t>
            </a:r>
            <a:r>
              <a:rPr lang="en-US" dirty="0">
                <a:latin typeface="Calibri"/>
              </a:rPr>
              <a:t>data)</a:t>
            </a:r>
            <a:endParaRPr lang="en-US" dirty="0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032149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8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1000"/>
                                        <p:tgtEl>
                                          <p:spTgt spid="28880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888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8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1000"/>
                                        <p:tgtEl>
                                          <p:spTgt spid="28880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888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8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10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8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4" dur="1000"/>
                                        <p:tgtEl>
                                          <p:spTgt spid="2888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2"/>
                                            </p:cond>
                                          </p:stCondLst>
                                        </p:cTn>
                                        <p:tgtEl>
                                          <p:spTgt spid="2888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000"/>
                            </p:stCondLst>
                            <p:childTnLst>
                              <p:par>
                                <p:cTn id="3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8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8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8804" grpId="0" animBg="1"/>
      <p:bldP spid="288805" grpId="0" animBg="1"/>
      <p:bldP spid="288809" grpId="0" animBg="1"/>
      <p:bldP spid="288811" grpId="0" animBg="1"/>
      <p:bldP spid="288815" grpId="0" animBg="1"/>
      <p:bldP spid="288815" grpId="1" animBg="1"/>
      <p:bldP spid="80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3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37931725" indent="-37474525" algn="ctr"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r"/>
            <a:fld id="{87E16517-F495-3848-BD15-E1F1ACDC3BB7}" type="slidenum">
              <a:rPr lang="en-US" sz="1400" smtClean="0">
                <a:latin typeface="Calibri"/>
              </a:rPr>
              <a:pPr algn="r"/>
              <a:t>36</a:t>
            </a:fld>
            <a:endParaRPr lang="en-US" sz="1400" dirty="0">
              <a:latin typeface="Calibri"/>
            </a:endParaRPr>
          </a:p>
        </p:txBody>
      </p:sp>
      <p:sp>
        <p:nvSpPr>
          <p:cNvPr id="4608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>
                <a:ea typeface="ＭＳ Ｐゴシック" charset="0"/>
                <a:cs typeface="ＭＳ Ｐゴシック" charset="0"/>
              </a:rPr>
              <a:t>rdt2.0: error scenario</a:t>
            </a:r>
            <a:endParaRPr lang="en-US" dirty="0">
              <a:ea typeface="ＭＳ Ｐゴシック" charset="0"/>
              <a:cs typeface="ＭＳ Ｐゴシック" charset="0"/>
            </a:endParaRPr>
          </a:p>
        </p:txBody>
      </p:sp>
      <p:sp>
        <p:nvSpPr>
          <p:cNvPr id="46085" name="Oval 3"/>
          <p:cNvSpPr>
            <a:spLocks noChangeArrowheads="1"/>
          </p:cNvSpPr>
          <p:nvPr/>
        </p:nvSpPr>
        <p:spPr bwMode="auto">
          <a:xfrm>
            <a:off x="696914" y="2209801"/>
            <a:ext cx="985837" cy="962025"/>
          </a:xfrm>
          <a:prstGeom prst="ellipse">
            <a:avLst/>
          </a:prstGeom>
          <a:solidFill>
            <a:srgbClr val="FFFFFF"/>
          </a:solidFill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algn="ctr" eaLnBrk="0" hangingPunct="0"/>
            <a:endParaRPr lang="en-US" dirty="0">
              <a:latin typeface="Calibri"/>
            </a:endParaRPr>
          </a:p>
        </p:txBody>
      </p:sp>
      <p:sp>
        <p:nvSpPr>
          <p:cNvPr id="46088" name="Line 6"/>
          <p:cNvSpPr>
            <a:spLocks noChangeShapeType="1"/>
          </p:cNvSpPr>
          <p:nvPr/>
        </p:nvSpPr>
        <p:spPr bwMode="auto">
          <a:xfrm>
            <a:off x="1109663" y="1535113"/>
            <a:ext cx="990600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 dirty="0">
              <a:latin typeface="Calibri"/>
            </a:endParaRPr>
          </a:p>
        </p:txBody>
      </p:sp>
      <p:sp>
        <p:nvSpPr>
          <p:cNvPr id="46091" name="Line 9"/>
          <p:cNvSpPr>
            <a:spLocks noChangeShapeType="1"/>
          </p:cNvSpPr>
          <p:nvPr/>
        </p:nvSpPr>
        <p:spPr bwMode="auto">
          <a:xfrm>
            <a:off x="6419851" y="5370513"/>
            <a:ext cx="1489075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 dirty="0">
              <a:latin typeface="Calibri"/>
            </a:endParaRPr>
          </a:p>
        </p:txBody>
      </p:sp>
      <p:sp>
        <p:nvSpPr>
          <p:cNvPr id="46092" name="Freeform 10"/>
          <p:cNvSpPr>
            <a:spLocks/>
          </p:cNvSpPr>
          <p:nvPr/>
        </p:nvSpPr>
        <p:spPr bwMode="auto">
          <a:xfrm flipV="1">
            <a:off x="1057277" y="1979613"/>
            <a:ext cx="1800225" cy="247650"/>
          </a:xfrm>
          <a:custGeom>
            <a:avLst/>
            <a:gdLst>
              <a:gd name="T0" fmla="*/ 0 w 2835"/>
              <a:gd name="T1" fmla="*/ 0 h 525"/>
              <a:gd name="T2" fmla="*/ 1143142875 w 2835"/>
              <a:gd name="T3" fmla="*/ 0 h 525"/>
              <a:gd name="T4" fmla="*/ 0 60000 65536"/>
              <a:gd name="T5" fmla="*/ 0 60000 65536"/>
              <a:gd name="T6" fmla="*/ 0 w 2835"/>
              <a:gd name="T7" fmla="*/ 0 h 525"/>
              <a:gd name="T8" fmla="*/ 2835 w 2835"/>
              <a:gd name="T9" fmla="*/ 525 h 525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2835" h="525">
                <a:moveTo>
                  <a:pt x="0" y="0"/>
                </a:moveTo>
                <a:cubicBezTo>
                  <a:pt x="60" y="525"/>
                  <a:pt x="2835" y="495"/>
                  <a:pt x="2835" y="0"/>
                </a:cubicBezTo>
              </a:path>
            </a:pathLst>
          </a:custGeom>
          <a:noFill/>
          <a:ln w="2857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algn="ctr" eaLnBrk="0" hangingPunct="0"/>
            <a:endParaRPr lang="en-US" dirty="0">
              <a:latin typeface="Calibri"/>
            </a:endParaRPr>
          </a:p>
        </p:txBody>
      </p:sp>
      <p:sp>
        <p:nvSpPr>
          <p:cNvPr id="46093" name="Freeform 11"/>
          <p:cNvSpPr>
            <a:spLocks/>
          </p:cNvSpPr>
          <p:nvPr/>
        </p:nvSpPr>
        <p:spPr bwMode="auto">
          <a:xfrm>
            <a:off x="1104901" y="3140075"/>
            <a:ext cx="1800225" cy="247650"/>
          </a:xfrm>
          <a:custGeom>
            <a:avLst/>
            <a:gdLst>
              <a:gd name="T0" fmla="*/ 0 w 2835"/>
              <a:gd name="T1" fmla="*/ 0 h 525"/>
              <a:gd name="T2" fmla="*/ 1143142875 w 2835"/>
              <a:gd name="T3" fmla="*/ 0 h 525"/>
              <a:gd name="T4" fmla="*/ 0 60000 65536"/>
              <a:gd name="T5" fmla="*/ 0 60000 65536"/>
              <a:gd name="T6" fmla="*/ 0 w 2835"/>
              <a:gd name="T7" fmla="*/ 0 h 525"/>
              <a:gd name="T8" fmla="*/ 2835 w 2835"/>
              <a:gd name="T9" fmla="*/ 525 h 525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2835" h="525">
                <a:moveTo>
                  <a:pt x="0" y="0"/>
                </a:moveTo>
                <a:cubicBezTo>
                  <a:pt x="60" y="525"/>
                  <a:pt x="2835" y="495"/>
                  <a:pt x="2835" y="0"/>
                </a:cubicBezTo>
              </a:path>
            </a:pathLst>
          </a:custGeom>
          <a:noFill/>
          <a:ln w="28575">
            <a:solidFill>
              <a:srgbClr val="000000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algn="ctr" eaLnBrk="0" hangingPunct="0"/>
            <a:endParaRPr lang="en-US" dirty="0">
              <a:latin typeface="Calibri"/>
            </a:endParaRPr>
          </a:p>
        </p:txBody>
      </p:sp>
      <p:sp>
        <p:nvSpPr>
          <p:cNvPr id="46095" name="Line 13"/>
          <p:cNvSpPr>
            <a:spLocks noChangeShapeType="1"/>
          </p:cNvSpPr>
          <p:nvPr/>
        </p:nvSpPr>
        <p:spPr bwMode="auto">
          <a:xfrm>
            <a:off x="1173163" y="3816350"/>
            <a:ext cx="2484437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 dirty="0">
              <a:latin typeface="Calibri"/>
            </a:endParaRPr>
          </a:p>
        </p:txBody>
      </p:sp>
      <p:sp>
        <p:nvSpPr>
          <p:cNvPr id="46096" name="Freeform 14"/>
          <p:cNvSpPr>
            <a:spLocks/>
          </p:cNvSpPr>
          <p:nvPr/>
        </p:nvSpPr>
        <p:spPr bwMode="auto">
          <a:xfrm>
            <a:off x="3252788" y="2286001"/>
            <a:ext cx="466725" cy="893763"/>
          </a:xfrm>
          <a:custGeom>
            <a:avLst/>
            <a:gdLst>
              <a:gd name="T0" fmla="*/ 0 w 735"/>
              <a:gd name="T1" fmla="*/ 133546398 h 1080"/>
              <a:gd name="T2" fmla="*/ 0 w 735"/>
              <a:gd name="T3" fmla="*/ 585548829 h 1080"/>
              <a:gd name="T4" fmla="*/ 0 60000 65536"/>
              <a:gd name="T5" fmla="*/ 0 60000 65536"/>
              <a:gd name="T6" fmla="*/ 0 w 735"/>
              <a:gd name="T7" fmla="*/ 0 h 1080"/>
              <a:gd name="T8" fmla="*/ 735 w 735"/>
              <a:gd name="T9" fmla="*/ 1080 h 1080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735" h="1080">
                <a:moveTo>
                  <a:pt x="0" y="195"/>
                </a:moveTo>
                <a:cubicBezTo>
                  <a:pt x="690" y="0"/>
                  <a:pt x="735" y="1080"/>
                  <a:pt x="0" y="855"/>
                </a:cubicBezTo>
              </a:path>
            </a:pathLst>
          </a:custGeom>
          <a:noFill/>
          <a:ln w="1905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algn="ctr" eaLnBrk="0" hangingPunct="0"/>
            <a:endParaRPr lang="en-US" dirty="0">
              <a:latin typeface="Calibri"/>
            </a:endParaRPr>
          </a:p>
        </p:txBody>
      </p:sp>
      <p:sp>
        <p:nvSpPr>
          <p:cNvPr id="46099" name="Line 17"/>
          <p:cNvSpPr>
            <a:spLocks noChangeShapeType="1"/>
          </p:cNvSpPr>
          <p:nvPr/>
        </p:nvSpPr>
        <p:spPr bwMode="auto">
          <a:xfrm>
            <a:off x="3656013" y="2600325"/>
            <a:ext cx="990600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 dirty="0">
              <a:latin typeface="Calibri"/>
            </a:endParaRPr>
          </a:p>
        </p:txBody>
      </p:sp>
      <p:sp>
        <p:nvSpPr>
          <p:cNvPr id="46130" name="Oval 23"/>
          <p:cNvSpPr>
            <a:spLocks noChangeArrowheads="1"/>
          </p:cNvSpPr>
          <p:nvPr/>
        </p:nvSpPr>
        <p:spPr bwMode="auto">
          <a:xfrm>
            <a:off x="2332038" y="2222501"/>
            <a:ext cx="985839" cy="962025"/>
          </a:xfrm>
          <a:prstGeom prst="ellipse">
            <a:avLst/>
          </a:prstGeom>
          <a:solidFill>
            <a:srgbClr val="FFFFFF"/>
          </a:solidFill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algn="ctr" eaLnBrk="0" hangingPunct="0"/>
            <a:endParaRPr lang="en-US" dirty="0">
              <a:latin typeface="Calibri"/>
            </a:endParaRPr>
          </a:p>
        </p:txBody>
      </p:sp>
      <p:sp>
        <p:nvSpPr>
          <p:cNvPr id="46102" name="Freeform 25"/>
          <p:cNvSpPr>
            <a:spLocks/>
          </p:cNvSpPr>
          <p:nvPr/>
        </p:nvSpPr>
        <p:spPr bwMode="auto">
          <a:xfrm>
            <a:off x="6672263" y="3148014"/>
            <a:ext cx="1257300" cy="469900"/>
          </a:xfrm>
          <a:custGeom>
            <a:avLst/>
            <a:gdLst>
              <a:gd name="T0" fmla="*/ 253630938 w 1500"/>
              <a:gd name="T1" fmla="*/ 270563975 h 740"/>
              <a:gd name="T2" fmla="*/ 714522752 w 1500"/>
              <a:gd name="T3" fmla="*/ 298386500 h 740"/>
              <a:gd name="T4" fmla="*/ 0 60000 65536"/>
              <a:gd name="T5" fmla="*/ 0 60000 65536"/>
              <a:gd name="T6" fmla="*/ 0 w 1500"/>
              <a:gd name="T7" fmla="*/ 0 h 740"/>
              <a:gd name="T8" fmla="*/ 1500 w 1500"/>
              <a:gd name="T9" fmla="*/ 740 h 740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1500" h="740">
                <a:moveTo>
                  <a:pt x="361" y="671"/>
                </a:moveTo>
                <a:cubicBezTo>
                  <a:pt x="0" y="0"/>
                  <a:pt x="1500" y="90"/>
                  <a:pt x="1017" y="740"/>
                </a:cubicBezTo>
              </a:path>
            </a:pathLst>
          </a:custGeom>
          <a:noFill/>
          <a:ln w="2857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algn="ctr" eaLnBrk="0" hangingPunct="0"/>
            <a:endParaRPr lang="en-US" dirty="0">
              <a:latin typeface="Calibri"/>
            </a:endParaRPr>
          </a:p>
        </p:txBody>
      </p:sp>
      <p:sp>
        <p:nvSpPr>
          <p:cNvPr id="46103" name="Oval 26"/>
          <p:cNvSpPr>
            <a:spLocks noChangeArrowheads="1"/>
          </p:cNvSpPr>
          <p:nvPr/>
        </p:nvSpPr>
        <p:spPr bwMode="auto">
          <a:xfrm>
            <a:off x="6764339" y="3568700"/>
            <a:ext cx="985837" cy="962025"/>
          </a:xfrm>
          <a:prstGeom prst="ellipse">
            <a:avLst/>
          </a:prstGeom>
          <a:solidFill>
            <a:srgbClr val="FFFFFF"/>
          </a:solidFill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algn="ctr" eaLnBrk="0" hangingPunct="0"/>
            <a:endParaRPr lang="en-US" dirty="0">
              <a:latin typeface="Calibri"/>
            </a:endParaRPr>
          </a:p>
        </p:txBody>
      </p:sp>
      <p:sp>
        <p:nvSpPr>
          <p:cNvPr id="46105" name="Freeform 28"/>
          <p:cNvSpPr>
            <a:spLocks/>
          </p:cNvSpPr>
          <p:nvPr/>
        </p:nvSpPr>
        <p:spPr bwMode="auto">
          <a:xfrm flipV="1">
            <a:off x="6684963" y="4464051"/>
            <a:ext cx="1257300" cy="469900"/>
          </a:xfrm>
          <a:custGeom>
            <a:avLst/>
            <a:gdLst>
              <a:gd name="T0" fmla="*/ 253630938 w 1500"/>
              <a:gd name="T1" fmla="*/ 270563975 h 740"/>
              <a:gd name="T2" fmla="*/ 714522752 w 1500"/>
              <a:gd name="T3" fmla="*/ 298386500 h 740"/>
              <a:gd name="T4" fmla="*/ 0 60000 65536"/>
              <a:gd name="T5" fmla="*/ 0 60000 65536"/>
              <a:gd name="T6" fmla="*/ 0 w 1500"/>
              <a:gd name="T7" fmla="*/ 0 h 740"/>
              <a:gd name="T8" fmla="*/ 1500 w 1500"/>
              <a:gd name="T9" fmla="*/ 740 h 740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1500" h="740">
                <a:moveTo>
                  <a:pt x="361" y="671"/>
                </a:moveTo>
                <a:cubicBezTo>
                  <a:pt x="0" y="0"/>
                  <a:pt x="1500" y="90"/>
                  <a:pt x="1017" y="740"/>
                </a:cubicBezTo>
              </a:path>
            </a:pathLst>
          </a:custGeom>
          <a:noFill/>
          <a:ln w="2857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algn="ctr" eaLnBrk="0" hangingPunct="0"/>
            <a:endParaRPr lang="en-US" dirty="0">
              <a:latin typeface="Calibri"/>
            </a:endParaRPr>
          </a:p>
        </p:txBody>
      </p:sp>
      <p:grpSp>
        <p:nvGrpSpPr>
          <p:cNvPr id="4" name="Group 29"/>
          <p:cNvGrpSpPr>
            <a:grpSpLocks/>
          </p:cNvGrpSpPr>
          <p:nvPr/>
        </p:nvGrpSpPr>
        <p:grpSpPr bwMode="auto">
          <a:xfrm>
            <a:off x="349251" y="2166939"/>
            <a:ext cx="1333500" cy="1004887"/>
            <a:chOff x="220" y="1365"/>
            <a:chExt cx="840" cy="633"/>
          </a:xfrm>
        </p:grpSpPr>
        <p:sp>
          <p:nvSpPr>
            <p:cNvPr id="46128" name="Line 30"/>
            <p:cNvSpPr>
              <a:spLocks noChangeShapeType="1"/>
            </p:cNvSpPr>
            <p:nvPr/>
          </p:nvSpPr>
          <p:spPr bwMode="auto">
            <a:xfrm>
              <a:off x="220" y="1365"/>
              <a:ext cx="273" cy="154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prstDash val="dash"/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 dirty="0">
                <a:latin typeface="Calibri"/>
              </a:endParaRPr>
            </a:p>
          </p:txBody>
        </p:sp>
        <p:sp>
          <p:nvSpPr>
            <p:cNvPr id="46129" name="Oval 31"/>
            <p:cNvSpPr>
              <a:spLocks noChangeArrowheads="1"/>
            </p:cNvSpPr>
            <p:nvPr/>
          </p:nvSpPr>
          <p:spPr bwMode="auto">
            <a:xfrm>
              <a:off x="439" y="1392"/>
              <a:ext cx="621" cy="606"/>
            </a:xfrm>
            <a:prstGeom prst="ellips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algn="ctr" eaLnBrk="0" hangingPunct="0"/>
              <a:endParaRPr lang="en-US" dirty="0">
                <a:latin typeface="Calibri"/>
              </a:endParaRPr>
            </a:p>
          </p:txBody>
        </p:sp>
      </p:grpSp>
      <p:grpSp>
        <p:nvGrpSpPr>
          <p:cNvPr id="5" name="Group 32"/>
          <p:cNvGrpSpPr>
            <a:grpSpLocks/>
          </p:cNvGrpSpPr>
          <p:nvPr/>
        </p:nvGrpSpPr>
        <p:grpSpPr bwMode="auto">
          <a:xfrm>
            <a:off x="6334126" y="3497264"/>
            <a:ext cx="1414463" cy="1033462"/>
            <a:chOff x="3990" y="2203"/>
            <a:chExt cx="891" cy="651"/>
          </a:xfrm>
        </p:grpSpPr>
        <p:sp>
          <p:nvSpPr>
            <p:cNvPr id="46126" name="Line 33"/>
            <p:cNvSpPr>
              <a:spLocks noChangeShapeType="1"/>
            </p:cNvSpPr>
            <p:nvPr/>
          </p:nvSpPr>
          <p:spPr bwMode="auto">
            <a:xfrm>
              <a:off x="3990" y="2203"/>
              <a:ext cx="273" cy="154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prstDash val="dash"/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 dirty="0">
                <a:latin typeface="Calibri"/>
              </a:endParaRPr>
            </a:p>
          </p:txBody>
        </p:sp>
        <p:sp>
          <p:nvSpPr>
            <p:cNvPr id="46127" name="Oval 34"/>
            <p:cNvSpPr>
              <a:spLocks noChangeArrowheads="1"/>
            </p:cNvSpPr>
            <p:nvPr/>
          </p:nvSpPr>
          <p:spPr bwMode="auto">
            <a:xfrm>
              <a:off x="4260" y="2248"/>
              <a:ext cx="621" cy="606"/>
            </a:xfrm>
            <a:prstGeom prst="ellips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algn="ctr" eaLnBrk="0" hangingPunct="0"/>
              <a:endParaRPr lang="en-US" dirty="0">
                <a:latin typeface="Calibri"/>
              </a:endParaRPr>
            </a:p>
          </p:txBody>
        </p:sp>
      </p:grpSp>
      <p:sp>
        <p:nvSpPr>
          <p:cNvPr id="289828" name="Line 36"/>
          <p:cNvSpPr>
            <a:spLocks noChangeShapeType="1"/>
          </p:cNvSpPr>
          <p:nvPr/>
        </p:nvSpPr>
        <p:spPr bwMode="auto">
          <a:xfrm>
            <a:off x="1011239" y="1289051"/>
            <a:ext cx="12700" cy="747713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 dirty="0">
              <a:latin typeface="Calibri"/>
            </a:endParaRPr>
          </a:p>
        </p:txBody>
      </p:sp>
      <p:sp>
        <p:nvSpPr>
          <p:cNvPr id="289829" name="Freeform 37"/>
          <p:cNvSpPr>
            <a:spLocks/>
          </p:cNvSpPr>
          <p:nvPr/>
        </p:nvSpPr>
        <p:spPr bwMode="auto">
          <a:xfrm>
            <a:off x="1011238" y="2006601"/>
            <a:ext cx="6940551" cy="654050"/>
          </a:xfrm>
          <a:custGeom>
            <a:avLst/>
            <a:gdLst>
              <a:gd name="T0" fmla="*/ 0 w 4372"/>
              <a:gd name="T1" fmla="*/ 25201563 h 412"/>
              <a:gd name="T2" fmla="*/ 2147483647 w 4372"/>
              <a:gd name="T3" fmla="*/ 0 h 412"/>
              <a:gd name="T4" fmla="*/ 2147483647 w 4372"/>
              <a:gd name="T5" fmla="*/ 1038304375 h 412"/>
              <a:gd name="T6" fmla="*/ 2147483647 w 4372"/>
              <a:gd name="T7" fmla="*/ 1038304375 h 412"/>
              <a:gd name="T8" fmla="*/ 0 60000 65536"/>
              <a:gd name="T9" fmla="*/ 0 60000 65536"/>
              <a:gd name="T10" fmla="*/ 0 60000 65536"/>
              <a:gd name="T11" fmla="*/ 0 60000 65536"/>
              <a:gd name="T12" fmla="*/ 0 w 4372"/>
              <a:gd name="T13" fmla="*/ 0 h 412"/>
              <a:gd name="T14" fmla="*/ 4372 w 4372"/>
              <a:gd name="T15" fmla="*/ 412 h 412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4372" h="412">
                <a:moveTo>
                  <a:pt x="0" y="10"/>
                </a:moveTo>
                <a:lnTo>
                  <a:pt x="1003" y="0"/>
                </a:lnTo>
                <a:lnTo>
                  <a:pt x="3508" y="412"/>
                </a:lnTo>
                <a:lnTo>
                  <a:pt x="4372" y="412"/>
                </a:lnTo>
              </a:path>
            </a:pathLst>
          </a:cu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algn="ctr" eaLnBrk="0" hangingPunct="0"/>
            <a:endParaRPr lang="en-US" dirty="0">
              <a:latin typeface="Calibri"/>
            </a:endParaRPr>
          </a:p>
        </p:txBody>
      </p:sp>
      <p:grpSp>
        <p:nvGrpSpPr>
          <p:cNvPr id="6" name="Group 38"/>
          <p:cNvGrpSpPr>
            <a:grpSpLocks/>
          </p:cNvGrpSpPr>
          <p:nvPr/>
        </p:nvGrpSpPr>
        <p:grpSpPr bwMode="auto">
          <a:xfrm>
            <a:off x="347663" y="2166939"/>
            <a:ext cx="1333500" cy="1004887"/>
            <a:chOff x="220" y="1365"/>
            <a:chExt cx="840" cy="633"/>
          </a:xfrm>
        </p:grpSpPr>
        <p:sp>
          <p:nvSpPr>
            <p:cNvPr id="46124" name="Line 39"/>
            <p:cNvSpPr>
              <a:spLocks noChangeShapeType="1"/>
            </p:cNvSpPr>
            <p:nvPr/>
          </p:nvSpPr>
          <p:spPr bwMode="auto">
            <a:xfrm>
              <a:off x="220" y="1365"/>
              <a:ext cx="273" cy="154"/>
            </a:xfrm>
            <a:prstGeom prst="line">
              <a:avLst/>
            </a:prstGeom>
            <a:noFill/>
            <a:ln w="28575">
              <a:solidFill>
                <a:schemeClr val="tx2"/>
              </a:solidFill>
              <a:prstDash val="dash"/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 dirty="0">
                <a:latin typeface="Calibri"/>
              </a:endParaRPr>
            </a:p>
          </p:txBody>
        </p:sp>
        <p:sp>
          <p:nvSpPr>
            <p:cNvPr id="46125" name="Oval 40"/>
            <p:cNvSpPr>
              <a:spLocks noChangeArrowheads="1"/>
            </p:cNvSpPr>
            <p:nvPr/>
          </p:nvSpPr>
          <p:spPr bwMode="auto">
            <a:xfrm>
              <a:off x="439" y="1392"/>
              <a:ext cx="621" cy="606"/>
            </a:xfrm>
            <a:prstGeom prst="ellipse">
              <a:avLst/>
            </a:prstGeom>
            <a:noFill/>
            <a:ln w="38100">
              <a:solidFill>
                <a:schemeClr val="tx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algn="ctr" eaLnBrk="0" hangingPunct="0"/>
              <a:endParaRPr lang="en-US" dirty="0">
                <a:latin typeface="Calibri"/>
              </a:endParaRPr>
            </a:p>
          </p:txBody>
        </p:sp>
      </p:grpSp>
      <p:sp>
        <p:nvSpPr>
          <p:cNvPr id="289833" name="Oval 41"/>
          <p:cNvSpPr>
            <a:spLocks noChangeArrowheads="1"/>
          </p:cNvSpPr>
          <p:nvPr/>
        </p:nvSpPr>
        <p:spPr bwMode="auto">
          <a:xfrm>
            <a:off x="2332039" y="2222501"/>
            <a:ext cx="985837" cy="962025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algn="ctr" eaLnBrk="0" hangingPunct="0"/>
            <a:endParaRPr lang="en-US" dirty="0">
              <a:latin typeface="Calibri"/>
            </a:endParaRPr>
          </a:p>
        </p:txBody>
      </p:sp>
      <p:sp>
        <p:nvSpPr>
          <p:cNvPr id="289834" name="Line 42"/>
          <p:cNvSpPr>
            <a:spLocks noChangeShapeType="1"/>
          </p:cNvSpPr>
          <p:nvPr/>
        </p:nvSpPr>
        <p:spPr bwMode="auto">
          <a:xfrm flipH="1">
            <a:off x="6273800" y="4902200"/>
            <a:ext cx="0" cy="1031874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 dirty="0">
              <a:latin typeface="Calibri"/>
            </a:endParaRPr>
          </a:p>
        </p:txBody>
      </p:sp>
      <p:sp>
        <p:nvSpPr>
          <p:cNvPr id="289835" name="Freeform 43"/>
          <p:cNvSpPr>
            <a:spLocks/>
          </p:cNvSpPr>
          <p:nvPr/>
        </p:nvSpPr>
        <p:spPr bwMode="auto">
          <a:xfrm>
            <a:off x="1155701" y="3886199"/>
            <a:ext cx="6667500" cy="2047875"/>
          </a:xfrm>
          <a:custGeom>
            <a:avLst/>
            <a:gdLst>
              <a:gd name="T0" fmla="*/ 2147483647 w 4200"/>
              <a:gd name="T1" fmla="*/ 2147483647 h 1424"/>
              <a:gd name="T2" fmla="*/ 2147483647 w 4200"/>
              <a:gd name="T3" fmla="*/ 2147483647 h 1424"/>
              <a:gd name="T4" fmla="*/ 2147483647 w 4200"/>
              <a:gd name="T5" fmla="*/ 0 h 1424"/>
              <a:gd name="T6" fmla="*/ 0 w 4200"/>
              <a:gd name="T7" fmla="*/ 0 h 1424"/>
              <a:gd name="T8" fmla="*/ 0 60000 65536"/>
              <a:gd name="T9" fmla="*/ 0 60000 65536"/>
              <a:gd name="T10" fmla="*/ 0 60000 65536"/>
              <a:gd name="T11" fmla="*/ 0 60000 65536"/>
              <a:gd name="T12" fmla="*/ 0 w 4200"/>
              <a:gd name="T13" fmla="*/ 0 h 1424"/>
              <a:gd name="T14" fmla="*/ 4200 w 4200"/>
              <a:gd name="T15" fmla="*/ 1424 h 1424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4200" h="1424">
                <a:moveTo>
                  <a:pt x="4200" y="1424"/>
                </a:moveTo>
                <a:lnTo>
                  <a:pt x="3224" y="1424"/>
                </a:lnTo>
                <a:lnTo>
                  <a:pt x="1880" y="0"/>
                </a:lnTo>
                <a:lnTo>
                  <a:pt x="0" y="0"/>
                </a:lnTo>
              </a:path>
            </a:pathLst>
          </a:cu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algn="ctr" eaLnBrk="0" hangingPunct="0"/>
            <a:endParaRPr lang="en-US" dirty="0">
              <a:latin typeface="Calibri"/>
            </a:endParaRPr>
          </a:p>
        </p:txBody>
      </p:sp>
      <p:grpSp>
        <p:nvGrpSpPr>
          <p:cNvPr id="7" name="Group 44"/>
          <p:cNvGrpSpPr>
            <a:grpSpLocks/>
          </p:cNvGrpSpPr>
          <p:nvPr/>
        </p:nvGrpSpPr>
        <p:grpSpPr bwMode="auto">
          <a:xfrm>
            <a:off x="347663" y="2166939"/>
            <a:ext cx="1333500" cy="1004887"/>
            <a:chOff x="220" y="1365"/>
            <a:chExt cx="840" cy="633"/>
          </a:xfrm>
        </p:grpSpPr>
        <p:sp>
          <p:nvSpPr>
            <p:cNvPr id="46122" name="Line 45"/>
            <p:cNvSpPr>
              <a:spLocks noChangeShapeType="1"/>
            </p:cNvSpPr>
            <p:nvPr/>
          </p:nvSpPr>
          <p:spPr bwMode="auto">
            <a:xfrm>
              <a:off x="220" y="1365"/>
              <a:ext cx="273" cy="154"/>
            </a:xfrm>
            <a:prstGeom prst="line">
              <a:avLst/>
            </a:prstGeom>
            <a:noFill/>
            <a:ln w="28575">
              <a:solidFill>
                <a:schemeClr val="tx2"/>
              </a:solidFill>
              <a:prstDash val="dash"/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 dirty="0">
                <a:latin typeface="Calibri"/>
              </a:endParaRPr>
            </a:p>
          </p:txBody>
        </p:sp>
        <p:sp>
          <p:nvSpPr>
            <p:cNvPr id="46123" name="Oval 46"/>
            <p:cNvSpPr>
              <a:spLocks noChangeArrowheads="1"/>
            </p:cNvSpPr>
            <p:nvPr/>
          </p:nvSpPr>
          <p:spPr bwMode="auto">
            <a:xfrm>
              <a:off x="439" y="1392"/>
              <a:ext cx="621" cy="606"/>
            </a:xfrm>
            <a:prstGeom prst="ellips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algn="ctr" eaLnBrk="0" hangingPunct="0"/>
              <a:endParaRPr lang="en-US" dirty="0">
                <a:latin typeface="Calibri"/>
              </a:endParaRPr>
            </a:p>
          </p:txBody>
        </p:sp>
      </p:grpSp>
      <p:sp>
        <p:nvSpPr>
          <p:cNvPr id="289839" name="Oval 47"/>
          <p:cNvSpPr>
            <a:spLocks noChangeArrowheads="1"/>
          </p:cNvSpPr>
          <p:nvPr/>
        </p:nvSpPr>
        <p:spPr bwMode="auto">
          <a:xfrm>
            <a:off x="2328864" y="2227264"/>
            <a:ext cx="985837" cy="962025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algn="ctr" eaLnBrk="0" hangingPunct="0"/>
            <a:endParaRPr lang="en-US" dirty="0">
              <a:latin typeface="Calibri"/>
            </a:endParaRPr>
          </a:p>
        </p:txBody>
      </p:sp>
      <p:sp>
        <p:nvSpPr>
          <p:cNvPr id="289840" name="Line 48"/>
          <p:cNvSpPr>
            <a:spLocks noChangeShapeType="1"/>
          </p:cNvSpPr>
          <p:nvPr/>
        </p:nvSpPr>
        <p:spPr bwMode="auto">
          <a:xfrm>
            <a:off x="6553200" y="2493964"/>
            <a:ext cx="0" cy="817562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 dirty="0">
              <a:latin typeface="Calibri"/>
            </a:endParaRPr>
          </a:p>
        </p:txBody>
      </p:sp>
      <p:sp>
        <p:nvSpPr>
          <p:cNvPr id="289841" name="Freeform 49"/>
          <p:cNvSpPr>
            <a:spLocks/>
          </p:cNvSpPr>
          <p:nvPr/>
        </p:nvSpPr>
        <p:spPr bwMode="auto">
          <a:xfrm>
            <a:off x="3657600" y="2216150"/>
            <a:ext cx="4378325" cy="1095375"/>
          </a:xfrm>
          <a:custGeom>
            <a:avLst/>
            <a:gdLst>
              <a:gd name="T0" fmla="*/ 2147483647 w 2758"/>
              <a:gd name="T1" fmla="*/ 1628020938 h 646"/>
              <a:gd name="T2" fmla="*/ 2147483647 w 2758"/>
              <a:gd name="T3" fmla="*/ 1585179075 h 646"/>
              <a:gd name="T4" fmla="*/ 2147483647 w 2758"/>
              <a:gd name="T5" fmla="*/ 0 h 646"/>
              <a:gd name="T6" fmla="*/ 0 w 2758"/>
              <a:gd name="T7" fmla="*/ 0 h 646"/>
              <a:gd name="T8" fmla="*/ 0 60000 65536"/>
              <a:gd name="T9" fmla="*/ 0 60000 65536"/>
              <a:gd name="T10" fmla="*/ 0 60000 65536"/>
              <a:gd name="T11" fmla="*/ 0 60000 65536"/>
              <a:gd name="T12" fmla="*/ 0 w 2758"/>
              <a:gd name="T13" fmla="*/ 0 h 646"/>
              <a:gd name="T14" fmla="*/ 2758 w 2758"/>
              <a:gd name="T15" fmla="*/ 646 h 64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758" h="646">
                <a:moveTo>
                  <a:pt x="2758" y="646"/>
                </a:moveTo>
                <a:lnTo>
                  <a:pt x="1763" y="629"/>
                </a:lnTo>
                <a:lnTo>
                  <a:pt x="1039" y="0"/>
                </a:lnTo>
                <a:lnTo>
                  <a:pt x="0" y="0"/>
                </a:lnTo>
              </a:path>
            </a:pathLst>
          </a:cu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algn="ctr" eaLnBrk="0" hangingPunct="0"/>
            <a:endParaRPr lang="en-US" dirty="0">
              <a:latin typeface="Calibri"/>
            </a:endParaRPr>
          </a:p>
        </p:txBody>
      </p:sp>
      <p:sp>
        <p:nvSpPr>
          <p:cNvPr id="289842" name="Line 50"/>
          <p:cNvSpPr>
            <a:spLocks noChangeShapeType="1"/>
          </p:cNvSpPr>
          <p:nvPr/>
        </p:nvSpPr>
        <p:spPr bwMode="auto">
          <a:xfrm>
            <a:off x="3548063" y="2090739"/>
            <a:ext cx="0" cy="846137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 dirty="0">
              <a:latin typeface="Calibri"/>
            </a:endParaRPr>
          </a:p>
        </p:txBody>
      </p:sp>
      <p:sp>
        <p:nvSpPr>
          <p:cNvPr id="289843" name="Freeform 51"/>
          <p:cNvSpPr>
            <a:spLocks/>
          </p:cNvSpPr>
          <p:nvPr/>
        </p:nvSpPr>
        <p:spPr bwMode="auto">
          <a:xfrm>
            <a:off x="3643314" y="2951163"/>
            <a:ext cx="4073525" cy="2133600"/>
          </a:xfrm>
          <a:custGeom>
            <a:avLst/>
            <a:gdLst>
              <a:gd name="T0" fmla="*/ 0 w 2566"/>
              <a:gd name="T1" fmla="*/ 0 h 1344"/>
              <a:gd name="T2" fmla="*/ 2147483647 w 2566"/>
              <a:gd name="T3" fmla="*/ 0 h 1344"/>
              <a:gd name="T4" fmla="*/ 2147483647 w 2566"/>
              <a:gd name="T5" fmla="*/ 2147483647 h 1344"/>
              <a:gd name="T6" fmla="*/ 2147483647 w 2566"/>
              <a:gd name="T7" fmla="*/ 2147483647 h 1344"/>
              <a:gd name="T8" fmla="*/ 0 60000 65536"/>
              <a:gd name="T9" fmla="*/ 0 60000 65536"/>
              <a:gd name="T10" fmla="*/ 0 60000 65536"/>
              <a:gd name="T11" fmla="*/ 0 60000 65536"/>
              <a:gd name="T12" fmla="*/ 0 w 2566"/>
              <a:gd name="T13" fmla="*/ 0 h 1344"/>
              <a:gd name="T14" fmla="*/ 2566 w 2566"/>
              <a:gd name="T15" fmla="*/ 1344 h 1344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566" h="1344">
                <a:moveTo>
                  <a:pt x="0" y="0"/>
                </a:moveTo>
                <a:lnTo>
                  <a:pt x="1013" y="0"/>
                </a:lnTo>
                <a:lnTo>
                  <a:pt x="1650" y="1344"/>
                </a:lnTo>
                <a:lnTo>
                  <a:pt x="2566" y="1344"/>
                </a:lnTo>
              </a:path>
            </a:pathLst>
          </a:cu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algn="ctr" eaLnBrk="0" hangingPunct="0"/>
            <a:endParaRPr lang="en-US" dirty="0">
              <a:latin typeface="Calibri"/>
            </a:endParaRPr>
          </a:p>
        </p:txBody>
      </p:sp>
      <p:sp>
        <p:nvSpPr>
          <p:cNvPr id="46121" name="Text Box 52"/>
          <p:cNvSpPr txBox="1">
            <a:spLocks noChangeArrowheads="1"/>
          </p:cNvSpPr>
          <p:nvPr/>
        </p:nvSpPr>
        <p:spPr bwMode="auto">
          <a:xfrm>
            <a:off x="2327923" y="3886200"/>
            <a:ext cx="32573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ctr"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37931725" indent="-37474525" algn="ctr"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r>
              <a:rPr lang="en-US" dirty="0">
                <a:latin typeface="Symbol" charset="0"/>
              </a:rPr>
              <a:t>L</a:t>
            </a:r>
          </a:p>
        </p:txBody>
      </p:sp>
      <p:sp>
        <p:nvSpPr>
          <p:cNvPr id="73" name="Text Box 4"/>
          <p:cNvSpPr txBox="1">
            <a:spLocks noChangeArrowheads="1"/>
          </p:cNvSpPr>
          <p:nvPr/>
        </p:nvSpPr>
        <p:spPr bwMode="auto">
          <a:xfrm>
            <a:off x="595314" y="2517623"/>
            <a:ext cx="1200151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37931725" indent="-37474525" algn="ctr"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r>
              <a:rPr lang="en-US" i="1" dirty="0" smtClean="0">
                <a:latin typeface="Calibri"/>
              </a:rPr>
              <a:t>IDLE</a:t>
            </a:r>
            <a:endParaRPr lang="en-US" sz="1400" i="1" dirty="0">
              <a:latin typeface="Times New Roman" charset="0"/>
            </a:endParaRPr>
          </a:p>
        </p:txBody>
      </p:sp>
      <p:grpSp>
        <p:nvGrpSpPr>
          <p:cNvPr id="74" name="Group 22"/>
          <p:cNvGrpSpPr>
            <a:grpSpLocks/>
          </p:cNvGrpSpPr>
          <p:nvPr/>
        </p:nvGrpSpPr>
        <p:grpSpPr bwMode="auto">
          <a:xfrm>
            <a:off x="2292349" y="2222501"/>
            <a:ext cx="1074739" cy="962025"/>
            <a:chOff x="1540" y="2116"/>
            <a:chExt cx="677" cy="606"/>
          </a:xfrm>
        </p:grpSpPr>
        <p:sp>
          <p:nvSpPr>
            <p:cNvPr id="75" name="Oval 23"/>
            <p:cNvSpPr>
              <a:spLocks noChangeArrowheads="1"/>
            </p:cNvSpPr>
            <p:nvPr/>
          </p:nvSpPr>
          <p:spPr bwMode="auto">
            <a:xfrm>
              <a:off x="1565" y="2116"/>
              <a:ext cx="621" cy="606"/>
            </a:xfrm>
            <a:prstGeom prst="ellipse">
              <a:avLst/>
            </a:prstGeom>
            <a:solidFill>
              <a:srgbClr val="FFFFFF"/>
            </a:soli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US" dirty="0">
                <a:latin typeface="Calibri"/>
              </a:endParaRPr>
            </a:p>
          </p:txBody>
        </p:sp>
        <p:sp>
          <p:nvSpPr>
            <p:cNvPr id="76" name="Text Box 24"/>
            <p:cNvSpPr txBox="1">
              <a:spLocks noChangeArrowheads="1"/>
            </p:cNvSpPr>
            <p:nvPr/>
          </p:nvSpPr>
          <p:spPr bwMode="auto">
            <a:xfrm>
              <a:off x="1540" y="2238"/>
              <a:ext cx="677" cy="3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algn="ctr" eaLnBrk="0" hangingPunct="0">
                <a:defRPr sz="1600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37931725" indent="-37474525" algn="ctr" eaLnBrk="0" hangingPunct="0">
                <a:defRPr sz="16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eaLnBrk="0" hangingPunct="0">
                <a:defRPr sz="16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eaLnBrk="0" hangingPunct="0">
                <a:defRPr sz="16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eaLnBrk="0" hangingPunct="0">
                <a:defRPr sz="16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r>
                <a:rPr lang="en-US" i="1" dirty="0" smtClean="0">
                  <a:latin typeface="Calibri"/>
                </a:rPr>
                <a:t>Waiting</a:t>
              </a:r>
            </a:p>
            <a:p>
              <a:r>
                <a:rPr lang="en-US" i="1" dirty="0">
                  <a:latin typeface="Calibri"/>
                </a:rPr>
                <a:t>f</a:t>
              </a:r>
              <a:r>
                <a:rPr lang="en-US" i="1" dirty="0" smtClean="0">
                  <a:latin typeface="Calibri"/>
                </a:rPr>
                <a:t>or reply</a:t>
              </a:r>
              <a:endParaRPr lang="en-US" sz="1400" i="1" dirty="0">
                <a:latin typeface="Times New Roman" charset="0"/>
              </a:endParaRPr>
            </a:p>
          </p:txBody>
        </p:sp>
      </p:grpSp>
      <p:grpSp>
        <p:nvGrpSpPr>
          <p:cNvPr id="77" name="Group 27"/>
          <p:cNvGrpSpPr>
            <a:grpSpLocks/>
          </p:cNvGrpSpPr>
          <p:nvPr/>
        </p:nvGrpSpPr>
        <p:grpSpPr bwMode="auto">
          <a:xfrm>
            <a:off x="6677026" y="3568700"/>
            <a:ext cx="1200151" cy="962025"/>
            <a:chOff x="1335" y="3347"/>
            <a:chExt cx="756" cy="606"/>
          </a:xfrm>
        </p:grpSpPr>
        <p:sp>
          <p:nvSpPr>
            <p:cNvPr id="78" name="Oval 28"/>
            <p:cNvSpPr>
              <a:spLocks noChangeArrowheads="1"/>
            </p:cNvSpPr>
            <p:nvPr/>
          </p:nvSpPr>
          <p:spPr bwMode="auto">
            <a:xfrm>
              <a:off x="1390" y="3347"/>
              <a:ext cx="621" cy="606"/>
            </a:xfrm>
            <a:prstGeom prst="ellipse">
              <a:avLst/>
            </a:prstGeom>
            <a:solidFill>
              <a:srgbClr val="FFFFFF"/>
            </a:soli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US" dirty="0">
                <a:latin typeface="Calibri"/>
              </a:endParaRPr>
            </a:p>
          </p:txBody>
        </p:sp>
        <p:sp>
          <p:nvSpPr>
            <p:cNvPr id="79" name="Text Box 29"/>
            <p:cNvSpPr txBox="1">
              <a:spLocks noChangeArrowheads="1"/>
            </p:cNvSpPr>
            <p:nvPr/>
          </p:nvSpPr>
          <p:spPr bwMode="auto">
            <a:xfrm>
              <a:off x="1335" y="3530"/>
              <a:ext cx="756" cy="3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algn="ctr" eaLnBrk="0" hangingPunct="0">
                <a:defRPr sz="1600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37931725" indent="-37474525" algn="ctr" eaLnBrk="0" hangingPunct="0">
                <a:defRPr sz="16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eaLnBrk="0" hangingPunct="0">
                <a:defRPr sz="16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eaLnBrk="0" hangingPunct="0">
                <a:defRPr sz="16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eaLnBrk="0" hangingPunct="0">
                <a:defRPr sz="16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r>
                <a:rPr lang="en-US" i="1" dirty="0" smtClean="0">
                  <a:latin typeface="Calibri"/>
                </a:rPr>
                <a:t>IDLE</a:t>
              </a:r>
              <a:endParaRPr lang="en-US" sz="1400" i="1" dirty="0">
                <a:latin typeface="Times New Roman" charset="0"/>
              </a:endParaRPr>
            </a:p>
          </p:txBody>
        </p:sp>
      </p:grpSp>
      <p:sp>
        <p:nvSpPr>
          <p:cNvPr id="57" name="Text Box 5"/>
          <p:cNvSpPr txBox="1">
            <a:spLocks noChangeArrowheads="1"/>
          </p:cNvSpPr>
          <p:nvPr/>
        </p:nvSpPr>
        <p:spPr bwMode="auto">
          <a:xfrm>
            <a:off x="1004888" y="1490663"/>
            <a:ext cx="3643312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37931725" indent="-37474525" algn="ctr"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l"/>
            <a:r>
              <a:rPr lang="en-US" dirty="0" err="1" smtClean="0">
                <a:latin typeface="Calibri"/>
              </a:rPr>
              <a:t>udt_send</a:t>
            </a:r>
            <a:r>
              <a:rPr lang="en-US" dirty="0" smtClean="0">
                <a:latin typeface="Calibri"/>
              </a:rPr>
              <a:t>(packet)</a:t>
            </a:r>
            <a:endParaRPr lang="en-US" dirty="0">
              <a:latin typeface="Times New Roman" charset="0"/>
            </a:endParaRPr>
          </a:p>
        </p:txBody>
      </p:sp>
      <p:sp>
        <p:nvSpPr>
          <p:cNvPr id="58" name="Text Box 7"/>
          <p:cNvSpPr txBox="1">
            <a:spLocks noChangeArrowheads="1"/>
          </p:cNvSpPr>
          <p:nvPr/>
        </p:nvSpPr>
        <p:spPr bwMode="auto">
          <a:xfrm>
            <a:off x="6319839" y="5314951"/>
            <a:ext cx="2143125" cy="619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37931725" indent="-37474525" algn="ctr"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l"/>
            <a:r>
              <a:rPr lang="en-US" dirty="0" err="1" smtClean="0">
                <a:latin typeface="Calibri"/>
              </a:rPr>
              <a:t>rdt_rcv</a:t>
            </a:r>
            <a:r>
              <a:rPr lang="en-US" dirty="0" smtClean="0">
                <a:latin typeface="Calibri"/>
              </a:rPr>
              <a:t>(data)</a:t>
            </a:r>
          </a:p>
          <a:p>
            <a:pPr algn="l"/>
            <a:r>
              <a:rPr lang="en-US" dirty="0" err="1" smtClean="0">
                <a:latin typeface="Calibri"/>
              </a:rPr>
              <a:t>udt_send</a:t>
            </a:r>
            <a:r>
              <a:rPr lang="en-US" dirty="0" smtClean="0">
                <a:latin typeface="Calibri"/>
              </a:rPr>
              <a:t>(</a:t>
            </a:r>
            <a:r>
              <a:rPr lang="en-US" dirty="0">
                <a:latin typeface="Calibri"/>
              </a:rPr>
              <a:t>ACK)</a:t>
            </a:r>
            <a:endParaRPr lang="en-US" dirty="0">
              <a:latin typeface="Times New Roman" charset="0"/>
            </a:endParaRPr>
          </a:p>
        </p:txBody>
      </p:sp>
      <p:sp>
        <p:nvSpPr>
          <p:cNvPr id="59" name="Text Box 8"/>
          <p:cNvSpPr txBox="1">
            <a:spLocks noChangeArrowheads="1"/>
          </p:cNvSpPr>
          <p:nvPr/>
        </p:nvSpPr>
        <p:spPr bwMode="auto">
          <a:xfrm>
            <a:off x="6297614" y="4781551"/>
            <a:ext cx="2157412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37931725" indent="-37474525" algn="ctr"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l"/>
            <a:r>
              <a:rPr lang="en-US" dirty="0" err="1">
                <a:latin typeface="Calibri"/>
              </a:rPr>
              <a:t>u</a:t>
            </a:r>
            <a:r>
              <a:rPr lang="en-US" dirty="0" err="1" smtClean="0">
                <a:latin typeface="Calibri"/>
              </a:rPr>
              <a:t>dt_rcv</a:t>
            </a:r>
            <a:r>
              <a:rPr lang="en-US" dirty="0" smtClean="0">
                <a:latin typeface="Calibri"/>
              </a:rPr>
              <a:t>(packet) </a:t>
            </a:r>
            <a:r>
              <a:rPr lang="en-US" dirty="0">
                <a:latin typeface="Calibri"/>
              </a:rPr>
              <a:t>&amp;&amp; </a:t>
            </a:r>
            <a:r>
              <a:rPr lang="en-US" dirty="0" smtClean="0">
                <a:latin typeface="Calibri"/>
              </a:rPr>
              <a:t>   </a:t>
            </a:r>
            <a:r>
              <a:rPr lang="en-US" dirty="0" err="1" smtClean="0">
                <a:latin typeface="Calibri"/>
              </a:rPr>
              <a:t>notcorrupt</a:t>
            </a:r>
            <a:r>
              <a:rPr lang="en-US" dirty="0" smtClean="0">
                <a:latin typeface="Calibri"/>
              </a:rPr>
              <a:t>(packet)</a:t>
            </a:r>
            <a:endParaRPr lang="en-US" dirty="0">
              <a:latin typeface="Times New Roman" charset="0"/>
            </a:endParaRPr>
          </a:p>
        </p:txBody>
      </p:sp>
      <p:sp>
        <p:nvSpPr>
          <p:cNvPr id="60" name="Text Box 12"/>
          <p:cNvSpPr txBox="1">
            <a:spLocks noChangeArrowheads="1"/>
          </p:cNvSpPr>
          <p:nvPr/>
        </p:nvSpPr>
        <p:spPr bwMode="auto">
          <a:xfrm>
            <a:off x="1071563" y="3492500"/>
            <a:ext cx="3791815" cy="28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37931725" indent="-37474525" algn="ctr"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l"/>
            <a:r>
              <a:rPr lang="en-US" dirty="0" err="1">
                <a:latin typeface="Calibri"/>
              </a:rPr>
              <a:t>u</a:t>
            </a:r>
            <a:r>
              <a:rPr lang="en-US" dirty="0" err="1" smtClean="0">
                <a:latin typeface="Calibri"/>
              </a:rPr>
              <a:t>dt_rcv</a:t>
            </a:r>
            <a:r>
              <a:rPr lang="en-US" dirty="0" smtClean="0">
                <a:latin typeface="Calibri"/>
              </a:rPr>
              <a:t>(reply) </a:t>
            </a:r>
            <a:r>
              <a:rPr lang="en-US" dirty="0">
                <a:latin typeface="Calibri"/>
              </a:rPr>
              <a:t>&amp;&amp; </a:t>
            </a:r>
            <a:r>
              <a:rPr lang="en-US" dirty="0" err="1">
                <a:latin typeface="Calibri"/>
              </a:rPr>
              <a:t>isACK</a:t>
            </a:r>
            <a:r>
              <a:rPr lang="en-US" dirty="0" smtClean="0">
                <a:latin typeface="Calibri"/>
              </a:rPr>
              <a:t>(reply)</a:t>
            </a:r>
            <a:endParaRPr lang="en-US" dirty="0">
              <a:latin typeface="Times New Roman" charset="0"/>
            </a:endParaRPr>
          </a:p>
        </p:txBody>
      </p:sp>
      <p:sp>
        <p:nvSpPr>
          <p:cNvPr id="61" name="Text Box 15"/>
          <p:cNvSpPr txBox="1">
            <a:spLocks noChangeArrowheads="1"/>
          </p:cNvSpPr>
          <p:nvPr/>
        </p:nvSpPr>
        <p:spPr bwMode="auto">
          <a:xfrm>
            <a:off x="3562352" y="2600325"/>
            <a:ext cx="176371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37931725" indent="-37474525" algn="ctr"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l"/>
            <a:r>
              <a:rPr lang="en-US" dirty="0" err="1" smtClean="0">
                <a:latin typeface="Calibri"/>
              </a:rPr>
              <a:t>udt_send</a:t>
            </a:r>
            <a:r>
              <a:rPr lang="en-US" dirty="0" smtClean="0">
                <a:latin typeface="Calibri"/>
              </a:rPr>
              <a:t>(packet)</a:t>
            </a:r>
            <a:endParaRPr lang="en-US" dirty="0">
              <a:latin typeface="Times New Roman" charset="0"/>
            </a:endParaRPr>
          </a:p>
        </p:txBody>
      </p:sp>
      <p:sp>
        <p:nvSpPr>
          <p:cNvPr id="80" name="Text Box 16"/>
          <p:cNvSpPr txBox="1">
            <a:spLocks noChangeArrowheads="1"/>
          </p:cNvSpPr>
          <p:nvPr/>
        </p:nvSpPr>
        <p:spPr bwMode="auto">
          <a:xfrm>
            <a:off x="3536949" y="1925639"/>
            <a:ext cx="2371899" cy="631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37931725" indent="-37474525" algn="ctr"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l"/>
            <a:r>
              <a:rPr lang="en-US" dirty="0" err="1">
                <a:latin typeface="Calibri"/>
              </a:rPr>
              <a:t>u</a:t>
            </a:r>
            <a:r>
              <a:rPr lang="en-US" dirty="0" err="1" smtClean="0">
                <a:latin typeface="Calibri"/>
              </a:rPr>
              <a:t>dt_rcv</a:t>
            </a:r>
            <a:r>
              <a:rPr lang="en-US" dirty="0" smtClean="0">
                <a:latin typeface="Calibri"/>
              </a:rPr>
              <a:t>(reply) </a:t>
            </a:r>
            <a:r>
              <a:rPr lang="en-US" dirty="0">
                <a:latin typeface="Calibri"/>
              </a:rPr>
              <a:t>&amp;&amp;</a:t>
            </a:r>
          </a:p>
          <a:p>
            <a:pPr algn="l"/>
            <a:r>
              <a:rPr lang="en-US" dirty="0">
                <a:latin typeface="Calibri"/>
              </a:rPr>
              <a:t>   </a:t>
            </a:r>
            <a:r>
              <a:rPr lang="en-US" dirty="0" err="1">
                <a:latin typeface="Calibri"/>
              </a:rPr>
              <a:t>isNAK</a:t>
            </a:r>
            <a:r>
              <a:rPr lang="en-US" dirty="0" smtClean="0">
                <a:latin typeface="Calibri"/>
              </a:rPr>
              <a:t>(reply)</a:t>
            </a:r>
            <a:endParaRPr lang="en-US" dirty="0">
              <a:latin typeface="Times New Roman" charset="0"/>
            </a:endParaRPr>
          </a:p>
        </p:txBody>
      </p:sp>
      <p:grpSp>
        <p:nvGrpSpPr>
          <p:cNvPr id="81" name="Group 18"/>
          <p:cNvGrpSpPr>
            <a:grpSpLocks/>
          </p:cNvGrpSpPr>
          <p:nvPr/>
        </p:nvGrpSpPr>
        <p:grpSpPr bwMode="auto">
          <a:xfrm>
            <a:off x="6573837" y="2352675"/>
            <a:ext cx="1924051" cy="858838"/>
            <a:chOff x="2222" y="2660"/>
            <a:chExt cx="1212" cy="541"/>
          </a:xfrm>
        </p:grpSpPr>
        <p:sp>
          <p:nvSpPr>
            <p:cNvPr id="82" name="Text Box 19"/>
            <p:cNvSpPr txBox="1">
              <a:spLocks noChangeArrowheads="1"/>
            </p:cNvSpPr>
            <p:nvPr/>
          </p:nvSpPr>
          <p:spPr bwMode="auto">
            <a:xfrm>
              <a:off x="2222" y="3039"/>
              <a:ext cx="1152" cy="1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algn="ctr" eaLnBrk="0" hangingPunct="0">
                <a:defRPr sz="1600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37931725" indent="-37474525" algn="ctr" eaLnBrk="0" hangingPunct="0">
                <a:defRPr sz="16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eaLnBrk="0" hangingPunct="0">
                <a:defRPr sz="16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eaLnBrk="0" hangingPunct="0">
                <a:defRPr sz="16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eaLnBrk="0" hangingPunct="0">
                <a:defRPr sz="16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algn="l"/>
              <a:r>
                <a:rPr lang="en-US" dirty="0" err="1" smtClean="0">
                  <a:latin typeface="Calibri"/>
                </a:rPr>
                <a:t>udt_send</a:t>
              </a:r>
              <a:r>
                <a:rPr lang="en-US" dirty="0" smtClean="0">
                  <a:latin typeface="Calibri"/>
                </a:rPr>
                <a:t>(</a:t>
              </a:r>
              <a:r>
                <a:rPr lang="en-US" dirty="0">
                  <a:latin typeface="Calibri"/>
                </a:rPr>
                <a:t>NAK)</a:t>
              </a:r>
              <a:endParaRPr lang="en-US" dirty="0">
                <a:latin typeface="Times New Roman" charset="0"/>
              </a:endParaRPr>
            </a:p>
          </p:txBody>
        </p:sp>
        <p:sp>
          <p:nvSpPr>
            <p:cNvPr id="83" name="Text Box 20"/>
            <p:cNvSpPr txBox="1">
              <a:spLocks noChangeArrowheads="1"/>
            </p:cNvSpPr>
            <p:nvPr/>
          </p:nvSpPr>
          <p:spPr bwMode="auto">
            <a:xfrm>
              <a:off x="2225" y="2660"/>
              <a:ext cx="1209" cy="1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algn="ctr" eaLnBrk="0" hangingPunct="0">
                <a:defRPr sz="1600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37931725" indent="-37474525" algn="ctr" eaLnBrk="0" hangingPunct="0">
                <a:defRPr sz="16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eaLnBrk="0" hangingPunct="0">
                <a:defRPr sz="16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eaLnBrk="0" hangingPunct="0">
                <a:defRPr sz="16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eaLnBrk="0" hangingPunct="0">
                <a:defRPr sz="16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algn="l"/>
              <a:r>
                <a:rPr lang="en-US" dirty="0" err="1">
                  <a:latin typeface="Calibri"/>
                </a:rPr>
                <a:t>u</a:t>
              </a:r>
              <a:r>
                <a:rPr lang="en-US" dirty="0" err="1" smtClean="0">
                  <a:latin typeface="Calibri"/>
                </a:rPr>
                <a:t>dt_rcv</a:t>
              </a:r>
              <a:r>
                <a:rPr lang="en-US" dirty="0" smtClean="0">
                  <a:latin typeface="Calibri"/>
                </a:rPr>
                <a:t>(packet) </a:t>
              </a:r>
              <a:r>
                <a:rPr lang="en-US" dirty="0">
                  <a:latin typeface="Calibri"/>
                </a:rPr>
                <a:t>&amp;&amp; </a:t>
              </a:r>
              <a:r>
                <a:rPr lang="en-US" dirty="0" smtClean="0">
                  <a:latin typeface="Calibri"/>
                </a:rPr>
                <a:t>corrupt(packet)</a:t>
              </a:r>
              <a:endParaRPr lang="en-US" dirty="0">
                <a:latin typeface="Times New Roman" charset="0"/>
              </a:endParaRPr>
            </a:p>
          </p:txBody>
        </p:sp>
        <p:sp>
          <p:nvSpPr>
            <p:cNvPr id="84" name="Line 21"/>
            <p:cNvSpPr>
              <a:spLocks noChangeShapeType="1"/>
            </p:cNvSpPr>
            <p:nvPr/>
          </p:nvSpPr>
          <p:spPr bwMode="auto">
            <a:xfrm>
              <a:off x="2285" y="3040"/>
              <a:ext cx="624" cy="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 dirty="0">
                <a:latin typeface="Calibri"/>
              </a:endParaRPr>
            </a:p>
          </p:txBody>
        </p:sp>
      </p:grpSp>
      <p:sp>
        <p:nvSpPr>
          <p:cNvPr id="85" name="Text Box 34"/>
          <p:cNvSpPr txBox="1">
            <a:spLocks noChangeArrowheads="1"/>
          </p:cNvSpPr>
          <p:nvPr/>
        </p:nvSpPr>
        <p:spPr bwMode="auto">
          <a:xfrm>
            <a:off x="1031875" y="1212851"/>
            <a:ext cx="2255839" cy="42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37931725" indent="-37474525" algn="ctr"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l"/>
            <a:r>
              <a:rPr lang="en-US" dirty="0" err="1" smtClean="0">
                <a:latin typeface="Calibri"/>
              </a:rPr>
              <a:t>rdt_send</a:t>
            </a:r>
            <a:r>
              <a:rPr lang="en-US" dirty="0" smtClean="0">
                <a:latin typeface="Calibri"/>
              </a:rPr>
              <a:t>(</a:t>
            </a:r>
            <a:r>
              <a:rPr lang="en-US" dirty="0">
                <a:latin typeface="Calibri"/>
              </a:rPr>
              <a:t>data)</a:t>
            </a:r>
            <a:endParaRPr lang="en-US" dirty="0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56239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8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1000"/>
                                        <p:tgtEl>
                                          <p:spTgt spid="28982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898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8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1000"/>
                                        <p:tgtEl>
                                          <p:spTgt spid="28982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898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8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8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1000"/>
                                        <p:tgtEl>
                                          <p:spTgt spid="28984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898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8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4" dur="1000"/>
                                        <p:tgtEl>
                                          <p:spTgt spid="28984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898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8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1000"/>
                                        <p:tgtEl>
                                          <p:spTgt spid="28984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898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8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2000"/>
                                        <p:tgtEl>
                                          <p:spTgt spid="28984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898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8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9" dur="1000"/>
                                        <p:tgtEl>
                                          <p:spTgt spid="28983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898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 nodeType="clickPar">
                      <p:stCondLst>
                        <p:cond delay="indefinite"/>
                      </p:stCondLst>
                      <p:childTnLst>
                        <p:par>
                          <p:cTn id="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8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1000"/>
                                        <p:tgtEl>
                                          <p:spTgt spid="2898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5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8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8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9828" grpId="0" animBg="1"/>
      <p:bldP spid="289829" grpId="0" animBg="1"/>
      <p:bldP spid="289833" grpId="0" animBg="1"/>
      <p:bldP spid="289834" grpId="0" animBg="1"/>
      <p:bldP spid="289835" grpId="0" animBg="1"/>
      <p:bldP spid="289839" grpId="0" animBg="1"/>
      <p:bldP spid="289839" grpId="1" animBg="1"/>
      <p:bldP spid="289840" grpId="0" animBg="1"/>
      <p:bldP spid="289841" grpId="0" animBg="1"/>
      <p:bldP spid="289842" grpId="0" animBg="1"/>
      <p:bldP spid="289843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7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37931725" indent="-37474525" algn="ctr"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r"/>
            <a:fld id="{ECC6DA4C-DC73-874D-8EF5-6EC058A645C5}" type="slidenum">
              <a:rPr lang="en-US" sz="1400" smtClean="0">
                <a:latin typeface="Calibri"/>
              </a:rPr>
              <a:pPr algn="r"/>
              <a:t>37</a:t>
            </a:fld>
            <a:endParaRPr lang="en-US" sz="1400" dirty="0">
              <a:latin typeface="Calibri"/>
            </a:endParaRPr>
          </a:p>
        </p:txBody>
      </p:sp>
      <p:sp>
        <p:nvSpPr>
          <p:cNvPr id="4710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ea typeface="ＭＳ Ｐゴシック" charset="0"/>
                <a:cs typeface="ＭＳ Ｐゴシック" charset="0"/>
              </a:rPr>
              <a:t>rdt2.0 has a fatal flaw!</a:t>
            </a:r>
          </a:p>
        </p:txBody>
      </p:sp>
      <p:sp>
        <p:nvSpPr>
          <p:cNvPr id="47109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>
              <a:buFont typeface="ZapfDingbats" charset="0"/>
              <a:buNone/>
            </a:pPr>
            <a:r>
              <a:rPr lang="en-US" sz="2400" dirty="0">
                <a:solidFill>
                  <a:srgbClr val="FF0000"/>
                </a:solidFill>
                <a:ea typeface="ＭＳ Ｐゴシック" charset="0"/>
                <a:cs typeface="ＭＳ Ｐゴシック" charset="0"/>
              </a:rPr>
              <a:t>What happens if ACK/NAK corrupted?</a:t>
            </a:r>
            <a:endParaRPr lang="en-US" sz="2400" dirty="0">
              <a:ea typeface="ＭＳ Ｐゴシック" charset="0"/>
              <a:cs typeface="ＭＳ Ｐゴシック" charset="0"/>
            </a:endParaRPr>
          </a:p>
          <a:p>
            <a:r>
              <a:rPr lang="en-US" sz="2000" dirty="0">
                <a:ea typeface="ＭＳ Ｐゴシック" charset="0"/>
                <a:cs typeface="ＭＳ Ｐゴシック" charset="0"/>
              </a:rPr>
              <a:t>sender </a:t>
            </a:r>
            <a:r>
              <a:rPr lang="en-US" sz="2000" dirty="0" err="1">
                <a:ea typeface="ＭＳ Ｐゴシック" charset="0"/>
                <a:cs typeface="ＭＳ Ｐゴシック" charset="0"/>
              </a:rPr>
              <a:t>doesn</a:t>
            </a:r>
            <a:r>
              <a:rPr lang="ja-JP" altLang="en-US" sz="2000" dirty="0">
                <a:ea typeface="ＭＳ Ｐゴシック" charset="0"/>
                <a:cs typeface="ＭＳ Ｐゴシック" charset="0"/>
              </a:rPr>
              <a:t>’</a:t>
            </a:r>
            <a:r>
              <a:rPr lang="en-US" sz="2000" dirty="0">
                <a:ea typeface="ＭＳ Ｐゴシック" charset="0"/>
                <a:cs typeface="ＭＳ Ｐゴシック" charset="0"/>
              </a:rPr>
              <a:t>t know what happened at receiver!</a:t>
            </a:r>
          </a:p>
          <a:p>
            <a:r>
              <a:rPr lang="en-US" sz="2000" dirty="0">
                <a:ea typeface="ＭＳ Ｐゴシック" charset="0"/>
                <a:cs typeface="ＭＳ Ｐゴシック" charset="0"/>
              </a:rPr>
              <a:t>can</a:t>
            </a:r>
            <a:r>
              <a:rPr lang="ja-JP" altLang="en-US" sz="2000" dirty="0">
                <a:ea typeface="ＭＳ Ｐゴシック" charset="0"/>
                <a:cs typeface="ＭＳ Ｐゴシック" charset="0"/>
              </a:rPr>
              <a:t>’</a:t>
            </a:r>
            <a:r>
              <a:rPr lang="en-US" sz="2000" dirty="0">
                <a:ea typeface="ＭＳ Ｐゴシック" charset="0"/>
                <a:cs typeface="ＭＳ Ｐゴシック" charset="0"/>
              </a:rPr>
              <a:t>t just retransmit: possible duplicate</a:t>
            </a:r>
            <a:endParaRPr lang="en-US" sz="2400" dirty="0">
              <a:ea typeface="ＭＳ Ｐゴシック" charset="0"/>
              <a:cs typeface="ＭＳ Ｐゴシック" charset="0"/>
            </a:endParaRPr>
          </a:p>
          <a:p>
            <a:pPr>
              <a:spcBef>
                <a:spcPct val="60000"/>
              </a:spcBef>
              <a:buFont typeface="ZapfDingbats" charset="0"/>
              <a:buNone/>
            </a:pPr>
            <a:endParaRPr lang="en-US" sz="2000" dirty="0">
              <a:ea typeface="ＭＳ Ｐゴシック" charset="0"/>
              <a:cs typeface="ＭＳ Ｐゴシック" charset="0"/>
            </a:endParaRPr>
          </a:p>
          <a:p>
            <a:pPr>
              <a:buFont typeface="ZapfDingbats" charset="0"/>
              <a:buNone/>
            </a:pPr>
            <a:endParaRPr lang="en-US" sz="2400" dirty="0">
              <a:ea typeface="ＭＳ Ｐゴシック" charset="0"/>
              <a:cs typeface="ＭＳ Ｐゴシック" charset="0"/>
            </a:endParaRPr>
          </a:p>
          <a:p>
            <a:pPr>
              <a:buFont typeface="ZapfDingbats" charset="0"/>
              <a:buNone/>
            </a:pPr>
            <a:endParaRPr lang="en-US" sz="2400" dirty="0">
              <a:ea typeface="ＭＳ Ｐゴシック" charset="0"/>
              <a:cs typeface="ＭＳ Ｐゴシック" charset="0"/>
            </a:endParaRPr>
          </a:p>
        </p:txBody>
      </p:sp>
      <p:sp>
        <p:nvSpPr>
          <p:cNvPr id="47110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495800" y="1600201"/>
            <a:ext cx="3810000" cy="2562225"/>
          </a:xfrm>
        </p:spPr>
        <p:txBody>
          <a:bodyPr/>
          <a:lstStyle/>
          <a:p>
            <a:pPr>
              <a:buFont typeface="ZapfDingbats" charset="0"/>
              <a:buNone/>
            </a:pPr>
            <a:r>
              <a:rPr lang="en-US" sz="2400" dirty="0">
                <a:solidFill>
                  <a:srgbClr val="FF0000"/>
                </a:solidFill>
                <a:ea typeface="ＭＳ Ｐゴシック" charset="0"/>
                <a:cs typeface="ＭＳ Ｐゴシック" charset="0"/>
              </a:rPr>
              <a:t>Handling duplicates: </a:t>
            </a:r>
          </a:p>
          <a:p>
            <a:r>
              <a:rPr lang="en-US" sz="2000" dirty="0">
                <a:ea typeface="ＭＳ Ｐゴシック" charset="0"/>
                <a:cs typeface="ＭＳ Ｐゴシック" charset="0"/>
              </a:rPr>
              <a:t>sender retransmits current </a:t>
            </a:r>
            <a:r>
              <a:rPr lang="en-US" sz="2000" dirty="0" smtClean="0">
                <a:ea typeface="ＭＳ Ｐゴシック" charset="0"/>
                <a:cs typeface="ＭＳ Ｐゴシック" charset="0"/>
              </a:rPr>
              <a:t>packet if </a:t>
            </a:r>
            <a:r>
              <a:rPr lang="en-US" sz="2000" dirty="0">
                <a:ea typeface="ＭＳ Ｐゴシック" charset="0"/>
                <a:cs typeface="ＭＳ Ｐゴシック" charset="0"/>
              </a:rPr>
              <a:t>ACK/NAK garbled</a:t>
            </a:r>
          </a:p>
          <a:p>
            <a:r>
              <a:rPr lang="en-US" sz="2000" dirty="0">
                <a:ea typeface="ＭＳ Ｐゴシック" charset="0"/>
                <a:cs typeface="ＭＳ Ｐゴシック" charset="0"/>
              </a:rPr>
              <a:t>sender adds </a:t>
            </a:r>
            <a:r>
              <a:rPr lang="en-US" sz="2000" i="1" dirty="0">
                <a:solidFill>
                  <a:schemeClr val="accent2"/>
                </a:solidFill>
                <a:ea typeface="ＭＳ Ｐゴシック" charset="0"/>
                <a:cs typeface="ＭＳ Ｐゴシック" charset="0"/>
              </a:rPr>
              <a:t>sequence number</a:t>
            </a:r>
            <a:r>
              <a:rPr lang="en-US" sz="2000" dirty="0">
                <a:ea typeface="ＭＳ Ｐゴシック" charset="0"/>
                <a:cs typeface="ＭＳ Ｐゴシック" charset="0"/>
              </a:rPr>
              <a:t> to each </a:t>
            </a:r>
            <a:r>
              <a:rPr lang="en-US" sz="2000" dirty="0" smtClean="0">
                <a:ea typeface="ＭＳ Ｐゴシック" charset="0"/>
                <a:cs typeface="ＭＳ Ｐゴシック" charset="0"/>
              </a:rPr>
              <a:t>packet</a:t>
            </a:r>
            <a:endParaRPr lang="en-US" sz="2000" dirty="0">
              <a:ea typeface="ＭＳ Ｐゴシック" charset="0"/>
              <a:cs typeface="ＭＳ Ｐゴシック" charset="0"/>
            </a:endParaRPr>
          </a:p>
          <a:p>
            <a:r>
              <a:rPr lang="en-US" sz="2000" dirty="0">
                <a:ea typeface="ＭＳ Ｐゴシック" charset="0"/>
                <a:cs typeface="ＭＳ Ｐゴシック" charset="0"/>
              </a:rPr>
              <a:t>receiver discards (</a:t>
            </a:r>
            <a:r>
              <a:rPr lang="en-US" sz="2000" dirty="0" err="1" smtClean="0">
                <a:ea typeface="ＭＳ Ｐゴシック" charset="0"/>
                <a:cs typeface="ＭＳ Ｐゴシック" charset="0"/>
              </a:rPr>
              <a:t>doesn</a:t>
            </a:r>
            <a:r>
              <a:rPr lang="en-GB" sz="2000" dirty="0" smtClean="0">
                <a:ea typeface="ＭＳ Ｐゴシック" charset="0"/>
                <a:cs typeface="ＭＳ Ｐゴシック" charset="0"/>
              </a:rPr>
              <a:t>’</a:t>
            </a:r>
            <a:r>
              <a:rPr lang="en-US" sz="2000" dirty="0" smtClean="0">
                <a:ea typeface="ＭＳ Ｐゴシック" charset="0"/>
                <a:cs typeface="ＭＳ Ｐゴシック" charset="0"/>
              </a:rPr>
              <a:t>t  deliver) </a:t>
            </a:r>
            <a:r>
              <a:rPr lang="en-US" sz="2000" dirty="0">
                <a:ea typeface="ＭＳ Ｐゴシック" charset="0"/>
                <a:cs typeface="ＭＳ Ｐゴシック" charset="0"/>
              </a:rPr>
              <a:t>duplicate </a:t>
            </a:r>
            <a:r>
              <a:rPr lang="en-US" sz="2000" dirty="0" smtClean="0">
                <a:ea typeface="ＭＳ Ｐゴシック" charset="0"/>
                <a:cs typeface="ＭＳ Ｐゴシック" charset="0"/>
              </a:rPr>
              <a:t>packet</a:t>
            </a:r>
            <a:endParaRPr lang="en-US" sz="2000" dirty="0">
              <a:ea typeface="ＭＳ Ｐゴシック" charset="0"/>
              <a:cs typeface="ＭＳ Ｐゴシック" charset="0"/>
            </a:endParaRPr>
          </a:p>
        </p:txBody>
      </p:sp>
      <p:sp>
        <p:nvSpPr>
          <p:cNvPr id="47111" name="Text Box 5"/>
          <p:cNvSpPr txBox="1">
            <a:spLocks noChangeArrowheads="1"/>
          </p:cNvSpPr>
          <p:nvPr/>
        </p:nvSpPr>
        <p:spPr bwMode="auto">
          <a:xfrm>
            <a:off x="4983163" y="4818064"/>
            <a:ext cx="2836509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ctr"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37931725" indent="-37474525" algn="ctr"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l"/>
            <a:r>
              <a:rPr lang="en-US" sz="2000" dirty="0">
                <a:latin typeface="Calibri"/>
              </a:rPr>
              <a:t>Sender sends one packet, </a:t>
            </a:r>
          </a:p>
          <a:p>
            <a:pPr algn="l"/>
            <a:r>
              <a:rPr lang="en-US" sz="2000" dirty="0">
                <a:latin typeface="Calibri"/>
              </a:rPr>
              <a:t>then waits for receiver </a:t>
            </a:r>
          </a:p>
          <a:p>
            <a:pPr algn="l"/>
            <a:r>
              <a:rPr lang="en-US" sz="2000" dirty="0">
                <a:latin typeface="Calibri"/>
              </a:rPr>
              <a:t>response</a:t>
            </a:r>
            <a:endParaRPr lang="en-US" sz="2400" dirty="0">
              <a:latin typeface="Times New Roman" charset="0"/>
            </a:endParaRPr>
          </a:p>
        </p:txBody>
      </p:sp>
      <p:sp>
        <p:nvSpPr>
          <p:cNvPr id="47112" name="Rectangle 6"/>
          <p:cNvSpPr>
            <a:spLocks noChangeArrowheads="1"/>
          </p:cNvSpPr>
          <p:nvPr/>
        </p:nvSpPr>
        <p:spPr bwMode="auto">
          <a:xfrm>
            <a:off x="4895851" y="4686300"/>
            <a:ext cx="3467100" cy="1238250"/>
          </a:xfrm>
          <a:prstGeom prst="rect">
            <a:avLst/>
          </a:prstGeom>
          <a:noFill/>
          <a:ln w="1905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 eaLnBrk="0" hangingPunct="0"/>
            <a:endParaRPr lang="en-US" dirty="0">
              <a:latin typeface="Calibri"/>
            </a:endParaRPr>
          </a:p>
        </p:txBody>
      </p:sp>
      <p:grpSp>
        <p:nvGrpSpPr>
          <p:cNvPr id="47113" name="Group 7"/>
          <p:cNvGrpSpPr>
            <a:grpSpLocks/>
          </p:cNvGrpSpPr>
          <p:nvPr/>
        </p:nvGrpSpPr>
        <p:grpSpPr bwMode="auto">
          <a:xfrm>
            <a:off x="5038725" y="4522795"/>
            <a:ext cx="1647825" cy="400051"/>
            <a:chOff x="2976" y="2669"/>
            <a:chExt cx="1038" cy="252"/>
          </a:xfrm>
        </p:grpSpPr>
        <p:sp>
          <p:nvSpPr>
            <p:cNvPr id="47114" name="Rectangle 8"/>
            <p:cNvSpPr>
              <a:spLocks noChangeArrowheads="1"/>
            </p:cNvSpPr>
            <p:nvPr/>
          </p:nvSpPr>
          <p:spPr bwMode="auto">
            <a:xfrm>
              <a:off x="2976" y="2712"/>
              <a:ext cx="1038" cy="17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 eaLnBrk="0" hangingPunct="0"/>
              <a:endParaRPr lang="en-US" dirty="0">
                <a:latin typeface="Calibri"/>
              </a:endParaRPr>
            </a:p>
          </p:txBody>
        </p:sp>
        <p:sp>
          <p:nvSpPr>
            <p:cNvPr id="47115" name="Text Box 9"/>
            <p:cNvSpPr txBox="1">
              <a:spLocks noChangeArrowheads="1"/>
            </p:cNvSpPr>
            <p:nvPr/>
          </p:nvSpPr>
          <p:spPr bwMode="auto">
            <a:xfrm>
              <a:off x="2994" y="2669"/>
              <a:ext cx="1003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algn="ctr" eaLnBrk="0" hangingPunct="0">
                <a:defRPr sz="1600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37931725" indent="-37474525" algn="ctr" eaLnBrk="0" hangingPunct="0">
                <a:defRPr sz="16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eaLnBrk="0" hangingPunct="0">
                <a:defRPr sz="16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eaLnBrk="0" hangingPunct="0">
                <a:defRPr sz="16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eaLnBrk="0" hangingPunct="0">
                <a:defRPr sz="16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r>
                <a:rPr lang="en-US" sz="2000" dirty="0">
                  <a:solidFill>
                    <a:srgbClr val="FF0000"/>
                  </a:solidFill>
                  <a:latin typeface="Calibri"/>
                </a:rPr>
                <a:t>stop and wait</a:t>
              </a:r>
              <a:endParaRPr lang="en-US" sz="2400" dirty="0">
                <a:latin typeface="Times New Roman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9992872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74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Dealing with Packet Corruption </a:t>
            </a:r>
            <a:endParaRPr lang="en-US" sz="3600" dirty="0"/>
          </a:p>
        </p:txBody>
      </p:sp>
      <p:sp>
        <p:nvSpPr>
          <p:cNvPr id="1127427" name="Line 3"/>
          <p:cNvSpPr>
            <a:spLocks noChangeShapeType="1"/>
          </p:cNvSpPr>
          <p:nvPr/>
        </p:nvSpPr>
        <p:spPr bwMode="auto">
          <a:xfrm>
            <a:off x="4800600" y="5638800"/>
            <a:ext cx="0" cy="12192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27428" name="Text Box 4"/>
          <p:cNvSpPr txBox="1">
            <a:spLocks noChangeArrowheads="1"/>
          </p:cNvSpPr>
          <p:nvPr/>
        </p:nvSpPr>
        <p:spPr bwMode="auto">
          <a:xfrm>
            <a:off x="3988850" y="6172202"/>
            <a:ext cx="804254" cy="4616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1429" tIns="45714" rIns="91429" bIns="45714" anchor="ctr">
            <a:spAutoFit/>
          </a:bodyPr>
          <a:lstStyle/>
          <a:p>
            <a:pPr algn="ctr">
              <a:spcBef>
                <a:spcPct val="20000"/>
              </a:spcBef>
            </a:pPr>
            <a:r>
              <a:rPr lang="en-US" sz="2400" b="0" dirty="0">
                <a:latin typeface="+mn-lt"/>
              </a:rPr>
              <a:t>Time</a:t>
            </a:r>
          </a:p>
        </p:txBody>
      </p:sp>
      <p:sp>
        <p:nvSpPr>
          <p:cNvPr id="1127430" name="Line 6"/>
          <p:cNvSpPr>
            <a:spLocks noChangeShapeType="1"/>
          </p:cNvSpPr>
          <p:nvPr/>
        </p:nvSpPr>
        <p:spPr bwMode="auto">
          <a:xfrm flipH="1">
            <a:off x="1981201" y="2124076"/>
            <a:ext cx="30163" cy="363537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27431" name="Line 7"/>
          <p:cNvSpPr>
            <a:spLocks noChangeShapeType="1"/>
          </p:cNvSpPr>
          <p:nvPr/>
        </p:nvSpPr>
        <p:spPr bwMode="auto">
          <a:xfrm flipH="1">
            <a:off x="7362826" y="2124076"/>
            <a:ext cx="3175" cy="3757613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27432" name="Line 8"/>
          <p:cNvSpPr>
            <a:spLocks noChangeShapeType="1"/>
          </p:cNvSpPr>
          <p:nvPr/>
        </p:nvSpPr>
        <p:spPr bwMode="auto">
          <a:xfrm>
            <a:off x="2011365" y="2276475"/>
            <a:ext cx="5367337" cy="533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27433" name="Line 9"/>
          <p:cNvSpPr>
            <a:spLocks noChangeShapeType="1"/>
          </p:cNvSpPr>
          <p:nvPr/>
        </p:nvSpPr>
        <p:spPr bwMode="auto">
          <a:xfrm flipH="1">
            <a:off x="2011365" y="2886075"/>
            <a:ext cx="5367337" cy="533400"/>
          </a:xfrm>
          <a:prstGeom prst="line">
            <a:avLst/>
          </a:prstGeom>
          <a:noFill/>
          <a:ln w="38100">
            <a:solidFill>
              <a:srgbClr val="008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127435" name="Text Box 11"/>
          <p:cNvSpPr txBox="1">
            <a:spLocks noChangeArrowheads="1"/>
          </p:cNvSpPr>
          <p:nvPr/>
        </p:nvSpPr>
        <p:spPr bwMode="auto">
          <a:xfrm>
            <a:off x="1498101" y="5865176"/>
            <a:ext cx="1063039" cy="4616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1429" tIns="45714" rIns="91429" bIns="45714" anchor="ctr">
            <a:spAutoFit/>
          </a:bodyPr>
          <a:lstStyle/>
          <a:p>
            <a:pPr algn="ctr">
              <a:spcBef>
                <a:spcPct val="20000"/>
              </a:spcBef>
            </a:pPr>
            <a:r>
              <a:rPr lang="en-US" sz="2400">
                <a:latin typeface="+mn-lt"/>
              </a:rPr>
              <a:t>Sender</a:t>
            </a:r>
          </a:p>
        </p:txBody>
      </p:sp>
      <p:sp>
        <p:nvSpPr>
          <p:cNvPr id="1127436" name="Text Box 12"/>
          <p:cNvSpPr txBox="1">
            <a:spLocks noChangeArrowheads="1"/>
          </p:cNvSpPr>
          <p:nvPr/>
        </p:nvSpPr>
        <p:spPr bwMode="auto">
          <a:xfrm>
            <a:off x="6864907" y="5865176"/>
            <a:ext cx="1249839" cy="4616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1429" tIns="45714" rIns="91429" bIns="45714" anchor="ctr">
            <a:spAutoFit/>
          </a:bodyPr>
          <a:lstStyle/>
          <a:p>
            <a:pPr algn="ctr">
              <a:spcBef>
                <a:spcPct val="20000"/>
              </a:spcBef>
            </a:pPr>
            <a:r>
              <a:rPr lang="en-US" sz="2400" dirty="0">
                <a:latin typeface="+mn-lt"/>
              </a:rPr>
              <a:t>Receiver</a:t>
            </a:r>
          </a:p>
        </p:txBody>
      </p:sp>
      <p:sp>
        <p:nvSpPr>
          <p:cNvPr id="1127441" name="Line 17"/>
          <p:cNvSpPr>
            <a:spLocks noChangeShapeType="1"/>
          </p:cNvSpPr>
          <p:nvPr/>
        </p:nvSpPr>
        <p:spPr bwMode="auto">
          <a:xfrm>
            <a:off x="2011365" y="3495675"/>
            <a:ext cx="5367337" cy="533400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27444" name="Text Box 20"/>
          <p:cNvSpPr txBox="1">
            <a:spLocks noChangeArrowheads="1"/>
          </p:cNvSpPr>
          <p:nvPr/>
        </p:nvSpPr>
        <p:spPr bwMode="auto">
          <a:xfrm>
            <a:off x="1539878" y="1981201"/>
            <a:ext cx="333733" cy="4521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82058" tIns="41029" rIns="82058" bIns="41029">
            <a:spAutoFit/>
          </a:bodyPr>
          <a:lstStyle>
            <a:lvl1pPr defTabSz="82073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409575" defTabSz="82073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820738" defTabSz="82073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230313" defTabSz="82073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1641475" defTabSz="82073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098675" defTabSz="820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555875" defTabSz="820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013075" defTabSz="820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470275" defTabSz="820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>
                <a:latin typeface="Tahoma" charset="0"/>
              </a:rPr>
              <a:t>1</a:t>
            </a:r>
          </a:p>
        </p:txBody>
      </p:sp>
      <p:sp>
        <p:nvSpPr>
          <p:cNvPr id="1127468" name="Line 44"/>
          <p:cNvSpPr>
            <a:spLocks noChangeShapeType="1"/>
          </p:cNvSpPr>
          <p:nvPr/>
        </p:nvSpPr>
        <p:spPr bwMode="auto">
          <a:xfrm flipH="1">
            <a:off x="1997075" y="4114800"/>
            <a:ext cx="5367339" cy="533400"/>
          </a:xfrm>
          <a:prstGeom prst="line">
            <a:avLst/>
          </a:prstGeom>
          <a:noFill/>
          <a:ln w="38100">
            <a:solidFill>
              <a:srgbClr val="008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27474" name="Line 50"/>
          <p:cNvSpPr>
            <a:spLocks noChangeShapeType="1"/>
          </p:cNvSpPr>
          <p:nvPr/>
        </p:nvSpPr>
        <p:spPr bwMode="auto">
          <a:xfrm>
            <a:off x="1997075" y="4724400"/>
            <a:ext cx="5367339" cy="533400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1" name="Text Box 23"/>
          <p:cNvSpPr txBox="1">
            <a:spLocks noChangeArrowheads="1"/>
          </p:cNvSpPr>
          <p:nvPr/>
        </p:nvSpPr>
        <p:spPr bwMode="auto">
          <a:xfrm>
            <a:off x="1543314" y="3276601"/>
            <a:ext cx="333733" cy="4521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82058" tIns="41029" rIns="82058" bIns="41029">
            <a:spAutoFit/>
          </a:bodyPr>
          <a:lstStyle>
            <a:lvl1pPr defTabSz="82073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409575" defTabSz="82073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820738" defTabSz="82073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230313" defTabSz="82073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1641475" defTabSz="82073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098675" defTabSz="820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555875" defTabSz="820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013075" defTabSz="820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470275" defTabSz="820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dirty="0" smtClean="0">
                <a:latin typeface="Tahoma" charset="0"/>
              </a:rPr>
              <a:t>1</a:t>
            </a:r>
            <a:endParaRPr lang="en-US" dirty="0">
              <a:latin typeface="Tahoma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7240800" y="2590800"/>
            <a:ext cx="6078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008000"/>
                </a:solidFill>
                <a:latin typeface="Wingdings"/>
                <a:ea typeface="Wingdings"/>
                <a:cs typeface="Wingdings"/>
              </a:rPr>
              <a:t></a:t>
            </a:r>
            <a:endParaRPr lang="en-US" dirty="0">
              <a:solidFill>
                <a:srgbClr val="008000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447800" y="3124200"/>
            <a:ext cx="56574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0" dirty="0" smtClean="0">
                <a:solidFill>
                  <a:srgbClr val="FF0000"/>
                </a:solidFill>
                <a:latin typeface="Wingdings"/>
                <a:ea typeface="Wingdings"/>
                <a:cs typeface="Wingdings"/>
              </a:rPr>
              <a:t>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 rot="21205946">
            <a:off x="3846445" y="2834790"/>
            <a:ext cx="7547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ack</a:t>
            </a:r>
            <a:r>
              <a:rPr lang="en-US" dirty="0" smtClean="0"/>
              <a:t>(1)</a:t>
            </a:r>
            <a:endParaRPr lang="en-US" dirty="0"/>
          </a:p>
        </p:txBody>
      </p:sp>
      <p:sp>
        <p:nvSpPr>
          <p:cNvPr id="55" name="TextBox 54"/>
          <p:cNvSpPr txBox="1"/>
          <p:nvPr/>
        </p:nvSpPr>
        <p:spPr>
          <a:xfrm rot="21258713">
            <a:off x="4079994" y="4031721"/>
            <a:ext cx="7547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ack</a:t>
            </a:r>
            <a:r>
              <a:rPr lang="en-US" dirty="0" smtClean="0"/>
              <a:t>(1)</a:t>
            </a:r>
            <a:endParaRPr lang="en-US" dirty="0"/>
          </a:p>
        </p:txBody>
      </p:sp>
      <p:sp>
        <p:nvSpPr>
          <p:cNvPr id="5" name="Rounded Rectangle 4"/>
          <p:cNvSpPr/>
          <p:nvPr/>
        </p:nvSpPr>
        <p:spPr bwMode="auto">
          <a:xfrm>
            <a:off x="1371600" y="5715000"/>
            <a:ext cx="6705600" cy="685800"/>
          </a:xfrm>
          <a:prstGeom prst="roundRect">
            <a:avLst/>
          </a:prstGeom>
          <a:solidFill>
            <a:srgbClr val="80808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What</a:t>
            </a:r>
            <a:r>
              <a:rPr kumimoji="0" lang="en-US" sz="2800" b="0" i="0" u="none" strike="noStrike" cap="none" normalizeH="0" dirty="0" smtClean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 if the ACK/NACK is corrupted?</a:t>
            </a:r>
            <a:endParaRPr kumimoji="0" lang="en-US" sz="28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7848600" y="3505200"/>
            <a:ext cx="1371600" cy="990600"/>
            <a:chOff x="7848600" y="3505200"/>
            <a:chExt cx="1371600" cy="990600"/>
          </a:xfrm>
        </p:grpSpPr>
        <p:sp>
          <p:nvSpPr>
            <p:cNvPr id="6" name="Cloud Callout 5"/>
            <p:cNvSpPr/>
            <p:nvPr/>
          </p:nvSpPr>
          <p:spPr bwMode="auto">
            <a:xfrm>
              <a:off x="7848600" y="3505200"/>
              <a:ext cx="1371600" cy="990600"/>
            </a:xfrm>
            <a:prstGeom prst="cloudCallout">
              <a:avLst>
                <a:gd name="adj1" fmla="val -81417"/>
                <a:gd name="adj2" fmla="val 4947"/>
              </a:avLst>
            </a:prstGeom>
            <a:solidFill>
              <a:schemeClr val="accent1"/>
            </a:solidFill>
            <a:ln w="9525" cap="flat" cmpd="sng" algn="ctr">
              <a:solidFill>
                <a:schemeClr val="bg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ourier New" charset="0"/>
              </a:endParaRPr>
            </a:p>
          </p:txBody>
        </p:sp>
        <p:sp>
          <p:nvSpPr>
            <p:cNvPr id="24" name="Text Box 20"/>
            <p:cNvSpPr txBox="1">
              <a:spLocks noChangeArrowheads="1"/>
            </p:cNvSpPr>
            <p:nvPr/>
          </p:nvSpPr>
          <p:spPr bwMode="auto">
            <a:xfrm flipH="1">
              <a:off x="7848600" y="3615698"/>
              <a:ext cx="1252533" cy="57530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square" lIns="82058" tIns="41029" rIns="82058" bIns="41029">
              <a:spAutoFit/>
            </a:bodyPr>
            <a:lstStyle>
              <a:lvl1pPr defTabSz="820738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1pPr>
              <a:lvl2pPr marL="409575" defTabSz="820738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820738" defTabSz="820738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1230313" defTabSz="820738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1641475" defTabSz="820738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2098675" defTabSz="820738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555875" defTabSz="820738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3013075" defTabSz="820738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3470275" defTabSz="820738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algn="ctr" eaLnBrk="1" hangingPunct="1"/>
              <a:r>
                <a:rPr lang="en-US" sz="1600" b="0" dirty="0" smtClean="0">
                  <a:latin typeface="+mn-lt"/>
                </a:rPr>
                <a:t>Packet </a:t>
              </a:r>
              <a:br>
                <a:rPr lang="en-US" sz="1600" b="0" dirty="0" smtClean="0">
                  <a:latin typeface="+mn-lt"/>
                </a:rPr>
              </a:br>
              <a:r>
                <a:rPr lang="en-US" sz="1600" b="0" dirty="0" smtClean="0">
                  <a:latin typeface="+mn-lt"/>
                </a:rPr>
                <a:t>#1 or #2?</a:t>
              </a:r>
              <a:endParaRPr lang="en-US" sz="1600" b="0" dirty="0">
                <a:latin typeface="+mn-lt"/>
              </a:endParaRPr>
            </a:p>
          </p:txBody>
        </p:sp>
      </p:grpSp>
      <p:sp>
        <p:nvSpPr>
          <p:cNvPr id="25" name="Text Box 23"/>
          <p:cNvSpPr txBox="1">
            <a:spLocks noChangeArrowheads="1"/>
          </p:cNvSpPr>
          <p:nvPr/>
        </p:nvSpPr>
        <p:spPr bwMode="auto">
          <a:xfrm>
            <a:off x="1524001" y="4424611"/>
            <a:ext cx="333733" cy="4521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82058" tIns="41029" rIns="82058" bIns="41029">
            <a:spAutoFit/>
          </a:bodyPr>
          <a:lstStyle>
            <a:lvl1pPr defTabSz="82073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409575" defTabSz="82073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820738" defTabSz="82073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230313" defTabSz="82073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1641475" defTabSz="82073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098675" defTabSz="820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555875" defTabSz="820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013075" defTabSz="820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470275" defTabSz="820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dirty="0" smtClean="0">
                <a:latin typeface="Tahoma" charset="0"/>
              </a:rPr>
              <a:t>2</a:t>
            </a:r>
            <a:endParaRPr lang="en-US" dirty="0">
              <a:latin typeface="Tahoma" charset="0"/>
            </a:endParaRPr>
          </a:p>
        </p:txBody>
      </p:sp>
      <p:sp>
        <p:nvSpPr>
          <p:cNvPr id="26" name="Text Box 23"/>
          <p:cNvSpPr txBox="1">
            <a:spLocks noChangeArrowheads="1"/>
          </p:cNvSpPr>
          <p:nvPr/>
        </p:nvSpPr>
        <p:spPr bwMode="auto">
          <a:xfrm rot="460268">
            <a:off x="4669553" y="4686349"/>
            <a:ext cx="595712" cy="3598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82058" tIns="41029" rIns="82058" bIns="41029">
            <a:spAutoFit/>
          </a:bodyPr>
          <a:lstStyle>
            <a:lvl1pPr defTabSz="82073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409575" defTabSz="82073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820738" defTabSz="82073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230313" defTabSz="82073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1641475" defTabSz="82073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098675" defTabSz="820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555875" defTabSz="820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013075" defTabSz="820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470275" defTabSz="820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 b="0" dirty="0" smtClean="0">
                <a:latin typeface="Tahoma" charset="0"/>
              </a:rPr>
              <a:t>P(2)</a:t>
            </a:r>
            <a:endParaRPr lang="en-US" sz="1800" b="0" dirty="0">
              <a:latin typeface="Tahoma" charset="0"/>
            </a:endParaRPr>
          </a:p>
        </p:txBody>
      </p:sp>
      <p:sp>
        <p:nvSpPr>
          <p:cNvPr id="27" name="Text Box 23"/>
          <p:cNvSpPr txBox="1">
            <a:spLocks noChangeArrowheads="1"/>
          </p:cNvSpPr>
          <p:nvPr/>
        </p:nvSpPr>
        <p:spPr bwMode="auto">
          <a:xfrm rot="488362">
            <a:off x="4715813" y="3469359"/>
            <a:ext cx="595712" cy="3598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82058" tIns="41029" rIns="82058" bIns="41029">
            <a:spAutoFit/>
          </a:bodyPr>
          <a:lstStyle>
            <a:lvl1pPr defTabSz="82073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409575" defTabSz="82073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820738" defTabSz="82073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230313" defTabSz="82073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1641475" defTabSz="82073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098675" defTabSz="820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555875" defTabSz="820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013075" defTabSz="820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470275" defTabSz="820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 b="0" dirty="0" smtClean="0">
                <a:latin typeface="Tahoma" charset="0"/>
              </a:rPr>
              <a:t>P(1)</a:t>
            </a:r>
            <a:endParaRPr lang="en-US" sz="1800" b="0" dirty="0">
              <a:latin typeface="Tahoma" charset="0"/>
            </a:endParaRPr>
          </a:p>
        </p:txBody>
      </p:sp>
      <p:sp>
        <p:nvSpPr>
          <p:cNvPr id="28" name="Text Box 23"/>
          <p:cNvSpPr txBox="1">
            <a:spLocks noChangeArrowheads="1"/>
          </p:cNvSpPr>
          <p:nvPr/>
        </p:nvSpPr>
        <p:spPr bwMode="auto">
          <a:xfrm rot="500287">
            <a:off x="4747344" y="2189650"/>
            <a:ext cx="595712" cy="3598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82058" tIns="41029" rIns="82058" bIns="41029">
            <a:spAutoFit/>
          </a:bodyPr>
          <a:lstStyle>
            <a:lvl1pPr defTabSz="82073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409575" defTabSz="82073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820738" defTabSz="82073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230313" defTabSz="82073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1641475" defTabSz="82073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098675" defTabSz="820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555875" defTabSz="820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013075" defTabSz="820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470275" defTabSz="820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 b="0" dirty="0" smtClean="0">
                <a:latin typeface="Tahoma" charset="0"/>
              </a:rPr>
              <a:t>P(1)</a:t>
            </a:r>
            <a:endParaRPr lang="en-US" sz="1800" b="0" dirty="0">
              <a:latin typeface="Tahoma" charset="0"/>
            </a:endParaRPr>
          </a:p>
        </p:txBody>
      </p:sp>
      <p:sp>
        <p:nvSpPr>
          <p:cNvPr id="29" name="Rounded Rectangle 28"/>
          <p:cNvSpPr/>
          <p:nvPr/>
        </p:nvSpPr>
        <p:spPr bwMode="auto">
          <a:xfrm>
            <a:off x="685800" y="5715000"/>
            <a:ext cx="8229600" cy="685800"/>
          </a:xfrm>
          <a:prstGeom prst="roundRect">
            <a:avLst/>
          </a:prstGeom>
          <a:solidFill>
            <a:srgbClr val="80808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+mn-lt"/>
              </a:rPr>
              <a:t>Data and ACK</a:t>
            </a:r>
            <a:r>
              <a:rPr kumimoji="0" lang="en-US" sz="2800" b="0" i="0" u="none" strike="noStrike" cap="none" normalizeH="0" dirty="0" smtClean="0">
                <a:ln>
                  <a:noFill/>
                </a:ln>
                <a:solidFill>
                  <a:srgbClr val="FFFF00"/>
                </a:solidFill>
                <a:effectLst/>
                <a:latin typeface="+mn-lt"/>
              </a:rPr>
              <a:t> packets carry </a:t>
            </a:r>
            <a:r>
              <a:rPr kumimoji="0" lang="en-US" sz="2800" b="0" i="0" u="sng" strike="noStrike" cap="none" normalizeH="0" dirty="0" smtClean="0">
                <a:ln>
                  <a:noFill/>
                </a:ln>
                <a:solidFill>
                  <a:srgbClr val="FFFF00"/>
                </a:solidFill>
                <a:effectLst/>
                <a:latin typeface="+mn-lt"/>
              </a:rPr>
              <a:t>sequence numbers</a:t>
            </a:r>
            <a:endParaRPr kumimoji="0" lang="en-US" sz="2800" b="0" i="0" u="sng" strike="noStrike" cap="none" normalizeH="0" baseline="0" dirty="0">
              <a:ln>
                <a:noFill/>
              </a:ln>
              <a:solidFill>
                <a:srgbClr val="FFFF00"/>
              </a:solidFill>
              <a:effectLst/>
              <a:latin typeface="+mn-lt"/>
            </a:endParaRPr>
          </a:p>
        </p:txBody>
      </p:sp>
      <p:sp>
        <p:nvSpPr>
          <p:cNvPr id="30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1"/>
            <a:ext cx="2133600" cy="365125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37931725" indent="-37474525" algn="ctr"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r"/>
            <a:fld id="{C347C1EF-973B-F840-ADDD-5BD345E7D802}" type="slidenum">
              <a:rPr lang="en-US" sz="1400" smtClean="0">
                <a:latin typeface="Calibri"/>
              </a:rPr>
              <a:pPr algn="r"/>
              <a:t>38</a:t>
            </a:fld>
            <a:endParaRPr lang="en-US" sz="1400" dirty="0"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7201575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4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4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4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7441" grpId="0" animBg="1"/>
      <p:bldP spid="1127468" grpId="0" animBg="1"/>
      <p:bldP spid="1127474" grpId="0" animBg="1"/>
      <p:bldP spid="51" grpId="0"/>
      <p:bldP spid="3" grpId="0"/>
      <p:bldP spid="4" grpId="0"/>
      <p:bldP spid="55" grpId="0"/>
      <p:bldP spid="5" grpId="0" animBg="1"/>
      <p:bldP spid="25" grpId="0"/>
      <p:bldP spid="26" grpId="0"/>
      <p:bldP spid="27" grpId="0"/>
      <p:bldP spid="28" grpId="0"/>
      <p:bldP spid="29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1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37931725" indent="-37474525" algn="ctr"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r"/>
            <a:fld id="{431BEAA2-2C81-0748-BD19-B8DCAABB2E1B}" type="slidenum">
              <a:rPr lang="en-US" sz="1400" smtClean="0">
                <a:latin typeface="Calibri"/>
              </a:rPr>
              <a:pPr algn="r"/>
              <a:t>39</a:t>
            </a:fld>
            <a:endParaRPr lang="en-US" sz="1400" dirty="0">
              <a:latin typeface="Calibri"/>
            </a:endParaRPr>
          </a:p>
        </p:txBody>
      </p:sp>
      <p:sp>
        <p:nvSpPr>
          <p:cNvPr id="48132" name="Rectangle 2"/>
          <p:cNvSpPr>
            <a:spLocks noGrp="1" noChangeArrowheads="1"/>
          </p:cNvSpPr>
          <p:nvPr>
            <p:ph type="title"/>
          </p:nvPr>
        </p:nvSpPr>
        <p:spPr>
          <a:xfrm>
            <a:off x="333377" y="238125"/>
            <a:ext cx="8277225" cy="1143000"/>
          </a:xfrm>
        </p:spPr>
        <p:txBody>
          <a:bodyPr/>
          <a:lstStyle/>
          <a:p>
            <a:r>
              <a:rPr lang="en-US" sz="3200" dirty="0">
                <a:ea typeface="ＭＳ Ｐゴシック" charset="0"/>
                <a:cs typeface="ＭＳ Ｐゴシック" charset="0"/>
              </a:rPr>
              <a:t>rdt2.1: sender, handles garbled ACK/NAKs</a:t>
            </a:r>
            <a:endParaRPr lang="en-US" dirty="0">
              <a:ea typeface="ＭＳ Ｐゴシック" charset="0"/>
              <a:cs typeface="ＭＳ Ｐゴシック" charset="0"/>
            </a:endParaRPr>
          </a:p>
        </p:txBody>
      </p:sp>
      <p:sp>
        <p:nvSpPr>
          <p:cNvPr id="48133" name="Oval 3"/>
          <p:cNvSpPr>
            <a:spLocks noChangeArrowheads="1"/>
          </p:cNvSpPr>
          <p:nvPr/>
        </p:nvSpPr>
        <p:spPr bwMode="auto">
          <a:xfrm>
            <a:off x="2868614" y="2306638"/>
            <a:ext cx="901700" cy="836612"/>
          </a:xfrm>
          <a:prstGeom prst="ellipse">
            <a:avLst/>
          </a:prstGeom>
          <a:solidFill>
            <a:srgbClr val="FFFFFF"/>
          </a:solidFill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algn="ctr" eaLnBrk="0" hangingPunct="0"/>
            <a:endParaRPr lang="en-US" dirty="0">
              <a:latin typeface="Calibri"/>
            </a:endParaRPr>
          </a:p>
        </p:txBody>
      </p:sp>
      <p:sp>
        <p:nvSpPr>
          <p:cNvPr id="48134" name="Text Box 4"/>
          <p:cNvSpPr txBox="1">
            <a:spLocks noChangeArrowheads="1"/>
          </p:cNvSpPr>
          <p:nvPr/>
        </p:nvSpPr>
        <p:spPr bwMode="auto">
          <a:xfrm>
            <a:off x="2776754" y="2595057"/>
            <a:ext cx="1090613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37931725" indent="-37474525" algn="ctr"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r>
              <a:rPr lang="en-US" sz="1400" i="1" dirty="0" smtClean="0">
                <a:latin typeface="Calibri"/>
              </a:rPr>
              <a:t>IDLE</a:t>
            </a:r>
            <a:endParaRPr lang="en-US" sz="1400" i="1" dirty="0">
              <a:latin typeface="Times New Roman" charset="0"/>
            </a:endParaRPr>
          </a:p>
        </p:txBody>
      </p:sp>
      <p:sp>
        <p:nvSpPr>
          <p:cNvPr id="48135" name="Text Box 5"/>
          <p:cNvSpPr txBox="1">
            <a:spLocks noChangeArrowheads="1"/>
          </p:cNvSpPr>
          <p:nvPr/>
        </p:nvSpPr>
        <p:spPr bwMode="auto">
          <a:xfrm>
            <a:off x="3124201" y="1577975"/>
            <a:ext cx="369411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37931725" indent="-37474525" algn="ctr"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l"/>
            <a:r>
              <a:rPr lang="en-US" dirty="0" smtClean="0">
                <a:latin typeface="Calibri"/>
              </a:rPr>
              <a:t>sequence=0</a:t>
            </a:r>
          </a:p>
          <a:p>
            <a:pPr algn="l"/>
            <a:r>
              <a:rPr lang="en-US" dirty="0" err="1" smtClean="0">
                <a:latin typeface="Calibri"/>
              </a:rPr>
              <a:t>udt_send</a:t>
            </a:r>
            <a:r>
              <a:rPr lang="en-US" dirty="0" smtClean="0">
                <a:latin typeface="Calibri"/>
              </a:rPr>
              <a:t>(packet)</a:t>
            </a:r>
            <a:endParaRPr lang="en-US" dirty="0">
              <a:latin typeface="Times New Roman" charset="0"/>
            </a:endParaRPr>
          </a:p>
        </p:txBody>
      </p:sp>
      <p:sp>
        <p:nvSpPr>
          <p:cNvPr id="48136" name="Text Box 6"/>
          <p:cNvSpPr txBox="1">
            <a:spLocks noChangeArrowheads="1"/>
          </p:cNvSpPr>
          <p:nvPr/>
        </p:nvSpPr>
        <p:spPr bwMode="auto">
          <a:xfrm>
            <a:off x="3138490" y="1265239"/>
            <a:ext cx="2111375" cy="300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37931725" indent="-37474525" algn="ctr"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l"/>
            <a:r>
              <a:rPr lang="en-US" dirty="0" err="1" smtClean="0">
                <a:latin typeface="Calibri"/>
              </a:rPr>
              <a:t>rdt_send</a:t>
            </a:r>
            <a:r>
              <a:rPr lang="en-US" dirty="0" smtClean="0">
                <a:latin typeface="Calibri"/>
              </a:rPr>
              <a:t>(</a:t>
            </a:r>
            <a:r>
              <a:rPr lang="en-US" dirty="0">
                <a:latin typeface="Calibri"/>
              </a:rPr>
              <a:t>data)</a:t>
            </a:r>
            <a:endParaRPr lang="en-US" dirty="0">
              <a:latin typeface="Times New Roman" charset="0"/>
            </a:endParaRPr>
          </a:p>
        </p:txBody>
      </p:sp>
      <p:sp>
        <p:nvSpPr>
          <p:cNvPr id="48137" name="Line 7"/>
          <p:cNvSpPr>
            <a:spLocks noChangeShapeType="1"/>
          </p:cNvSpPr>
          <p:nvPr/>
        </p:nvSpPr>
        <p:spPr bwMode="auto">
          <a:xfrm>
            <a:off x="3265033" y="1630363"/>
            <a:ext cx="1587955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 dirty="0">
              <a:latin typeface="Calibri"/>
            </a:endParaRPr>
          </a:p>
        </p:txBody>
      </p:sp>
      <p:sp>
        <p:nvSpPr>
          <p:cNvPr id="48138" name="Line 8"/>
          <p:cNvSpPr>
            <a:spLocks noChangeShapeType="1"/>
          </p:cNvSpPr>
          <p:nvPr/>
        </p:nvSpPr>
        <p:spPr bwMode="auto">
          <a:xfrm>
            <a:off x="2593977" y="2262188"/>
            <a:ext cx="377825" cy="190500"/>
          </a:xfrm>
          <a:prstGeom prst="line">
            <a:avLst/>
          </a:prstGeom>
          <a:noFill/>
          <a:ln w="28575">
            <a:solidFill>
              <a:srgbClr val="000000"/>
            </a:solidFill>
            <a:prstDash val="dash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 dirty="0">
              <a:latin typeface="Calibri"/>
            </a:endParaRPr>
          </a:p>
        </p:txBody>
      </p:sp>
      <p:sp>
        <p:nvSpPr>
          <p:cNvPr id="48139" name="Freeform 9"/>
          <p:cNvSpPr>
            <a:spLocks/>
          </p:cNvSpPr>
          <p:nvPr/>
        </p:nvSpPr>
        <p:spPr bwMode="auto">
          <a:xfrm rot="-6989453">
            <a:off x="2179638" y="4603751"/>
            <a:ext cx="952500" cy="469900"/>
          </a:xfrm>
          <a:custGeom>
            <a:avLst/>
            <a:gdLst>
              <a:gd name="T0" fmla="*/ 145564225 w 1500"/>
              <a:gd name="T1" fmla="*/ 270563975 h 740"/>
              <a:gd name="T2" fmla="*/ 410079825 w 1500"/>
              <a:gd name="T3" fmla="*/ 298386500 h 740"/>
              <a:gd name="T4" fmla="*/ 0 60000 65536"/>
              <a:gd name="T5" fmla="*/ 0 60000 65536"/>
              <a:gd name="T6" fmla="*/ 0 w 1500"/>
              <a:gd name="T7" fmla="*/ 0 h 740"/>
              <a:gd name="T8" fmla="*/ 1500 w 1500"/>
              <a:gd name="T9" fmla="*/ 740 h 740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1500" h="740">
                <a:moveTo>
                  <a:pt x="361" y="671"/>
                </a:moveTo>
                <a:cubicBezTo>
                  <a:pt x="0" y="0"/>
                  <a:pt x="1500" y="90"/>
                  <a:pt x="1017" y="740"/>
                </a:cubicBezTo>
              </a:path>
            </a:pathLst>
          </a:custGeom>
          <a:noFill/>
          <a:ln w="1905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algn="ctr" eaLnBrk="0" hangingPunct="0"/>
            <a:endParaRPr lang="en-US" dirty="0">
              <a:latin typeface="Calibri"/>
            </a:endParaRPr>
          </a:p>
        </p:txBody>
      </p:sp>
      <p:grpSp>
        <p:nvGrpSpPr>
          <p:cNvPr id="48140" name="Group 10"/>
          <p:cNvGrpSpPr>
            <a:grpSpLocks/>
          </p:cNvGrpSpPr>
          <p:nvPr/>
        </p:nvGrpSpPr>
        <p:grpSpPr bwMode="auto">
          <a:xfrm>
            <a:off x="4705477" y="2254250"/>
            <a:ext cx="1089025" cy="865188"/>
            <a:chOff x="2850" y="1499"/>
            <a:chExt cx="660" cy="510"/>
          </a:xfrm>
        </p:grpSpPr>
        <p:sp>
          <p:nvSpPr>
            <p:cNvPr id="48167" name="Oval 11"/>
            <p:cNvSpPr>
              <a:spLocks noChangeArrowheads="1"/>
            </p:cNvSpPr>
            <p:nvPr/>
          </p:nvSpPr>
          <p:spPr bwMode="auto">
            <a:xfrm>
              <a:off x="2893" y="1499"/>
              <a:ext cx="568" cy="510"/>
            </a:xfrm>
            <a:prstGeom prst="ellipse">
              <a:avLst/>
            </a:prstGeom>
            <a:solidFill>
              <a:srgbClr val="FFFFFF"/>
            </a:soli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US" dirty="0">
                <a:latin typeface="Calibri"/>
              </a:endParaRPr>
            </a:p>
          </p:txBody>
        </p:sp>
        <p:sp>
          <p:nvSpPr>
            <p:cNvPr id="48168" name="Text Box 12"/>
            <p:cNvSpPr txBox="1">
              <a:spLocks noChangeArrowheads="1"/>
            </p:cNvSpPr>
            <p:nvPr/>
          </p:nvSpPr>
          <p:spPr bwMode="auto">
            <a:xfrm>
              <a:off x="2850" y="1580"/>
              <a:ext cx="660" cy="3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algn="ctr" eaLnBrk="0" hangingPunct="0">
                <a:defRPr sz="1600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37931725" indent="-37474525" algn="ctr" eaLnBrk="0" hangingPunct="0">
                <a:defRPr sz="16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eaLnBrk="0" hangingPunct="0">
                <a:defRPr sz="16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eaLnBrk="0" hangingPunct="0">
                <a:defRPr sz="16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eaLnBrk="0" hangingPunct="0">
                <a:defRPr sz="16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r>
                <a:rPr lang="en-US" sz="1400" i="1" dirty="0" smtClean="0">
                  <a:latin typeface="Calibri"/>
                </a:rPr>
                <a:t>Waiting</a:t>
              </a:r>
            </a:p>
            <a:p>
              <a:r>
                <a:rPr lang="en-US" sz="1400" i="1" dirty="0" smtClean="0">
                  <a:latin typeface="Calibri"/>
                </a:rPr>
                <a:t>For </a:t>
              </a:r>
              <a:r>
                <a:rPr lang="en-US" sz="1400" i="1" dirty="0">
                  <a:latin typeface="Calibri"/>
                </a:rPr>
                <a:t>r</a:t>
              </a:r>
              <a:r>
                <a:rPr lang="en-US" sz="1400" i="1" dirty="0" smtClean="0">
                  <a:latin typeface="Calibri"/>
                </a:rPr>
                <a:t>eply</a:t>
              </a:r>
              <a:endParaRPr lang="en-US" sz="1400" i="1" dirty="0">
                <a:latin typeface="Times New Roman" charset="0"/>
              </a:endParaRPr>
            </a:p>
          </p:txBody>
        </p:sp>
      </p:grpSp>
      <p:sp>
        <p:nvSpPr>
          <p:cNvPr id="48141" name="Freeform 13"/>
          <p:cNvSpPr>
            <a:spLocks/>
          </p:cNvSpPr>
          <p:nvPr/>
        </p:nvSpPr>
        <p:spPr bwMode="auto">
          <a:xfrm flipV="1">
            <a:off x="3425826" y="2132013"/>
            <a:ext cx="1482725" cy="220662"/>
          </a:xfrm>
          <a:custGeom>
            <a:avLst/>
            <a:gdLst>
              <a:gd name="T0" fmla="*/ 0 w 2835"/>
              <a:gd name="T1" fmla="*/ 0 h 525"/>
              <a:gd name="T2" fmla="*/ 775475635 w 2835"/>
              <a:gd name="T3" fmla="*/ 0 h 525"/>
              <a:gd name="T4" fmla="*/ 0 60000 65536"/>
              <a:gd name="T5" fmla="*/ 0 60000 65536"/>
              <a:gd name="T6" fmla="*/ 0 w 2835"/>
              <a:gd name="T7" fmla="*/ 0 h 525"/>
              <a:gd name="T8" fmla="*/ 2835 w 2835"/>
              <a:gd name="T9" fmla="*/ 525 h 525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2835" h="525">
                <a:moveTo>
                  <a:pt x="0" y="0"/>
                </a:moveTo>
                <a:cubicBezTo>
                  <a:pt x="60" y="525"/>
                  <a:pt x="2835" y="495"/>
                  <a:pt x="2835" y="0"/>
                </a:cubicBezTo>
              </a:path>
            </a:pathLst>
          </a:custGeom>
          <a:noFill/>
          <a:ln w="1905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algn="ctr" eaLnBrk="0" hangingPunct="0"/>
            <a:endParaRPr lang="en-US" dirty="0">
              <a:latin typeface="Calibri"/>
            </a:endParaRPr>
          </a:p>
        </p:txBody>
      </p:sp>
      <p:sp>
        <p:nvSpPr>
          <p:cNvPr id="48142" name="Freeform 14"/>
          <p:cNvSpPr>
            <a:spLocks/>
          </p:cNvSpPr>
          <p:nvPr/>
        </p:nvSpPr>
        <p:spPr bwMode="auto">
          <a:xfrm rot="-1357180">
            <a:off x="5589588" y="2116138"/>
            <a:ext cx="466725" cy="685800"/>
          </a:xfrm>
          <a:custGeom>
            <a:avLst/>
            <a:gdLst>
              <a:gd name="T0" fmla="*/ 0 w 735"/>
              <a:gd name="T1" fmla="*/ 78628875 h 1080"/>
              <a:gd name="T2" fmla="*/ 0 w 735"/>
              <a:gd name="T3" fmla="*/ 344757375 h 1080"/>
              <a:gd name="T4" fmla="*/ 0 60000 65536"/>
              <a:gd name="T5" fmla="*/ 0 60000 65536"/>
              <a:gd name="T6" fmla="*/ 0 w 735"/>
              <a:gd name="T7" fmla="*/ 0 h 1080"/>
              <a:gd name="T8" fmla="*/ 735 w 735"/>
              <a:gd name="T9" fmla="*/ 1080 h 1080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735" h="1080">
                <a:moveTo>
                  <a:pt x="0" y="195"/>
                </a:moveTo>
                <a:cubicBezTo>
                  <a:pt x="690" y="0"/>
                  <a:pt x="735" y="1080"/>
                  <a:pt x="0" y="855"/>
                </a:cubicBezTo>
              </a:path>
            </a:pathLst>
          </a:custGeom>
          <a:noFill/>
          <a:ln w="1905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algn="ctr" eaLnBrk="0" hangingPunct="0"/>
            <a:endParaRPr lang="en-US" dirty="0">
              <a:latin typeface="Calibri"/>
            </a:endParaRPr>
          </a:p>
        </p:txBody>
      </p:sp>
      <p:sp>
        <p:nvSpPr>
          <p:cNvPr id="48143" name="Text Box 15"/>
          <p:cNvSpPr txBox="1">
            <a:spLocks noChangeArrowheads="1"/>
          </p:cNvSpPr>
          <p:nvPr/>
        </p:nvSpPr>
        <p:spPr bwMode="auto">
          <a:xfrm>
            <a:off x="5913439" y="2678113"/>
            <a:ext cx="2262187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37931725" indent="-37474525" algn="ctr"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l"/>
            <a:r>
              <a:rPr lang="en-US" dirty="0" err="1" smtClean="0">
                <a:latin typeface="Calibri"/>
              </a:rPr>
              <a:t>udt_send</a:t>
            </a:r>
            <a:r>
              <a:rPr lang="en-US" dirty="0" smtClean="0">
                <a:latin typeface="Calibri"/>
              </a:rPr>
              <a:t>(packet)</a:t>
            </a:r>
            <a:endParaRPr lang="en-US" dirty="0">
              <a:latin typeface="Times New Roman" charset="0"/>
            </a:endParaRPr>
          </a:p>
        </p:txBody>
      </p:sp>
      <p:sp>
        <p:nvSpPr>
          <p:cNvPr id="48144" name="Text Box 16"/>
          <p:cNvSpPr txBox="1">
            <a:spLocks noChangeArrowheads="1"/>
          </p:cNvSpPr>
          <p:nvPr/>
        </p:nvSpPr>
        <p:spPr bwMode="auto">
          <a:xfrm>
            <a:off x="5875339" y="1920875"/>
            <a:ext cx="2563812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37931725" indent="-37474525" algn="ctr"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l"/>
            <a:r>
              <a:rPr lang="en-US" dirty="0" err="1" smtClean="0">
                <a:latin typeface="Calibri"/>
              </a:rPr>
              <a:t>udt_rcv</a:t>
            </a:r>
            <a:r>
              <a:rPr lang="en-US" dirty="0" smtClean="0">
                <a:latin typeface="Calibri"/>
              </a:rPr>
              <a:t>(reply) </a:t>
            </a:r>
            <a:r>
              <a:rPr lang="en-US" dirty="0">
                <a:latin typeface="Calibri"/>
              </a:rPr>
              <a:t>&amp;&amp;  </a:t>
            </a:r>
          </a:p>
          <a:p>
            <a:pPr algn="l"/>
            <a:r>
              <a:rPr lang="en-US" dirty="0">
                <a:latin typeface="Calibri"/>
              </a:rPr>
              <a:t>( corrupt</a:t>
            </a:r>
            <a:r>
              <a:rPr lang="en-US" dirty="0" smtClean="0">
                <a:latin typeface="Calibri"/>
              </a:rPr>
              <a:t>(reply) </a:t>
            </a:r>
            <a:r>
              <a:rPr lang="en-US" dirty="0">
                <a:latin typeface="Calibri"/>
              </a:rPr>
              <a:t>||</a:t>
            </a:r>
          </a:p>
          <a:p>
            <a:pPr algn="l"/>
            <a:r>
              <a:rPr lang="en-US" dirty="0" err="1">
                <a:latin typeface="Calibri"/>
              </a:rPr>
              <a:t>isNAK</a:t>
            </a:r>
            <a:r>
              <a:rPr lang="en-US" dirty="0" smtClean="0">
                <a:latin typeface="Calibri"/>
              </a:rPr>
              <a:t>(reply) </a:t>
            </a:r>
            <a:r>
              <a:rPr lang="en-US" dirty="0">
                <a:latin typeface="Calibri"/>
              </a:rPr>
              <a:t>)</a:t>
            </a:r>
            <a:endParaRPr lang="en-US" dirty="0">
              <a:latin typeface="Times New Roman" charset="0"/>
            </a:endParaRPr>
          </a:p>
        </p:txBody>
      </p:sp>
      <p:sp>
        <p:nvSpPr>
          <p:cNvPr id="48145" name="Line 17"/>
          <p:cNvSpPr>
            <a:spLocks noChangeShapeType="1"/>
          </p:cNvSpPr>
          <p:nvPr/>
        </p:nvSpPr>
        <p:spPr bwMode="auto">
          <a:xfrm>
            <a:off x="6045201" y="2717800"/>
            <a:ext cx="1433513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 dirty="0">
              <a:latin typeface="Calibri"/>
            </a:endParaRPr>
          </a:p>
        </p:txBody>
      </p:sp>
      <p:sp>
        <p:nvSpPr>
          <p:cNvPr id="48146" name="Freeform 18"/>
          <p:cNvSpPr>
            <a:spLocks/>
          </p:cNvSpPr>
          <p:nvPr/>
        </p:nvSpPr>
        <p:spPr bwMode="auto">
          <a:xfrm rot="16200000" flipV="1">
            <a:off x="2201864" y="3492501"/>
            <a:ext cx="1266825" cy="123825"/>
          </a:xfrm>
          <a:custGeom>
            <a:avLst/>
            <a:gdLst>
              <a:gd name="T0" fmla="*/ 0 w 2835"/>
              <a:gd name="T1" fmla="*/ 0 h 525"/>
              <a:gd name="T2" fmla="*/ 566083097 w 2835"/>
              <a:gd name="T3" fmla="*/ 0 h 525"/>
              <a:gd name="T4" fmla="*/ 0 60000 65536"/>
              <a:gd name="T5" fmla="*/ 0 60000 65536"/>
              <a:gd name="T6" fmla="*/ 0 w 2835"/>
              <a:gd name="T7" fmla="*/ 0 h 525"/>
              <a:gd name="T8" fmla="*/ 2835 w 2835"/>
              <a:gd name="T9" fmla="*/ 525 h 525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2835" h="525">
                <a:moveTo>
                  <a:pt x="0" y="0"/>
                </a:moveTo>
                <a:cubicBezTo>
                  <a:pt x="60" y="525"/>
                  <a:pt x="2835" y="495"/>
                  <a:pt x="2835" y="0"/>
                </a:cubicBezTo>
              </a:path>
            </a:pathLst>
          </a:custGeom>
          <a:noFill/>
          <a:ln w="1905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algn="ctr" eaLnBrk="0" hangingPunct="0"/>
            <a:endParaRPr lang="en-US" dirty="0">
              <a:latin typeface="Calibri"/>
            </a:endParaRPr>
          </a:p>
        </p:txBody>
      </p:sp>
      <p:sp>
        <p:nvSpPr>
          <p:cNvPr id="48147" name="Freeform 19"/>
          <p:cNvSpPr>
            <a:spLocks/>
          </p:cNvSpPr>
          <p:nvPr/>
        </p:nvSpPr>
        <p:spPr bwMode="auto">
          <a:xfrm>
            <a:off x="3600450" y="4779963"/>
            <a:ext cx="1606551" cy="247650"/>
          </a:xfrm>
          <a:custGeom>
            <a:avLst/>
            <a:gdLst>
              <a:gd name="T0" fmla="*/ 0 w 2835"/>
              <a:gd name="T1" fmla="*/ 0 h 525"/>
              <a:gd name="T2" fmla="*/ 910406668 w 2835"/>
              <a:gd name="T3" fmla="*/ 0 h 525"/>
              <a:gd name="T4" fmla="*/ 0 60000 65536"/>
              <a:gd name="T5" fmla="*/ 0 60000 65536"/>
              <a:gd name="T6" fmla="*/ 0 w 2835"/>
              <a:gd name="T7" fmla="*/ 0 h 525"/>
              <a:gd name="T8" fmla="*/ 2835 w 2835"/>
              <a:gd name="T9" fmla="*/ 525 h 525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2835" h="525">
                <a:moveTo>
                  <a:pt x="0" y="0"/>
                </a:moveTo>
                <a:cubicBezTo>
                  <a:pt x="60" y="525"/>
                  <a:pt x="2835" y="495"/>
                  <a:pt x="2835" y="0"/>
                </a:cubicBezTo>
              </a:path>
            </a:pathLst>
          </a:custGeom>
          <a:noFill/>
          <a:ln w="19050">
            <a:solidFill>
              <a:srgbClr val="000000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algn="ctr" eaLnBrk="0" hangingPunct="0"/>
            <a:endParaRPr lang="en-US" dirty="0">
              <a:latin typeface="Calibri"/>
            </a:endParaRPr>
          </a:p>
        </p:txBody>
      </p:sp>
      <p:sp>
        <p:nvSpPr>
          <p:cNvPr id="48148" name="Freeform 20"/>
          <p:cNvSpPr>
            <a:spLocks/>
          </p:cNvSpPr>
          <p:nvPr/>
        </p:nvSpPr>
        <p:spPr bwMode="auto">
          <a:xfrm rot="5400000" flipH="1" flipV="1">
            <a:off x="4970463" y="3440113"/>
            <a:ext cx="1363663" cy="204788"/>
          </a:xfrm>
          <a:custGeom>
            <a:avLst/>
            <a:gdLst>
              <a:gd name="T0" fmla="*/ 0 w 2835"/>
              <a:gd name="T1" fmla="*/ 0 h 525"/>
              <a:gd name="T2" fmla="*/ 655935371 w 2835"/>
              <a:gd name="T3" fmla="*/ 0 h 525"/>
              <a:gd name="T4" fmla="*/ 0 60000 65536"/>
              <a:gd name="T5" fmla="*/ 0 60000 65536"/>
              <a:gd name="T6" fmla="*/ 0 w 2835"/>
              <a:gd name="T7" fmla="*/ 0 h 525"/>
              <a:gd name="T8" fmla="*/ 2835 w 2835"/>
              <a:gd name="T9" fmla="*/ 525 h 525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2835" h="525">
                <a:moveTo>
                  <a:pt x="0" y="0"/>
                </a:moveTo>
                <a:cubicBezTo>
                  <a:pt x="60" y="525"/>
                  <a:pt x="2835" y="495"/>
                  <a:pt x="2835" y="0"/>
                </a:cubicBezTo>
              </a:path>
            </a:pathLst>
          </a:custGeom>
          <a:noFill/>
          <a:ln w="19050">
            <a:solidFill>
              <a:srgbClr val="000000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algn="ctr" eaLnBrk="0" hangingPunct="0"/>
            <a:endParaRPr lang="en-US" dirty="0">
              <a:latin typeface="Calibri"/>
            </a:endParaRPr>
          </a:p>
        </p:txBody>
      </p:sp>
      <p:sp>
        <p:nvSpPr>
          <p:cNvPr id="48149" name="Text Box 21"/>
          <p:cNvSpPr txBox="1">
            <a:spLocks noChangeArrowheads="1"/>
          </p:cNvSpPr>
          <p:nvPr/>
        </p:nvSpPr>
        <p:spPr bwMode="auto">
          <a:xfrm>
            <a:off x="3365501" y="5364163"/>
            <a:ext cx="376396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37931725" indent="-37474525" algn="ctr"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l"/>
            <a:r>
              <a:rPr lang="en-US" dirty="0" smtClean="0">
                <a:latin typeface="Calibri"/>
              </a:rPr>
              <a:t>sequence=1</a:t>
            </a:r>
            <a:endParaRPr lang="en-US" dirty="0">
              <a:latin typeface="Calibri"/>
            </a:endParaRPr>
          </a:p>
          <a:p>
            <a:pPr algn="l"/>
            <a:r>
              <a:rPr lang="en-US" dirty="0" err="1" smtClean="0">
                <a:latin typeface="Calibri"/>
              </a:rPr>
              <a:t>udt_send</a:t>
            </a:r>
            <a:r>
              <a:rPr lang="en-US" dirty="0" smtClean="0">
                <a:latin typeface="Calibri"/>
              </a:rPr>
              <a:t>(packet)</a:t>
            </a:r>
            <a:endParaRPr lang="en-US" dirty="0">
              <a:latin typeface="Times New Roman" charset="0"/>
            </a:endParaRPr>
          </a:p>
        </p:txBody>
      </p:sp>
      <p:sp>
        <p:nvSpPr>
          <p:cNvPr id="48150" name="Text Box 22"/>
          <p:cNvSpPr txBox="1">
            <a:spLocks noChangeArrowheads="1"/>
          </p:cNvSpPr>
          <p:nvPr/>
        </p:nvSpPr>
        <p:spPr bwMode="auto">
          <a:xfrm>
            <a:off x="3435351" y="5026025"/>
            <a:ext cx="2389188" cy="28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37931725" indent="-37474525" algn="ctr"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l"/>
            <a:r>
              <a:rPr lang="en-US" dirty="0" err="1" smtClean="0">
                <a:latin typeface="Calibri"/>
              </a:rPr>
              <a:t>rdt_send</a:t>
            </a:r>
            <a:r>
              <a:rPr lang="en-US" dirty="0" smtClean="0">
                <a:latin typeface="Calibri"/>
              </a:rPr>
              <a:t>(</a:t>
            </a:r>
            <a:r>
              <a:rPr lang="en-US" dirty="0">
                <a:latin typeface="Calibri"/>
              </a:rPr>
              <a:t>data)</a:t>
            </a:r>
            <a:endParaRPr lang="en-US" dirty="0">
              <a:latin typeface="Times New Roman" charset="0"/>
            </a:endParaRPr>
          </a:p>
        </p:txBody>
      </p:sp>
      <p:sp>
        <p:nvSpPr>
          <p:cNvPr id="48151" name="Line 23"/>
          <p:cNvSpPr>
            <a:spLocks noChangeShapeType="1"/>
          </p:cNvSpPr>
          <p:nvPr/>
        </p:nvSpPr>
        <p:spPr bwMode="auto">
          <a:xfrm>
            <a:off x="3482975" y="5378450"/>
            <a:ext cx="1587955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 dirty="0">
              <a:latin typeface="Calibri"/>
            </a:endParaRPr>
          </a:p>
        </p:txBody>
      </p:sp>
      <p:sp>
        <p:nvSpPr>
          <p:cNvPr id="48152" name="Text Box 24"/>
          <p:cNvSpPr txBox="1">
            <a:spLocks noChangeArrowheads="1"/>
          </p:cNvSpPr>
          <p:nvPr/>
        </p:nvSpPr>
        <p:spPr bwMode="auto">
          <a:xfrm>
            <a:off x="5692776" y="3173413"/>
            <a:ext cx="2995613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37931725" indent="-37474525" algn="ctr"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l"/>
            <a:r>
              <a:rPr lang="en-US" dirty="0" err="1" smtClean="0">
                <a:latin typeface="Calibri"/>
              </a:rPr>
              <a:t>udt_rcv</a:t>
            </a:r>
            <a:r>
              <a:rPr lang="en-US" dirty="0" smtClean="0">
                <a:latin typeface="Calibri"/>
              </a:rPr>
              <a:t>(reply)   </a:t>
            </a:r>
            <a:endParaRPr lang="en-US" dirty="0">
              <a:latin typeface="Calibri"/>
            </a:endParaRPr>
          </a:p>
          <a:p>
            <a:pPr algn="l"/>
            <a:r>
              <a:rPr lang="en-US" dirty="0">
                <a:latin typeface="Calibri"/>
              </a:rPr>
              <a:t>&amp;&amp; </a:t>
            </a:r>
            <a:r>
              <a:rPr lang="en-US" dirty="0" err="1">
                <a:latin typeface="Calibri"/>
              </a:rPr>
              <a:t>notcorrupt</a:t>
            </a:r>
            <a:r>
              <a:rPr lang="en-US" dirty="0" smtClean="0">
                <a:latin typeface="Calibri"/>
              </a:rPr>
              <a:t>(reply) </a:t>
            </a:r>
            <a:endParaRPr lang="en-US" dirty="0">
              <a:latin typeface="Calibri"/>
            </a:endParaRPr>
          </a:p>
          <a:p>
            <a:pPr algn="l"/>
            <a:r>
              <a:rPr lang="en-US" dirty="0">
                <a:latin typeface="Calibri"/>
              </a:rPr>
              <a:t>&amp;&amp; </a:t>
            </a:r>
            <a:r>
              <a:rPr lang="en-US" dirty="0" err="1">
                <a:latin typeface="Calibri"/>
              </a:rPr>
              <a:t>isACK</a:t>
            </a:r>
            <a:r>
              <a:rPr lang="en-US" dirty="0" smtClean="0">
                <a:latin typeface="Calibri"/>
              </a:rPr>
              <a:t>(reply) </a:t>
            </a:r>
            <a:endParaRPr lang="en-US" dirty="0">
              <a:latin typeface="Calibri"/>
            </a:endParaRPr>
          </a:p>
        </p:txBody>
      </p:sp>
      <p:sp>
        <p:nvSpPr>
          <p:cNvPr id="48153" name="Line 25"/>
          <p:cNvSpPr>
            <a:spLocks noChangeShapeType="1"/>
          </p:cNvSpPr>
          <p:nvPr/>
        </p:nvSpPr>
        <p:spPr bwMode="auto">
          <a:xfrm>
            <a:off x="5821363" y="3984625"/>
            <a:ext cx="990600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 dirty="0">
              <a:latin typeface="Calibri"/>
            </a:endParaRPr>
          </a:p>
        </p:txBody>
      </p:sp>
      <p:sp>
        <p:nvSpPr>
          <p:cNvPr id="48154" name="Text Box 26"/>
          <p:cNvSpPr txBox="1">
            <a:spLocks noChangeArrowheads="1"/>
          </p:cNvSpPr>
          <p:nvPr/>
        </p:nvSpPr>
        <p:spPr bwMode="auto">
          <a:xfrm>
            <a:off x="720726" y="5435600"/>
            <a:ext cx="19431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37931725" indent="-37474525" algn="ctr"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l"/>
            <a:r>
              <a:rPr lang="en-US" dirty="0" err="1" smtClean="0">
                <a:latin typeface="Calibri"/>
              </a:rPr>
              <a:t>udt_send</a:t>
            </a:r>
            <a:r>
              <a:rPr lang="en-US" dirty="0" smtClean="0">
                <a:latin typeface="Calibri"/>
              </a:rPr>
              <a:t>(packet)</a:t>
            </a:r>
            <a:endParaRPr lang="en-US" dirty="0">
              <a:latin typeface="Times New Roman" charset="0"/>
            </a:endParaRPr>
          </a:p>
        </p:txBody>
      </p:sp>
      <p:sp>
        <p:nvSpPr>
          <p:cNvPr id="48155" name="Text Box 27"/>
          <p:cNvSpPr txBox="1">
            <a:spLocks noChangeArrowheads="1"/>
          </p:cNvSpPr>
          <p:nvPr/>
        </p:nvSpPr>
        <p:spPr bwMode="auto">
          <a:xfrm>
            <a:off x="695325" y="4618038"/>
            <a:ext cx="2011363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37931725" indent="-37474525" algn="ctr"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l"/>
            <a:r>
              <a:rPr lang="en-US" dirty="0" err="1" smtClean="0">
                <a:latin typeface="Calibri"/>
              </a:rPr>
              <a:t>udt_rcv</a:t>
            </a:r>
            <a:r>
              <a:rPr lang="en-US" dirty="0" smtClean="0">
                <a:latin typeface="Calibri"/>
              </a:rPr>
              <a:t>(reply) </a:t>
            </a:r>
            <a:r>
              <a:rPr lang="en-US" dirty="0">
                <a:latin typeface="Calibri"/>
              </a:rPr>
              <a:t>&amp;&amp;  </a:t>
            </a:r>
          </a:p>
          <a:p>
            <a:pPr algn="l"/>
            <a:r>
              <a:rPr lang="en-US" dirty="0">
                <a:latin typeface="Calibri"/>
              </a:rPr>
              <a:t>( corrupt</a:t>
            </a:r>
            <a:r>
              <a:rPr lang="en-US" dirty="0" smtClean="0">
                <a:latin typeface="Calibri"/>
              </a:rPr>
              <a:t>(reply) </a:t>
            </a:r>
            <a:r>
              <a:rPr lang="en-US" dirty="0">
                <a:latin typeface="Calibri"/>
              </a:rPr>
              <a:t>||</a:t>
            </a:r>
          </a:p>
          <a:p>
            <a:pPr algn="l"/>
            <a:r>
              <a:rPr lang="en-US" dirty="0" err="1">
                <a:latin typeface="Calibri"/>
              </a:rPr>
              <a:t>isNAK</a:t>
            </a:r>
            <a:r>
              <a:rPr lang="en-US" dirty="0" smtClean="0">
                <a:latin typeface="Calibri"/>
              </a:rPr>
              <a:t>(reply) </a:t>
            </a:r>
            <a:r>
              <a:rPr lang="en-US" dirty="0">
                <a:latin typeface="Calibri"/>
              </a:rPr>
              <a:t>)</a:t>
            </a:r>
            <a:endParaRPr lang="en-US" dirty="0">
              <a:latin typeface="Times New Roman" charset="0"/>
            </a:endParaRPr>
          </a:p>
        </p:txBody>
      </p:sp>
      <p:sp>
        <p:nvSpPr>
          <p:cNvPr id="48156" name="Line 28"/>
          <p:cNvSpPr>
            <a:spLocks noChangeShapeType="1"/>
          </p:cNvSpPr>
          <p:nvPr/>
        </p:nvSpPr>
        <p:spPr bwMode="auto">
          <a:xfrm>
            <a:off x="811214" y="5443538"/>
            <a:ext cx="1557337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 dirty="0">
              <a:latin typeface="Calibri"/>
            </a:endParaRPr>
          </a:p>
        </p:txBody>
      </p:sp>
      <p:sp>
        <p:nvSpPr>
          <p:cNvPr id="48157" name="Text Box 29"/>
          <p:cNvSpPr txBox="1">
            <a:spLocks noChangeArrowheads="1"/>
          </p:cNvSpPr>
          <p:nvPr/>
        </p:nvSpPr>
        <p:spPr bwMode="auto">
          <a:xfrm>
            <a:off x="638175" y="3016250"/>
            <a:ext cx="2109788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37931725" indent="-37474525" algn="ctr"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l"/>
            <a:r>
              <a:rPr lang="en-US" dirty="0" err="1" smtClean="0">
                <a:latin typeface="Calibri"/>
              </a:rPr>
              <a:t>udt_rcv</a:t>
            </a:r>
            <a:r>
              <a:rPr lang="en-US" dirty="0" smtClean="0">
                <a:latin typeface="Calibri"/>
              </a:rPr>
              <a:t>(reply)   </a:t>
            </a:r>
            <a:endParaRPr lang="en-US" dirty="0">
              <a:latin typeface="Calibri"/>
            </a:endParaRPr>
          </a:p>
          <a:p>
            <a:pPr algn="l"/>
            <a:r>
              <a:rPr lang="en-US" dirty="0">
                <a:latin typeface="Calibri"/>
              </a:rPr>
              <a:t>&amp;&amp; </a:t>
            </a:r>
            <a:r>
              <a:rPr lang="en-US" dirty="0" err="1">
                <a:latin typeface="Calibri"/>
              </a:rPr>
              <a:t>notcorrupt</a:t>
            </a:r>
            <a:r>
              <a:rPr lang="en-US" dirty="0" smtClean="0">
                <a:latin typeface="Calibri"/>
              </a:rPr>
              <a:t>(reply) </a:t>
            </a:r>
            <a:endParaRPr lang="en-US" dirty="0">
              <a:latin typeface="Calibri"/>
            </a:endParaRPr>
          </a:p>
          <a:p>
            <a:pPr algn="l"/>
            <a:r>
              <a:rPr lang="en-US" dirty="0">
                <a:latin typeface="Calibri"/>
              </a:rPr>
              <a:t>&amp;&amp; </a:t>
            </a:r>
            <a:r>
              <a:rPr lang="en-US" dirty="0" err="1">
                <a:latin typeface="Calibri"/>
              </a:rPr>
              <a:t>isACK</a:t>
            </a:r>
            <a:r>
              <a:rPr lang="en-US" dirty="0" smtClean="0">
                <a:latin typeface="Calibri"/>
              </a:rPr>
              <a:t>(reply)</a:t>
            </a:r>
            <a:r>
              <a:rPr lang="en-US" sz="1000" dirty="0" smtClean="0">
                <a:latin typeface="Calibri"/>
              </a:rPr>
              <a:t> </a:t>
            </a:r>
            <a:endParaRPr lang="en-US" sz="2400" dirty="0">
              <a:latin typeface="Times New Roman" charset="0"/>
            </a:endParaRPr>
          </a:p>
        </p:txBody>
      </p:sp>
      <p:sp>
        <p:nvSpPr>
          <p:cNvPr id="48158" name="Line 30"/>
          <p:cNvSpPr>
            <a:spLocks noChangeShapeType="1"/>
          </p:cNvSpPr>
          <p:nvPr/>
        </p:nvSpPr>
        <p:spPr bwMode="auto">
          <a:xfrm>
            <a:off x="782639" y="3854450"/>
            <a:ext cx="1738312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 dirty="0">
              <a:latin typeface="Calibri"/>
            </a:endParaRPr>
          </a:p>
        </p:txBody>
      </p:sp>
      <p:grpSp>
        <p:nvGrpSpPr>
          <p:cNvPr id="48159" name="Group 31"/>
          <p:cNvGrpSpPr>
            <a:grpSpLocks/>
          </p:cNvGrpSpPr>
          <p:nvPr/>
        </p:nvGrpSpPr>
        <p:grpSpPr bwMode="auto">
          <a:xfrm>
            <a:off x="4852988" y="4200525"/>
            <a:ext cx="1117600" cy="884238"/>
            <a:chOff x="4156" y="2812"/>
            <a:chExt cx="704" cy="557"/>
          </a:xfrm>
        </p:grpSpPr>
        <p:sp>
          <p:nvSpPr>
            <p:cNvPr id="48165" name="Oval 32"/>
            <p:cNvSpPr>
              <a:spLocks noChangeArrowheads="1"/>
            </p:cNvSpPr>
            <p:nvPr/>
          </p:nvSpPr>
          <p:spPr bwMode="auto">
            <a:xfrm>
              <a:off x="4242" y="2812"/>
              <a:ext cx="567" cy="519"/>
            </a:xfrm>
            <a:prstGeom prst="ellipse">
              <a:avLst/>
            </a:prstGeom>
            <a:solidFill>
              <a:srgbClr val="FFFFFF"/>
            </a:soli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US" dirty="0">
                <a:latin typeface="Calibri"/>
              </a:endParaRPr>
            </a:p>
          </p:txBody>
        </p:sp>
        <p:sp>
          <p:nvSpPr>
            <p:cNvPr id="48166" name="Text Box 33"/>
            <p:cNvSpPr txBox="1">
              <a:spLocks noChangeArrowheads="1"/>
            </p:cNvSpPr>
            <p:nvPr/>
          </p:nvSpPr>
          <p:spPr bwMode="auto">
            <a:xfrm>
              <a:off x="4156" y="2985"/>
              <a:ext cx="704" cy="3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algn="ctr" eaLnBrk="0" hangingPunct="0">
                <a:defRPr sz="1600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37931725" indent="-37474525" algn="ctr" eaLnBrk="0" hangingPunct="0">
                <a:defRPr sz="16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eaLnBrk="0" hangingPunct="0">
                <a:defRPr sz="16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eaLnBrk="0" hangingPunct="0">
                <a:defRPr sz="16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eaLnBrk="0" hangingPunct="0">
                <a:defRPr sz="16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r>
                <a:rPr lang="en-US" sz="1400" i="1" dirty="0" smtClean="0">
                  <a:latin typeface="Calibri"/>
                </a:rPr>
                <a:t>IDLE</a:t>
              </a:r>
              <a:endParaRPr lang="en-US" sz="1400" i="1" dirty="0">
                <a:latin typeface="Times New Roman" charset="0"/>
              </a:endParaRPr>
            </a:p>
          </p:txBody>
        </p:sp>
      </p:grpSp>
      <p:grpSp>
        <p:nvGrpSpPr>
          <p:cNvPr id="48160" name="Group 34"/>
          <p:cNvGrpSpPr>
            <a:grpSpLocks/>
          </p:cNvGrpSpPr>
          <p:nvPr/>
        </p:nvGrpSpPr>
        <p:grpSpPr bwMode="auto">
          <a:xfrm>
            <a:off x="2663825" y="4146551"/>
            <a:ext cx="1046163" cy="823913"/>
            <a:chOff x="4916" y="3266"/>
            <a:chExt cx="659" cy="519"/>
          </a:xfrm>
        </p:grpSpPr>
        <p:sp>
          <p:nvSpPr>
            <p:cNvPr id="48163" name="Oval 35"/>
            <p:cNvSpPr>
              <a:spLocks noChangeArrowheads="1"/>
            </p:cNvSpPr>
            <p:nvPr/>
          </p:nvSpPr>
          <p:spPr bwMode="auto">
            <a:xfrm>
              <a:off x="4957" y="3266"/>
              <a:ext cx="567" cy="519"/>
            </a:xfrm>
            <a:prstGeom prst="ellipse">
              <a:avLst/>
            </a:prstGeom>
            <a:solidFill>
              <a:srgbClr val="FFFFFF"/>
            </a:soli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US" dirty="0">
                <a:latin typeface="Calibri"/>
              </a:endParaRPr>
            </a:p>
          </p:txBody>
        </p:sp>
        <p:sp>
          <p:nvSpPr>
            <p:cNvPr id="48164" name="Text Box 36"/>
            <p:cNvSpPr txBox="1">
              <a:spLocks noChangeArrowheads="1"/>
            </p:cNvSpPr>
            <p:nvPr/>
          </p:nvSpPr>
          <p:spPr bwMode="auto">
            <a:xfrm>
              <a:off x="4916" y="3367"/>
              <a:ext cx="659" cy="3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algn="ctr" eaLnBrk="0" hangingPunct="0">
                <a:defRPr sz="1600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37931725" indent="-37474525" algn="ctr" eaLnBrk="0" hangingPunct="0">
                <a:defRPr sz="16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eaLnBrk="0" hangingPunct="0">
                <a:defRPr sz="16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eaLnBrk="0" hangingPunct="0">
                <a:defRPr sz="16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eaLnBrk="0" hangingPunct="0">
                <a:defRPr sz="16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r>
                <a:rPr lang="en-US" sz="1400" i="1" dirty="0" smtClean="0">
                  <a:latin typeface="Calibri"/>
                </a:rPr>
                <a:t>Waiting</a:t>
              </a:r>
            </a:p>
            <a:p>
              <a:r>
                <a:rPr lang="en-US" sz="1400" i="1" dirty="0">
                  <a:latin typeface="Calibri"/>
                </a:rPr>
                <a:t>f</a:t>
              </a:r>
              <a:r>
                <a:rPr lang="en-US" sz="1400" i="1" dirty="0" smtClean="0">
                  <a:latin typeface="Calibri"/>
                </a:rPr>
                <a:t>or reply</a:t>
              </a:r>
              <a:endParaRPr lang="en-US" sz="1400" i="1" dirty="0">
                <a:latin typeface="Times New Roman" charset="0"/>
              </a:endParaRPr>
            </a:p>
          </p:txBody>
        </p:sp>
      </p:grpSp>
      <p:sp>
        <p:nvSpPr>
          <p:cNvPr id="48161" name="Text Box 37"/>
          <p:cNvSpPr txBox="1">
            <a:spLocks noChangeArrowheads="1"/>
          </p:cNvSpPr>
          <p:nvPr/>
        </p:nvSpPr>
        <p:spPr bwMode="auto">
          <a:xfrm>
            <a:off x="6203009" y="3994150"/>
            <a:ext cx="32573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ctr"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37931725" indent="-37474525" algn="ctr"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r>
              <a:rPr lang="en-US">
                <a:latin typeface="Symbol" charset="0"/>
              </a:rPr>
              <a:t>L</a:t>
            </a:r>
          </a:p>
        </p:txBody>
      </p:sp>
      <p:sp>
        <p:nvSpPr>
          <p:cNvPr id="48162" name="Text Box 38"/>
          <p:cNvSpPr txBox="1">
            <a:spLocks noChangeArrowheads="1"/>
          </p:cNvSpPr>
          <p:nvPr/>
        </p:nvSpPr>
        <p:spPr bwMode="auto">
          <a:xfrm>
            <a:off x="1353197" y="3868738"/>
            <a:ext cx="32573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ctr"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37931725" indent="-37474525" algn="ctr"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r>
              <a:rPr lang="en-US">
                <a:latin typeface="Symbol" charset="0"/>
              </a:rPr>
              <a:t>L</a:t>
            </a:r>
          </a:p>
        </p:txBody>
      </p:sp>
    </p:spTree>
    <p:extLst>
      <p:ext uri="{BB962C8B-B14F-4D97-AF65-F5344CB8AC3E}">
        <p14:creationId xmlns:p14="http://schemas.microsoft.com/office/powerpoint/2010/main" val="29995480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38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a transport layer? </a:t>
            </a:r>
            <a:endParaRPr lang="en-US" dirty="0"/>
          </a:p>
        </p:txBody>
      </p:sp>
      <p:sp>
        <p:nvSpPr>
          <p:cNvPr id="11038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2065338"/>
            <a:ext cx="8229600" cy="4411662"/>
          </a:xfrm>
        </p:spPr>
        <p:txBody>
          <a:bodyPr/>
          <a:lstStyle/>
          <a:p>
            <a:r>
              <a:rPr lang="en-US" dirty="0" smtClean="0"/>
              <a:t>IP </a:t>
            </a:r>
            <a:r>
              <a:rPr lang="en-US" dirty="0"/>
              <a:t>packets are addressed to a </a:t>
            </a:r>
            <a:r>
              <a:rPr lang="en-US" dirty="0" smtClean="0"/>
              <a:t>host but end-to-end communication is between application processes at hosts</a:t>
            </a:r>
          </a:p>
          <a:p>
            <a:pPr lvl="1"/>
            <a:r>
              <a:rPr lang="en-US" dirty="0"/>
              <a:t>Need a way to decide which packets go to which </a:t>
            </a:r>
            <a:r>
              <a:rPr lang="en-US" dirty="0" smtClean="0"/>
              <a:t>applications (</a:t>
            </a:r>
            <a:r>
              <a:rPr lang="en-US" i="1" dirty="0" smtClean="0"/>
              <a:t>more</a:t>
            </a:r>
            <a:r>
              <a:rPr lang="en-US" dirty="0" smtClean="0"/>
              <a:t> </a:t>
            </a:r>
            <a:r>
              <a:rPr lang="en-US" i="1" dirty="0" smtClean="0"/>
              <a:t>multiplexing</a:t>
            </a:r>
            <a:r>
              <a:rPr lang="en-US" dirty="0" smtClean="0"/>
              <a:t>)</a:t>
            </a:r>
            <a:endParaRPr lang="en-US" dirty="0"/>
          </a:p>
          <a:p>
            <a:pPr lvl="1"/>
            <a:endParaRPr lang="en-US" dirty="0" smtClean="0"/>
          </a:p>
          <a:p>
            <a:endParaRPr lang="en-US" dirty="0" smtClean="0"/>
          </a:p>
        </p:txBody>
      </p:sp>
      <p:sp>
        <p:nvSpPr>
          <p:cNvPr id="4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1"/>
            <a:ext cx="2133600" cy="365125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37931725" indent="-37474525" algn="ctr"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r"/>
            <a:fld id="{C347C1EF-973B-F840-ADDD-5BD345E7D802}" type="slidenum">
              <a:rPr lang="en-US" sz="1400" smtClean="0">
                <a:latin typeface="Calibri"/>
              </a:rPr>
              <a:pPr algn="r"/>
              <a:t>4</a:t>
            </a:fld>
            <a:endParaRPr lang="en-US" sz="1400" dirty="0"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228921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73" name="Text Box 23"/>
          <p:cNvSpPr txBox="1">
            <a:spLocks noChangeArrowheads="1"/>
          </p:cNvSpPr>
          <p:nvPr/>
        </p:nvSpPr>
        <p:spPr bwMode="auto">
          <a:xfrm>
            <a:off x="6067426" y="2671309"/>
            <a:ext cx="2871788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37931725" indent="-37474525" algn="ctr"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l"/>
            <a:r>
              <a:rPr lang="en-US" sz="1400" dirty="0" err="1" smtClean="0">
                <a:latin typeface="Calibri"/>
              </a:rPr>
              <a:t>udt_rcv</a:t>
            </a:r>
            <a:r>
              <a:rPr lang="en-US" sz="1400" dirty="0" smtClean="0">
                <a:latin typeface="Calibri"/>
              </a:rPr>
              <a:t>(packet) </a:t>
            </a:r>
            <a:r>
              <a:rPr lang="en-US" sz="1400" dirty="0">
                <a:latin typeface="Calibri"/>
              </a:rPr>
              <a:t>&amp;&amp; </a:t>
            </a:r>
            <a:r>
              <a:rPr lang="en-US" sz="1400" dirty="0" smtClean="0">
                <a:latin typeface="Calibri"/>
              </a:rPr>
              <a:t>corrupt(packet)</a:t>
            </a:r>
            <a:endParaRPr lang="en-US" sz="1400" dirty="0">
              <a:latin typeface="Times New Roman" charset="0"/>
            </a:endParaRPr>
          </a:p>
        </p:txBody>
      </p:sp>
      <p:sp>
        <p:nvSpPr>
          <p:cNvPr id="49155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37931725" indent="-37474525" algn="ctr"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r"/>
            <a:fld id="{98AB271F-7AB7-1E43-BB6F-8168314AA6DE}" type="slidenum">
              <a:rPr lang="en-US" sz="1400" smtClean="0">
                <a:latin typeface="Calibri"/>
              </a:rPr>
              <a:pPr algn="r"/>
              <a:t>40</a:t>
            </a:fld>
            <a:endParaRPr lang="en-US" sz="1400" dirty="0">
              <a:latin typeface="Calibri"/>
            </a:endParaRPr>
          </a:p>
        </p:txBody>
      </p:sp>
      <p:sp>
        <p:nvSpPr>
          <p:cNvPr id="49156" name="Rectangle 2"/>
          <p:cNvSpPr>
            <a:spLocks noGrp="1" noChangeArrowheads="1"/>
          </p:cNvSpPr>
          <p:nvPr>
            <p:ph type="title"/>
          </p:nvPr>
        </p:nvSpPr>
        <p:spPr>
          <a:xfrm>
            <a:off x="419100" y="228600"/>
            <a:ext cx="8324851" cy="1143000"/>
          </a:xfrm>
        </p:spPr>
        <p:txBody>
          <a:bodyPr/>
          <a:lstStyle/>
          <a:p>
            <a:r>
              <a:rPr lang="en-US" sz="3200" dirty="0">
                <a:ea typeface="ＭＳ Ｐゴシック" charset="0"/>
                <a:cs typeface="ＭＳ Ｐゴシック" charset="0"/>
              </a:rPr>
              <a:t>rdt2.1: receiver, handles garbled </a:t>
            </a:r>
            <a:r>
              <a:rPr lang="en-US" sz="2800" dirty="0">
                <a:ea typeface="ＭＳ Ｐゴシック" charset="0"/>
                <a:cs typeface="ＭＳ Ｐゴシック" charset="0"/>
              </a:rPr>
              <a:t>ACK/NAKs</a:t>
            </a:r>
            <a:endParaRPr lang="en-US" sz="3200" dirty="0">
              <a:ea typeface="ＭＳ Ｐゴシック" charset="0"/>
              <a:cs typeface="ＭＳ Ｐゴシック" charset="0"/>
            </a:endParaRPr>
          </a:p>
        </p:txBody>
      </p:sp>
      <p:grpSp>
        <p:nvGrpSpPr>
          <p:cNvPr id="49157" name="Group 3"/>
          <p:cNvGrpSpPr>
            <a:grpSpLocks/>
          </p:cNvGrpSpPr>
          <p:nvPr/>
        </p:nvGrpSpPr>
        <p:grpSpPr bwMode="auto">
          <a:xfrm>
            <a:off x="3038476" y="3352801"/>
            <a:ext cx="817563" cy="795338"/>
            <a:chOff x="963" y="1131"/>
            <a:chExt cx="515" cy="501"/>
          </a:xfrm>
        </p:grpSpPr>
        <p:sp>
          <p:nvSpPr>
            <p:cNvPr id="49186" name="Oval 4"/>
            <p:cNvSpPr>
              <a:spLocks noChangeArrowheads="1"/>
            </p:cNvSpPr>
            <p:nvPr/>
          </p:nvSpPr>
          <p:spPr bwMode="auto">
            <a:xfrm>
              <a:off x="963" y="1131"/>
              <a:ext cx="490" cy="501"/>
            </a:xfrm>
            <a:prstGeom prst="ellipse">
              <a:avLst/>
            </a:prstGeom>
            <a:solidFill>
              <a:srgbClr val="FFFFFF"/>
            </a:soli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US" dirty="0">
                <a:latin typeface="Calibri"/>
              </a:endParaRPr>
            </a:p>
          </p:txBody>
        </p:sp>
        <p:sp>
          <p:nvSpPr>
            <p:cNvPr id="49187" name="Text Box 5"/>
            <p:cNvSpPr txBox="1">
              <a:spLocks noChangeArrowheads="1"/>
            </p:cNvSpPr>
            <p:nvPr/>
          </p:nvSpPr>
          <p:spPr bwMode="auto">
            <a:xfrm>
              <a:off x="974" y="1153"/>
              <a:ext cx="504" cy="3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algn="ctr" eaLnBrk="0" hangingPunct="0">
                <a:defRPr sz="1600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37931725" indent="-37474525" algn="ctr" eaLnBrk="0" hangingPunct="0">
                <a:defRPr sz="16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eaLnBrk="0" hangingPunct="0">
                <a:defRPr sz="16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eaLnBrk="0" hangingPunct="0">
                <a:defRPr sz="16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eaLnBrk="0" hangingPunct="0">
                <a:defRPr sz="16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r>
                <a:rPr lang="en-US" sz="1400" dirty="0">
                  <a:latin typeface="Calibri"/>
                </a:rPr>
                <a:t>Wait for </a:t>
              </a:r>
            </a:p>
            <a:p>
              <a:r>
                <a:rPr lang="en-US" sz="1400" dirty="0">
                  <a:latin typeface="Calibri"/>
                </a:rPr>
                <a:t>0 from below</a:t>
              </a:r>
              <a:endParaRPr lang="en-US" sz="1400" dirty="0">
                <a:latin typeface="Times New Roman" charset="0"/>
              </a:endParaRPr>
            </a:p>
          </p:txBody>
        </p:sp>
      </p:grpSp>
      <p:sp>
        <p:nvSpPr>
          <p:cNvPr id="49158" name="Line 6"/>
          <p:cNvSpPr>
            <a:spLocks noChangeShapeType="1"/>
          </p:cNvSpPr>
          <p:nvPr/>
        </p:nvSpPr>
        <p:spPr bwMode="auto">
          <a:xfrm>
            <a:off x="2874963" y="2282826"/>
            <a:ext cx="419100" cy="1079500"/>
          </a:xfrm>
          <a:prstGeom prst="line">
            <a:avLst/>
          </a:prstGeom>
          <a:noFill/>
          <a:ln w="28575">
            <a:solidFill>
              <a:srgbClr val="000000"/>
            </a:solidFill>
            <a:prstDash val="dash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 dirty="0">
              <a:latin typeface="Calibri"/>
            </a:endParaRPr>
          </a:p>
        </p:txBody>
      </p:sp>
      <p:sp>
        <p:nvSpPr>
          <p:cNvPr id="49159" name="Freeform 7"/>
          <p:cNvSpPr>
            <a:spLocks/>
          </p:cNvSpPr>
          <p:nvPr/>
        </p:nvSpPr>
        <p:spPr bwMode="auto">
          <a:xfrm flipV="1">
            <a:off x="3556001" y="2600326"/>
            <a:ext cx="1590675" cy="785813"/>
          </a:xfrm>
          <a:custGeom>
            <a:avLst/>
            <a:gdLst>
              <a:gd name="T0" fmla="*/ 0 w 2835"/>
              <a:gd name="T1" fmla="*/ 0 h 525"/>
              <a:gd name="T2" fmla="*/ 892503335 w 2835"/>
              <a:gd name="T3" fmla="*/ 0 h 525"/>
              <a:gd name="T4" fmla="*/ 0 60000 65536"/>
              <a:gd name="T5" fmla="*/ 0 60000 65536"/>
              <a:gd name="T6" fmla="*/ 0 w 2835"/>
              <a:gd name="T7" fmla="*/ 0 h 525"/>
              <a:gd name="T8" fmla="*/ 2835 w 2835"/>
              <a:gd name="T9" fmla="*/ 525 h 525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2835" h="525">
                <a:moveTo>
                  <a:pt x="0" y="0"/>
                </a:moveTo>
                <a:cubicBezTo>
                  <a:pt x="60" y="525"/>
                  <a:pt x="2835" y="495"/>
                  <a:pt x="2835" y="0"/>
                </a:cubicBezTo>
              </a:path>
            </a:pathLst>
          </a:custGeom>
          <a:noFill/>
          <a:ln w="1905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algn="ctr" eaLnBrk="0" hangingPunct="0"/>
            <a:endParaRPr lang="en-US" dirty="0">
              <a:latin typeface="Calibri"/>
            </a:endParaRPr>
          </a:p>
        </p:txBody>
      </p:sp>
      <p:sp>
        <p:nvSpPr>
          <p:cNvPr id="49160" name="Text Box 8"/>
          <p:cNvSpPr txBox="1">
            <a:spLocks noChangeArrowheads="1"/>
          </p:cNvSpPr>
          <p:nvPr/>
        </p:nvSpPr>
        <p:spPr bwMode="auto">
          <a:xfrm>
            <a:off x="6107567" y="2959100"/>
            <a:ext cx="3027363" cy="409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37931725" indent="-37474525" algn="ctr"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l"/>
            <a:r>
              <a:rPr lang="en-US" sz="1400" dirty="0" err="1" smtClean="0">
                <a:latin typeface="Calibri"/>
              </a:rPr>
              <a:t>udt_send</a:t>
            </a:r>
            <a:r>
              <a:rPr lang="en-US" sz="1400" dirty="0" smtClean="0">
                <a:latin typeface="Calibri"/>
              </a:rPr>
              <a:t>(NAK)</a:t>
            </a:r>
            <a:endParaRPr lang="en-US" sz="1400" dirty="0">
              <a:latin typeface="Times New Roman" charset="0"/>
            </a:endParaRPr>
          </a:p>
        </p:txBody>
      </p:sp>
      <p:sp>
        <p:nvSpPr>
          <p:cNvPr id="49161" name="Text Box 9"/>
          <p:cNvSpPr txBox="1">
            <a:spLocks noChangeArrowheads="1"/>
          </p:cNvSpPr>
          <p:nvPr/>
        </p:nvSpPr>
        <p:spPr bwMode="auto">
          <a:xfrm>
            <a:off x="6119814" y="3671888"/>
            <a:ext cx="2624137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37931725" indent="-37474525" algn="ctr"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l"/>
            <a:r>
              <a:rPr lang="en-US" sz="1400" dirty="0" smtClean="0">
                <a:latin typeface="Calibri"/>
              </a:rPr>
              <a:t>receive(packet) </a:t>
            </a:r>
            <a:r>
              <a:rPr lang="en-US" sz="1400" dirty="0">
                <a:latin typeface="Calibri"/>
              </a:rPr>
              <a:t>&amp;&amp; </a:t>
            </a:r>
          </a:p>
          <a:p>
            <a:pPr algn="l"/>
            <a:r>
              <a:rPr lang="en-US" sz="1400" dirty="0">
                <a:latin typeface="Calibri"/>
              </a:rPr>
              <a:t>   not corrupt</a:t>
            </a:r>
            <a:r>
              <a:rPr lang="en-US" sz="1400" dirty="0" smtClean="0">
                <a:latin typeface="Calibri"/>
              </a:rPr>
              <a:t>(packet) </a:t>
            </a:r>
            <a:r>
              <a:rPr lang="en-US" sz="1400" dirty="0">
                <a:latin typeface="Calibri"/>
              </a:rPr>
              <a:t>&amp;&amp;</a:t>
            </a:r>
          </a:p>
          <a:p>
            <a:pPr algn="l"/>
            <a:r>
              <a:rPr lang="en-US" sz="1400" dirty="0">
                <a:latin typeface="Calibri"/>
              </a:rPr>
              <a:t>   has_seq0</a:t>
            </a:r>
            <a:r>
              <a:rPr lang="en-US" sz="1400" dirty="0" smtClean="0">
                <a:latin typeface="Calibri"/>
              </a:rPr>
              <a:t>(packet)</a:t>
            </a:r>
            <a:endParaRPr lang="en-US" sz="1400" dirty="0">
              <a:latin typeface="Calibri"/>
            </a:endParaRPr>
          </a:p>
          <a:p>
            <a:endParaRPr lang="en-US" dirty="0">
              <a:latin typeface="Times New Roman" charset="0"/>
            </a:endParaRPr>
          </a:p>
        </p:txBody>
      </p:sp>
      <p:sp>
        <p:nvSpPr>
          <p:cNvPr id="49162" name="Line 10"/>
          <p:cNvSpPr>
            <a:spLocks noChangeShapeType="1"/>
          </p:cNvSpPr>
          <p:nvPr/>
        </p:nvSpPr>
        <p:spPr bwMode="auto">
          <a:xfrm>
            <a:off x="6203949" y="4370388"/>
            <a:ext cx="1938339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 dirty="0">
              <a:latin typeface="Calibri"/>
            </a:endParaRPr>
          </a:p>
        </p:txBody>
      </p:sp>
      <p:sp>
        <p:nvSpPr>
          <p:cNvPr id="49163" name="Freeform 11"/>
          <p:cNvSpPr>
            <a:spLocks/>
          </p:cNvSpPr>
          <p:nvPr/>
        </p:nvSpPr>
        <p:spPr bwMode="auto">
          <a:xfrm>
            <a:off x="3573464" y="4168776"/>
            <a:ext cx="1590675" cy="688975"/>
          </a:xfrm>
          <a:custGeom>
            <a:avLst/>
            <a:gdLst>
              <a:gd name="T0" fmla="*/ 0 w 2835"/>
              <a:gd name="T1" fmla="*/ 0 h 525"/>
              <a:gd name="T2" fmla="*/ 892503335 w 2835"/>
              <a:gd name="T3" fmla="*/ 0 h 525"/>
              <a:gd name="T4" fmla="*/ 0 60000 65536"/>
              <a:gd name="T5" fmla="*/ 0 60000 65536"/>
              <a:gd name="T6" fmla="*/ 0 w 2835"/>
              <a:gd name="T7" fmla="*/ 0 h 525"/>
              <a:gd name="T8" fmla="*/ 2835 w 2835"/>
              <a:gd name="T9" fmla="*/ 525 h 525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2835" h="525">
                <a:moveTo>
                  <a:pt x="0" y="0"/>
                </a:moveTo>
                <a:cubicBezTo>
                  <a:pt x="60" y="525"/>
                  <a:pt x="2835" y="495"/>
                  <a:pt x="2835" y="0"/>
                </a:cubicBezTo>
              </a:path>
            </a:pathLst>
          </a:custGeom>
          <a:noFill/>
          <a:ln w="19050">
            <a:solidFill>
              <a:srgbClr val="000000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algn="ctr" eaLnBrk="0" hangingPunct="0"/>
            <a:endParaRPr lang="en-US" dirty="0">
              <a:latin typeface="Calibri"/>
            </a:endParaRPr>
          </a:p>
        </p:txBody>
      </p:sp>
      <p:sp>
        <p:nvSpPr>
          <p:cNvPr id="49164" name="Text Box 12"/>
          <p:cNvSpPr txBox="1">
            <a:spLocks noChangeArrowheads="1"/>
          </p:cNvSpPr>
          <p:nvPr/>
        </p:nvSpPr>
        <p:spPr bwMode="auto">
          <a:xfrm>
            <a:off x="2962275" y="4749800"/>
            <a:ext cx="3581400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37931725" indent="-37474525" algn="ctr"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l"/>
            <a:r>
              <a:rPr lang="en-US" sz="1400" dirty="0" err="1">
                <a:latin typeface="Calibri"/>
              </a:rPr>
              <a:t>u</a:t>
            </a:r>
            <a:r>
              <a:rPr lang="en-US" sz="1400" dirty="0" err="1" smtClean="0">
                <a:latin typeface="Calibri"/>
              </a:rPr>
              <a:t>dt_rcv</a:t>
            </a:r>
            <a:r>
              <a:rPr lang="en-US" sz="1400" dirty="0" smtClean="0">
                <a:latin typeface="Calibri"/>
              </a:rPr>
              <a:t>(packet) </a:t>
            </a:r>
            <a:r>
              <a:rPr lang="en-US" sz="1400" dirty="0">
                <a:latin typeface="Calibri"/>
              </a:rPr>
              <a:t>&amp;&amp; </a:t>
            </a:r>
            <a:r>
              <a:rPr lang="en-US" sz="1400" dirty="0" smtClean="0">
                <a:latin typeface="Calibri"/>
              </a:rPr>
              <a:t>not corrupt(packet) </a:t>
            </a:r>
            <a:endParaRPr lang="en-US" sz="1400" dirty="0">
              <a:latin typeface="Calibri"/>
            </a:endParaRPr>
          </a:p>
          <a:p>
            <a:pPr algn="l"/>
            <a:r>
              <a:rPr lang="en-US" sz="1400" dirty="0">
                <a:latin typeface="Calibri"/>
              </a:rPr>
              <a:t>  &amp;&amp; has_seq1</a:t>
            </a:r>
            <a:r>
              <a:rPr lang="en-US" sz="1400" dirty="0" smtClean="0">
                <a:latin typeface="Calibri"/>
              </a:rPr>
              <a:t>(packet)</a:t>
            </a:r>
            <a:r>
              <a:rPr lang="en-US" dirty="0" smtClean="0">
                <a:latin typeface="Calibri"/>
              </a:rPr>
              <a:t> </a:t>
            </a:r>
            <a:endParaRPr lang="en-US" dirty="0">
              <a:latin typeface="Times New Roman" charset="0"/>
            </a:endParaRPr>
          </a:p>
        </p:txBody>
      </p:sp>
      <p:sp>
        <p:nvSpPr>
          <p:cNvPr id="49165" name="Line 13"/>
          <p:cNvSpPr>
            <a:spLocks noChangeShapeType="1"/>
          </p:cNvSpPr>
          <p:nvPr/>
        </p:nvSpPr>
        <p:spPr bwMode="auto">
          <a:xfrm>
            <a:off x="3028951" y="5307013"/>
            <a:ext cx="2898775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 dirty="0">
              <a:latin typeface="Calibri"/>
            </a:endParaRPr>
          </a:p>
        </p:txBody>
      </p:sp>
      <p:sp>
        <p:nvSpPr>
          <p:cNvPr id="49166" name="Text Box 14"/>
          <p:cNvSpPr txBox="1">
            <a:spLocks noChangeArrowheads="1"/>
          </p:cNvSpPr>
          <p:nvPr/>
        </p:nvSpPr>
        <p:spPr bwMode="auto">
          <a:xfrm>
            <a:off x="2971802" y="5362576"/>
            <a:ext cx="3852863" cy="993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37931725" indent="-37474525" algn="ctr"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l"/>
            <a:r>
              <a:rPr lang="en-US" sz="1400" dirty="0" err="1" smtClean="0">
                <a:latin typeface="Calibri"/>
              </a:rPr>
              <a:t>udt_send</a:t>
            </a:r>
            <a:r>
              <a:rPr lang="en-US" sz="1400" dirty="0" smtClean="0">
                <a:latin typeface="Calibri"/>
              </a:rPr>
              <a:t>(ACK)</a:t>
            </a:r>
          </a:p>
          <a:p>
            <a:pPr algn="l"/>
            <a:r>
              <a:rPr lang="en-US" sz="1400" dirty="0" err="1" smtClean="0">
                <a:latin typeface="Calibri"/>
              </a:rPr>
              <a:t>rdt_rcv</a:t>
            </a:r>
            <a:r>
              <a:rPr lang="en-US" sz="1400" dirty="0" smtClean="0">
                <a:latin typeface="Calibri"/>
              </a:rPr>
              <a:t>(data)</a:t>
            </a:r>
            <a:endParaRPr lang="en-US" sz="1400" dirty="0">
              <a:latin typeface="Times New Roman" charset="0"/>
            </a:endParaRPr>
          </a:p>
        </p:txBody>
      </p:sp>
      <p:grpSp>
        <p:nvGrpSpPr>
          <p:cNvPr id="49167" name="Group 15"/>
          <p:cNvGrpSpPr>
            <a:grpSpLocks/>
          </p:cNvGrpSpPr>
          <p:nvPr/>
        </p:nvGrpSpPr>
        <p:grpSpPr bwMode="auto">
          <a:xfrm>
            <a:off x="4737101" y="3387726"/>
            <a:ext cx="825500" cy="796925"/>
            <a:chOff x="4398" y="3133"/>
            <a:chExt cx="520" cy="502"/>
          </a:xfrm>
        </p:grpSpPr>
        <p:sp>
          <p:nvSpPr>
            <p:cNvPr id="49184" name="Oval 16"/>
            <p:cNvSpPr>
              <a:spLocks noChangeArrowheads="1"/>
            </p:cNvSpPr>
            <p:nvPr/>
          </p:nvSpPr>
          <p:spPr bwMode="auto">
            <a:xfrm>
              <a:off x="4398" y="3133"/>
              <a:ext cx="507" cy="502"/>
            </a:xfrm>
            <a:prstGeom prst="ellipse">
              <a:avLst/>
            </a:prstGeom>
            <a:solidFill>
              <a:srgbClr val="FFFFFF"/>
            </a:soli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US" dirty="0">
                <a:latin typeface="Calibri"/>
              </a:endParaRPr>
            </a:p>
          </p:txBody>
        </p:sp>
        <p:sp>
          <p:nvSpPr>
            <p:cNvPr id="49185" name="Text Box 17"/>
            <p:cNvSpPr txBox="1">
              <a:spLocks noChangeArrowheads="1"/>
            </p:cNvSpPr>
            <p:nvPr/>
          </p:nvSpPr>
          <p:spPr bwMode="auto">
            <a:xfrm>
              <a:off x="4414" y="3163"/>
              <a:ext cx="504" cy="3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algn="ctr" eaLnBrk="0" hangingPunct="0">
                <a:defRPr sz="1600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37931725" indent="-37474525" algn="ctr" eaLnBrk="0" hangingPunct="0">
                <a:defRPr sz="16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eaLnBrk="0" hangingPunct="0">
                <a:defRPr sz="16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eaLnBrk="0" hangingPunct="0">
                <a:defRPr sz="16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eaLnBrk="0" hangingPunct="0">
                <a:defRPr sz="16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r>
                <a:rPr lang="en-US" sz="1400" dirty="0">
                  <a:latin typeface="Calibri"/>
                </a:rPr>
                <a:t>Wait for </a:t>
              </a:r>
            </a:p>
            <a:p>
              <a:r>
                <a:rPr lang="en-US" sz="1400" dirty="0">
                  <a:latin typeface="Calibri"/>
                </a:rPr>
                <a:t>1 from below</a:t>
              </a:r>
              <a:endParaRPr lang="en-US" sz="1400" dirty="0">
                <a:latin typeface="Times New Roman" charset="0"/>
              </a:endParaRPr>
            </a:p>
          </p:txBody>
        </p:sp>
      </p:grpSp>
      <p:sp>
        <p:nvSpPr>
          <p:cNvPr id="49168" name="Freeform 18"/>
          <p:cNvSpPr>
            <a:spLocks/>
          </p:cNvSpPr>
          <p:nvPr/>
        </p:nvSpPr>
        <p:spPr bwMode="auto">
          <a:xfrm rot="-1361013">
            <a:off x="5437189" y="2979739"/>
            <a:ext cx="839787" cy="863600"/>
          </a:xfrm>
          <a:custGeom>
            <a:avLst/>
            <a:gdLst>
              <a:gd name="T0" fmla="*/ 71783473 w 619"/>
              <a:gd name="T1" fmla="*/ 257187693 h 1815"/>
              <a:gd name="T2" fmla="*/ 0 w 619"/>
              <a:gd name="T3" fmla="*/ 175005328 h 1815"/>
              <a:gd name="T4" fmla="*/ 0 60000 65536"/>
              <a:gd name="T5" fmla="*/ 0 60000 65536"/>
              <a:gd name="T6" fmla="*/ 0 w 619"/>
              <a:gd name="T7" fmla="*/ 0 h 1815"/>
              <a:gd name="T8" fmla="*/ 619 w 619"/>
              <a:gd name="T9" fmla="*/ 1815 h 1815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619" h="1815">
                <a:moveTo>
                  <a:pt x="39" y="1136"/>
                </a:moveTo>
                <a:cubicBezTo>
                  <a:pt x="619" y="1815"/>
                  <a:pt x="484" y="0"/>
                  <a:pt x="0" y="773"/>
                </a:cubicBezTo>
              </a:path>
            </a:pathLst>
          </a:custGeom>
          <a:noFill/>
          <a:ln w="1905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algn="ctr" eaLnBrk="0" hangingPunct="0"/>
            <a:endParaRPr lang="en-US" dirty="0">
              <a:latin typeface="Calibri"/>
            </a:endParaRPr>
          </a:p>
        </p:txBody>
      </p:sp>
      <p:sp>
        <p:nvSpPr>
          <p:cNvPr id="49169" name="Text Box 19"/>
          <p:cNvSpPr txBox="1">
            <a:spLocks noChangeArrowheads="1"/>
          </p:cNvSpPr>
          <p:nvPr/>
        </p:nvSpPr>
        <p:spPr bwMode="auto">
          <a:xfrm>
            <a:off x="3124200" y="1284288"/>
            <a:ext cx="3981451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37931725" indent="-37474525" algn="ctr"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l"/>
            <a:r>
              <a:rPr lang="en-US" sz="1400" dirty="0" err="1" smtClean="0">
                <a:latin typeface="Calibri"/>
              </a:rPr>
              <a:t>udt_rcv</a:t>
            </a:r>
            <a:r>
              <a:rPr lang="en-US" sz="1400" dirty="0" smtClean="0">
                <a:latin typeface="Calibri"/>
              </a:rPr>
              <a:t>(packet) </a:t>
            </a:r>
            <a:r>
              <a:rPr lang="en-US" sz="1400" dirty="0">
                <a:latin typeface="Calibri"/>
              </a:rPr>
              <a:t>&amp;&amp; </a:t>
            </a:r>
            <a:r>
              <a:rPr lang="en-US" sz="1400" dirty="0" smtClean="0">
                <a:latin typeface="Calibri"/>
              </a:rPr>
              <a:t>not corrupt(packet) </a:t>
            </a:r>
            <a:endParaRPr lang="en-US" sz="1400" dirty="0">
              <a:latin typeface="Calibri"/>
            </a:endParaRPr>
          </a:p>
          <a:p>
            <a:pPr algn="l"/>
            <a:r>
              <a:rPr lang="en-US" sz="1400" dirty="0">
                <a:latin typeface="Calibri"/>
              </a:rPr>
              <a:t>  &amp;&amp; has_seq0</a:t>
            </a:r>
            <a:r>
              <a:rPr lang="en-US" sz="1400" dirty="0" smtClean="0">
                <a:latin typeface="Calibri"/>
              </a:rPr>
              <a:t>(packet) </a:t>
            </a:r>
            <a:endParaRPr lang="en-US" sz="1400" dirty="0">
              <a:latin typeface="Times New Roman" charset="0"/>
            </a:endParaRPr>
          </a:p>
        </p:txBody>
      </p:sp>
      <p:sp>
        <p:nvSpPr>
          <p:cNvPr id="49170" name="Line 20"/>
          <p:cNvSpPr>
            <a:spLocks noChangeShapeType="1"/>
          </p:cNvSpPr>
          <p:nvPr/>
        </p:nvSpPr>
        <p:spPr bwMode="auto">
          <a:xfrm>
            <a:off x="3233739" y="1854200"/>
            <a:ext cx="1914525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 dirty="0">
              <a:latin typeface="Calibri"/>
            </a:endParaRPr>
          </a:p>
        </p:txBody>
      </p:sp>
      <p:sp>
        <p:nvSpPr>
          <p:cNvPr id="49171" name="Text Box 21"/>
          <p:cNvSpPr txBox="1">
            <a:spLocks noChangeArrowheads="1"/>
          </p:cNvSpPr>
          <p:nvPr/>
        </p:nvSpPr>
        <p:spPr bwMode="auto">
          <a:xfrm>
            <a:off x="3136901" y="1811338"/>
            <a:ext cx="3475039" cy="704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37931725" indent="-37474525" algn="ctr"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l"/>
            <a:r>
              <a:rPr lang="en-US" sz="1400" dirty="0" err="1" smtClean="0">
                <a:latin typeface="Calibri"/>
              </a:rPr>
              <a:t>udt_send</a:t>
            </a:r>
            <a:r>
              <a:rPr lang="en-US" sz="1400" dirty="0" smtClean="0">
                <a:latin typeface="Calibri"/>
              </a:rPr>
              <a:t>(ACK)</a:t>
            </a:r>
          </a:p>
          <a:p>
            <a:pPr algn="l"/>
            <a:r>
              <a:rPr lang="en-US" sz="1400" dirty="0" err="1" smtClean="0">
                <a:latin typeface="Calibri"/>
              </a:rPr>
              <a:t>rdt_rcv</a:t>
            </a:r>
            <a:r>
              <a:rPr lang="en-US" sz="1400" dirty="0" smtClean="0">
                <a:latin typeface="Calibri"/>
              </a:rPr>
              <a:t>(data)</a:t>
            </a:r>
            <a:endParaRPr lang="en-US" sz="1400" dirty="0">
              <a:latin typeface="Times New Roman" charset="0"/>
            </a:endParaRPr>
          </a:p>
        </p:txBody>
      </p:sp>
      <p:sp>
        <p:nvSpPr>
          <p:cNvPr id="49172" name="Freeform 22"/>
          <p:cNvSpPr>
            <a:spLocks/>
          </p:cNvSpPr>
          <p:nvPr/>
        </p:nvSpPr>
        <p:spPr bwMode="auto">
          <a:xfrm rot="1020547">
            <a:off x="5461001" y="3703639"/>
            <a:ext cx="839788" cy="863600"/>
          </a:xfrm>
          <a:custGeom>
            <a:avLst/>
            <a:gdLst>
              <a:gd name="T0" fmla="*/ 71783559 w 619"/>
              <a:gd name="T1" fmla="*/ 257187693 h 1815"/>
              <a:gd name="T2" fmla="*/ 0 w 619"/>
              <a:gd name="T3" fmla="*/ 175005328 h 1815"/>
              <a:gd name="T4" fmla="*/ 0 60000 65536"/>
              <a:gd name="T5" fmla="*/ 0 60000 65536"/>
              <a:gd name="T6" fmla="*/ 0 w 619"/>
              <a:gd name="T7" fmla="*/ 0 h 1815"/>
              <a:gd name="T8" fmla="*/ 619 w 619"/>
              <a:gd name="T9" fmla="*/ 1815 h 1815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619" h="1815">
                <a:moveTo>
                  <a:pt x="39" y="1136"/>
                </a:moveTo>
                <a:cubicBezTo>
                  <a:pt x="619" y="1815"/>
                  <a:pt x="484" y="0"/>
                  <a:pt x="0" y="773"/>
                </a:cubicBezTo>
              </a:path>
            </a:pathLst>
          </a:custGeom>
          <a:noFill/>
          <a:ln w="1905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algn="ctr" eaLnBrk="0" hangingPunct="0"/>
            <a:endParaRPr lang="en-US" dirty="0">
              <a:latin typeface="Calibri"/>
            </a:endParaRPr>
          </a:p>
        </p:txBody>
      </p:sp>
      <p:sp>
        <p:nvSpPr>
          <p:cNvPr id="49174" name="Line 24"/>
          <p:cNvSpPr>
            <a:spLocks noChangeShapeType="1"/>
          </p:cNvSpPr>
          <p:nvPr/>
        </p:nvSpPr>
        <p:spPr bwMode="auto">
          <a:xfrm>
            <a:off x="6205540" y="2973388"/>
            <a:ext cx="1938337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 dirty="0">
              <a:latin typeface="Calibri"/>
            </a:endParaRPr>
          </a:p>
        </p:txBody>
      </p:sp>
      <p:sp>
        <p:nvSpPr>
          <p:cNvPr id="49175" name="Text Box 25"/>
          <p:cNvSpPr txBox="1">
            <a:spLocks noChangeArrowheads="1"/>
          </p:cNvSpPr>
          <p:nvPr/>
        </p:nvSpPr>
        <p:spPr bwMode="auto">
          <a:xfrm>
            <a:off x="6075363" y="4424363"/>
            <a:ext cx="2940051" cy="409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37931725" indent="-37474525" algn="ctr"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l"/>
            <a:r>
              <a:rPr lang="en-US" sz="1400" dirty="0">
                <a:latin typeface="Calibri"/>
              </a:rPr>
              <a:t> </a:t>
            </a:r>
            <a:r>
              <a:rPr lang="en-US" sz="1400" dirty="0" smtClean="0">
                <a:latin typeface="Calibri"/>
              </a:rPr>
              <a:t> </a:t>
            </a:r>
            <a:r>
              <a:rPr lang="en-US" sz="1400" dirty="0" err="1" smtClean="0">
                <a:latin typeface="Calibri"/>
              </a:rPr>
              <a:t>udt_send</a:t>
            </a:r>
            <a:r>
              <a:rPr lang="en-US" sz="1400" dirty="0" smtClean="0">
                <a:latin typeface="Calibri"/>
              </a:rPr>
              <a:t>(ACK)</a:t>
            </a:r>
            <a:endParaRPr lang="en-US" sz="1400" dirty="0">
              <a:latin typeface="Times New Roman" charset="0"/>
            </a:endParaRPr>
          </a:p>
        </p:txBody>
      </p:sp>
      <p:sp>
        <p:nvSpPr>
          <p:cNvPr id="49176" name="Text Box 26"/>
          <p:cNvSpPr txBox="1">
            <a:spLocks noChangeArrowheads="1"/>
          </p:cNvSpPr>
          <p:nvPr/>
        </p:nvSpPr>
        <p:spPr bwMode="auto">
          <a:xfrm>
            <a:off x="193675" y="3651250"/>
            <a:ext cx="2624139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37931725" indent="-37474525" algn="ctr"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l"/>
            <a:r>
              <a:rPr lang="en-US" sz="1400" dirty="0" smtClean="0">
                <a:latin typeface="Calibri"/>
              </a:rPr>
              <a:t>receive(packet) </a:t>
            </a:r>
            <a:r>
              <a:rPr lang="en-US" sz="1400" dirty="0">
                <a:latin typeface="Calibri"/>
              </a:rPr>
              <a:t>&amp;&amp; </a:t>
            </a:r>
          </a:p>
          <a:p>
            <a:pPr algn="l"/>
            <a:r>
              <a:rPr lang="en-US" sz="1400" dirty="0">
                <a:latin typeface="Calibri"/>
              </a:rPr>
              <a:t>   not corrupt</a:t>
            </a:r>
            <a:r>
              <a:rPr lang="en-US" sz="1400" dirty="0" smtClean="0">
                <a:latin typeface="Calibri"/>
              </a:rPr>
              <a:t>(packet) </a:t>
            </a:r>
            <a:r>
              <a:rPr lang="en-US" sz="1400" dirty="0">
                <a:latin typeface="Calibri"/>
              </a:rPr>
              <a:t>&amp;&amp;</a:t>
            </a:r>
          </a:p>
          <a:p>
            <a:pPr algn="l"/>
            <a:r>
              <a:rPr lang="en-US" sz="1400" dirty="0">
                <a:latin typeface="Calibri"/>
              </a:rPr>
              <a:t>   has_seq1</a:t>
            </a:r>
            <a:r>
              <a:rPr lang="en-US" sz="1400" dirty="0" smtClean="0">
                <a:latin typeface="Calibri"/>
              </a:rPr>
              <a:t>(packet)</a:t>
            </a:r>
            <a:endParaRPr lang="en-US" sz="1400" dirty="0">
              <a:latin typeface="Calibri"/>
            </a:endParaRPr>
          </a:p>
          <a:p>
            <a:endParaRPr lang="en-US" dirty="0">
              <a:latin typeface="Times New Roman" charset="0"/>
            </a:endParaRPr>
          </a:p>
        </p:txBody>
      </p:sp>
      <p:sp>
        <p:nvSpPr>
          <p:cNvPr id="49177" name="Line 27"/>
          <p:cNvSpPr>
            <a:spLocks noChangeShapeType="1"/>
          </p:cNvSpPr>
          <p:nvPr/>
        </p:nvSpPr>
        <p:spPr bwMode="auto">
          <a:xfrm>
            <a:off x="277814" y="4359275"/>
            <a:ext cx="1938337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 dirty="0">
              <a:latin typeface="Calibri"/>
            </a:endParaRPr>
          </a:p>
        </p:txBody>
      </p:sp>
      <p:sp>
        <p:nvSpPr>
          <p:cNvPr id="49178" name="Text Box 28"/>
          <p:cNvSpPr txBox="1">
            <a:spLocks noChangeArrowheads="1"/>
          </p:cNvSpPr>
          <p:nvPr/>
        </p:nvSpPr>
        <p:spPr bwMode="auto">
          <a:xfrm>
            <a:off x="141289" y="2598738"/>
            <a:ext cx="2871787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37931725" indent="-37474525" algn="ctr"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l"/>
            <a:r>
              <a:rPr lang="en-US" sz="1400" dirty="0" smtClean="0">
                <a:latin typeface="Calibri"/>
              </a:rPr>
              <a:t>receive(packet) </a:t>
            </a:r>
            <a:r>
              <a:rPr lang="en-US" sz="1400" dirty="0">
                <a:latin typeface="Calibri"/>
              </a:rPr>
              <a:t>&amp;&amp; </a:t>
            </a:r>
            <a:r>
              <a:rPr lang="en-US" sz="1400" dirty="0" smtClean="0">
                <a:latin typeface="Calibri"/>
              </a:rPr>
              <a:t>corrupt(packet)</a:t>
            </a:r>
            <a:endParaRPr lang="en-US" sz="1400" dirty="0">
              <a:latin typeface="Times New Roman" charset="0"/>
            </a:endParaRPr>
          </a:p>
        </p:txBody>
      </p:sp>
      <p:sp>
        <p:nvSpPr>
          <p:cNvPr id="49179" name="Line 29"/>
          <p:cNvSpPr>
            <a:spLocks noChangeShapeType="1"/>
          </p:cNvSpPr>
          <p:nvPr/>
        </p:nvSpPr>
        <p:spPr bwMode="auto">
          <a:xfrm>
            <a:off x="279400" y="2973388"/>
            <a:ext cx="1938339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 dirty="0">
              <a:latin typeface="Calibri"/>
            </a:endParaRPr>
          </a:p>
        </p:txBody>
      </p:sp>
      <p:sp>
        <p:nvSpPr>
          <p:cNvPr id="49180" name="Text Box 30"/>
          <p:cNvSpPr txBox="1">
            <a:spLocks noChangeArrowheads="1"/>
          </p:cNvSpPr>
          <p:nvPr/>
        </p:nvSpPr>
        <p:spPr bwMode="auto">
          <a:xfrm>
            <a:off x="225425" y="4381501"/>
            <a:ext cx="2940051" cy="409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37931725" indent="-37474525" algn="ctr"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l"/>
            <a:r>
              <a:rPr lang="en-US" sz="1400" dirty="0" err="1" smtClean="0">
                <a:latin typeface="Calibri"/>
              </a:rPr>
              <a:t>udt_send</a:t>
            </a:r>
            <a:r>
              <a:rPr lang="en-US" sz="1400" dirty="0" smtClean="0">
                <a:latin typeface="Calibri"/>
              </a:rPr>
              <a:t>(ACK)</a:t>
            </a:r>
            <a:endParaRPr lang="en-US" sz="1400" dirty="0">
              <a:latin typeface="Times New Roman" charset="0"/>
            </a:endParaRPr>
          </a:p>
        </p:txBody>
      </p:sp>
      <p:sp>
        <p:nvSpPr>
          <p:cNvPr id="49181" name="Text Box 31"/>
          <p:cNvSpPr txBox="1">
            <a:spLocks noChangeArrowheads="1"/>
          </p:cNvSpPr>
          <p:nvPr/>
        </p:nvSpPr>
        <p:spPr bwMode="auto">
          <a:xfrm>
            <a:off x="201613" y="2940050"/>
            <a:ext cx="3027363" cy="409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37931725" indent="-37474525" algn="ctr"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l"/>
            <a:r>
              <a:rPr lang="en-US" sz="1400" dirty="0" err="1" smtClean="0">
                <a:latin typeface="Calibri"/>
              </a:rPr>
              <a:t>udt_send</a:t>
            </a:r>
            <a:r>
              <a:rPr lang="en-US" sz="1400" dirty="0" smtClean="0">
                <a:latin typeface="Calibri"/>
              </a:rPr>
              <a:t>(NAK)</a:t>
            </a:r>
            <a:endParaRPr lang="en-US" sz="1400" dirty="0">
              <a:latin typeface="Times New Roman" charset="0"/>
            </a:endParaRPr>
          </a:p>
        </p:txBody>
      </p:sp>
      <p:sp>
        <p:nvSpPr>
          <p:cNvPr id="49182" name="Freeform 32"/>
          <p:cNvSpPr>
            <a:spLocks/>
          </p:cNvSpPr>
          <p:nvPr/>
        </p:nvSpPr>
        <p:spPr bwMode="auto">
          <a:xfrm rot="20579453" flipH="1">
            <a:off x="2235201" y="3640138"/>
            <a:ext cx="839788" cy="863600"/>
          </a:xfrm>
          <a:custGeom>
            <a:avLst/>
            <a:gdLst>
              <a:gd name="T0" fmla="*/ 71783559 w 619"/>
              <a:gd name="T1" fmla="*/ 257187693 h 1815"/>
              <a:gd name="T2" fmla="*/ 0 w 619"/>
              <a:gd name="T3" fmla="*/ 175005328 h 1815"/>
              <a:gd name="T4" fmla="*/ 0 60000 65536"/>
              <a:gd name="T5" fmla="*/ 0 60000 65536"/>
              <a:gd name="T6" fmla="*/ 0 w 619"/>
              <a:gd name="T7" fmla="*/ 0 h 1815"/>
              <a:gd name="T8" fmla="*/ 619 w 619"/>
              <a:gd name="T9" fmla="*/ 1815 h 1815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619" h="1815">
                <a:moveTo>
                  <a:pt x="39" y="1136"/>
                </a:moveTo>
                <a:cubicBezTo>
                  <a:pt x="619" y="1815"/>
                  <a:pt x="484" y="0"/>
                  <a:pt x="0" y="773"/>
                </a:cubicBezTo>
              </a:path>
            </a:pathLst>
          </a:custGeom>
          <a:noFill/>
          <a:ln w="1905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algn="ctr" eaLnBrk="0" hangingPunct="0"/>
            <a:endParaRPr lang="en-US" dirty="0">
              <a:latin typeface="Calibri"/>
            </a:endParaRPr>
          </a:p>
        </p:txBody>
      </p:sp>
      <p:sp>
        <p:nvSpPr>
          <p:cNvPr id="49183" name="Freeform 33"/>
          <p:cNvSpPr>
            <a:spLocks/>
          </p:cNvSpPr>
          <p:nvPr/>
        </p:nvSpPr>
        <p:spPr bwMode="auto">
          <a:xfrm rot="1361013" flipH="1">
            <a:off x="2222501" y="2992438"/>
            <a:ext cx="839788" cy="863600"/>
          </a:xfrm>
          <a:custGeom>
            <a:avLst/>
            <a:gdLst>
              <a:gd name="T0" fmla="*/ 71783559 w 619"/>
              <a:gd name="T1" fmla="*/ 257187693 h 1815"/>
              <a:gd name="T2" fmla="*/ 0 w 619"/>
              <a:gd name="T3" fmla="*/ 175005328 h 1815"/>
              <a:gd name="T4" fmla="*/ 0 60000 65536"/>
              <a:gd name="T5" fmla="*/ 0 60000 65536"/>
              <a:gd name="T6" fmla="*/ 0 w 619"/>
              <a:gd name="T7" fmla="*/ 0 h 1815"/>
              <a:gd name="T8" fmla="*/ 619 w 619"/>
              <a:gd name="T9" fmla="*/ 1815 h 1815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619" h="1815">
                <a:moveTo>
                  <a:pt x="39" y="1136"/>
                </a:moveTo>
                <a:cubicBezTo>
                  <a:pt x="619" y="1815"/>
                  <a:pt x="484" y="0"/>
                  <a:pt x="0" y="773"/>
                </a:cubicBezTo>
              </a:path>
            </a:pathLst>
          </a:custGeom>
          <a:noFill/>
          <a:ln w="1905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algn="ctr" eaLnBrk="0" hangingPunct="0"/>
            <a:endParaRPr lang="en-US" dirty="0"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2886653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9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37931725" indent="-37474525" algn="ctr"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r"/>
            <a:fld id="{BD5FCD6A-67C7-BE4D-A34E-90543B302ACC}" type="slidenum">
              <a:rPr lang="en-US" sz="1400" smtClean="0">
                <a:latin typeface="Calibri"/>
              </a:rPr>
              <a:pPr algn="r"/>
              <a:t>41</a:t>
            </a:fld>
            <a:endParaRPr lang="en-US" sz="1400" dirty="0">
              <a:latin typeface="Calibri"/>
            </a:endParaRPr>
          </a:p>
        </p:txBody>
      </p:sp>
      <p:sp>
        <p:nvSpPr>
          <p:cNvPr id="5018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ea typeface="ＭＳ Ｐゴシック" charset="0"/>
                <a:cs typeface="ＭＳ Ｐゴシック" charset="0"/>
              </a:rPr>
              <a:t>rdt2.1: discussion</a:t>
            </a:r>
          </a:p>
        </p:txBody>
      </p:sp>
      <p:sp>
        <p:nvSpPr>
          <p:cNvPr id="50181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>
              <a:buFont typeface="ZapfDingbats" charset="0"/>
              <a:buNone/>
            </a:pPr>
            <a:r>
              <a:rPr lang="en-US" sz="2400" u="sng" dirty="0">
                <a:solidFill>
                  <a:srgbClr val="FF0000"/>
                </a:solidFill>
                <a:ea typeface="ＭＳ Ｐゴシック" charset="0"/>
                <a:cs typeface="ＭＳ Ｐゴシック" charset="0"/>
              </a:rPr>
              <a:t>Sender:</a:t>
            </a:r>
            <a:endParaRPr lang="en-US" sz="2400" dirty="0">
              <a:ea typeface="ＭＳ Ｐゴシック" charset="0"/>
              <a:cs typeface="ＭＳ Ｐゴシック" charset="0"/>
            </a:endParaRPr>
          </a:p>
          <a:p>
            <a:r>
              <a:rPr lang="en-US" sz="2400" dirty="0" err="1">
                <a:ea typeface="ＭＳ Ｐゴシック" charset="0"/>
                <a:cs typeface="ＭＳ Ｐゴシック" charset="0"/>
              </a:rPr>
              <a:t>seq</a:t>
            </a:r>
            <a:r>
              <a:rPr lang="en-US" sz="2400" dirty="0">
                <a:ea typeface="ＭＳ Ｐゴシック" charset="0"/>
                <a:cs typeface="ＭＳ Ｐゴシック" charset="0"/>
              </a:rPr>
              <a:t> # added to </a:t>
            </a:r>
            <a:r>
              <a:rPr lang="en-US" sz="2400" dirty="0" err="1">
                <a:ea typeface="ＭＳ Ｐゴシック" charset="0"/>
                <a:cs typeface="ＭＳ Ｐゴシック" charset="0"/>
              </a:rPr>
              <a:t>pkt</a:t>
            </a:r>
            <a:endParaRPr lang="en-US" sz="2400" dirty="0">
              <a:ea typeface="ＭＳ Ｐゴシック" charset="0"/>
              <a:cs typeface="ＭＳ Ｐゴシック" charset="0"/>
            </a:endParaRPr>
          </a:p>
          <a:p>
            <a:r>
              <a:rPr lang="en-US" sz="2400" dirty="0">
                <a:ea typeface="ＭＳ Ｐゴシック" charset="0"/>
                <a:cs typeface="ＭＳ Ｐゴシック" charset="0"/>
              </a:rPr>
              <a:t>two seq. #</a:t>
            </a:r>
            <a:r>
              <a:rPr lang="ja-JP" altLang="en-US" sz="2400" dirty="0">
                <a:ea typeface="ＭＳ Ｐゴシック" charset="0"/>
                <a:cs typeface="ＭＳ Ｐゴシック" charset="0"/>
              </a:rPr>
              <a:t>’</a:t>
            </a:r>
            <a:r>
              <a:rPr lang="en-US" sz="2400" dirty="0">
                <a:ea typeface="ＭＳ Ｐゴシック" charset="0"/>
                <a:cs typeface="ＭＳ Ｐゴシック" charset="0"/>
              </a:rPr>
              <a:t>s (0,1) will suffice.  Why?</a:t>
            </a:r>
          </a:p>
          <a:p>
            <a:r>
              <a:rPr lang="en-US" sz="2400" dirty="0">
                <a:ea typeface="ＭＳ Ｐゴシック" charset="0"/>
                <a:cs typeface="ＭＳ Ｐゴシック" charset="0"/>
              </a:rPr>
              <a:t>must check if received ACK/NAK corrupted </a:t>
            </a:r>
          </a:p>
          <a:p>
            <a:r>
              <a:rPr lang="en-US" sz="2400" dirty="0">
                <a:ea typeface="ＭＳ Ｐゴシック" charset="0"/>
                <a:cs typeface="ＭＳ Ｐゴシック" charset="0"/>
              </a:rPr>
              <a:t>twice as many states</a:t>
            </a:r>
          </a:p>
          <a:p>
            <a:pPr lvl="1"/>
            <a:r>
              <a:rPr lang="en-US" sz="2000" dirty="0">
                <a:ea typeface="ＭＳ Ｐゴシック" charset="0"/>
              </a:rPr>
              <a:t>state must </a:t>
            </a:r>
            <a:r>
              <a:rPr lang="ja-JP" altLang="en-US" sz="2000" dirty="0">
                <a:ea typeface="ＭＳ Ｐゴシック" charset="0"/>
              </a:rPr>
              <a:t>“</a:t>
            </a:r>
            <a:r>
              <a:rPr lang="en-US" sz="2000" dirty="0">
                <a:ea typeface="ＭＳ Ｐゴシック" charset="0"/>
              </a:rPr>
              <a:t>remember</a:t>
            </a:r>
            <a:r>
              <a:rPr lang="ja-JP" altLang="en-US" sz="2000" dirty="0">
                <a:ea typeface="ＭＳ Ｐゴシック" charset="0"/>
              </a:rPr>
              <a:t>”</a:t>
            </a:r>
            <a:r>
              <a:rPr lang="en-US" sz="2000" dirty="0">
                <a:ea typeface="ＭＳ Ｐゴシック" charset="0"/>
              </a:rPr>
              <a:t> whether </a:t>
            </a:r>
            <a:r>
              <a:rPr lang="ja-JP" altLang="en-US" sz="2000" dirty="0">
                <a:ea typeface="ＭＳ Ｐゴシック" charset="0"/>
              </a:rPr>
              <a:t>“</a:t>
            </a:r>
            <a:r>
              <a:rPr lang="en-US" sz="2000" dirty="0">
                <a:ea typeface="ＭＳ Ｐゴシック" charset="0"/>
              </a:rPr>
              <a:t>current</a:t>
            </a:r>
            <a:r>
              <a:rPr lang="ja-JP" altLang="en-US" sz="2000" dirty="0">
                <a:ea typeface="ＭＳ Ｐゴシック" charset="0"/>
              </a:rPr>
              <a:t>”</a:t>
            </a:r>
            <a:r>
              <a:rPr lang="en-US" sz="2000" dirty="0">
                <a:ea typeface="ＭＳ Ｐゴシック" charset="0"/>
              </a:rPr>
              <a:t> </a:t>
            </a:r>
            <a:r>
              <a:rPr lang="en-US" sz="2000" dirty="0" err="1">
                <a:ea typeface="ＭＳ Ｐゴシック" charset="0"/>
              </a:rPr>
              <a:t>pkt</a:t>
            </a:r>
            <a:r>
              <a:rPr lang="en-US" sz="2000" dirty="0">
                <a:ea typeface="ＭＳ Ｐゴシック" charset="0"/>
              </a:rPr>
              <a:t> has </a:t>
            </a:r>
            <a:r>
              <a:rPr lang="en-US" sz="2000" dirty="0" smtClean="0">
                <a:ea typeface="ＭＳ Ｐゴシック" charset="0"/>
              </a:rPr>
              <a:t>a</a:t>
            </a:r>
          </a:p>
          <a:p>
            <a:pPr marL="457200" lvl="1" indent="0">
              <a:buNone/>
            </a:pPr>
            <a:r>
              <a:rPr lang="en-US" sz="2000" dirty="0">
                <a:ea typeface="ＭＳ Ｐゴシック" charset="0"/>
              </a:rPr>
              <a:t>	</a:t>
            </a:r>
            <a:r>
              <a:rPr lang="en-US" sz="2000" dirty="0" smtClean="0">
                <a:ea typeface="ＭＳ Ｐゴシック" charset="0"/>
              </a:rPr>
              <a:t>0 </a:t>
            </a:r>
            <a:r>
              <a:rPr lang="en-US" sz="2000" dirty="0">
                <a:ea typeface="ＭＳ Ｐゴシック" charset="0"/>
              </a:rPr>
              <a:t>or 1 </a:t>
            </a:r>
            <a:r>
              <a:rPr lang="en-US" sz="2000" dirty="0" smtClean="0">
                <a:ea typeface="ＭＳ Ｐゴシック" charset="0"/>
              </a:rPr>
              <a:t>sequence number</a:t>
            </a:r>
            <a:endParaRPr lang="en-US" sz="2000" dirty="0">
              <a:ea typeface="ＭＳ Ｐゴシック" charset="0"/>
            </a:endParaRPr>
          </a:p>
          <a:p>
            <a:endParaRPr lang="en-US" sz="2400" dirty="0">
              <a:ea typeface="ＭＳ Ｐゴシック" charset="0"/>
              <a:cs typeface="ＭＳ Ｐゴシック" charset="0"/>
            </a:endParaRPr>
          </a:p>
        </p:txBody>
      </p:sp>
      <p:sp>
        <p:nvSpPr>
          <p:cNvPr id="50182" name="Rectangle 4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pPr>
              <a:buFont typeface="ZapfDingbats" charset="0"/>
              <a:buNone/>
            </a:pPr>
            <a:r>
              <a:rPr lang="en-US" sz="2400" u="sng" dirty="0">
                <a:solidFill>
                  <a:srgbClr val="FF0000"/>
                </a:solidFill>
                <a:ea typeface="ＭＳ Ｐゴシック" charset="0"/>
                <a:cs typeface="ＭＳ Ｐゴシック" charset="0"/>
              </a:rPr>
              <a:t>Receiver:</a:t>
            </a:r>
            <a:endParaRPr lang="en-US" sz="2400" dirty="0">
              <a:ea typeface="ＭＳ Ｐゴシック" charset="0"/>
              <a:cs typeface="ＭＳ Ｐゴシック" charset="0"/>
            </a:endParaRPr>
          </a:p>
          <a:p>
            <a:r>
              <a:rPr lang="en-US" sz="2400" dirty="0">
                <a:ea typeface="ＭＳ Ｐゴシック" charset="0"/>
                <a:cs typeface="ＭＳ Ｐゴシック" charset="0"/>
              </a:rPr>
              <a:t>must check if received packet is duplicate</a:t>
            </a:r>
          </a:p>
          <a:p>
            <a:pPr lvl="1"/>
            <a:r>
              <a:rPr lang="en-US" sz="2000" dirty="0">
                <a:ea typeface="ＭＳ Ｐゴシック" charset="0"/>
              </a:rPr>
              <a:t>state indicates whether 0 or 1 is expected </a:t>
            </a:r>
            <a:r>
              <a:rPr lang="en-US" sz="2000" dirty="0" err="1">
                <a:ea typeface="ＭＳ Ｐゴシック" charset="0"/>
              </a:rPr>
              <a:t>pkt</a:t>
            </a:r>
            <a:r>
              <a:rPr lang="en-US" sz="2000" dirty="0">
                <a:ea typeface="ＭＳ Ｐゴシック" charset="0"/>
              </a:rPr>
              <a:t> </a:t>
            </a:r>
            <a:r>
              <a:rPr lang="en-US" sz="2000" dirty="0" err="1">
                <a:ea typeface="ＭＳ Ｐゴシック" charset="0"/>
              </a:rPr>
              <a:t>seq</a:t>
            </a:r>
            <a:r>
              <a:rPr lang="en-US" sz="2000" dirty="0">
                <a:ea typeface="ＭＳ Ｐゴシック" charset="0"/>
              </a:rPr>
              <a:t> #</a:t>
            </a:r>
          </a:p>
          <a:p>
            <a:r>
              <a:rPr lang="en-US" sz="2400" dirty="0">
                <a:ea typeface="ＭＳ Ｐゴシック" charset="0"/>
                <a:cs typeface="ＭＳ Ｐゴシック" charset="0"/>
              </a:rPr>
              <a:t>note: receiver can </a:t>
            </a:r>
            <a:r>
              <a:rPr lang="en-US" sz="2400" i="1" dirty="0">
                <a:ea typeface="ＭＳ Ｐゴシック" charset="0"/>
                <a:cs typeface="ＭＳ Ｐゴシック" charset="0"/>
              </a:rPr>
              <a:t>not</a:t>
            </a:r>
            <a:r>
              <a:rPr lang="en-US" sz="2400" dirty="0">
                <a:ea typeface="ＭＳ Ｐゴシック" charset="0"/>
                <a:cs typeface="ＭＳ Ｐゴシック" charset="0"/>
              </a:rPr>
              <a:t> know if its last ACK/NAK received OK at sender</a:t>
            </a:r>
          </a:p>
        </p:txBody>
      </p:sp>
    </p:spTree>
    <p:extLst>
      <p:ext uri="{BB962C8B-B14F-4D97-AF65-F5344CB8AC3E}">
        <p14:creationId xmlns:p14="http://schemas.microsoft.com/office/powerpoint/2010/main" val="19111413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3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37931725" indent="-37474525" algn="ctr"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r"/>
            <a:fld id="{21992470-E560-5745-8203-2C4031428AEB}" type="slidenum">
              <a:rPr lang="en-US" sz="1400" smtClean="0">
                <a:latin typeface="Calibri"/>
              </a:rPr>
              <a:pPr algn="r"/>
              <a:t>42</a:t>
            </a:fld>
            <a:endParaRPr lang="en-US" sz="1400" dirty="0">
              <a:latin typeface="Calibri"/>
            </a:endParaRPr>
          </a:p>
        </p:txBody>
      </p:sp>
      <p:sp>
        <p:nvSpPr>
          <p:cNvPr id="5120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>
                <a:ea typeface="ＭＳ Ｐゴシック" charset="0"/>
                <a:cs typeface="ＭＳ Ｐゴシック" charset="0"/>
              </a:rPr>
              <a:t>rdt2.2: a NAK-free protocol</a:t>
            </a:r>
            <a:endParaRPr lang="en-US" dirty="0">
              <a:ea typeface="ＭＳ Ｐゴシック" charset="0"/>
              <a:cs typeface="ＭＳ Ｐゴシック" charset="0"/>
            </a:endParaRPr>
          </a:p>
        </p:txBody>
      </p:sp>
      <p:sp>
        <p:nvSpPr>
          <p:cNvPr id="5120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19101" y="1581151"/>
            <a:ext cx="8064500" cy="2749550"/>
          </a:xfrm>
        </p:spPr>
        <p:txBody>
          <a:bodyPr/>
          <a:lstStyle/>
          <a:p>
            <a:r>
              <a:rPr lang="en-US" sz="2400" dirty="0">
                <a:ea typeface="ＭＳ Ｐゴシック" charset="0"/>
                <a:cs typeface="ＭＳ Ｐゴシック" charset="0"/>
              </a:rPr>
              <a:t>same functionality as rdt2.1, using ACKs only</a:t>
            </a:r>
          </a:p>
          <a:p>
            <a:r>
              <a:rPr lang="en-US" sz="2400" dirty="0">
                <a:ea typeface="ＭＳ Ｐゴシック" charset="0"/>
                <a:cs typeface="ＭＳ Ｐゴシック" charset="0"/>
              </a:rPr>
              <a:t>instead of NAK, receiver sends ACK for last </a:t>
            </a:r>
            <a:r>
              <a:rPr lang="en-US" sz="2400" dirty="0" err="1">
                <a:ea typeface="ＭＳ Ｐゴシック" charset="0"/>
                <a:cs typeface="ＭＳ Ｐゴシック" charset="0"/>
              </a:rPr>
              <a:t>pkt</a:t>
            </a:r>
            <a:r>
              <a:rPr lang="en-US" sz="2400" dirty="0">
                <a:ea typeface="ＭＳ Ｐゴシック" charset="0"/>
                <a:cs typeface="ＭＳ Ｐゴシック" charset="0"/>
              </a:rPr>
              <a:t> received OK</a:t>
            </a:r>
          </a:p>
          <a:p>
            <a:pPr lvl="1"/>
            <a:r>
              <a:rPr lang="en-US" sz="2000" dirty="0">
                <a:ea typeface="ＭＳ Ｐゴシック" charset="0"/>
              </a:rPr>
              <a:t>receiver must </a:t>
            </a:r>
            <a:r>
              <a:rPr lang="en-US" sz="2000" i="1" dirty="0">
                <a:ea typeface="ＭＳ Ｐゴシック" charset="0"/>
              </a:rPr>
              <a:t>explicitly</a:t>
            </a:r>
            <a:r>
              <a:rPr lang="en-US" sz="2000" dirty="0">
                <a:ea typeface="ＭＳ Ｐゴシック" charset="0"/>
              </a:rPr>
              <a:t> include </a:t>
            </a:r>
            <a:r>
              <a:rPr lang="en-US" sz="2000" dirty="0" err="1">
                <a:ea typeface="ＭＳ Ｐゴシック" charset="0"/>
              </a:rPr>
              <a:t>seq</a:t>
            </a:r>
            <a:r>
              <a:rPr lang="en-US" sz="2000" dirty="0">
                <a:ea typeface="ＭＳ Ｐゴシック" charset="0"/>
              </a:rPr>
              <a:t> # of </a:t>
            </a:r>
            <a:r>
              <a:rPr lang="en-US" sz="2000" dirty="0" err="1">
                <a:ea typeface="ＭＳ Ｐゴシック" charset="0"/>
              </a:rPr>
              <a:t>pkt</a:t>
            </a:r>
            <a:r>
              <a:rPr lang="en-US" sz="2000" dirty="0">
                <a:ea typeface="ＭＳ Ｐゴシック" charset="0"/>
              </a:rPr>
              <a:t> being </a:t>
            </a:r>
            <a:r>
              <a:rPr lang="en-US" sz="2000" dirty="0" err="1">
                <a:ea typeface="ＭＳ Ｐゴシック" charset="0"/>
              </a:rPr>
              <a:t>ACKed</a:t>
            </a:r>
            <a:r>
              <a:rPr lang="en-US" sz="2000" dirty="0">
                <a:ea typeface="ＭＳ Ｐゴシック" charset="0"/>
              </a:rPr>
              <a:t> </a:t>
            </a:r>
          </a:p>
          <a:p>
            <a:r>
              <a:rPr lang="en-US" sz="2400" dirty="0">
                <a:ea typeface="ＭＳ Ｐゴシック" charset="0"/>
                <a:cs typeface="ＭＳ Ｐゴシック" charset="0"/>
              </a:rPr>
              <a:t>duplicate ACK at sender results in same action as NAK: </a:t>
            </a:r>
            <a:r>
              <a:rPr lang="en-US" sz="2400" i="1" dirty="0">
                <a:ea typeface="ＭＳ Ｐゴシック" charset="0"/>
                <a:cs typeface="ＭＳ Ｐゴシック" charset="0"/>
              </a:rPr>
              <a:t>retransmit current </a:t>
            </a:r>
            <a:r>
              <a:rPr lang="en-US" sz="2400" i="1" dirty="0" err="1">
                <a:ea typeface="ＭＳ Ｐゴシック" charset="0"/>
                <a:cs typeface="ＭＳ Ｐゴシック" charset="0"/>
              </a:rPr>
              <a:t>pkt</a:t>
            </a:r>
            <a:endParaRPr lang="en-US" sz="2400" dirty="0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290811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7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37931725" indent="-37474525" algn="ctr"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r"/>
            <a:fld id="{CD8E7BFD-E08F-714A-BDD9-6BEF1C58DFDD}" type="slidenum">
              <a:rPr lang="en-US" sz="1400" smtClean="0">
                <a:latin typeface="Calibri"/>
              </a:rPr>
              <a:pPr algn="r"/>
              <a:t>43</a:t>
            </a:fld>
            <a:endParaRPr lang="en-US" sz="1400" dirty="0">
              <a:latin typeface="Calibri"/>
            </a:endParaRPr>
          </a:p>
        </p:txBody>
      </p:sp>
      <p:sp>
        <p:nvSpPr>
          <p:cNvPr id="52228" name="Rectangle 2"/>
          <p:cNvSpPr>
            <a:spLocks noGrp="1" noChangeArrowheads="1"/>
          </p:cNvSpPr>
          <p:nvPr>
            <p:ph type="title"/>
          </p:nvPr>
        </p:nvSpPr>
        <p:spPr>
          <a:xfrm>
            <a:off x="449263" y="173038"/>
            <a:ext cx="7772400" cy="1143000"/>
          </a:xfrm>
        </p:spPr>
        <p:txBody>
          <a:bodyPr/>
          <a:lstStyle/>
          <a:p>
            <a:r>
              <a:rPr lang="en-US" sz="3200" dirty="0">
                <a:ea typeface="ＭＳ Ｐゴシック" charset="0"/>
                <a:cs typeface="ＭＳ Ｐゴシック" charset="0"/>
              </a:rPr>
              <a:t>rdt2.2: sender, receiver fragments</a:t>
            </a:r>
          </a:p>
        </p:txBody>
      </p:sp>
      <p:grpSp>
        <p:nvGrpSpPr>
          <p:cNvPr id="52229" name="Group 3"/>
          <p:cNvGrpSpPr>
            <a:grpSpLocks/>
          </p:cNvGrpSpPr>
          <p:nvPr/>
        </p:nvGrpSpPr>
        <p:grpSpPr bwMode="auto">
          <a:xfrm>
            <a:off x="2620964" y="2220913"/>
            <a:ext cx="1062037" cy="838200"/>
            <a:chOff x="1441" y="2062"/>
            <a:chExt cx="669" cy="528"/>
          </a:xfrm>
        </p:grpSpPr>
        <p:sp>
          <p:nvSpPr>
            <p:cNvPr id="52261" name="Oval 4"/>
            <p:cNvSpPr>
              <a:spLocks noChangeArrowheads="1"/>
            </p:cNvSpPr>
            <p:nvPr/>
          </p:nvSpPr>
          <p:spPr bwMode="auto">
            <a:xfrm>
              <a:off x="1483" y="2062"/>
              <a:ext cx="578" cy="528"/>
            </a:xfrm>
            <a:prstGeom prst="ellipse">
              <a:avLst/>
            </a:prstGeom>
            <a:solidFill>
              <a:srgbClr val="FFFFFF"/>
            </a:soli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US" dirty="0">
                <a:latin typeface="Calibri"/>
              </a:endParaRPr>
            </a:p>
          </p:txBody>
        </p:sp>
        <p:sp>
          <p:nvSpPr>
            <p:cNvPr id="52262" name="Text Box 5"/>
            <p:cNvSpPr txBox="1">
              <a:spLocks noChangeArrowheads="1"/>
            </p:cNvSpPr>
            <p:nvPr/>
          </p:nvSpPr>
          <p:spPr bwMode="auto">
            <a:xfrm>
              <a:off x="1441" y="2110"/>
              <a:ext cx="669" cy="3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algn="ctr" eaLnBrk="0" hangingPunct="0">
                <a:defRPr sz="1600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37931725" indent="-37474525" algn="ctr" eaLnBrk="0" hangingPunct="0">
                <a:defRPr sz="16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eaLnBrk="0" hangingPunct="0">
                <a:defRPr sz="16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eaLnBrk="0" hangingPunct="0">
                <a:defRPr sz="16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eaLnBrk="0" hangingPunct="0">
                <a:defRPr sz="16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r>
                <a:rPr lang="en-US" sz="1400" dirty="0">
                  <a:latin typeface="Calibri"/>
                </a:rPr>
                <a:t>Wait for call 0 from above</a:t>
              </a:r>
              <a:endParaRPr lang="en-US" sz="1400" dirty="0">
                <a:latin typeface="Times New Roman" charset="0"/>
              </a:endParaRPr>
            </a:p>
          </p:txBody>
        </p:sp>
      </p:grpSp>
      <p:sp>
        <p:nvSpPr>
          <p:cNvPr id="52230" name="Text Box 6"/>
          <p:cNvSpPr txBox="1">
            <a:spLocks noChangeArrowheads="1"/>
          </p:cNvSpPr>
          <p:nvPr/>
        </p:nvSpPr>
        <p:spPr bwMode="auto">
          <a:xfrm>
            <a:off x="2957514" y="1519238"/>
            <a:ext cx="3722687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37931725" indent="-37474525" algn="ctr"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l"/>
            <a:r>
              <a:rPr lang="en-US" dirty="0">
                <a:latin typeface="Calibri"/>
              </a:rPr>
              <a:t>s</a:t>
            </a:r>
            <a:r>
              <a:rPr lang="en-US" dirty="0" smtClean="0">
                <a:latin typeface="Calibri"/>
              </a:rPr>
              <a:t>equence=0</a:t>
            </a:r>
            <a:endParaRPr lang="en-US" dirty="0">
              <a:latin typeface="Calibri"/>
            </a:endParaRPr>
          </a:p>
          <a:p>
            <a:pPr algn="l"/>
            <a:r>
              <a:rPr lang="en-US" dirty="0" err="1" smtClean="0">
                <a:latin typeface="Calibri"/>
              </a:rPr>
              <a:t>udt_send</a:t>
            </a:r>
            <a:r>
              <a:rPr lang="en-US" dirty="0" smtClean="0">
                <a:latin typeface="Calibri"/>
              </a:rPr>
              <a:t>(packet)</a:t>
            </a:r>
            <a:endParaRPr lang="en-US" dirty="0">
              <a:latin typeface="Times New Roman" charset="0"/>
            </a:endParaRPr>
          </a:p>
        </p:txBody>
      </p:sp>
      <p:sp>
        <p:nvSpPr>
          <p:cNvPr id="52231" name="Text Box 7"/>
          <p:cNvSpPr txBox="1">
            <a:spLocks noChangeArrowheads="1"/>
          </p:cNvSpPr>
          <p:nvPr/>
        </p:nvSpPr>
        <p:spPr bwMode="auto">
          <a:xfrm>
            <a:off x="2970214" y="1238250"/>
            <a:ext cx="1724025" cy="28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37931725" indent="-37474525" algn="ctr"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l"/>
            <a:r>
              <a:rPr lang="en-US" dirty="0" err="1" smtClean="0">
                <a:latin typeface="Calibri"/>
              </a:rPr>
              <a:t>rdt_send</a:t>
            </a:r>
            <a:r>
              <a:rPr lang="en-US" dirty="0" smtClean="0">
                <a:latin typeface="Calibri"/>
              </a:rPr>
              <a:t>(</a:t>
            </a:r>
            <a:r>
              <a:rPr lang="en-US" dirty="0">
                <a:latin typeface="Calibri"/>
              </a:rPr>
              <a:t>data)</a:t>
            </a:r>
            <a:endParaRPr lang="en-US" dirty="0">
              <a:latin typeface="Times New Roman" charset="0"/>
            </a:endParaRPr>
          </a:p>
        </p:txBody>
      </p:sp>
      <p:sp>
        <p:nvSpPr>
          <p:cNvPr id="52232" name="Line 8"/>
          <p:cNvSpPr>
            <a:spLocks noChangeShapeType="1"/>
          </p:cNvSpPr>
          <p:nvPr/>
        </p:nvSpPr>
        <p:spPr bwMode="auto">
          <a:xfrm>
            <a:off x="3032126" y="1574800"/>
            <a:ext cx="3552825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 dirty="0">
              <a:latin typeface="Calibri"/>
            </a:endParaRPr>
          </a:p>
        </p:txBody>
      </p:sp>
      <p:sp>
        <p:nvSpPr>
          <p:cNvPr id="52233" name="Line 9"/>
          <p:cNvSpPr>
            <a:spLocks noChangeShapeType="1"/>
          </p:cNvSpPr>
          <p:nvPr/>
        </p:nvSpPr>
        <p:spPr bwMode="auto">
          <a:xfrm>
            <a:off x="2427289" y="2084389"/>
            <a:ext cx="419100" cy="230187"/>
          </a:xfrm>
          <a:prstGeom prst="line">
            <a:avLst/>
          </a:prstGeom>
          <a:noFill/>
          <a:ln w="19050">
            <a:solidFill>
              <a:srgbClr val="000000"/>
            </a:solidFill>
            <a:prstDash val="dash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 dirty="0">
              <a:latin typeface="Calibri"/>
            </a:endParaRPr>
          </a:p>
        </p:txBody>
      </p:sp>
      <p:sp>
        <p:nvSpPr>
          <p:cNvPr id="52234" name="Freeform 10"/>
          <p:cNvSpPr>
            <a:spLocks/>
          </p:cNvSpPr>
          <p:nvPr/>
        </p:nvSpPr>
        <p:spPr bwMode="auto">
          <a:xfrm flipV="1">
            <a:off x="3327402" y="2019301"/>
            <a:ext cx="1897063" cy="206375"/>
          </a:xfrm>
          <a:custGeom>
            <a:avLst/>
            <a:gdLst>
              <a:gd name="T0" fmla="*/ 0 w 2835"/>
              <a:gd name="T1" fmla="*/ 0 h 525"/>
              <a:gd name="T2" fmla="*/ 1269434930 w 2835"/>
              <a:gd name="T3" fmla="*/ 0 h 525"/>
              <a:gd name="T4" fmla="*/ 0 60000 65536"/>
              <a:gd name="T5" fmla="*/ 0 60000 65536"/>
              <a:gd name="T6" fmla="*/ 0 w 2835"/>
              <a:gd name="T7" fmla="*/ 0 h 525"/>
              <a:gd name="T8" fmla="*/ 2835 w 2835"/>
              <a:gd name="T9" fmla="*/ 525 h 525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2835" h="525">
                <a:moveTo>
                  <a:pt x="0" y="0"/>
                </a:moveTo>
                <a:cubicBezTo>
                  <a:pt x="60" y="525"/>
                  <a:pt x="2835" y="495"/>
                  <a:pt x="2835" y="0"/>
                </a:cubicBezTo>
              </a:path>
            </a:pathLst>
          </a:custGeom>
          <a:noFill/>
          <a:ln w="1905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algn="ctr" eaLnBrk="0" hangingPunct="0"/>
            <a:endParaRPr lang="en-US" dirty="0">
              <a:latin typeface="Calibri"/>
            </a:endParaRPr>
          </a:p>
        </p:txBody>
      </p:sp>
      <p:sp>
        <p:nvSpPr>
          <p:cNvPr id="52235" name="Freeform 11"/>
          <p:cNvSpPr>
            <a:spLocks/>
          </p:cNvSpPr>
          <p:nvPr/>
        </p:nvSpPr>
        <p:spPr bwMode="auto">
          <a:xfrm rot="-1357180">
            <a:off x="5802314" y="1944689"/>
            <a:ext cx="452437" cy="860425"/>
          </a:xfrm>
          <a:custGeom>
            <a:avLst/>
            <a:gdLst>
              <a:gd name="T0" fmla="*/ 0 w 735"/>
              <a:gd name="T1" fmla="*/ 123769746 h 1080"/>
              <a:gd name="T2" fmla="*/ 0 w 735"/>
              <a:gd name="T3" fmla="*/ 542681201 h 1080"/>
              <a:gd name="T4" fmla="*/ 0 60000 65536"/>
              <a:gd name="T5" fmla="*/ 0 60000 65536"/>
              <a:gd name="T6" fmla="*/ 0 w 735"/>
              <a:gd name="T7" fmla="*/ 0 h 1080"/>
              <a:gd name="T8" fmla="*/ 735 w 735"/>
              <a:gd name="T9" fmla="*/ 1080 h 1080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735" h="1080">
                <a:moveTo>
                  <a:pt x="0" y="195"/>
                </a:moveTo>
                <a:cubicBezTo>
                  <a:pt x="690" y="0"/>
                  <a:pt x="735" y="1080"/>
                  <a:pt x="0" y="855"/>
                </a:cubicBezTo>
              </a:path>
            </a:pathLst>
          </a:custGeom>
          <a:noFill/>
          <a:ln w="1905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algn="ctr" eaLnBrk="0" hangingPunct="0"/>
            <a:endParaRPr lang="en-US" dirty="0">
              <a:latin typeface="Calibri"/>
            </a:endParaRPr>
          </a:p>
        </p:txBody>
      </p:sp>
      <p:sp>
        <p:nvSpPr>
          <p:cNvPr id="52236" name="Text Box 12"/>
          <p:cNvSpPr txBox="1">
            <a:spLocks noChangeArrowheads="1"/>
          </p:cNvSpPr>
          <p:nvPr/>
        </p:nvSpPr>
        <p:spPr bwMode="auto">
          <a:xfrm>
            <a:off x="6315076" y="2651125"/>
            <a:ext cx="21240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37931725" indent="-37474525" algn="ctr"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l"/>
            <a:r>
              <a:rPr lang="en-US" b="1" dirty="0" err="1" smtClean="0">
                <a:solidFill>
                  <a:srgbClr val="FF0000"/>
                </a:solidFill>
                <a:latin typeface="Calibri"/>
              </a:rPr>
              <a:t>udt_send</a:t>
            </a:r>
            <a:r>
              <a:rPr lang="en-US" b="1" dirty="0" smtClean="0">
                <a:solidFill>
                  <a:srgbClr val="FF0000"/>
                </a:solidFill>
                <a:latin typeface="Calibri"/>
              </a:rPr>
              <a:t>(packet)</a:t>
            </a:r>
            <a:endParaRPr lang="en-US" b="1" dirty="0">
              <a:solidFill>
                <a:srgbClr val="FF0000"/>
              </a:solidFill>
              <a:latin typeface="Times New Roman" charset="0"/>
            </a:endParaRPr>
          </a:p>
        </p:txBody>
      </p:sp>
      <p:sp>
        <p:nvSpPr>
          <p:cNvPr id="52237" name="Text Box 13"/>
          <p:cNvSpPr txBox="1">
            <a:spLocks noChangeArrowheads="1"/>
          </p:cNvSpPr>
          <p:nvPr/>
        </p:nvSpPr>
        <p:spPr bwMode="auto">
          <a:xfrm>
            <a:off x="6218239" y="1863725"/>
            <a:ext cx="2717800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37931725" indent="-37474525" algn="ctr"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l"/>
            <a:r>
              <a:rPr lang="en-US" dirty="0" err="1" smtClean="0">
                <a:latin typeface="Calibri"/>
              </a:rPr>
              <a:t>rdt_rcv</a:t>
            </a:r>
            <a:r>
              <a:rPr lang="en-US" dirty="0" smtClean="0">
                <a:latin typeface="Calibri"/>
              </a:rPr>
              <a:t>(reply) </a:t>
            </a:r>
            <a:r>
              <a:rPr lang="en-US" dirty="0">
                <a:latin typeface="Calibri"/>
              </a:rPr>
              <a:t>&amp;&amp;  </a:t>
            </a:r>
          </a:p>
          <a:p>
            <a:pPr algn="l"/>
            <a:r>
              <a:rPr lang="en-US" dirty="0">
                <a:latin typeface="Calibri"/>
              </a:rPr>
              <a:t>( corrupt</a:t>
            </a:r>
            <a:r>
              <a:rPr lang="en-US" dirty="0" smtClean="0">
                <a:latin typeface="Calibri"/>
              </a:rPr>
              <a:t>(reply) </a:t>
            </a:r>
            <a:r>
              <a:rPr lang="en-US" dirty="0">
                <a:latin typeface="Calibri"/>
              </a:rPr>
              <a:t>||</a:t>
            </a:r>
          </a:p>
          <a:p>
            <a:pPr algn="l"/>
            <a:r>
              <a:rPr lang="en-US" dirty="0">
                <a:latin typeface="Calibri"/>
              </a:rPr>
              <a:t>  </a:t>
            </a:r>
            <a:r>
              <a:rPr lang="en-US" b="1" dirty="0" smtClean="0">
                <a:solidFill>
                  <a:srgbClr val="FF0000"/>
                </a:solidFill>
                <a:latin typeface="Calibri"/>
              </a:rPr>
              <a:t>isACK1(reply)</a:t>
            </a:r>
            <a:r>
              <a:rPr lang="en-US" dirty="0" smtClean="0">
                <a:latin typeface="Calibri"/>
              </a:rPr>
              <a:t> </a:t>
            </a:r>
            <a:r>
              <a:rPr lang="en-US" dirty="0">
                <a:latin typeface="Calibri"/>
              </a:rPr>
              <a:t>)</a:t>
            </a:r>
            <a:endParaRPr lang="en-US" dirty="0">
              <a:latin typeface="Times New Roman" charset="0"/>
            </a:endParaRPr>
          </a:p>
        </p:txBody>
      </p:sp>
      <p:sp>
        <p:nvSpPr>
          <p:cNvPr id="52238" name="Line 14"/>
          <p:cNvSpPr>
            <a:spLocks noChangeShapeType="1"/>
          </p:cNvSpPr>
          <p:nvPr/>
        </p:nvSpPr>
        <p:spPr bwMode="auto">
          <a:xfrm flipV="1">
            <a:off x="6418263" y="2644776"/>
            <a:ext cx="1420812" cy="1588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 dirty="0">
              <a:latin typeface="Calibri"/>
            </a:endParaRPr>
          </a:p>
        </p:txBody>
      </p:sp>
      <p:sp>
        <p:nvSpPr>
          <p:cNvPr id="52239" name="Freeform 15"/>
          <p:cNvSpPr>
            <a:spLocks/>
          </p:cNvSpPr>
          <p:nvPr/>
        </p:nvSpPr>
        <p:spPr bwMode="auto">
          <a:xfrm>
            <a:off x="5948363" y="2844800"/>
            <a:ext cx="203200" cy="1228725"/>
          </a:xfrm>
          <a:custGeom>
            <a:avLst/>
            <a:gdLst>
              <a:gd name="T0" fmla="*/ 168851263 w 128"/>
              <a:gd name="T1" fmla="*/ 1950600938 h 774"/>
              <a:gd name="T2" fmla="*/ 0 w 128"/>
              <a:gd name="T3" fmla="*/ 0 h 774"/>
              <a:gd name="T4" fmla="*/ 0 60000 65536"/>
              <a:gd name="T5" fmla="*/ 0 60000 65536"/>
              <a:gd name="T6" fmla="*/ 0 w 128"/>
              <a:gd name="T7" fmla="*/ 0 h 774"/>
              <a:gd name="T8" fmla="*/ 128 w 128"/>
              <a:gd name="T9" fmla="*/ 774 h 774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128" h="774">
                <a:moveTo>
                  <a:pt x="67" y="774"/>
                </a:moveTo>
                <a:cubicBezTo>
                  <a:pt x="128" y="425"/>
                  <a:pt x="81" y="0"/>
                  <a:pt x="0" y="0"/>
                </a:cubicBezTo>
              </a:path>
            </a:pathLst>
          </a:custGeom>
          <a:noFill/>
          <a:ln w="19050">
            <a:solidFill>
              <a:srgbClr val="000000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algn="ctr" eaLnBrk="0" hangingPunct="0"/>
            <a:endParaRPr lang="en-US" dirty="0">
              <a:latin typeface="Calibri"/>
            </a:endParaRPr>
          </a:p>
        </p:txBody>
      </p:sp>
      <p:sp>
        <p:nvSpPr>
          <p:cNvPr id="52240" name="Text Box 16"/>
          <p:cNvSpPr txBox="1">
            <a:spLocks noChangeArrowheads="1"/>
          </p:cNvSpPr>
          <p:nvPr/>
        </p:nvSpPr>
        <p:spPr bwMode="auto">
          <a:xfrm>
            <a:off x="6092825" y="3255963"/>
            <a:ext cx="2413000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37931725" indent="-37474525" algn="ctr"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l"/>
            <a:r>
              <a:rPr lang="en-US" dirty="0" err="1" smtClean="0">
                <a:latin typeface="Calibri"/>
              </a:rPr>
              <a:t>udt_rcv</a:t>
            </a:r>
            <a:r>
              <a:rPr lang="en-US" dirty="0" smtClean="0">
                <a:latin typeface="Calibri"/>
              </a:rPr>
              <a:t>(reply)   </a:t>
            </a:r>
            <a:endParaRPr lang="en-US" dirty="0">
              <a:latin typeface="Calibri"/>
            </a:endParaRPr>
          </a:p>
          <a:p>
            <a:pPr algn="l"/>
            <a:r>
              <a:rPr lang="en-US" dirty="0">
                <a:latin typeface="Calibri"/>
              </a:rPr>
              <a:t>&amp;&amp; </a:t>
            </a:r>
            <a:r>
              <a:rPr lang="en-US" dirty="0" smtClean="0">
                <a:latin typeface="Calibri"/>
              </a:rPr>
              <a:t>not corrupt(reply) </a:t>
            </a:r>
            <a:endParaRPr lang="en-US" dirty="0">
              <a:latin typeface="Calibri"/>
            </a:endParaRPr>
          </a:p>
          <a:p>
            <a:pPr algn="l"/>
            <a:r>
              <a:rPr lang="en-US" dirty="0">
                <a:latin typeface="Calibri"/>
              </a:rPr>
              <a:t>&amp;&amp; </a:t>
            </a:r>
            <a:r>
              <a:rPr lang="en-US" b="1" dirty="0" smtClean="0">
                <a:solidFill>
                  <a:srgbClr val="FF0000"/>
                </a:solidFill>
                <a:latin typeface="Calibri"/>
              </a:rPr>
              <a:t>isACK0(reply)</a:t>
            </a:r>
            <a:r>
              <a:rPr lang="en-US" sz="1000" dirty="0" smtClean="0">
                <a:latin typeface="Calibri"/>
              </a:rPr>
              <a:t> </a:t>
            </a:r>
            <a:endParaRPr lang="en-US" sz="2400" dirty="0">
              <a:latin typeface="Times New Roman" charset="0"/>
            </a:endParaRPr>
          </a:p>
        </p:txBody>
      </p:sp>
      <p:sp>
        <p:nvSpPr>
          <p:cNvPr id="52241" name="Line 17"/>
          <p:cNvSpPr>
            <a:spLocks noChangeShapeType="1"/>
          </p:cNvSpPr>
          <p:nvPr/>
        </p:nvSpPr>
        <p:spPr bwMode="auto">
          <a:xfrm>
            <a:off x="6181726" y="4079875"/>
            <a:ext cx="1863725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 dirty="0">
              <a:latin typeface="Calibri"/>
            </a:endParaRPr>
          </a:p>
        </p:txBody>
      </p:sp>
      <p:grpSp>
        <p:nvGrpSpPr>
          <p:cNvPr id="52242" name="Group 18"/>
          <p:cNvGrpSpPr>
            <a:grpSpLocks/>
          </p:cNvGrpSpPr>
          <p:nvPr/>
        </p:nvGrpSpPr>
        <p:grpSpPr bwMode="auto">
          <a:xfrm>
            <a:off x="4976814" y="2166938"/>
            <a:ext cx="1062037" cy="838200"/>
            <a:chOff x="1441" y="2062"/>
            <a:chExt cx="669" cy="528"/>
          </a:xfrm>
        </p:grpSpPr>
        <p:sp>
          <p:nvSpPr>
            <p:cNvPr id="52259" name="Oval 19"/>
            <p:cNvSpPr>
              <a:spLocks noChangeArrowheads="1"/>
            </p:cNvSpPr>
            <p:nvPr/>
          </p:nvSpPr>
          <p:spPr bwMode="auto">
            <a:xfrm>
              <a:off x="1483" y="2062"/>
              <a:ext cx="578" cy="528"/>
            </a:xfrm>
            <a:prstGeom prst="ellipse">
              <a:avLst/>
            </a:prstGeom>
            <a:solidFill>
              <a:srgbClr val="FFFFFF"/>
            </a:soli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US" dirty="0">
                <a:latin typeface="Calibri"/>
              </a:endParaRPr>
            </a:p>
          </p:txBody>
        </p:sp>
        <p:sp>
          <p:nvSpPr>
            <p:cNvPr id="52260" name="Text Box 20"/>
            <p:cNvSpPr txBox="1">
              <a:spLocks noChangeArrowheads="1"/>
            </p:cNvSpPr>
            <p:nvPr/>
          </p:nvSpPr>
          <p:spPr bwMode="auto">
            <a:xfrm>
              <a:off x="1441" y="2110"/>
              <a:ext cx="669" cy="3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algn="ctr" eaLnBrk="0" hangingPunct="0">
                <a:defRPr sz="1600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37931725" indent="-37474525" algn="ctr" eaLnBrk="0" hangingPunct="0">
                <a:defRPr sz="16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eaLnBrk="0" hangingPunct="0">
                <a:defRPr sz="16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eaLnBrk="0" hangingPunct="0">
                <a:defRPr sz="16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eaLnBrk="0" hangingPunct="0">
                <a:defRPr sz="16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r>
                <a:rPr lang="en-US" sz="1400" dirty="0">
                  <a:latin typeface="Calibri"/>
                </a:rPr>
                <a:t>Wait for ACK</a:t>
              </a:r>
            </a:p>
            <a:p>
              <a:r>
                <a:rPr lang="en-US" sz="1400" dirty="0">
                  <a:latin typeface="Calibri"/>
                </a:rPr>
                <a:t>0</a:t>
              </a:r>
              <a:endParaRPr lang="en-US" sz="1400" dirty="0">
                <a:latin typeface="Times New Roman" charset="0"/>
              </a:endParaRPr>
            </a:p>
          </p:txBody>
        </p:sp>
      </p:grpSp>
      <p:sp>
        <p:nvSpPr>
          <p:cNvPr id="52243" name="Text Box 21"/>
          <p:cNvSpPr txBox="1">
            <a:spLocks noChangeArrowheads="1"/>
          </p:cNvSpPr>
          <p:nvPr/>
        </p:nvSpPr>
        <p:spPr bwMode="auto">
          <a:xfrm>
            <a:off x="3789983" y="2884488"/>
            <a:ext cx="1408458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ctr"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37931725" indent="-37474525" algn="ctr"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r>
              <a:rPr lang="en-US" sz="2000" dirty="0">
                <a:solidFill>
                  <a:schemeClr val="accent2"/>
                </a:solidFill>
                <a:latin typeface="Calibri"/>
              </a:rPr>
              <a:t>sender FSM</a:t>
            </a:r>
          </a:p>
          <a:p>
            <a:r>
              <a:rPr lang="en-US" sz="2000" dirty="0">
                <a:solidFill>
                  <a:schemeClr val="accent2"/>
                </a:solidFill>
                <a:latin typeface="Calibri"/>
              </a:rPr>
              <a:t>fragment</a:t>
            </a:r>
          </a:p>
        </p:txBody>
      </p:sp>
      <p:grpSp>
        <p:nvGrpSpPr>
          <p:cNvPr id="52244" name="Group 22"/>
          <p:cNvGrpSpPr>
            <a:grpSpLocks/>
          </p:cNvGrpSpPr>
          <p:nvPr/>
        </p:nvGrpSpPr>
        <p:grpSpPr bwMode="auto">
          <a:xfrm>
            <a:off x="2427288" y="4265614"/>
            <a:ext cx="847725" cy="795337"/>
            <a:chOff x="3570" y="3063"/>
            <a:chExt cx="534" cy="501"/>
          </a:xfrm>
        </p:grpSpPr>
        <p:sp>
          <p:nvSpPr>
            <p:cNvPr id="52257" name="Oval 23"/>
            <p:cNvSpPr>
              <a:spLocks noChangeArrowheads="1"/>
            </p:cNvSpPr>
            <p:nvPr/>
          </p:nvSpPr>
          <p:spPr bwMode="auto">
            <a:xfrm>
              <a:off x="3570" y="3063"/>
              <a:ext cx="534" cy="501"/>
            </a:xfrm>
            <a:prstGeom prst="ellipse">
              <a:avLst/>
            </a:prstGeom>
            <a:solidFill>
              <a:srgbClr val="FFFFFF"/>
            </a:soli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US" dirty="0">
                <a:latin typeface="Calibri"/>
              </a:endParaRPr>
            </a:p>
          </p:txBody>
        </p:sp>
        <p:sp>
          <p:nvSpPr>
            <p:cNvPr id="52258" name="Text Box 24"/>
            <p:cNvSpPr txBox="1">
              <a:spLocks noChangeArrowheads="1"/>
            </p:cNvSpPr>
            <p:nvPr/>
          </p:nvSpPr>
          <p:spPr bwMode="auto">
            <a:xfrm>
              <a:off x="3597" y="3085"/>
              <a:ext cx="504" cy="3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algn="ctr" eaLnBrk="0" hangingPunct="0">
                <a:defRPr sz="1600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37931725" indent="-37474525" algn="ctr" eaLnBrk="0" hangingPunct="0">
                <a:defRPr sz="16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eaLnBrk="0" hangingPunct="0">
                <a:defRPr sz="16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eaLnBrk="0" hangingPunct="0">
                <a:defRPr sz="16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eaLnBrk="0" hangingPunct="0">
                <a:defRPr sz="16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r>
                <a:rPr lang="en-US" sz="1400" dirty="0">
                  <a:latin typeface="Calibri"/>
                </a:rPr>
                <a:t>Wait for </a:t>
              </a:r>
            </a:p>
            <a:p>
              <a:r>
                <a:rPr lang="en-US" sz="1400" dirty="0">
                  <a:latin typeface="Calibri"/>
                </a:rPr>
                <a:t>0 from below</a:t>
              </a:r>
              <a:endParaRPr lang="en-US" sz="1400" dirty="0">
                <a:latin typeface="Times New Roman" charset="0"/>
              </a:endParaRPr>
            </a:p>
          </p:txBody>
        </p:sp>
      </p:grpSp>
      <p:sp>
        <p:nvSpPr>
          <p:cNvPr id="52245" name="Freeform 25"/>
          <p:cNvSpPr>
            <a:spLocks/>
          </p:cNvSpPr>
          <p:nvPr/>
        </p:nvSpPr>
        <p:spPr bwMode="auto">
          <a:xfrm>
            <a:off x="3055939" y="4156075"/>
            <a:ext cx="825500" cy="185738"/>
          </a:xfrm>
          <a:custGeom>
            <a:avLst/>
            <a:gdLst>
              <a:gd name="T0" fmla="*/ 0 w 520"/>
              <a:gd name="T1" fmla="*/ 294859869 h 117"/>
              <a:gd name="T2" fmla="*/ 1310481250 w 520"/>
              <a:gd name="T3" fmla="*/ 42843565 h 117"/>
              <a:gd name="T4" fmla="*/ 0 60000 65536"/>
              <a:gd name="T5" fmla="*/ 0 60000 65536"/>
              <a:gd name="T6" fmla="*/ 0 w 520"/>
              <a:gd name="T7" fmla="*/ 0 h 117"/>
              <a:gd name="T8" fmla="*/ 520 w 520"/>
              <a:gd name="T9" fmla="*/ 117 h 117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520" h="117">
                <a:moveTo>
                  <a:pt x="0" y="117"/>
                </a:moveTo>
                <a:cubicBezTo>
                  <a:pt x="136" y="17"/>
                  <a:pt x="276" y="0"/>
                  <a:pt x="520" y="17"/>
                </a:cubicBezTo>
              </a:path>
            </a:pathLst>
          </a:custGeom>
          <a:noFill/>
          <a:ln w="1905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algn="ctr" eaLnBrk="0" hangingPunct="0"/>
            <a:endParaRPr lang="en-US" dirty="0">
              <a:latin typeface="Calibri"/>
            </a:endParaRPr>
          </a:p>
        </p:txBody>
      </p:sp>
      <p:sp>
        <p:nvSpPr>
          <p:cNvPr id="52246" name="Freeform 26"/>
          <p:cNvSpPr>
            <a:spLocks/>
          </p:cNvSpPr>
          <p:nvPr/>
        </p:nvSpPr>
        <p:spPr bwMode="auto">
          <a:xfrm>
            <a:off x="3168651" y="4960939"/>
            <a:ext cx="2403475" cy="206375"/>
          </a:xfrm>
          <a:custGeom>
            <a:avLst/>
            <a:gdLst>
              <a:gd name="T0" fmla="*/ 0 w 1514"/>
              <a:gd name="T1" fmla="*/ 0 h 130"/>
              <a:gd name="T2" fmla="*/ 2147483647 w 1514"/>
              <a:gd name="T3" fmla="*/ 42843450 h 130"/>
              <a:gd name="T4" fmla="*/ 0 60000 65536"/>
              <a:gd name="T5" fmla="*/ 0 60000 65536"/>
              <a:gd name="T6" fmla="*/ 0 w 1514"/>
              <a:gd name="T7" fmla="*/ 0 h 130"/>
              <a:gd name="T8" fmla="*/ 1514 w 1514"/>
              <a:gd name="T9" fmla="*/ 130 h 130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1514" h="130">
                <a:moveTo>
                  <a:pt x="0" y="0"/>
                </a:moveTo>
                <a:cubicBezTo>
                  <a:pt x="266" y="130"/>
                  <a:pt x="1322" y="113"/>
                  <a:pt x="1514" y="17"/>
                </a:cubicBezTo>
              </a:path>
            </a:pathLst>
          </a:custGeom>
          <a:noFill/>
          <a:ln w="19050">
            <a:solidFill>
              <a:srgbClr val="000000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algn="ctr" eaLnBrk="0" hangingPunct="0"/>
            <a:endParaRPr lang="en-US" dirty="0">
              <a:latin typeface="Calibri"/>
            </a:endParaRPr>
          </a:p>
        </p:txBody>
      </p:sp>
      <p:sp>
        <p:nvSpPr>
          <p:cNvPr id="52247" name="Text Box 27"/>
          <p:cNvSpPr txBox="1">
            <a:spLocks noChangeArrowheads="1"/>
          </p:cNvSpPr>
          <p:nvPr/>
        </p:nvSpPr>
        <p:spPr bwMode="auto">
          <a:xfrm>
            <a:off x="2935290" y="5106988"/>
            <a:ext cx="3940175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37931725" indent="-37474525" algn="ctr"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l"/>
            <a:r>
              <a:rPr lang="en-US" dirty="0">
                <a:latin typeface="Calibri"/>
              </a:rPr>
              <a:t>r</a:t>
            </a:r>
            <a:r>
              <a:rPr lang="en-US" dirty="0" smtClean="0">
                <a:latin typeface="Calibri"/>
              </a:rPr>
              <a:t>eceive(packet) </a:t>
            </a:r>
            <a:r>
              <a:rPr lang="en-US" dirty="0">
                <a:latin typeface="Calibri"/>
              </a:rPr>
              <a:t>&amp;&amp; </a:t>
            </a:r>
            <a:r>
              <a:rPr lang="en-US" dirty="0" smtClean="0">
                <a:latin typeface="Calibri"/>
              </a:rPr>
              <a:t>not corrupt(packet) </a:t>
            </a:r>
            <a:endParaRPr lang="en-US" dirty="0">
              <a:latin typeface="Calibri"/>
            </a:endParaRPr>
          </a:p>
          <a:p>
            <a:pPr algn="l"/>
            <a:r>
              <a:rPr lang="en-US" dirty="0">
                <a:latin typeface="Calibri"/>
              </a:rPr>
              <a:t>  &amp;&amp; has_seq1</a:t>
            </a:r>
            <a:r>
              <a:rPr lang="en-US" dirty="0" smtClean="0">
                <a:latin typeface="Calibri"/>
              </a:rPr>
              <a:t>(packet) </a:t>
            </a:r>
            <a:endParaRPr lang="en-US" dirty="0">
              <a:latin typeface="Times New Roman" charset="0"/>
            </a:endParaRPr>
          </a:p>
        </p:txBody>
      </p:sp>
      <p:sp>
        <p:nvSpPr>
          <p:cNvPr id="52248" name="Line 28"/>
          <p:cNvSpPr>
            <a:spLocks noChangeShapeType="1"/>
          </p:cNvSpPr>
          <p:nvPr/>
        </p:nvSpPr>
        <p:spPr bwMode="auto">
          <a:xfrm>
            <a:off x="3046414" y="5678488"/>
            <a:ext cx="1914525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 dirty="0">
              <a:latin typeface="Calibri"/>
            </a:endParaRPr>
          </a:p>
        </p:txBody>
      </p:sp>
      <p:sp>
        <p:nvSpPr>
          <p:cNvPr id="52249" name="Text Box 29"/>
          <p:cNvSpPr txBox="1">
            <a:spLocks noChangeArrowheads="1"/>
          </p:cNvSpPr>
          <p:nvPr/>
        </p:nvSpPr>
        <p:spPr bwMode="auto">
          <a:xfrm>
            <a:off x="2903539" y="5664200"/>
            <a:ext cx="4175125" cy="695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37931725" indent="-37474525" algn="ctr"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l"/>
            <a:r>
              <a:rPr lang="en-US" dirty="0" smtClean="0">
                <a:latin typeface="Calibri"/>
              </a:rPr>
              <a:t>send(ACK1)</a:t>
            </a:r>
          </a:p>
          <a:p>
            <a:pPr algn="l"/>
            <a:r>
              <a:rPr lang="en-US" dirty="0" err="1" smtClean="0">
                <a:latin typeface="Calibri"/>
              </a:rPr>
              <a:t>rdt_rcv</a:t>
            </a:r>
            <a:r>
              <a:rPr lang="en-US" dirty="0" smtClean="0">
                <a:latin typeface="Calibri"/>
              </a:rPr>
              <a:t>(data)</a:t>
            </a:r>
            <a:endParaRPr lang="en-US" dirty="0">
              <a:latin typeface="Times New Roman" charset="0"/>
            </a:endParaRPr>
          </a:p>
        </p:txBody>
      </p:sp>
      <p:sp>
        <p:nvSpPr>
          <p:cNvPr id="52250" name="Freeform 30"/>
          <p:cNvSpPr>
            <a:spLocks/>
          </p:cNvSpPr>
          <p:nvPr/>
        </p:nvSpPr>
        <p:spPr bwMode="auto">
          <a:xfrm flipH="1">
            <a:off x="1963740" y="3917950"/>
            <a:ext cx="490537" cy="1358900"/>
          </a:xfrm>
          <a:custGeom>
            <a:avLst/>
            <a:gdLst>
              <a:gd name="T0" fmla="*/ 24491981 w 619"/>
              <a:gd name="T1" fmla="*/ 636795514 h 1815"/>
              <a:gd name="T2" fmla="*/ 0 w 619"/>
              <a:gd name="T3" fmla="*/ 433312406 h 1815"/>
              <a:gd name="T4" fmla="*/ 0 60000 65536"/>
              <a:gd name="T5" fmla="*/ 0 60000 65536"/>
              <a:gd name="T6" fmla="*/ 0 w 619"/>
              <a:gd name="T7" fmla="*/ 0 h 1815"/>
              <a:gd name="T8" fmla="*/ 619 w 619"/>
              <a:gd name="T9" fmla="*/ 1815 h 1815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619" h="1815">
                <a:moveTo>
                  <a:pt x="39" y="1136"/>
                </a:moveTo>
                <a:cubicBezTo>
                  <a:pt x="619" y="1815"/>
                  <a:pt x="484" y="0"/>
                  <a:pt x="0" y="773"/>
                </a:cubicBezTo>
              </a:path>
            </a:pathLst>
          </a:custGeom>
          <a:noFill/>
          <a:ln w="1905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algn="ctr" eaLnBrk="0" hangingPunct="0"/>
            <a:endParaRPr lang="en-US" dirty="0">
              <a:latin typeface="Calibri"/>
            </a:endParaRPr>
          </a:p>
        </p:txBody>
      </p:sp>
      <p:sp>
        <p:nvSpPr>
          <p:cNvPr id="52251" name="Line 31"/>
          <p:cNvSpPr>
            <a:spLocks noChangeShapeType="1"/>
          </p:cNvSpPr>
          <p:nvPr/>
        </p:nvSpPr>
        <p:spPr bwMode="auto">
          <a:xfrm>
            <a:off x="90488" y="4660900"/>
            <a:ext cx="1924051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 dirty="0">
              <a:latin typeface="Calibri"/>
            </a:endParaRPr>
          </a:p>
        </p:txBody>
      </p:sp>
      <p:sp>
        <p:nvSpPr>
          <p:cNvPr id="52252" name="Text Box 32"/>
          <p:cNvSpPr txBox="1">
            <a:spLocks noChangeArrowheads="1"/>
          </p:cNvSpPr>
          <p:nvPr/>
        </p:nvSpPr>
        <p:spPr bwMode="auto">
          <a:xfrm>
            <a:off x="9526" y="3824288"/>
            <a:ext cx="2360613" cy="638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37931725" indent="-37474525" algn="ctr"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l"/>
            <a:r>
              <a:rPr lang="en-US" dirty="0" err="1" smtClean="0">
                <a:latin typeface="Calibri"/>
              </a:rPr>
              <a:t>udt_rcv</a:t>
            </a:r>
            <a:r>
              <a:rPr lang="en-US" dirty="0" smtClean="0">
                <a:latin typeface="Calibri"/>
              </a:rPr>
              <a:t>(packet) </a:t>
            </a:r>
            <a:r>
              <a:rPr lang="en-US" dirty="0">
                <a:latin typeface="Calibri"/>
              </a:rPr>
              <a:t>&amp;&amp; </a:t>
            </a:r>
          </a:p>
          <a:p>
            <a:pPr algn="l"/>
            <a:r>
              <a:rPr lang="en-US" dirty="0">
                <a:latin typeface="Calibri"/>
              </a:rPr>
              <a:t>  </a:t>
            </a:r>
            <a:r>
              <a:rPr lang="en-US" b="1" dirty="0">
                <a:solidFill>
                  <a:srgbClr val="FF0000"/>
                </a:solidFill>
                <a:latin typeface="Calibri"/>
              </a:rPr>
              <a:t> (corrupt</a:t>
            </a:r>
            <a:r>
              <a:rPr lang="en-US" b="1" dirty="0" smtClean="0">
                <a:solidFill>
                  <a:srgbClr val="FF0000"/>
                </a:solidFill>
                <a:latin typeface="Calibri"/>
              </a:rPr>
              <a:t>(packet) </a:t>
            </a:r>
            <a:r>
              <a:rPr lang="en-US" b="1" dirty="0">
                <a:solidFill>
                  <a:srgbClr val="FF0000"/>
                </a:solidFill>
                <a:latin typeface="Calibri"/>
              </a:rPr>
              <a:t>||</a:t>
            </a:r>
          </a:p>
          <a:p>
            <a:pPr algn="l"/>
            <a:r>
              <a:rPr lang="en-US" dirty="0">
                <a:latin typeface="Calibri"/>
              </a:rPr>
              <a:t>     </a:t>
            </a:r>
            <a:r>
              <a:rPr lang="en-US" b="1" dirty="0">
                <a:solidFill>
                  <a:srgbClr val="FF0000"/>
                </a:solidFill>
                <a:latin typeface="Calibri"/>
              </a:rPr>
              <a:t>has_seq1</a:t>
            </a:r>
            <a:r>
              <a:rPr lang="en-US" b="1" dirty="0" smtClean="0">
                <a:solidFill>
                  <a:srgbClr val="FF0000"/>
                </a:solidFill>
                <a:latin typeface="Calibri"/>
              </a:rPr>
              <a:t>(packet)</a:t>
            </a:r>
            <a:r>
              <a:rPr lang="en-US" b="1" dirty="0">
                <a:solidFill>
                  <a:srgbClr val="FF0000"/>
                </a:solidFill>
                <a:latin typeface="Calibri"/>
              </a:rPr>
              <a:t>)</a:t>
            </a:r>
            <a:endParaRPr lang="en-US" b="1" dirty="0">
              <a:solidFill>
                <a:srgbClr val="FF0000"/>
              </a:solidFill>
              <a:latin typeface="Times New Roman" charset="0"/>
            </a:endParaRPr>
          </a:p>
        </p:txBody>
      </p:sp>
      <p:sp>
        <p:nvSpPr>
          <p:cNvPr id="52253" name="Text Box 33"/>
          <p:cNvSpPr txBox="1">
            <a:spLocks noChangeArrowheads="1"/>
          </p:cNvSpPr>
          <p:nvPr/>
        </p:nvSpPr>
        <p:spPr bwMode="auto">
          <a:xfrm>
            <a:off x="1" y="4689476"/>
            <a:ext cx="2038351" cy="409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37931725" indent="-37474525" algn="ctr"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l"/>
            <a:r>
              <a:rPr lang="en-US" b="1" dirty="0" err="1" smtClean="0">
                <a:solidFill>
                  <a:srgbClr val="FF0000"/>
                </a:solidFill>
                <a:latin typeface="Calibri"/>
              </a:rPr>
              <a:t>udt_send</a:t>
            </a:r>
            <a:r>
              <a:rPr lang="en-US" b="1" dirty="0" smtClean="0">
                <a:solidFill>
                  <a:srgbClr val="FF0000"/>
                </a:solidFill>
                <a:latin typeface="Calibri"/>
              </a:rPr>
              <a:t>(ACK1)</a:t>
            </a:r>
            <a:endParaRPr lang="en-US" b="1" dirty="0">
              <a:solidFill>
                <a:srgbClr val="FF0000"/>
              </a:solidFill>
              <a:latin typeface="Times New Roman" charset="0"/>
            </a:endParaRPr>
          </a:p>
        </p:txBody>
      </p:sp>
      <p:sp>
        <p:nvSpPr>
          <p:cNvPr id="52254" name="Text Box 34"/>
          <p:cNvSpPr txBox="1">
            <a:spLocks noChangeArrowheads="1"/>
          </p:cNvSpPr>
          <p:nvPr/>
        </p:nvSpPr>
        <p:spPr bwMode="auto">
          <a:xfrm>
            <a:off x="3481679" y="4311650"/>
            <a:ext cx="1532942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prstDash val="dash"/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ctr"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37931725" indent="-37474525" algn="ctr"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r>
              <a:rPr lang="en-US" sz="2000" dirty="0">
                <a:solidFill>
                  <a:schemeClr val="accent2"/>
                </a:solidFill>
                <a:latin typeface="Calibri"/>
              </a:rPr>
              <a:t>receiver FSM</a:t>
            </a:r>
          </a:p>
          <a:p>
            <a:r>
              <a:rPr lang="en-US" sz="2000" dirty="0">
                <a:solidFill>
                  <a:schemeClr val="accent2"/>
                </a:solidFill>
                <a:latin typeface="Calibri"/>
              </a:rPr>
              <a:t>fragment</a:t>
            </a:r>
          </a:p>
        </p:txBody>
      </p:sp>
      <p:sp>
        <p:nvSpPr>
          <p:cNvPr id="52255" name="Line 35"/>
          <p:cNvSpPr>
            <a:spLocks noChangeShapeType="1"/>
          </p:cNvSpPr>
          <p:nvPr/>
        </p:nvSpPr>
        <p:spPr bwMode="auto">
          <a:xfrm>
            <a:off x="665164" y="2603500"/>
            <a:ext cx="7883525" cy="2757488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 dirty="0">
              <a:latin typeface="Calibri"/>
            </a:endParaRPr>
          </a:p>
        </p:txBody>
      </p:sp>
      <p:sp>
        <p:nvSpPr>
          <p:cNvPr id="52256" name="Text Box 36"/>
          <p:cNvSpPr txBox="1">
            <a:spLocks noChangeArrowheads="1"/>
          </p:cNvSpPr>
          <p:nvPr/>
        </p:nvSpPr>
        <p:spPr bwMode="auto">
          <a:xfrm>
            <a:off x="6854826" y="4103688"/>
            <a:ext cx="379413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ctr"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37931725" indent="-37474525" algn="ctr"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r>
              <a:rPr lang="en-US">
                <a:latin typeface="Symbol" charset="0"/>
              </a:rPr>
              <a:t>L</a:t>
            </a:r>
          </a:p>
        </p:txBody>
      </p:sp>
    </p:spTree>
    <p:extLst>
      <p:ext uri="{BB962C8B-B14F-4D97-AF65-F5344CB8AC3E}">
        <p14:creationId xmlns:p14="http://schemas.microsoft.com/office/powerpoint/2010/main" val="18546630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1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37931725" indent="-37474525" algn="ctr"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r"/>
            <a:fld id="{F8D1F385-195F-B44B-9CB0-6304153A21CB}" type="slidenum">
              <a:rPr lang="en-US" sz="1400" smtClean="0">
                <a:latin typeface="Calibri"/>
              </a:rPr>
              <a:pPr algn="r"/>
              <a:t>44</a:t>
            </a:fld>
            <a:endParaRPr lang="en-US" sz="1400" dirty="0">
              <a:latin typeface="Calibri"/>
            </a:endParaRPr>
          </a:p>
        </p:txBody>
      </p:sp>
      <p:sp>
        <p:nvSpPr>
          <p:cNvPr id="5325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>
                <a:ea typeface="ＭＳ Ｐゴシック" charset="0"/>
                <a:cs typeface="ＭＳ Ｐゴシック" charset="0"/>
              </a:rPr>
              <a:t>rdt3.0: channels with errors </a:t>
            </a:r>
            <a:r>
              <a:rPr lang="en-US" sz="3200" i="1" dirty="0">
                <a:ea typeface="ＭＳ Ｐゴシック" charset="0"/>
                <a:cs typeface="ＭＳ Ｐゴシック" charset="0"/>
              </a:rPr>
              <a:t>and</a:t>
            </a:r>
            <a:r>
              <a:rPr lang="en-US" sz="3200" dirty="0">
                <a:ea typeface="ＭＳ Ｐゴシック" charset="0"/>
                <a:cs typeface="ＭＳ Ｐゴシック" charset="0"/>
              </a:rPr>
              <a:t> loss</a:t>
            </a:r>
            <a:endParaRPr lang="en-US" dirty="0">
              <a:ea typeface="ＭＳ Ｐゴシック" charset="0"/>
              <a:cs typeface="ＭＳ Ｐゴシック" charset="0"/>
            </a:endParaRPr>
          </a:p>
        </p:txBody>
      </p:sp>
      <p:sp>
        <p:nvSpPr>
          <p:cNvPr id="53253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>
              <a:buFont typeface="ZapfDingbats" charset="0"/>
              <a:buNone/>
            </a:pPr>
            <a:r>
              <a:rPr lang="en-US" sz="2400" u="sng" dirty="0">
                <a:solidFill>
                  <a:srgbClr val="FF0000"/>
                </a:solidFill>
                <a:ea typeface="ＭＳ Ｐゴシック" charset="0"/>
                <a:cs typeface="ＭＳ Ｐゴシック" charset="0"/>
              </a:rPr>
              <a:t>New assumption:</a:t>
            </a:r>
            <a:r>
              <a:rPr lang="en-US" sz="2400" dirty="0">
                <a:ea typeface="ＭＳ Ｐゴシック" charset="0"/>
                <a:cs typeface="ＭＳ Ｐゴシック" charset="0"/>
              </a:rPr>
              <a:t> underlying channel can also lose packets (data or ACKs)</a:t>
            </a:r>
          </a:p>
          <a:p>
            <a:pPr lvl="1"/>
            <a:r>
              <a:rPr lang="en-US" sz="2000" dirty="0">
                <a:ea typeface="ＭＳ Ｐゴシック" charset="0"/>
              </a:rPr>
              <a:t>checksum, seq. #, ACKs, retransmissions will be of help, but not enough</a:t>
            </a:r>
          </a:p>
        </p:txBody>
      </p:sp>
      <p:sp>
        <p:nvSpPr>
          <p:cNvPr id="53254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495801" y="1600200"/>
            <a:ext cx="4095751" cy="4648200"/>
          </a:xfrm>
        </p:spPr>
        <p:txBody>
          <a:bodyPr/>
          <a:lstStyle/>
          <a:p>
            <a:pPr>
              <a:buFont typeface="ZapfDingbats" charset="0"/>
              <a:buNone/>
            </a:pPr>
            <a:r>
              <a:rPr lang="en-US" sz="2400" u="sng" dirty="0">
                <a:solidFill>
                  <a:srgbClr val="FF0000"/>
                </a:solidFill>
                <a:ea typeface="ＭＳ Ｐゴシック" charset="0"/>
                <a:cs typeface="ＭＳ Ｐゴシック" charset="0"/>
              </a:rPr>
              <a:t>Approach:</a:t>
            </a:r>
            <a:r>
              <a:rPr lang="en-US" sz="2400" dirty="0">
                <a:ea typeface="ＭＳ Ｐゴシック" charset="0"/>
                <a:cs typeface="ＭＳ Ｐゴシック" charset="0"/>
              </a:rPr>
              <a:t> sender waits </a:t>
            </a:r>
            <a:r>
              <a:rPr lang="ja-JP" altLang="en-US" sz="2400" dirty="0">
                <a:ea typeface="ＭＳ Ｐゴシック" charset="0"/>
                <a:cs typeface="ＭＳ Ｐゴシック" charset="0"/>
              </a:rPr>
              <a:t>“</a:t>
            </a:r>
            <a:r>
              <a:rPr lang="en-US" sz="2400" dirty="0">
                <a:ea typeface="ＭＳ Ｐゴシック" charset="0"/>
                <a:cs typeface="ＭＳ Ｐゴシック" charset="0"/>
              </a:rPr>
              <a:t>reasonable</a:t>
            </a:r>
            <a:r>
              <a:rPr lang="ja-JP" altLang="en-US" sz="2400" dirty="0">
                <a:ea typeface="ＭＳ Ｐゴシック" charset="0"/>
                <a:cs typeface="ＭＳ Ｐゴシック" charset="0"/>
              </a:rPr>
              <a:t>”</a:t>
            </a:r>
            <a:r>
              <a:rPr lang="en-US" sz="2400" dirty="0">
                <a:ea typeface="ＭＳ Ｐゴシック" charset="0"/>
                <a:cs typeface="ＭＳ Ｐゴシック" charset="0"/>
              </a:rPr>
              <a:t> amount of time for ACK </a:t>
            </a:r>
          </a:p>
          <a:p>
            <a:r>
              <a:rPr lang="en-US" sz="2000" dirty="0">
                <a:ea typeface="ＭＳ Ｐゴシック" charset="0"/>
                <a:cs typeface="ＭＳ Ｐゴシック" charset="0"/>
              </a:rPr>
              <a:t>retransmits if no ACK received in this time</a:t>
            </a:r>
          </a:p>
          <a:p>
            <a:r>
              <a:rPr lang="en-US" sz="2000" dirty="0">
                <a:ea typeface="ＭＳ Ｐゴシック" charset="0"/>
                <a:cs typeface="ＭＳ Ｐゴシック" charset="0"/>
              </a:rPr>
              <a:t>if </a:t>
            </a:r>
            <a:r>
              <a:rPr lang="en-US" sz="2000" dirty="0" err="1">
                <a:ea typeface="ＭＳ Ｐゴシック" charset="0"/>
                <a:cs typeface="ＭＳ Ｐゴシック" charset="0"/>
              </a:rPr>
              <a:t>pkt</a:t>
            </a:r>
            <a:r>
              <a:rPr lang="en-US" sz="2000" dirty="0">
                <a:ea typeface="ＭＳ Ｐゴシック" charset="0"/>
                <a:cs typeface="ＭＳ Ｐゴシック" charset="0"/>
              </a:rPr>
              <a:t> (or ACK) just delayed (not lost):</a:t>
            </a:r>
          </a:p>
          <a:p>
            <a:pPr lvl="1"/>
            <a:r>
              <a:rPr lang="en-US" sz="2000" dirty="0">
                <a:ea typeface="ＭＳ Ｐゴシック" charset="0"/>
              </a:rPr>
              <a:t>retransmission will be  duplicate, but use of seq. #</a:t>
            </a:r>
            <a:r>
              <a:rPr lang="ja-JP" altLang="en-US" sz="2000" dirty="0">
                <a:ea typeface="ＭＳ Ｐゴシック" charset="0"/>
              </a:rPr>
              <a:t>’</a:t>
            </a:r>
            <a:r>
              <a:rPr lang="en-US" sz="2000" dirty="0">
                <a:ea typeface="ＭＳ Ｐゴシック" charset="0"/>
              </a:rPr>
              <a:t>s already handles this</a:t>
            </a:r>
            <a:endParaRPr lang="en-US" sz="1800" dirty="0">
              <a:ea typeface="ＭＳ Ｐゴシック" charset="0"/>
            </a:endParaRPr>
          </a:p>
          <a:p>
            <a:pPr lvl="1"/>
            <a:r>
              <a:rPr lang="en-US" sz="2000" dirty="0">
                <a:ea typeface="ＭＳ Ｐゴシック" charset="0"/>
              </a:rPr>
              <a:t>receiver must specify </a:t>
            </a:r>
            <a:r>
              <a:rPr lang="en-US" sz="2000" dirty="0" err="1">
                <a:ea typeface="ＭＳ Ｐゴシック" charset="0"/>
              </a:rPr>
              <a:t>seq</a:t>
            </a:r>
            <a:r>
              <a:rPr lang="en-US" sz="2000" dirty="0">
                <a:ea typeface="ＭＳ Ｐゴシック" charset="0"/>
              </a:rPr>
              <a:t> # of </a:t>
            </a:r>
            <a:r>
              <a:rPr lang="en-US" sz="2000" dirty="0" err="1">
                <a:ea typeface="ＭＳ Ｐゴシック" charset="0"/>
              </a:rPr>
              <a:t>pkt</a:t>
            </a:r>
            <a:r>
              <a:rPr lang="en-US" sz="2000" dirty="0">
                <a:ea typeface="ＭＳ Ｐゴシック" charset="0"/>
              </a:rPr>
              <a:t> being </a:t>
            </a:r>
            <a:r>
              <a:rPr lang="en-US" sz="2000" dirty="0" err="1">
                <a:ea typeface="ＭＳ Ｐゴシック" charset="0"/>
              </a:rPr>
              <a:t>ACKed</a:t>
            </a:r>
            <a:endParaRPr lang="en-US" sz="1800" dirty="0">
              <a:ea typeface="ＭＳ Ｐゴシック" charset="0"/>
            </a:endParaRPr>
          </a:p>
          <a:p>
            <a:r>
              <a:rPr lang="en-US" sz="2000" dirty="0">
                <a:ea typeface="ＭＳ Ｐゴシック" charset="0"/>
                <a:cs typeface="ＭＳ Ｐゴシック" charset="0"/>
              </a:rPr>
              <a:t>requires countdown timer</a:t>
            </a:r>
          </a:p>
        </p:txBody>
      </p:sp>
    </p:spTree>
    <p:extLst>
      <p:ext uri="{BB962C8B-B14F-4D97-AF65-F5344CB8AC3E}">
        <p14:creationId xmlns:p14="http://schemas.microsoft.com/office/powerpoint/2010/main" val="31974349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84" name="Text Box 12"/>
          <p:cNvSpPr txBox="1">
            <a:spLocks noChangeArrowheads="1"/>
          </p:cNvSpPr>
          <p:nvPr/>
        </p:nvSpPr>
        <p:spPr bwMode="auto">
          <a:xfrm>
            <a:off x="6481765" y="1196975"/>
            <a:ext cx="1704975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37931725" indent="-37474525" algn="ctr"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l"/>
            <a:r>
              <a:rPr lang="en-US" sz="1400" dirty="0" err="1">
                <a:latin typeface="Calibri"/>
              </a:rPr>
              <a:t>u</a:t>
            </a:r>
            <a:r>
              <a:rPr lang="en-US" sz="1400" dirty="0" err="1" smtClean="0">
                <a:latin typeface="Calibri"/>
              </a:rPr>
              <a:t>dt_rcv</a:t>
            </a:r>
            <a:r>
              <a:rPr lang="en-US" sz="1400" dirty="0" smtClean="0">
                <a:latin typeface="Calibri"/>
              </a:rPr>
              <a:t>(reply) </a:t>
            </a:r>
            <a:r>
              <a:rPr lang="en-US" sz="1400" dirty="0">
                <a:latin typeface="Calibri"/>
              </a:rPr>
              <a:t>&amp;&amp;  </a:t>
            </a:r>
          </a:p>
          <a:p>
            <a:pPr algn="l"/>
            <a:r>
              <a:rPr lang="en-US" sz="1400" dirty="0">
                <a:latin typeface="Calibri"/>
              </a:rPr>
              <a:t>( corrupt</a:t>
            </a:r>
            <a:r>
              <a:rPr lang="en-US" sz="1400" dirty="0" smtClean="0">
                <a:latin typeface="Calibri"/>
              </a:rPr>
              <a:t>(reply) </a:t>
            </a:r>
            <a:r>
              <a:rPr lang="en-US" sz="1400" dirty="0">
                <a:latin typeface="Calibri"/>
              </a:rPr>
              <a:t>||</a:t>
            </a:r>
          </a:p>
          <a:p>
            <a:pPr algn="l"/>
            <a:r>
              <a:rPr lang="en-US" sz="1400" dirty="0" err="1">
                <a:latin typeface="Calibri"/>
              </a:rPr>
              <a:t>isACK</a:t>
            </a:r>
            <a:r>
              <a:rPr lang="en-US" sz="1400" dirty="0" smtClean="0">
                <a:latin typeface="Calibri"/>
              </a:rPr>
              <a:t>(reply,</a:t>
            </a:r>
            <a:r>
              <a:rPr lang="en-US" sz="1400" dirty="0">
                <a:latin typeface="Calibri"/>
              </a:rPr>
              <a:t>1) )</a:t>
            </a:r>
            <a:endParaRPr lang="en-US" sz="1400" dirty="0">
              <a:latin typeface="Times New Roman" charset="0"/>
            </a:endParaRPr>
          </a:p>
        </p:txBody>
      </p:sp>
      <p:sp>
        <p:nvSpPr>
          <p:cNvPr id="54275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37931725" indent="-37474525" algn="ctr"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r"/>
            <a:fld id="{6743C644-8801-CC48-B5E4-9743F736BC12}" type="slidenum">
              <a:rPr lang="en-US" sz="1400" smtClean="0">
                <a:latin typeface="Calibri"/>
              </a:rPr>
              <a:pPr algn="r"/>
              <a:t>45</a:t>
            </a:fld>
            <a:endParaRPr lang="en-US" sz="1400" dirty="0">
              <a:latin typeface="Calibri"/>
            </a:endParaRPr>
          </a:p>
        </p:txBody>
      </p:sp>
      <p:sp>
        <p:nvSpPr>
          <p:cNvPr id="54276" name="Rectangle 2"/>
          <p:cNvSpPr>
            <a:spLocks noGrp="1" noChangeArrowheads="1"/>
          </p:cNvSpPr>
          <p:nvPr>
            <p:ph type="title"/>
          </p:nvPr>
        </p:nvSpPr>
        <p:spPr>
          <a:xfrm>
            <a:off x="339725" y="242889"/>
            <a:ext cx="3560763" cy="893762"/>
          </a:xfrm>
        </p:spPr>
        <p:txBody>
          <a:bodyPr/>
          <a:lstStyle/>
          <a:p>
            <a:r>
              <a:rPr lang="en-US" sz="3600" dirty="0">
                <a:ea typeface="ＭＳ Ｐゴシック" charset="0"/>
                <a:cs typeface="ＭＳ Ｐゴシック" charset="0"/>
              </a:rPr>
              <a:t>rdt3.0 sender</a:t>
            </a:r>
            <a:endParaRPr lang="en-US" dirty="0">
              <a:ea typeface="ＭＳ Ｐゴシック" charset="0"/>
              <a:cs typeface="ＭＳ Ｐゴシック" charset="0"/>
            </a:endParaRPr>
          </a:p>
        </p:txBody>
      </p:sp>
      <p:sp>
        <p:nvSpPr>
          <p:cNvPr id="54277" name="Text Box 3"/>
          <p:cNvSpPr txBox="1">
            <a:spLocks noChangeArrowheads="1"/>
          </p:cNvSpPr>
          <p:nvPr/>
        </p:nvSpPr>
        <p:spPr bwMode="auto">
          <a:xfrm>
            <a:off x="3019425" y="1384301"/>
            <a:ext cx="3860800" cy="561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37931725" indent="-37474525" algn="ctr"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l"/>
            <a:r>
              <a:rPr lang="en-US" sz="1400" dirty="0" smtClean="0">
                <a:latin typeface="Calibri"/>
              </a:rPr>
              <a:t>sequence=0</a:t>
            </a:r>
            <a:endParaRPr lang="en-US" sz="1400" dirty="0">
              <a:latin typeface="Calibri"/>
            </a:endParaRPr>
          </a:p>
          <a:p>
            <a:pPr algn="l"/>
            <a:r>
              <a:rPr lang="en-US" sz="1400" dirty="0" err="1">
                <a:latin typeface="Calibri"/>
              </a:rPr>
              <a:t>udt_send</a:t>
            </a:r>
            <a:r>
              <a:rPr lang="en-US" sz="1400" dirty="0" smtClean="0">
                <a:latin typeface="Calibri"/>
              </a:rPr>
              <a:t>(packet)</a:t>
            </a:r>
            <a:endParaRPr lang="en-US" sz="1400" dirty="0">
              <a:latin typeface="Calibri"/>
            </a:endParaRPr>
          </a:p>
        </p:txBody>
      </p:sp>
      <p:sp>
        <p:nvSpPr>
          <p:cNvPr id="54278" name="Text Box 4"/>
          <p:cNvSpPr txBox="1">
            <a:spLocks noChangeArrowheads="1"/>
          </p:cNvSpPr>
          <p:nvPr/>
        </p:nvSpPr>
        <p:spPr bwMode="auto">
          <a:xfrm>
            <a:off x="3060701" y="1090613"/>
            <a:ext cx="1724025" cy="28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37931725" indent="-37474525" algn="ctr"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l"/>
            <a:r>
              <a:rPr lang="en-US" sz="1400" dirty="0" err="1">
                <a:latin typeface="Calibri"/>
              </a:rPr>
              <a:t>rdt_send</a:t>
            </a:r>
            <a:r>
              <a:rPr lang="en-US" sz="1400" dirty="0">
                <a:latin typeface="Calibri"/>
              </a:rPr>
              <a:t>(data)</a:t>
            </a:r>
            <a:endParaRPr lang="en-US" sz="1400" dirty="0">
              <a:latin typeface="Times New Roman" charset="0"/>
            </a:endParaRPr>
          </a:p>
        </p:txBody>
      </p:sp>
      <p:sp>
        <p:nvSpPr>
          <p:cNvPr id="54279" name="Line 5"/>
          <p:cNvSpPr>
            <a:spLocks noChangeShapeType="1"/>
          </p:cNvSpPr>
          <p:nvPr/>
        </p:nvSpPr>
        <p:spPr bwMode="auto">
          <a:xfrm>
            <a:off x="3162300" y="1428750"/>
            <a:ext cx="990600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 dirty="0">
              <a:latin typeface="Calibri"/>
            </a:endParaRPr>
          </a:p>
        </p:txBody>
      </p:sp>
      <p:sp>
        <p:nvSpPr>
          <p:cNvPr id="54280" name="Line 6"/>
          <p:cNvSpPr>
            <a:spLocks noChangeShapeType="1"/>
          </p:cNvSpPr>
          <p:nvPr/>
        </p:nvSpPr>
        <p:spPr bwMode="auto">
          <a:xfrm>
            <a:off x="2749551" y="1544639"/>
            <a:ext cx="157163" cy="576262"/>
          </a:xfrm>
          <a:prstGeom prst="line">
            <a:avLst/>
          </a:prstGeom>
          <a:noFill/>
          <a:ln w="28575">
            <a:solidFill>
              <a:srgbClr val="000000"/>
            </a:solidFill>
            <a:prstDash val="dash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 dirty="0">
              <a:latin typeface="Calibri"/>
            </a:endParaRPr>
          </a:p>
        </p:txBody>
      </p:sp>
      <p:grpSp>
        <p:nvGrpSpPr>
          <p:cNvPr id="54281" name="Group 7"/>
          <p:cNvGrpSpPr>
            <a:grpSpLocks/>
          </p:cNvGrpSpPr>
          <p:nvPr/>
        </p:nvGrpSpPr>
        <p:grpSpPr bwMode="auto">
          <a:xfrm>
            <a:off x="5360988" y="2090739"/>
            <a:ext cx="889000" cy="865187"/>
            <a:chOff x="445" y="1273"/>
            <a:chExt cx="560" cy="545"/>
          </a:xfrm>
        </p:grpSpPr>
        <p:sp>
          <p:nvSpPr>
            <p:cNvPr id="54328" name="Oval 8"/>
            <p:cNvSpPr>
              <a:spLocks noChangeArrowheads="1"/>
            </p:cNvSpPr>
            <p:nvPr/>
          </p:nvSpPr>
          <p:spPr bwMode="auto">
            <a:xfrm>
              <a:off x="445" y="1273"/>
              <a:ext cx="560" cy="545"/>
            </a:xfrm>
            <a:prstGeom prst="ellipse">
              <a:avLst/>
            </a:prstGeom>
            <a:solidFill>
              <a:srgbClr val="FFFFFF"/>
            </a:soli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US" dirty="0">
                <a:latin typeface="Calibri"/>
              </a:endParaRPr>
            </a:p>
          </p:txBody>
        </p:sp>
        <p:sp>
          <p:nvSpPr>
            <p:cNvPr id="54329" name="Text Box 9"/>
            <p:cNvSpPr txBox="1">
              <a:spLocks noChangeArrowheads="1"/>
            </p:cNvSpPr>
            <p:nvPr/>
          </p:nvSpPr>
          <p:spPr bwMode="auto">
            <a:xfrm>
              <a:off x="499" y="1309"/>
              <a:ext cx="450" cy="2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algn="ctr" eaLnBrk="0" hangingPunct="0">
                <a:defRPr sz="1600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37931725" indent="-37474525" algn="ctr" eaLnBrk="0" hangingPunct="0">
                <a:defRPr sz="16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eaLnBrk="0" hangingPunct="0">
                <a:defRPr sz="16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eaLnBrk="0" hangingPunct="0">
                <a:defRPr sz="16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eaLnBrk="0" hangingPunct="0">
                <a:defRPr sz="16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r>
                <a:rPr lang="en-US" sz="1400" dirty="0">
                  <a:latin typeface="Calibri"/>
                </a:rPr>
                <a:t>Wait for ACK0</a:t>
              </a:r>
              <a:endParaRPr lang="en-US" sz="1400" dirty="0">
                <a:latin typeface="Times New Roman" charset="0"/>
              </a:endParaRPr>
            </a:p>
          </p:txBody>
        </p:sp>
      </p:grpSp>
      <p:sp>
        <p:nvSpPr>
          <p:cNvPr id="54282" name="Freeform 10"/>
          <p:cNvSpPr>
            <a:spLocks/>
          </p:cNvSpPr>
          <p:nvPr/>
        </p:nvSpPr>
        <p:spPr bwMode="auto">
          <a:xfrm flipV="1">
            <a:off x="3384549" y="2071688"/>
            <a:ext cx="2090739" cy="163512"/>
          </a:xfrm>
          <a:custGeom>
            <a:avLst/>
            <a:gdLst>
              <a:gd name="T0" fmla="*/ 0 w 2835"/>
              <a:gd name="T1" fmla="*/ 0 h 525"/>
              <a:gd name="T2" fmla="*/ 1541864333 w 2835"/>
              <a:gd name="T3" fmla="*/ 0 h 525"/>
              <a:gd name="T4" fmla="*/ 0 60000 65536"/>
              <a:gd name="T5" fmla="*/ 0 60000 65536"/>
              <a:gd name="T6" fmla="*/ 0 w 2835"/>
              <a:gd name="T7" fmla="*/ 0 h 525"/>
              <a:gd name="T8" fmla="*/ 2835 w 2835"/>
              <a:gd name="T9" fmla="*/ 525 h 525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2835" h="525">
                <a:moveTo>
                  <a:pt x="0" y="0"/>
                </a:moveTo>
                <a:cubicBezTo>
                  <a:pt x="60" y="525"/>
                  <a:pt x="2835" y="495"/>
                  <a:pt x="2835" y="0"/>
                </a:cubicBezTo>
              </a:path>
            </a:pathLst>
          </a:custGeom>
          <a:noFill/>
          <a:ln w="1905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algn="ctr" eaLnBrk="0" hangingPunct="0"/>
            <a:endParaRPr lang="en-US" dirty="0">
              <a:latin typeface="Calibri"/>
            </a:endParaRPr>
          </a:p>
        </p:txBody>
      </p:sp>
      <p:sp>
        <p:nvSpPr>
          <p:cNvPr id="54283" name="Freeform 11"/>
          <p:cNvSpPr>
            <a:spLocks/>
          </p:cNvSpPr>
          <p:nvPr/>
        </p:nvSpPr>
        <p:spPr bwMode="auto">
          <a:xfrm>
            <a:off x="6069014" y="1674813"/>
            <a:ext cx="871537" cy="666750"/>
          </a:xfrm>
          <a:custGeom>
            <a:avLst/>
            <a:gdLst>
              <a:gd name="T0" fmla="*/ 0 w 549"/>
              <a:gd name="T1" fmla="*/ 771167813 h 420"/>
              <a:gd name="T2" fmla="*/ 219252674 w 549"/>
              <a:gd name="T3" fmla="*/ 1058465625 h 420"/>
              <a:gd name="T4" fmla="*/ 0 60000 65536"/>
              <a:gd name="T5" fmla="*/ 0 60000 65536"/>
              <a:gd name="T6" fmla="*/ 0 w 549"/>
              <a:gd name="T7" fmla="*/ 0 h 420"/>
              <a:gd name="T8" fmla="*/ 549 w 549"/>
              <a:gd name="T9" fmla="*/ 420 h 420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549" h="420">
                <a:moveTo>
                  <a:pt x="0" y="306"/>
                </a:moveTo>
                <a:cubicBezTo>
                  <a:pt x="78" y="0"/>
                  <a:pt x="549" y="315"/>
                  <a:pt x="87" y="420"/>
                </a:cubicBezTo>
              </a:path>
            </a:pathLst>
          </a:custGeom>
          <a:noFill/>
          <a:ln w="1905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algn="ctr" eaLnBrk="0" hangingPunct="0"/>
            <a:endParaRPr lang="en-US" dirty="0">
              <a:latin typeface="Calibri"/>
            </a:endParaRPr>
          </a:p>
        </p:txBody>
      </p:sp>
      <p:sp>
        <p:nvSpPr>
          <p:cNvPr id="54285" name="Line 13"/>
          <p:cNvSpPr>
            <a:spLocks noChangeShapeType="1"/>
          </p:cNvSpPr>
          <p:nvPr/>
        </p:nvSpPr>
        <p:spPr bwMode="auto">
          <a:xfrm>
            <a:off x="6691313" y="1898650"/>
            <a:ext cx="1350963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 dirty="0">
              <a:latin typeface="Calibri"/>
            </a:endParaRPr>
          </a:p>
        </p:txBody>
      </p:sp>
      <p:grpSp>
        <p:nvGrpSpPr>
          <p:cNvPr id="54286" name="Group 14"/>
          <p:cNvGrpSpPr>
            <a:grpSpLocks/>
          </p:cNvGrpSpPr>
          <p:nvPr/>
        </p:nvGrpSpPr>
        <p:grpSpPr bwMode="auto">
          <a:xfrm>
            <a:off x="5453064" y="4005264"/>
            <a:ext cx="1189037" cy="850900"/>
            <a:chOff x="4090" y="3230"/>
            <a:chExt cx="749" cy="536"/>
          </a:xfrm>
        </p:grpSpPr>
        <p:sp>
          <p:nvSpPr>
            <p:cNvPr id="54326" name="Oval 15"/>
            <p:cNvSpPr>
              <a:spLocks noChangeArrowheads="1"/>
            </p:cNvSpPr>
            <p:nvPr/>
          </p:nvSpPr>
          <p:spPr bwMode="auto">
            <a:xfrm>
              <a:off x="4159" y="3230"/>
              <a:ext cx="595" cy="536"/>
            </a:xfrm>
            <a:prstGeom prst="ellipse">
              <a:avLst/>
            </a:prstGeom>
            <a:solidFill>
              <a:srgbClr val="FFFFFF"/>
            </a:soli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US" dirty="0">
                <a:latin typeface="Calibri"/>
              </a:endParaRPr>
            </a:p>
          </p:txBody>
        </p:sp>
        <p:sp>
          <p:nvSpPr>
            <p:cNvPr id="54327" name="Text Box 16"/>
            <p:cNvSpPr txBox="1">
              <a:spLocks noChangeArrowheads="1"/>
            </p:cNvSpPr>
            <p:nvPr/>
          </p:nvSpPr>
          <p:spPr bwMode="auto">
            <a:xfrm>
              <a:off x="4090" y="3270"/>
              <a:ext cx="749" cy="3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algn="ctr" eaLnBrk="0" hangingPunct="0">
                <a:defRPr sz="1600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37931725" indent="-37474525" algn="ctr" eaLnBrk="0" hangingPunct="0">
                <a:defRPr sz="16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eaLnBrk="0" hangingPunct="0">
                <a:defRPr sz="16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eaLnBrk="0" hangingPunct="0">
                <a:defRPr sz="16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eaLnBrk="0" hangingPunct="0">
                <a:defRPr sz="16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r>
                <a:rPr lang="en-US" sz="1400" dirty="0" smtClean="0">
                  <a:latin typeface="Calibri"/>
                </a:rPr>
                <a:t>IDLE</a:t>
              </a:r>
            </a:p>
            <a:p>
              <a:r>
                <a:rPr lang="en-US" sz="1400" dirty="0" smtClean="0">
                  <a:latin typeface="Calibri"/>
                </a:rPr>
                <a:t>state 1</a:t>
              </a:r>
              <a:endParaRPr lang="en-US" sz="1400" dirty="0">
                <a:latin typeface="Times New Roman" charset="0"/>
              </a:endParaRPr>
            </a:p>
          </p:txBody>
        </p:sp>
      </p:grpSp>
      <p:sp>
        <p:nvSpPr>
          <p:cNvPr id="54287" name="Freeform 17"/>
          <p:cNvSpPr>
            <a:spLocks/>
          </p:cNvSpPr>
          <p:nvPr/>
        </p:nvSpPr>
        <p:spPr bwMode="auto">
          <a:xfrm rot="16200000" flipV="1">
            <a:off x="2140746" y="3402806"/>
            <a:ext cx="1254125" cy="150813"/>
          </a:xfrm>
          <a:custGeom>
            <a:avLst/>
            <a:gdLst>
              <a:gd name="T0" fmla="*/ 0 w 2835"/>
              <a:gd name="T1" fmla="*/ 0 h 525"/>
              <a:gd name="T2" fmla="*/ 554789953 w 2835"/>
              <a:gd name="T3" fmla="*/ 0 h 525"/>
              <a:gd name="T4" fmla="*/ 0 60000 65536"/>
              <a:gd name="T5" fmla="*/ 0 60000 65536"/>
              <a:gd name="T6" fmla="*/ 0 w 2835"/>
              <a:gd name="T7" fmla="*/ 0 h 525"/>
              <a:gd name="T8" fmla="*/ 2835 w 2835"/>
              <a:gd name="T9" fmla="*/ 525 h 525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2835" h="525">
                <a:moveTo>
                  <a:pt x="0" y="0"/>
                </a:moveTo>
                <a:cubicBezTo>
                  <a:pt x="60" y="525"/>
                  <a:pt x="2835" y="495"/>
                  <a:pt x="2835" y="0"/>
                </a:cubicBezTo>
              </a:path>
            </a:pathLst>
          </a:custGeom>
          <a:noFill/>
          <a:ln w="1905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algn="ctr" eaLnBrk="0" hangingPunct="0"/>
            <a:endParaRPr lang="en-US" dirty="0">
              <a:latin typeface="Calibri"/>
            </a:endParaRPr>
          </a:p>
        </p:txBody>
      </p:sp>
      <p:sp>
        <p:nvSpPr>
          <p:cNvPr id="54288" name="Freeform 18"/>
          <p:cNvSpPr>
            <a:spLocks/>
          </p:cNvSpPr>
          <p:nvPr/>
        </p:nvSpPr>
        <p:spPr bwMode="auto">
          <a:xfrm>
            <a:off x="3370264" y="4738689"/>
            <a:ext cx="2312987" cy="274637"/>
          </a:xfrm>
          <a:custGeom>
            <a:avLst/>
            <a:gdLst>
              <a:gd name="T0" fmla="*/ 0 w 2835"/>
              <a:gd name="T1" fmla="*/ 0 h 525"/>
              <a:gd name="T2" fmla="*/ 1887093073 w 2835"/>
              <a:gd name="T3" fmla="*/ 0 h 525"/>
              <a:gd name="T4" fmla="*/ 0 60000 65536"/>
              <a:gd name="T5" fmla="*/ 0 60000 65536"/>
              <a:gd name="T6" fmla="*/ 0 w 2835"/>
              <a:gd name="T7" fmla="*/ 0 h 525"/>
              <a:gd name="T8" fmla="*/ 2835 w 2835"/>
              <a:gd name="T9" fmla="*/ 525 h 525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2835" h="525">
                <a:moveTo>
                  <a:pt x="0" y="0"/>
                </a:moveTo>
                <a:cubicBezTo>
                  <a:pt x="60" y="525"/>
                  <a:pt x="2835" y="495"/>
                  <a:pt x="2835" y="0"/>
                </a:cubicBezTo>
              </a:path>
            </a:pathLst>
          </a:custGeom>
          <a:noFill/>
          <a:ln w="19050">
            <a:solidFill>
              <a:srgbClr val="000000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algn="ctr" eaLnBrk="0" hangingPunct="0"/>
            <a:endParaRPr lang="en-US" dirty="0">
              <a:latin typeface="Calibri"/>
            </a:endParaRPr>
          </a:p>
        </p:txBody>
      </p:sp>
      <p:sp>
        <p:nvSpPr>
          <p:cNvPr id="54289" name="Freeform 19"/>
          <p:cNvSpPr>
            <a:spLocks/>
          </p:cNvSpPr>
          <p:nvPr/>
        </p:nvSpPr>
        <p:spPr bwMode="auto">
          <a:xfrm rot="5400000" flipH="1" flipV="1">
            <a:off x="5611020" y="3328195"/>
            <a:ext cx="1184275" cy="166687"/>
          </a:xfrm>
          <a:custGeom>
            <a:avLst/>
            <a:gdLst>
              <a:gd name="T0" fmla="*/ 0 w 2835"/>
              <a:gd name="T1" fmla="*/ 0 h 525"/>
              <a:gd name="T2" fmla="*/ 494711561 w 2835"/>
              <a:gd name="T3" fmla="*/ 0 h 525"/>
              <a:gd name="T4" fmla="*/ 0 60000 65536"/>
              <a:gd name="T5" fmla="*/ 0 60000 65536"/>
              <a:gd name="T6" fmla="*/ 0 w 2835"/>
              <a:gd name="T7" fmla="*/ 0 h 525"/>
              <a:gd name="T8" fmla="*/ 2835 w 2835"/>
              <a:gd name="T9" fmla="*/ 525 h 525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2835" h="525">
                <a:moveTo>
                  <a:pt x="0" y="0"/>
                </a:moveTo>
                <a:cubicBezTo>
                  <a:pt x="60" y="525"/>
                  <a:pt x="2835" y="495"/>
                  <a:pt x="2835" y="0"/>
                </a:cubicBezTo>
              </a:path>
            </a:pathLst>
          </a:custGeom>
          <a:noFill/>
          <a:ln w="19050">
            <a:solidFill>
              <a:srgbClr val="000000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algn="ctr" eaLnBrk="0" hangingPunct="0"/>
            <a:endParaRPr lang="en-US" dirty="0">
              <a:latin typeface="Calibri"/>
            </a:endParaRPr>
          </a:p>
        </p:txBody>
      </p:sp>
      <p:sp>
        <p:nvSpPr>
          <p:cNvPr id="54290" name="Text Box 20"/>
          <p:cNvSpPr txBox="1">
            <a:spLocks noChangeArrowheads="1"/>
          </p:cNvSpPr>
          <p:nvPr/>
        </p:nvSpPr>
        <p:spPr bwMode="auto">
          <a:xfrm>
            <a:off x="3316289" y="5224463"/>
            <a:ext cx="3444875" cy="55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37931725" indent="-37474525" algn="ctr"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l"/>
            <a:r>
              <a:rPr lang="en-US" sz="1400" dirty="0" smtClean="0">
                <a:latin typeface="Calibri"/>
              </a:rPr>
              <a:t>sequence=1</a:t>
            </a:r>
            <a:endParaRPr lang="en-US" sz="1400" dirty="0">
              <a:latin typeface="Calibri"/>
            </a:endParaRPr>
          </a:p>
          <a:p>
            <a:pPr algn="l"/>
            <a:r>
              <a:rPr lang="en-US" sz="1400" dirty="0" err="1">
                <a:latin typeface="Calibri"/>
              </a:rPr>
              <a:t>udt_send</a:t>
            </a:r>
            <a:r>
              <a:rPr lang="en-US" sz="1400" dirty="0" smtClean="0">
                <a:latin typeface="Calibri"/>
              </a:rPr>
              <a:t>(packet)</a:t>
            </a:r>
            <a:endParaRPr lang="en-US" sz="1400" dirty="0">
              <a:latin typeface="Calibri"/>
            </a:endParaRPr>
          </a:p>
        </p:txBody>
      </p:sp>
      <p:sp>
        <p:nvSpPr>
          <p:cNvPr id="54291" name="Text Box 21"/>
          <p:cNvSpPr txBox="1">
            <a:spLocks noChangeArrowheads="1"/>
          </p:cNvSpPr>
          <p:nvPr/>
        </p:nvSpPr>
        <p:spPr bwMode="auto">
          <a:xfrm>
            <a:off x="3316289" y="4941888"/>
            <a:ext cx="1724025" cy="28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37931725" indent="-37474525" algn="ctr"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l"/>
            <a:r>
              <a:rPr lang="en-US" sz="1400" dirty="0" err="1">
                <a:latin typeface="Calibri"/>
              </a:rPr>
              <a:t>rdt_send</a:t>
            </a:r>
            <a:r>
              <a:rPr lang="en-US" sz="1400" dirty="0">
                <a:latin typeface="Calibri"/>
              </a:rPr>
              <a:t>(data)</a:t>
            </a:r>
            <a:endParaRPr lang="en-US" sz="1400" dirty="0">
              <a:latin typeface="Times New Roman" charset="0"/>
            </a:endParaRPr>
          </a:p>
        </p:txBody>
      </p:sp>
      <p:sp>
        <p:nvSpPr>
          <p:cNvPr id="54292" name="Line 22"/>
          <p:cNvSpPr>
            <a:spLocks noChangeShapeType="1"/>
          </p:cNvSpPr>
          <p:nvPr/>
        </p:nvSpPr>
        <p:spPr bwMode="auto">
          <a:xfrm>
            <a:off x="3435349" y="5253038"/>
            <a:ext cx="2598739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 dirty="0">
              <a:latin typeface="Calibri"/>
            </a:endParaRPr>
          </a:p>
        </p:txBody>
      </p:sp>
      <p:sp>
        <p:nvSpPr>
          <p:cNvPr id="54293" name="Text Box 23"/>
          <p:cNvSpPr txBox="1">
            <a:spLocks noChangeArrowheads="1"/>
          </p:cNvSpPr>
          <p:nvPr/>
        </p:nvSpPr>
        <p:spPr bwMode="auto">
          <a:xfrm>
            <a:off x="6280151" y="3106738"/>
            <a:ext cx="2149475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37931725" indent="-37474525" algn="ctr"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l"/>
            <a:r>
              <a:rPr lang="en-US" sz="1400" dirty="0" err="1">
                <a:latin typeface="Calibri"/>
              </a:rPr>
              <a:t>u</a:t>
            </a:r>
            <a:r>
              <a:rPr lang="en-US" sz="1400" dirty="0" err="1" smtClean="0">
                <a:latin typeface="Calibri"/>
              </a:rPr>
              <a:t>dt_rcv</a:t>
            </a:r>
            <a:r>
              <a:rPr lang="en-US" sz="1400" dirty="0" smtClean="0">
                <a:latin typeface="Calibri"/>
              </a:rPr>
              <a:t>(reply)   </a:t>
            </a:r>
            <a:endParaRPr lang="en-US" sz="1400" dirty="0">
              <a:latin typeface="Calibri"/>
            </a:endParaRPr>
          </a:p>
          <a:p>
            <a:pPr algn="l"/>
            <a:r>
              <a:rPr lang="en-US" sz="1400" dirty="0">
                <a:latin typeface="Calibri"/>
              </a:rPr>
              <a:t>&amp;&amp; </a:t>
            </a:r>
            <a:r>
              <a:rPr lang="en-US" sz="1400" dirty="0" err="1">
                <a:latin typeface="Calibri"/>
              </a:rPr>
              <a:t>notcorrupt</a:t>
            </a:r>
            <a:r>
              <a:rPr lang="en-US" sz="1400" dirty="0" smtClean="0">
                <a:latin typeface="Calibri"/>
              </a:rPr>
              <a:t>(reply) </a:t>
            </a:r>
            <a:endParaRPr lang="en-US" sz="1400" dirty="0">
              <a:latin typeface="Calibri"/>
            </a:endParaRPr>
          </a:p>
          <a:p>
            <a:pPr algn="l"/>
            <a:r>
              <a:rPr lang="en-US" sz="1400" dirty="0">
                <a:latin typeface="Calibri"/>
              </a:rPr>
              <a:t>&amp;&amp; </a:t>
            </a:r>
            <a:r>
              <a:rPr lang="en-US" sz="1400" dirty="0" err="1">
                <a:latin typeface="Calibri"/>
              </a:rPr>
              <a:t>isACK</a:t>
            </a:r>
            <a:r>
              <a:rPr lang="en-US" sz="1400" dirty="0">
                <a:latin typeface="Calibri"/>
              </a:rPr>
              <a:t>(</a:t>
            </a:r>
            <a:r>
              <a:rPr lang="en-US" sz="1400" dirty="0" smtClean="0">
                <a:latin typeface="Calibri"/>
              </a:rPr>
              <a:t>reply,</a:t>
            </a:r>
            <a:r>
              <a:rPr lang="en-US" sz="1400" dirty="0">
                <a:latin typeface="Calibri"/>
              </a:rPr>
              <a:t>0)</a:t>
            </a:r>
            <a:r>
              <a:rPr lang="en-US" sz="1000" dirty="0">
                <a:latin typeface="Calibri"/>
              </a:rPr>
              <a:t> </a:t>
            </a:r>
            <a:endParaRPr lang="en-US" sz="2400" dirty="0">
              <a:latin typeface="Times New Roman" charset="0"/>
            </a:endParaRPr>
          </a:p>
        </p:txBody>
      </p:sp>
      <p:sp>
        <p:nvSpPr>
          <p:cNvPr id="54294" name="Line 24"/>
          <p:cNvSpPr>
            <a:spLocks noChangeShapeType="1"/>
          </p:cNvSpPr>
          <p:nvPr/>
        </p:nvSpPr>
        <p:spPr bwMode="auto">
          <a:xfrm>
            <a:off x="6396040" y="3817938"/>
            <a:ext cx="1419225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 dirty="0">
              <a:latin typeface="Calibri"/>
            </a:endParaRPr>
          </a:p>
        </p:txBody>
      </p:sp>
      <p:sp>
        <p:nvSpPr>
          <p:cNvPr id="54295" name="Text Box 25"/>
          <p:cNvSpPr txBox="1">
            <a:spLocks noChangeArrowheads="1"/>
          </p:cNvSpPr>
          <p:nvPr/>
        </p:nvSpPr>
        <p:spPr bwMode="auto">
          <a:xfrm>
            <a:off x="1302398" y="5062538"/>
            <a:ext cx="1622425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37931725" indent="-37474525" algn="ctr"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l"/>
            <a:r>
              <a:rPr lang="en-US" sz="1400" dirty="0" err="1">
                <a:latin typeface="Calibri"/>
              </a:rPr>
              <a:t>u</a:t>
            </a:r>
            <a:r>
              <a:rPr lang="en-US" sz="1400" dirty="0" err="1" smtClean="0">
                <a:latin typeface="Calibri"/>
              </a:rPr>
              <a:t>dt_rcv</a:t>
            </a:r>
            <a:r>
              <a:rPr lang="en-US" sz="1400" dirty="0" smtClean="0">
                <a:latin typeface="Calibri"/>
              </a:rPr>
              <a:t>(packet) </a:t>
            </a:r>
            <a:r>
              <a:rPr lang="en-US" sz="1400" dirty="0">
                <a:latin typeface="Calibri"/>
              </a:rPr>
              <a:t>&amp;&amp;  </a:t>
            </a:r>
          </a:p>
          <a:p>
            <a:pPr algn="l"/>
            <a:r>
              <a:rPr lang="en-US" sz="1400" dirty="0">
                <a:latin typeface="Calibri"/>
              </a:rPr>
              <a:t>( corrupt</a:t>
            </a:r>
            <a:r>
              <a:rPr lang="en-US" sz="1400" dirty="0" smtClean="0">
                <a:latin typeface="Calibri"/>
              </a:rPr>
              <a:t>(packet) </a:t>
            </a:r>
            <a:r>
              <a:rPr lang="en-US" sz="1400" dirty="0">
                <a:latin typeface="Calibri"/>
              </a:rPr>
              <a:t>||</a:t>
            </a:r>
          </a:p>
          <a:p>
            <a:pPr algn="l"/>
            <a:r>
              <a:rPr lang="en-US" sz="1400" dirty="0" err="1">
                <a:latin typeface="Calibri"/>
              </a:rPr>
              <a:t>isACK</a:t>
            </a:r>
            <a:r>
              <a:rPr lang="en-US" sz="1400" dirty="0" smtClean="0">
                <a:latin typeface="Calibri"/>
              </a:rPr>
              <a:t>(reply,</a:t>
            </a:r>
            <a:r>
              <a:rPr lang="en-US" sz="1400" dirty="0">
                <a:latin typeface="Calibri"/>
              </a:rPr>
              <a:t>0) )</a:t>
            </a:r>
            <a:endParaRPr lang="en-US" sz="1400" dirty="0">
              <a:latin typeface="Times New Roman" charset="0"/>
            </a:endParaRPr>
          </a:p>
        </p:txBody>
      </p:sp>
      <p:sp>
        <p:nvSpPr>
          <p:cNvPr id="54296" name="Line 26"/>
          <p:cNvSpPr>
            <a:spLocks noChangeShapeType="1"/>
          </p:cNvSpPr>
          <p:nvPr/>
        </p:nvSpPr>
        <p:spPr bwMode="auto">
          <a:xfrm>
            <a:off x="1393826" y="5788025"/>
            <a:ext cx="1254125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 dirty="0">
              <a:latin typeface="Calibri"/>
            </a:endParaRPr>
          </a:p>
        </p:txBody>
      </p:sp>
      <p:sp>
        <p:nvSpPr>
          <p:cNvPr id="54297" name="Text Box 27"/>
          <p:cNvSpPr txBox="1">
            <a:spLocks noChangeArrowheads="1"/>
          </p:cNvSpPr>
          <p:nvPr/>
        </p:nvSpPr>
        <p:spPr bwMode="auto">
          <a:xfrm>
            <a:off x="908049" y="2865438"/>
            <a:ext cx="1912939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37931725" indent="-37474525" algn="ctr"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l"/>
            <a:r>
              <a:rPr lang="en-US" sz="1400" dirty="0" err="1">
                <a:latin typeface="Calibri"/>
              </a:rPr>
              <a:t>u</a:t>
            </a:r>
            <a:r>
              <a:rPr lang="en-US" sz="1400" dirty="0" err="1" smtClean="0">
                <a:latin typeface="Calibri"/>
              </a:rPr>
              <a:t>dt_rcv</a:t>
            </a:r>
            <a:r>
              <a:rPr lang="en-US" sz="1400" dirty="0" smtClean="0">
                <a:latin typeface="Calibri"/>
              </a:rPr>
              <a:t>(reply)   </a:t>
            </a:r>
            <a:endParaRPr lang="en-US" sz="1400" dirty="0">
              <a:latin typeface="Calibri"/>
            </a:endParaRPr>
          </a:p>
          <a:p>
            <a:pPr algn="l"/>
            <a:r>
              <a:rPr lang="en-US" sz="1400" dirty="0">
                <a:latin typeface="Calibri"/>
              </a:rPr>
              <a:t>&amp;&amp; </a:t>
            </a:r>
            <a:r>
              <a:rPr lang="en-US" sz="1400" dirty="0" err="1">
                <a:latin typeface="Calibri"/>
              </a:rPr>
              <a:t>notcorrupt</a:t>
            </a:r>
            <a:r>
              <a:rPr lang="en-US" sz="1400" dirty="0" smtClean="0">
                <a:latin typeface="Calibri"/>
              </a:rPr>
              <a:t>(reply) </a:t>
            </a:r>
            <a:endParaRPr lang="en-US" sz="1400" dirty="0">
              <a:latin typeface="Calibri"/>
            </a:endParaRPr>
          </a:p>
          <a:p>
            <a:pPr algn="l"/>
            <a:r>
              <a:rPr lang="en-US" sz="1400" dirty="0">
                <a:latin typeface="Calibri"/>
              </a:rPr>
              <a:t>&amp;&amp; </a:t>
            </a:r>
            <a:r>
              <a:rPr lang="en-US" sz="1400" dirty="0" err="1">
                <a:latin typeface="Calibri"/>
              </a:rPr>
              <a:t>isACK</a:t>
            </a:r>
            <a:r>
              <a:rPr lang="en-US" sz="1400" dirty="0">
                <a:latin typeface="Calibri"/>
              </a:rPr>
              <a:t>(</a:t>
            </a:r>
            <a:r>
              <a:rPr lang="en-US" sz="1400" dirty="0" smtClean="0">
                <a:latin typeface="Calibri"/>
              </a:rPr>
              <a:t>reply,</a:t>
            </a:r>
            <a:r>
              <a:rPr lang="en-US" sz="1400" dirty="0">
                <a:latin typeface="Calibri"/>
              </a:rPr>
              <a:t>1)</a:t>
            </a:r>
            <a:r>
              <a:rPr lang="en-US" sz="1000" dirty="0">
                <a:latin typeface="Calibri"/>
              </a:rPr>
              <a:t> </a:t>
            </a:r>
            <a:endParaRPr lang="en-US" sz="2400" dirty="0">
              <a:latin typeface="Times New Roman" charset="0"/>
            </a:endParaRPr>
          </a:p>
        </p:txBody>
      </p:sp>
      <p:sp>
        <p:nvSpPr>
          <p:cNvPr id="54298" name="Line 28"/>
          <p:cNvSpPr>
            <a:spLocks noChangeShapeType="1"/>
          </p:cNvSpPr>
          <p:nvPr/>
        </p:nvSpPr>
        <p:spPr bwMode="auto">
          <a:xfrm>
            <a:off x="1035049" y="3605213"/>
            <a:ext cx="1517651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 dirty="0">
              <a:latin typeface="Calibri"/>
            </a:endParaRPr>
          </a:p>
        </p:txBody>
      </p:sp>
      <p:sp>
        <p:nvSpPr>
          <p:cNvPr id="54299" name="Text Box 29"/>
          <p:cNvSpPr txBox="1">
            <a:spLocks noChangeArrowheads="1"/>
          </p:cNvSpPr>
          <p:nvPr/>
        </p:nvSpPr>
        <p:spPr bwMode="auto">
          <a:xfrm>
            <a:off x="6300789" y="3798889"/>
            <a:ext cx="1514475" cy="179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37931725" indent="-37474525" algn="ctr"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r>
              <a:rPr lang="en-US" sz="1400" dirty="0">
                <a:latin typeface="Symbol" charset="0"/>
              </a:rPr>
              <a:t>L</a:t>
            </a:r>
          </a:p>
        </p:txBody>
      </p:sp>
      <p:sp>
        <p:nvSpPr>
          <p:cNvPr id="54300" name="Text Box 30"/>
          <p:cNvSpPr txBox="1">
            <a:spLocks noChangeArrowheads="1"/>
          </p:cNvSpPr>
          <p:nvPr/>
        </p:nvSpPr>
        <p:spPr bwMode="auto">
          <a:xfrm>
            <a:off x="900113" y="3578225"/>
            <a:ext cx="15144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37931725" indent="-37474525" algn="ctr"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r>
              <a:rPr lang="en-US" sz="1400" dirty="0">
                <a:latin typeface="Symbol" charset="0"/>
              </a:rPr>
              <a:t>L</a:t>
            </a:r>
          </a:p>
        </p:txBody>
      </p:sp>
      <p:sp>
        <p:nvSpPr>
          <p:cNvPr id="54301" name="Freeform 31"/>
          <p:cNvSpPr>
            <a:spLocks/>
          </p:cNvSpPr>
          <p:nvPr/>
        </p:nvSpPr>
        <p:spPr bwMode="auto">
          <a:xfrm>
            <a:off x="6238876" y="2338389"/>
            <a:ext cx="461963" cy="682625"/>
          </a:xfrm>
          <a:custGeom>
            <a:avLst/>
            <a:gdLst>
              <a:gd name="T0" fmla="*/ 0 w 291"/>
              <a:gd name="T1" fmla="*/ 302418750 h 430"/>
              <a:gd name="T2" fmla="*/ 37803178 w 291"/>
              <a:gd name="T3" fmla="*/ 642640638 h 430"/>
              <a:gd name="T4" fmla="*/ 0 60000 65536"/>
              <a:gd name="T5" fmla="*/ 0 60000 65536"/>
              <a:gd name="T6" fmla="*/ 0 w 291"/>
              <a:gd name="T7" fmla="*/ 0 h 430"/>
              <a:gd name="T8" fmla="*/ 291 w 291"/>
              <a:gd name="T9" fmla="*/ 430 h 430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291" h="430">
                <a:moveTo>
                  <a:pt x="0" y="120"/>
                </a:moveTo>
                <a:cubicBezTo>
                  <a:pt x="291" y="0"/>
                  <a:pt x="259" y="430"/>
                  <a:pt x="15" y="255"/>
                </a:cubicBezTo>
              </a:path>
            </a:pathLst>
          </a:custGeom>
          <a:noFill/>
          <a:ln w="1905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algn="ctr" eaLnBrk="0" hangingPunct="0"/>
            <a:endParaRPr lang="en-US" dirty="0">
              <a:latin typeface="Calibri"/>
            </a:endParaRPr>
          </a:p>
        </p:txBody>
      </p:sp>
      <p:sp>
        <p:nvSpPr>
          <p:cNvPr id="54302" name="Text Box 32"/>
          <p:cNvSpPr txBox="1">
            <a:spLocks noChangeArrowheads="1"/>
          </p:cNvSpPr>
          <p:nvPr/>
        </p:nvSpPr>
        <p:spPr bwMode="auto">
          <a:xfrm>
            <a:off x="6570665" y="2516189"/>
            <a:ext cx="2116137" cy="42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37931725" indent="-37474525" algn="ctr"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l"/>
            <a:r>
              <a:rPr lang="en-US" sz="1400" dirty="0" err="1">
                <a:latin typeface="Calibri"/>
              </a:rPr>
              <a:t>udt_send</a:t>
            </a:r>
            <a:r>
              <a:rPr lang="en-US" sz="1400" dirty="0" smtClean="0">
                <a:latin typeface="Calibri"/>
              </a:rPr>
              <a:t>(packet)</a:t>
            </a:r>
            <a:endParaRPr lang="en-US" sz="1400" dirty="0">
              <a:latin typeface="Calibri"/>
            </a:endParaRPr>
          </a:p>
        </p:txBody>
      </p:sp>
      <p:sp>
        <p:nvSpPr>
          <p:cNvPr id="54303" name="Text Box 33"/>
          <p:cNvSpPr txBox="1">
            <a:spLocks noChangeArrowheads="1"/>
          </p:cNvSpPr>
          <p:nvPr/>
        </p:nvSpPr>
        <p:spPr bwMode="auto">
          <a:xfrm>
            <a:off x="6592889" y="2279650"/>
            <a:ext cx="1114425" cy="28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37931725" indent="-37474525" algn="ctr"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l"/>
            <a:r>
              <a:rPr lang="en-US" sz="1400" dirty="0">
                <a:latin typeface="Calibri"/>
              </a:rPr>
              <a:t>timeout</a:t>
            </a:r>
            <a:endParaRPr lang="en-US" sz="1400" dirty="0">
              <a:latin typeface="Times New Roman" charset="0"/>
            </a:endParaRPr>
          </a:p>
        </p:txBody>
      </p:sp>
      <p:sp>
        <p:nvSpPr>
          <p:cNvPr id="54304" name="Line 34"/>
          <p:cNvSpPr>
            <a:spLocks noChangeShapeType="1"/>
          </p:cNvSpPr>
          <p:nvPr/>
        </p:nvSpPr>
        <p:spPr bwMode="auto">
          <a:xfrm>
            <a:off x="6681788" y="2533650"/>
            <a:ext cx="990600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 dirty="0">
              <a:latin typeface="Calibri"/>
            </a:endParaRPr>
          </a:p>
        </p:txBody>
      </p:sp>
      <p:sp>
        <p:nvSpPr>
          <p:cNvPr id="54305" name="Freeform 35"/>
          <p:cNvSpPr>
            <a:spLocks/>
          </p:cNvSpPr>
          <p:nvPr/>
        </p:nvSpPr>
        <p:spPr bwMode="auto">
          <a:xfrm>
            <a:off x="2230438" y="4702176"/>
            <a:ext cx="692151" cy="631825"/>
          </a:xfrm>
          <a:custGeom>
            <a:avLst/>
            <a:gdLst>
              <a:gd name="T0" fmla="*/ 1098788125 w 436"/>
              <a:gd name="T1" fmla="*/ 254536575 h 398"/>
              <a:gd name="T2" fmla="*/ 756046875 w 436"/>
              <a:gd name="T3" fmla="*/ 0 h 398"/>
              <a:gd name="T4" fmla="*/ 0 60000 65536"/>
              <a:gd name="T5" fmla="*/ 0 60000 65536"/>
              <a:gd name="T6" fmla="*/ 0 w 436"/>
              <a:gd name="T7" fmla="*/ 0 h 398"/>
              <a:gd name="T8" fmla="*/ 436 w 436"/>
              <a:gd name="T9" fmla="*/ 398 h 398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436" h="398">
                <a:moveTo>
                  <a:pt x="436" y="101"/>
                </a:moveTo>
                <a:cubicBezTo>
                  <a:pt x="367" y="398"/>
                  <a:pt x="0" y="31"/>
                  <a:pt x="300" y="0"/>
                </a:cubicBezTo>
              </a:path>
            </a:pathLst>
          </a:custGeom>
          <a:noFill/>
          <a:ln w="1905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algn="ctr" eaLnBrk="0" hangingPunct="0"/>
            <a:endParaRPr lang="en-US" dirty="0">
              <a:latin typeface="Calibri"/>
            </a:endParaRPr>
          </a:p>
        </p:txBody>
      </p:sp>
      <p:sp>
        <p:nvSpPr>
          <p:cNvPr id="54306" name="Freeform 36"/>
          <p:cNvSpPr>
            <a:spLocks/>
          </p:cNvSpPr>
          <p:nvPr/>
        </p:nvSpPr>
        <p:spPr bwMode="auto">
          <a:xfrm>
            <a:off x="2030414" y="4413251"/>
            <a:ext cx="571500" cy="420688"/>
          </a:xfrm>
          <a:custGeom>
            <a:avLst/>
            <a:gdLst>
              <a:gd name="T0" fmla="*/ 362902500 w 900"/>
              <a:gd name="T1" fmla="*/ 145380749 h 662"/>
              <a:gd name="T2" fmla="*/ 332660625 w 900"/>
              <a:gd name="T3" fmla="*/ 6057399 h 662"/>
              <a:gd name="T4" fmla="*/ 0 60000 65536"/>
              <a:gd name="T5" fmla="*/ 0 60000 65536"/>
              <a:gd name="T6" fmla="*/ 0 w 900"/>
              <a:gd name="T7" fmla="*/ 0 h 662"/>
              <a:gd name="T8" fmla="*/ 900 w 900"/>
              <a:gd name="T9" fmla="*/ 662 h 662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900" h="662">
                <a:moveTo>
                  <a:pt x="900" y="360"/>
                </a:moveTo>
                <a:cubicBezTo>
                  <a:pt x="171" y="662"/>
                  <a:pt x="0" y="0"/>
                  <a:pt x="825" y="15"/>
                </a:cubicBezTo>
              </a:path>
            </a:pathLst>
          </a:custGeom>
          <a:noFill/>
          <a:ln w="1905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algn="ctr" eaLnBrk="0" hangingPunct="0"/>
            <a:endParaRPr lang="en-US" dirty="0">
              <a:latin typeface="Calibri"/>
            </a:endParaRPr>
          </a:p>
        </p:txBody>
      </p:sp>
      <p:sp>
        <p:nvSpPr>
          <p:cNvPr id="54307" name="Text Box 37"/>
          <p:cNvSpPr txBox="1">
            <a:spLocks noChangeArrowheads="1"/>
          </p:cNvSpPr>
          <p:nvPr/>
        </p:nvSpPr>
        <p:spPr bwMode="auto">
          <a:xfrm>
            <a:off x="628650" y="4460876"/>
            <a:ext cx="1824039" cy="42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37931725" indent="-37474525" algn="ctr"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l"/>
            <a:r>
              <a:rPr lang="en-US" sz="1400" dirty="0" err="1">
                <a:latin typeface="Calibri"/>
              </a:rPr>
              <a:t>udt_send</a:t>
            </a:r>
            <a:r>
              <a:rPr lang="en-US" sz="1400" dirty="0" smtClean="0">
                <a:latin typeface="Calibri"/>
              </a:rPr>
              <a:t>(packet)</a:t>
            </a:r>
            <a:endParaRPr lang="en-US" sz="1400" dirty="0">
              <a:latin typeface="Calibri"/>
            </a:endParaRPr>
          </a:p>
        </p:txBody>
      </p:sp>
      <p:sp>
        <p:nvSpPr>
          <p:cNvPr id="54308" name="Text Box 38"/>
          <p:cNvSpPr txBox="1">
            <a:spLocks noChangeArrowheads="1"/>
          </p:cNvSpPr>
          <p:nvPr/>
        </p:nvSpPr>
        <p:spPr bwMode="auto">
          <a:xfrm>
            <a:off x="642940" y="4206875"/>
            <a:ext cx="1114425" cy="28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37931725" indent="-37474525" algn="ctr"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l"/>
            <a:r>
              <a:rPr lang="en-US" sz="1400" dirty="0">
                <a:latin typeface="Calibri"/>
              </a:rPr>
              <a:t>timeout</a:t>
            </a:r>
            <a:endParaRPr lang="en-US" sz="1400" dirty="0">
              <a:latin typeface="Times New Roman" charset="0"/>
            </a:endParaRPr>
          </a:p>
        </p:txBody>
      </p:sp>
      <p:sp>
        <p:nvSpPr>
          <p:cNvPr id="54309" name="Line 39"/>
          <p:cNvSpPr>
            <a:spLocks noChangeShapeType="1"/>
          </p:cNvSpPr>
          <p:nvPr/>
        </p:nvSpPr>
        <p:spPr bwMode="auto">
          <a:xfrm>
            <a:off x="746125" y="4489450"/>
            <a:ext cx="990600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 dirty="0">
              <a:latin typeface="Calibri"/>
            </a:endParaRPr>
          </a:p>
        </p:txBody>
      </p:sp>
      <p:sp>
        <p:nvSpPr>
          <p:cNvPr id="54310" name="Freeform 40"/>
          <p:cNvSpPr>
            <a:spLocks/>
          </p:cNvSpPr>
          <p:nvPr/>
        </p:nvSpPr>
        <p:spPr bwMode="auto">
          <a:xfrm>
            <a:off x="6426201" y="4373564"/>
            <a:ext cx="579439" cy="890587"/>
          </a:xfrm>
          <a:custGeom>
            <a:avLst/>
            <a:gdLst>
              <a:gd name="T0" fmla="*/ 100383135 w 322"/>
              <a:gd name="T1" fmla="*/ 407981039 h 483"/>
              <a:gd name="T2" fmla="*/ 0 w 322"/>
              <a:gd name="T3" fmla="*/ 622169979 h 483"/>
              <a:gd name="T4" fmla="*/ 0 60000 65536"/>
              <a:gd name="T5" fmla="*/ 0 60000 65536"/>
              <a:gd name="T6" fmla="*/ 0 w 322"/>
              <a:gd name="T7" fmla="*/ 0 h 483"/>
              <a:gd name="T8" fmla="*/ 322 w 322"/>
              <a:gd name="T9" fmla="*/ 483 h 483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322" h="483">
                <a:moveTo>
                  <a:pt x="31" y="120"/>
                </a:moveTo>
                <a:cubicBezTo>
                  <a:pt x="322" y="0"/>
                  <a:pt x="64" y="483"/>
                  <a:pt x="0" y="183"/>
                </a:cubicBezTo>
              </a:path>
            </a:pathLst>
          </a:custGeom>
          <a:noFill/>
          <a:ln w="1905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algn="ctr" eaLnBrk="0" hangingPunct="0"/>
            <a:endParaRPr lang="en-US" dirty="0">
              <a:latin typeface="Calibri"/>
            </a:endParaRPr>
          </a:p>
        </p:txBody>
      </p:sp>
      <p:sp>
        <p:nvSpPr>
          <p:cNvPr id="54311" name="Text Box 41"/>
          <p:cNvSpPr txBox="1">
            <a:spLocks noChangeArrowheads="1"/>
          </p:cNvSpPr>
          <p:nvPr/>
        </p:nvSpPr>
        <p:spPr bwMode="auto">
          <a:xfrm>
            <a:off x="1036638" y="1874838"/>
            <a:ext cx="1428751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37931725" indent="-37474525" algn="ctr"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l"/>
            <a:r>
              <a:rPr lang="en-US" sz="1400" dirty="0" err="1">
                <a:latin typeface="Calibri"/>
              </a:rPr>
              <a:t>u</a:t>
            </a:r>
            <a:r>
              <a:rPr lang="en-US" sz="1400" dirty="0" err="1" smtClean="0">
                <a:latin typeface="Calibri"/>
              </a:rPr>
              <a:t>dt_rcv</a:t>
            </a:r>
            <a:r>
              <a:rPr lang="en-US" sz="1400" dirty="0" smtClean="0">
                <a:latin typeface="Calibri"/>
              </a:rPr>
              <a:t>(reply)</a:t>
            </a:r>
            <a:endParaRPr lang="en-US" sz="1400" dirty="0">
              <a:latin typeface="Times New Roman" charset="0"/>
            </a:endParaRPr>
          </a:p>
        </p:txBody>
      </p:sp>
      <p:grpSp>
        <p:nvGrpSpPr>
          <p:cNvPr id="54312" name="Group 42"/>
          <p:cNvGrpSpPr>
            <a:grpSpLocks/>
          </p:cNvGrpSpPr>
          <p:nvPr/>
        </p:nvGrpSpPr>
        <p:grpSpPr bwMode="auto">
          <a:xfrm>
            <a:off x="2419350" y="2135189"/>
            <a:ext cx="1189039" cy="850900"/>
            <a:chOff x="4090" y="3230"/>
            <a:chExt cx="749" cy="536"/>
          </a:xfrm>
        </p:grpSpPr>
        <p:sp>
          <p:nvSpPr>
            <p:cNvPr id="54324" name="Oval 43"/>
            <p:cNvSpPr>
              <a:spLocks noChangeArrowheads="1"/>
            </p:cNvSpPr>
            <p:nvPr/>
          </p:nvSpPr>
          <p:spPr bwMode="auto">
            <a:xfrm>
              <a:off x="4159" y="3230"/>
              <a:ext cx="595" cy="536"/>
            </a:xfrm>
            <a:prstGeom prst="ellipse">
              <a:avLst/>
            </a:prstGeom>
            <a:solidFill>
              <a:srgbClr val="FFFFFF"/>
            </a:soli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US" dirty="0">
                <a:latin typeface="Calibri"/>
              </a:endParaRPr>
            </a:p>
          </p:txBody>
        </p:sp>
        <p:sp>
          <p:nvSpPr>
            <p:cNvPr id="54325" name="Text Box 44"/>
            <p:cNvSpPr txBox="1">
              <a:spLocks noChangeArrowheads="1"/>
            </p:cNvSpPr>
            <p:nvPr/>
          </p:nvSpPr>
          <p:spPr bwMode="auto">
            <a:xfrm>
              <a:off x="4090" y="3270"/>
              <a:ext cx="749" cy="3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algn="ctr" eaLnBrk="0" hangingPunct="0">
                <a:defRPr sz="1600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37931725" indent="-37474525" algn="ctr" eaLnBrk="0" hangingPunct="0">
                <a:defRPr sz="16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eaLnBrk="0" hangingPunct="0">
                <a:defRPr sz="16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eaLnBrk="0" hangingPunct="0">
                <a:defRPr sz="16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eaLnBrk="0" hangingPunct="0">
                <a:defRPr sz="16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r>
                <a:rPr lang="en-US" sz="1400" dirty="0" smtClean="0">
                  <a:latin typeface="Calibri"/>
                </a:rPr>
                <a:t>IDLE</a:t>
              </a:r>
            </a:p>
            <a:p>
              <a:r>
                <a:rPr lang="en-US" sz="1400" dirty="0" smtClean="0">
                  <a:latin typeface="Calibri"/>
                </a:rPr>
                <a:t>state 0</a:t>
              </a:r>
              <a:endParaRPr lang="en-US" sz="1400" dirty="0">
                <a:latin typeface="Times New Roman" charset="0"/>
              </a:endParaRPr>
            </a:p>
          </p:txBody>
        </p:sp>
      </p:grpSp>
      <p:sp>
        <p:nvSpPr>
          <p:cNvPr id="54313" name="Line 45"/>
          <p:cNvSpPr>
            <a:spLocks noChangeShapeType="1"/>
          </p:cNvSpPr>
          <p:nvPr/>
        </p:nvSpPr>
        <p:spPr bwMode="auto">
          <a:xfrm>
            <a:off x="1123951" y="2160588"/>
            <a:ext cx="1101725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 dirty="0">
              <a:latin typeface="Calibri"/>
            </a:endParaRPr>
          </a:p>
        </p:txBody>
      </p:sp>
      <p:grpSp>
        <p:nvGrpSpPr>
          <p:cNvPr id="54314" name="Group 46"/>
          <p:cNvGrpSpPr>
            <a:grpSpLocks/>
          </p:cNvGrpSpPr>
          <p:nvPr/>
        </p:nvGrpSpPr>
        <p:grpSpPr bwMode="auto">
          <a:xfrm>
            <a:off x="2630488" y="3989389"/>
            <a:ext cx="889000" cy="865187"/>
            <a:chOff x="445" y="1273"/>
            <a:chExt cx="560" cy="545"/>
          </a:xfrm>
        </p:grpSpPr>
        <p:sp>
          <p:nvSpPr>
            <p:cNvPr id="54322" name="Oval 47"/>
            <p:cNvSpPr>
              <a:spLocks noChangeArrowheads="1"/>
            </p:cNvSpPr>
            <p:nvPr/>
          </p:nvSpPr>
          <p:spPr bwMode="auto">
            <a:xfrm>
              <a:off x="445" y="1273"/>
              <a:ext cx="560" cy="545"/>
            </a:xfrm>
            <a:prstGeom prst="ellipse">
              <a:avLst/>
            </a:prstGeom>
            <a:solidFill>
              <a:srgbClr val="FFFFFF"/>
            </a:soli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US" dirty="0">
                <a:latin typeface="Calibri"/>
              </a:endParaRPr>
            </a:p>
          </p:txBody>
        </p:sp>
        <p:sp>
          <p:nvSpPr>
            <p:cNvPr id="54323" name="Text Box 48"/>
            <p:cNvSpPr txBox="1">
              <a:spLocks noChangeArrowheads="1"/>
            </p:cNvSpPr>
            <p:nvPr/>
          </p:nvSpPr>
          <p:spPr bwMode="auto">
            <a:xfrm>
              <a:off x="499" y="1309"/>
              <a:ext cx="450" cy="2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algn="ctr" eaLnBrk="0" hangingPunct="0">
                <a:defRPr sz="1600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37931725" indent="-37474525" algn="ctr" eaLnBrk="0" hangingPunct="0">
                <a:defRPr sz="16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eaLnBrk="0" hangingPunct="0">
                <a:defRPr sz="16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eaLnBrk="0" hangingPunct="0">
                <a:defRPr sz="16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eaLnBrk="0" hangingPunct="0">
                <a:defRPr sz="16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r>
                <a:rPr lang="en-US" sz="1400" dirty="0">
                  <a:latin typeface="Calibri"/>
                </a:rPr>
                <a:t>Wait for ACK1</a:t>
              </a:r>
              <a:endParaRPr lang="en-US" sz="1400" dirty="0">
                <a:latin typeface="Times New Roman" charset="0"/>
              </a:endParaRPr>
            </a:p>
          </p:txBody>
        </p:sp>
      </p:grpSp>
      <p:sp>
        <p:nvSpPr>
          <p:cNvPr id="54315" name="Freeform 49"/>
          <p:cNvSpPr>
            <a:spLocks/>
          </p:cNvSpPr>
          <p:nvPr/>
        </p:nvSpPr>
        <p:spPr bwMode="auto">
          <a:xfrm flipH="1" flipV="1">
            <a:off x="2006601" y="1782764"/>
            <a:ext cx="579439" cy="890587"/>
          </a:xfrm>
          <a:custGeom>
            <a:avLst/>
            <a:gdLst>
              <a:gd name="T0" fmla="*/ 100383135 w 322"/>
              <a:gd name="T1" fmla="*/ 407981039 h 483"/>
              <a:gd name="T2" fmla="*/ 0 w 322"/>
              <a:gd name="T3" fmla="*/ 622169979 h 483"/>
              <a:gd name="T4" fmla="*/ 0 60000 65536"/>
              <a:gd name="T5" fmla="*/ 0 60000 65536"/>
              <a:gd name="T6" fmla="*/ 0 w 322"/>
              <a:gd name="T7" fmla="*/ 0 h 483"/>
              <a:gd name="T8" fmla="*/ 322 w 322"/>
              <a:gd name="T9" fmla="*/ 483 h 483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322" h="483">
                <a:moveTo>
                  <a:pt x="31" y="120"/>
                </a:moveTo>
                <a:cubicBezTo>
                  <a:pt x="322" y="0"/>
                  <a:pt x="64" y="483"/>
                  <a:pt x="0" y="183"/>
                </a:cubicBezTo>
              </a:path>
            </a:pathLst>
          </a:custGeom>
          <a:noFill/>
          <a:ln w="1905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algn="ctr" eaLnBrk="0" hangingPunct="0"/>
            <a:endParaRPr lang="en-US" dirty="0">
              <a:latin typeface="Calibri"/>
            </a:endParaRPr>
          </a:p>
        </p:txBody>
      </p:sp>
      <p:sp>
        <p:nvSpPr>
          <p:cNvPr id="54316" name="Text Box 50"/>
          <p:cNvSpPr txBox="1">
            <a:spLocks noChangeArrowheads="1"/>
          </p:cNvSpPr>
          <p:nvPr/>
        </p:nvSpPr>
        <p:spPr bwMode="auto">
          <a:xfrm>
            <a:off x="7223773" y="4852988"/>
            <a:ext cx="32573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ctr"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37931725" indent="-37474525" algn="ctr"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r>
              <a:rPr lang="en-US">
                <a:latin typeface="Symbol" charset="0"/>
              </a:rPr>
              <a:t>L</a:t>
            </a:r>
          </a:p>
        </p:txBody>
      </p:sp>
      <p:sp>
        <p:nvSpPr>
          <p:cNvPr id="54317" name="Text Box 51"/>
          <p:cNvSpPr txBox="1">
            <a:spLocks noChangeArrowheads="1"/>
          </p:cNvSpPr>
          <p:nvPr/>
        </p:nvSpPr>
        <p:spPr bwMode="auto">
          <a:xfrm>
            <a:off x="6757989" y="4603750"/>
            <a:ext cx="1428751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37931725" indent="-37474525" algn="ctr"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l"/>
            <a:r>
              <a:rPr lang="en-US" sz="1400" dirty="0" err="1">
                <a:latin typeface="Calibri"/>
              </a:rPr>
              <a:t>u</a:t>
            </a:r>
            <a:r>
              <a:rPr lang="en-US" sz="1400" dirty="0" err="1" smtClean="0">
                <a:latin typeface="Calibri"/>
              </a:rPr>
              <a:t>dt_rcv</a:t>
            </a:r>
            <a:r>
              <a:rPr lang="en-US" sz="1400" dirty="0" smtClean="0">
                <a:latin typeface="Calibri"/>
              </a:rPr>
              <a:t>(reply)</a:t>
            </a:r>
            <a:endParaRPr lang="en-US" sz="1400" dirty="0">
              <a:latin typeface="Times New Roman" charset="0"/>
            </a:endParaRPr>
          </a:p>
        </p:txBody>
      </p:sp>
      <p:sp>
        <p:nvSpPr>
          <p:cNvPr id="54318" name="Line 52"/>
          <p:cNvSpPr>
            <a:spLocks noChangeShapeType="1"/>
          </p:cNvSpPr>
          <p:nvPr/>
        </p:nvSpPr>
        <p:spPr bwMode="auto">
          <a:xfrm>
            <a:off x="6845300" y="4889500"/>
            <a:ext cx="1101725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 dirty="0">
              <a:latin typeface="Calibri"/>
            </a:endParaRPr>
          </a:p>
        </p:txBody>
      </p:sp>
      <p:sp>
        <p:nvSpPr>
          <p:cNvPr id="54319" name="Text Box 53"/>
          <p:cNvSpPr txBox="1">
            <a:spLocks noChangeArrowheads="1"/>
          </p:cNvSpPr>
          <p:nvPr/>
        </p:nvSpPr>
        <p:spPr bwMode="auto">
          <a:xfrm>
            <a:off x="7126935" y="1847850"/>
            <a:ext cx="32573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ctr"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37931725" indent="-37474525" algn="ctr"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r>
              <a:rPr lang="en-US" dirty="0">
                <a:latin typeface="Symbol" charset="0"/>
              </a:rPr>
              <a:t>L</a:t>
            </a:r>
          </a:p>
        </p:txBody>
      </p:sp>
      <p:sp>
        <p:nvSpPr>
          <p:cNvPr id="54320" name="Text Box 54"/>
          <p:cNvSpPr txBox="1">
            <a:spLocks noChangeArrowheads="1"/>
          </p:cNvSpPr>
          <p:nvPr/>
        </p:nvSpPr>
        <p:spPr bwMode="auto">
          <a:xfrm>
            <a:off x="1475435" y="2124075"/>
            <a:ext cx="32573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ctr"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37931725" indent="-37474525" algn="ctr"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r>
              <a:rPr lang="en-US">
                <a:latin typeface="Symbol" charset="0"/>
              </a:rPr>
              <a:t>L</a:t>
            </a:r>
          </a:p>
        </p:txBody>
      </p:sp>
      <p:sp>
        <p:nvSpPr>
          <p:cNvPr id="54321" name="Text Box 55"/>
          <p:cNvSpPr txBox="1">
            <a:spLocks noChangeArrowheads="1"/>
          </p:cNvSpPr>
          <p:nvPr/>
        </p:nvSpPr>
        <p:spPr bwMode="auto">
          <a:xfrm>
            <a:off x="1878660" y="5794375"/>
            <a:ext cx="32573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ctr"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37931725" indent="-37474525" algn="ctr"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r>
              <a:rPr lang="en-US">
                <a:latin typeface="Symbol" charset="0"/>
              </a:rPr>
              <a:t>L</a:t>
            </a:r>
          </a:p>
        </p:txBody>
      </p:sp>
    </p:spTree>
    <p:extLst>
      <p:ext uri="{BB962C8B-B14F-4D97-AF65-F5344CB8AC3E}">
        <p14:creationId xmlns:p14="http://schemas.microsoft.com/office/powerpoint/2010/main" val="30936407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74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Dealing with Packet Loss</a:t>
            </a:r>
            <a:endParaRPr lang="en-US" sz="3600" dirty="0"/>
          </a:p>
        </p:txBody>
      </p:sp>
      <p:sp>
        <p:nvSpPr>
          <p:cNvPr id="1127427" name="Line 3"/>
          <p:cNvSpPr>
            <a:spLocks noChangeShapeType="1"/>
          </p:cNvSpPr>
          <p:nvPr/>
        </p:nvSpPr>
        <p:spPr bwMode="auto">
          <a:xfrm>
            <a:off x="4800600" y="5638800"/>
            <a:ext cx="0" cy="12192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27428" name="Text Box 4"/>
          <p:cNvSpPr txBox="1">
            <a:spLocks noChangeArrowheads="1"/>
          </p:cNvSpPr>
          <p:nvPr/>
        </p:nvSpPr>
        <p:spPr bwMode="auto">
          <a:xfrm>
            <a:off x="3988850" y="6172202"/>
            <a:ext cx="804254" cy="4616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1429" tIns="45714" rIns="91429" bIns="45714" anchor="ctr">
            <a:spAutoFit/>
          </a:bodyPr>
          <a:lstStyle/>
          <a:p>
            <a:pPr algn="ctr">
              <a:spcBef>
                <a:spcPct val="20000"/>
              </a:spcBef>
            </a:pPr>
            <a:r>
              <a:rPr lang="en-US" sz="2400" b="0" dirty="0">
                <a:latin typeface="+mn-lt"/>
              </a:rPr>
              <a:t>Time</a:t>
            </a:r>
          </a:p>
        </p:txBody>
      </p:sp>
      <p:sp>
        <p:nvSpPr>
          <p:cNvPr id="1127430" name="Line 6"/>
          <p:cNvSpPr>
            <a:spLocks noChangeShapeType="1"/>
          </p:cNvSpPr>
          <p:nvPr/>
        </p:nvSpPr>
        <p:spPr bwMode="auto">
          <a:xfrm flipH="1">
            <a:off x="1981201" y="2124076"/>
            <a:ext cx="30163" cy="363537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27431" name="Line 7"/>
          <p:cNvSpPr>
            <a:spLocks noChangeShapeType="1"/>
          </p:cNvSpPr>
          <p:nvPr/>
        </p:nvSpPr>
        <p:spPr bwMode="auto">
          <a:xfrm flipH="1">
            <a:off x="7362826" y="2124076"/>
            <a:ext cx="3175" cy="3757613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27432" name="Line 8"/>
          <p:cNvSpPr>
            <a:spLocks noChangeShapeType="1"/>
          </p:cNvSpPr>
          <p:nvPr/>
        </p:nvSpPr>
        <p:spPr bwMode="auto">
          <a:xfrm>
            <a:off x="2011364" y="2276476"/>
            <a:ext cx="3398837" cy="31432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27435" name="Text Box 11"/>
          <p:cNvSpPr txBox="1">
            <a:spLocks noChangeArrowheads="1"/>
          </p:cNvSpPr>
          <p:nvPr/>
        </p:nvSpPr>
        <p:spPr bwMode="auto">
          <a:xfrm>
            <a:off x="1498101" y="5865176"/>
            <a:ext cx="1063039" cy="4616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1429" tIns="45714" rIns="91429" bIns="45714" anchor="ctr">
            <a:spAutoFit/>
          </a:bodyPr>
          <a:lstStyle/>
          <a:p>
            <a:pPr algn="ctr">
              <a:spcBef>
                <a:spcPct val="20000"/>
              </a:spcBef>
            </a:pPr>
            <a:r>
              <a:rPr lang="en-US" sz="2400" dirty="0">
                <a:latin typeface="+mn-lt"/>
              </a:rPr>
              <a:t>Sender</a:t>
            </a:r>
          </a:p>
        </p:txBody>
      </p:sp>
      <p:sp>
        <p:nvSpPr>
          <p:cNvPr id="1127436" name="Text Box 12"/>
          <p:cNvSpPr txBox="1">
            <a:spLocks noChangeArrowheads="1"/>
          </p:cNvSpPr>
          <p:nvPr/>
        </p:nvSpPr>
        <p:spPr bwMode="auto">
          <a:xfrm>
            <a:off x="6864907" y="5865176"/>
            <a:ext cx="1249839" cy="4616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1429" tIns="45714" rIns="91429" bIns="45714" anchor="ctr">
            <a:spAutoFit/>
          </a:bodyPr>
          <a:lstStyle/>
          <a:p>
            <a:pPr algn="ctr">
              <a:spcBef>
                <a:spcPct val="20000"/>
              </a:spcBef>
            </a:pPr>
            <a:r>
              <a:rPr lang="en-US" sz="2400" dirty="0">
                <a:latin typeface="+mn-lt"/>
              </a:rPr>
              <a:t>Receiver</a:t>
            </a:r>
          </a:p>
        </p:txBody>
      </p:sp>
      <p:sp>
        <p:nvSpPr>
          <p:cNvPr id="1127441" name="Line 17"/>
          <p:cNvSpPr>
            <a:spLocks noChangeShapeType="1"/>
          </p:cNvSpPr>
          <p:nvPr/>
        </p:nvSpPr>
        <p:spPr bwMode="auto">
          <a:xfrm>
            <a:off x="2011365" y="3810000"/>
            <a:ext cx="5367337" cy="533400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27444" name="Text Box 20"/>
          <p:cNvSpPr txBox="1">
            <a:spLocks noChangeArrowheads="1"/>
          </p:cNvSpPr>
          <p:nvPr/>
        </p:nvSpPr>
        <p:spPr bwMode="auto">
          <a:xfrm>
            <a:off x="1649413" y="1905001"/>
            <a:ext cx="333733" cy="4521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82058" tIns="41029" rIns="82058" bIns="41029">
            <a:spAutoFit/>
          </a:bodyPr>
          <a:lstStyle>
            <a:lvl1pPr defTabSz="82073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409575" defTabSz="82073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820738" defTabSz="82073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230313" defTabSz="82073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1641475" defTabSz="82073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098675" defTabSz="820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555875" defTabSz="820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013075" defTabSz="820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470275" defTabSz="820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dirty="0">
                <a:latin typeface="Tahoma" charset="0"/>
              </a:rPr>
              <a:t>1</a:t>
            </a:r>
          </a:p>
        </p:txBody>
      </p:sp>
      <p:sp>
        <p:nvSpPr>
          <p:cNvPr id="1127468" name="Line 44"/>
          <p:cNvSpPr>
            <a:spLocks noChangeShapeType="1"/>
          </p:cNvSpPr>
          <p:nvPr/>
        </p:nvSpPr>
        <p:spPr bwMode="auto">
          <a:xfrm flipH="1">
            <a:off x="1997075" y="4419600"/>
            <a:ext cx="5367339" cy="533400"/>
          </a:xfrm>
          <a:prstGeom prst="line">
            <a:avLst/>
          </a:prstGeom>
          <a:noFill/>
          <a:ln w="38100">
            <a:solidFill>
              <a:srgbClr val="008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1" name="Text Box 23"/>
          <p:cNvSpPr txBox="1">
            <a:spLocks noChangeArrowheads="1"/>
          </p:cNvSpPr>
          <p:nvPr/>
        </p:nvSpPr>
        <p:spPr bwMode="auto">
          <a:xfrm>
            <a:off x="1619514" y="3434011"/>
            <a:ext cx="333733" cy="4521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82058" tIns="41029" rIns="82058" bIns="41029">
            <a:spAutoFit/>
          </a:bodyPr>
          <a:lstStyle>
            <a:lvl1pPr defTabSz="82073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409575" defTabSz="82073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820738" defTabSz="82073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230313" defTabSz="82073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1641475" defTabSz="82073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098675" defTabSz="820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555875" defTabSz="820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013075" defTabSz="820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470275" defTabSz="820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dirty="0" smtClean="0">
                <a:latin typeface="Tahoma" charset="0"/>
              </a:rPr>
              <a:t>1</a:t>
            </a:r>
            <a:endParaRPr lang="en-US" dirty="0">
              <a:latin typeface="Tahoma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5181600" y="2362200"/>
            <a:ext cx="56574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0" dirty="0" smtClean="0">
                <a:solidFill>
                  <a:srgbClr val="FF0000"/>
                </a:solidFill>
                <a:latin typeface="Wingdings"/>
                <a:ea typeface="Wingdings"/>
                <a:cs typeface="Wingdings"/>
              </a:rPr>
              <a:t>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55" name="TextBox 54"/>
          <p:cNvSpPr txBox="1"/>
          <p:nvPr/>
        </p:nvSpPr>
        <p:spPr>
          <a:xfrm rot="21258713">
            <a:off x="4079994" y="4336521"/>
            <a:ext cx="7547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ack</a:t>
            </a:r>
            <a:r>
              <a:rPr lang="en-US" dirty="0" smtClean="0"/>
              <a:t>(1)</a:t>
            </a:r>
            <a:endParaRPr lang="en-US" dirty="0"/>
          </a:p>
        </p:txBody>
      </p:sp>
      <p:sp>
        <p:nvSpPr>
          <p:cNvPr id="27" name="Text Box 23"/>
          <p:cNvSpPr txBox="1">
            <a:spLocks noChangeArrowheads="1"/>
          </p:cNvSpPr>
          <p:nvPr/>
        </p:nvSpPr>
        <p:spPr bwMode="auto">
          <a:xfrm rot="488362">
            <a:off x="4715813" y="3774159"/>
            <a:ext cx="595712" cy="3598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82058" tIns="41029" rIns="82058" bIns="41029">
            <a:spAutoFit/>
          </a:bodyPr>
          <a:lstStyle>
            <a:lvl1pPr defTabSz="82073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409575" defTabSz="82073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820738" defTabSz="82073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230313" defTabSz="82073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1641475" defTabSz="82073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098675" defTabSz="820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555875" defTabSz="820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013075" defTabSz="820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470275" defTabSz="820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 b="0" dirty="0" smtClean="0">
                <a:latin typeface="Tahoma" charset="0"/>
              </a:rPr>
              <a:t>P(1)</a:t>
            </a:r>
            <a:endParaRPr lang="en-US" sz="1800" b="0" dirty="0">
              <a:latin typeface="Tahoma" charset="0"/>
            </a:endParaRPr>
          </a:p>
        </p:txBody>
      </p:sp>
      <p:sp>
        <p:nvSpPr>
          <p:cNvPr id="28" name="Text Box 23"/>
          <p:cNvSpPr txBox="1">
            <a:spLocks noChangeArrowheads="1"/>
          </p:cNvSpPr>
          <p:nvPr/>
        </p:nvSpPr>
        <p:spPr bwMode="auto">
          <a:xfrm rot="500287">
            <a:off x="4747344" y="2189650"/>
            <a:ext cx="595712" cy="3598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82058" tIns="41029" rIns="82058" bIns="41029">
            <a:spAutoFit/>
          </a:bodyPr>
          <a:lstStyle>
            <a:lvl1pPr defTabSz="82073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409575" defTabSz="82073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820738" defTabSz="82073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230313" defTabSz="82073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1641475" defTabSz="82073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098675" defTabSz="820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555875" defTabSz="820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013075" defTabSz="820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470275" defTabSz="820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 b="0" dirty="0" smtClean="0">
                <a:latin typeface="Tahoma" charset="0"/>
              </a:rPr>
              <a:t>P(1)</a:t>
            </a:r>
            <a:endParaRPr lang="en-US" sz="1800" b="0" dirty="0">
              <a:latin typeface="Tahoma" charset="0"/>
            </a:endParaRPr>
          </a:p>
        </p:txBody>
      </p:sp>
      <p:sp>
        <p:nvSpPr>
          <p:cNvPr id="29" name="Rounded Rectangle 28"/>
          <p:cNvSpPr/>
          <p:nvPr/>
        </p:nvSpPr>
        <p:spPr bwMode="auto">
          <a:xfrm>
            <a:off x="457200" y="5943600"/>
            <a:ext cx="8534400" cy="838200"/>
          </a:xfrm>
          <a:prstGeom prst="roundRect">
            <a:avLst/>
          </a:prstGeom>
          <a:solidFill>
            <a:srgbClr val="80808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sng" strike="noStrike" cap="none" normalizeH="0" baseline="0" dirty="0" smtClean="0">
                <a:ln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+mn-lt"/>
              </a:rPr>
              <a:t>Timer-driven</a:t>
            </a:r>
            <a:r>
              <a:rPr kumimoji="0" lang="en-US" sz="2400" b="0" i="0" u="sng" strike="noStrike" cap="none" normalizeH="0" dirty="0" smtClean="0">
                <a:ln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+mn-lt"/>
              </a:rPr>
              <a:t> loss detection</a:t>
            </a:r>
            <a:br>
              <a:rPr kumimoji="0" lang="en-US" sz="2400" b="0" i="0" u="sng" strike="noStrike" cap="none" normalizeH="0" dirty="0" smtClean="0">
                <a:ln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+mn-lt"/>
              </a:rPr>
            </a:b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+mn-lt"/>
              </a:rPr>
              <a:t>Set timer</a:t>
            </a:r>
            <a:r>
              <a:rPr kumimoji="0" lang="en-US" sz="2400" b="0" i="0" u="none" strike="noStrike" cap="none" normalizeH="0" dirty="0" smtClean="0">
                <a:ln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+mn-lt"/>
              </a:rPr>
              <a:t> when packet is sent; retransmit </a:t>
            </a:r>
            <a:r>
              <a:rPr lang="en-US" sz="2400" b="0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</a:rPr>
              <a:t>on timeout</a:t>
            </a: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accent1">
                  <a:lumMod val="60000"/>
                  <a:lumOff val="40000"/>
                </a:schemeClr>
              </a:solidFill>
              <a:effectLst/>
              <a:latin typeface="+mn-lt"/>
            </a:endParaRPr>
          </a:p>
        </p:txBody>
      </p:sp>
      <p:grpSp>
        <p:nvGrpSpPr>
          <p:cNvPr id="30" name="Group 61"/>
          <p:cNvGrpSpPr>
            <a:grpSpLocks/>
          </p:cNvGrpSpPr>
          <p:nvPr/>
        </p:nvGrpSpPr>
        <p:grpSpPr bwMode="auto">
          <a:xfrm>
            <a:off x="-60324" y="2286000"/>
            <a:ext cx="2009775" cy="1524000"/>
            <a:chOff x="-38" y="1968"/>
            <a:chExt cx="1266" cy="1200"/>
          </a:xfrm>
        </p:grpSpPr>
        <p:sp>
          <p:nvSpPr>
            <p:cNvPr id="31" name="Line 62"/>
            <p:cNvSpPr>
              <a:spLocks noChangeShapeType="1"/>
            </p:cNvSpPr>
            <p:nvPr/>
          </p:nvSpPr>
          <p:spPr bwMode="auto">
            <a:xfrm flipH="1">
              <a:off x="399" y="1968"/>
              <a:ext cx="829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32" name="Line 63"/>
            <p:cNvSpPr>
              <a:spLocks noChangeShapeType="1"/>
            </p:cNvSpPr>
            <p:nvPr/>
          </p:nvSpPr>
          <p:spPr bwMode="auto">
            <a:xfrm flipH="1">
              <a:off x="399" y="3168"/>
              <a:ext cx="829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33" name="Line 64"/>
            <p:cNvSpPr>
              <a:spLocks noChangeShapeType="1"/>
            </p:cNvSpPr>
            <p:nvPr/>
          </p:nvSpPr>
          <p:spPr bwMode="auto">
            <a:xfrm>
              <a:off x="720" y="1968"/>
              <a:ext cx="0" cy="12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34" name="Text Box 65"/>
            <p:cNvSpPr txBox="1">
              <a:spLocks noChangeArrowheads="1"/>
            </p:cNvSpPr>
            <p:nvPr/>
          </p:nvSpPr>
          <p:spPr bwMode="auto">
            <a:xfrm>
              <a:off x="-38" y="2160"/>
              <a:ext cx="694" cy="5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82058" tIns="41029" rIns="82058" bIns="41029">
              <a:spAutoFit/>
            </a:bodyPr>
            <a:lstStyle>
              <a:lvl1pPr defTabSz="820738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1pPr>
              <a:lvl2pPr marL="409575" defTabSz="820738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820738" defTabSz="820738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1230313" defTabSz="820738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1641475" defTabSz="820738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2098675" defTabSz="820738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555875" defTabSz="820738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3013075" defTabSz="820738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3470275" defTabSz="820738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2000" b="0" dirty="0">
                  <a:solidFill>
                    <a:srgbClr val="FF0000"/>
                  </a:solidFill>
                  <a:latin typeface="Tahoma" charset="0"/>
                </a:rPr>
                <a:t>Timeout</a:t>
              </a:r>
            </a:p>
            <a:p>
              <a:pPr eaLnBrk="1" hangingPunct="1"/>
              <a:endParaRPr lang="en-US" sz="2000" b="0" dirty="0">
                <a:solidFill>
                  <a:srgbClr val="FF0000"/>
                </a:solidFill>
                <a:latin typeface="Tahoma" charset="0"/>
              </a:endParaRPr>
            </a:p>
          </p:txBody>
        </p:sp>
      </p:grpSp>
      <p:sp>
        <p:nvSpPr>
          <p:cNvPr id="35" name="Line 17"/>
          <p:cNvSpPr>
            <a:spLocks noChangeShapeType="1"/>
          </p:cNvSpPr>
          <p:nvPr/>
        </p:nvSpPr>
        <p:spPr bwMode="auto">
          <a:xfrm>
            <a:off x="2057401" y="5029200"/>
            <a:ext cx="5257800" cy="533400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6" name="Text Box 23"/>
          <p:cNvSpPr txBox="1">
            <a:spLocks noChangeArrowheads="1"/>
          </p:cNvSpPr>
          <p:nvPr/>
        </p:nvSpPr>
        <p:spPr bwMode="auto">
          <a:xfrm rot="488362">
            <a:off x="4761850" y="4993359"/>
            <a:ext cx="595712" cy="3598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82058" tIns="41029" rIns="82058" bIns="41029">
            <a:spAutoFit/>
          </a:bodyPr>
          <a:lstStyle>
            <a:lvl1pPr defTabSz="82073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409575" defTabSz="82073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820738" defTabSz="82073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230313" defTabSz="82073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1641475" defTabSz="82073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098675" defTabSz="820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555875" defTabSz="820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013075" defTabSz="820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470275" defTabSz="820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 b="0" dirty="0" smtClean="0">
                <a:latin typeface="Tahoma" charset="0"/>
              </a:rPr>
              <a:t>P(2)</a:t>
            </a:r>
            <a:endParaRPr lang="en-US" sz="1800" b="0" dirty="0">
              <a:latin typeface="Tahom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379029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4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4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7441" grpId="0" animBg="1"/>
      <p:bldP spid="1127468" grpId="0" animBg="1"/>
      <p:bldP spid="51" grpId="0"/>
      <p:bldP spid="55" grpId="0"/>
      <p:bldP spid="27" grpId="0"/>
      <p:bldP spid="29" grpId="0" animBg="1"/>
      <p:bldP spid="35" grpId="0" animBg="1"/>
      <p:bldP spid="36" grpId="0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74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Dealing with Packet Loss</a:t>
            </a:r>
            <a:endParaRPr lang="en-US" sz="3600" dirty="0"/>
          </a:p>
        </p:txBody>
      </p:sp>
      <p:sp>
        <p:nvSpPr>
          <p:cNvPr id="1127427" name="Line 3"/>
          <p:cNvSpPr>
            <a:spLocks noChangeShapeType="1"/>
          </p:cNvSpPr>
          <p:nvPr/>
        </p:nvSpPr>
        <p:spPr bwMode="auto">
          <a:xfrm>
            <a:off x="4800600" y="5638800"/>
            <a:ext cx="0" cy="12192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27428" name="Text Box 4"/>
          <p:cNvSpPr txBox="1">
            <a:spLocks noChangeArrowheads="1"/>
          </p:cNvSpPr>
          <p:nvPr/>
        </p:nvSpPr>
        <p:spPr bwMode="auto">
          <a:xfrm>
            <a:off x="3988850" y="6172202"/>
            <a:ext cx="804254" cy="4616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1429" tIns="45714" rIns="91429" bIns="45714" anchor="ctr">
            <a:spAutoFit/>
          </a:bodyPr>
          <a:lstStyle/>
          <a:p>
            <a:pPr algn="ctr">
              <a:spcBef>
                <a:spcPct val="20000"/>
              </a:spcBef>
            </a:pPr>
            <a:r>
              <a:rPr lang="en-US" sz="2400" b="0" dirty="0">
                <a:latin typeface="+mn-lt"/>
              </a:rPr>
              <a:t>Time</a:t>
            </a:r>
          </a:p>
        </p:txBody>
      </p:sp>
      <p:sp>
        <p:nvSpPr>
          <p:cNvPr id="1127430" name="Line 6"/>
          <p:cNvSpPr>
            <a:spLocks noChangeShapeType="1"/>
          </p:cNvSpPr>
          <p:nvPr/>
        </p:nvSpPr>
        <p:spPr bwMode="auto">
          <a:xfrm flipH="1">
            <a:off x="1981201" y="2124076"/>
            <a:ext cx="30163" cy="363537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27431" name="Line 7"/>
          <p:cNvSpPr>
            <a:spLocks noChangeShapeType="1"/>
          </p:cNvSpPr>
          <p:nvPr/>
        </p:nvSpPr>
        <p:spPr bwMode="auto">
          <a:xfrm flipH="1">
            <a:off x="7362826" y="2124076"/>
            <a:ext cx="3175" cy="3757613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27432" name="Line 8"/>
          <p:cNvSpPr>
            <a:spLocks noChangeShapeType="1"/>
          </p:cNvSpPr>
          <p:nvPr/>
        </p:nvSpPr>
        <p:spPr bwMode="auto">
          <a:xfrm>
            <a:off x="2011364" y="2276476"/>
            <a:ext cx="5303837" cy="46672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27435" name="Text Box 11"/>
          <p:cNvSpPr txBox="1">
            <a:spLocks noChangeArrowheads="1"/>
          </p:cNvSpPr>
          <p:nvPr/>
        </p:nvSpPr>
        <p:spPr bwMode="auto">
          <a:xfrm>
            <a:off x="1498101" y="5865176"/>
            <a:ext cx="1063039" cy="4616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1429" tIns="45714" rIns="91429" bIns="45714" anchor="ctr">
            <a:spAutoFit/>
          </a:bodyPr>
          <a:lstStyle/>
          <a:p>
            <a:pPr algn="ctr">
              <a:spcBef>
                <a:spcPct val="20000"/>
              </a:spcBef>
            </a:pPr>
            <a:r>
              <a:rPr lang="en-US" sz="2400" dirty="0">
                <a:latin typeface="+mn-lt"/>
              </a:rPr>
              <a:t>Sender</a:t>
            </a:r>
          </a:p>
        </p:txBody>
      </p:sp>
      <p:sp>
        <p:nvSpPr>
          <p:cNvPr id="1127436" name="Text Box 12"/>
          <p:cNvSpPr txBox="1">
            <a:spLocks noChangeArrowheads="1"/>
          </p:cNvSpPr>
          <p:nvPr/>
        </p:nvSpPr>
        <p:spPr bwMode="auto">
          <a:xfrm>
            <a:off x="6864907" y="5865176"/>
            <a:ext cx="1249839" cy="4616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1429" tIns="45714" rIns="91429" bIns="45714" anchor="ctr">
            <a:spAutoFit/>
          </a:bodyPr>
          <a:lstStyle/>
          <a:p>
            <a:pPr algn="ctr">
              <a:spcBef>
                <a:spcPct val="20000"/>
              </a:spcBef>
            </a:pPr>
            <a:r>
              <a:rPr lang="en-US" sz="2400" dirty="0">
                <a:latin typeface="+mn-lt"/>
              </a:rPr>
              <a:t>Receiver</a:t>
            </a:r>
          </a:p>
        </p:txBody>
      </p:sp>
      <p:sp>
        <p:nvSpPr>
          <p:cNvPr id="1127441" name="Line 17"/>
          <p:cNvSpPr>
            <a:spLocks noChangeShapeType="1"/>
          </p:cNvSpPr>
          <p:nvPr/>
        </p:nvSpPr>
        <p:spPr bwMode="auto">
          <a:xfrm>
            <a:off x="2011365" y="3810000"/>
            <a:ext cx="5367337" cy="533400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27444" name="Text Box 20"/>
          <p:cNvSpPr txBox="1">
            <a:spLocks noChangeArrowheads="1"/>
          </p:cNvSpPr>
          <p:nvPr/>
        </p:nvSpPr>
        <p:spPr bwMode="auto">
          <a:xfrm>
            <a:off x="1649413" y="1905001"/>
            <a:ext cx="333733" cy="4521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82058" tIns="41029" rIns="82058" bIns="41029">
            <a:spAutoFit/>
          </a:bodyPr>
          <a:lstStyle>
            <a:lvl1pPr defTabSz="82073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409575" defTabSz="82073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820738" defTabSz="82073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230313" defTabSz="82073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1641475" defTabSz="82073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098675" defTabSz="820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555875" defTabSz="820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013075" defTabSz="820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470275" defTabSz="820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dirty="0">
                <a:latin typeface="Tahoma" charset="0"/>
              </a:rPr>
              <a:t>1</a:t>
            </a:r>
          </a:p>
        </p:txBody>
      </p:sp>
      <p:sp>
        <p:nvSpPr>
          <p:cNvPr id="1127468" name="Line 44"/>
          <p:cNvSpPr>
            <a:spLocks noChangeShapeType="1"/>
          </p:cNvSpPr>
          <p:nvPr/>
        </p:nvSpPr>
        <p:spPr bwMode="auto">
          <a:xfrm flipH="1">
            <a:off x="1997075" y="4419600"/>
            <a:ext cx="5367339" cy="533400"/>
          </a:xfrm>
          <a:prstGeom prst="line">
            <a:avLst/>
          </a:prstGeom>
          <a:noFill/>
          <a:ln w="38100">
            <a:solidFill>
              <a:srgbClr val="008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1" name="Text Box 23"/>
          <p:cNvSpPr txBox="1">
            <a:spLocks noChangeArrowheads="1"/>
          </p:cNvSpPr>
          <p:nvPr/>
        </p:nvSpPr>
        <p:spPr bwMode="auto">
          <a:xfrm>
            <a:off x="1619514" y="3434011"/>
            <a:ext cx="333733" cy="4521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82058" tIns="41029" rIns="82058" bIns="41029">
            <a:spAutoFit/>
          </a:bodyPr>
          <a:lstStyle>
            <a:lvl1pPr defTabSz="82073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409575" defTabSz="82073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820738" defTabSz="82073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230313" defTabSz="82073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1641475" defTabSz="82073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098675" defTabSz="820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555875" defTabSz="820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013075" defTabSz="820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470275" defTabSz="820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dirty="0" smtClean="0">
                <a:latin typeface="Tahoma" charset="0"/>
              </a:rPr>
              <a:t>1</a:t>
            </a:r>
            <a:endParaRPr lang="en-US" dirty="0">
              <a:latin typeface="Tahoma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419600" y="2876490"/>
            <a:ext cx="56574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0" dirty="0" smtClean="0">
                <a:solidFill>
                  <a:srgbClr val="FF0000"/>
                </a:solidFill>
                <a:latin typeface="Wingdings"/>
                <a:ea typeface="Wingdings"/>
                <a:cs typeface="Wingdings"/>
              </a:rPr>
              <a:t>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55" name="TextBox 54"/>
          <p:cNvSpPr txBox="1"/>
          <p:nvPr/>
        </p:nvSpPr>
        <p:spPr>
          <a:xfrm rot="21258713">
            <a:off x="4079994" y="4336521"/>
            <a:ext cx="7547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ack</a:t>
            </a:r>
            <a:r>
              <a:rPr lang="en-US" dirty="0" smtClean="0"/>
              <a:t>(1)</a:t>
            </a:r>
            <a:endParaRPr lang="en-US" dirty="0"/>
          </a:p>
        </p:txBody>
      </p:sp>
      <p:sp>
        <p:nvSpPr>
          <p:cNvPr id="27" name="Text Box 23"/>
          <p:cNvSpPr txBox="1">
            <a:spLocks noChangeArrowheads="1"/>
          </p:cNvSpPr>
          <p:nvPr/>
        </p:nvSpPr>
        <p:spPr bwMode="auto">
          <a:xfrm rot="488362">
            <a:off x="4715813" y="3774159"/>
            <a:ext cx="595712" cy="3598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82058" tIns="41029" rIns="82058" bIns="41029">
            <a:spAutoFit/>
          </a:bodyPr>
          <a:lstStyle>
            <a:lvl1pPr defTabSz="82073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409575" defTabSz="82073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820738" defTabSz="82073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230313" defTabSz="82073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1641475" defTabSz="82073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098675" defTabSz="820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555875" defTabSz="820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013075" defTabSz="820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470275" defTabSz="820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 b="0" dirty="0" smtClean="0">
                <a:latin typeface="Tahoma" charset="0"/>
              </a:rPr>
              <a:t>P(1)</a:t>
            </a:r>
            <a:endParaRPr lang="en-US" sz="1800" b="0" dirty="0">
              <a:latin typeface="Tahoma" charset="0"/>
            </a:endParaRPr>
          </a:p>
        </p:txBody>
      </p:sp>
      <p:sp>
        <p:nvSpPr>
          <p:cNvPr id="28" name="Text Box 23"/>
          <p:cNvSpPr txBox="1">
            <a:spLocks noChangeArrowheads="1"/>
          </p:cNvSpPr>
          <p:nvPr/>
        </p:nvSpPr>
        <p:spPr bwMode="auto">
          <a:xfrm rot="500287">
            <a:off x="4747344" y="2189650"/>
            <a:ext cx="595712" cy="3598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82058" tIns="41029" rIns="82058" bIns="41029">
            <a:spAutoFit/>
          </a:bodyPr>
          <a:lstStyle>
            <a:lvl1pPr defTabSz="82073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409575" defTabSz="82073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820738" defTabSz="82073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230313" defTabSz="82073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1641475" defTabSz="82073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098675" defTabSz="820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555875" defTabSz="820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013075" defTabSz="820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470275" defTabSz="820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 b="0" dirty="0" smtClean="0">
                <a:latin typeface="Tahoma" charset="0"/>
              </a:rPr>
              <a:t>P(1)</a:t>
            </a:r>
            <a:endParaRPr lang="en-US" sz="1800" b="0" dirty="0">
              <a:latin typeface="Tahoma" charset="0"/>
            </a:endParaRPr>
          </a:p>
        </p:txBody>
      </p:sp>
      <p:grpSp>
        <p:nvGrpSpPr>
          <p:cNvPr id="30" name="Group 61"/>
          <p:cNvGrpSpPr>
            <a:grpSpLocks/>
          </p:cNvGrpSpPr>
          <p:nvPr/>
        </p:nvGrpSpPr>
        <p:grpSpPr bwMode="auto">
          <a:xfrm>
            <a:off x="-60324" y="2286000"/>
            <a:ext cx="2009775" cy="1524000"/>
            <a:chOff x="-38" y="1968"/>
            <a:chExt cx="1266" cy="1200"/>
          </a:xfrm>
        </p:grpSpPr>
        <p:sp>
          <p:nvSpPr>
            <p:cNvPr id="31" name="Line 62"/>
            <p:cNvSpPr>
              <a:spLocks noChangeShapeType="1"/>
            </p:cNvSpPr>
            <p:nvPr/>
          </p:nvSpPr>
          <p:spPr bwMode="auto">
            <a:xfrm flipH="1">
              <a:off x="399" y="1968"/>
              <a:ext cx="829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32" name="Line 63"/>
            <p:cNvSpPr>
              <a:spLocks noChangeShapeType="1"/>
            </p:cNvSpPr>
            <p:nvPr/>
          </p:nvSpPr>
          <p:spPr bwMode="auto">
            <a:xfrm flipH="1">
              <a:off x="399" y="3168"/>
              <a:ext cx="829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33" name="Line 64"/>
            <p:cNvSpPr>
              <a:spLocks noChangeShapeType="1"/>
            </p:cNvSpPr>
            <p:nvPr/>
          </p:nvSpPr>
          <p:spPr bwMode="auto">
            <a:xfrm>
              <a:off x="720" y="1968"/>
              <a:ext cx="0" cy="12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34" name="Text Box 65"/>
            <p:cNvSpPr txBox="1">
              <a:spLocks noChangeArrowheads="1"/>
            </p:cNvSpPr>
            <p:nvPr/>
          </p:nvSpPr>
          <p:spPr bwMode="auto">
            <a:xfrm>
              <a:off x="-38" y="2160"/>
              <a:ext cx="694" cy="5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82058" tIns="41029" rIns="82058" bIns="41029">
              <a:spAutoFit/>
            </a:bodyPr>
            <a:lstStyle>
              <a:lvl1pPr defTabSz="820738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1pPr>
              <a:lvl2pPr marL="409575" defTabSz="820738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820738" defTabSz="820738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1230313" defTabSz="820738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1641475" defTabSz="820738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2098675" defTabSz="820738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555875" defTabSz="820738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3013075" defTabSz="820738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3470275" defTabSz="820738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2000" b="0" dirty="0">
                  <a:solidFill>
                    <a:srgbClr val="FF0000"/>
                  </a:solidFill>
                  <a:latin typeface="Tahoma" charset="0"/>
                </a:rPr>
                <a:t>Timeout</a:t>
              </a:r>
            </a:p>
            <a:p>
              <a:pPr eaLnBrk="1" hangingPunct="1"/>
              <a:endParaRPr lang="en-US" sz="2000" b="0" dirty="0">
                <a:solidFill>
                  <a:srgbClr val="FF0000"/>
                </a:solidFill>
                <a:latin typeface="Tahoma" charset="0"/>
              </a:endParaRPr>
            </a:p>
          </p:txBody>
        </p:sp>
      </p:grpSp>
      <p:sp>
        <p:nvSpPr>
          <p:cNvPr id="35" name="Line 17"/>
          <p:cNvSpPr>
            <a:spLocks noChangeShapeType="1"/>
          </p:cNvSpPr>
          <p:nvPr/>
        </p:nvSpPr>
        <p:spPr bwMode="auto">
          <a:xfrm>
            <a:off x="2057401" y="5029200"/>
            <a:ext cx="5257800" cy="533400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6" name="Text Box 23"/>
          <p:cNvSpPr txBox="1">
            <a:spLocks noChangeArrowheads="1"/>
          </p:cNvSpPr>
          <p:nvPr/>
        </p:nvSpPr>
        <p:spPr bwMode="auto">
          <a:xfrm rot="488362">
            <a:off x="4761850" y="4993359"/>
            <a:ext cx="595712" cy="3598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82058" tIns="41029" rIns="82058" bIns="41029">
            <a:spAutoFit/>
          </a:bodyPr>
          <a:lstStyle>
            <a:lvl1pPr defTabSz="82073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409575" defTabSz="82073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820738" defTabSz="82073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230313" defTabSz="82073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1641475" defTabSz="82073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098675" defTabSz="820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555875" defTabSz="820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013075" defTabSz="820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470275" defTabSz="820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 b="0" dirty="0" smtClean="0">
                <a:latin typeface="Tahoma" charset="0"/>
              </a:rPr>
              <a:t>P(2)</a:t>
            </a:r>
            <a:endParaRPr lang="en-US" sz="1800" b="0" dirty="0">
              <a:latin typeface="Tahoma" charset="0"/>
            </a:endParaRPr>
          </a:p>
        </p:txBody>
      </p:sp>
      <p:sp>
        <p:nvSpPr>
          <p:cNvPr id="37" name="Line 44"/>
          <p:cNvSpPr>
            <a:spLocks noChangeShapeType="1"/>
          </p:cNvSpPr>
          <p:nvPr/>
        </p:nvSpPr>
        <p:spPr bwMode="auto">
          <a:xfrm flipH="1">
            <a:off x="4953000" y="2819400"/>
            <a:ext cx="2362200" cy="228600"/>
          </a:xfrm>
          <a:prstGeom prst="line">
            <a:avLst/>
          </a:prstGeom>
          <a:noFill/>
          <a:ln w="38100">
            <a:solidFill>
              <a:srgbClr val="008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" name="Oval Callout 1"/>
          <p:cNvSpPr/>
          <p:nvPr/>
        </p:nvSpPr>
        <p:spPr bwMode="auto">
          <a:xfrm>
            <a:off x="7620000" y="4111752"/>
            <a:ext cx="1295400" cy="612648"/>
          </a:xfrm>
          <a:prstGeom prst="wedgeEllipseCallout">
            <a:avLst>
              <a:gd name="adj1" fmla="val -66727"/>
              <a:gd name="adj2" fmla="val -19092"/>
            </a:avLst>
          </a:prstGeom>
          <a:solidFill>
            <a:srgbClr val="CCCC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effectLst/>
                <a:latin typeface="+mn-lt"/>
              </a:rPr>
              <a:t>duplicate!</a:t>
            </a:r>
            <a:endParaRPr kumimoji="0" lang="en-US" sz="2000" b="0" i="0" u="none" strike="noStrike" cap="none" normalizeH="0" baseline="0" dirty="0">
              <a:ln>
                <a:noFill/>
              </a:ln>
              <a:effectLst/>
              <a:latin typeface="+mn-lt"/>
            </a:endParaRPr>
          </a:p>
        </p:txBody>
      </p:sp>
      <p:sp>
        <p:nvSpPr>
          <p:cNvPr id="29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1"/>
            <a:ext cx="2133600" cy="365125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37931725" indent="-37474525" algn="ctr"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r"/>
            <a:fld id="{C347C1EF-973B-F840-ADDD-5BD345E7D802}" type="slidenum">
              <a:rPr lang="en-US" sz="1400" smtClean="0">
                <a:latin typeface="Calibri"/>
              </a:rPr>
              <a:pPr algn="r"/>
              <a:t>47</a:t>
            </a:fld>
            <a:endParaRPr lang="en-US" sz="1400" dirty="0"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1991410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4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4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7441" grpId="0" animBg="1"/>
      <p:bldP spid="1127468" grpId="0" animBg="1"/>
      <p:bldP spid="51" grpId="0"/>
      <p:bldP spid="55" grpId="0"/>
      <p:bldP spid="27" grpId="0"/>
      <p:bldP spid="35" grpId="0" animBg="1"/>
      <p:bldP spid="36" grpId="0"/>
      <p:bldP spid="2" grpId="0" animBg="1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74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Dealing with Packet Loss</a:t>
            </a:r>
            <a:endParaRPr lang="en-US" sz="3600" dirty="0"/>
          </a:p>
        </p:txBody>
      </p:sp>
      <p:sp>
        <p:nvSpPr>
          <p:cNvPr id="1127427" name="Line 3"/>
          <p:cNvSpPr>
            <a:spLocks noChangeShapeType="1"/>
          </p:cNvSpPr>
          <p:nvPr/>
        </p:nvSpPr>
        <p:spPr bwMode="auto">
          <a:xfrm>
            <a:off x="4800600" y="5638800"/>
            <a:ext cx="0" cy="12192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27428" name="Text Box 4"/>
          <p:cNvSpPr txBox="1">
            <a:spLocks noChangeArrowheads="1"/>
          </p:cNvSpPr>
          <p:nvPr/>
        </p:nvSpPr>
        <p:spPr bwMode="auto">
          <a:xfrm>
            <a:off x="3988850" y="6172202"/>
            <a:ext cx="804254" cy="4616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1429" tIns="45714" rIns="91429" bIns="45714" anchor="ctr">
            <a:spAutoFit/>
          </a:bodyPr>
          <a:lstStyle/>
          <a:p>
            <a:pPr algn="ctr">
              <a:spcBef>
                <a:spcPct val="20000"/>
              </a:spcBef>
            </a:pPr>
            <a:r>
              <a:rPr lang="en-US" sz="2400" b="0" dirty="0">
                <a:latin typeface="+mn-lt"/>
              </a:rPr>
              <a:t>Time</a:t>
            </a:r>
          </a:p>
        </p:txBody>
      </p:sp>
      <p:sp>
        <p:nvSpPr>
          <p:cNvPr id="1127430" name="Line 6"/>
          <p:cNvSpPr>
            <a:spLocks noChangeShapeType="1"/>
          </p:cNvSpPr>
          <p:nvPr/>
        </p:nvSpPr>
        <p:spPr bwMode="auto">
          <a:xfrm flipH="1">
            <a:off x="1981201" y="2124076"/>
            <a:ext cx="30163" cy="363537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27431" name="Line 7"/>
          <p:cNvSpPr>
            <a:spLocks noChangeShapeType="1"/>
          </p:cNvSpPr>
          <p:nvPr/>
        </p:nvSpPr>
        <p:spPr bwMode="auto">
          <a:xfrm flipH="1">
            <a:off x="7362826" y="2124076"/>
            <a:ext cx="3175" cy="3757613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27432" name="Line 8"/>
          <p:cNvSpPr>
            <a:spLocks noChangeShapeType="1"/>
          </p:cNvSpPr>
          <p:nvPr/>
        </p:nvSpPr>
        <p:spPr bwMode="auto">
          <a:xfrm>
            <a:off x="2011364" y="2276476"/>
            <a:ext cx="5303837" cy="138112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27435" name="Text Box 11"/>
          <p:cNvSpPr txBox="1">
            <a:spLocks noChangeArrowheads="1"/>
          </p:cNvSpPr>
          <p:nvPr/>
        </p:nvSpPr>
        <p:spPr bwMode="auto">
          <a:xfrm>
            <a:off x="1498101" y="5865176"/>
            <a:ext cx="1063039" cy="4616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1429" tIns="45714" rIns="91429" bIns="45714" anchor="ctr">
            <a:spAutoFit/>
          </a:bodyPr>
          <a:lstStyle/>
          <a:p>
            <a:pPr algn="ctr">
              <a:spcBef>
                <a:spcPct val="20000"/>
              </a:spcBef>
            </a:pPr>
            <a:r>
              <a:rPr lang="en-US" sz="2400" dirty="0">
                <a:latin typeface="+mn-lt"/>
              </a:rPr>
              <a:t>Sender</a:t>
            </a:r>
          </a:p>
        </p:txBody>
      </p:sp>
      <p:sp>
        <p:nvSpPr>
          <p:cNvPr id="1127436" name="Text Box 12"/>
          <p:cNvSpPr txBox="1">
            <a:spLocks noChangeArrowheads="1"/>
          </p:cNvSpPr>
          <p:nvPr/>
        </p:nvSpPr>
        <p:spPr bwMode="auto">
          <a:xfrm>
            <a:off x="6864907" y="5865176"/>
            <a:ext cx="1249839" cy="4616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1429" tIns="45714" rIns="91429" bIns="45714" anchor="ctr">
            <a:spAutoFit/>
          </a:bodyPr>
          <a:lstStyle/>
          <a:p>
            <a:pPr algn="ctr">
              <a:spcBef>
                <a:spcPct val="20000"/>
              </a:spcBef>
            </a:pPr>
            <a:r>
              <a:rPr lang="en-US" sz="2400" dirty="0">
                <a:latin typeface="+mn-lt"/>
              </a:rPr>
              <a:t>Receiver</a:t>
            </a:r>
          </a:p>
        </p:txBody>
      </p:sp>
      <p:sp>
        <p:nvSpPr>
          <p:cNvPr id="1127441" name="Line 17"/>
          <p:cNvSpPr>
            <a:spLocks noChangeShapeType="1"/>
          </p:cNvSpPr>
          <p:nvPr/>
        </p:nvSpPr>
        <p:spPr bwMode="auto">
          <a:xfrm>
            <a:off x="2011365" y="3810000"/>
            <a:ext cx="5367337" cy="533400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27444" name="Text Box 20"/>
          <p:cNvSpPr txBox="1">
            <a:spLocks noChangeArrowheads="1"/>
          </p:cNvSpPr>
          <p:nvPr/>
        </p:nvSpPr>
        <p:spPr bwMode="auto">
          <a:xfrm>
            <a:off x="1649413" y="1905001"/>
            <a:ext cx="333733" cy="4521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82058" tIns="41029" rIns="82058" bIns="41029">
            <a:spAutoFit/>
          </a:bodyPr>
          <a:lstStyle>
            <a:lvl1pPr defTabSz="82073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409575" defTabSz="82073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820738" defTabSz="82073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230313" defTabSz="82073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1641475" defTabSz="82073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098675" defTabSz="820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555875" defTabSz="820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013075" defTabSz="820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470275" defTabSz="820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dirty="0">
                <a:latin typeface="Tahoma" charset="0"/>
              </a:rPr>
              <a:t>1</a:t>
            </a:r>
          </a:p>
        </p:txBody>
      </p:sp>
      <p:sp>
        <p:nvSpPr>
          <p:cNvPr id="1127468" name="Line 44"/>
          <p:cNvSpPr>
            <a:spLocks noChangeShapeType="1"/>
          </p:cNvSpPr>
          <p:nvPr/>
        </p:nvSpPr>
        <p:spPr bwMode="auto">
          <a:xfrm flipH="1">
            <a:off x="1997075" y="4419600"/>
            <a:ext cx="5367339" cy="533400"/>
          </a:xfrm>
          <a:prstGeom prst="line">
            <a:avLst/>
          </a:prstGeom>
          <a:noFill/>
          <a:ln w="38100">
            <a:solidFill>
              <a:srgbClr val="008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27482" name="Text Box 58"/>
          <p:cNvSpPr txBox="1">
            <a:spLocks noChangeArrowheads="1"/>
          </p:cNvSpPr>
          <p:nvPr/>
        </p:nvSpPr>
        <p:spPr bwMode="auto">
          <a:xfrm>
            <a:off x="725489" y="4191001"/>
            <a:ext cx="264947" cy="11977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bg2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r>
              <a:rPr lang="en-US" sz="2400" b="1"/>
              <a:t>.</a:t>
            </a:r>
          </a:p>
          <a:p>
            <a:r>
              <a:rPr lang="en-US" sz="2400" b="1"/>
              <a:t>.</a:t>
            </a:r>
          </a:p>
          <a:p>
            <a:r>
              <a:rPr lang="en-US" sz="2400" b="1"/>
              <a:t>.</a:t>
            </a:r>
          </a:p>
        </p:txBody>
      </p:sp>
      <p:sp>
        <p:nvSpPr>
          <p:cNvPr id="51" name="Text Box 23"/>
          <p:cNvSpPr txBox="1">
            <a:spLocks noChangeArrowheads="1"/>
          </p:cNvSpPr>
          <p:nvPr/>
        </p:nvSpPr>
        <p:spPr bwMode="auto">
          <a:xfrm>
            <a:off x="1619514" y="3434011"/>
            <a:ext cx="333733" cy="4521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82058" tIns="41029" rIns="82058" bIns="41029">
            <a:spAutoFit/>
          </a:bodyPr>
          <a:lstStyle>
            <a:lvl1pPr defTabSz="82073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409575" defTabSz="82073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820738" defTabSz="82073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230313" defTabSz="82073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1641475" defTabSz="82073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098675" defTabSz="820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555875" defTabSz="820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013075" defTabSz="820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470275" defTabSz="820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dirty="0" smtClean="0">
                <a:latin typeface="Tahoma" charset="0"/>
              </a:rPr>
              <a:t>1</a:t>
            </a:r>
            <a:endParaRPr lang="en-US" dirty="0">
              <a:latin typeface="Tahoma" charset="0"/>
            </a:endParaRPr>
          </a:p>
        </p:txBody>
      </p:sp>
      <p:sp>
        <p:nvSpPr>
          <p:cNvPr id="55" name="TextBox 54"/>
          <p:cNvSpPr txBox="1"/>
          <p:nvPr/>
        </p:nvSpPr>
        <p:spPr>
          <a:xfrm rot="21258713">
            <a:off x="4079994" y="4336521"/>
            <a:ext cx="7547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ack</a:t>
            </a:r>
            <a:r>
              <a:rPr lang="en-US" dirty="0" smtClean="0"/>
              <a:t>(1)</a:t>
            </a:r>
            <a:endParaRPr lang="en-US" dirty="0"/>
          </a:p>
        </p:txBody>
      </p:sp>
      <p:sp>
        <p:nvSpPr>
          <p:cNvPr id="27" name="Text Box 23"/>
          <p:cNvSpPr txBox="1">
            <a:spLocks noChangeArrowheads="1"/>
          </p:cNvSpPr>
          <p:nvPr/>
        </p:nvSpPr>
        <p:spPr bwMode="auto">
          <a:xfrm rot="488362">
            <a:off x="2689474" y="3562183"/>
            <a:ext cx="595712" cy="3598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82058" tIns="41029" rIns="82058" bIns="41029">
            <a:spAutoFit/>
          </a:bodyPr>
          <a:lstStyle>
            <a:lvl1pPr defTabSz="82073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409575" defTabSz="82073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820738" defTabSz="82073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230313" defTabSz="82073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1641475" defTabSz="82073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098675" defTabSz="820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555875" defTabSz="820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013075" defTabSz="820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470275" defTabSz="820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 b="0" dirty="0" smtClean="0">
                <a:latin typeface="Tahoma" charset="0"/>
              </a:rPr>
              <a:t>P(1)</a:t>
            </a:r>
            <a:endParaRPr lang="en-US" sz="1800" b="0" dirty="0">
              <a:latin typeface="Tahoma" charset="0"/>
            </a:endParaRPr>
          </a:p>
        </p:txBody>
      </p:sp>
      <p:sp>
        <p:nvSpPr>
          <p:cNvPr id="28" name="Text Box 23"/>
          <p:cNvSpPr txBox="1">
            <a:spLocks noChangeArrowheads="1"/>
          </p:cNvSpPr>
          <p:nvPr/>
        </p:nvSpPr>
        <p:spPr bwMode="auto">
          <a:xfrm rot="500287">
            <a:off x="4747344" y="2189650"/>
            <a:ext cx="595712" cy="3598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82058" tIns="41029" rIns="82058" bIns="41029">
            <a:spAutoFit/>
          </a:bodyPr>
          <a:lstStyle>
            <a:lvl1pPr defTabSz="82073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409575" defTabSz="82073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820738" defTabSz="82073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230313" defTabSz="82073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1641475" defTabSz="82073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098675" defTabSz="820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555875" defTabSz="820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013075" defTabSz="820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470275" defTabSz="820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 b="0" dirty="0" smtClean="0">
                <a:latin typeface="Tahoma" charset="0"/>
              </a:rPr>
              <a:t>P(1)</a:t>
            </a:r>
            <a:endParaRPr lang="en-US" sz="1800" b="0" dirty="0">
              <a:latin typeface="Tahoma" charset="0"/>
            </a:endParaRPr>
          </a:p>
        </p:txBody>
      </p:sp>
      <p:sp>
        <p:nvSpPr>
          <p:cNvPr id="29" name="Rounded Rectangle 28"/>
          <p:cNvSpPr/>
          <p:nvPr/>
        </p:nvSpPr>
        <p:spPr bwMode="auto">
          <a:xfrm>
            <a:off x="990600" y="5943600"/>
            <a:ext cx="7467600" cy="685800"/>
          </a:xfrm>
          <a:prstGeom prst="roundRect">
            <a:avLst/>
          </a:prstGeom>
          <a:solidFill>
            <a:srgbClr val="80808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+mn-lt"/>
              </a:rPr>
              <a:t>Timer-driven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+mn-lt"/>
              </a:rPr>
              <a:t>retx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+mn-lt"/>
              </a:rPr>
              <a:t>. can</a:t>
            </a:r>
            <a:r>
              <a:rPr kumimoji="0" lang="en-US" sz="2800" b="0" i="0" u="none" strike="noStrike" cap="none" normalizeH="0" dirty="0" smtClean="0">
                <a:ln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+mn-lt"/>
              </a:rPr>
              <a:t> lead to </a:t>
            </a:r>
            <a:r>
              <a:rPr kumimoji="0" lang="en-US" sz="2800" b="0" i="0" u="sng" strike="noStrike" cap="none" normalizeH="0" dirty="0" smtClean="0">
                <a:ln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+mn-lt"/>
              </a:rPr>
              <a:t>duplicates</a:t>
            </a:r>
            <a:r>
              <a:rPr kumimoji="0" lang="en-US" sz="2800" b="0" i="0" u="none" strike="noStrike" cap="none" normalizeH="0" dirty="0" smtClean="0">
                <a:ln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+mn-lt"/>
                <a:sym typeface="Wingdings"/>
              </a:rPr>
              <a:t> </a:t>
            </a:r>
            <a:r>
              <a:rPr lang="en-US" sz="2800" b="0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</a:rPr>
              <a:t> </a:t>
            </a:r>
            <a:endParaRPr kumimoji="0" lang="en-US" sz="2800" b="0" i="0" u="none" strike="noStrike" cap="none" normalizeH="0" baseline="0" dirty="0">
              <a:ln>
                <a:noFill/>
              </a:ln>
              <a:solidFill>
                <a:schemeClr val="accent1">
                  <a:lumMod val="60000"/>
                  <a:lumOff val="40000"/>
                </a:schemeClr>
              </a:solidFill>
              <a:effectLst/>
              <a:latin typeface="+mn-lt"/>
            </a:endParaRPr>
          </a:p>
        </p:txBody>
      </p:sp>
      <p:grpSp>
        <p:nvGrpSpPr>
          <p:cNvPr id="30" name="Group 61"/>
          <p:cNvGrpSpPr>
            <a:grpSpLocks/>
          </p:cNvGrpSpPr>
          <p:nvPr/>
        </p:nvGrpSpPr>
        <p:grpSpPr bwMode="auto">
          <a:xfrm>
            <a:off x="-60324" y="2286000"/>
            <a:ext cx="2009775" cy="1524000"/>
            <a:chOff x="-38" y="1968"/>
            <a:chExt cx="1266" cy="1200"/>
          </a:xfrm>
        </p:grpSpPr>
        <p:sp>
          <p:nvSpPr>
            <p:cNvPr id="31" name="Line 62"/>
            <p:cNvSpPr>
              <a:spLocks noChangeShapeType="1"/>
            </p:cNvSpPr>
            <p:nvPr/>
          </p:nvSpPr>
          <p:spPr bwMode="auto">
            <a:xfrm flipH="1">
              <a:off x="399" y="1968"/>
              <a:ext cx="829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32" name="Line 63"/>
            <p:cNvSpPr>
              <a:spLocks noChangeShapeType="1"/>
            </p:cNvSpPr>
            <p:nvPr/>
          </p:nvSpPr>
          <p:spPr bwMode="auto">
            <a:xfrm flipH="1">
              <a:off x="399" y="3168"/>
              <a:ext cx="829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33" name="Line 64"/>
            <p:cNvSpPr>
              <a:spLocks noChangeShapeType="1"/>
            </p:cNvSpPr>
            <p:nvPr/>
          </p:nvSpPr>
          <p:spPr bwMode="auto">
            <a:xfrm>
              <a:off x="720" y="1968"/>
              <a:ext cx="0" cy="12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34" name="Text Box 65"/>
            <p:cNvSpPr txBox="1">
              <a:spLocks noChangeArrowheads="1"/>
            </p:cNvSpPr>
            <p:nvPr/>
          </p:nvSpPr>
          <p:spPr bwMode="auto">
            <a:xfrm>
              <a:off x="-38" y="2160"/>
              <a:ext cx="694" cy="5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82058" tIns="41029" rIns="82058" bIns="41029">
              <a:spAutoFit/>
            </a:bodyPr>
            <a:lstStyle>
              <a:lvl1pPr defTabSz="820738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1pPr>
              <a:lvl2pPr marL="409575" defTabSz="820738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820738" defTabSz="820738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1230313" defTabSz="820738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1641475" defTabSz="820738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2098675" defTabSz="820738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555875" defTabSz="820738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3013075" defTabSz="820738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3470275" defTabSz="820738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2000" b="0" dirty="0">
                  <a:solidFill>
                    <a:srgbClr val="FF0000"/>
                  </a:solidFill>
                  <a:latin typeface="Tahoma" charset="0"/>
                </a:rPr>
                <a:t>Timeout</a:t>
              </a:r>
            </a:p>
            <a:p>
              <a:pPr eaLnBrk="1" hangingPunct="1"/>
              <a:endParaRPr lang="en-US" sz="2000" b="0" dirty="0">
                <a:solidFill>
                  <a:srgbClr val="FF0000"/>
                </a:solidFill>
                <a:latin typeface="Tahoma" charset="0"/>
              </a:endParaRPr>
            </a:p>
          </p:txBody>
        </p:sp>
      </p:grpSp>
      <p:sp>
        <p:nvSpPr>
          <p:cNvPr id="35" name="Line 17"/>
          <p:cNvSpPr>
            <a:spLocks noChangeShapeType="1"/>
          </p:cNvSpPr>
          <p:nvPr/>
        </p:nvSpPr>
        <p:spPr bwMode="auto">
          <a:xfrm>
            <a:off x="2057401" y="5029200"/>
            <a:ext cx="5257800" cy="533400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6" name="Text Box 23"/>
          <p:cNvSpPr txBox="1">
            <a:spLocks noChangeArrowheads="1"/>
          </p:cNvSpPr>
          <p:nvPr/>
        </p:nvSpPr>
        <p:spPr bwMode="auto">
          <a:xfrm rot="488362">
            <a:off x="4761850" y="4993359"/>
            <a:ext cx="595712" cy="3598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82058" tIns="41029" rIns="82058" bIns="41029">
            <a:spAutoFit/>
          </a:bodyPr>
          <a:lstStyle>
            <a:lvl1pPr defTabSz="82073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409575" defTabSz="82073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820738" defTabSz="82073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230313" defTabSz="82073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1641475" defTabSz="82073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098675" defTabSz="820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555875" defTabSz="820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013075" defTabSz="820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470275" defTabSz="820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 b="0" dirty="0" smtClean="0">
                <a:latin typeface="Tahoma" charset="0"/>
              </a:rPr>
              <a:t>P(2)</a:t>
            </a:r>
            <a:endParaRPr lang="en-US" sz="1800" b="0" dirty="0">
              <a:latin typeface="Tahoma" charset="0"/>
            </a:endParaRPr>
          </a:p>
        </p:txBody>
      </p:sp>
      <p:sp>
        <p:nvSpPr>
          <p:cNvPr id="37" name="Line 44"/>
          <p:cNvSpPr>
            <a:spLocks noChangeShapeType="1"/>
          </p:cNvSpPr>
          <p:nvPr/>
        </p:nvSpPr>
        <p:spPr bwMode="auto">
          <a:xfrm flipH="1">
            <a:off x="1981200" y="3657600"/>
            <a:ext cx="5334000" cy="533400"/>
          </a:xfrm>
          <a:prstGeom prst="line">
            <a:avLst/>
          </a:prstGeom>
          <a:noFill/>
          <a:ln w="38100">
            <a:solidFill>
              <a:srgbClr val="008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" name="Oval Callout 1"/>
          <p:cNvSpPr/>
          <p:nvPr/>
        </p:nvSpPr>
        <p:spPr bwMode="auto">
          <a:xfrm>
            <a:off x="7620000" y="4114800"/>
            <a:ext cx="1295400" cy="612648"/>
          </a:xfrm>
          <a:prstGeom prst="wedgeEllipseCallout">
            <a:avLst>
              <a:gd name="adj1" fmla="val -66727"/>
              <a:gd name="adj2" fmla="val -19092"/>
            </a:avLst>
          </a:prstGeom>
          <a:solidFill>
            <a:srgbClr val="CCCC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effectLst/>
                <a:latin typeface="+mn-lt"/>
              </a:rPr>
              <a:t>duplicate!</a:t>
            </a:r>
            <a:endParaRPr kumimoji="0" lang="en-US" sz="2000" b="0" i="0" u="none" strike="noStrike" cap="none" normalizeH="0" baseline="0" dirty="0">
              <a:ln>
                <a:noFill/>
              </a:ln>
              <a:effectLst/>
              <a:latin typeface="+mn-lt"/>
            </a:endParaRPr>
          </a:p>
        </p:txBody>
      </p:sp>
      <p:sp>
        <p:nvSpPr>
          <p:cNvPr id="38" name="TextBox 37"/>
          <p:cNvSpPr txBox="1"/>
          <p:nvPr/>
        </p:nvSpPr>
        <p:spPr>
          <a:xfrm rot="21258713">
            <a:off x="5299847" y="3447548"/>
            <a:ext cx="7547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ack</a:t>
            </a:r>
            <a:r>
              <a:rPr lang="en-US" dirty="0" smtClean="0"/>
              <a:t>(1)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66870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4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4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7441" grpId="0" animBg="1"/>
      <p:bldP spid="1127468" grpId="0" animBg="1"/>
      <p:bldP spid="51" grpId="0"/>
      <p:bldP spid="55" grpId="0"/>
      <p:bldP spid="27" grpId="0"/>
      <p:bldP spid="29" grpId="0" animBg="1"/>
      <p:bldP spid="35" grpId="0" animBg="1"/>
      <p:bldP spid="36" grpId="0"/>
      <p:bldP spid="2" grpId="0" animBg="1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9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37931725" indent="-37474525" algn="ctr"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r"/>
            <a:fld id="{A0214BFC-8B04-674A-860E-AC83464D27FF}" type="slidenum">
              <a:rPr lang="en-US" sz="1400" smtClean="0">
                <a:latin typeface="Calibri"/>
              </a:rPr>
              <a:pPr algn="r"/>
              <a:t>49</a:t>
            </a:fld>
            <a:endParaRPr lang="en-US" sz="1400" dirty="0">
              <a:latin typeface="Calibri"/>
            </a:endParaRPr>
          </a:p>
        </p:txBody>
      </p:sp>
      <p:sp>
        <p:nvSpPr>
          <p:cNvPr id="573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>
                <a:ea typeface="ＭＳ Ｐゴシック" charset="0"/>
                <a:cs typeface="ＭＳ Ｐゴシック" charset="0"/>
              </a:rPr>
              <a:t>Performance of rdt3.0</a:t>
            </a:r>
            <a:endParaRPr lang="en-US" dirty="0">
              <a:ea typeface="ＭＳ Ｐゴシック" charset="0"/>
              <a:cs typeface="ＭＳ Ｐゴシック" charset="0"/>
            </a:endParaRPr>
          </a:p>
        </p:txBody>
      </p:sp>
      <p:sp>
        <p:nvSpPr>
          <p:cNvPr id="5735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33401" y="1600200"/>
            <a:ext cx="8372475" cy="990600"/>
          </a:xfrm>
        </p:spPr>
        <p:txBody>
          <a:bodyPr/>
          <a:lstStyle/>
          <a:p>
            <a:r>
              <a:rPr lang="en-US" sz="2400" dirty="0">
                <a:ea typeface="ＭＳ Ｐゴシック" charset="0"/>
                <a:cs typeface="ＭＳ Ｐゴシック" charset="0"/>
              </a:rPr>
              <a:t>rdt3.0 works, but performance stinks</a:t>
            </a:r>
          </a:p>
          <a:p>
            <a:r>
              <a:rPr lang="en-US" sz="2400" dirty="0">
                <a:ea typeface="ＭＳ Ｐゴシック" charset="0"/>
                <a:cs typeface="ＭＳ Ｐゴシック" charset="0"/>
              </a:rPr>
              <a:t>ex: 1 </a:t>
            </a:r>
            <a:r>
              <a:rPr lang="en-US" sz="2400" dirty="0" err="1">
                <a:ea typeface="ＭＳ Ｐゴシック" charset="0"/>
                <a:cs typeface="ＭＳ Ｐゴシック" charset="0"/>
              </a:rPr>
              <a:t>Gbps</a:t>
            </a:r>
            <a:r>
              <a:rPr lang="en-US" sz="2400" dirty="0">
                <a:ea typeface="ＭＳ Ｐゴシック" charset="0"/>
                <a:cs typeface="ＭＳ Ｐゴシック" charset="0"/>
              </a:rPr>
              <a:t> link, 15 </a:t>
            </a:r>
            <a:r>
              <a:rPr lang="en-US" sz="2400" dirty="0" err="1">
                <a:ea typeface="ＭＳ Ｐゴシック" charset="0"/>
                <a:cs typeface="ＭＳ Ｐゴシック" charset="0"/>
              </a:rPr>
              <a:t>ms</a:t>
            </a:r>
            <a:r>
              <a:rPr lang="en-US" sz="2400" dirty="0">
                <a:ea typeface="ＭＳ Ｐゴシック" charset="0"/>
                <a:cs typeface="ＭＳ Ｐゴシック" charset="0"/>
              </a:rPr>
              <a:t> prop. delay, 8000 bit packet:</a:t>
            </a:r>
          </a:p>
          <a:p>
            <a:endParaRPr lang="en-US" sz="2400" dirty="0">
              <a:ea typeface="ＭＳ Ｐゴシック" charset="0"/>
              <a:cs typeface="ＭＳ Ｐゴシック" charset="0"/>
            </a:endParaRPr>
          </a:p>
        </p:txBody>
      </p:sp>
      <p:sp>
        <p:nvSpPr>
          <p:cNvPr id="57352" name="Rectangle 11"/>
          <p:cNvSpPr>
            <a:spLocks noChangeArrowheads="1"/>
          </p:cNvSpPr>
          <p:nvPr/>
        </p:nvSpPr>
        <p:spPr bwMode="auto">
          <a:xfrm>
            <a:off x="457201" y="3657600"/>
            <a:ext cx="8372475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742950" lvl="1" indent="-285750" eaLnBrk="0" hangingPunct="0">
              <a:spcBef>
                <a:spcPct val="20000"/>
              </a:spcBef>
              <a:buClr>
                <a:schemeClr val="accent2"/>
              </a:buClr>
              <a:buSzPct val="75000"/>
              <a:buFont typeface="ZapfDingbats" charset="0"/>
              <a:buChar char="m"/>
            </a:pPr>
            <a:r>
              <a:rPr lang="en-US" sz="2000" dirty="0">
                <a:latin typeface="Calibri"/>
              </a:rPr>
              <a:t>U </a:t>
            </a:r>
            <a:r>
              <a:rPr lang="en-US" sz="2000" baseline="-25000" dirty="0">
                <a:latin typeface="Calibri"/>
              </a:rPr>
              <a:t>sender</a:t>
            </a:r>
            <a:r>
              <a:rPr lang="en-US" sz="2000" dirty="0">
                <a:latin typeface="Calibri"/>
              </a:rPr>
              <a:t>: </a:t>
            </a:r>
            <a:r>
              <a:rPr lang="en-US" sz="2000" dirty="0">
                <a:solidFill>
                  <a:srgbClr val="FF0000"/>
                </a:solidFill>
                <a:latin typeface="Calibri"/>
              </a:rPr>
              <a:t>utilization</a:t>
            </a:r>
            <a:r>
              <a:rPr lang="en-US" sz="2000" dirty="0">
                <a:latin typeface="Calibri"/>
              </a:rPr>
              <a:t> – fraction of time sender busy sending</a:t>
            </a:r>
          </a:p>
        </p:txBody>
      </p:sp>
      <p:sp>
        <p:nvSpPr>
          <p:cNvPr id="57353" name="Text Box 13"/>
          <p:cNvSpPr txBox="1">
            <a:spLocks noChangeArrowheads="1"/>
          </p:cNvSpPr>
          <p:nvPr/>
        </p:nvSpPr>
        <p:spPr bwMode="auto">
          <a:xfrm>
            <a:off x="3347780" y="2774950"/>
            <a:ext cx="184666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ctr"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37931725" indent="-37474525" algn="ctr"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r>
              <a:rPr lang="en-US" sz="2000" dirty="0">
                <a:latin typeface="Calibri"/>
              </a:rPr>
              <a:t> </a:t>
            </a:r>
            <a:endParaRPr lang="en-US" sz="2400" dirty="0">
              <a:latin typeface="Times New Roman" charset="0"/>
            </a:endParaRPr>
          </a:p>
        </p:txBody>
      </p:sp>
      <p:sp>
        <p:nvSpPr>
          <p:cNvPr id="57354" name="Rectangle 17"/>
          <p:cNvSpPr>
            <a:spLocks noChangeArrowheads="1"/>
          </p:cNvSpPr>
          <p:nvPr/>
        </p:nvSpPr>
        <p:spPr bwMode="auto">
          <a:xfrm>
            <a:off x="533401" y="5105400"/>
            <a:ext cx="8372475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742950" lvl="1" indent="-285750" eaLnBrk="0" hangingPunct="0">
              <a:spcBef>
                <a:spcPct val="20000"/>
              </a:spcBef>
              <a:buClr>
                <a:schemeClr val="accent2"/>
              </a:buClr>
              <a:buSzPct val="75000"/>
              <a:buFont typeface="ZapfDingbats" charset="0"/>
              <a:buChar char="m"/>
            </a:pPr>
            <a:r>
              <a:rPr lang="en-US" sz="2000" dirty="0">
                <a:latin typeface="Calibri"/>
              </a:rPr>
              <a:t>1KB </a:t>
            </a:r>
            <a:r>
              <a:rPr lang="en-US" sz="2000" dirty="0" err="1">
                <a:latin typeface="Calibri"/>
              </a:rPr>
              <a:t>pkt</a:t>
            </a:r>
            <a:r>
              <a:rPr lang="en-US" sz="2000" dirty="0">
                <a:latin typeface="Calibri"/>
              </a:rPr>
              <a:t> every 30 </a:t>
            </a:r>
            <a:r>
              <a:rPr lang="en-US" sz="2000" dirty="0" err="1">
                <a:latin typeface="Calibri"/>
              </a:rPr>
              <a:t>msec</a:t>
            </a:r>
            <a:r>
              <a:rPr lang="en-US" sz="2000" dirty="0">
                <a:latin typeface="Calibri"/>
              </a:rPr>
              <a:t> -&gt; 33kB/</a:t>
            </a:r>
            <a:r>
              <a:rPr lang="en-US" sz="2000">
                <a:latin typeface="Calibri"/>
              </a:rPr>
              <a:t>sec </a:t>
            </a:r>
            <a:r>
              <a:rPr lang="en-US" sz="2000" smtClean="0">
                <a:latin typeface="Calibri"/>
              </a:rPr>
              <a:t>throughput </a:t>
            </a:r>
            <a:r>
              <a:rPr lang="en-US" sz="2000" dirty="0">
                <a:latin typeface="Calibri"/>
              </a:rPr>
              <a:t>over 1 </a:t>
            </a:r>
            <a:r>
              <a:rPr lang="en-US" sz="2000" dirty="0" err="1">
                <a:latin typeface="Calibri"/>
              </a:rPr>
              <a:t>Gbps</a:t>
            </a:r>
            <a:r>
              <a:rPr lang="en-US" sz="2000" dirty="0">
                <a:latin typeface="Calibri"/>
              </a:rPr>
              <a:t> link</a:t>
            </a:r>
          </a:p>
          <a:p>
            <a:pPr marL="742950" lvl="1" indent="-285750" eaLnBrk="0" hangingPunct="0">
              <a:spcBef>
                <a:spcPct val="20000"/>
              </a:spcBef>
              <a:buClr>
                <a:schemeClr val="accent2"/>
              </a:buClr>
              <a:buSzPct val="75000"/>
              <a:buFont typeface="ZapfDingbats" charset="0"/>
              <a:buChar char="m"/>
            </a:pPr>
            <a:r>
              <a:rPr lang="en-US" sz="2000" dirty="0">
                <a:latin typeface="Calibri"/>
              </a:rPr>
              <a:t>network protocol limits use of physical resources!</a:t>
            </a:r>
          </a:p>
        </p:txBody>
      </p:sp>
      <p:graphicFrame>
        <p:nvGraphicFramePr>
          <p:cNvPr id="10" name="Object 12"/>
          <p:cNvGraphicFramePr>
            <a:graphicFrameLocks noChangeAspect="1"/>
          </p:cNvGraphicFramePr>
          <p:nvPr/>
        </p:nvGraphicFramePr>
        <p:xfrm>
          <a:off x="1981200" y="4191000"/>
          <a:ext cx="5994400" cy="933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2244" name="Picture" r:id="rId3" imgW="3180654" imgH="501249" progId="Word.Picture.8">
                  <p:embed/>
                </p:oleObj>
              </mc:Choice>
              <mc:Fallback>
                <p:oleObj name="Picture" r:id="rId3" imgW="3180654" imgH="501249" progId="Word.Picture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81200" y="4191000"/>
                        <a:ext cx="5994400" cy="9334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8"/>
          <p:cNvGraphicFramePr>
            <a:graphicFrameLocks noChangeAspect="1"/>
          </p:cNvGraphicFramePr>
          <p:nvPr/>
        </p:nvGraphicFramePr>
        <p:xfrm>
          <a:off x="2149475" y="2676525"/>
          <a:ext cx="4991100" cy="876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2245" name="Equation" r:id="rId5" imgW="2387520" imgH="419040" progId="Equation.3">
                  <p:embed/>
                </p:oleObj>
              </mc:Choice>
              <mc:Fallback>
                <p:oleObj name="Equation" r:id="rId5" imgW="2387520" imgH="419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49475" y="2676525"/>
                        <a:ext cx="4991100" cy="876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7630812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22238"/>
            <a:ext cx="8534400" cy="1173162"/>
          </a:xfrm>
        </p:spPr>
        <p:txBody>
          <a:bodyPr/>
          <a:lstStyle/>
          <a:p>
            <a:r>
              <a:rPr lang="en-US" dirty="0" smtClean="0">
                <a:latin typeface="Helvetica" charset="0"/>
                <a:ea typeface="ＭＳ Ｐゴシック" charset="0"/>
                <a:cs typeface="ＭＳ Ｐゴシック" charset="0"/>
              </a:rPr>
              <a:t>Why a transport layer? </a:t>
            </a:r>
            <a:endParaRPr lang="en-US" dirty="0">
              <a:latin typeface="Helvetica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53251" name="Rectangle 4"/>
          <p:cNvSpPr>
            <a:spLocks noChangeArrowheads="1"/>
          </p:cNvSpPr>
          <p:nvPr/>
        </p:nvSpPr>
        <p:spPr bwMode="auto">
          <a:xfrm>
            <a:off x="1066801" y="3810000"/>
            <a:ext cx="1703388" cy="381000"/>
          </a:xfrm>
          <a:prstGeom prst="rect">
            <a:avLst/>
          </a:prstGeom>
          <a:solidFill>
            <a:srgbClr val="FF7C80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3252" name="Text Box 5"/>
          <p:cNvSpPr txBox="1">
            <a:spLocks noChangeArrowheads="1"/>
          </p:cNvSpPr>
          <p:nvPr/>
        </p:nvSpPr>
        <p:spPr bwMode="auto">
          <a:xfrm>
            <a:off x="1233489" y="3794126"/>
            <a:ext cx="1367487" cy="4001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0" tIns="45716" rIns="91430" bIns="45716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algn="l"/>
            <a:r>
              <a:rPr lang="en-US">
                <a:latin typeface="Arial" charset="0"/>
              </a:rPr>
              <a:t>Transport</a:t>
            </a:r>
          </a:p>
        </p:txBody>
      </p:sp>
      <p:sp>
        <p:nvSpPr>
          <p:cNvPr id="53253" name="Rectangle 6"/>
          <p:cNvSpPr>
            <a:spLocks noChangeArrowheads="1"/>
          </p:cNvSpPr>
          <p:nvPr/>
        </p:nvSpPr>
        <p:spPr bwMode="auto">
          <a:xfrm>
            <a:off x="1066801" y="4191000"/>
            <a:ext cx="1703388" cy="381000"/>
          </a:xfrm>
          <a:prstGeom prst="rect">
            <a:avLst/>
          </a:prstGeom>
          <a:solidFill>
            <a:srgbClr val="FFCC99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3254" name="Text Box 7"/>
          <p:cNvSpPr txBox="1">
            <a:spLocks noChangeArrowheads="1"/>
          </p:cNvSpPr>
          <p:nvPr/>
        </p:nvSpPr>
        <p:spPr bwMode="auto">
          <a:xfrm>
            <a:off x="1325563" y="4175126"/>
            <a:ext cx="1197744" cy="4001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0" tIns="45716" rIns="91430" bIns="45716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algn="l"/>
            <a:r>
              <a:rPr lang="en-US">
                <a:latin typeface="Arial" charset="0"/>
              </a:rPr>
              <a:t>Network</a:t>
            </a:r>
          </a:p>
        </p:txBody>
      </p:sp>
      <p:sp>
        <p:nvSpPr>
          <p:cNvPr id="53255" name="Rectangle 8"/>
          <p:cNvSpPr>
            <a:spLocks noChangeArrowheads="1"/>
          </p:cNvSpPr>
          <p:nvPr/>
        </p:nvSpPr>
        <p:spPr bwMode="auto">
          <a:xfrm>
            <a:off x="1066801" y="4572000"/>
            <a:ext cx="1703388" cy="381000"/>
          </a:xfrm>
          <a:prstGeom prst="rect">
            <a:avLst/>
          </a:prstGeom>
          <a:solidFill>
            <a:srgbClr val="FFCC99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3256" name="Text Box 9"/>
          <p:cNvSpPr txBox="1">
            <a:spLocks noChangeArrowheads="1"/>
          </p:cNvSpPr>
          <p:nvPr/>
        </p:nvSpPr>
        <p:spPr bwMode="auto">
          <a:xfrm>
            <a:off x="1331914" y="4556126"/>
            <a:ext cx="1184920" cy="4001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0" tIns="45716" rIns="91430" bIns="45716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algn="l"/>
            <a:r>
              <a:rPr lang="en-US">
                <a:latin typeface="Arial" charset="0"/>
              </a:rPr>
              <a:t>Datalink</a:t>
            </a:r>
          </a:p>
        </p:txBody>
      </p:sp>
      <p:sp>
        <p:nvSpPr>
          <p:cNvPr id="53257" name="Rectangle 10"/>
          <p:cNvSpPr>
            <a:spLocks noChangeArrowheads="1"/>
          </p:cNvSpPr>
          <p:nvPr/>
        </p:nvSpPr>
        <p:spPr bwMode="auto">
          <a:xfrm>
            <a:off x="1066801" y="4953000"/>
            <a:ext cx="1703388" cy="381000"/>
          </a:xfrm>
          <a:prstGeom prst="rect">
            <a:avLst/>
          </a:prstGeom>
          <a:solidFill>
            <a:srgbClr val="FFCC99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3258" name="Text Box 11"/>
          <p:cNvSpPr txBox="1">
            <a:spLocks noChangeArrowheads="1"/>
          </p:cNvSpPr>
          <p:nvPr/>
        </p:nvSpPr>
        <p:spPr bwMode="auto">
          <a:xfrm>
            <a:off x="1311276" y="4937126"/>
            <a:ext cx="1225471" cy="4001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0" tIns="45716" rIns="91430" bIns="45716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algn="l"/>
            <a:r>
              <a:rPr lang="en-US">
                <a:latin typeface="Arial" charset="0"/>
              </a:rPr>
              <a:t>Physical</a:t>
            </a:r>
          </a:p>
        </p:txBody>
      </p:sp>
      <p:sp>
        <p:nvSpPr>
          <p:cNvPr id="53259" name="Rectangle 12"/>
          <p:cNvSpPr>
            <a:spLocks noChangeArrowheads="1"/>
          </p:cNvSpPr>
          <p:nvPr/>
        </p:nvSpPr>
        <p:spPr bwMode="auto">
          <a:xfrm>
            <a:off x="6477001" y="3822700"/>
            <a:ext cx="1703388" cy="381000"/>
          </a:xfrm>
          <a:prstGeom prst="rect">
            <a:avLst/>
          </a:prstGeom>
          <a:solidFill>
            <a:srgbClr val="FF7C80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3260" name="Text Box 13"/>
          <p:cNvSpPr txBox="1">
            <a:spLocks noChangeArrowheads="1"/>
          </p:cNvSpPr>
          <p:nvPr/>
        </p:nvSpPr>
        <p:spPr bwMode="auto">
          <a:xfrm>
            <a:off x="6643689" y="3806826"/>
            <a:ext cx="1367487" cy="4001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0" tIns="45716" rIns="91430" bIns="45716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algn="l"/>
            <a:r>
              <a:rPr lang="en-US">
                <a:latin typeface="Arial" charset="0"/>
              </a:rPr>
              <a:t>Transport</a:t>
            </a:r>
          </a:p>
        </p:txBody>
      </p:sp>
      <p:sp>
        <p:nvSpPr>
          <p:cNvPr id="53261" name="Rectangle 14"/>
          <p:cNvSpPr>
            <a:spLocks noChangeArrowheads="1"/>
          </p:cNvSpPr>
          <p:nvPr/>
        </p:nvSpPr>
        <p:spPr bwMode="auto">
          <a:xfrm>
            <a:off x="6477001" y="4203700"/>
            <a:ext cx="1703388" cy="381000"/>
          </a:xfrm>
          <a:prstGeom prst="rect">
            <a:avLst/>
          </a:prstGeom>
          <a:solidFill>
            <a:srgbClr val="FFCC99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3262" name="Text Box 15"/>
          <p:cNvSpPr txBox="1">
            <a:spLocks noChangeArrowheads="1"/>
          </p:cNvSpPr>
          <p:nvPr/>
        </p:nvSpPr>
        <p:spPr bwMode="auto">
          <a:xfrm>
            <a:off x="6735763" y="4187826"/>
            <a:ext cx="1197744" cy="4001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0" tIns="45716" rIns="91430" bIns="45716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algn="l"/>
            <a:r>
              <a:rPr lang="en-US">
                <a:latin typeface="Arial" charset="0"/>
              </a:rPr>
              <a:t>Network</a:t>
            </a:r>
          </a:p>
        </p:txBody>
      </p:sp>
      <p:sp>
        <p:nvSpPr>
          <p:cNvPr id="53263" name="Rectangle 16"/>
          <p:cNvSpPr>
            <a:spLocks noChangeArrowheads="1"/>
          </p:cNvSpPr>
          <p:nvPr/>
        </p:nvSpPr>
        <p:spPr bwMode="auto">
          <a:xfrm>
            <a:off x="6477001" y="4584700"/>
            <a:ext cx="1703388" cy="381000"/>
          </a:xfrm>
          <a:prstGeom prst="rect">
            <a:avLst/>
          </a:prstGeom>
          <a:solidFill>
            <a:srgbClr val="FFCC99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3264" name="Text Box 17"/>
          <p:cNvSpPr txBox="1">
            <a:spLocks noChangeArrowheads="1"/>
          </p:cNvSpPr>
          <p:nvPr/>
        </p:nvSpPr>
        <p:spPr bwMode="auto">
          <a:xfrm>
            <a:off x="6742114" y="4568826"/>
            <a:ext cx="1184920" cy="4001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0" tIns="45716" rIns="91430" bIns="45716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algn="l"/>
            <a:r>
              <a:rPr lang="en-US">
                <a:latin typeface="Arial" charset="0"/>
              </a:rPr>
              <a:t>Datalink</a:t>
            </a:r>
          </a:p>
        </p:txBody>
      </p:sp>
      <p:sp>
        <p:nvSpPr>
          <p:cNvPr id="53265" name="Rectangle 18"/>
          <p:cNvSpPr>
            <a:spLocks noChangeArrowheads="1"/>
          </p:cNvSpPr>
          <p:nvPr/>
        </p:nvSpPr>
        <p:spPr bwMode="auto">
          <a:xfrm>
            <a:off x="6477001" y="4965700"/>
            <a:ext cx="1703388" cy="381000"/>
          </a:xfrm>
          <a:prstGeom prst="rect">
            <a:avLst/>
          </a:prstGeom>
          <a:solidFill>
            <a:srgbClr val="FFCC99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3266" name="Text Box 19"/>
          <p:cNvSpPr txBox="1">
            <a:spLocks noChangeArrowheads="1"/>
          </p:cNvSpPr>
          <p:nvPr/>
        </p:nvSpPr>
        <p:spPr bwMode="auto">
          <a:xfrm>
            <a:off x="6721476" y="4949826"/>
            <a:ext cx="1225471" cy="4001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0" tIns="45716" rIns="91430" bIns="45716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algn="l"/>
            <a:r>
              <a:rPr lang="en-US">
                <a:latin typeface="Arial" charset="0"/>
              </a:rPr>
              <a:t>Physical</a:t>
            </a:r>
          </a:p>
        </p:txBody>
      </p:sp>
      <p:grpSp>
        <p:nvGrpSpPr>
          <p:cNvPr id="53280" name="Group 33"/>
          <p:cNvGrpSpPr>
            <a:grpSpLocks/>
          </p:cNvGrpSpPr>
          <p:nvPr/>
        </p:nvGrpSpPr>
        <p:grpSpPr bwMode="auto">
          <a:xfrm>
            <a:off x="1066800" y="3441698"/>
            <a:ext cx="7113589" cy="400050"/>
            <a:chOff x="647" y="2280"/>
            <a:chExt cx="4481" cy="252"/>
          </a:xfrm>
          <a:solidFill>
            <a:srgbClr val="CCFFFF"/>
          </a:solidFill>
        </p:grpSpPr>
        <p:sp>
          <p:nvSpPr>
            <p:cNvPr id="53285" name="Rectangle 34"/>
            <p:cNvSpPr>
              <a:spLocks noChangeArrowheads="1"/>
            </p:cNvSpPr>
            <p:nvPr/>
          </p:nvSpPr>
          <p:spPr bwMode="auto">
            <a:xfrm>
              <a:off x="647" y="2280"/>
              <a:ext cx="1073" cy="240"/>
            </a:xfrm>
            <a:prstGeom prst="rect">
              <a:avLst/>
            </a:prstGeom>
            <a:grpFill/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3286" name="Text Box 35"/>
            <p:cNvSpPr txBox="1">
              <a:spLocks noChangeArrowheads="1"/>
            </p:cNvSpPr>
            <p:nvPr/>
          </p:nvSpPr>
          <p:spPr bwMode="auto">
            <a:xfrm>
              <a:off x="695" y="2280"/>
              <a:ext cx="996" cy="252"/>
            </a:xfrm>
            <a:prstGeom prst="rect">
              <a:avLst/>
            </a:prstGeom>
            <a:noFill/>
            <a:ln>
              <a:noFill/>
            </a:ln>
            <a:extLst>
              <a:ext uri="{91240B29-F687-4f45-9708-019B960494DF}">
                <a14:hiddenLine xmlns:a14="http://schemas.microsoft.com/office/drawing/2010/main" xmlns="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1430" tIns="45716" rIns="91430" bIns="45716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2pPr>
              <a:lvl3pPr marL="11430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3pPr>
              <a:lvl4pPr marL="16002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4pPr>
              <a:lvl5pPr marL="20574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5pPr>
              <a:lvl6pPr marL="25146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6pPr>
              <a:lvl7pPr marL="29718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7pPr>
              <a:lvl8pPr marL="34290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8pPr>
              <a:lvl9pPr marL="38862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9pPr>
            </a:lstStyle>
            <a:p>
              <a:pPr algn="l"/>
              <a:r>
                <a:rPr lang="en-US" dirty="0">
                  <a:latin typeface="Arial" charset="0"/>
                </a:rPr>
                <a:t>Application</a:t>
              </a:r>
            </a:p>
          </p:txBody>
        </p:sp>
        <p:sp>
          <p:nvSpPr>
            <p:cNvPr id="53287" name="Rectangle 36"/>
            <p:cNvSpPr>
              <a:spLocks noChangeArrowheads="1"/>
            </p:cNvSpPr>
            <p:nvPr/>
          </p:nvSpPr>
          <p:spPr bwMode="auto">
            <a:xfrm>
              <a:off x="4055" y="2280"/>
              <a:ext cx="1073" cy="240"/>
            </a:xfrm>
            <a:prstGeom prst="rect">
              <a:avLst/>
            </a:prstGeom>
            <a:grpFill/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3288" name="Text Box 37"/>
            <p:cNvSpPr txBox="1">
              <a:spLocks noChangeArrowheads="1"/>
            </p:cNvSpPr>
            <p:nvPr/>
          </p:nvSpPr>
          <p:spPr bwMode="auto">
            <a:xfrm>
              <a:off x="4076" y="2280"/>
              <a:ext cx="996" cy="252"/>
            </a:xfrm>
            <a:prstGeom prst="rect">
              <a:avLst/>
            </a:prstGeom>
            <a:noFill/>
            <a:ln>
              <a:noFill/>
            </a:ln>
            <a:extLst>
              <a:ext uri="{91240B29-F687-4f45-9708-019B960494DF}">
                <a14:hiddenLine xmlns:a14="http://schemas.microsoft.com/office/drawing/2010/main" xmlns="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1430" tIns="45716" rIns="91430" bIns="45716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2pPr>
              <a:lvl3pPr marL="11430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3pPr>
              <a:lvl4pPr marL="16002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4pPr>
              <a:lvl5pPr marL="20574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5pPr>
              <a:lvl6pPr marL="25146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6pPr>
              <a:lvl7pPr marL="29718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7pPr>
              <a:lvl8pPr marL="34290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8pPr>
              <a:lvl9pPr marL="38862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9pPr>
            </a:lstStyle>
            <a:p>
              <a:pPr algn="l"/>
              <a:r>
                <a:rPr lang="en-US">
                  <a:latin typeface="Arial" charset="0"/>
                </a:rPr>
                <a:t>Application</a:t>
              </a:r>
            </a:p>
          </p:txBody>
        </p:sp>
      </p:grpSp>
      <p:sp>
        <p:nvSpPr>
          <p:cNvPr id="46" name="Text Box 39"/>
          <p:cNvSpPr txBox="1">
            <a:spLocks noChangeArrowheads="1"/>
          </p:cNvSpPr>
          <p:nvPr/>
        </p:nvSpPr>
        <p:spPr bwMode="auto">
          <a:xfrm>
            <a:off x="1281325" y="6172201"/>
            <a:ext cx="1157076" cy="4589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343" tIns="44379" rIns="90343" bIns="44379">
            <a:spAutoFit/>
          </a:bodyPr>
          <a:lstStyle>
            <a:lvl1pPr defTabSz="91281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42950" indent="-285750" defTabSz="91281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marL="1143000" indent="-228600" defTabSz="91281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marL="1600200" indent="-228600" defTabSz="91281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marL="2057400" indent="-228600" defTabSz="91281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2514600" indent="-228600" algn="r" defTabSz="91281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2971800" indent="-228600" algn="r" defTabSz="91281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3429000" indent="-228600" algn="r" defTabSz="91281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3886200" indent="-228600" algn="r" defTabSz="91281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algn="ctr"/>
            <a:r>
              <a:rPr lang="en-US" sz="2400" dirty="0">
                <a:solidFill>
                  <a:srgbClr val="660066"/>
                </a:solidFill>
                <a:latin typeface="Arial" charset="0"/>
              </a:rPr>
              <a:t>Host A</a:t>
            </a:r>
          </a:p>
        </p:txBody>
      </p:sp>
      <p:pic>
        <p:nvPicPr>
          <p:cNvPr id="47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1" y="5410200"/>
            <a:ext cx="850175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8" name="Text Box 40"/>
          <p:cNvSpPr txBox="1">
            <a:spLocks noChangeArrowheads="1"/>
          </p:cNvSpPr>
          <p:nvPr/>
        </p:nvSpPr>
        <p:spPr bwMode="auto">
          <a:xfrm>
            <a:off x="6826842" y="6170444"/>
            <a:ext cx="1174158" cy="4589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343" tIns="44379" rIns="90343" bIns="44379">
            <a:spAutoFit/>
          </a:bodyPr>
          <a:lstStyle>
            <a:lvl1pPr defTabSz="91281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42950" indent="-285750" defTabSz="91281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marL="1143000" indent="-228600" defTabSz="91281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marL="1600200" indent="-228600" defTabSz="91281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marL="2057400" indent="-228600" defTabSz="91281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2514600" indent="-228600" algn="r" defTabSz="91281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2971800" indent="-228600" algn="r" defTabSz="91281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3429000" indent="-228600" algn="r" defTabSz="91281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3886200" indent="-228600" algn="r" defTabSz="91281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algn="ctr"/>
            <a:r>
              <a:rPr lang="en-US" sz="2400" dirty="0">
                <a:solidFill>
                  <a:srgbClr val="660066"/>
                </a:solidFill>
                <a:latin typeface="Arial" charset="0"/>
              </a:rPr>
              <a:t>Host B</a:t>
            </a:r>
          </a:p>
        </p:txBody>
      </p:sp>
      <p:pic>
        <p:nvPicPr>
          <p:cNvPr id="49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4201" y="5410200"/>
            <a:ext cx="850175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1"/>
            <a:ext cx="2133600" cy="365125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37931725" indent="-37474525" algn="ctr"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r"/>
            <a:fld id="{C347C1EF-973B-F840-ADDD-5BD345E7D802}" type="slidenum">
              <a:rPr lang="en-US" sz="1400" smtClean="0">
                <a:latin typeface="Calibri"/>
              </a:rPr>
              <a:pPr algn="r"/>
              <a:t>5</a:t>
            </a:fld>
            <a:endParaRPr lang="en-US" sz="1400" dirty="0"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76810044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37931725" indent="-37474525" algn="ctr"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r"/>
            <a:fld id="{D2465DC7-0C2C-0844-AE9F-9804A3CBCD5C}" type="slidenum">
              <a:rPr lang="en-US" sz="1400" smtClean="0">
                <a:latin typeface="Calibri"/>
              </a:rPr>
              <a:pPr algn="r"/>
              <a:t>50</a:t>
            </a:fld>
            <a:endParaRPr lang="en-US" sz="1400" dirty="0">
              <a:latin typeface="Calibri"/>
            </a:endParaRPr>
          </a:p>
        </p:txBody>
      </p:sp>
      <p:sp>
        <p:nvSpPr>
          <p:cNvPr id="5837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>
                <a:ea typeface="ＭＳ Ｐゴシック" charset="0"/>
                <a:cs typeface="ＭＳ Ｐゴシック" charset="0"/>
              </a:rPr>
              <a:t>rdt3.0: stop-and-wait operation</a:t>
            </a:r>
          </a:p>
        </p:txBody>
      </p:sp>
      <p:sp>
        <p:nvSpPr>
          <p:cNvPr id="58374" name="Line 3"/>
          <p:cNvSpPr>
            <a:spLocks noChangeShapeType="1"/>
          </p:cNvSpPr>
          <p:nvPr/>
        </p:nvSpPr>
        <p:spPr bwMode="auto">
          <a:xfrm>
            <a:off x="3557589" y="2001839"/>
            <a:ext cx="2227263" cy="92233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 dirty="0">
              <a:latin typeface="Calibri"/>
            </a:endParaRPr>
          </a:p>
        </p:txBody>
      </p:sp>
      <p:sp>
        <p:nvSpPr>
          <p:cNvPr id="58375" name="Text Box 4"/>
          <p:cNvSpPr txBox="1">
            <a:spLocks noChangeArrowheads="1"/>
          </p:cNvSpPr>
          <p:nvPr/>
        </p:nvSpPr>
        <p:spPr bwMode="auto">
          <a:xfrm>
            <a:off x="233363" y="1797050"/>
            <a:ext cx="3232151" cy="352425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37931725" indent="-37474525" algn="ctr"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r"/>
            <a:r>
              <a:rPr lang="en-US" dirty="0">
                <a:latin typeface="Calibri"/>
              </a:rPr>
              <a:t>first packet bit transmitted, t = 0</a:t>
            </a:r>
          </a:p>
        </p:txBody>
      </p:sp>
      <p:sp>
        <p:nvSpPr>
          <p:cNvPr id="58376" name="Line 5"/>
          <p:cNvSpPr>
            <a:spLocks noChangeShapeType="1"/>
          </p:cNvSpPr>
          <p:nvPr/>
        </p:nvSpPr>
        <p:spPr bwMode="auto">
          <a:xfrm>
            <a:off x="3546476" y="1782763"/>
            <a:ext cx="23813" cy="2913062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 dirty="0">
              <a:latin typeface="Calibri"/>
            </a:endParaRPr>
          </a:p>
        </p:txBody>
      </p:sp>
      <p:sp>
        <p:nvSpPr>
          <p:cNvPr id="58377" name="Line 6"/>
          <p:cNvSpPr>
            <a:spLocks noChangeShapeType="1"/>
          </p:cNvSpPr>
          <p:nvPr/>
        </p:nvSpPr>
        <p:spPr bwMode="auto">
          <a:xfrm>
            <a:off x="5773740" y="1795464"/>
            <a:ext cx="22225" cy="289083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 dirty="0">
              <a:latin typeface="Calibri"/>
            </a:endParaRPr>
          </a:p>
        </p:txBody>
      </p:sp>
      <p:sp>
        <p:nvSpPr>
          <p:cNvPr id="58378" name="Text Box 7"/>
          <p:cNvSpPr txBox="1">
            <a:spLocks noChangeArrowheads="1"/>
          </p:cNvSpPr>
          <p:nvPr/>
        </p:nvSpPr>
        <p:spPr bwMode="auto">
          <a:xfrm>
            <a:off x="3017840" y="1446214"/>
            <a:ext cx="885825" cy="350837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37931725" indent="-37474525" algn="ctr"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r"/>
            <a:r>
              <a:rPr lang="en-US" dirty="0">
                <a:latin typeface="Calibri"/>
              </a:rPr>
              <a:t>sender</a:t>
            </a:r>
            <a:endParaRPr lang="en-US" dirty="0">
              <a:latin typeface="Times New Roman" charset="0"/>
            </a:endParaRPr>
          </a:p>
        </p:txBody>
      </p:sp>
      <p:sp>
        <p:nvSpPr>
          <p:cNvPr id="58379" name="Text Box 8"/>
          <p:cNvSpPr txBox="1">
            <a:spLocks noChangeArrowheads="1"/>
          </p:cNvSpPr>
          <p:nvPr/>
        </p:nvSpPr>
        <p:spPr bwMode="auto">
          <a:xfrm>
            <a:off x="5195889" y="1446214"/>
            <a:ext cx="946151" cy="350837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37931725" indent="-37474525" algn="ctr"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r"/>
            <a:r>
              <a:rPr lang="en-US" dirty="0">
                <a:latin typeface="Calibri"/>
              </a:rPr>
              <a:t>receiver</a:t>
            </a:r>
            <a:endParaRPr lang="en-US" dirty="0">
              <a:latin typeface="Times New Roman" charset="0"/>
            </a:endParaRPr>
          </a:p>
        </p:txBody>
      </p:sp>
      <p:sp>
        <p:nvSpPr>
          <p:cNvPr id="58380" name="Line 9"/>
          <p:cNvSpPr>
            <a:spLocks noChangeShapeType="1"/>
          </p:cNvSpPr>
          <p:nvPr/>
        </p:nvSpPr>
        <p:spPr bwMode="auto">
          <a:xfrm>
            <a:off x="3570289" y="1997076"/>
            <a:ext cx="2190751" cy="3175"/>
          </a:xfrm>
          <a:prstGeom prst="line">
            <a:avLst/>
          </a:prstGeom>
          <a:noFill/>
          <a:ln w="9525">
            <a:solidFill>
              <a:srgbClr val="000000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 dirty="0">
              <a:latin typeface="Calibri"/>
            </a:endParaRPr>
          </a:p>
        </p:txBody>
      </p:sp>
      <p:sp>
        <p:nvSpPr>
          <p:cNvPr id="58381" name="Line 10"/>
          <p:cNvSpPr>
            <a:spLocks noChangeShapeType="1"/>
          </p:cNvSpPr>
          <p:nvPr/>
        </p:nvSpPr>
        <p:spPr bwMode="auto">
          <a:xfrm>
            <a:off x="3575049" y="4108450"/>
            <a:ext cx="2192339" cy="0"/>
          </a:xfrm>
          <a:prstGeom prst="line">
            <a:avLst/>
          </a:prstGeom>
          <a:noFill/>
          <a:ln w="9525">
            <a:solidFill>
              <a:srgbClr val="000000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 dirty="0">
              <a:latin typeface="Calibri"/>
            </a:endParaRPr>
          </a:p>
        </p:txBody>
      </p:sp>
      <p:sp>
        <p:nvSpPr>
          <p:cNvPr id="58382" name="Line 11"/>
          <p:cNvSpPr>
            <a:spLocks noChangeShapeType="1"/>
          </p:cNvSpPr>
          <p:nvPr/>
        </p:nvSpPr>
        <p:spPr bwMode="auto">
          <a:xfrm flipV="1">
            <a:off x="3575049" y="3165475"/>
            <a:ext cx="2209800" cy="92233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 dirty="0">
              <a:latin typeface="Calibri"/>
            </a:endParaRPr>
          </a:p>
        </p:txBody>
      </p:sp>
      <p:sp>
        <p:nvSpPr>
          <p:cNvPr id="58383" name="Freeform 12"/>
          <p:cNvSpPr>
            <a:spLocks/>
          </p:cNvSpPr>
          <p:nvPr/>
        </p:nvSpPr>
        <p:spPr bwMode="auto">
          <a:xfrm>
            <a:off x="3552826" y="1995489"/>
            <a:ext cx="2232025" cy="1155700"/>
          </a:xfrm>
          <a:custGeom>
            <a:avLst/>
            <a:gdLst>
              <a:gd name="T0" fmla="*/ 0 w 2902"/>
              <a:gd name="T1" fmla="*/ 0 h 1185"/>
              <a:gd name="T2" fmla="*/ 1712583866 w 2902"/>
              <a:gd name="T3" fmla="*/ 891236829 h 1185"/>
              <a:gd name="T4" fmla="*/ 1716724880 w 2902"/>
              <a:gd name="T5" fmla="*/ 1127124464 h 1185"/>
              <a:gd name="T6" fmla="*/ 0 w 2902"/>
              <a:gd name="T7" fmla="*/ 234936743 h 1185"/>
              <a:gd name="T8" fmla="*/ 0 w 2902"/>
              <a:gd name="T9" fmla="*/ 0 h 118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902"/>
              <a:gd name="T16" fmla="*/ 0 h 1185"/>
              <a:gd name="T17" fmla="*/ 2902 w 2902"/>
              <a:gd name="T18" fmla="*/ 1185 h 1185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902" h="1185">
                <a:moveTo>
                  <a:pt x="0" y="0"/>
                </a:moveTo>
                <a:lnTo>
                  <a:pt x="2895" y="937"/>
                </a:lnTo>
                <a:lnTo>
                  <a:pt x="2902" y="1185"/>
                </a:lnTo>
                <a:lnTo>
                  <a:pt x="0" y="247"/>
                </a:lnTo>
                <a:lnTo>
                  <a:pt x="0" y="0"/>
                </a:lnTo>
                <a:close/>
              </a:path>
            </a:pathLst>
          </a:custGeom>
          <a:solidFill>
            <a:srgbClr val="00CC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algn="ctr" eaLnBrk="0" hangingPunct="0"/>
            <a:endParaRPr lang="en-US" dirty="0">
              <a:latin typeface="Calibri"/>
            </a:endParaRPr>
          </a:p>
        </p:txBody>
      </p:sp>
      <p:sp>
        <p:nvSpPr>
          <p:cNvPr id="58384" name="Line 13"/>
          <p:cNvSpPr>
            <a:spLocks noChangeShapeType="1"/>
          </p:cNvSpPr>
          <p:nvPr/>
        </p:nvSpPr>
        <p:spPr bwMode="auto">
          <a:xfrm flipH="1">
            <a:off x="3408363" y="1995488"/>
            <a:ext cx="131763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 dirty="0">
              <a:latin typeface="Calibri"/>
            </a:endParaRPr>
          </a:p>
        </p:txBody>
      </p:sp>
      <p:sp>
        <p:nvSpPr>
          <p:cNvPr id="58385" name="Line 14"/>
          <p:cNvSpPr>
            <a:spLocks noChangeShapeType="1"/>
          </p:cNvSpPr>
          <p:nvPr/>
        </p:nvSpPr>
        <p:spPr bwMode="auto">
          <a:xfrm flipH="1">
            <a:off x="3408363" y="2236788"/>
            <a:ext cx="131763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 dirty="0">
              <a:latin typeface="Calibri"/>
            </a:endParaRPr>
          </a:p>
        </p:txBody>
      </p:sp>
      <p:sp>
        <p:nvSpPr>
          <p:cNvPr id="58386" name="Line 15"/>
          <p:cNvSpPr>
            <a:spLocks noChangeShapeType="1"/>
          </p:cNvSpPr>
          <p:nvPr/>
        </p:nvSpPr>
        <p:spPr bwMode="auto">
          <a:xfrm flipH="1">
            <a:off x="3419475" y="4095750"/>
            <a:ext cx="133351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 dirty="0">
              <a:latin typeface="Calibri"/>
            </a:endParaRPr>
          </a:p>
        </p:txBody>
      </p:sp>
      <p:sp>
        <p:nvSpPr>
          <p:cNvPr id="58387" name="Text Box 16"/>
          <p:cNvSpPr txBox="1">
            <a:spLocks noChangeArrowheads="1"/>
          </p:cNvSpPr>
          <p:nvPr/>
        </p:nvSpPr>
        <p:spPr bwMode="auto">
          <a:xfrm>
            <a:off x="2755900" y="2968626"/>
            <a:ext cx="84772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37931725" indent="-37474525" algn="ctr"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r"/>
            <a:r>
              <a:rPr lang="en-US" dirty="0">
                <a:solidFill>
                  <a:srgbClr val="FF0000"/>
                </a:solidFill>
                <a:latin typeface="Calibri"/>
              </a:rPr>
              <a:t>RTT</a:t>
            </a:r>
            <a:r>
              <a:rPr lang="en-US" sz="1000" dirty="0">
                <a:latin typeface="Calibri"/>
              </a:rPr>
              <a:t> </a:t>
            </a:r>
            <a:endParaRPr lang="en-US" sz="2400" dirty="0">
              <a:latin typeface="Times New Roman" charset="0"/>
            </a:endParaRPr>
          </a:p>
        </p:txBody>
      </p:sp>
      <p:sp>
        <p:nvSpPr>
          <p:cNvPr id="58388" name="Line 17"/>
          <p:cNvSpPr>
            <a:spLocks noChangeShapeType="1"/>
          </p:cNvSpPr>
          <p:nvPr/>
        </p:nvSpPr>
        <p:spPr bwMode="auto">
          <a:xfrm>
            <a:off x="3443288" y="3276601"/>
            <a:ext cx="11112" cy="811213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 dirty="0">
              <a:latin typeface="Calibri"/>
            </a:endParaRPr>
          </a:p>
        </p:txBody>
      </p:sp>
      <p:sp>
        <p:nvSpPr>
          <p:cNvPr id="58389" name="Line 18"/>
          <p:cNvSpPr>
            <a:spLocks noChangeShapeType="1"/>
          </p:cNvSpPr>
          <p:nvPr/>
        </p:nvSpPr>
        <p:spPr bwMode="auto">
          <a:xfrm flipV="1">
            <a:off x="3448051" y="2259013"/>
            <a:ext cx="3175" cy="76835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 dirty="0">
              <a:latin typeface="Calibri"/>
            </a:endParaRPr>
          </a:p>
        </p:txBody>
      </p:sp>
      <p:sp>
        <p:nvSpPr>
          <p:cNvPr id="58390" name="Text Box 19"/>
          <p:cNvSpPr txBox="1">
            <a:spLocks noChangeArrowheads="1"/>
          </p:cNvSpPr>
          <p:nvPr/>
        </p:nvSpPr>
        <p:spPr bwMode="auto">
          <a:xfrm>
            <a:off x="1" y="2074864"/>
            <a:ext cx="3465513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37931725" indent="-37474525" algn="ctr"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r"/>
            <a:r>
              <a:rPr lang="en-US" dirty="0">
                <a:latin typeface="Calibri"/>
              </a:rPr>
              <a:t>last packet bit transmitted, </a:t>
            </a:r>
            <a:r>
              <a:rPr lang="en-US" dirty="0">
                <a:solidFill>
                  <a:srgbClr val="FF0000"/>
                </a:solidFill>
                <a:latin typeface="Calibri"/>
              </a:rPr>
              <a:t>t = L / R</a:t>
            </a:r>
            <a:endParaRPr lang="en-US" dirty="0">
              <a:solidFill>
                <a:srgbClr val="FF0000"/>
              </a:solidFill>
              <a:latin typeface="Times New Roman" charset="0"/>
            </a:endParaRPr>
          </a:p>
        </p:txBody>
      </p:sp>
      <p:sp>
        <p:nvSpPr>
          <p:cNvPr id="58391" name="Line 20"/>
          <p:cNvSpPr>
            <a:spLocks noChangeShapeType="1"/>
          </p:cNvSpPr>
          <p:nvPr/>
        </p:nvSpPr>
        <p:spPr bwMode="auto">
          <a:xfrm flipH="1">
            <a:off x="5761038" y="2909888"/>
            <a:ext cx="133351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 dirty="0">
              <a:latin typeface="Calibri"/>
            </a:endParaRPr>
          </a:p>
        </p:txBody>
      </p:sp>
      <p:sp>
        <p:nvSpPr>
          <p:cNvPr id="58392" name="Text Box 21"/>
          <p:cNvSpPr txBox="1">
            <a:spLocks noChangeArrowheads="1"/>
          </p:cNvSpPr>
          <p:nvPr/>
        </p:nvSpPr>
        <p:spPr bwMode="auto">
          <a:xfrm>
            <a:off x="5842001" y="2733676"/>
            <a:ext cx="24257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37931725" indent="-37474525" algn="ctr"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l"/>
            <a:r>
              <a:rPr lang="en-US" dirty="0">
                <a:latin typeface="Calibri"/>
              </a:rPr>
              <a:t>first packet bit arrives</a:t>
            </a:r>
            <a:endParaRPr lang="en-US" dirty="0">
              <a:latin typeface="Times New Roman" charset="0"/>
            </a:endParaRPr>
          </a:p>
        </p:txBody>
      </p:sp>
      <p:sp>
        <p:nvSpPr>
          <p:cNvPr id="58393" name="Line 22"/>
          <p:cNvSpPr>
            <a:spLocks noChangeShapeType="1"/>
          </p:cNvSpPr>
          <p:nvPr/>
        </p:nvSpPr>
        <p:spPr bwMode="auto">
          <a:xfrm>
            <a:off x="5784851" y="3159125"/>
            <a:ext cx="12700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 dirty="0">
              <a:latin typeface="Calibri"/>
            </a:endParaRPr>
          </a:p>
        </p:txBody>
      </p:sp>
      <p:sp>
        <p:nvSpPr>
          <p:cNvPr id="58394" name="Text Box 23"/>
          <p:cNvSpPr txBox="1">
            <a:spLocks noChangeArrowheads="1"/>
          </p:cNvSpPr>
          <p:nvPr/>
        </p:nvSpPr>
        <p:spPr bwMode="auto">
          <a:xfrm>
            <a:off x="5848351" y="2986089"/>
            <a:ext cx="3114675" cy="569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37931725" indent="-37474525" algn="ctr"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l"/>
            <a:r>
              <a:rPr lang="en-US" dirty="0">
                <a:latin typeface="Calibri"/>
              </a:rPr>
              <a:t>last packet bit arrives, send ACK</a:t>
            </a:r>
            <a:endParaRPr lang="en-US" dirty="0">
              <a:latin typeface="Times New Roman" charset="0"/>
            </a:endParaRPr>
          </a:p>
        </p:txBody>
      </p:sp>
      <p:sp>
        <p:nvSpPr>
          <p:cNvPr id="58395" name="Text Box 24"/>
          <p:cNvSpPr txBox="1">
            <a:spLocks noChangeArrowheads="1"/>
          </p:cNvSpPr>
          <p:nvPr/>
        </p:nvSpPr>
        <p:spPr bwMode="auto">
          <a:xfrm>
            <a:off x="825500" y="3768726"/>
            <a:ext cx="2686051" cy="63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37931725" indent="-37474525" algn="ctr"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r"/>
            <a:r>
              <a:rPr lang="en-US" dirty="0">
                <a:latin typeface="Calibri"/>
              </a:rPr>
              <a:t>ACK arrives, send next </a:t>
            </a:r>
          </a:p>
          <a:p>
            <a:pPr algn="r"/>
            <a:r>
              <a:rPr lang="en-US" dirty="0">
                <a:latin typeface="Calibri"/>
              </a:rPr>
              <a:t>packet, </a:t>
            </a:r>
            <a:r>
              <a:rPr lang="en-US" dirty="0">
                <a:solidFill>
                  <a:srgbClr val="FF0000"/>
                </a:solidFill>
                <a:latin typeface="Calibri"/>
              </a:rPr>
              <a:t>t = RTT + L / R</a:t>
            </a:r>
            <a:endParaRPr lang="en-US" dirty="0">
              <a:solidFill>
                <a:srgbClr val="FF0000"/>
              </a:solidFill>
              <a:latin typeface="Times New Roman" charset="0"/>
            </a:endParaRPr>
          </a:p>
        </p:txBody>
      </p:sp>
      <p:sp>
        <p:nvSpPr>
          <p:cNvPr id="58396" name="Freeform 25"/>
          <p:cNvSpPr>
            <a:spLocks/>
          </p:cNvSpPr>
          <p:nvPr/>
        </p:nvSpPr>
        <p:spPr bwMode="auto">
          <a:xfrm>
            <a:off x="3570289" y="4103689"/>
            <a:ext cx="1419225" cy="577850"/>
          </a:xfrm>
          <a:custGeom>
            <a:avLst/>
            <a:gdLst>
              <a:gd name="T0" fmla="*/ 0 w 1845"/>
              <a:gd name="T1" fmla="*/ 0 h 592"/>
              <a:gd name="T2" fmla="*/ 1091707101 w 1845"/>
              <a:gd name="T3" fmla="*/ 564038214 h 592"/>
              <a:gd name="T4" fmla="*/ 647923520 w 1845"/>
              <a:gd name="T5" fmla="*/ 564038214 h 592"/>
              <a:gd name="T6" fmla="*/ 0 w 1845"/>
              <a:gd name="T7" fmla="*/ 235333317 h 592"/>
              <a:gd name="T8" fmla="*/ 0 w 1845"/>
              <a:gd name="T9" fmla="*/ 0 h 59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845"/>
              <a:gd name="T16" fmla="*/ 0 h 592"/>
              <a:gd name="T17" fmla="*/ 1845 w 1845"/>
              <a:gd name="T18" fmla="*/ 592 h 59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845" h="592">
                <a:moveTo>
                  <a:pt x="0" y="0"/>
                </a:moveTo>
                <a:lnTo>
                  <a:pt x="1845" y="592"/>
                </a:lnTo>
                <a:lnTo>
                  <a:pt x="1095" y="592"/>
                </a:lnTo>
                <a:lnTo>
                  <a:pt x="0" y="247"/>
                </a:lnTo>
                <a:lnTo>
                  <a:pt x="0" y="0"/>
                </a:lnTo>
                <a:close/>
              </a:path>
            </a:pathLst>
          </a:custGeom>
          <a:gradFill rotWithShape="1">
            <a:gsLst>
              <a:gs pos="0">
                <a:srgbClr val="00CCFF"/>
              </a:gs>
              <a:gs pos="100000">
                <a:srgbClr val="FFFFFF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algn="ctr" eaLnBrk="0" hangingPunct="0"/>
            <a:endParaRPr lang="en-US" dirty="0">
              <a:latin typeface="Calibri"/>
            </a:endParaRPr>
          </a:p>
        </p:txBody>
      </p:sp>
      <p:grpSp>
        <p:nvGrpSpPr>
          <p:cNvPr id="58397" name="Group 26"/>
          <p:cNvGrpSpPr>
            <a:grpSpLocks/>
          </p:cNvGrpSpPr>
          <p:nvPr/>
        </p:nvGrpSpPr>
        <p:grpSpPr bwMode="auto">
          <a:xfrm>
            <a:off x="3563939" y="4095750"/>
            <a:ext cx="1281112" cy="534988"/>
            <a:chOff x="12315" y="13225"/>
            <a:chExt cx="2775" cy="913"/>
          </a:xfrm>
        </p:grpSpPr>
        <p:sp>
          <p:nvSpPr>
            <p:cNvPr id="58400" name="Line 27"/>
            <p:cNvSpPr>
              <a:spLocks noChangeShapeType="1"/>
            </p:cNvSpPr>
            <p:nvPr/>
          </p:nvSpPr>
          <p:spPr bwMode="auto">
            <a:xfrm>
              <a:off x="12315" y="13225"/>
              <a:ext cx="1587" cy="513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 dirty="0">
                <a:latin typeface="Calibri"/>
              </a:endParaRPr>
            </a:p>
          </p:txBody>
        </p:sp>
        <p:sp>
          <p:nvSpPr>
            <p:cNvPr id="58401" name="Line 28"/>
            <p:cNvSpPr>
              <a:spLocks noChangeShapeType="1"/>
            </p:cNvSpPr>
            <p:nvPr/>
          </p:nvSpPr>
          <p:spPr bwMode="auto">
            <a:xfrm>
              <a:off x="13915" y="13737"/>
              <a:ext cx="1175" cy="40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 dirty="0">
                <a:latin typeface="Calibri"/>
              </a:endParaRPr>
            </a:p>
          </p:txBody>
        </p:sp>
      </p:grpSp>
      <p:sp>
        <p:nvSpPr>
          <p:cNvPr id="58398" name="Line 29"/>
          <p:cNvSpPr>
            <a:spLocks noChangeShapeType="1"/>
          </p:cNvSpPr>
          <p:nvPr/>
        </p:nvSpPr>
        <p:spPr bwMode="auto">
          <a:xfrm>
            <a:off x="3563939" y="4337051"/>
            <a:ext cx="317500" cy="12382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 dirty="0">
              <a:latin typeface="Calibri"/>
            </a:endParaRPr>
          </a:p>
        </p:txBody>
      </p:sp>
      <p:sp>
        <p:nvSpPr>
          <p:cNvPr id="58399" name="Line 30"/>
          <p:cNvSpPr>
            <a:spLocks noChangeShapeType="1"/>
          </p:cNvSpPr>
          <p:nvPr/>
        </p:nvSpPr>
        <p:spPr bwMode="auto">
          <a:xfrm>
            <a:off x="3887789" y="4460875"/>
            <a:ext cx="541337" cy="234950"/>
          </a:xfrm>
          <a:prstGeom prst="line">
            <a:avLst/>
          </a:prstGeom>
          <a:noFill/>
          <a:ln w="9525">
            <a:solidFill>
              <a:srgbClr val="000000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 dirty="0">
              <a:latin typeface="Calibri"/>
            </a:endParaRPr>
          </a:p>
        </p:txBody>
      </p:sp>
      <p:graphicFrame>
        <p:nvGraphicFramePr>
          <p:cNvPr id="33" name="Object 31"/>
          <p:cNvGraphicFramePr>
            <a:graphicFrameLocks noChangeAspect="1"/>
          </p:cNvGraphicFramePr>
          <p:nvPr/>
        </p:nvGraphicFramePr>
        <p:xfrm>
          <a:off x="1711325" y="5065713"/>
          <a:ext cx="5994400" cy="933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205" name="Picture" r:id="rId4" imgW="3180654" imgH="501249" progId="Word.Picture.8">
                  <p:embed/>
                </p:oleObj>
              </mc:Choice>
              <mc:Fallback>
                <p:oleObj name="Picture" r:id="rId4" imgW="3180654" imgH="501249" progId="Word.Picture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11325" y="5065713"/>
                        <a:ext cx="5994400" cy="9334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4" name="Text Box 17"/>
          <p:cNvSpPr txBox="1">
            <a:spLocks noChangeArrowheads="1"/>
          </p:cNvSpPr>
          <p:nvPr/>
        </p:nvSpPr>
        <p:spPr bwMode="auto">
          <a:xfrm>
            <a:off x="6712895" y="1538376"/>
            <a:ext cx="1422473" cy="698412"/>
          </a:xfrm>
          <a:prstGeom prst="rect">
            <a:avLst/>
          </a:prstGeom>
          <a:solidFill>
            <a:srgbClr val="E6ECFE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63500" dist="38099" dir="2700000" algn="ctr" rotWithShape="0">
              <a:schemeClr val="bg2">
                <a:alpha val="74998"/>
              </a:schemeClr>
            </a:outerShdw>
          </a:effectLst>
        </p:spPr>
        <p:txBody>
          <a:bodyPr wrap="none" lIns="82058" tIns="41029" rIns="82058" bIns="41029">
            <a:spAutoFit/>
          </a:bodyPr>
          <a:lstStyle>
            <a:lvl1pPr defTabSz="82073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409575" defTabSz="82073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820738" defTabSz="82073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230313" defTabSz="82073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1641475" defTabSz="82073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098675" defTabSz="820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555875" defTabSz="820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013075" defTabSz="820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470275" defTabSz="820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000" b="0" dirty="0">
                <a:latin typeface="+mn-lt"/>
              </a:rPr>
              <a:t>Inefficient if</a:t>
            </a:r>
          </a:p>
          <a:p>
            <a:pPr eaLnBrk="1" hangingPunct="1"/>
            <a:r>
              <a:rPr lang="en-US" sz="2000" dirty="0" smtClean="0">
                <a:latin typeface="+mn-lt"/>
              </a:rPr>
              <a:t>t</a:t>
            </a:r>
            <a:r>
              <a:rPr lang="en-US" sz="2000" b="0" dirty="0" smtClean="0">
                <a:latin typeface="+mn-lt"/>
              </a:rPr>
              <a:t> </a:t>
            </a:r>
            <a:r>
              <a:rPr lang="en-US" sz="2000" b="0" dirty="0">
                <a:latin typeface="+mn-lt"/>
              </a:rPr>
              <a:t>&lt;&lt; RTT</a:t>
            </a:r>
          </a:p>
        </p:txBody>
      </p:sp>
    </p:spTree>
    <p:extLst>
      <p:ext uri="{BB962C8B-B14F-4D97-AF65-F5344CB8AC3E}">
        <p14:creationId xmlns:p14="http://schemas.microsoft.com/office/powerpoint/2010/main" val="33349291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9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37931725" indent="-37474525" algn="ctr"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r"/>
            <a:fld id="{6B5A8912-2F85-BF48-A0A1-D71C2CA5BC55}" type="slidenum">
              <a:rPr lang="en-US" sz="1400" smtClean="0">
                <a:latin typeface="Calibri"/>
              </a:rPr>
              <a:pPr algn="r"/>
              <a:t>51</a:t>
            </a:fld>
            <a:endParaRPr lang="en-US" sz="1400" dirty="0">
              <a:latin typeface="Calibri"/>
            </a:endParaRPr>
          </a:p>
        </p:txBody>
      </p:sp>
      <p:sp>
        <p:nvSpPr>
          <p:cNvPr id="6042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>
                <a:ea typeface="ＭＳ Ｐゴシック" charset="0"/>
                <a:cs typeface="ＭＳ Ｐゴシック" charset="0"/>
              </a:rPr>
              <a:t>Pipelined (Packet-Window) protocols</a:t>
            </a:r>
            <a:endParaRPr lang="en-US" sz="3600" dirty="0">
              <a:ea typeface="ＭＳ Ｐゴシック" charset="0"/>
              <a:cs typeface="ＭＳ Ｐゴシック" charset="0"/>
            </a:endParaRPr>
          </a:p>
        </p:txBody>
      </p:sp>
      <p:sp>
        <p:nvSpPr>
          <p:cNvPr id="6042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23877" y="1304925"/>
            <a:ext cx="7591425" cy="4648200"/>
          </a:xfrm>
        </p:spPr>
        <p:txBody>
          <a:bodyPr/>
          <a:lstStyle/>
          <a:p>
            <a:pPr>
              <a:buFont typeface="ZapfDingbats" charset="0"/>
              <a:buNone/>
            </a:pPr>
            <a:r>
              <a:rPr lang="en-US" sz="2400" dirty="0">
                <a:solidFill>
                  <a:srgbClr val="FF0000"/>
                </a:solidFill>
                <a:ea typeface="ＭＳ Ｐゴシック" charset="0"/>
                <a:cs typeface="ＭＳ Ｐゴシック" charset="0"/>
              </a:rPr>
              <a:t>Pipelining:</a:t>
            </a:r>
            <a:r>
              <a:rPr lang="en-US" sz="2400" dirty="0">
                <a:ea typeface="ＭＳ Ｐゴシック" charset="0"/>
                <a:cs typeface="ＭＳ Ｐゴシック" charset="0"/>
              </a:rPr>
              <a:t> sender allows multiple, </a:t>
            </a:r>
            <a:r>
              <a:rPr lang="ja-JP" altLang="en-US" sz="2400" dirty="0">
                <a:ea typeface="ＭＳ Ｐゴシック" charset="0"/>
                <a:cs typeface="ＭＳ Ｐゴシック" charset="0"/>
              </a:rPr>
              <a:t>“</a:t>
            </a:r>
            <a:r>
              <a:rPr lang="en-US" sz="2400" dirty="0">
                <a:ea typeface="ＭＳ Ｐゴシック" charset="0"/>
                <a:cs typeface="ＭＳ Ｐゴシック" charset="0"/>
              </a:rPr>
              <a:t>in-flight</a:t>
            </a:r>
            <a:r>
              <a:rPr lang="ja-JP" altLang="en-US" sz="2400" dirty="0">
                <a:ea typeface="ＭＳ Ｐゴシック" charset="0"/>
                <a:cs typeface="ＭＳ Ｐゴシック" charset="0"/>
              </a:rPr>
              <a:t>”</a:t>
            </a:r>
            <a:r>
              <a:rPr lang="en-US" sz="2400" dirty="0">
                <a:ea typeface="ＭＳ Ｐゴシック" charset="0"/>
                <a:cs typeface="ＭＳ Ｐゴシック" charset="0"/>
              </a:rPr>
              <a:t>, yet-to-be-acknowledged </a:t>
            </a:r>
            <a:r>
              <a:rPr lang="en-US" sz="2400" dirty="0" err="1">
                <a:ea typeface="ＭＳ Ｐゴシック" charset="0"/>
                <a:cs typeface="ＭＳ Ｐゴシック" charset="0"/>
              </a:rPr>
              <a:t>pkts</a:t>
            </a:r>
            <a:endParaRPr lang="en-US" sz="2400" dirty="0">
              <a:ea typeface="ＭＳ Ｐゴシック" charset="0"/>
              <a:cs typeface="ＭＳ Ｐゴシック" charset="0"/>
            </a:endParaRPr>
          </a:p>
          <a:p>
            <a:pPr lvl="1"/>
            <a:r>
              <a:rPr lang="en-US" sz="2000" dirty="0">
                <a:ea typeface="ＭＳ Ｐゴシック" charset="0"/>
              </a:rPr>
              <a:t>range of sequence numbers must be increased</a:t>
            </a:r>
          </a:p>
          <a:p>
            <a:pPr lvl="1"/>
            <a:r>
              <a:rPr lang="en-US" sz="2000" dirty="0">
                <a:ea typeface="ＭＳ Ｐゴシック" charset="0"/>
              </a:rPr>
              <a:t>buffering at sender and/or receiver</a:t>
            </a:r>
          </a:p>
        </p:txBody>
      </p:sp>
      <p:pic>
        <p:nvPicPr>
          <p:cNvPr id="60423" name="Picture 5" descr="rdt_pipelined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2588" y="2890839"/>
            <a:ext cx="6105525" cy="2370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Content Placeholder 1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55531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43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Sliding Packet Window</a:t>
            </a:r>
            <a:endParaRPr lang="en-US" dirty="0"/>
          </a:p>
        </p:txBody>
      </p:sp>
      <p:sp>
        <p:nvSpPr>
          <p:cNvPr id="11243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719262"/>
            <a:ext cx="8153400" cy="4681538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400" dirty="0">
                <a:solidFill>
                  <a:srgbClr val="0000FF"/>
                </a:solidFill>
              </a:rPr>
              <a:t>window</a:t>
            </a:r>
            <a:r>
              <a:rPr lang="en-US" sz="2400" dirty="0"/>
              <a:t>  = set of adjacent sequence </a:t>
            </a:r>
            <a:r>
              <a:rPr lang="en-US" sz="2400" dirty="0" smtClean="0"/>
              <a:t>numbers</a:t>
            </a:r>
          </a:p>
          <a:p>
            <a:pPr lvl="1">
              <a:lnSpc>
                <a:spcPct val="90000"/>
              </a:lnSpc>
            </a:pPr>
            <a:r>
              <a:rPr lang="en-US" sz="2000" dirty="0" smtClean="0"/>
              <a:t>The </a:t>
            </a:r>
            <a:r>
              <a:rPr lang="en-US" sz="2000" dirty="0"/>
              <a:t>size of the set is the </a:t>
            </a:r>
            <a:r>
              <a:rPr lang="en-US" sz="2000" dirty="0">
                <a:solidFill>
                  <a:srgbClr val="0000FF"/>
                </a:solidFill>
              </a:rPr>
              <a:t>window </a:t>
            </a:r>
            <a:r>
              <a:rPr lang="en-US" sz="2000" dirty="0" smtClean="0">
                <a:solidFill>
                  <a:srgbClr val="0000FF"/>
                </a:solidFill>
              </a:rPr>
              <a:t>size</a:t>
            </a:r>
            <a:r>
              <a:rPr lang="en-US" sz="2000" i="1" dirty="0" smtClean="0"/>
              <a:t>; </a:t>
            </a:r>
            <a:r>
              <a:rPr lang="en-US" sz="2000" dirty="0" smtClean="0"/>
              <a:t>assume </a:t>
            </a:r>
            <a:r>
              <a:rPr lang="en-US" sz="2000" dirty="0"/>
              <a:t>window size is </a:t>
            </a:r>
            <a:r>
              <a:rPr lang="en-US" sz="2000" i="1" dirty="0" smtClean="0">
                <a:solidFill>
                  <a:srgbClr val="0000FF"/>
                </a:solidFill>
              </a:rPr>
              <a:t>n</a:t>
            </a:r>
            <a:endParaRPr lang="en-US" i="1" dirty="0" smtClean="0">
              <a:solidFill>
                <a:srgbClr val="0000FF"/>
              </a:solidFill>
            </a:endParaRPr>
          </a:p>
          <a:p>
            <a:pPr>
              <a:lnSpc>
                <a:spcPct val="90000"/>
              </a:lnSpc>
            </a:pPr>
            <a:endParaRPr lang="en-US" sz="2400" dirty="0" smtClean="0"/>
          </a:p>
          <a:p>
            <a:pPr>
              <a:lnSpc>
                <a:spcPct val="90000"/>
              </a:lnSpc>
            </a:pPr>
            <a:r>
              <a:rPr lang="en-US" sz="2400" dirty="0" smtClean="0"/>
              <a:t>General idea: send up to </a:t>
            </a:r>
            <a:r>
              <a:rPr lang="en-US" sz="2400" i="1" dirty="0"/>
              <a:t>n</a:t>
            </a:r>
            <a:r>
              <a:rPr lang="en-US" sz="2400" dirty="0" smtClean="0"/>
              <a:t> packets at a time </a:t>
            </a:r>
          </a:p>
          <a:p>
            <a:pPr lvl="1">
              <a:lnSpc>
                <a:spcPct val="90000"/>
              </a:lnSpc>
            </a:pPr>
            <a:r>
              <a:rPr lang="en-US" sz="2000" dirty="0" smtClean="0"/>
              <a:t>Sender </a:t>
            </a:r>
            <a:r>
              <a:rPr lang="en-US" sz="2000" dirty="0"/>
              <a:t>can send packets in its </a:t>
            </a:r>
            <a:r>
              <a:rPr lang="en-US" sz="2000" dirty="0" smtClean="0"/>
              <a:t>window</a:t>
            </a:r>
            <a:endParaRPr lang="en-US" sz="2000" dirty="0"/>
          </a:p>
          <a:p>
            <a:pPr lvl="1">
              <a:lnSpc>
                <a:spcPct val="90000"/>
              </a:lnSpc>
            </a:pPr>
            <a:r>
              <a:rPr lang="en-US" sz="2000" dirty="0" smtClean="0"/>
              <a:t>Receiver </a:t>
            </a:r>
            <a:r>
              <a:rPr lang="en-US" sz="2000" dirty="0"/>
              <a:t>can accept packets in its </a:t>
            </a:r>
            <a:r>
              <a:rPr lang="en-US" sz="2000" dirty="0" smtClean="0"/>
              <a:t>window</a:t>
            </a:r>
          </a:p>
          <a:p>
            <a:pPr lvl="1">
              <a:lnSpc>
                <a:spcPct val="90000"/>
              </a:lnSpc>
            </a:pPr>
            <a:r>
              <a:rPr lang="en-US" sz="2000" dirty="0" smtClean="0"/>
              <a:t>Window of acceptable packets “slides” on successful reception/acknowledgement</a:t>
            </a:r>
          </a:p>
          <a:p>
            <a:pPr>
              <a:lnSpc>
                <a:spcPct val="90000"/>
              </a:lnSpc>
            </a:pPr>
            <a:endParaRPr lang="en-US" sz="2400" dirty="0"/>
          </a:p>
          <a:p>
            <a:pPr>
              <a:lnSpc>
                <a:spcPct val="80000"/>
              </a:lnSpc>
            </a:pPr>
            <a:endParaRPr lang="en-US" sz="2400" dirty="0" smtClean="0"/>
          </a:p>
          <a:p>
            <a:pPr>
              <a:lnSpc>
                <a:spcPct val="80000"/>
              </a:lnSpc>
            </a:pPr>
            <a:endParaRPr lang="en-US" sz="2400" dirty="0"/>
          </a:p>
        </p:txBody>
      </p:sp>
      <p:sp>
        <p:nvSpPr>
          <p:cNvPr id="4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1"/>
            <a:ext cx="2133600" cy="365125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37931725" indent="-37474525" algn="ctr"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r"/>
            <a:fld id="{C347C1EF-973B-F840-ADDD-5BD345E7D802}" type="slidenum">
              <a:rPr lang="en-US" sz="1400" smtClean="0">
                <a:latin typeface="Calibri"/>
              </a:rPr>
              <a:pPr algn="r"/>
              <a:t>52</a:t>
            </a:fld>
            <a:endParaRPr lang="en-US" sz="1400" dirty="0"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5900472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43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43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43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43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43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435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4355" grpId="0" build="p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43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Sliding Packet Window</a:t>
            </a:r>
          </a:p>
        </p:txBody>
      </p:sp>
      <p:sp>
        <p:nvSpPr>
          <p:cNvPr id="11243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719264"/>
            <a:ext cx="8229600" cy="947738"/>
          </a:xfrm>
        </p:spPr>
        <p:txBody>
          <a:bodyPr>
            <a:noAutofit/>
          </a:bodyPr>
          <a:lstStyle/>
          <a:p>
            <a:pPr>
              <a:lnSpc>
                <a:spcPct val="90000"/>
              </a:lnSpc>
            </a:pPr>
            <a:r>
              <a:rPr lang="en-US" sz="2000" dirty="0" smtClean="0"/>
              <a:t>Let </a:t>
            </a:r>
            <a:r>
              <a:rPr lang="en-US" sz="2000" dirty="0"/>
              <a:t>A be the </a:t>
            </a:r>
            <a:r>
              <a:rPr lang="en-US" sz="2000" dirty="0">
                <a:solidFill>
                  <a:srgbClr val="0000FF"/>
                </a:solidFill>
              </a:rPr>
              <a:t>last </a:t>
            </a:r>
            <a:r>
              <a:rPr lang="en-US" sz="2000" dirty="0" err="1" smtClean="0">
                <a:solidFill>
                  <a:srgbClr val="0000FF"/>
                </a:solidFill>
              </a:rPr>
              <a:t>ack</a:t>
            </a:r>
            <a:r>
              <a:rPr lang="en-US" sz="2000" dirty="0" err="1" smtClean="0">
                <a:solidFill>
                  <a:srgbClr val="0000FF"/>
                </a:solidFill>
                <a:latin typeface="Arial"/>
              </a:rPr>
              <a:t>’</a:t>
            </a:r>
            <a:r>
              <a:rPr lang="en-US" sz="2000" dirty="0" err="1" smtClean="0">
                <a:solidFill>
                  <a:srgbClr val="0000FF"/>
                </a:solidFill>
              </a:rPr>
              <a:t>d</a:t>
            </a:r>
            <a:r>
              <a:rPr lang="en-US" sz="2000" dirty="0" smtClean="0">
                <a:solidFill>
                  <a:srgbClr val="0000FF"/>
                </a:solidFill>
              </a:rPr>
              <a:t> </a:t>
            </a:r>
            <a:r>
              <a:rPr lang="en-US" sz="2000" dirty="0">
                <a:solidFill>
                  <a:srgbClr val="0000FF"/>
                </a:solidFill>
              </a:rPr>
              <a:t>packet of sender without gap</a:t>
            </a:r>
            <a:r>
              <a:rPr lang="en-US" sz="2000" dirty="0" smtClean="0"/>
              <a:t>;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en-US" sz="2000" dirty="0"/>
              <a:t>	</a:t>
            </a:r>
            <a:r>
              <a:rPr lang="en-US" sz="2000" dirty="0" smtClean="0"/>
              <a:t>then </a:t>
            </a:r>
            <a:r>
              <a:rPr lang="en-US" sz="2000" dirty="0"/>
              <a:t>window of sender = {A+1, A+2, …, </a:t>
            </a:r>
            <a:r>
              <a:rPr lang="en-US" sz="2000" dirty="0" err="1"/>
              <a:t>A+n</a:t>
            </a:r>
            <a:r>
              <a:rPr lang="en-US" sz="2000" dirty="0"/>
              <a:t>}</a:t>
            </a:r>
            <a:br>
              <a:rPr lang="en-US" sz="2000" dirty="0"/>
            </a:br>
            <a:endParaRPr lang="en-US" sz="2000" dirty="0" smtClean="0"/>
          </a:p>
          <a:p>
            <a:pPr>
              <a:lnSpc>
                <a:spcPct val="80000"/>
              </a:lnSpc>
            </a:pPr>
            <a:endParaRPr lang="en-US" sz="2000" dirty="0"/>
          </a:p>
          <a:p>
            <a:pPr>
              <a:lnSpc>
                <a:spcPct val="80000"/>
              </a:lnSpc>
            </a:pPr>
            <a:endParaRPr lang="en-US" sz="2000" dirty="0" smtClean="0"/>
          </a:p>
          <a:p>
            <a:pPr>
              <a:lnSpc>
                <a:spcPct val="80000"/>
              </a:lnSpc>
            </a:pPr>
            <a:endParaRPr lang="en-US" sz="2000" dirty="0"/>
          </a:p>
          <a:p>
            <a:pPr>
              <a:lnSpc>
                <a:spcPct val="80000"/>
              </a:lnSpc>
            </a:pPr>
            <a:endParaRPr lang="en-US" sz="2000" dirty="0" smtClean="0"/>
          </a:p>
          <a:p>
            <a:pPr>
              <a:lnSpc>
                <a:spcPct val="80000"/>
              </a:lnSpc>
            </a:pPr>
            <a:endParaRPr lang="en-US" sz="2000" dirty="0"/>
          </a:p>
          <a:p>
            <a:pPr>
              <a:lnSpc>
                <a:spcPct val="80000"/>
              </a:lnSpc>
            </a:pPr>
            <a:endParaRPr lang="en-US" sz="2000" dirty="0" smtClean="0"/>
          </a:p>
          <a:p>
            <a:pPr>
              <a:lnSpc>
                <a:spcPct val="90000"/>
              </a:lnSpc>
            </a:pPr>
            <a:r>
              <a:rPr lang="en-US" sz="2000" dirty="0"/>
              <a:t>Let B be the </a:t>
            </a:r>
            <a:r>
              <a:rPr lang="en-US" sz="2000" dirty="0">
                <a:solidFill>
                  <a:srgbClr val="0000FF"/>
                </a:solidFill>
              </a:rPr>
              <a:t>last received packet without gap</a:t>
            </a:r>
            <a:r>
              <a:rPr lang="en-US" sz="2000" dirty="0"/>
              <a:t> by receiver</a:t>
            </a:r>
            <a:r>
              <a:rPr lang="en-US" sz="2000" dirty="0" smtClean="0"/>
              <a:t>,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en-US" sz="2000" dirty="0"/>
              <a:t>	</a:t>
            </a:r>
            <a:r>
              <a:rPr lang="en-US" sz="2000" dirty="0" smtClean="0"/>
              <a:t>then </a:t>
            </a:r>
            <a:r>
              <a:rPr lang="en-US" sz="2000" dirty="0"/>
              <a:t>window of receiver = {B+1,…, </a:t>
            </a:r>
            <a:r>
              <a:rPr lang="en-US" sz="2000" dirty="0" err="1"/>
              <a:t>B+n</a:t>
            </a:r>
            <a:r>
              <a:rPr lang="en-US" sz="2000" dirty="0"/>
              <a:t>}</a:t>
            </a:r>
            <a:br>
              <a:rPr lang="en-US" sz="2000" dirty="0"/>
            </a:br>
            <a:endParaRPr lang="en-US" sz="2000" dirty="0"/>
          </a:p>
          <a:p>
            <a:pPr>
              <a:lnSpc>
                <a:spcPct val="80000"/>
              </a:lnSpc>
            </a:pPr>
            <a:endParaRPr lang="en-US" sz="2000" dirty="0" smtClean="0"/>
          </a:p>
          <a:p>
            <a:pPr>
              <a:lnSpc>
                <a:spcPct val="80000"/>
              </a:lnSpc>
            </a:pPr>
            <a:endParaRPr lang="en-US" sz="2000" dirty="0"/>
          </a:p>
          <a:p>
            <a:pPr>
              <a:lnSpc>
                <a:spcPct val="80000"/>
              </a:lnSpc>
            </a:pPr>
            <a:endParaRPr lang="en-US" sz="2000" dirty="0"/>
          </a:p>
        </p:txBody>
      </p:sp>
      <p:sp>
        <p:nvSpPr>
          <p:cNvPr id="33" name="Rectangle 32"/>
          <p:cNvSpPr/>
          <p:nvPr/>
        </p:nvSpPr>
        <p:spPr bwMode="auto">
          <a:xfrm>
            <a:off x="914400" y="6172200"/>
            <a:ext cx="152400" cy="381000"/>
          </a:xfrm>
          <a:prstGeom prst="rect">
            <a:avLst/>
          </a:prstGeom>
          <a:solidFill>
            <a:srgbClr val="008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urier New" charset="0"/>
            </a:endParaRPr>
          </a:p>
        </p:txBody>
      </p:sp>
      <p:sp>
        <p:nvSpPr>
          <p:cNvPr id="34" name="Rectangle 33"/>
          <p:cNvSpPr/>
          <p:nvPr/>
        </p:nvSpPr>
        <p:spPr bwMode="auto">
          <a:xfrm>
            <a:off x="1143000" y="6172200"/>
            <a:ext cx="152400" cy="381000"/>
          </a:xfrm>
          <a:prstGeom prst="rect">
            <a:avLst/>
          </a:prstGeom>
          <a:solidFill>
            <a:srgbClr val="008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urier New" charset="0"/>
            </a:endParaRPr>
          </a:p>
        </p:txBody>
      </p:sp>
      <p:sp>
        <p:nvSpPr>
          <p:cNvPr id="35" name="Rectangle 34"/>
          <p:cNvSpPr/>
          <p:nvPr/>
        </p:nvSpPr>
        <p:spPr bwMode="auto">
          <a:xfrm>
            <a:off x="1371600" y="6172200"/>
            <a:ext cx="152400" cy="381000"/>
          </a:xfrm>
          <a:prstGeom prst="rect">
            <a:avLst/>
          </a:prstGeom>
          <a:solidFill>
            <a:srgbClr val="008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urier New" charset="0"/>
            </a:endParaRPr>
          </a:p>
        </p:txBody>
      </p:sp>
      <p:sp>
        <p:nvSpPr>
          <p:cNvPr id="36" name="Rectangle 35"/>
          <p:cNvSpPr/>
          <p:nvPr/>
        </p:nvSpPr>
        <p:spPr bwMode="auto">
          <a:xfrm>
            <a:off x="1600200" y="6172200"/>
            <a:ext cx="152400" cy="381000"/>
          </a:xfrm>
          <a:prstGeom prst="rect">
            <a:avLst/>
          </a:prstGeom>
          <a:solidFill>
            <a:srgbClr val="008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urier New" charset="0"/>
            </a:endParaRPr>
          </a:p>
        </p:txBody>
      </p:sp>
      <p:sp>
        <p:nvSpPr>
          <p:cNvPr id="37" name="Rectangle 36"/>
          <p:cNvSpPr/>
          <p:nvPr/>
        </p:nvSpPr>
        <p:spPr bwMode="auto">
          <a:xfrm>
            <a:off x="1828800" y="6172200"/>
            <a:ext cx="152400" cy="381000"/>
          </a:xfrm>
          <a:prstGeom prst="rect">
            <a:avLst/>
          </a:prstGeom>
          <a:solidFill>
            <a:srgbClr val="008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urier New" charset="0"/>
            </a:endParaRPr>
          </a:p>
        </p:txBody>
      </p:sp>
      <p:sp>
        <p:nvSpPr>
          <p:cNvPr id="38" name="Rectangle 37"/>
          <p:cNvSpPr/>
          <p:nvPr/>
        </p:nvSpPr>
        <p:spPr bwMode="auto">
          <a:xfrm>
            <a:off x="2057400" y="6172200"/>
            <a:ext cx="152400" cy="381000"/>
          </a:xfrm>
          <a:prstGeom prst="rect">
            <a:avLst/>
          </a:prstGeom>
          <a:solidFill>
            <a:srgbClr val="008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urier New" charset="0"/>
            </a:endParaRPr>
          </a:p>
        </p:txBody>
      </p:sp>
      <p:sp>
        <p:nvSpPr>
          <p:cNvPr id="39" name="Rectangle 38"/>
          <p:cNvSpPr/>
          <p:nvPr/>
        </p:nvSpPr>
        <p:spPr bwMode="auto">
          <a:xfrm>
            <a:off x="2286000" y="6172200"/>
            <a:ext cx="152400" cy="38100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urier New" charset="0"/>
            </a:endParaRPr>
          </a:p>
        </p:txBody>
      </p:sp>
      <p:sp>
        <p:nvSpPr>
          <p:cNvPr id="40" name="Rectangle 39"/>
          <p:cNvSpPr/>
          <p:nvPr/>
        </p:nvSpPr>
        <p:spPr bwMode="auto">
          <a:xfrm>
            <a:off x="2514600" y="6172200"/>
            <a:ext cx="152400" cy="38100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urier New" charset="0"/>
            </a:endParaRPr>
          </a:p>
        </p:txBody>
      </p:sp>
      <p:sp>
        <p:nvSpPr>
          <p:cNvPr id="41" name="Rectangle 40"/>
          <p:cNvSpPr/>
          <p:nvPr/>
        </p:nvSpPr>
        <p:spPr bwMode="auto">
          <a:xfrm>
            <a:off x="2743200" y="6172200"/>
            <a:ext cx="152400" cy="381000"/>
          </a:xfrm>
          <a:prstGeom prst="rect">
            <a:avLst/>
          </a:prstGeom>
          <a:solidFill>
            <a:srgbClr val="008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urier New" charset="0"/>
            </a:endParaRPr>
          </a:p>
        </p:txBody>
      </p:sp>
      <p:sp>
        <p:nvSpPr>
          <p:cNvPr id="42" name="Rectangle 41"/>
          <p:cNvSpPr/>
          <p:nvPr/>
        </p:nvSpPr>
        <p:spPr bwMode="auto">
          <a:xfrm>
            <a:off x="2971800" y="6172200"/>
            <a:ext cx="152400" cy="381000"/>
          </a:xfrm>
          <a:prstGeom prst="rect">
            <a:avLst/>
          </a:prstGeom>
          <a:solidFill>
            <a:srgbClr val="008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urier New" charset="0"/>
            </a:endParaRPr>
          </a:p>
        </p:txBody>
      </p:sp>
      <p:sp>
        <p:nvSpPr>
          <p:cNvPr id="43" name="Rectangle 42"/>
          <p:cNvSpPr/>
          <p:nvPr/>
        </p:nvSpPr>
        <p:spPr bwMode="auto">
          <a:xfrm>
            <a:off x="3200400" y="6172200"/>
            <a:ext cx="152400" cy="38100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urier New" charset="0"/>
            </a:endParaRPr>
          </a:p>
        </p:txBody>
      </p:sp>
      <p:sp>
        <p:nvSpPr>
          <p:cNvPr id="44" name="Rectangle 43"/>
          <p:cNvSpPr/>
          <p:nvPr/>
        </p:nvSpPr>
        <p:spPr bwMode="auto">
          <a:xfrm>
            <a:off x="3429000" y="6172200"/>
            <a:ext cx="152400" cy="38100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urier New" charset="0"/>
            </a:endParaRPr>
          </a:p>
        </p:txBody>
      </p:sp>
      <p:sp>
        <p:nvSpPr>
          <p:cNvPr id="45" name="Rectangle 44"/>
          <p:cNvSpPr/>
          <p:nvPr/>
        </p:nvSpPr>
        <p:spPr bwMode="auto">
          <a:xfrm>
            <a:off x="3657600" y="6172200"/>
            <a:ext cx="152400" cy="381000"/>
          </a:xfrm>
          <a:prstGeom prst="rect">
            <a:avLst/>
          </a:prstGeom>
          <a:solidFill>
            <a:srgbClr val="008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urier New" charset="0"/>
            </a:endParaRPr>
          </a:p>
        </p:txBody>
      </p:sp>
      <p:sp>
        <p:nvSpPr>
          <p:cNvPr id="46" name="Rectangle 45"/>
          <p:cNvSpPr/>
          <p:nvPr/>
        </p:nvSpPr>
        <p:spPr bwMode="auto">
          <a:xfrm>
            <a:off x="3886200" y="6172200"/>
            <a:ext cx="152400" cy="38100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urier New" charset="0"/>
            </a:endParaRPr>
          </a:p>
        </p:txBody>
      </p:sp>
      <p:sp>
        <p:nvSpPr>
          <p:cNvPr id="47" name="Rectangle 46"/>
          <p:cNvSpPr/>
          <p:nvPr/>
        </p:nvSpPr>
        <p:spPr bwMode="auto">
          <a:xfrm>
            <a:off x="4114800" y="6172200"/>
            <a:ext cx="152400" cy="38100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urier New" charset="0"/>
            </a:endParaRPr>
          </a:p>
        </p:txBody>
      </p:sp>
      <p:sp>
        <p:nvSpPr>
          <p:cNvPr id="48" name="Rectangle 47"/>
          <p:cNvSpPr/>
          <p:nvPr/>
        </p:nvSpPr>
        <p:spPr bwMode="auto">
          <a:xfrm>
            <a:off x="4343400" y="6172200"/>
            <a:ext cx="152400" cy="3810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urier New" charset="0"/>
            </a:endParaRPr>
          </a:p>
        </p:txBody>
      </p:sp>
      <p:sp>
        <p:nvSpPr>
          <p:cNvPr id="49" name="Rectangle 48"/>
          <p:cNvSpPr/>
          <p:nvPr/>
        </p:nvSpPr>
        <p:spPr bwMode="auto">
          <a:xfrm>
            <a:off x="4572000" y="6172200"/>
            <a:ext cx="152400" cy="3810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urier New" charset="0"/>
            </a:endParaRPr>
          </a:p>
        </p:txBody>
      </p:sp>
      <p:sp>
        <p:nvSpPr>
          <p:cNvPr id="50" name="Rectangle 49"/>
          <p:cNvSpPr/>
          <p:nvPr/>
        </p:nvSpPr>
        <p:spPr bwMode="auto">
          <a:xfrm>
            <a:off x="4800600" y="6172200"/>
            <a:ext cx="152400" cy="3810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urier New" charset="0"/>
            </a:endParaRPr>
          </a:p>
        </p:txBody>
      </p:sp>
      <p:sp>
        <p:nvSpPr>
          <p:cNvPr id="51" name="Left Brace 50"/>
          <p:cNvSpPr/>
          <p:nvPr/>
        </p:nvSpPr>
        <p:spPr bwMode="auto">
          <a:xfrm rot="5400000">
            <a:off x="3086100" y="4838700"/>
            <a:ext cx="381000" cy="1981200"/>
          </a:xfrm>
          <a:prstGeom prst="leftBrac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urier New" charset="0"/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3124202" y="5257800"/>
            <a:ext cx="3059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n</a:t>
            </a:r>
            <a:endParaRPr lang="en-US" dirty="0"/>
          </a:p>
        </p:txBody>
      </p:sp>
      <p:sp>
        <p:nvSpPr>
          <p:cNvPr id="53" name="TextBox 52"/>
          <p:cNvSpPr txBox="1"/>
          <p:nvPr/>
        </p:nvSpPr>
        <p:spPr>
          <a:xfrm>
            <a:off x="1947421" y="5467290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</a:t>
            </a:r>
            <a:endParaRPr lang="en-US" dirty="0"/>
          </a:p>
        </p:txBody>
      </p:sp>
      <p:cxnSp>
        <p:nvCxnSpPr>
          <p:cNvPr id="54" name="Straight Arrow Connector 53"/>
          <p:cNvCxnSpPr/>
          <p:nvPr/>
        </p:nvCxnSpPr>
        <p:spPr bwMode="auto">
          <a:xfrm>
            <a:off x="2116713" y="5867400"/>
            <a:ext cx="16889" cy="304800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55" name="Rectangle 54"/>
          <p:cNvSpPr/>
          <p:nvPr/>
        </p:nvSpPr>
        <p:spPr bwMode="auto">
          <a:xfrm>
            <a:off x="6437335" y="5257800"/>
            <a:ext cx="152400" cy="381000"/>
          </a:xfrm>
          <a:prstGeom prst="rect">
            <a:avLst/>
          </a:prstGeom>
          <a:solidFill>
            <a:srgbClr val="008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urier New" charset="0"/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6613457" y="5238690"/>
            <a:ext cx="20192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0" dirty="0" smtClean="0">
                <a:latin typeface="+mn-lt"/>
              </a:rPr>
              <a:t>Received and </a:t>
            </a:r>
            <a:r>
              <a:rPr lang="en-US" sz="1800" b="0" dirty="0" err="1" smtClean="0">
                <a:latin typeface="+mn-lt"/>
              </a:rPr>
              <a:t>ACK’d</a:t>
            </a:r>
            <a:endParaRPr lang="en-US" sz="1800" b="0" dirty="0">
              <a:latin typeface="+mn-lt"/>
            </a:endParaRPr>
          </a:p>
        </p:txBody>
      </p:sp>
      <p:sp>
        <p:nvSpPr>
          <p:cNvPr id="59" name="Rectangle 58"/>
          <p:cNvSpPr/>
          <p:nvPr/>
        </p:nvSpPr>
        <p:spPr bwMode="auto">
          <a:xfrm>
            <a:off x="6431647" y="5715000"/>
            <a:ext cx="152400" cy="38100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urier New" charset="0"/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6629402" y="5602070"/>
            <a:ext cx="196730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1800" b="0" dirty="0" smtClean="0">
                <a:latin typeface="+mn-lt"/>
              </a:rPr>
              <a:t>Acceptable but</a:t>
            </a:r>
            <a:r>
              <a:rPr lang="en-US" sz="1800" b="0" dirty="0">
                <a:latin typeface="+mn-lt"/>
              </a:rPr>
              <a:t> </a:t>
            </a:r>
            <a:r>
              <a:rPr lang="en-US" sz="1800" b="0" dirty="0" smtClean="0">
                <a:latin typeface="+mn-lt"/>
              </a:rPr>
              <a:t>not</a:t>
            </a:r>
            <a:br>
              <a:rPr lang="en-US" sz="1800" b="0" dirty="0" smtClean="0">
                <a:latin typeface="+mn-lt"/>
              </a:rPr>
            </a:br>
            <a:r>
              <a:rPr lang="en-US" sz="1800" b="0" dirty="0" smtClean="0">
                <a:latin typeface="+mn-lt"/>
              </a:rPr>
              <a:t>yet received</a:t>
            </a:r>
            <a:endParaRPr lang="en-US" sz="1800" b="0" dirty="0">
              <a:latin typeface="+mn-lt"/>
            </a:endParaRPr>
          </a:p>
        </p:txBody>
      </p:sp>
      <p:sp>
        <p:nvSpPr>
          <p:cNvPr id="61" name="Rectangle 60"/>
          <p:cNvSpPr/>
          <p:nvPr/>
        </p:nvSpPr>
        <p:spPr bwMode="auto">
          <a:xfrm>
            <a:off x="6444471" y="6248400"/>
            <a:ext cx="152400" cy="3810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urier New" charset="0"/>
            </a:endParaRPr>
          </a:p>
        </p:txBody>
      </p:sp>
      <p:sp>
        <p:nvSpPr>
          <p:cNvPr id="62" name="TextBox 61"/>
          <p:cNvSpPr txBox="1"/>
          <p:nvPr/>
        </p:nvSpPr>
        <p:spPr>
          <a:xfrm>
            <a:off x="6576472" y="6260068"/>
            <a:ext cx="19962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0" dirty="0" smtClean="0">
                <a:latin typeface="+mn-lt"/>
              </a:rPr>
              <a:t>Cannot be received</a:t>
            </a:r>
            <a:endParaRPr lang="en-US" sz="1800" b="0" dirty="0">
              <a:latin typeface="+mn-lt"/>
            </a:endParaRPr>
          </a:p>
        </p:txBody>
      </p:sp>
      <p:grpSp>
        <p:nvGrpSpPr>
          <p:cNvPr id="27" name="Group 26"/>
          <p:cNvGrpSpPr/>
          <p:nvPr/>
        </p:nvGrpSpPr>
        <p:grpSpPr>
          <a:xfrm>
            <a:off x="783795" y="2495489"/>
            <a:ext cx="7795286" cy="1653064"/>
            <a:chOff x="783795" y="2495490"/>
            <a:chExt cx="7795286" cy="1653064"/>
          </a:xfrm>
        </p:grpSpPr>
        <p:sp>
          <p:nvSpPr>
            <p:cNvPr id="2" name="Rectangle 1"/>
            <p:cNvSpPr/>
            <p:nvPr/>
          </p:nvSpPr>
          <p:spPr bwMode="auto">
            <a:xfrm>
              <a:off x="914400" y="3429000"/>
              <a:ext cx="152400" cy="381000"/>
            </a:xfrm>
            <a:prstGeom prst="rect">
              <a:avLst/>
            </a:prstGeom>
            <a:solidFill>
              <a:srgbClr val="008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ourier New" charset="0"/>
              </a:endParaRPr>
            </a:p>
          </p:txBody>
        </p:sp>
        <p:sp>
          <p:nvSpPr>
            <p:cNvPr id="6" name="Rectangle 5"/>
            <p:cNvSpPr/>
            <p:nvPr/>
          </p:nvSpPr>
          <p:spPr bwMode="auto">
            <a:xfrm>
              <a:off x="1143000" y="3429000"/>
              <a:ext cx="152400" cy="381000"/>
            </a:xfrm>
            <a:prstGeom prst="rect">
              <a:avLst/>
            </a:prstGeom>
            <a:solidFill>
              <a:srgbClr val="008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ourier New" charset="0"/>
              </a:endParaRPr>
            </a:p>
          </p:txBody>
        </p:sp>
        <p:sp>
          <p:nvSpPr>
            <p:cNvPr id="7" name="Rectangle 6"/>
            <p:cNvSpPr/>
            <p:nvPr/>
          </p:nvSpPr>
          <p:spPr bwMode="auto">
            <a:xfrm>
              <a:off x="1371600" y="3429000"/>
              <a:ext cx="152400" cy="381000"/>
            </a:xfrm>
            <a:prstGeom prst="rect">
              <a:avLst/>
            </a:prstGeom>
            <a:solidFill>
              <a:srgbClr val="008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ourier New" charset="0"/>
              </a:endParaRPr>
            </a:p>
          </p:txBody>
        </p:sp>
        <p:sp>
          <p:nvSpPr>
            <p:cNvPr id="8" name="Rectangle 7"/>
            <p:cNvSpPr/>
            <p:nvPr/>
          </p:nvSpPr>
          <p:spPr bwMode="auto">
            <a:xfrm>
              <a:off x="1600200" y="3429000"/>
              <a:ext cx="152400" cy="381000"/>
            </a:xfrm>
            <a:prstGeom prst="rect">
              <a:avLst/>
            </a:prstGeom>
            <a:solidFill>
              <a:srgbClr val="008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ourier New" charset="0"/>
              </a:endParaRPr>
            </a:p>
          </p:txBody>
        </p:sp>
        <p:sp>
          <p:nvSpPr>
            <p:cNvPr id="9" name="Rectangle 8"/>
            <p:cNvSpPr/>
            <p:nvPr/>
          </p:nvSpPr>
          <p:spPr bwMode="auto">
            <a:xfrm>
              <a:off x="1828800" y="3429000"/>
              <a:ext cx="152400" cy="381000"/>
            </a:xfrm>
            <a:prstGeom prst="rect">
              <a:avLst/>
            </a:prstGeom>
            <a:solidFill>
              <a:srgbClr val="CCFFCC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ourier New" charset="0"/>
              </a:endParaRPr>
            </a:p>
          </p:txBody>
        </p:sp>
        <p:sp>
          <p:nvSpPr>
            <p:cNvPr id="10" name="Rectangle 9"/>
            <p:cNvSpPr/>
            <p:nvPr/>
          </p:nvSpPr>
          <p:spPr bwMode="auto">
            <a:xfrm>
              <a:off x="2057400" y="3429000"/>
              <a:ext cx="152400" cy="381000"/>
            </a:xfrm>
            <a:prstGeom prst="rect">
              <a:avLst/>
            </a:prstGeom>
            <a:solidFill>
              <a:srgbClr val="CCFFCC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ourier New" charset="0"/>
              </a:endParaRPr>
            </a:p>
          </p:txBody>
        </p:sp>
        <p:sp>
          <p:nvSpPr>
            <p:cNvPr id="11" name="Rectangle 10"/>
            <p:cNvSpPr/>
            <p:nvPr/>
          </p:nvSpPr>
          <p:spPr bwMode="auto">
            <a:xfrm>
              <a:off x="2286000" y="3429000"/>
              <a:ext cx="152400" cy="381000"/>
            </a:xfrm>
            <a:prstGeom prst="rect">
              <a:avLst/>
            </a:prstGeom>
            <a:solidFill>
              <a:srgbClr val="008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ourier New" charset="0"/>
              </a:endParaRPr>
            </a:p>
          </p:txBody>
        </p:sp>
        <p:sp>
          <p:nvSpPr>
            <p:cNvPr id="12" name="Rectangle 11"/>
            <p:cNvSpPr/>
            <p:nvPr/>
          </p:nvSpPr>
          <p:spPr bwMode="auto">
            <a:xfrm>
              <a:off x="2514600" y="3429000"/>
              <a:ext cx="152400" cy="381000"/>
            </a:xfrm>
            <a:prstGeom prst="rect">
              <a:avLst/>
            </a:prstGeom>
            <a:solidFill>
              <a:srgbClr val="008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ourier New" charset="0"/>
              </a:endParaRPr>
            </a:p>
          </p:txBody>
        </p:sp>
        <p:sp>
          <p:nvSpPr>
            <p:cNvPr id="13" name="Rectangle 12"/>
            <p:cNvSpPr/>
            <p:nvPr/>
          </p:nvSpPr>
          <p:spPr bwMode="auto">
            <a:xfrm>
              <a:off x="2743200" y="3429000"/>
              <a:ext cx="152400" cy="381000"/>
            </a:xfrm>
            <a:prstGeom prst="rect">
              <a:avLst/>
            </a:prstGeom>
            <a:solidFill>
              <a:srgbClr val="CCFFCC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ourier New" charset="0"/>
              </a:endParaRPr>
            </a:p>
          </p:txBody>
        </p:sp>
        <p:sp>
          <p:nvSpPr>
            <p:cNvPr id="14" name="Rectangle 13"/>
            <p:cNvSpPr/>
            <p:nvPr/>
          </p:nvSpPr>
          <p:spPr bwMode="auto">
            <a:xfrm>
              <a:off x="2971800" y="3429000"/>
              <a:ext cx="152400" cy="381000"/>
            </a:xfrm>
            <a:prstGeom prst="rect">
              <a:avLst/>
            </a:prstGeom>
            <a:solidFill>
              <a:srgbClr val="CCFFCC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ourier New" charset="0"/>
              </a:endParaRPr>
            </a:p>
          </p:txBody>
        </p:sp>
        <p:sp>
          <p:nvSpPr>
            <p:cNvPr id="15" name="Rectangle 14"/>
            <p:cNvSpPr/>
            <p:nvPr/>
          </p:nvSpPr>
          <p:spPr bwMode="auto">
            <a:xfrm>
              <a:off x="3200400" y="3429000"/>
              <a:ext cx="152400" cy="381000"/>
            </a:xfrm>
            <a:prstGeom prst="rect">
              <a:avLst/>
            </a:prstGeom>
            <a:solidFill>
              <a:srgbClr val="008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ourier New" charset="0"/>
              </a:endParaRPr>
            </a:p>
          </p:txBody>
        </p:sp>
        <p:sp>
          <p:nvSpPr>
            <p:cNvPr id="16" name="Rectangle 15"/>
            <p:cNvSpPr/>
            <p:nvPr/>
          </p:nvSpPr>
          <p:spPr bwMode="auto">
            <a:xfrm>
              <a:off x="3429000" y="3429000"/>
              <a:ext cx="152400" cy="381000"/>
            </a:xfrm>
            <a:prstGeom prst="rect">
              <a:avLst/>
            </a:prstGeom>
            <a:solidFill>
              <a:srgbClr val="CCFFCC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ourier New" charset="0"/>
              </a:endParaRPr>
            </a:p>
          </p:txBody>
        </p:sp>
        <p:sp>
          <p:nvSpPr>
            <p:cNvPr id="17" name="Rectangle 16"/>
            <p:cNvSpPr/>
            <p:nvPr/>
          </p:nvSpPr>
          <p:spPr bwMode="auto">
            <a:xfrm>
              <a:off x="3657600" y="3429000"/>
              <a:ext cx="152400" cy="381000"/>
            </a:xfrm>
            <a:prstGeom prst="rect">
              <a:avLst/>
            </a:prstGeom>
            <a:solidFill>
              <a:srgbClr val="CCFFCC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ourier New" charset="0"/>
              </a:endParaRPr>
            </a:p>
          </p:txBody>
        </p:sp>
        <p:sp>
          <p:nvSpPr>
            <p:cNvPr id="18" name="Rectangle 17"/>
            <p:cNvSpPr/>
            <p:nvPr/>
          </p:nvSpPr>
          <p:spPr bwMode="auto">
            <a:xfrm>
              <a:off x="3886200" y="3429000"/>
              <a:ext cx="152400" cy="381000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ourier New" charset="0"/>
              </a:endParaRPr>
            </a:p>
          </p:txBody>
        </p:sp>
        <p:sp>
          <p:nvSpPr>
            <p:cNvPr id="19" name="Rectangle 18"/>
            <p:cNvSpPr/>
            <p:nvPr/>
          </p:nvSpPr>
          <p:spPr bwMode="auto">
            <a:xfrm>
              <a:off x="4114800" y="3429000"/>
              <a:ext cx="152400" cy="381000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ourier New" charset="0"/>
              </a:endParaRPr>
            </a:p>
          </p:txBody>
        </p:sp>
        <p:sp>
          <p:nvSpPr>
            <p:cNvPr id="20" name="Rectangle 19"/>
            <p:cNvSpPr/>
            <p:nvPr/>
          </p:nvSpPr>
          <p:spPr bwMode="auto">
            <a:xfrm>
              <a:off x="4343400" y="3429000"/>
              <a:ext cx="152400" cy="381000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ourier New" charset="0"/>
              </a:endParaRPr>
            </a:p>
          </p:txBody>
        </p:sp>
        <p:sp>
          <p:nvSpPr>
            <p:cNvPr id="21" name="Rectangle 20"/>
            <p:cNvSpPr/>
            <p:nvPr/>
          </p:nvSpPr>
          <p:spPr bwMode="auto">
            <a:xfrm>
              <a:off x="4572000" y="3429000"/>
              <a:ext cx="152400" cy="381000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ourier New" charset="0"/>
              </a:endParaRPr>
            </a:p>
          </p:txBody>
        </p:sp>
        <p:sp>
          <p:nvSpPr>
            <p:cNvPr id="22" name="Rectangle 21"/>
            <p:cNvSpPr/>
            <p:nvPr/>
          </p:nvSpPr>
          <p:spPr bwMode="auto">
            <a:xfrm>
              <a:off x="4800600" y="3429000"/>
              <a:ext cx="152400" cy="381000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ourier New" charset="0"/>
              </a:endParaRPr>
            </a:p>
          </p:txBody>
        </p:sp>
        <p:sp>
          <p:nvSpPr>
            <p:cNvPr id="3" name="Left Brace 2"/>
            <p:cNvSpPr/>
            <p:nvPr/>
          </p:nvSpPr>
          <p:spPr bwMode="auto">
            <a:xfrm rot="5400000">
              <a:off x="2628900" y="2095500"/>
              <a:ext cx="381000" cy="1981200"/>
            </a:xfrm>
            <a:prstGeom prst="leftBrac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ourier New" charset="0"/>
              </a:endParaRPr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2667000" y="2495490"/>
              <a:ext cx="30594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n</a:t>
              </a:r>
              <a:endParaRPr lang="en-US" dirty="0"/>
            </a:p>
          </p:txBody>
        </p:sp>
        <p:sp>
          <p:nvSpPr>
            <p:cNvPr id="24" name="Rectangle 23"/>
            <p:cNvSpPr/>
            <p:nvPr/>
          </p:nvSpPr>
          <p:spPr bwMode="auto">
            <a:xfrm>
              <a:off x="6437335" y="2590800"/>
              <a:ext cx="152400" cy="381000"/>
            </a:xfrm>
            <a:prstGeom prst="rect">
              <a:avLst/>
            </a:prstGeom>
            <a:solidFill>
              <a:srgbClr val="008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ourier New" charset="0"/>
              </a:endParaRP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1490222" y="2724090"/>
              <a:ext cx="31822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A</a:t>
              </a:r>
              <a:endParaRPr lang="en-US" dirty="0"/>
            </a:p>
          </p:txBody>
        </p:sp>
        <p:cxnSp>
          <p:nvCxnSpPr>
            <p:cNvPr id="23" name="Straight Arrow Connector 22"/>
            <p:cNvCxnSpPr>
              <a:stCxn id="25" idx="2"/>
              <a:endCxn id="8" idx="0"/>
            </p:cNvCxnSpPr>
            <p:nvPr/>
          </p:nvCxnSpPr>
          <p:spPr bwMode="auto">
            <a:xfrm>
              <a:off x="1649337" y="3093422"/>
              <a:ext cx="27063" cy="335578"/>
            </a:xfrm>
            <a:prstGeom prst="straightConnector1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sp>
          <p:nvSpPr>
            <p:cNvPr id="26" name="TextBox 25"/>
            <p:cNvSpPr txBox="1"/>
            <p:nvPr/>
          </p:nvSpPr>
          <p:spPr>
            <a:xfrm>
              <a:off x="6629400" y="2571690"/>
              <a:ext cx="148941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b="0" dirty="0" smtClean="0">
                  <a:latin typeface="+mn-lt"/>
                </a:rPr>
                <a:t>Already </a:t>
              </a:r>
              <a:r>
                <a:rPr lang="en-US" sz="1800" b="0" dirty="0" err="1" smtClean="0">
                  <a:latin typeface="+mn-lt"/>
                </a:rPr>
                <a:t>ACK’d</a:t>
              </a:r>
              <a:endParaRPr lang="en-US" sz="1800" b="0" dirty="0">
                <a:latin typeface="+mn-lt"/>
              </a:endParaRPr>
            </a:p>
          </p:txBody>
        </p:sp>
        <p:sp>
          <p:nvSpPr>
            <p:cNvPr id="29" name="Rectangle 28"/>
            <p:cNvSpPr/>
            <p:nvPr/>
          </p:nvSpPr>
          <p:spPr bwMode="auto">
            <a:xfrm>
              <a:off x="6437335" y="3067110"/>
              <a:ext cx="152400" cy="381000"/>
            </a:xfrm>
            <a:prstGeom prst="rect">
              <a:avLst/>
            </a:prstGeom>
            <a:solidFill>
              <a:srgbClr val="CCFFCC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ourier New" charset="0"/>
              </a:endParaRPr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6642884" y="3048000"/>
              <a:ext cx="193619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b="0" dirty="0" smtClean="0">
                  <a:latin typeface="+mn-lt"/>
                </a:rPr>
                <a:t>Sent but not </a:t>
              </a:r>
              <a:r>
                <a:rPr lang="en-US" sz="1800" b="0" dirty="0" err="1" smtClean="0">
                  <a:latin typeface="+mn-lt"/>
                </a:rPr>
                <a:t>ACK’d</a:t>
              </a:r>
              <a:endParaRPr lang="en-US" sz="1800" b="0" dirty="0">
                <a:latin typeface="+mn-lt"/>
              </a:endParaRPr>
            </a:p>
          </p:txBody>
        </p:sp>
        <p:sp>
          <p:nvSpPr>
            <p:cNvPr id="31" name="Rectangle 30"/>
            <p:cNvSpPr/>
            <p:nvPr/>
          </p:nvSpPr>
          <p:spPr bwMode="auto">
            <a:xfrm>
              <a:off x="6453911" y="3581400"/>
              <a:ext cx="152400" cy="381000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ourier New" charset="0"/>
              </a:endParaRPr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6641105" y="3593068"/>
              <a:ext cx="160200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b="0" dirty="0" smtClean="0">
                  <a:latin typeface="+mn-lt"/>
                </a:rPr>
                <a:t>Cannot be sent</a:t>
              </a:r>
              <a:endParaRPr lang="en-US" sz="1800" b="0" dirty="0">
                <a:latin typeface="+mn-lt"/>
              </a:endParaRP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783795" y="3810000"/>
              <a:ext cx="2645205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sz="1600" b="0" i="1" dirty="0" smtClean="0">
                  <a:solidFill>
                    <a:srgbClr val="000090"/>
                  </a:solidFill>
                  <a:latin typeface="+mn-lt"/>
                </a:rPr>
                <a:t>sequence number </a:t>
              </a:r>
              <a:r>
                <a:rPr lang="en-US" sz="1600" b="0" i="1" dirty="0" smtClean="0">
                  <a:solidFill>
                    <a:srgbClr val="000090"/>
                  </a:solidFill>
                  <a:latin typeface="+mn-lt"/>
                  <a:sym typeface="Wingdings"/>
                </a:rPr>
                <a:t></a:t>
              </a:r>
              <a:endParaRPr lang="en-US" sz="1600" b="0" i="1" dirty="0">
                <a:solidFill>
                  <a:srgbClr val="000090"/>
                </a:solidFill>
                <a:latin typeface="+mn-lt"/>
              </a:endParaRPr>
            </a:p>
          </p:txBody>
        </p:sp>
      </p:grpSp>
      <p:sp>
        <p:nvSpPr>
          <p:cNvPr id="63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1"/>
            <a:ext cx="2133600" cy="365125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37931725" indent="-37474525" algn="ctr"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r"/>
            <a:fld id="{C347C1EF-973B-F840-ADDD-5BD345E7D802}" type="slidenum">
              <a:rPr lang="en-US" sz="1400" smtClean="0">
                <a:latin typeface="Calibri"/>
              </a:rPr>
              <a:pPr algn="r"/>
              <a:t>53</a:t>
            </a:fld>
            <a:endParaRPr lang="en-US" sz="1400" dirty="0"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1255218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435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435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43" grpId="0" animBg="1"/>
      <p:bldP spid="44" grpId="0" animBg="1"/>
      <p:bldP spid="45" grpId="0" animBg="1"/>
      <p:bldP spid="46" grpId="0" animBg="1"/>
      <p:bldP spid="47" grpId="0" animBg="1"/>
      <p:bldP spid="48" grpId="0" animBg="1"/>
      <p:bldP spid="49" grpId="0" animBg="1"/>
      <p:bldP spid="50" grpId="0" animBg="1"/>
      <p:bldP spid="51" grpId="0" animBg="1"/>
      <p:bldP spid="52" grpId="0"/>
      <p:bldP spid="53" grpId="0"/>
      <p:bldP spid="55" grpId="0" animBg="1"/>
      <p:bldP spid="56" grpId="0"/>
      <p:bldP spid="59" grpId="0" animBg="1"/>
      <p:bldP spid="60" grpId="0"/>
      <p:bldP spid="61" grpId="0" animBg="1"/>
      <p:bldP spid="62" grpId="0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76200"/>
            <a:ext cx="8686800" cy="1173162"/>
          </a:xfrm>
        </p:spPr>
        <p:txBody>
          <a:bodyPr/>
          <a:lstStyle/>
          <a:p>
            <a:r>
              <a:rPr lang="en-US" sz="3600" dirty="0" smtClean="0"/>
              <a:t>Acknowledgements w/ Sliding Window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Two common options</a:t>
            </a:r>
          </a:p>
          <a:p>
            <a:pPr lvl="1"/>
            <a:r>
              <a:rPr lang="en-US" dirty="0" smtClean="0"/>
              <a:t>cumulative ACKs: ACK </a:t>
            </a:r>
            <a:r>
              <a:rPr lang="en-US" dirty="0"/>
              <a:t>carries next </a:t>
            </a:r>
            <a:r>
              <a:rPr lang="en-US" dirty="0" smtClean="0"/>
              <a:t>in</a:t>
            </a:r>
            <a:r>
              <a:rPr lang="en-US" dirty="0"/>
              <a:t>-order sequence </a:t>
            </a:r>
            <a:r>
              <a:rPr lang="en-US" dirty="0" smtClean="0"/>
              <a:t>number that the receiver expects</a:t>
            </a:r>
            <a:endParaRPr lang="en-US" dirty="0"/>
          </a:p>
          <a:p>
            <a:pPr lvl="1"/>
            <a:endParaRPr lang="en-US" dirty="0"/>
          </a:p>
        </p:txBody>
      </p:sp>
      <p:sp>
        <p:nvSpPr>
          <p:cNvPr id="4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1"/>
            <a:ext cx="2133600" cy="365125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37931725" indent="-37474525" algn="ctr"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r"/>
            <a:fld id="{C347C1EF-973B-F840-ADDD-5BD345E7D802}" type="slidenum">
              <a:rPr lang="en-US" sz="1400" smtClean="0">
                <a:latin typeface="Calibri"/>
              </a:rPr>
              <a:pPr algn="r"/>
              <a:t>54</a:t>
            </a:fld>
            <a:endParaRPr lang="en-US" sz="1400" dirty="0"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8349488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5378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-76200"/>
            <a:ext cx="8382000" cy="1173162"/>
          </a:xfrm>
        </p:spPr>
        <p:txBody>
          <a:bodyPr/>
          <a:lstStyle/>
          <a:p>
            <a:r>
              <a:rPr lang="en-US" dirty="0" smtClean="0"/>
              <a:t>Cumulative Acknowledgements (1)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719264"/>
            <a:ext cx="8229600" cy="566737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At receiver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 bwMode="auto">
          <a:xfrm>
            <a:off x="685800" y="3219510"/>
            <a:ext cx="152400" cy="381000"/>
          </a:xfrm>
          <a:prstGeom prst="rect">
            <a:avLst/>
          </a:prstGeom>
          <a:solidFill>
            <a:srgbClr val="008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urier New" charset="0"/>
            </a:endParaRPr>
          </a:p>
        </p:txBody>
      </p:sp>
      <p:sp>
        <p:nvSpPr>
          <p:cNvPr id="6" name="Rectangle 5"/>
          <p:cNvSpPr/>
          <p:nvPr/>
        </p:nvSpPr>
        <p:spPr bwMode="auto">
          <a:xfrm>
            <a:off x="914400" y="3219510"/>
            <a:ext cx="152400" cy="381000"/>
          </a:xfrm>
          <a:prstGeom prst="rect">
            <a:avLst/>
          </a:prstGeom>
          <a:solidFill>
            <a:srgbClr val="008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urier New" charset="0"/>
            </a:endParaRPr>
          </a:p>
        </p:txBody>
      </p:sp>
      <p:sp>
        <p:nvSpPr>
          <p:cNvPr id="7" name="Rectangle 6"/>
          <p:cNvSpPr/>
          <p:nvPr/>
        </p:nvSpPr>
        <p:spPr bwMode="auto">
          <a:xfrm>
            <a:off x="1143000" y="3219510"/>
            <a:ext cx="152400" cy="381000"/>
          </a:xfrm>
          <a:prstGeom prst="rect">
            <a:avLst/>
          </a:prstGeom>
          <a:solidFill>
            <a:srgbClr val="008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urier New" charset="0"/>
            </a:endParaRPr>
          </a:p>
        </p:txBody>
      </p:sp>
      <p:sp>
        <p:nvSpPr>
          <p:cNvPr id="8" name="Rectangle 7"/>
          <p:cNvSpPr/>
          <p:nvPr/>
        </p:nvSpPr>
        <p:spPr bwMode="auto">
          <a:xfrm>
            <a:off x="1371600" y="3219510"/>
            <a:ext cx="152400" cy="381000"/>
          </a:xfrm>
          <a:prstGeom prst="rect">
            <a:avLst/>
          </a:prstGeom>
          <a:solidFill>
            <a:srgbClr val="008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urier New" charset="0"/>
            </a:endParaRPr>
          </a:p>
        </p:txBody>
      </p:sp>
      <p:sp>
        <p:nvSpPr>
          <p:cNvPr id="9" name="Rectangle 8"/>
          <p:cNvSpPr/>
          <p:nvPr/>
        </p:nvSpPr>
        <p:spPr bwMode="auto">
          <a:xfrm>
            <a:off x="1600200" y="3219510"/>
            <a:ext cx="152400" cy="381000"/>
          </a:xfrm>
          <a:prstGeom prst="rect">
            <a:avLst/>
          </a:prstGeom>
          <a:solidFill>
            <a:srgbClr val="008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urier New" charset="0"/>
            </a:endParaRPr>
          </a:p>
        </p:txBody>
      </p:sp>
      <p:sp>
        <p:nvSpPr>
          <p:cNvPr id="10" name="Rectangle 9"/>
          <p:cNvSpPr/>
          <p:nvPr/>
        </p:nvSpPr>
        <p:spPr bwMode="auto">
          <a:xfrm>
            <a:off x="1828800" y="3219510"/>
            <a:ext cx="152400" cy="381000"/>
          </a:xfrm>
          <a:prstGeom prst="rect">
            <a:avLst/>
          </a:prstGeom>
          <a:solidFill>
            <a:srgbClr val="008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urier New" charset="0"/>
            </a:endParaRPr>
          </a:p>
        </p:txBody>
      </p:sp>
      <p:sp>
        <p:nvSpPr>
          <p:cNvPr id="11" name="Rectangle 10"/>
          <p:cNvSpPr/>
          <p:nvPr/>
        </p:nvSpPr>
        <p:spPr bwMode="auto">
          <a:xfrm>
            <a:off x="2057400" y="3219510"/>
            <a:ext cx="152400" cy="3810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urier New" charset="0"/>
            </a:endParaRPr>
          </a:p>
        </p:txBody>
      </p:sp>
      <p:sp>
        <p:nvSpPr>
          <p:cNvPr id="12" name="Rectangle 11"/>
          <p:cNvSpPr/>
          <p:nvPr/>
        </p:nvSpPr>
        <p:spPr bwMode="auto">
          <a:xfrm>
            <a:off x="2286000" y="3219510"/>
            <a:ext cx="152400" cy="3810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urier New" charset="0"/>
            </a:endParaRPr>
          </a:p>
        </p:txBody>
      </p:sp>
      <p:sp>
        <p:nvSpPr>
          <p:cNvPr id="13" name="Rectangle 12"/>
          <p:cNvSpPr/>
          <p:nvPr/>
        </p:nvSpPr>
        <p:spPr bwMode="auto">
          <a:xfrm>
            <a:off x="2514600" y="3219510"/>
            <a:ext cx="152400" cy="3810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urier New" charset="0"/>
            </a:endParaRPr>
          </a:p>
        </p:txBody>
      </p:sp>
      <p:sp>
        <p:nvSpPr>
          <p:cNvPr id="14" name="Rectangle 13"/>
          <p:cNvSpPr/>
          <p:nvPr/>
        </p:nvSpPr>
        <p:spPr bwMode="auto">
          <a:xfrm>
            <a:off x="2743200" y="3219510"/>
            <a:ext cx="152400" cy="3810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urier New" charset="0"/>
            </a:endParaRPr>
          </a:p>
        </p:txBody>
      </p:sp>
      <p:sp>
        <p:nvSpPr>
          <p:cNvPr id="15" name="Rectangle 14"/>
          <p:cNvSpPr/>
          <p:nvPr/>
        </p:nvSpPr>
        <p:spPr bwMode="auto">
          <a:xfrm>
            <a:off x="2971800" y="3219510"/>
            <a:ext cx="152400" cy="3810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urier New" charset="0"/>
            </a:endParaRPr>
          </a:p>
        </p:txBody>
      </p:sp>
      <p:sp>
        <p:nvSpPr>
          <p:cNvPr id="16" name="Rectangle 15"/>
          <p:cNvSpPr/>
          <p:nvPr/>
        </p:nvSpPr>
        <p:spPr bwMode="auto">
          <a:xfrm>
            <a:off x="3200400" y="3219510"/>
            <a:ext cx="152400" cy="3810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urier New" charset="0"/>
            </a:endParaRPr>
          </a:p>
        </p:txBody>
      </p:sp>
      <p:sp>
        <p:nvSpPr>
          <p:cNvPr id="17" name="Rectangle 16"/>
          <p:cNvSpPr/>
          <p:nvPr/>
        </p:nvSpPr>
        <p:spPr bwMode="auto">
          <a:xfrm>
            <a:off x="3429000" y="3219510"/>
            <a:ext cx="152400" cy="3810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urier New" charset="0"/>
            </a:endParaRPr>
          </a:p>
        </p:txBody>
      </p:sp>
      <p:sp>
        <p:nvSpPr>
          <p:cNvPr id="18" name="Rectangle 17"/>
          <p:cNvSpPr/>
          <p:nvPr/>
        </p:nvSpPr>
        <p:spPr bwMode="auto">
          <a:xfrm>
            <a:off x="3657600" y="3219510"/>
            <a:ext cx="152400" cy="3810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urier New" charset="0"/>
            </a:endParaRPr>
          </a:p>
        </p:txBody>
      </p:sp>
      <p:sp>
        <p:nvSpPr>
          <p:cNvPr id="19" name="Rectangle 18"/>
          <p:cNvSpPr/>
          <p:nvPr/>
        </p:nvSpPr>
        <p:spPr bwMode="auto">
          <a:xfrm>
            <a:off x="3886200" y="3219510"/>
            <a:ext cx="152400" cy="3810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urier New" charset="0"/>
            </a:endParaRPr>
          </a:p>
        </p:txBody>
      </p:sp>
      <p:sp>
        <p:nvSpPr>
          <p:cNvPr id="20" name="Rectangle 19"/>
          <p:cNvSpPr/>
          <p:nvPr/>
        </p:nvSpPr>
        <p:spPr bwMode="auto">
          <a:xfrm>
            <a:off x="4114800" y="3219510"/>
            <a:ext cx="152400" cy="3810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urier New" charset="0"/>
            </a:endParaRPr>
          </a:p>
        </p:txBody>
      </p:sp>
      <p:sp>
        <p:nvSpPr>
          <p:cNvPr id="21" name="Rectangle 20"/>
          <p:cNvSpPr/>
          <p:nvPr/>
        </p:nvSpPr>
        <p:spPr bwMode="auto">
          <a:xfrm>
            <a:off x="4343400" y="3219510"/>
            <a:ext cx="152400" cy="3810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urier New" charset="0"/>
            </a:endParaRPr>
          </a:p>
        </p:txBody>
      </p:sp>
      <p:sp>
        <p:nvSpPr>
          <p:cNvPr id="22" name="Rectangle 21"/>
          <p:cNvSpPr/>
          <p:nvPr/>
        </p:nvSpPr>
        <p:spPr bwMode="auto">
          <a:xfrm>
            <a:off x="4572000" y="3219510"/>
            <a:ext cx="152400" cy="3810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urier New" charset="0"/>
            </a:endParaRPr>
          </a:p>
        </p:txBody>
      </p:sp>
      <p:sp>
        <p:nvSpPr>
          <p:cNvPr id="23" name="Left Brace 22"/>
          <p:cNvSpPr/>
          <p:nvPr/>
        </p:nvSpPr>
        <p:spPr bwMode="auto">
          <a:xfrm rot="5400000">
            <a:off x="2857500" y="1886010"/>
            <a:ext cx="381000" cy="1981200"/>
          </a:xfrm>
          <a:prstGeom prst="leftBrac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urier New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2895602" y="2305110"/>
            <a:ext cx="3059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n</a:t>
            </a:r>
            <a:endParaRPr lang="en-US" dirty="0"/>
          </a:p>
        </p:txBody>
      </p:sp>
      <p:sp>
        <p:nvSpPr>
          <p:cNvPr id="25" name="TextBox 24"/>
          <p:cNvSpPr txBox="1"/>
          <p:nvPr/>
        </p:nvSpPr>
        <p:spPr>
          <a:xfrm>
            <a:off x="1718821" y="2514600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</a:t>
            </a:r>
            <a:endParaRPr lang="en-US" dirty="0"/>
          </a:p>
        </p:txBody>
      </p:sp>
      <p:cxnSp>
        <p:nvCxnSpPr>
          <p:cNvPr id="26" name="Straight Arrow Connector 25"/>
          <p:cNvCxnSpPr/>
          <p:nvPr/>
        </p:nvCxnSpPr>
        <p:spPr bwMode="auto">
          <a:xfrm>
            <a:off x="1888113" y="2914710"/>
            <a:ext cx="16889" cy="304800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27" name="Rectangle 26"/>
          <p:cNvSpPr/>
          <p:nvPr/>
        </p:nvSpPr>
        <p:spPr bwMode="auto">
          <a:xfrm>
            <a:off x="6208735" y="2305110"/>
            <a:ext cx="152400" cy="381000"/>
          </a:xfrm>
          <a:prstGeom prst="rect">
            <a:avLst/>
          </a:prstGeom>
          <a:solidFill>
            <a:srgbClr val="008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urier New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6384857" y="2286000"/>
            <a:ext cx="20192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0" dirty="0" smtClean="0">
                <a:latin typeface="+mn-lt"/>
              </a:rPr>
              <a:t>Received and </a:t>
            </a:r>
            <a:r>
              <a:rPr lang="en-US" sz="1800" b="0" dirty="0" err="1" smtClean="0">
                <a:latin typeface="+mn-lt"/>
              </a:rPr>
              <a:t>ACK’d</a:t>
            </a:r>
            <a:endParaRPr lang="en-US" sz="1800" b="0" dirty="0">
              <a:latin typeface="+mn-lt"/>
            </a:endParaRPr>
          </a:p>
        </p:txBody>
      </p:sp>
      <p:sp>
        <p:nvSpPr>
          <p:cNvPr id="29" name="Rectangle 28"/>
          <p:cNvSpPr/>
          <p:nvPr/>
        </p:nvSpPr>
        <p:spPr bwMode="auto">
          <a:xfrm>
            <a:off x="6203047" y="2762310"/>
            <a:ext cx="152400" cy="3810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urier New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6400802" y="2649380"/>
            <a:ext cx="196730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1800" b="0" dirty="0" smtClean="0">
                <a:latin typeface="+mn-lt"/>
              </a:rPr>
              <a:t>Acceptable but</a:t>
            </a:r>
            <a:r>
              <a:rPr lang="en-US" sz="1800" b="0" dirty="0">
                <a:latin typeface="+mn-lt"/>
              </a:rPr>
              <a:t> </a:t>
            </a:r>
            <a:r>
              <a:rPr lang="en-US" sz="1800" b="0" dirty="0" smtClean="0">
                <a:latin typeface="+mn-lt"/>
              </a:rPr>
              <a:t>not</a:t>
            </a:r>
            <a:br>
              <a:rPr lang="en-US" sz="1800" b="0" dirty="0" smtClean="0">
                <a:latin typeface="+mn-lt"/>
              </a:rPr>
            </a:br>
            <a:r>
              <a:rPr lang="en-US" sz="1800" b="0" dirty="0" smtClean="0">
                <a:latin typeface="+mn-lt"/>
              </a:rPr>
              <a:t>yet received</a:t>
            </a:r>
            <a:endParaRPr lang="en-US" sz="1800" b="0" dirty="0">
              <a:latin typeface="+mn-lt"/>
            </a:endParaRPr>
          </a:p>
        </p:txBody>
      </p:sp>
      <p:sp>
        <p:nvSpPr>
          <p:cNvPr id="31" name="Rectangle 30"/>
          <p:cNvSpPr/>
          <p:nvPr/>
        </p:nvSpPr>
        <p:spPr bwMode="auto">
          <a:xfrm>
            <a:off x="6215871" y="3295710"/>
            <a:ext cx="152400" cy="3810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urier New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6347872" y="3307378"/>
            <a:ext cx="19962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0" dirty="0" smtClean="0">
                <a:latin typeface="+mn-lt"/>
              </a:rPr>
              <a:t>Cannot be received</a:t>
            </a:r>
            <a:endParaRPr lang="en-US" sz="1800" b="0" dirty="0">
              <a:latin typeface="+mn-lt"/>
            </a:endParaRPr>
          </a:p>
        </p:txBody>
      </p:sp>
      <p:sp>
        <p:nvSpPr>
          <p:cNvPr id="33" name="Content Placeholder 1"/>
          <p:cNvSpPr txBox="1">
            <a:spLocks/>
          </p:cNvSpPr>
          <p:nvPr/>
        </p:nvSpPr>
        <p:spPr bwMode="auto">
          <a:xfrm>
            <a:off x="457200" y="4081464"/>
            <a:ext cx="8229600" cy="566737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charset="0"/>
              <a:buChar char="l"/>
              <a:defRPr sz="2800">
                <a:solidFill>
                  <a:schemeClr val="tx1"/>
                </a:solidFill>
                <a:latin typeface="+mn-lt"/>
                <a:ea typeface="ＭＳ Ｐゴシック" charset="-128"/>
                <a:cs typeface="ＭＳ Ｐゴシック" charset="-128"/>
              </a:defRPr>
            </a:lvl1pPr>
            <a:lvl2pPr marL="692150" indent="-3476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charset="0"/>
              <a:buChar char="l"/>
              <a:defRPr sz="2400">
                <a:solidFill>
                  <a:schemeClr val="tx1"/>
                </a:solidFill>
                <a:latin typeface="+mn-lt"/>
                <a:ea typeface="ＭＳ Ｐゴシック" charset="-128"/>
              </a:defRPr>
            </a:lvl2pPr>
            <a:lvl3pPr marL="987425" indent="-29368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charset="0"/>
              <a:buChar char="l"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3pPr>
            <a:lvl4pPr marL="1281113" indent="-2921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charset="0"/>
              <a:buChar char="§"/>
              <a:defRPr>
                <a:solidFill>
                  <a:schemeClr val="tx1"/>
                </a:solidFill>
                <a:latin typeface="+mn-lt"/>
                <a:ea typeface="ＭＳ Ｐゴシック" charset="-128"/>
              </a:defRPr>
            </a:lvl4pPr>
            <a:lvl5pPr marL="1598613" indent="-31591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charset="0"/>
              <a:buChar char="§"/>
              <a:defRPr>
                <a:solidFill>
                  <a:schemeClr val="tx1"/>
                </a:solidFill>
                <a:latin typeface="+mn-lt"/>
                <a:ea typeface="ＭＳ Ｐゴシック" charset="-128"/>
              </a:defRPr>
            </a:lvl5pPr>
            <a:lvl6pPr marL="2055813" indent="-315913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charset="2"/>
              <a:buChar char="§"/>
              <a:defRPr>
                <a:solidFill>
                  <a:schemeClr val="tx1"/>
                </a:solidFill>
                <a:latin typeface="+mn-lt"/>
                <a:ea typeface="ＭＳ Ｐゴシック" charset="-128"/>
              </a:defRPr>
            </a:lvl6pPr>
            <a:lvl7pPr marL="2513013" indent="-315913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charset="2"/>
              <a:buChar char="§"/>
              <a:defRPr>
                <a:solidFill>
                  <a:schemeClr val="tx1"/>
                </a:solidFill>
                <a:latin typeface="+mn-lt"/>
                <a:ea typeface="ＭＳ Ｐゴシック" charset="-128"/>
              </a:defRPr>
            </a:lvl7pPr>
            <a:lvl8pPr marL="2970213" indent="-315913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charset="2"/>
              <a:buChar char="§"/>
              <a:defRPr>
                <a:solidFill>
                  <a:schemeClr val="tx1"/>
                </a:solidFill>
                <a:latin typeface="+mn-lt"/>
                <a:ea typeface="ＭＳ Ｐゴシック" charset="-128"/>
              </a:defRPr>
            </a:lvl8pPr>
            <a:lvl9pPr marL="3427413" indent="-315913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charset="2"/>
              <a:buChar char="§"/>
              <a:defRPr>
                <a:solidFill>
                  <a:schemeClr val="tx1"/>
                </a:solidFill>
                <a:latin typeface="+mn-lt"/>
                <a:ea typeface="ＭＳ Ｐゴシック" charset="-128"/>
              </a:defRPr>
            </a:lvl9pPr>
          </a:lstStyle>
          <a:p>
            <a:r>
              <a:rPr lang="en-US" b="0" dirty="0" smtClean="0"/>
              <a:t>After receiving B+1, B+2</a:t>
            </a:r>
            <a:endParaRPr lang="en-US" b="0" dirty="0"/>
          </a:p>
        </p:txBody>
      </p:sp>
      <p:sp>
        <p:nvSpPr>
          <p:cNvPr id="34" name="Rectangle 33"/>
          <p:cNvSpPr/>
          <p:nvPr/>
        </p:nvSpPr>
        <p:spPr bwMode="auto">
          <a:xfrm>
            <a:off x="762000" y="5410200"/>
            <a:ext cx="152400" cy="381000"/>
          </a:xfrm>
          <a:prstGeom prst="rect">
            <a:avLst/>
          </a:prstGeom>
          <a:solidFill>
            <a:srgbClr val="008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urier New" charset="0"/>
            </a:endParaRPr>
          </a:p>
        </p:txBody>
      </p:sp>
      <p:sp>
        <p:nvSpPr>
          <p:cNvPr id="35" name="Rectangle 34"/>
          <p:cNvSpPr/>
          <p:nvPr/>
        </p:nvSpPr>
        <p:spPr bwMode="auto">
          <a:xfrm>
            <a:off x="990600" y="5410200"/>
            <a:ext cx="152400" cy="381000"/>
          </a:xfrm>
          <a:prstGeom prst="rect">
            <a:avLst/>
          </a:prstGeom>
          <a:solidFill>
            <a:srgbClr val="008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urier New" charset="0"/>
            </a:endParaRPr>
          </a:p>
        </p:txBody>
      </p:sp>
      <p:sp>
        <p:nvSpPr>
          <p:cNvPr id="36" name="Rectangle 35"/>
          <p:cNvSpPr/>
          <p:nvPr/>
        </p:nvSpPr>
        <p:spPr bwMode="auto">
          <a:xfrm>
            <a:off x="1219200" y="5410200"/>
            <a:ext cx="152400" cy="381000"/>
          </a:xfrm>
          <a:prstGeom prst="rect">
            <a:avLst/>
          </a:prstGeom>
          <a:solidFill>
            <a:srgbClr val="008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urier New" charset="0"/>
            </a:endParaRPr>
          </a:p>
        </p:txBody>
      </p:sp>
      <p:sp>
        <p:nvSpPr>
          <p:cNvPr id="37" name="Rectangle 36"/>
          <p:cNvSpPr/>
          <p:nvPr/>
        </p:nvSpPr>
        <p:spPr bwMode="auto">
          <a:xfrm>
            <a:off x="1447800" y="5410200"/>
            <a:ext cx="152400" cy="381000"/>
          </a:xfrm>
          <a:prstGeom prst="rect">
            <a:avLst/>
          </a:prstGeom>
          <a:solidFill>
            <a:srgbClr val="008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urier New" charset="0"/>
            </a:endParaRPr>
          </a:p>
        </p:txBody>
      </p:sp>
      <p:sp>
        <p:nvSpPr>
          <p:cNvPr id="38" name="Rectangle 37"/>
          <p:cNvSpPr/>
          <p:nvPr/>
        </p:nvSpPr>
        <p:spPr bwMode="auto">
          <a:xfrm>
            <a:off x="1676400" y="5410200"/>
            <a:ext cx="152400" cy="381000"/>
          </a:xfrm>
          <a:prstGeom prst="rect">
            <a:avLst/>
          </a:prstGeom>
          <a:solidFill>
            <a:srgbClr val="008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urier New" charset="0"/>
            </a:endParaRPr>
          </a:p>
        </p:txBody>
      </p:sp>
      <p:sp>
        <p:nvSpPr>
          <p:cNvPr id="39" name="Rectangle 38"/>
          <p:cNvSpPr/>
          <p:nvPr/>
        </p:nvSpPr>
        <p:spPr bwMode="auto">
          <a:xfrm>
            <a:off x="1905000" y="5410200"/>
            <a:ext cx="152400" cy="381000"/>
          </a:xfrm>
          <a:prstGeom prst="rect">
            <a:avLst/>
          </a:prstGeom>
          <a:solidFill>
            <a:srgbClr val="008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urier New" charset="0"/>
            </a:endParaRPr>
          </a:p>
        </p:txBody>
      </p:sp>
      <p:sp>
        <p:nvSpPr>
          <p:cNvPr id="40" name="Rectangle 39"/>
          <p:cNvSpPr/>
          <p:nvPr/>
        </p:nvSpPr>
        <p:spPr bwMode="auto">
          <a:xfrm>
            <a:off x="2133600" y="5410200"/>
            <a:ext cx="152400" cy="381000"/>
          </a:xfrm>
          <a:prstGeom prst="rect">
            <a:avLst/>
          </a:prstGeom>
          <a:solidFill>
            <a:srgbClr val="008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urier New" charset="0"/>
            </a:endParaRPr>
          </a:p>
        </p:txBody>
      </p:sp>
      <p:sp>
        <p:nvSpPr>
          <p:cNvPr id="41" name="Rectangle 40"/>
          <p:cNvSpPr/>
          <p:nvPr/>
        </p:nvSpPr>
        <p:spPr bwMode="auto">
          <a:xfrm>
            <a:off x="2362200" y="5410200"/>
            <a:ext cx="152400" cy="381000"/>
          </a:xfrm>
          <a:prstGeom prst="rect">
            <a:avLst/>
          </a:prstGeom>
          <a:solidFill>
            <a:srgbClr val="008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urier New" charset="0"/>
            </a:endParaRPr>
          </a:p>
        </p:txBody>
      </p:sp>
      <p:sp>
        <p:nvSpPr>
          <p:cNvPr id="42" name="Rectangle 41"/>
          <p:cNvSpPr/>
          <p:nvPr/>
        </p:nvSpPr>
        <p:spPr bwMode="auto">
          <a:xfrm>
            <a:off x="2590800" y="5410200"/>
            <a:ext cx="152400" cy="3810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urier New" charset="0"/>
            </a:endParaRPr>
          </a:p>
        </p:txBody>
      </p:sp>
      <p:sp>
        <p:nvSpPr>
          <p:cNvPr id="43" name="Rectangle 42"/>
          <p:cNvSpPr/>
          <p:nvPr/>
        </p:nvSpPr>
        <p:spPr bwMode="auto">
          <a:xfrm>
            <a:off x="2819400" y="5410200"/>
            <a:ext cx="152400" cy="3810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urier New" charset="0"/>
            </a:endParaRPr>
          </a:p>
        </p:txBody>
      </p:sp>
      <p:sp>
        <p:nvSpPr>
          <p:cNvPr id="44" name="Rectangle 43"/>
          <p:cNvSpPr/>
          <p:nvPr/>
        </p:nvSpPr>
        <p:spPr bwMode="auto">
          <a:xfrm>
            <a:off x="3048000" y="5410200"/>
            <a:ext cx="152400" cy="3810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urier New" charset="0"/>
            </a:endParaRPr>
          </a:p>
        </p:txBody>
      </p:sp>
      <p:sp>
        <p:nvSpPr>
          <p:cNvPr id="45" name="Rectangle 44"/>
          <p:cNvSpPr/>
          <p:nvPr/>
        </p:nvSpPr>
        <p:spPr bwMode="auto">
          <a:xfrm>
            <a:off x="3276600" y="5410200"/>
            <a:ext cx="152400" cy="3810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urier New" charset="0"/>
            </a:endParaRPr>
          </a:p>
        </p:txBody>
      </p:sp>
      <p:sp>
        <p:nvSpPr>
          <p:cNvPr id="46" name="Rectangle 45"/>
          <p:cNvSpPr/>
          <p:nvPr/>
        </p:nvSpPr>
        <p:spPr bwMode="auto">
          <a:xfrm>
            <a:off x="3505200" y="5410200"/>
            <a:ext cx="152400" cy="3810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urier New" charset="0"/>
            </a:endParaRPr>
          </a:p>
        </p:txBody>
      </p:sp>
      <p:sp>
        <p:nvSpPr>
          <p:cNvPr id="47" name="Rectangle 46"/>
          <p:cNvSpPr/>
          <p:nvPr/>
        </p:nvSpPr>
        <p:spPr bwMode="auto">
          <a:xfrm>
            <a:off x="3733800" y="5410200"/>
            <a:ext cx="152400" cy="3810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urier New" charset="0"/>
            </a:endParaRPr>
          </a:p>
        </p:txBody>
      </p:sp>
      <p:sp>
        <p:nvSpPr>
          <p:cNvPr id="48" name="Rectangle 47"/>
          <p:cNvSpPr/>
          <p:nvPr/>
        </p:nvSpPr>
        <p:spPr bwMode="auto">
          <a:xfrm>
            <a:off x="3962400" y="5410200"/>
            <a:ext cx="152400" cy="3810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urier New" charset="0"/>
            </a:endParaRPr>
          </a:p>
        </p:txBody>
      </p:sp>
      <p:sp>
        <p:nvSpPr>
          <p:cNvPr id="49" name="Rectangle 48"/>
          <p:cNvSpPr/>
          <p:nvPr/>
        </p:nvSpPr>
        <p:spPr bwMode="auto">
          <a:xfrm>
            <a:off x="4191000" y="5410200"/>
            <a:ext cx="152400" cy="3810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urier New" charset="0"/>
            </a:endParaRPr>
          </a:p>
        </p:txBody>
      </p:sp>
      <p:sp>
        <p:nvSpPr>
          <p:cNvPr id="50" name="Rectangle 49"/>
          <p:cNvSpPr/>
          <p:nvPr/>
        </p:nvSpPr>
        <p:spPr bwMode="auto">
          <a:xfrm>
            <a:off x="4419600" y="5410200"/>
            <a:ext cx="152400" cy="3810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urier New" charset="0"/>
            </a:endParaRPr>
          </a:p>
        </p:txBody>
      </p:sp>
      <p:sp>
        <p:nvSpPr>
          <p:cNvPr id="51" name="Rectangle 50"/>
          <p:cNvSpPr/>
          <p:nvPr/>
        </p:nvSpPr>
        <p:spPr bwMode="auto">
          <a:xfrm>
            <a:off x="4648200" y="5410200"/>
            <a:ext cx="152400" cy="3810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urier New" charset="0"/>
            </a:endParaRPr>
          </a:p>
        </p:txBody>
      </p:sp>
      <p:sp>
        <p:nvSpPr>
          <p:cNvPr id="52" name="Left Brace 51"/>
          <p:cNvSpPr/>
          <p:nvPr/>
        </p:nvSpPr>
        <p:spPr bwMode="auto">
          <a:xfrm rot="5400000">
            <a:off x="3390900" y="4229100"/>
            <a:ext cx="381000" cy="1981200"/>
          </a:xfrm>
          <a:prstGeom prst="leftBrac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urier New" charset="0"/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3429002" y="4629090"/>
            <a:ext cx="3059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n</a:t>
            </a:r>
            <a:endParaRPr lang="en-US" dirty="0"/>
          </a:p>
        </p:txBody>
      </p:sp>
      <p:sp>
        <p:nvSpPr>
          <p:cNvPr id="56" name="TextBox 55"/>
          <p:cNvSpPr txBox="1"/>
          <p:nvPr/>
        </p:nvSpPr>
        <p:spPr>
          <a:xfrm>
            <a:off x="1327229" y="4705290"/>
            <a:ext cx="11015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B</a:t>
            </a:r>
            <a:r>
              <a:rPr lang="en-US" baseline="-25000" dirty="0" err="1" smtClean="0"/>
              <a:t>new</a:t>
            </a:r>
            <a:r>
              <a:rPr lang="en-US" dirty="0" smtClean="0"/>
              <a:t>= B+2</a:t>
            </a:r>
            <a:endParaRPr lang="en-US" dirty="0"/>
          </a:p>
        </p:txBody>
      </p:sp>
      <p:cxnSp>
        <p:nvCxnSpPr>
          <p:cNvPr id="57" name="Straight Arrow Connector 56"/>
          <p:cNvCxnSpPr/>
          <p:nvPr/>
        </p:nvCxnSpPr>
        <p:spPr bwMode="auto">
          <a:xfrm>
            <a:off x="2421513" y="5105400"/>
            <a:ext cx="16889" cy="304800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58" name="Content Placeholder 1"/>
          <p:cNvSpPr txBox="1">
            <a:spLocks/>
          </p:cNvSpPr>
          <p:nvPr/>
        </p:nvSpPr>
        <p:spPr bwMode="auto">
          <a:xfrm>
            <a:off x="457200" y="6062664"/>
            <a:ext cx="8229600" cy="566737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charset="0"/>
              <a:buChar char="l"/>
              <a:defRPr sz="2800">
                <a:solidFill>
                  <a:schemeClr val="tx1"/>
                </a:solidFill>
                <a:latin typeface="+mn-lt"/>
                <a:ea typeface="ＭＳ Ｐゴシック" charset="-128"/>
                <a:cs typeface="ＭＳ Ｐゴシック" charset="-128"/>
              </a:defRPr>
            </a:lvl1pPr>
            <a:lvl2pPr marL="692150" indent="-3476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charset="0"/>
              <a:buChar char="l"/>
              <a:defRPr sz="2400">
                <a:solidFill>
                  <a:schemeClr val="tx1"/>
                </a:solidFill>
                <a:latin typeface="+mn-lt"/>
                <a:ea typeface="ＭＳ Ｐゴシック" charset="-128"/>
              </a:defRPr>
            </a:lvl2pPr>
            <a:lvl3pPr marL="987425" indent="-29368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charset="0"/>
              <a:buChar char="l"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3pPr>
            <a:lvl4pPr marL="1281113" indent="-2921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charset="0"/>
              <a:buChar char="§"/>
              <a:defRPr>
                <a:solidFill>
                  <a:schemeClr val="tx1"/>
                </a:solidFill>
                <a:latin typeface="+mn-lt"/>
                <a:ea typeface="ＭＳ Ｐゴシック" charset="-128"/>
              </a:defRPr>
            </a:lvl4pPr>
            <a:lvl5pPr marL="1598613" indent="-31591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charset="0"/>
              <a:buChar char="§"/>
              <a:defRPr>
                <a:solidFill>
                  <a:schemeClr val="tx1"/>
                </a:solidFill>
                <a:latin typeface="+mn-lt"/>
                <a:ea typeface="ＭＳ Ｐゴシック" charset="-128"/>
              </a:defRPr>
            </a:lvl5pPr>
            <a:lvl6pPr marL="2055813" indent="-315913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charset="2"/>
              <a:buChar char="§"/>
              <a:defRPr>
                <a:solidFill>
                  <a:schemeClr val="tx1"/>
                </a:solidFill>
                <a:latin typeface="+mn-lt"/>
                <a:ea typeface="ＭＳ Ｐゴシック" charset="-128"/>
              </a:defRPr>
            </a:lvl6pPr>
            <a:lvl7pPr marL="2513013" indent="-315913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charset="2"/>
              <a:buChar char="§"/>
              <a:defRPr>
                <a:solidFill>
                  <a:schemeClr val="tx1"/>
                </a:solidFill>
                <a:latin typeface="+mn-lt"/>
                <a:ea typeface="ＭＳ Ｐゴシック" charset="-128"/>
              </a:defRPr>
            </a:lvl7pPr>
            <a:lvl8pPr marL="2970213" indent="-315913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charset="2"/>
              <a:buChar char="§"/>
              <a:defRPr>
                <a:solidFill>
                  <a:schemeClr val="tx1"/>
                </a:solidFill>
                <a:latin typeface="+mn-lt"/>
                <a:ea typeface="ＭＳ Ｐゴシック" charset="-128"/>
              </a:defRPr>
            </a:lvl8pPr>
            <a:lvl9pPr marL="3427413" indent="-315913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charset="2"/>
              <a:buChar char="§"/>
              <a:defRPr>
                <a:solidFill>
                  <a:schemeClr val="tx1"/>
                </a:solidFill>
                <a:latin typeface="+mn-lt"/>
                <a:ea typeface="ＭＳ Ｐゴシック" charset="-128"/>
              </a:defRPr>
            </a:lvl9pPr>
          </a:lstStyle>
          <a:p>
            <a:r>
              <a:rPr lang="en-US" b="0" dirty="0" smtClean="0"/>
              <a:t>Receiver sends ACK(B</a:t>
            </a:r>
            <a:r>
              <a:rPr lang="en-US" b="0" baseline="-25000" dirty="0" smtClean="0"/>
              <a:t>new</a:t>
            </a:r>
            <a:r>
              <a:rPr lang="en-US" b="0" dirty="0" smtClean="0"/>
              <a:t>+1)</a:t>
            </a:r>
            <a:endParaRPr lang="en-US" b="0" dirty="0"/>
          </a:p>
        </p:txBody>
      </p:sp>
      <p:sp>
        <p:nvSpPr>
          <p:cNvPr id="59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1"/>
            <a:ext cx="2133600" cy="365125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37931725" indent="-37474525" algn="ctr"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r"/>
            <a:fld id="{C347C1EF-973B-F840-ADDD-5BD345E7D802}" type="slidenum">
              <a:rPr lang="en-US" sz="1400" smtClean="0">
                <a:latin typeface="Calibri"/>
              </a:rPr>
              <a:pPr algn="r"/>
              <a:t>55</a:t>
            </a:fld>
            <a:endParaRPr lang="en-US" sz="1400" dirty="0"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251273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43" grpId="0" animBg="1"/>
      <p:bldP spid="44" grpId="0" animBg="1"/>
      <p:bldP spid="45" grpId="0" animBg="1"/>
      <p:bldP spid="46" grpId="0" animBg="1"/>
      <p:bldP spid="47" grpId="0" animBg="1"/>
      <p:bldP spid="48" grpId="0" animBg="1"/>
      <p:bldP spid="49" grpId="0" animBg="1"/>
      <p:bldP spid="50" grpId="0" animBg="1"/>
      <p:bldP spid="51" grpId="0" animBg="1"/>
      <p:bldP spid="52" grpId="0" animBg="1"/>
      <p:bldP spid="53" grpId="0"/>
      <p:bldP spid="56" grpId="0"/>
      <p:bldP spid="58" grpId="0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5378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-76200"/>
            <a:ext cx="8382000" cy="1173162"/>
          </a:xfrm>
        </p:spPr>
        <p:txBody>
          <a:bodyPr/>
          <a:lstStyle/>
          <a:p>
            <a:r>
              <a:rPr lang="en-US" dirty="0" smtClean="0"/>
              <a:t>Cumulative Acknowledgements (2)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719264"/>
            <a:ext cx="8229600" cy="566737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At receiver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 bwMode="auto">
          <a:xfrm>
            <a:off x="685800" y="3219510"/>
            <a:ext cx="152400" cy="381000"/>
          </a:xfrm>
          <a:prstGeom prst="rect">
            <a:avLst/>
          </a:prstGeom>
          <a:solidFill>
            <a:srgbClr val="008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urier New" charset="0"/>
            </a:endParaRPr>
          </a:p>
        </p:txBody>
      </p:sp>
      <p:sp>
        <p:nvSpPr>
          <p:cNvPr id="6" name="Rectangle 5"/>
          <p:cNvSpPr/>
          <p:nvPr/>
        </p:nvSpPr>
        <p:spPr bwMode="auto">
          <a:xfrm>
            <a:off x="914400" y="3219510"/>
            <a:ext cx="152400" cy="381000"/>
          </a:xfrm>
          <a:prstGeom prst="rect">
            <a:avLst/>
          </a:prstGeom>
          <a:solidFill>
            <a:srgbClr val="008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urier New" charset="0"/>
            </a:endParaRPr>
          </a:p>
        </p:txBody>
      </p:sp>
      <p:sp>
        <p:nvSpPr>
          <p:cNvPr id="7" name="Rectangle 6"/>
          <p:cNvSpPr/>
          <p:nvPr/>
        </p:nvSpPr>
        <p:spPr bwMode="auto">
          <a:xfrm>
            <a:off x="1143000" y="3219510"/>
            <a:ext cx="152400" cy="381000"/>
          </a:xfrm>
          <a:prstGeom prst="rect">
            <a:avLst/>
          </a:prstGeom>
          <a:solidFill>
            <a:srgbClr val="008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urier New" charset="0"/>
            </a:endParaRPr>
          </a:p>
        </p:txBody>
      </p:sp>
      <p:sp>
        <p:nvSpPr>
          <p:cNvPr id="8" name="Rectangle 7"/>
          <p:cNvSpPr/>
          <p:nvPr/>
        </p:nvSpPr>
        <p:spPr bwMode="auto">
          <a:xfrm>
            <a:off x="1371600" y="3219510"/>
            <a:ext cx="152400" cy="381000"/>
          </a:xfrm>
          <a:prstGeom prst="rect">
            <a:avLst/>
          </a:prstGeom>
          <a:solidFill>
            <a:srgbClr val="008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urier New" charset="0"/>
            </a:endParaRPr>
          </a:p>
        </p:txBody>
      </p:sp>
      <p:sp>
        <p:nvSpPr>
          <p:cNvPr id="9" name="Rectangle 8"/>
          <p:cNvSpPr/>
          <p:nvPr/>
        </p:nvSpPr>
        <p:spPr bwMode="auto">
          <a:xfrm>
            <a:off x="1600200" y="3219510"/>
            <a:ext cx="152400" cy="381000"/>
          </a:xfrm>
          <a:prstGeom prst="rect">
            <a:avLst/>
          </a:prstGeom>
          <a:solidFill>
            <a:srgbClr val="008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urier New" charset="0"/>
            </a:endParaRPr>
          </a:p>
        </p:txBody>
      </p:sp>
      <p:sp>
        <p:nvSpPr>
          <p:cNvPr id="10" name="Rectangle 9"/>
          <p:cNvSpPr/>
          <p:nvPr/>
        </p:nvSpPr>
        <p:spPr bwMode="auto">
          <a:xfrm>
            <a:off x="1828800" y="3219510"/>
            <a:ext cx="152400" cy="381000"/>
          </a:xfrm>
          <a:prstGeom prst="rect">
            <a:avLst/>
          </a:prstGeom>
          <a:solidFill>
            <a:srgbClr val="008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urier New" charset="0"/>
            </a:endParaRPr>
          </a:p>
        </p:txBody>
      </p:sp>
      <p:sp>
        <p:nvSpPr>
          <p:cNvPr id="11" name="Rectangle 10"/>
          <p:cNvSpPr/>
          <p:nvPr/>
        </p:nvSpPr>
        <p:spPr bwMode="auto">
          <a:xfrm>
            <a:off x="2057400" y="3219510"/>
            <a:ext cx="152400" cy="3810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urier New" charset="0"/>
            </a:endParaRPr>
          </a:p>
        </p:txBody>
      </p:sp>
      <p:sp>
        <p:nvSpPr>
          <p:cNvPr id="12" name="Rectangle 11"/>
          <p:cNvSpPr/>
          <p:nvPr/>
        </p:nvSpPr>
        <p:spPr bwMode="auto">
          <a:xfrm>
            <a:off x="2286000" y="3219510"/>
            <a:ext cx="152400" cy="3810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urier New" charset="0"/>
            </a:endParaRPr>
          </a:p>
        </p:txBody>
      </p:sp>
      <p:sp>
        <p:nvSpPr>
          <p:cNvPr id="13" name="Rectangle 12"/>
          <p:cNvSpPr/>
          <p:nvPr/>
        </p:nvSpPr>
        <p:spPr bwMode="auto">
          <a:xfrm>
            <a:off x="2514600" y="3219510"/>
            <a:ext cx="152400" cy="3810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urier New" charset="0"/>
            </a:endParaRPr>
          </a:p>
        </p:txBody>
      </p:sp>
      <p:sp>
        <p:nvSpPr>
          <p:cNvPr id="14" name="Rectangle 13"/>
          <p:cNvSpPr/>
          <p:nvPr/>
        </p:nvSpPr>
        <p:spPr bwMode="auto">
          <a:xfrm>
            <a:off x="2743200" y="3219510"/>
            <a:ext cx="152400" cy="3810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urier New" charset="0"/>
            </a:endParaRPr>
          </a:p>
        </p:txBody>
      </p:sp>
      <p:sp>
        <p:nvSpPr>
          <p:cNvPr id="15" name="Rectangle 14"/>
          <p:cNvSpPr/>
          <p:nvPr/>
        </p:nvSpPr>
        <p:spPr bwMode="auto">
          <a:xfrm>
            <a:off x="2971800" y="3219510"/>
            <a:ext cx="152400" cy="3810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urier New" charset="0"/>
            </a:endParaRPr>
          </a:p>
        </p:txBody>
      </p:sp>
      <p:sp>
        <p:nvSpPr>
          <p:cNvPr id="16" name="Rectangle 15"/>
          <p:cNvSpPr/>
          <p:nvPr/>
        </p:nvSpPr>
        <p:spPr bwMode="auto">
          <a:xfrm>
            <a:off x="3200400" y="3219510"/>
            <a:ext cx="152400" cy="3810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urier New" charset="0"/>
            </a:endParaRPr>
          </a:p>
        </p:txBody>
      </p:sp>
      <p:sp>
        <p:nvSpPr>
          <p:cNvPr id="17" name="Rectangle 16"/>
          <p:cNvSpPr/>
          <p:nvPr/>
        </p:nvSpPr>
        <p:spPr bwMode="auto">
          <a:xfrm>
            <a:off x="3429000" y="3219510"/>
            <a:ext cx="152400" cy="3810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urier New" charset="0"/>
            </a:endParaRPr>
          </a:p>
        </p:txBody>
      </p:sp>
      <p:sp>
        <p:nvSpPr>
          <p:cNvPr id="18" name="Rectangle 17"/>
          <p:cNvSpPr/>
          <p:nvPr/>
        </p:nvSpPr>
        <p:spPr bwMode="auto">
          <a:xfrm>
            <a:off x="3657600" y="3219510"/>
            <a:ext cx="152400" cy="3810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urier New" charset="0"/>
            </a:endParaRPr>
          </a:p>
        </p:txBody>
      </p:sp>
      <p:sp>
        <p:nvSpPr>
          <p:cNvPr id="19" name="Rectangle 18"/>
          <p:cNvSpPr/>
          <p:nvPr/>
        </p:nvSpPr>
        <p:spPr bwMode="auto">
          <a:xfrm>
            <a:off x="3886200" y="3219510"/>
            <a:ext cx="152400" cy="3810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urier New" charset="0"/>
            </a:endParaRPr>
          </a:p>
        </p:txBody>
      </p:sp>
      <p:sp>
        <p:nvSpPr>
          <p:cNvPr id="20" name="Rectangle 19"/>
          <p:cNvSpPr/>
          <p:nvPr/>
        </p:nvSpPr>
        <p:spPr bwMode="auto">
          <a:xfrm>
            <a:off x="4114800" y="3219510"/>
            <a:ext cx="152400" cy="3810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urier New" charset="0"/>
            </a:endParaRPr>
          </a:p>
        </p:txBody>
      </p:sp>
      <p:sp>
        <p:nvSpPr>
          <p:cNvPr id="21" name="Rectangle 20"/>
          <p:cNvSpPr/>
          <p:nvPr/>
        </p:nvSpPr>
        <p:spPr bwMode="auto">
          <a:xfrm>
            <a:off x="4343400" y="3219510"/>
            <a:ext cx="152400" cy="3810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urier New" charset="0"/>
            </a:endParaRPr>
          </a:p>
        </p:txBody>
      </p:sp>
      <p:sp>
        <p:nvSpPr>
          <p:cNvPr id="22" name="Rectangle 21"/>
          <p:cNvSpPr/>
          <p:nvPr/>
        </p:nvSpPr>
        <p:spPr bwMode="auto">
          <a:xfrm>
            <a:off x="4572000" y="3219510"/>
            <a:ext cx="152400" cy="3810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urier New" charset="0"/>
            </a:endParaRPr>
          </a:p>
        </p:txBody>
      </p:sp>
      <p:sp>
        <p:nvSpPr>
          <p:cNvPr id="23" name="Left Brace 22"/>
          <p:cNvSpPr/>
          <p:nvPr/>
        </p:nvSpPr>
        <p:spPr bwMode="auto">
          <a:xfrm rot="5400000">
            <a:off x="2857500" y="1886010"/>
            <a:ext cx="381000" cy="1981200"/>
          </a:xfrm>
          <a:prstGeom prst="leftBrac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urier New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2895602" y="2305110"/>
            <a:ext cx="3059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n</a:t>
            </a:r>
            <a:endParaRPr lang="en-US" dirty="0"/>
          </a:p>
        </p:txBody>
      </p:sp>
      <p:sp>
        <p:nvSpPr>
          <p:cNvPr id="25" name="TextBox 24"/>
          <p:cNvSpPr txBox="1"/>
          <p:nvPr/>
        </p:nvSpPr>
        <p:spPr>
          <a:xfrm>
            <a:off x="1718821" y="2514600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</a:t>
            </a:r>
            <a:endParaRPr lang="en-US" dirty="0"/>
          </a:p>
        </p:txBody>
      </p:sp>
      <p:cxnSp>
        <p:nvCxnSpPr>
          <p:cNvPr id="26" name="Straight Arrow Connector 25"/>
          <p:cNvCxnSpPr/>
          <p:nvPr/>
        </p:nvCxnSpPr>
        <p:spPr bwMode="auto">
          <a:xfrm>
            <a:off x="1888113" y="2914710"/>
            <a:ext cx="16889" cy="304800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27" name="Rectangle 26"/>
          <p:cNvSpPr/>
          <p:nvPr/>
        </p:nvSpPr>
        <p:spPr bwMode="auto">
          <a:xfrm>
            <a:off x="6208735" y="2305110"/>
            <a:ext cx="152400" cy="381000"/>
          </a:xfrm>
          <a:prstGeom prst="rect">
            <a:avLst/>
          </a:prstGeom>
          <a:solidFill>
            <a:srgbClr val="008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urier New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6384857" y="2286000"/>
            <a:ext cx="20192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0" dirty="0" smtClean="0">
                <a:latin typeface="+mn-lt"/>
              </a:rPr>
              <a:t>Received and </a:t>
            </a:r>
            <a:r>
              <a:rPr lang="en-US" sz="1800" b="0" dirty="0" err="1" smtClean="0">
                <a:latin typeface="+mn-lt"/>
              </a:rPr>
              <a:t>ACK’d</a:t>
            </a:r>
            <a:endParaRPr lang="en-US" sz="1800" b="0" dirty="0">
              <a:latin typeface="+mn-lt"/>
            </a:endParaRPr>
          </a:p>
        </p:txBody>
      </p:sp>
      <p:sp>
        <p:nvSpPr>
          <p:cNvPr id="29" name="Rectangle 28"/>
          <p:cNvSpPr/>
          <p:nvPr/>
        </p:nvSpPr>
        <p:spPr bwMode="auto">
          <a:xfrm>
            <a:off x="6203047" y="2762310"/>
            <a:ext cx="152400" cy="3810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urier New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6400802" y="2649380"/>
            <a:ext cx="196730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1800" b="0" dirty="0" smtClean="0">
                <a:latin typeface="+mn-lt"/>
              </a:rPr>
              <a:t>Acceptable but</a:t>
            </a:r>
            <a:r>
              <a:rPr lang="en-US" sz="1800" b="0" dirty="0">
                <a:latin typeface="+mn-lt"/>
              </a:rPr>
              <a:t> </a:t>
            </a:r>
            <a:r>
              <a:rPr lang="en-US" sz="1800" b="0" dirty="0" smtClean="0">
                <a:latin typeface="+mn-lt"/>
              </a:rPr>
              <a:t>not</a:t>
            </a:r>
            <a:br>
              <a:rPr lang="en-US" sz="1800" b="0" dirty="0" smtClean="0">
                <a:latin typeface="+mn-lt"/>
              </a:rPr>
            </a:br>
            <a:r>
              <a:rPr lang="en-US" sz="1800" b="0" dirty="0" smtClean="0">
                <a:latin typeface="+mn-lt"/>
              </a:rPr>
              <a:t>yet received</a:t>
            </a:r>
            <a:endParaRPr lang="en-US" sz="1800" b="0" dirty="0">
              <a:latin typeface="+mn-lt"/>
            </a:endParaRPr>
          </a:p>
        </p:txBody>
      </p:sp>
      <p:sp>
        <p:nvSpPr>
          <p:cNvPr id="31" name="Rectangle 30"/>
          <p:cNvSpPr/>
          <p:nvPr/>
        </p:nvSpPr>
        <p:spPr bwMode="auto">
          <a:xfrm>
            <a:off x="6215871" y="3295710"/>
            <a:ext cx="152400" cy="3810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urier New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6347872" y="3307378"/>
            <a:ext cx="19962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0" dirty="0" smtClean="0">
                <a:latin typeface="+mn-lt"/>
              </a:rPr>
              <a:t>Cannot be received</a:t>
            </a:r>
            <a:endParaRPr lang="en-US" sz="1800" b="0" dirty="0">
              <a:latin typeface="+mn-lt"/>
            </a:endParaRPr>
          </a:p>
        </p:txBody>
      </p:sp>
      <p:sp>
        <p:nvSpPr>
          <p:cNvPr id="33" name="Content Placeholder 1"/>
          <p:cNvSpPr txBox="1">
            <a:spLocks/>
          </p:cNvSpPr>
          <p:nvPr/>
        </p:nvSpPr>
        <p:spPr bwMode="auto">
          <a:xfrm>
            <a:off x="457200" y="4081464"/>
            <a:ext cx="8229600" cy="566737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charset="0"/>
              <a:buChar char="l"/>
              <a:defRPr sz="2800">
                <a:solidFill>
                  <a:schemeClr val="tx1"/>
                </a:solidFill>
                <a:latin typeface="+mn-lt"/>
                <a:ea typeface="ＭＳ Ｐゴシック" charset="-128"/>
                <a:cs typeface="ＭＳ Ｐゴシック" charset="-128"/>
              </a:defRPr>
            </a:lvl1pPr>
            <a:lvl2pPr marL="692150" indent="-3476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charset="0"/>
              <a:buChar char="l"/>
              <a:defRPr sz="2400">
                <a:solidFill>
                  <a:schemeClr val="tx1"/>
                </a:solidFill>
                <a:latin typeface="+mn-lt"/>
                <a:ea typeface="ＭＳ Ｐゴシック" charset="-128"/>
              </a:defRPr>
            </a:lvl2pPr>
            <a:lvl3pPr marL="987425" indent="-29368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charset="0"/>
              <a:buChar char="l"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3pPr>
            <a:lvl4pPr marL="1281113" indent="-2921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charset="0"/>
              <a:buChar char="§"/>
              <a:defRPr>
                <a:solidFill>
                  <a:schemeClr val="tx1"/>
                </a:solidFill>
                <a:latin typeface="+mn-lt"/>
                <a:ea typeface="ＭＳ Ｐゴシック" charset="-128"/>
              </a:defRPr>
            </a:lvl4pPr>
            <a:lvl5pPr marL="1598613" indent="-31591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charset="0"/>
              <a:buChar char="§"/>
              <a:defRPr>
                <a:solidFill>
                  <a:schemeClr val="tx1"/>
                </a:solidFill>
                <a:latin typeface="+mn-lt"/>
                <a:ea typeface="ＭＳ Ｐゴシック" charset="-128"/>
              </a:defRPr>
            </a:lvl5pPr>
            <a:lvl6pPr marL="2055813" indent="-315913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charset="2"/>
              <a:buChar char="§"/>
              <a:defRPr>
                <a:solidFill>
                  <a:schemeClr val="tx1"/>
                </a:solidFill>
                <a:latin typeface="+mn-lt"/>
                <a:ea typeface="ＭＳ Ｐゴシック" charset="-128"/>
              </a:defRPr>
            </a:lvl6pPr>
            <a:lvl7pPr marL="2513013" indent="-315913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charset="2"/>
              <a:buChar char="§"/>
              <a:defRPr>
                <a:solidFill>
                  <a:schemeClr val="tx1"/>
                </a:solidFill>
                <a:latin typeface="+mn-lt"/>
                <a:ea typeface="ＭＳ Ｐゴシック" charset="-128"/>
              </a:defRPr>
            </a:lvl7pPr>
            <a:lvl8pPr marL="2970213" indent="-315913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charset="2"/>
              <a:buChar char="§"/>
              <a:defRPr>
                <a:solidFill>
                  <a:schemeClr val="tx1"/>
                </a:solidFill>
                <a:latin typeface="+mn-lt"/>
                <a:ea typeface="ＭＳ Ｐゴシック" charset="-128"/>
              </a:defRPr>
            </a:lvl8pPr>
            <a:lvl9pPr marL="3427413" indent="-315913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charset="2"/>
              <a:buChar char="§"/>
              <a:defRPr>
                <a:solidFill>
                  <a:schemeClr val="tx1"/>
                </a:solidFill>
                <a:latin typeface="+mn-lt"/>
                <a:ea typeface="ＭＳ Ｐゴシック" charset="-128"/>
              </a:defRPr>
            </a:lvl9pPr>
          </a:lstStyle>
          <a:p>
            <a:r>
              <a:rPr lang="en-US" b="0" dirty="0" smtClean="0"/>
              <a:t>After receiving B+4, B+5</a:t>
            </a:r>
            <a:endParaRPr lang="en-US" b="0" dirty="0"/>
          </a:p>
        </p:txBody>
      </p:sp>
      <p:sp>
        <p:nvSpPr>
          <p:cNvPr id="34" name="Rectangle 33"/>
          <p:cNvSpPr/>
          <p:nvPr/>
        </p:nvSpPr>
        <p:spPr bwMode="auto">
          <a:xfrm>
            <a:off x="762000" y="5410200"/>
            <a:ext cx="152400" cy="381000"/>
          </a:xfrm>
          <a:prstGeom prst="rect">
            <a:avLst/>
          </a:prstGeom>
          <a:solidFill>
            <a:srgbClr val="008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urier New" charset="0"/>
            </a:endParaRPr>
          </a:p>
        </p:txBody>
      </p:sp>
      <p:sp>
        <p:nvSpPr>
          <p:cNvPr id="35" name="Rectangle 34"/>
          <p:cNvSpPr/>
          <p:nvPr/>
        </p:nvSpPr>
        <p:spPr bwMode="auto">
          <a:xfrm>
            <a:off x="990600" y="5410200"/>
            <a:ext cx="152400" cy="381000"/>
          </a:xfrm>
          <a:prstGeom prst="rect">
            <a:avLst/>
          </a:prstGeom>
          <a:solidFill>
            <a:srgbClr val="008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urier New" charset="0"/>
            </a:endParaRPr>
          </a:p>
        </p:txBody>
      </p:sp>
      <p:sp>
        <p:nvSpPr>
          <p:cNvPr id="36" name="Rectangle 35"/>
          <p:cNvSpPr/>
          <p:nvPr/>
        </p:nvSpPr>
        <p:spPr bwMode="auto">
          <a:xfrm>
            <a:off x="1219200" y="5410200"/>
            <a:ext cx="152400" cy="381000"/>
          </a:xfrm>
          <a:prstGeom prst="rect">
            <a:avLst/>
          </a:prstGeom>
          <a:solidFill>
            <a:srgbClr val="008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urier New" charset="0"/>
            </a:endParaRPr>
          </a:p>
        </p:txBody>
      </p:sp>
      <p:sp>
        <p:nvSpPr>
          <p:cNvPr id="37" name="Rectangle 36"/>
          <p:cNvSpPr/>
          <p:nvPr/>
        </p:nvSpPr>
        <p:spPr bwMode="auto">
          <a:xfrm>
            <a:off x="1447800" y="5410200"/>
            <a:ext cx="152400" cy="381000"/>
          </a:xfrm>
          <a:prstGeom prst="rect">
            <a:avLst/>
          </a:prstGeom>
          <a:solidFill>
            <a:srgbClr val="008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urier New" charset="0"/>
            </a:endParaRPr>
          </a:p>
        </p:txBody>
      </p:sp>
      <p:sp>
        <p:nvSpPr>
          <p:cNvPr id="38" name="Rectangle 37"/>
          <p:cNvSpPr/>
          <p:nvPr/>
        </p:nvSpPr>
        <p:spPr bwMode="auto">
          <a:xfrm>
            <a:off x="1676400" y="5410200"/>
            <a:ext cx="152400" cy="381000"/>
          </a:xfrm>
          <a:prstGeom prst="rect">
            <a:avLst/>
          </a:prstGeom>
          <a:solidFill>
            <a:srgbClr val="008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urier New" charset="0"/>
            </a:endParaRPr>
          </a:p>
        </p:txBody>
      </p:sp>
      <p:sp>
        <p:nvSpPr>
          <p:cNvPr id="39" name="Rectangle 38"/>
          <p:cNvSpPr/>
          <p:nvPr/>
        </p:nvSpPr>
        <p:spPr bwMode="auto">
          <a:xfrm>
            <a:off x="1905000" y="5410200"/>
            <a:ext cx="152400" cy="381000"/>
          </a:xfrm>
          <a:prstGeom prst="rect">
            <a:avLst/>
          </a:prstGeom>
          <a:solidFill>
            <a:srgbClr val="008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urier New" charset="0"/>
            </a:endParaRPr>
          </a:p>
        </p:txBody>
      </p:sp>
      <p:sp>
        <p:nvSpPr>
          <p:cNvPr id="40" name="Rectangle 39"/>
          <p:cNvSpPr/>
          <p:nvPr/>
        </p:nvSpPr>
        <p:spPr bwMode="auto">
          <a:xfrm>
            <a:off x="2133600" y="5410200"/>
            <a:ext cx="152400" cy="3810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urier New" charset="0"/>
            </a:endParaRPr>
          </a:p>
        </p:txBody>
      </p:sp>
      <p:sp>
        <p:nvSpPr>
          <p:cNvPr id="41" name="Rectangle 40"/>
          <p:cNvSpPr/>
          <p:nvPr/>
        </p:nvSpPr>
        <p:spPr bwMode="auto">
          <a:xfrm>
            <a:off x="2362200" y="5410200"/>
            <a:ext cx="152400" cy="3810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urier New" charset="0"/>
            </a:endParaRPr>
          </a:p>
        </p:txBody>
      </p:sp>
      <p:sp>
        <p:nvSpPr>
          <p:cNvPr id="42" name="Rectangle 41"/>
          <p:cNvSpPr/>
          <p:nvPr/>
        </p:nvSpPr>
        <p:spPr bwMode="auto">
          <a:xfrm>
            <a:off x="2590800" y="5410200"/>
            <a:ext cx="152400" cy="3810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urier New" charset="0"/>
            </a:endParaRPr>
          </a:p>
        </p:txBody>
      </p:sp>
      <p:sp>
        <p:nvSpPr>
          <p:cNvPr id="43" name="Rectangle 42"/>
          <p:cNvSpPr/>
          <p:nvPr/>
        </p:nvSpPr>
        <p:spPr bwMode="auto">
          <a:xfrm>
            <a:off x="2819400" y="5410200"/>
            <a:ext cx="152400" cy="381000"/>
          </a:xfrm>
          <a:prstGeom prst="rect">
            <a:avLst/>
          </a:prstGeom>
          <a:solidFill>
            <a:srgbClr val="008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urier New" charset="0"/>
            </a:endParaRPr>
          </a:p>
        </p:txBody>
      </p:sp>
      <p:sp>
        <p:nvSpPr>
          <p:cNvPr id="44" name="Rectangle 43"/>
          <p:cNvSpPr/>
          <p:nvPr/>
        </p:nvSpPr>
        <p:spPr bwMode="auto">
          <a:xfrm>
            <a:off x="3048000" y="5410200"/>
            <a:ext cx="152400" cy="381000"/>
          </a:xfrm>
          <a:prstGeom prst="rect">
            <a:avLst/>
          </a:prstGeom>
          <a:solidFill>
            <a:srgbClr val="008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urier New" charset="0"/>
            </a:endParaRPr>
          </a:p>
        </p:txBody>
      </p:sp>
      <p:sp>
        <p:nvSpPr>
          <p:cNvPr id="45" name="Rectangle 44"/>
          <p:cNvSpPr/>
          <p:nvPr/>
        </p:nvSpPr>
        <p:spPr bwMode="auto">
          <a:xfrm>
            <a:off x="3276600" y="5410200"/>
            <a:ext cx="152400" cy="3810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urier New" charset="0"/>
            </a:endParaRPr>
          </a:p>
        </p:txBody>
      </p:sp>
      <p:sp>
        <p:nvSpPr>
          <p:cNvPr id="46" name="Rectangle 45"/>
          <p:cNvSpPr/>
          <p:nvPr/>
        </p:nvSpPr>
        <p:spPr bwMode="auto">
          <a:xfrm>
            <a:off x="3505200" y="5410200"/>
            <a:ext cx="152400" cy="3810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urier New" charset="0"/>
            </a:endParaRPr>
          </a:p>
        </p:txBody>
      </p:sp>
      <p:sp>
        <p:nvSpPr>
          <p:cNvPr id="47" name="Rectangle 46"/>
          <p:cNvSpPr/>
          <p:nvPr/>
        </p:nvSpPr>
        <p:spPr bwMode="auto">
          <a:xfrm>
            <a:off x="3733800" y="5410200"/>
            <a:ext cx="152400" cy="3810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urier New" charset="0"/>
            </a:endParaRPr>
          </a:p>
        </p:txBody>
      </p:sp>
      <p:sp>
        <p:nvSpPr>
          <p:cNvPr id="48" name="Rectangle 47"/>
          <p:cNvSpPr/>
          <p:nvPr/>
        </p:nvSpPr>
        <p:spPr bwMode="auto">
          <a:xfrm>
            <a:off x="3962400" y="5410200"/>
            <a:ext cx="152400" cy="3810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urier New" charset="0"/>
            </a:endParaRPr>
          </a:p>
        </p:txBody>
      </p:sp>
      <p:sp>
        <p:nvSpPr>
          <p:cNvPr id="49" name="Rectangle 48"/>
          <p:cNvSpPr/>
          <p:nvPr/>
        </p:nvSpPr>
        <p:spPr bwMode="auto">
          <a:xfrm>
            <a:off x="4191000" y="5410200"/>
            <a:ext cx="152400" cy="3810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urier New" charset="0"/>
            </a:endParaRPr>
          </a:p>
        </p:txBody>
      </p:sp>
      <p:sp>
        <p:nvSpPr>
          <p:cNvPr id="50" name="Rectangle 49"/>
          <p:cNvSpPr/>
          <p:nvPr/>
        </p:nvSpPr>
        <p:spPr bwMode="auto">
          <a:xfrm>
            <a:off x="4419600" y="5410200"/>
            <a:ext cx="152400" cy="3810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urier New" charset="0"/>
            </a:endParaRPr>
          </a:p>
        </p:txBody>
      </p:sp>
      <p:sp>
        <p:nvSpPr>
          <p:cNvPr id="51" name="Rectangle 50"/>
          <p:cNvSpPr/>
          <p:nvPr/>
        </p:nvSpPr>
        <p:spPr bwMode="auto">
          <a:xfrm>
            <a:off x="4648200" y="5410200"/>
            <a:ext cx="152400" cy="3810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urier New" charset="0"/>
            </a:endParaRPr>
          </a:p>
        </p:txBody>
      </p:sp>
      <p:sp>
        <p:nvSpPr>
          <p:cNvPr id="52" name="Left Brace 51"/>
          <p:cNvSpPr/>
          <p:nvPr/>
        </p:nvSpPr>
        <p:spPr bwMode="auto">
          <a:xfrm rot="5400000">
            <a:off x="2933700" y="4152900"/>
            <a:ext cx="381000" cy="1981200"/>
          </a:xfrm>
          <a:prstGeom prst="leftBrac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urier New" charset="0"/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2971802" y="4629090"/>
            <a:ext cx="3059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n</a:t>
            </a:r>
            <a:endParaRPr lang="en-US" dirty="0"/>
          </a:p>
        </p:txBody>
      </p:sp>
      <p:sp>
        <p:nvSpPr>
          <p:cNvPr id="56" name="TextBox 55"/>
          <p:cNvSpPr txBox="1"/>
          <p:nvPr/>
        </p:nvSpPr>
        <p:spPr>
          <a:xfrm>
            <a:off x="1752601" y="4705290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</a:t>
            </a:r>
            <a:endParaRPr lang="en-US" baseline="-25000" dirty="0"/>
          </a:p>
        </p:txBody>
      </p:sp>
      <p:cxnSp>
        <p:nvCxnSpPr>
          <p:cNvPr id="57" name="Straight Arrow Connector 56"/>
          <p:cNvCxnSpPr/>
          <p:nvPr/>
        </p:nvCxnSpPr>
        <p:spPr bwMode="auto">
          <a:xfrm>
            <a:off x="1964313" y="5105400"/>
            <a:ext cx="16889" cy="304800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58" name="Content Placeholder 1"/>
          <p:cNvSpPr txBox="1">
            <a:spLocks/>
          </p:cNvSpPr>
          <p:nvPr/>
        </p:nvSpPr>
        <p:spPr bwMode="auto">
          <a:xfrm>
            <a:off x="457200" y="6062664"/>
            <a:ext cx="8229600" cy="566737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charset="0"/>
              <a:buChar char="l"/>
              <a:defRPr sz="2800">
                <a:solidFill>
                  <a:schemeClr val="tx1"/>
                </a:solidFill>
                <a:latin typeface="+mn-lt"/>
                <a:ea typeface="ＭＳ Ｐゴシック" charset="-128"/>
                <a:cs typeface="ＭＳ Ｐゴシック" charset="-128"/>
              </a:defRPr>
            </a:lvl1pPr>
            <a:lvl2pPr marL="692150" indent="-3476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charset="0"/>
              <a:buChar char="l"/>
              <a:defRPr sz="2400">
                <a:solidFill>
                  <a:schemeClr val="tx1"/>
                </a:solidFill>
                <a:latin typeface="+mn-lt"/>
                <a:ea typeface="ＭＳ Ｐゴシック" charset="-128"/>
              </a:defRPr>
            </a:lvl2pPr>
            <a:lvl3pPr marL="987425" indent="-29368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charset="0"/>
              <a:buChar char="l"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3pPr>
            <a:lvl4pPr marL="1281113" indent="-2921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charset="0"/>
              <a:buChar char="§"/>
              <a:defRPr>
                <a:solidFill>
                  <a:schemeClr val="tx1"/>
                </a:solidFill>
                <a:latin typeface="+mn-lt"/>
                <a:ea typeface="ＭＳ Ｐゴシック" charset="-128"/>
              </a:defRPr>
            </a:lvl4pPr>
            <a:lvl5pPr marL="1598613" indent="-31591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charset="0"/>
              <a:buChar char="§"/>
              <a:defRPr>
                <a:solidFill>
                  <a:schemeClr val="tx1"/>
                </a:solidFill>
                <a:latin typeface="+mn-lt"/>
                <a:ea typeface="ＭＳ Ｐゴシック" charset="-128"/>
              </a:defRPr>
            </a:lvl5pPr>
            <a:lvl6pPr marL="2055813" indent="-315913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charset="2"/>
              <a:buChar char="§"/>
              <a:defRPr>
                <a:solidFill>
                  <a:schemeClr val="tx1"/>
                </a:solidFill>
                <a:latin typeface="+mn-lt"/>
                <a:ea typeface="ＭＳ Ｐゴシック" charset="-128"/>
              </a:defRPr>
            </a:lvl6pPr>
            <a:lvl7pPr marL="2513013" indent="-315913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charset="2"/>
              <a:buChar char="§"/>
              <a:defRPr>
                <a:solidFill>
                  <a:schemeClr val="tx1"/>
                </a:solidFill>
                <a:latin typeface="+mn-lt"/>
                <a:ea typeface="ＭＳ Ｐゴシック" charset="-128"/>
              </a:defRPr>
            </a:lvl7pPr>
            <a:lvl8pPr marL="2970213" indent="-315913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charset="2"/>
              <a:buChar char="§"/>
              <a:defRPr>
                <a:solidFill>
                  <a:schemeClr val="tx1"/>
                </a:solidFill>
                <a:latin typeface="+mn-lt"/>
                <a:ea typeface="ＭＳ Ｐゴシック" charset="-128"/>
              </a:defRPr>
            </a:lvl8pPr>
            <a:lvl9pPr marL="3427413" indent="-315913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charset="2"/>
              <a:buChar char="§"/>
              <a:defRPr>
                <a:solidFill>
                  <a:schemeClr val="tx1"/>
                </a:solidFill>
                <a:latin typeface="+mn-lt"/>
                <a:ea typeface="ＭＳ Ｐゴシック" charset="-128"/>
              </a:defRPr>
            </a:lvl9pPr>
          </a:lstStyle>
          <a:p>
            <a:r>
              <a:rPr lang="en-US" b="0" dirty="0" smtClean="0"/>
              <a:t>Receiver sends </a:t>
            </a:r>
            <a:r>
              <a:rPr lang="en-US" b="0" dirty="0" smtClean="0">
                <a:solidFill>
                  <a:srgbClr val="FF0000"/>
                </a:solidFill>
              </a:rPr>
              <a:t>ACK(B+1)</a:t>
            </a:r>
            <a:endParaRPr lang="en-US" b="0" dirty="0">
              <a:solidFill>
                <a:srgbClr val="FF0000"/>
              </a:solidFill>
            </a:endParaRPr>
          </a:p>
        </p:txBody>
      </p:sp>
      <p:sp>
        <p:nvSpPr>
          <p:cNvPr id="59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1"/>
            <a:ext cx="2133600" cy="365125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37931725" indent="-37474525" algn="ctr"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r"/>
            <a:fld id="{C347C1EF-973B-F840-ADDD-5BD345E7D802}" type="slidenum">
              <a:rPr lang="en-US" sz="1400" smtClean="0">
                <a:latin typeface="Calibri"/>
              </a:rPr>
              <a:pPr algn="r"/>
              <a:t>56</a:t>
            </a:fld>
            <a:endParaRPr lang="en-US" sz="1400" dirty="0">
              <a:latin typeface="Calibri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388773" y="4629090"/>
            <a:ext cx="314542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smtClean="0"/>
              <a:t>How do we recover?</a:t>
            </a:r>
            <a:endParaRPr lang="en-US" sz="4800" b="1" dirty="0"/>
          </a:p>
        </p:txBody>
      </p:sp>
    </p:spTree>
    <p:extLst>
      <p:ext uri="{BB962C8B-B14F-4D97-AF65-F5344CB8AC3E}">
        <p14:creationId xmlns:p14="http://schemas.microsoft.com/office/powerpoint/2010/main" val="37645243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43" grpId="0" animBg="1"/>
      <p:bldP spid="44" grpId="0" animBg="1"/>
      <p:bldP spid="45" grpId="0" animBg="1"/>
      <p:bldP spid="46" grpId="0" animBg="1"/>
      <p:bldP spid="47" grpId="0" animBg="1"/>
      <p:bldP spid="48" grpId="0" animBg="1"/>
      <p:bldP spid="49" grpId="0" animBg="1"/>
      <p:bldP spid="50" grpId="0" animBg="1"/>
      <p:bldP spid="51" grpId="0" animBg="1"/>
      <p:bldP spid="52" grpId="0" animBg="1"/>
      <p:bldP spid="53" grpId="0"/>
      <p:bldP spid="56" grpId="0"/>
      <p:bldP spid="58" grpId="0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53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Go-Back</a:t>
            </a:r>
            <a:r>
              <a:rPr lang="en-US" dirty="0" smtClean="0"/>
              <a:t>-N </a:t>
            </a:r>
            <a:r>
              <a:rPr lang="en-US" dirty="0"/>
              <a:t>(GBN)</a:t>
            </a:r>
          </a:p>
        </p:txBody>
      </p:sp>
      <p:sp>
        <p:nvSpPr>
          <p:cNvPr id="11253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719263"/>
            <a:ext cx="8686800" cy="4411662"/>
          </a:xfrm>
        </p:spPr>
        <p:txBody>
          <a:bodyPr/>
          <a:lstStyle/>
          <a:p>
            <a:r>
              <a:rPr lang="en-US" sz="2400" dirty="0" smtClean="0"/>
              <a:t>Sender transmits </a:t>
            </a:r>
            <a:r>
              <a:rPr lang="en-US" sz="2400" dirty="0"/>
              <a:t>up to </a:t>
            </a:r>
            <a:r>
              <a:rPr lang="en-US" sz="2400" i="1" dirty="0"/>
              <a:t>n</a:t>
            </a:r>
            <a:r>
              <a:rPr lang="en-US" sz="2400" dirty="0"/>
              <a:t> unacknowledged </a:t>
            </a:r>
            <a:r>
              <a:rPr lang="en-US" sz="2400" dirty="0" smtClean="0"/>
              <a:t>packets</a:t>
            </a:r>
          </a:p>
          <a:p>
            <a:pPr marL="0" indent="0">
              <a:buNone/>
            </a:pPr>
            <a:endParaRPr lang="en-US" sz="2400" dirty="0" smtClean="0"/>
          </a:p>
          <a:p>
            <a:r>
              <a:rPr lang="en-US" sz="2400" dirty="0" smtClean="0"/>
              <a:t>Receiver only accepts packets in order</a:t>
            </a:r>
          </a:p>
          <a:p>
            <a:pPr lvl="1"/>
            <a:r>
              <a:rPr lang="en-US" sz="2000" dirty="0" smtClean="0"/>
              <a:t>discards out-of-order packets (i.e., packets other than</a:t>
            </a:r>
            <a:r>
              <a:rPr lang="en-US" sz="2000" i="1" dirty="0" smtClean="0"/>
              <a:t> B+1</a:t>
            </a:r>
            <a:r>
              <a:rPr lang="en-US" sz="2000" dirty="0" smtClean="0"/>
              <a:t>)</a:t>
            </a:r>
          </a:p>
          <a:p>
            <a:r>
              <a:rPr lang="en-US" sz="2400" dirty="0"/>
              <a:t>Receiver uses </a:t>
            </a:r>
            <a:r>
              <a:rPr lang="en-US" sz="2400" dirty="0" smtClean="0">
                <a:solidFill>
                  <a:srgbClr val="000090"/>
                </a:solidFill>
              </a:rPr>
              <a:t>cumulative acknowledgements</a:t>
            </a:r>
          </a:p>
          <a:p>
            <a:pPr lvl="1"/>
            <a:r>
              <a:rPr lang="en-US" sz="2000" dirty="0" smtClean="0"/>
              <a:t>i.e., sequence# in ACK = next expected in-order sequence# </a:t>
            </a:r>
            <a:endParaRPr lang="en-US" sz="2000" dirty="0"/>
          </a:p>
          <a:p>
            <a:endParaRPr lang="en-US" sz="2400" dirty="0"/>
          </a:p>
          <a:p>
            <a:r>
              <a:rPr lang="en-US" sz="2400" dirty="0" smtClean="0"/>
              <a:t>Sender sets timer for 1</a:t>
            </a:r>
            <a:r>
              <a:rPr lang="en-US" sz="2400" baseline="30000" dirty="0" smtClean="0"/>
              <a:t>st</a:t>
            </a:r>
            <a:r>
              <a:rPr lang="en-US" sz="2400" dirty="0" smtClean="0"/>
              <a:t> outstanding </a:t>
            </a:r>
            <a:r>
              <a:rPr lang="en-US" sz="2400" dirty="0" err="1" smtClean="0"/>
              <a:t>ack</a:t>
            </a:r>
            <a:r>
              <a:rPr lang="en-US" sz="2400" dirty="0" smtClean="0"/>
              <a:t> (A+1)</a:t>
            </a:r>
          </a:p>
          <a:p>
            <a:r>
              <a:rPr lang="en-US" sz="2400" dirty="0" smtClean="0"/>
              <a:t>If timeout, </a:t>
            </a:r>
            <a:r>
              <a:rPr lang="en-US" sz="2400" dirty="0"/>
              <a:t>retransmit </a:t>
            </a:r>
            <a:r>
              <a:rPr lang="en-US" sz="2400" i="1" dirty="0" smtClean="0"/>
              <a:t>A+1</a:t>
            </a:r>
            <a:r>
              <a:rPr lang="en-US" sz="2400" dirty="0" smtClean="0"/>
              <a:t>,</a:t>
            </a:r>
            <a:r>
              <a:rPr lang="en-US" sz="2400" i="1" dirty="0" smtClean="0"/>
              <a:t> </a:t>
            </a:r>
            <a:r>
              <a:rPr lang="en-US" sz="2400" dirty="0" smtClean="0"/>
              <a:t>… , </a:t>
            </a:r>
            <a:r>
              <a:rPr lang="en-US" sz="2400" i="1" dirty="0" err="1" smtClean="0"/>
              <a:t>A+n</a:t>
            </a:r>
            <a:endParaRPr lang="en-US" sz="2400" i="1" dirty="0"/>
          </a:p>
          <a:p>
            <a:endParaRPr lang="en-US" sz="2400" dirty="0"/>
          </a:p>
        </p:txBody>
      </p:sp>
      <p:sp>
        <p:nvSpPr>
          <p:cNvPr id="4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1"/>
            <a:ext cx="2133600" cy="365125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37931725" indent="-37474525" algn="ctr"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r"/>
            <a:fld id="{C347C1EF-973B-F840-ADDD-5BD345E7D802}" type="slidenum">
              <a:rPr lang="en-US" sz="1400" smtClean="0">
                <a:latin typeface="Calibri"/>
              </a:rPr>
              <a:pPr algn="r"/>
              <a:t>57</a:t>
            </a:fld>
            <a:endParaRPr lang="en-US" sz="1400" dirty="0"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0948885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53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53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53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53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53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537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537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5379" grpId="0" build="p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43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Sliding </a:t>
            </a:r>
            <a:r>
              <a:rPr lang="en-US" dirty="0" smtClean="0"/>
              <a:t>Window with GBN</a:t>
            </a:r>
            <a:endParaRPr lang="en-US" dirty="0"/>
          </a:p>
        </p:txBody>
      </p:sp>
      <p:sp>
        <p:nvSpPr>
          <p:cNvPr id="11243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719264"/>
            <a:ext cx="8229600" cy="947738"/>
          </a:xfrm>
        </p:spPr>
        <p:txBody>
          <a:bodyPr>
            <a:noAutofit/>
          </a:bodyPr>
          <a:lstStyle/>
          <a:p>
            <a:pPr>
              <a:lnSpc>
                <a:spcPct val="90000"/>
              </a:lnSpc>
            </a:pPr>
            <a:r>
              <a:rPr lang="en-US" sz="2000" dirty="0" smtClean="0"/>
              <a:t>Let </a:t>
            </a:r>
            <a:r>
              <a:rPr lang="en-US" sz="2000" dirty="0"/>
              <a:t>A be the </a:t>
            </a:r>
            <a:r>
              <a:rPr lang="en-US" sz="2000" dirty="0">
                <a:solidFill>
                  <a:srgbClr val="0000FF"/>
                </a:solidFill>
              </a:rPr>
              <a:t>last </a:t>
            </a:r>
            <a:r>
              <a:rPr lang="en-US" sz="2000" dirty="0" err="1" smtClean="0">
                <a:solidFill>
                  <a:srgbClr val="0000FF"/>
                </a:solidFill>
              </a:rPr>
              <a:t>ack</a:t>
            </a:r>
            <a:r>
              <a:rPr lang="en-US" sz="2000" dirty="0" err="1" smtClean="0">
                <a:solidFill>
                  <a:srgbClr val="0000FF"/>
                </a:solidFill>
                <a:latin typeface="Arial"/>
              </a:rPr>
              <a:t>’</a:t>
            </a:r>
            <a:r>
              <a:rPr lang="en-US" sz="2000" dirty="0" err="1" smtClean="0">
                <a:solidFill>
                  <a:srgbClr val="0000FF"/>
                </a:solidFill>
              </a:rPr>
              <a:t>d</a:t>
            </a:r>
            <a:r>
              <a:rPr lang="en-US" sz="2000" dirty="0" smtClean="0">
                <a:solidFill>
                  <a:srgbClr val="0000FF"/>
                </a:solidFill>
              </a:rPr>
              <a:t> </a:t>
            </a:r>
            <a:r>
              <a:rPr lang="en-US" sz="2000" dirty="0">
                <a:solidFill>
                  <a:srgbClr val="0000FF"/>
                </a:solidFill>
              </a:rPr>
              <a:t>packet of sender without gap</a:t>
            </a:r>
            <a:r>
              <a:rPr lang="en-US" sz="2000" dirty="0" smtClean="0"/>
              <a:t>;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en-US" sz="2000" dirty="0" smtClean="0"/>
              <a:t>	then </a:t>
            </a:r>
            <a:r>
              <a:rPr lang="en-US" sz="2000" dirty="0"/>
              <a:t>window of sender = {A+1, A+2, …, </a:t>
            </a:r>
            <a:r>
              <a:rPr lang="en-US" sz="2000" dirty="0" err="1"/>
              <a:t>A+n</a:t>
            </a:r>
            <a:r>
              <a:rPr lang="en-US" sz="2000" dirty="0"/>
              <a:t>}</a:t>
            </a:r>
            <a:br>
              <a:rPr lang="en-US" sz="2000" dirty="0"/>
            </a:br>
            <a:endParaRPr lang="en-US" sz="2000" dirty="0" smtClean="0"/>
          </a:p>
          <a:p>
            <a:pPr>
              <a:lnSpc>
                <a:spcPct val="80000"/>
              </a:lnSpc>
            </a:pPr>
            <a:endParaRPr lang="en-US" sz="2000" dirty="0"/>
          </a:p>
          <a:p>
            <a:pPr>
              <a:lnSpc>
                <a:spcPct val="80000"/>
              </a:lnSpc>
            </a:pPr>
            <a:endParaRPr lang="en-US" sz="2000" dirty="0" smtClean="0"/>
          </a:p>
          <a:p>
            <a:pPr>
              <a:lnSpc>
                <a:spcPct val="80000"/>
              </a:lnSpc>
            </a:pPr>
            <a:endParaRPr lang="en-US" sz="2000" dirty="0"/>
          </a:p>
          <a:p>
            <a:pPr>
              <a:lnSpc>
                <a:spcPct val="80000"/>
              </a:lnSpc>
            </a:pPr>
            <a:endParaRPr lang="en-US" sz="2000" dirty="0" smtClean="0"/>
          </a:p>
          <a:p>
            <a:pPr>
              <a:lnSpc>
                <a:spcPct val="80000"/>
              </a:lnSpc>
            </a:pPr>
            <a:endParaRPr lang="en-US" sz="2000" dirty="0"/>
          </a:p>
          <a:p>
            <a:pPr>
              <a:lnSpc>
                <a:spcPct val="80000"/>
              </a:lnSpc>
            </a:pPr>
            <a:endParaRPr lang="en-US" sz="2000" dirty="0" smtClean="0"/>
          </a:p>
          <a:p>
            <a:pPr>
              <a:lnSpc>
                <a:spcPct val="90000"/>
              </a:lnSpc>
            </a:pPr>
            <a:r>
              <a:rPr lang="en-US" sz="2000" dirty="0"/>
              <a:t>Let B be the </a:t>
            </a:r>
            <a:r>
              <a:rPr lang="en-US" sz="2000" dirty="0">
                <a:solidFill>
                  <a:srgbClr val="0000FF"/>
                </a:solidFill>
              </a:rPr>
              <a:t>last received packet without gap</a:t>
            </a:r>
            <a:r>
              <a:rPr lang="en-US" sz="2000" dirty="0"/>
              <a:t> by receiver</a:t>
            </a:r>
            <a:r>
              <a:rPr lang="en-US" sz="2000" dirty="0" smtClean="0"/>
              <a:t>,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en-US" sz="2000" dirty="0"/>
              <a:t>	</a:t>
            </a:r>
            <a:r>
              <a:rPr lang="en-US" sz="2000" dirty="0" smtClean="0"/>
              <a:t>then </a:t>
            </a:r>
            <a:r>
              <a:rPr lang="en-US" sz="2000" dirty="0"/>
              <a:t>window of receiver = {B+1,…, </a:t>
            </a:r>
            <a:r>
              <a:rPr lang="en-US" sz="2000" dirty="0" err="1"/>
              <a:t>B+n</a:t>
            </a:r>
            <a:r>
              <a:rPr lang="en-US" sz="2000" dirty="0"/>
              <a:t>}</a:t>
            </a:r>
            <a:br>
              <a:rPr lang="en-US" sz="2000" dirty="0"/>
            </a:br>
            <a:endParaRPr lang="en-US" sz="2000" dirty="0"/>
          </a:p>
          <a:p>
            <a:pPr>
              <a:lnSpc>
                <a:spcPct val="80000"/>
              </a:lnSpc>
            </a:pPr>
            <a:endParaRPr lang="en-US" sz="2000" dirty="0" smtClean="0"/>
          </a:p>
          <a:p>
            <a:pPr>
              <a:lnSpc>
                <a:spcPct val="80000"/>
              </a:lnSpc>
            </a:pPr>
            <a:endParaRPr lang="en-US" sz="2000" dirty="0"/>
          </a:p>
          <a:p>
            <a:pPr>
              <a:lnSpc>
                <a:spcPct val="80000"/>
              </a:lnSpc>
            </a:pPr>
            <a:endParaRPr lang="en-US" sz="2000" dirty="0"/>
          </a:p>
        </p:txBody>
      </p:sp>
      <p:sp>
        <p:nvSpPr>
          <p:cNvPr id="2" name="Rectangle 1"/>
          <p:cNvSpPr/>
          <p:nvPr/>
        </p:nvSpPr>
        <p:spPr bwMode="auto">
          <a:xfrm>
            <a:off x="914400" y="3429000"/>
            <a:ext cx="152400" cy="381000"/>
          </a:xfrm>
          <a:prstGeom prst="rect">
            <a:avLst/>
          </a:prstGeom>
          <a:solidFill>
            <a:srgbClr val="008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urier New" charset="0"/>
            </a:endParaRPr>
          </a:p>
        </p:txBody>
      </p:sp>
      <p:sp>
        <p:nvSpPr>
          <p:cNvPr id="6" name="Rectangle 5"/>
          <p:cNvSpPr/>
          <p:nvPr/>
        </p:nvSpPr>
        <p:spPr bwMode="auto">
          <a:xfrm>
            <a:off x="1143000" y="3429000"/>
            <a:ext cx="152400" cy="381000"/>
          </a:xfrm>
          <a:prstGeom prst="rect">
            <a:avLst/>
          </a:prstGeom>
          <a:solidFill>
            <a:srgbClr val="008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urier New" charset="0"/>
            </a:endParaRPr>
          </a:p>
        </p:txBody>
      </p:sp>
      <p:sp>
        <p:nvSpPr>
          <p:cNvPr id="7" name="Rectangle 6"/>
          <p:cNvSpPr/>
          <p:nvPr/>
        </p:nvSpPr>
        <p:spPr bwMode="auto">
          <a:xfrm>
            <a:off x="1371600" y="3429000"/>
            <a:ext cx="152400" cy="381000"/>
          </a:xfrm>
          <a:prstGeom prst="rect">
            <a:avLst/>
          </a:prstGeom>
          <a:solidFill>
            <a:srgbClr val="008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urier New" charset="0"/>
            </a:endParaRPr>
          </a:p>
        </p:txBody>
      </p:sp>
      <p:sp>
        <p:nvSpPr>
          <p:cNvPr id="8" name="Rectangle 7"/>
          <p:cNvSpPr/>
          <p:nvPr/>
        </p:nvSpPr>
        <p:spPr bwMode="auto">
          <a:xfrm>
            <a:off x="1600200" y="3429000"/>
            <a:ext cx="152400" cy="381000"/>
          </a:xfrm>
          <a:prstGeom prst="rect">
            <a:avLst/>
          </a:prstGeom>
          <a:solidFill>
            <a:srgbClr val="008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urier New" charset="0"/>
            </a:endParaRPr>
          </a:p>
        </p:txBody>
      </p:sp>
      <p:sp>
        <p:nvSpPr>
          <p:cNvPr id="9" name="Rectangle 8"/>
          <p:cNvSpPr/>
          <p:nvPr/>
        </p:nvSpPr>
        <p:spPr bwMode="auto">
          <a:xfrm>
            <a:off x="1828800" y="3429000"/>
            <a:ext cx="152400" cy="381000"/>
          </a:xfrm>
          <a:prstGeom prst="rect">
            <a:avLst/>
          </a:prstGeom>
          <a:solidFill>
            <a:srgbClr val="CCFFCC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urier New" charset="0"/>
            </a:endParaRPr>
          </a:p>
        </p:txBody>
      </p:sp>
      <p:sp>
        <p:nvSpPr>
          <p:cNvPr id="10" name="Rectangle 9"/>
          <p:cNvSpPr/>
          <p:nvPr/>
        </p:nvSpPr>
        <p:spPr bwMode="auto">
          <a:xfrm>
            <a:off x="2057400" y="3429000"/>
            <a:ext cx="152400" cy="381000"/>
          </a:xfrm>
          <a:prstGeom prst="rect">
            <a:avLst/>
          </a:prstGeom>
          <a:solidFill>
            <a:srgbClr val="CCFFCC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urier New" charset="0"/>
            </a:endParaRPr>
          </a:p>
        </p:txBody>
      </p:sp>
      <p:sp>
        <p:nvSpPr>
          <p:cNvPr id="11" name="Rectangle 10"/>
          <p:cNvSpPr/>
          <p:nvPr/>
        </p:nvSpPr>
        <p:spPr bwMode="auto">
          <a:xfrm>
            <a:off x="2286000" y="3429000"/>
            <a:ext cx="152400" cy="381000"/>
          </a:xfrm>
          <a:prstGeom prst="rect">
            <a:avLst/>
          </a:prstGeom>
          <a:solidFill>
            <a:srgbClr val="CCFFCC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urier New" charset="0"/>
            </a:endParaRPr>
          </a:p>
        </p:txBody>
      </p:sp>
      <p:sp>
        <p:nvSpPr>
          <p:cNvPr id="12" name="Rectangle 11"/>
          <p:cNvSpPr/>
          <p:nvPr/>
        </p:nvSpPr>
        <p:spPr bwMode="auto">
          <a:xfrm>
            <a:off x="2514600" y="3429000"/>
            <a:ext cx="152400" cy="381000"/>
          </a:xfrm>
          <a:prstGeom prst="rect">
            <a:avLst/>
          </a:prstGeom>
          <a:solidFill>
            <a:srgbClr val="CCFFCC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urier New" charset="0"/>
            </a:endParaRPr>
          </a:p>
        </p:txBody>
      </p:sp>
      <p:sp>
        <p:nvSpPr>
          <p:cNvPr id="13" name="Rectangle 12"/>
          <p:cNvSpPr/>
          <p:nvPr/>
        </p:nvSpPr>
        <p:spPr bwMode="auto">
          <a:xfrm>
            <a:off x="2743200" y="3429000"/>
            <a:ext cx="152400" cy="381000"/>
          </a:xfrm>
          <a:prstGeom prst="rect">
            <a:avLst/>
          </a:prstGeom>
          <a:solidFill>
            <a:srgbClr val="CCFFCC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urier New" charset="0"/>
            </a:endParaRPr>
          </a:p>
        </p:txBody>
      </p:sp>
      <p:sp>
        <p:nvSpPr>
          <p:cNvPr id="14" name="Rectangle 13"/>
          <p:cNvSpPr/>
          <p:nvPr/>
        </p:nvSpPr>
        <p:spPr bwMode="auto">
          <a:xfrm>
            <a:off x="2971800" y="3429000"/>
            <a:ext cx="152400" cy="381000"/>
          </a:xfrm>
          <a:prstGeom prst="rect">
            <a:avLst/>
          </a:prstGeom>
          <a:solidFill>
            <a:srgbClr val="CCFFCC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urier New" charset="0"/>
            </a:endParaRPr>
          </a:p>
        </p:txBody>
      </p:sp>
      <p:sp>
        <p:nvSpPr>
          <p:cNvPr id="15" name="Rectangle 14"/>
          <p:cNvSpPr/>
          <p:nvPr/>
        </p:nvSpPr>
        <p:spPr bwMode="auto">
          <a:xfrm>
            <a:off x="3200400" y="3429000"/>
            <a:ext cx="152400" cy="381000"/>
          </a:xfrm>
          <a:prstGeom prst="rect">
            <a:avLst/>
          </a:prstGeom>
          <a:solidFill>
            <a:srgbClr val="CCFFCC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urier New" charset="0"/>
            </a:endParaRPr>
          </a:p>
        </p:txBody>
      </p:sp>
      <p:sp>
        <p:nvSpPr>
          <p:cNvPr id="16" name="Rectangle 15"/>
          <p:cNvSpPr/>
          <p:nvPr/>
        </p:nvSpPr>
        <p:spPr bwMode="auto">
          <a:xfrm>
            <a:off x="3429000" y="3429000"/>
            <a:ext cx="152400" cy="381000"/>
          </a:xfrm>
          <a:prstGeom prst="rect">
            <a:avLst/>
          </a:prstGeom>
          <a:solidFill>
            <a:srgbClr val="CCFFCC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urier New" charset="0"/>
            </a:endParaRPr>
          </a:p>
        </p:txBody>
      </p:sp>
      <p:sp>
        <p:nvSpPr>
          <p:cNvPr id="17" name="Rectangle 16"/>
          <p:cNvSpPr/>
          <p:nvPr/>
        </p:nvSpPr>
        <p:spPr bwMode="auto">
          <a:xfrm>
            <a:off x="3657600" y="3429000"/>
            <a:ext cx="152400" cy="381000"/>
          </a:xfrm>
          <a:prstGeom prst="rect">
            <a:avLst/>
          </a:prstGeom>
          <a:solidFill>
            <a:srgbClr val="CCFFCC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urier New" charset="0"/>
            </a:endParaRPr>
          </a:p>
        </p:txBody>
      </p:sp>
      <p:sp>
        <p:nvSpPr>
          <p:cNvPr id="18" name="Rectangle 17"/>
          <p:cNvSpPr/>
          <p:nvPr/>
        </p:nvSpPr>
        <p:spPr bwMode="auto">
          <a:xfrm>
            <a:off x="3886200" y="3429000"/>
            <a:ext cx="152400" cy="3810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urier New" charset="0"/>
            </a:endParaRPr>
          </a:p>
        </p:txBody>
      </p:sp>
      <p:sp>
        <p:nvSpPr>
          <p:cNvPr id="19" name="Rectangle 18"/>
          <p:cNvSpPr/>
          <p:nvPr/>
        </p:nvSpPr>
        <p:spPr bwMode="auto">
          <a:xfrm>
            <a:off x="4114800" y="3429000"/>
            <a:ext cx="152400" cy="3810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urier New" charset="0"/>
            </a:endParaRPr>
          </a:p>
        </p:txBody>
      </p:sp>
      <p:sp>
        <p:nvSpPr>
          <p:cNvPr id="20" name="Rectangle 19"/>
          <p:cNvSpPr/>
          <p:nvPr/>
        </p:nvSpPr>
        <p:spPr bwMode="auto">
          <a:xfrm>
            <a:off x="4343400" y="3429000"/>
            <a:ext cx="152400" cy="3810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urier New" charset="0"/>
            </a:endParaRPr>
          </a:p>
        </p:txBody>
      </p:sp>
      <p:sp>
        <p:nvSpPr>
          <p:cNvPr id="21" name="Rectangle 20"/>
          <p:cNvSpPr/>
          <p:nvPr/>
        </p:nvSpPr>
        <p:spPr bwMode="auto">
          <a:xfrm>
            <a:off x="4572000" y="3429000"/>
            <a:ext cx="152400" cy="3810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urier New" charset="0"/>
            </a:endParaRPr>
          </a:p>
        </p:txBody>
      </p:sp>
      <p:sp>
        <p:nvSpPr>
          <p:cNvPr id="22" name="Rectangle 21"/>
          <p:cNvSpPr/>
          <p:nvPr/>
        </p:nvSpPr>
        <p:spPr bwMode="auto">
          <a:xfrm>
            <a:off x="4800600" y="3429000"/>
            <a:ext cx="152400" cy="3810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urier New" charset="0"/>
            </a:endParaRPr>
          </a:p>
        </p:txBody>
      </p:sp>
      <p:sp>
        <p:nvSpPr>
          <p:cNvPr id="3" name="Left Brace 2"/>
          <p:cNvSpPr/>
          <p:nvPr/>
        </p:nvSpPr>
        <p:spPr bwMode="auto">
          <a:xfrm rot="5400000">
            <a:off x="2628900" y="2095500"/>
            <a:ext cx="381000" cy="1981200"/>
          </a:xfrm>
          <a:prstGeom prst="leftBrac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urier New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667002" y="2495490"/>
            <a:ext cx="3059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n</a:t>
            </a:r>
            <a:endParaRPr lang="en-US" dirty="0"/>
          </a:p>
        </p:txBody>
      </p:sp>
      <p:sp>
        <p:nvSpPr>
          <p:cNvPr id="24" name="Rectangle 23"/>
          <p:cNvSpPr/>
          <p:nvPr/>
        </p:nvSpPr>
        <p:spPr bwMode="auto">
          <a:xfrm>
            <a:off x="6437335" y="2590800"/>
            <a:ext cx="152400" cy="381000"/>
          </a:xfrm>
          <a:prstGeom prst="rect">
            <a:avLst/>
          </a:prstGeom>
          <a:solidFill>
            <a:srgbClr val="008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urier New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1490222" y="2724090"/>
            <a:ext cx="3182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</a:t>
            </a:r>
            <a:endParaRPr lang="en-US" dirty="0"/>
          </a:p>
        </p:txBody>
      </p:sp>
      <p:cxnSp>
        <p:nvCxnSpPr>
          <p:cNvPr id="23" name="Straight Arrow Connector 22"/>
          <p:cNvCxnSpPr>
            <a:stCxn id="25" idx="2"/>
            <a:endCxn id="8" idx="0"/>
          </p:cNvCxnSpPr>
          <p:nvPr/>
        </p:nvCxnSpPr>
        <p:spPr bwMode="auto">
          <a:xfrm>
            <a:off x="1649337" y="3093422"/>
            <a:ext cx="27063" cy="335578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26" name="TextBox 25"/>
          <p:cNvSpPr txBox="1"/>
          <p:nvPr/>
        </p:nvSpPr>
        <p:spPr>
          <a:xfrm>
            <a:off x="6629400" y="2571690"/>
            <a:ext cx="14894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0" dirty="0" smtClean="0">
                <a:latin typeface="+mn-lt"/>
              </a:rPr>
              <a:t>Already </a:t>
            </a:r>
            <a:r>
              <a:rPr lang="en-US" sz="1800" b="0" dirty="0" err="1" smtClean="0">
                <a:latin typeface="+mn-lt"/>
              </a:rPr>
              <a:t>ACK’d</a:t>
            </a:r>
            <a:endParaRPr lang="en-US" sz="1800" b="0" dirty="0">
              <a:latin typeface="+mn-lt"/>
            </a:endParaRPr>
          </a:p>
        </p:txBody>
      </p:sp>
      <p:sp>
        <p:nvSpPr>
          <p:cNvPr id="29" name="Rectangle 28"/>
          <p:cNvSpPr/>
          <p:nvPr/>
        </p:nvSpPr>
        <p:spPr bwMode="auto">
          <a:xfrm>
            <a:off x="6437335" y="3067110"/>
            <a:ext cx="152400" cy="381000"/>
          </a:xfrm>
          <a:prstGeom prst="rect">
            <a:avLst/>
          </a:prstGeom>
          <a:solidFill>
            <a:srgbClr val="CCFFCC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urier New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6642885" y="3048000"/>
            <a:ext cx="19361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0" dirty="0" smtClean="0">
                <a:latin typeface="+mn-lt"/>
              </a:rPr>
              <a:t>Sent but not </a:t>
            </a:r>
            <a:r>
              <a:rPr lang="en-US" sz="1800" b="0" dirty="0" err="1" smtClean="0">
                <a:latin typeface="+mn-lt"/>
              </a:rPr>
              <a:t>ACK’d</a:t>
            </a:r>
            <a:endParaRPr lang="en-US" sz="1800" b="0" dirty="0">
              <a:latin typeface="+mn-lt"/>
            </a:endParaRPr>
          </a:p>
        </p:txBody>
      </p:sp>
      <p:sp>
        <p:nvSpPr>
          <p:cNvPr id="31" name="Rectangle 30"/>
          <p:cNvSpPr/>
          <p:nvPr/>
        </p:nvSpPr>
        <p:spPr bwMode="auto">
          <a:xfrm>
            <a:off x="6453911" y="3581400"/>
            <a:ext cx="152400" cy="3810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urier New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6641106" y="3593068"/>
            <a:ext cx="16020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0" dirty="0" smtClean="0">
                <a:latin typeface="+mn-lt"/>
              </a:rPr>
              <a:t>Cannot be sent</a:t>
            </a:r>
            <a:endParaRPr lang="en-US" sz="1800" b="0" dirty="0">
              <a:latin typeface="+mn-lt"/>
            </a:endParaRPr>
          </a:p>
        </p:txBody>
      </p:sp>
      <p:sp>
        <p:nvSpPr>
          <p:cNvPr id="33" name="Rectangle 32"/>
          <p:cNvSpPr/>
          <p:nvPr/>
        </p:nvSpPr>
        <p:spPr bwMode="auto">
          <a:xfrm>
            <a:off x="914400" y="6172200"/>
            <a:ext cx="152400" cy="381000"/>
          </a:xfrm>
          <a:prstGeom prst="rect">
            <a:avLst/>
          </a:prstGeom>
          <a:solidFill>
            <a:srgbClr val="008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urier New" charset="0"/>
            </a:endParaRPr>
          </a:p>
        </p:txBody>
      </p:sp>
      <p:sp>
        <p:nvSpPr>
          <p:cNvPr id="34" name="Rectangle 33"/>
          <p:cNvSpPr/>
          <p:nvPr/>
        </p:nvSpPr>
        <p:spPr bwMode="auto">
          <a:xfrm>
            <a:off x="1143000" y="6172200"/>
            <a:ext cx="152400" cy="381000"/>
          </a:xfrm>
          <a:prstGeom prst="rect">
            <a:avLst/>
          </a:prstGeom>
          <a:solidFill>
            <a:srgbClr val="008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urier New" charset="0"/>
            </a:endParaRPr>
          </a:p>
        </p:txBody>
      </p:sp>
      <p:sp>
        <p:nvSpPr>
          <p:cNvPr id="35" name="Rectangle 34"/>
          <p:cNvSpPr/>
          <p:nvPr/>
        </p:nvSpPr>
        <p:spPr bwMode="auto">
          <a:xfrm>
            <a:off x="1371600" y="6172200"/>
            <a:ext cx="152400" cy="381000"/>
          </a:xfrm>
          <a:prstGeom prst="rect">
            <a:avLst/>
          </a:prstGeom>
          <a:solidFill>
            <a:srgbClr val="008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urier New" charset="0"/>
            </a:endParaRPr>
          </a:p>
        </p:txBody>
      </p:sp>
      <p:sp>
        <p:nvSpPr>
          <p:cNvPr id="36" name="Rectangle 35"/>
          <p:cNvSpPr/>
          <p:nvPr/>
        </p:nvSpPr>
        <p:spPr bwMode="auto">
          <a:xfrm>
            <a:off x="1600200" y="6172200"/>
            <a:ext cx="152400" cy="381000"/>
          </a:xfrm>
          <a:prstGeom prst="rect">
            <a:avLst/>
          </a:prstGeom>
          <a:solidFill>
            <a:srgbClr val="008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urier New" charset="0"/>
            </a:endParaRPr>
          </a:p>
        </p:txBody>
      </p:sp>
      <p:sp>
        <p:nvSpPr>
          <p:cNvPr id="37" name="Rectangle 36"/>
          <p:cNvSpPr/>
          <p:nvPr/>
        </p:nvSpPr>
        <p:spPr bwMode="auto">
          <a:xfrm>
            <a:off x="1828800" y="6172200"/>
            <a:ext cx="152400" cy="381000"/>
          </a:xfrm>
          <a:prstGeom prst="rect">
            <a:avLst/>
          </a:prstGeom>
          <a:solidFill>
            <a:srgbClr val="008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urier New" charset="0"/>
            </a:endParaRPr>
          </a:p>
        </p:txBody>
      </p:sp>
      <p:sp>
        <p:nvSpPr>
          <p:cNvPr id="38" name="Rectangle 37"/>
          <p:cNvSpPr/>
          <p:nvPr/>
        </p:nvSpPr>
        <p:spPr bwMode="auto">
          <a:xfrm>
            <a:off x="2057400" y="6172200"/>
            <a:ext cx="152400" cy="381000"/>
          </a:xfrm>
          <a:prstGeom prst="rect">
            <a:avLst/>
          </a:prstGeom>
          <a:solidFill>
            <a:srgbClr val="008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urier New" charset="0"/>
            </a:endParaRPr>
          </a:p>
        </p:txBody>
      </p:sp>
      <p:sp>
        <p:nvSpPr>
          <p:cNvPr id="39" name="Rectangle 38"/>
          <p:cNvSpPr/>
          <p:nvPr/>
        </p:nvSpPr>
        <p:spPr bwMode="auto">
          <a:xfrm>
            <a:off x="2286000" y="6172200"/>
            <a:ext cx="152400" cy="3810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urier New" charset="0"/>
            </a:endParaRPr>
          </a:p>
        </p:txBody>
      </p:sp>
      <p:sp>
        <p:nvSpPr>
          <p:cNvPr id="40" name="Rectangle 39"/>
          <p:cNvSpPr/>
          <p:nvPr/>
        </p:nvSpPr>
        <p:spPr bwMode="auto">
          <a:xfrm>
            <a:off x="2514600" y="6172200"/>
            <a:ext cx="152400" cy="3810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urier New" charset="0"/>
            </a:endParaRPr>
          </a:p>
        </p:txBody>
      </p:sp>
      <p:sp>
        <p:nvSpPr>
          <p:cNvPr id="41" name="Rectangle 40"/>
          <p:cNvSpPr/>
          <p:nvPr/>
        </p:nvSpPr>
        <p:spPr bwMode="auto">
          <a:xfrm>
            <a:off x="2743200" y="6172200"/>
            <a:ext cx="152400" cy="3810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urier New" charset="0"/>
            </a:endParaRPr>
          </a:p>
        </p:txBody>
      </p:sp>
      <p:sp>
        <p:nvSpPr>
          <p:cNvPr id="42" name="Rectangle 41"/>
          <p:cNvSpPr/>
          <p:nvPr/>
        </p:nvSpPr>
        <p:spPr bwMode="auto">
          <a:xfrm>
            <a:off x="2971800" y="6172200"/>
            <a:ext cx="152400" cy="3810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urier New" charset="0"/>
            </a:endParaRPr>
          </a:p>
        </p:txBody>
      </p:sp>
      <p:sp>
        <p:nvSpPr>
          <p:cNvPr id="43" name="Rectangle 42"/>
          <p:cNvSpPr/>
          <p:nvPr/>
        </p:nvSpPr>
        <p:spPr bwMode="auto">
          <a:xfrm>
            <a:off x="3200400" y="6172200"/>
            <a:ext cx="152400" cy="3810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urier New" charset="0"/>
            </a:endParaRPr>
          </a:p>
        </p:txBody>
      </p:sp>
      <p:sp>
        <p:nvSpPr>
          <p:cNvPr id="44" name="Rectangle 43"/>
          <p:cNvSpPr/>
          <p:nvPr/>
        </p:nvSpPr>
        <p:spPr bwMode="auto">
          <a:xfrm>
            <a:off x="3429000" y="6172200"/>
            <a:ext cx="152400" cy="3810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urier New" charset="0"/>
            </a:endParaRPr>
          </a:p>
        </p:txBody>
      </p:sp>
      <p:sp>
        <p:nvSpPr>
          <p:cNvPr id="45" name="Rectangle 44"/>
          <p:cNvSpPr/>
          <p:nvPr/>
        </p:nvSpPr>
        <p:spPr bwMode="auto">
          <a:xfrm>
            <a:off x="3657600" y="6172200"/>
            <a:ext cx="152400" cy="3810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urier New" charset="0"/>
            </a:endParaRPr>
          </a:p>
        </p:txBody>
      </p:sp>
      <p:sp>
        <p:nvSpPr>
          <p:cNvPr id="46" name="Rectangle 45"/>
          <p:cNvSpPr/>
          <p:nvPr/>
        </p:nvSpPr>
        <p:spPr bwMode="auto">
          <a:xfrm>
            <a:off x="3886200" y="6172200"/>
            <a:ext cx="152400" cy="3810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urier New" charset="0"/>
            </a:endParaRPr>
          </a:p>
        </p:txBody>
      </p:sp>
      <p:sp>
        <p:nvSpPr>
          <p:cNvPr id="47" name="Rectangle 46"/>
          <p:cNvSpPr/>
          <p:nvPr/>
        </p:nvSpPr>
        <p:spPr bwMode="auto">
          <a:xfrm>
            <a:off x="4114800" y="6172200"/>
            <a:ext cx="152400" cy="3810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urier New" charset="0"/>
            </a:endParaRPr>
          </a:p>
        </p:txBody>
      </p:sp>
      <p:sp>
        <p:nvSpPr>
          <p:cNvPr id="48" name="Rectangle 47"/>
          <p:cNvSpPr/>
          <p:nvPr/>
        </p:nvSpPr>
        <p:spPr bwMode="auto">
          <a:xfrm>
            <a:off x="4343400" y="6172200"/>
            <a:ext cx="152400" cy="3810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urier New" charset="0"/>
            </a:endParaRPr>
          </a:p>
        </p:txBody>
      </p:sp>
      <p:sp>
        <p:nvSpPr>
          <p:cNvPr id="49" name="Rectangle 48"/>
          <p:cNvSpPr/>
          <p:nvPr/>
        </p:nvSpPr>
        <p:spPr bwMode="auto">
          <a:xfrm>
            <a:off x="4572000" y="6172200"/>
            <a:ext cx="152400" cy="3810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urier New" charset="0"/>
            </a:endParaRPr>
          </a:p>
        </p:txBody>
      </p:sp>
      <p:sp>
        <p:nvSpPr>
          <p:cNvPr id="50" name="Rectangle 49"/>
          <p:cNvSpPr/>
          <p:nvPr/>
        </p:nvSpPr>
        <p:spPr bwMode="auto">
          <a:xfrm>
            <a:off x="4800600" y="6172200"/>
            <a:ext cx="152400" cy="3810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urier New" charset="0"/>
            </a:endParaRPr>
          </a:p>
        </p:txBody>
      </p:sp>
      <p:sp>
        <p:nvSpPr>
          <p:cNvPr id="51" name="Left Brace 50"/>
          <p:cNvSpPr/>
          <p:nvPr/>
        </p:nvSpPr>
        <p:spPr bwMode="auto">
          <a:xfrm rot="5400000">
            <a:off x="3086100" y="4838700"/>
            <a:ext cx="381000" cy="1981200"/>
          </a:xfrm>
          <a:prstGeom prst="leftBrac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urier New" charset="0"/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3124202" y="5257800"/>
            <a:ext cx="3059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n</a:t>
            </a:r>
            <a:endParaRPr lang="en-US" dirty="0"/>
          </a:p>
        </p:txBody>
      </p:sp>
      <p:sp>
        <p:nvSpPr>
          <p:cNvPr id="53" name="TextBox 52"/>
          <p:cNvSpPr txBox="1"/>
          <p:nvPr/>
        </p:nvSpPr>
        <p:spPr>
          <a:xfrm>
            <a:off x="1947421" y="5467290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</a:t>
            </a:r>
            <a:endParaRPr lang="en-US" dirty="0"/>
          </a:p>
        </p:txBody>
      </p:sp>
      <p:cxnSp>
        <p:nvCxnSpPr>
          <p:cNvPr id="54" name="Straight Arrow Connector 53"/>
          <p:cNvCxnSpPr/>
          <p:nvPr/>
        </p:nvCxnSpPr>
        <p:spPr bwMode="auto">
          <a:xfrm>
            <a:off x="2116713" y="5867400"/>
            <a:ext cx="16889" cy="304800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55" name="Rectangle 54"/>
          <p:cNvSpPr/>
          <p:nvPr/>
        </p:nvSpPr>
        <p:spPr bwMode="auto">
          <a:xfrm>
            <a:off x="6437335" y="5257800"/>
            <a:ext cx="152400" cy="381000"/>
          </a:xfrm>
          <a:prstGeom prst="rect">
            <a:avLst/>
          </a:prstGeom>
          <a:solidFill>
            <a:srgbClr val="008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urier New" charset="0"/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6613457" y="5238690"/>
            <a:ext cx="20192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0" dirty="0" smtClean="0">
                <a:latin typeface="+mn-lt"/>
              </a:rPr>
              <a:t>Received and </a:t>
            </a:r>
            <a:r>
              <a:rPr lang="en-US" sz="1800" b="0" dirty="0" err="1" smtClean="0">
                <a:latin typeface="+mn-lt"/>
              </a:rPr>
              <a:t>ACK’d</a:t>
            </a:r>
            <a:endParaRPr lang="en-US" sz="1800" b="0" dirty="0">
              <a:latin typeface="+mn-lt"/>
            </a:endParaRPr>
          </a:p>
        </p:txBody>
      </p:sp>
      <p:sp>
        <p:nvSpPr>
          <p:cNvPr id="59" name="Rectangle 58"/>
          <p:cNvSpPr/>
          <p:nvPr/>
        </p:nvSpPr>
        <p:spPr bwMode="auto">
          <a:xfrm>
            <a:off x="6431647" y="5715000"/>
            <a:ext cx="152400" cy="3810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urier New" charset="0"/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6629402" y="5602070"/>
            <a:ext cx="196730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1800" b="0" dirty="0" smtClean="0">
                <a:latin typeface="+mn-lt"/>
              </a:rPr>
              <a:t>Acceptable but</a:t>
            </a:r>
            <a:r>
              <a:rPr lang="en-US" sz="1800" b="0" dirty="0">
                <a:latin typeface="+mn-lt"/>
              </a:rPr>
              <a:t> </a:t>
            </a:r>
            <a:r>
              <a:rPr lang="en-US" sz="1800" b="0" dirty="0" smtClean="0">
                <a:latin typeface="+mn-lt"/>
              </a:rPr>
              <a:t>not</a:t>
            </a:r>
            <a:br>
              <a:rPr lang="en-US" sz="1800" b="0" dirty="0" smtClean="0">
                <a:latin typeface="+mn-lt"/>
              </a:rPr>
            </a:br>
            <a:r>
              <a:rPr lang="en-US" sz="1800" b="0" dirty="0" smtClean="0">
                <a:latin typeface="+mn-lt"/>
              </a:rPr>
              <a:t>yet received</a:t>
            </a:r>
            <a:endParaRPr lang="en-US" sz="1800" b="0" dirty="0">
              <a:latin typeface="+mn-lt"/>
            </a:endParaRPr>
          </a:p>
        </p:txBody>
      </p:sp>
      <p:sp>
        <p:nvSpPr>
          <p:cNvPr id="61" name="Rectangle 60"/>
          <p:cNvSpPr/>
          <p:nvPr/>
        </p:nvSpPr>
        <p:spPr bwMode="auto">
          <a:xfrm>
            <a:off x="6444471" y="6248400"/>
            <a:ext cx="152400" cy="3810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urier New" charset="0"/>
            </a:endParaRPr>
          </a:p>
        </p:txBody>
      </p:sp>
      <p:sp>
        <p:nvSpPr>
          <p:cNvPr id="62" name="TextBox 61"/>
          <p:cNvSpPr txBox="1"/>
          <p:nvPr/>
        </p:nvSpPr>
        <p:spPr>
          <a:xfrm>
            <a:off x="6576472" y="6260068"/>
            <a:ext cx="19962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0" dirty="0" smtClean="0">
                <a:latin typeface="+mn-lt"/>
              </a:rPr>
              <a:t>Cannot be received</a:t>
            </a:r>
            <a:endParaRPr lang="en-US" sz="1800" b="0" dirty="0">
              <a:latin typeface="+mn-lt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83796" y="3810000"/>
            <a:ext cx="264520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600" b="0" i="1" dirty="0" smtClean="0">
                <a:solidFill>
                  <a:srgbClr val="000090"/>
                </a:solidFill>
                <a:latin typeface="+mn-lt"/>
              </a:rPr>
              <a:t>sequence number </a:t>
            </a:r>
            <a:r>
              <a:rPr lang="en-US" sz="1600" b="0" i="1" dirty="0" smtClean="0">
                <a:solidFill>
                  <a:srgbClr val="000090"/>
                </a:solidFill>
                <a:latin typeface="+mn-lt"/>
                <a:sym typeface="Wingdings"/>
              </a:rPr>
              <a:t></a:t>
            </a:r>
            <a:endParaRPr lang="en-US" sz="1600" b="0" i="1" dirty="0">
              <a:solidFill>
                <a:srgbClr val="000090"/>
              </a:solidFill>
              <a:latin typeface="+mn-lt"/>
            </a:endParaRPr>
          </a:p>
        </p:txBody>
      </p:sp>
      <p:sp>
        <p:nvSpPr>
          <p:cNvPr id="63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1"/>
            <a:ext cx="2133600" cy="365125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37931725" indent="-37474525" algn="ctr"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r"/>
            <a:fld id="{C347C1EF-973B-F840-ADDD-5BD345E7D802}" type="slidenum">
              <a:rPr lang="en-US" sz="1400" smtClean="0">
                <a:latin typeface="Calibri"/>
              </a:rPr>
              <a:pPr algn="r"/>
              <a:t>58</a:t>
            </a:fld>
            <a:endParaRPr lang="en-US" sz="1400" dirty="0"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1898924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74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GBN Example w/o Errors</a:t>
            </a:r>
          </a:p>
        </p:txBody>
      </p:sp>
      <p:sp>
        <p:nvSpPr>
          <p:cNvPr id="1127427" name="Line 3"/>
          <p:cNvSpPr>
            <a:spLocks noChangeShapeType="1"/>
          </p:cNvSpPr>
          <p:nvPr/>
        </p:nvSpPr>
        <p:spPr bwMode="auto">
          <a:xfrm>
            <a:off x="4433840" y="5638800"/>
            <a:ext cx="0" cy="12192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b="0">
              <a:latin typeface="+mn-lt"/>
            </a:endParaRPr>
          </a:p>
        </p:txBody>
      </p:sp>
      <p:sp>
        <p:nvSpPr>
          <p:cNvPr id="1127428" name="Text Box 4"/>
          <p:cNvSpPr txBox="1">
            <a:spLocks noChangeArrowheads="1"/>
          </p:cNvSpPr>
          <p:nvPr/>
        </p:nvSpPr>
        <p:spPr bwMode="auto">
          <a:xfrm>
            <a:off x="4446050" y="6144575"/>
            <a:ext cx="804254" cy="4616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1429" tIns="45714" rIns="91429" bIns="45714" anchor="ctr">
            <a:spAutoFit/>
          </a:bodyPr>
          <a:lstStyle/>
          <a:p>
            <a:pPr algn="ctr">
              <a:spcBef>
                <a:spcPct val="20000"/>
              </a:spcBef>
            </a:pPr>
            <a:r>
              <a:rPr lang="en-US" sz="2400" b="0">
                <a:latin typeface="+mn-lt"/>
              </a:rPr>
              <a:t>Time</a:t>
            </a:r>
          </a:p>
        </p:txBody>
      </p:sp>
      <p:sp>
        <p:nvSpPr>
          <p:cNvPr id="1127429" name="Text Box 5"/>
          <p:cNvSpPr txBox="1">
            <a:spLocks noChangeArrowheads="1"/>
          </p:cNvSpPr>
          <p:nvPr/>
        </p:nvSpPr>
        <p:spPr bwMode="auto">
          <a:xfrm>
            <a:off x="2987676" y="1524001"/>
            <a:ext cx="3224238" cy="461653"/>
          </a:xfrm>
          <a:prstGeom prst="rect">
            <a:avLst/>
          </a:prstGeom>
          <a:solidFill>
            <a:srgbClr val="FFFF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29" tIns="45714" rIns="91429" bIns="45714">
            <a:spAutoFit/>
          </a:bodyPr>
          <a:lstStyle/>
          <a:p>
            <a:pPr eaLnBrk="1" hangingPunct="1"/>
            <a:r>
              <a:rPr lang="en-US" sz="2400" b="0" dirty="0">
                <a:solidFill>
                  <a:srgbClr val="0000FF"/>
                </a:solidFill>
                <a:latin typeface="+mn-lt"/>
              </a:rPr>
              <a:t>Window size = 3 packets</a:t>
            </a:r>
          </a:p>
        </p:txBody>
      </p:sp>
      <p:sp>
        <p:nvSpPr>
          <p:cNvPr id="1127430" name="Line 6"/>
          <p:cNvSpPr>
            <a:spLocks noChangeShapeType="1"/>
          </p:cNvSpPr>
          <p:nvPr/>
        </p:nvSpPr>
        <p:spPr bwMode="auto">
          <a:xfrm flipH="1">
            <a:off x="1981201" y="2124076"/>
            <a:ext cx="30163" cy="363537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b="0">
              <a:latin typeface="+mn-lt"/>
            </a:endParaRPr>
          </a:p>
        </p:txBody>
      </p:sp>
      <p:sp>
        <p:nvSpPr>
          <p:cNvPr id="1127431" name="Line 7"/>
          <p:cNvSpPr>
            <a:spLocks noChangeShapeType="1"/>
          </p:cNvSpPr>
          <p:nvPr/>
        </p:nvSpPr>
        <p:spPr bwMode="auto">
          <a:xfrm flipH="1">
            <a:off x="7362826" y="2124076"/>
            <a:ext cx="3175" cy="3757613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b="0">
              <a:latin typeface="+mn-lt"/>
            </a:endParaRPr>
          </a:p>
        </p:txBody>
      </p:sp>
      <p:sp>
        <p:nvSpPr>
          <p:cNvPr id="1127432" name="Line 8"/>
          <p:cNvSpPr>
            <a:spLocks noChangeShapeType="1"/>
          </p:cNvSpPr>
          <p:nvPr/>
        </p:nvSpPr>
        <p:spPr bwMode="auto">
          <a:xfrm>
            <a:off x="2011365" y="2276475"/>
            <a:ext cx="5367337" cy="533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b="0">
              <a:latin typeface="+mn-lt"/>
            </a:endParaRPr>
          </a:p>
        </p:txBody>
      </p:sp>
      <p:sp>
        <p:nvSpPr>
          <p:cNvPr id="1127433" name="Line 9"/>
          <p:cNvSpPr>
            <a:spLocks noChangeShapeType="1"/>
          </p:cNvSpPr>
          <p:nvPr/>
        </p:nvSpPr>
        <p:spPr bwMode="auto">
          <a:xfrm flipH="1">
            <a:off x="2011365" y="2886075"/>
            <a:ext cx="5367337" cy="53340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b="0">
              <a:latin typeface="+mn-lt"/>
            </a:endParaRPr>
          </a:p>
        </p:txBody>
      </p:sp>
      <p:sp>
        <p:nvSpPr>
          <p:cNvPr id="1127435" name="Text Box 11"/>
          <p:cNvSpPr txBox="1">
            <a:spLocks noChangeArrowheads="1"/>
          </p:cNvSpPr>
          <p:nvPr/>
        </p:nvSpPr>
        <p:spPr bwMode="auto">
          <a:xfrm>
            <a:off x="1498102" y="5865176"/>
            <a:ext cx="1063039" cy="4616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1429" tIns="45714" rIns="91429" bIns="45714" anchor="ctr">
            <a:spAutoFit/>
          </a:bodyPr>
          <a:lstStyle/>
          <a:p>
            <a:pPr algn="ctr">
              <a:spcBef>
                <a:spcPct val="20000"/>
              </a:spcBef>
            </a:pPr>
            <a:r>
              <a:rPr lang="en-US" sz="2400" b="0">
                <a:latin typeface="+mn-lt"/>
              </a:rPr>
              <a:t>Sender</a:t>
            </a:r>
          </a:p>
        </p:txBody>
      </p:sp>
      <p:sp>
        <p:nvSpPr>
          <p:cNvPr id="1127436" name="Text Box 12"/>
          <p:cNvSpPr txBox="1">
            <a:spLocks noChangeArrowheads="1"/>
          </p:cNvSpPr>
          <p:nvPr/>
        </p:nvSpPr>
        <p:spPr bwMode="auto">
          <a:xfrm>
            <a:off x="6864905" y="5865176"/>
            <a:ext cx="1249839" cy="4616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1429" tIns="45714" rIns="91429" bIns="45714" anchor="ctr">
            <a:spAutoFit/>
          </a:bodyPr>
          <a:lstStyle/>
          <a:p>
            <a:pPr algn="ctr">
              <a:spcBef>
                <a:spcPct val="20000"/>
              </a:spcBef>
            </a:pPr>
            <a:r>
              <a:rPr lang="en-US" sz="2400" b="0">
                <a:latin typeface="+mn-lt"/>
              </a:rPr>
              <a:t>Receiver</a:t>
            </a:r>
          </a:p>
        </p:txBody>
      </p:sp>
      <p:sp>
        <p:nvSpPr>
          <p:cNvPr id="1127437" name="Line 13"/>
          <p:cNvSpPr>
            <a:spLocks noChangeShapeType="1"/>
          </p:cNvSpPr>
          <p:nvPr/>
        </p:nvSpPr>
        <p:spPr bwMode="auto">
          <a:xfrm>
            <a:off x="2011365" y="2581275"/>
            <a:ext cx="5367337" cy="533400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b="0">
              <a:latin typeface="+mn-lt"/>
            </a:endParaRPr>
          </a:p>
        </p:txBody>
      </p:sp>
      <p:sp>
        <p:nvSpPr>
          <p:cNvPr id="1127438" name="Line 14"/>
          <p:cNvSpPr>
            <a:spLocks noChangeShapeType="1"/>
          </p:cNvSpPr>
          <p:nvPr/>
        </p:nvSpPr>
        <p:spPr bwMode="auto">
          <a:xfrm>
            <a:off x="2011365" y="2886075"/>
            <a:ext cx="5367337" cy="533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b="0">
              <a:latin typeface="+mn-lt"/>
            </a:endParaRPr>
          </a:p>
        </p:txBody>
      </p:sp>
      <p:sp>
        <p:nvSpPr>
          <p:cNvPr id="1127439" name="Line 15"/>
          <p:cNvSpPr>
            <a:spLocks noChangeShapeType="1"/>
          </p:cNvSpPr>
          <p:nvPr/>
        </p:nvSpPr>
        <p:spPr bwMode="auto">
          <a:xfrm flipH="1">
            <a:off x="2011365" y="3190875"/>
            <a:ext cx="5367337" cy="533400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b="0">
              <a:latin typeface="+mn-lt"/>
            </a:endParaRPr>
          </a:p>
        </p:txBody>
      </p:sp>
      <p:sp>
        <p:nvSpPr>
          <p:cNvPr id="1127441" name="Line 17"/>
          <p:cNvSpPr>
            <a:spLocks noChangeShapeType="1"/>
          </p:cNvSpPr>
          <p:nvPr/>
        </p:nvSpPr>
        <p:spPr bwMode="auto">
          <a:xfrm>
            <a:off x="2011365" y="3495675"/>
            <a:ext cx="5367337" cy="533400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b="0">
              <a:latin typeface="+mn-lt"/>
            </a:endParaRPr>
          </a:p>
        </p:txBody>
      </p:sp>
      <p:sp>
        <p:nvSpPr>
          <p:cNvPr id="1127466" name="Line 42"/>
          <p:cNvSpPr>
            <a:spLocks noChangeShapeType="1"/>
          </p:cNvSpPr>
          <p:nvPr/>
        </p:nvSpPr>
        <p:spPr bwMode="auto">
          <a:xfrm flipH="1">
            <a:off x="1997075" y="3505200"/>
            <a:ext cx="5367339" cy="533400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b="0">
              <a:latin typeface="+mn-lt"/>
            </a:endParaRPr>
          </a:p>
        </p:txBody>
      </p:sp>
      <p:grpSp>
        <p:nvGrpSpPr>
          <p:cNvPr id="1127488" name="Group 64"/>
          <p:cNvGrpSpPr>
            <a:grpSpLocks/>
          </p:cNvGrpSpPr>
          <p:nvPr/>
        </p:nvGrpSpPr>
        <p:grpSpPr bwMode="auto">
          <a:xfrm>
            <a:off x="681038" y="1946280"/>
            <a:ext cx="1176338" cy="487364"/>
            <a:chOff x="429" y="1226"/>
            <a:chExt cx="741" cy="307"/>
          </a:xfrm>
        </p:grpSpPr>
        <p:sp>
          <p:nvSpPr>
            <p:cNvPr id="1127444" name="Text Box 20"/>
            <p:cNvSpPr txBox="1">
              <a:spLocks noChangeArrowheads="1"/>
            </p:cNvSpPr>
            <p:nvPr/>
          </p:nvSpPr>
          <p:spPr bwMode="auto">
            <a:xfrm>
              <a:off x="967" y="1248"/>
              <a:ext cx="203" cy="28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82058" tIns="41029" rIns="82058" bIns="41029">
              <a:spAutoFit/>
            </a:bodyPr>
            <a:lstStyle>
              <a:lvl1pPr defTabSz="820738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1pPr>
              <a:lvl2pPr marL="409575" defTabSz="820738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820738" defTabSz="820738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1230313" defTabSz="820738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1641475" defTabSz="820738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2098675" defTabSz="820738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555875" defTabSz="820738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3013075" defTabSz="820738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3470275" defTabSz="820738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b="0">
                  <a:latin typeface="+mn-lt"/>
                </a:rPr>
                <a:t>1</a:t>
              </a:r>
            </a:p>
          </p:txBody>
        </p:sp>
        <p:sp>
          <p:nvSpPr>
            <p:cNvPr id="1127476" name="Text Box 52"/>
            <p:cNvSpPr txBox="1">
              <a:spLocks noChangeArrowheads="1"/>
            </p:cNvSpPr>
            <p:nvPr/>
          </p:nvSpPr>
          <p:spPr bwMode="auto">
            <a:xfrm>
              <a:off x="429" y="1226"/>
              <a:ext cx="341" cy="28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bg2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r>
                <a:rPr lang="en-US" sz="2400" b="0">
                  <a:latin typeface="+mn-lt"/>
                </a:rPr>
                <a:t>{1}</a:t>
              </a:r>
            </a:p>
          </p:txBody>
        </p:sp>
      </p:grpSp>
      <p:grpSp>
        <p:nvGrpSpPr>
          <p:cNvPr id="1127489" name="Group 65"/>
          <p:cNvGrpSpPr>
            <a:grpSpLocks/>
          </p:cNvGrpSpPr>
          <p:nvPr/>
        </p:nvGrpSpPr>
        <p:grpSpPr bwMode="auto">
          <a:xfrm>
            <a:off x="338139" y="2289181"/>
            <a:ext cx="1525588" cy="481014"/>
            <a:chOff x="213" y="1442"/>
            <a:chExt cx="961" cy="303"/>
          </a:xfrm>
        </p:grpSpPr>
        <p:sp>
          <p:nvSpPr>
            <p:cNvPr id="1127445" name="Text Box 21"/>
            <p:cNvSpPr txBox="1">
              <a:spLocks noChangeArrowheads="1"/>
            </p:cNvSpPr>
            <p:nvPr/>
          </p:nvSpPr>
          <p:spPr bwMode="auto">
            <a:xfrm>
              <a:off x="971" y="1460"/>
              <a:ext cx="203" cy="28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82058" tIns="41029" rIns="82058" bIns="41029">
              <a:spAutoFit/>
            </a:bodyPr>
            <a:lstStyle>
              <a:lvl1pPr defTabSz="820738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1pPr>
              <a:lvl2pPr marL="409575" defTabSz="820738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820738" defTabSz="820738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1230313" defTabSz="820738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1641475" defTabSz="820738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2098675" defTabSz="820738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555875" defTabSz="820738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3013075" defTabSz="820738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3470275" defTabSz="820738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b="0">
                  <a:latin typeface="+mn-lt"/>
                </a:rPr>
                <a:t>2</a:t>
              </a:r>
            </a:p>
          </p:txBody>
        </p:sp>
        <p:sp>
          <p:nvSpPr>
            <p:cNvPr id="1127477" name="Text Box 53"/>
            <p:cNvSpPr txBox="1">
              <a:spLocks noChangeArrowheads="1"/>
            </p:cNvSpPr>
            <p:nvPr/>
          </p:nvSpPr>
          <p:spPr bwMode="auto">
            <a:xfrm>
              <a:off x="213" y="1442"/>
              <a:ext cx="527" cy="28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bg2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r>
                <a:rPr lang="en-US" sz="2400" b="0">
                  <a:latin typeface="+mn-lt"/>
                </a:rPr>
                <a:t>{1, 2}</a:t>
              </a:r>
            </a:p>
          </p:txBody>
        </p:sp>
      </p:grpSp>
      <p:grpSp>
        <p:nvGrpSpPr>
          <p:cNvPr id="1127492" name="Group 68"/>
          <p:cNvGrpSpPr>
            <a:grpSpLocks/>
          </p:cNvGrpSpPr>
          <p:nvPr/>
        </p:nvGrpSpPr>
        <p:grpSpPr bwMode="auto">
          <a:xfrm>
            <a:off x="104776" y="2670183"/>
            <a:ext cx="1758950" cy="461964"/>
            <a:chOff x="66" y="1682"/>
            <a:chExt cx="1108" cy="291"/>
          </a:xfrm>
        </p:grpSpPr>
        <p:sp>
          <p:nvSpPr>
            <p:cNvPr id="1127446" name="Text Box 22"/>
            <p:cNvSpPr txBox="1">
              <a:spLocks noChangeArrowheads="1"/>
            </p:cNvSpPr>
            <p:nvPr/>
          </p:nvSpPr>
          <p:spPr bwMode="auto">
            <a:xfrm>
              <a:off x="971" y="1688"/>
              <a:ext cx="203" cy="28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82058" tIns="41029" rIns="82058" bIns="41029">
              <a:spAutoFit/>
            </a:bodyPr>
            <a:lstStyle>
              <a:lvl1pPr defTabSz="820738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1pPr>
              <a:lvl2pPr marL="409575" defTabSz="820738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820738" defTabSz="820738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1230313" defTabSz="820738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1641475" defTabSz="820738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2098675" defTabSz="820738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555875" defTabSz="820738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3013075" defTabSz="820738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3470275" defTabSz="820738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b="0">
                  <a:latin typeface="+mn-lt"/>
                </a:rPr>
                <a:t>3</a:t>
              </a:r>
            </a:p>
          </p:txBody>
        </p:sp>
        <p:sp>
          <p:nvSpPr>
            <p:cNvPr id="1127478" name="Text Box 54"/>
            <p:cNvSpPr txBox="1">
              <a:spLocks noChangeArrowheads="1"/>
            </p:cNvSpPr>
            <p:nvPr/>
          </p:nvSpPr>
          <p:spPr bwMode="auto">
            <a:xfrm>
              <a:off x="66" y="1682"/>
              <a:ext cx="721" cy="28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bg2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r>
                <a:rPr lang="en-US" sz="2400" b="0">
                  <a:latin typeface="+mn-lt"/>
                </a:rPr>
                <a:t>{1, 2, 3}</a:t>
              </a:r>
            </a:p>
          </p:txBody>
        </p:sp>
      </p:grpSp>
      <p:grpSp>
        <p:nvGrpSpPr>
          <p:cNvPr id="1127494" name="Group 70"/>
          <p:cNvGrpSpPr>
            <a:grpSpLocks/>
          </p:cNvGrpSpPr>
          <p:nvPr/>
        </p:nvGrpSpPr>
        <p:grpSpPr bwMode="auto">
          <a:xfrm>
            <a:off x="104776" y="3124208"/>
            <a:ext cx="1758950" cy="519114"/>
            <a:chOff x="66" y="1968"/>
            <a:chExt cx="1108" cy="327"/>
          </a:xfrm>
        </p:grpSpPr>
        <p:sp>
          <p:nvSpPr>
            <p:cNvPr id="1127447" name="Text Box 23"/>
            <p:cNvSpPr txBox="1">
              <a:spLocks noChangeArrowheads="1"/>
            </p:cNvSpPr>
            <p:nvPr/>
          </p:nvSpPr>
          <p:spPr bwMode="auto">
            <a:xfrm>
              <a:off x="971" y="2010"/>
              <a:ext cx="203" cy="28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82058" tIns="41029" rIns="82058" bIns="41029">
              <a:spAutoFit/>
            </a:bodyPr>
            <a:lstStyle>
              <a:lvl1pPr defTabSz="820738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1pPr>
              <a:lvl2pPr marL="409575" defTabSz="820738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820738" defTabSz="820738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1230313" defTabSz="820738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1641475" defTabSz="820738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2098675" defTabSz="820738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555875" defTabSz="820738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3013075" defTabSz="820738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3470275" defTabSz="820738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b="0">
                  <a:latin typeface="+mn-lt"/>
                </a:rPr>
                <a:t>4</a:t>
              </a:r>
            </a:p>
          </p:txBody>
        </p:sp>
        <p:sp>
          <p:nvSpPr>
            <p:cNvPr id="1127479" name="Text Box 55"/>
            <p:cNvSpPr txBox="1">
              <a:spLocks noChangeArrowheads="1"/>
            </p:cNvSpPr>
            <p:nvPr/>
          </p:nvSpPr>
          <p:spPr bwMode="auto">
            <a:xfrm>
              <a:off x="66" y="1968"/>
              <a:ext cx="721" cy="28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bg2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r>
                <a:rPr lang="en-US" sz="2400" b="0">
                  <a:latin typeface="+mn-lt"/>
                </a:rPr>
                <a:t>{2, 3, 4}</a:t>
              </a:r>
            </a:p>
          </p:txBody>
        </p:sp>
      </p:grpSp>
      <p:grpSp>
        <p:nvGrpSpPr>
          <p:cNvPr id="1127495" name="Group 71"/>
          <p:cNvGrpSpPr>
            <a:grpSpLocks/>
          </p:cNvGrpSpPr>
          <p:nvPr/>
        </p:nvGrpSpPr>
        <p:grpSpPr bwMode="auto">
          <a:xfrm>
            <a:off x="104776" y="3505205"/>
            <a:ext cx="1758950" cy="474663"/>
            <a:chOff x="66" y="2208"/>
            <a:chExt cx="1108" cy="299"/>
          </a:xfrm>
        </p:grpSpPr>
        <p:sp>
          <p:nvSpPr>
            <p:cNvPr id="1127448" name="Text Box 24"/>
            <p:cNvSpPr txBox="1">
              <a:spLocks noChangeArrowheads="1"/>
            </p:cNvSpPr>
            <p:nvPr/>
          </p:nvSpPr>
          <p:spPr bwMode="auto">
            <a:xfrm>
              <a:off x="971" y="2222"/>
              <a:ext cx="203" cy="28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82058" tIns="41029" rIns="82058" bIns="41029">
              <a:spAutoFit/>
            </a:bodyPr>
            <a:lstStyle>
              <a:lvl1pPr defTabSz="820738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1pPr>
              <a:lvl2pPr marL="409575" defTabSz="820738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820738" defTabSz="820738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1230313" defTabSz="820738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1641475" defTabSz="820738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2098675" defTabSz="820738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555875" defTabSz="820738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3013075" defTabSz="820738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3470275" defTabSz="820738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b="0">
                  <a:latin typeface="+mn-lt"/>
                </a:rPr>
                <a:t>5</a:t>
              </a:r>
            </a:p>
          </p:txBody>
        </p:sp>
        <p:sp>
          <p:nvSpPr>
            <p:cNvPr id="1127480" name="Text Box 56"/>
            <p:cNvSpPr txBox="1">
              <a:spLocks noChangeArrowheads="1"/>
            </p:cNvSpPr>
            <p:nvPr/>
          </p:nvSpPr>
          <p:spPr bwMode="auto">
            <a:xfrm>
              <a:off x="66" y="2208"/>
              <a:ext cx="721" cy="28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bg2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r>
                <a:rPr lang="en-US" sz="2400" b="0" dirty="0">
                  <a:latin typeface="+mn-lt"/>
                </a:rPr>
                <a:t>{3, 4, 5}</a:t>
              </a:r>
            </a:p>
          </p:txBody>
        </p:sp>
      </p:grpSp>
      <p:sp>
        <p:nvSpPr>
          <p:cNvPr id="1127483" name="Text Box 59"/>
          <p:cNvSpPr txBox="1">
            <a:spLocks noChangeArrowheads="1"/>
          </p:cNvSpPr>
          <p:nvPr/>
        </p:nvSpPr>
        <p:spPr bwMode="auto">
          <a:xfrm>
            <a:off x="6352" y="1524000"/>
            <a:ext cx="1846861" cy="3975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bg2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r>
              <a:rPr lang="en-US" sz="2000" b="0" dirty="0" smtClean="0">
                <a:latin typeface="+mn-lt"/>
              </a:rPr>
              <a:t>Sender </a:t>
            </a:r>
            <a:r>
              <a:rPr lang="en-US" sz="2000" b="0" dirty="0">
                <a:latin typeface="+mn-lt"/>
              </a:rPr>
              <a:t>Window</a:t>
            </a:r>
          </a:p>
        </p:txBody>
      </p:sp>
      <p:sp>
        <p:nvSpPr>
          <p:cNvPr id="1127484" name="Text Box 60"/>
          <p:cNvSpPr txBox="1">
            <a:spLocks noChangeArrowheads="1"/>
          </p:cNvSpPr>
          <p:nvPr/>
        </p:nvSpPr>
        <p:spPr bwMode="auto">
          <a:xfrm>
            <a:off x="6705601" y="1600200"/>
            <a:ext cx="2003755" cy="3975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bg2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r>
              <a:rPr lang="en-US" sz="2000" b="0" dirty="0">
                <a:latin typeface="+mn-lt"/>
              </a:rPr>
              <a:t>Receiver Window</a:t>
            </a:r>
          </a:p>
        </p:txBody>
      </p:sp>
      <p:sp>
        <p:nvSpPr>
          <p:cNvPr id="1127468" name="Line 44"/>
          <p:cNvSpPr>
            <a:spLocks noChangeShapeType="1"/>
          </p:cNvSpPr>
          <p:nvPr/>
        </p:nvSpPr>
        <p:spPr bwMode="auto">
          <a:xfrm flipH="1">
            <a:off x="1997075" y="4114800"/>
            <a:ext cx="5367339" cy="53340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b="0">
              <a:latin typeface="+mn-lt"/>
            </a:endParaRPr>
          </a:p>
        </p:txBody>
      </p:sp>
      <p:sp>
        <p:nvSpPr>
          <p:cNvPr id="1127469" name="Line 45"/>
          <p:cNvSpPr>
            <a:spLocks noChangeShapeType="1"/>
          </p:cNvSpPr>
          <p:nvPr/>
        </p:nvSpPr>
        <p:spPr bwMode="auto">
          <a:xfrm>
            <a:off x="1997075" y="3810000"/>
            <a:ext cx="5367339" cy="533400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b="0">
              <a:latin typeface="+mn-lt"/>
            </a:endParaRPr>
          </a:p>
        </p:txBody>
      </p:sp>
      <p:sp>
        <p:nvSpPr>
          <p:cNvPr id="1127470" name="Line 46"/>
          <p:cNvSpPr>
            <a:spLocks noChangeShapeType="1"/>
          </p:cNvSpPr>
          <p:nvPr/>
        </p:nvSpPr>
        <p:spPr bwMode="auto">
          <a:xfrm>
            <a:off x="1997075" y="4114800"/>
            <a:ext cx="5367339" cy="533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b="0">
              <a:latin typeface="+mn-lt"/>
            </a:endParaRPr>
          </a:p>
        </p:txBody>
      </p:sp>
      <p:grpSp>
        <p:nvGrpSpPr>
          <p:cNvPr id="1127497" name="Group 73"/>
          <p:cNvGrpSpPr>
            <a:grpSpLocks/>
          </p:cNvGrpSpPr>
          <p:nvPr/>
        </p:nvGrpSpPr>
        <p:grpSpPr bwMode="auto">
          <a:xfrm>
            <a:off x="1997075" y="4419600"/>
            <a:ext cx="5367339" cy="1143000"/>
            <a:chOff x="1258" y="2784"/>
            <a:chExt cx="3381" cy="720"/>
          </a:xfrm>
        </p:grpSpPr>
        <p:sp>
          <p:nvSpPr>
            <p:cNvPr id="1127472" name="Line 48"/>
            <p:cNvSpPr>
              <a:spLocks noChangeShapeType="1"/>
            </p:cNvSpPr>
            <p:nvPr/>
          </p:nvSpPr>
          <p:spPr bwMode="auto">
            <a:xfrm flipH="1">
              <a:off x="1258" y="2784"/>
              <a:ext cx="3381" cy="336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b="0">
                <a:latin typeface="+mn-lt"/>
              </a:endParaRPr>
            </a:p>
          </p:txBody>
        </p:sp>
        <p:sp>
          <p:nvSpPr>
            <p:cNvPr id="1127473" name="Line 49"/>
            <p:cNvSpPr>
              <a:spLocks noChangeShapeType="1"/>
            </p:cNvSpPr>
            <p:nvPr/>
          </p:nvSpPr>
          <p:spPr bwMode="auto">
            <a:xfrm flipH="1">
              <a:off x="1258" y="2976"/>
              <a:ext cx="3381" cy="336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b="0">
                <a:latin typeface="+mn-lt"/>
              </a:endParaRPr>
            </a:p>
          </p:txBody>
        </p:sp>
        <p:sp>
          <p:nvSpPr>
            <p:cNvPr id="1127474" name="Line 50"/>
            <p:cNvSpPr>
              <a:spLocks noChangeShapeType="1"/>
            </p:cNvSpPr>
            <p:nvPr/>
          </p:nvSpPr>
          <p:spPr bwMode="auto">
            <a:xfrm>
              <a:off x="1258" y="2976"/>
              <a:ext cx="3381" cy="336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b="0">
                <a:latin typeface="+mn-lt"/>
              </a:endParaRPr>
            </a:p>
          </p:txBody>
        </p:sp>
        <p:sp>
          <p:nvSpPr>
            <p:cNvPr id="1127475" name="Line 51"/>
            <p:cNvSpPr>
              <a:spLocks noChangeShapeType="1"/>
            </p:cNvSpPr>
            <p:nvPr/>
          </p:nvSpPr>
          <p:spPr bwMode="auto">
            <a:xfrm>
              <a:off x="1258" y="3168"/>
              <a:ext cx="3381" cy="336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b="0">
                <a:latin typeface="+mn-lt"/>
              </a:endParaRPr>
            </a:p>
          </p:txBody>
        </p:sp>
      </p:grpSp>
      <p:grpSp>
        <p:nvGrpSpPr>
          <p:cNvPr id="1127496" name="Group 72"/>
          <p:cNvGrpSpPr>
            <a:grpSpLocks/>
          </p:cNvGrpSpPr>
          <p:nvPr/>
        </p:nvGrpSpPr>
        <p:grpSpPr bwMode="auto">
          <a:xfrm>
            <a:off x="104775" y="3889384"/>
            <a:ext cx="1752600" cy="458789"/>
            <a:chOff x="66" y="2450"/>
            <a:chExt cx="1104" cy="289"/>
          </a:xfrm>
        </p:grpSpPr>
        <p:sp>
          <p:nvSpPr>
            <p:cNvPr id="1127471" name="Text Box 47"/>
            <p:cNvSpPr txBox="1">
              <a:spLocks noChangeArrowheads="1"/>
            </p:cNvSpPr>
            <p:nvPr/>
          </p:nvSpPr>
          <p:spPr bwMode="auto">
            <a:xfrm>
              <a:off x="967" y="2454"/>
              <a:ext cx="203" cy="28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82058" tIns="41029" rIns="82058" bIns="41029">
              <a:spAutoFit/>
            </a:bodyPr>
            <a:lstStyle>
              <a:lvl1pPr defTabSz="820738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1pPr>
              <a:lvl2pPr marL="409575" defTabSz="820738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820738" defTabSz="820738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1230313" defTabSz="820738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1641475" defTabSz="820738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2098675" defTabSz="820738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555875" defTabSz="820738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3013075" defTabSz="820738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3470275" defTabSz="820738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b="0">
                  <a:latin typeface="+mn-lt"/>
                </a:rPr>
                <a:t>6</a:t>
              </a:r>
            </a:p>
          </p:txBody>
        </p:sp>
        <p:sp>
          <p:nvSpPr>
            <p:cNvPr id="1127481" name="Text Box 57"/>
            <p:cNvSpPr txBox="1">
              <a:spLocks noChangeArrowheads="1"/>
            </p:cNvSpPr>
            <p:nvPr/>
          </p:nvSpPr>
          <p:spPr bwMode="auto">
            <a:xfrm>
              <a:off x="66" y="2450"/>
              <a:ext cx="721" cy="28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bg2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r>
                <a:rPr lang="en-US" sz="2400" b="0">
                  <a:latin typeface="+mn-lt"/>
                </a:rPr>
                <a:t>{4, 5, 6}</a:t>
              </a:r>
            </a:p>
          </p:txBody>
        </p:sp>
      </p:grpSp>
      <p:sp>
        <p:nvSpPr>
          <p:cNvPr id="1127482" name="Text Box 58"/>
          <p:cNvSpPr txBox="1">
            <a:spLocks noChangeArrowheads="1"/>
          </p:cNvSpPr>
          <p:nvPr/>
        </p:nvSpPr>
        <p:spPr bwMode="auto">
          <a:xfrm>
            <a:off x="722346" y="4191000"/>
            <a:ext cx="260439" cy="11977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bg2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r>
              <a:rPr lang="en-US" sz="2400" b="0">
                <a:latin typeface="+mn-lt"/>
              </a:rPr>
              <a:t>.</a:t>
            </a:r>
          </a:p>
          <a:p>
            <a:r>
              <a:rPr lang="en-US" sz="2400" b="0">
                <a:latin typeface="+mn-lt"/>
              </a:rPr>
              <a:t>.</a:t>
            </a:r>
          </a:p>
          <a:p>
            <a:r>
              <a:rPr lang="en-US" sz="2400" b="0">
                <a:latin typeface="+mn-lt"/>
              </a:rPr>
              <a:t>.</a:t>
            </a:r>
          </a:p>
        </p:txBody>
      </p:sp>
      <p:sp>
        <p:nvSpPr>
          <p:cNvPr id="1127486" name="Text Box 62"/>
          <p:cNvSpPr txBox="1">
            <a:spLocks noChangeArrowheads="1"/>
          </p:cNvSpPr>
          <p:nvPr/>
        </p:nvSpPr>
        <p:spPr bwMode="auto">
          <a:xfrm>
            <a:off x="7693059" y="3657600"/>
            <a:ext cx="260439" cy="11977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bg2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r>
              <a:rPr lang="en-US" sz="2400" b="0">
                <a:latin typeface="+mn-lt"/>
              </a:rPr>
              <a:t>.</a:t>
            </a:r>
          </a:p>
          <a:p>
            <a:r>
              <a:rPr lang="en-US" sz="2400" b="0">
                <a:latin typeface="+mn-lt"/>
              </a:rPr>
              <a:t>.</a:t>
            </a:r>
          </a:p>
          <a:p>
            <a:r>
              <a:rPr lang="en-US" sz="2400" b="0">
                <a:latin typeface="+mn-lt"/>
              </a:rPr>
              <a:t>.</a:t>
            </a:r>
          </a:p>
        </p:txBody>
      </p:sp>
      <p:sp>
        <p:nvSpPr>
          <p:cNvPr id="4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1"/>
            <a:ext cx="2133600" cy="365125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37931725" indent="-37474525" algn="ctr"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r"/>
            <a:fld id="{C347C1EF-973B-F840-ADDD-5BD345E7D802}" type="slidenum">
              <a:rPr lang="en-US" sz="1400" smtClean="0">
                <a:latin typeface="Calibri"/>
              </a:rPr>
              <a:pPr algn="r"/>
              <a:t>59</a:t>
            </a:fld>
            <a:endParaRPr lang="en-US" sz="1400" dirty="0"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6690178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4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4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4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4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4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4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4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4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4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4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4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4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4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4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7432" grpId="0" animBg="1"/>
      <p:bldP spid="1127433" grpId="0" animBg="1"/>
      <p:bldP spid="1127437" grpId="0" animBg="1"/>
      <p:bldP spid="1127438" grpId="0" animBg="1"/>
      <p:bldP spid="1127439" grpId="0" animBg="1"/>
      <p:bldP spid="1127441" grpId="0" animBg="1"/>
      <p:bldP spid="1127466" grpId="0" animBg="1"/>
      <p:bldP spid="1127468" grpId="0" animBg="1"/>
      <p:bldP spid="1127469" grpId="0" animBg="1"/>
      <p:bldP spid="1127470" grpId="0" animBg="1"/>
      <p:bldP spid="1127482" grpId="0"/>
      <p:bldP spid="112748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22238"/>
            <a:ext cx="8534400" cy="1173162"/>
          </a:xfrm>
        </p:spPr>
        <p:txBody>
          <a:bodyPr/>
          <a:lstStyle/>
          <a:p>
            <a:r>
              <a:rPr lang="en-US" dirty="0" smtClean="0">
                <a:latin typeface="Helvetica" charset="0"/>
                <a:ea typeface="ＭＳ Ｐゴシック" charset="0"/>
                <a:cs typeface="ＭＳ Ｐゴシック" charset="0"/>
              </a:rPr>
              <a:t>Why a transport layer? </a:t>
            </a:r>
            <a:endParaRPr lang="en-US" dirty="0">
              <a:latin typeface="Helvetica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53259" name="Rectangle 12"/>
          <p:cNvSpPr>
            <a:spLocks noChangeArrowheads="1"/>
          </p:cNvSpPr>
          <p:nvPr/>
        </p:nvSpPr>
        <p:spPr bwMode="auto">
          <a:xfrm>
            <a:off x="6477001" y="3822700"/>
            <a:ext cx="1703388" cy="381000"/>
          </a:xfrm>
          <a:prstGeom prst="rect">
            <a:avLst/>
          </a:prstGeom>
          <a:solidFill>
            <a:srgbClr val="FF7C80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3260" name="Text Box 13"/>
          <p:cNvSpPr txBox="1">
            <a:spLocks noChangeArrowheads="1"/>
          </p:cNvSpPr>
          <p:nvPr/>
        </p:nvSpPr>
        <p:spPr bwMode="auto">
          <a:xfrm>
            <a:off x="6643689" y="3806826"/>
            <a:ext cx="1367487" cy="4001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0" tIns="45716" rIns="91430" bIns="45716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algn="l"/>
            <a:r>
              <a:rPr lang="en-US">
                <a:latin typeface="Arial" charset="0"/>
              </a:rPr>
              <a:t>Transport</a:t>
            </a:r>
          </a:p>
        </p:txBody>
      </p:sp>
      <p:sp>
        <p:nvSpPr>
          <p:cNvPr id="53261" name="Rectangle 14"/>
          <p:cNvSpPr>
            <a:spLocks noChangeArrowheads="1"/>
          </p:cNvSpPr>
          <p:nvPr/>
        </p:nvSpPr>
        <p:spPr bwMode="auto">
          <a:xfrm>
            <a:off x="6477001" y="4203700"/>
            <a:ext cx="1703388" cy="381000"/>
          </a:xfrm>
          <a:prstGeom prst="rect">
            <a:avLst/>
          </a:prstGeom>
          <a:solidFill>
            <a:srgbClr val="FFCC99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3262" name="Text Box 15"/>
          <p:cNvSpPr txBox="1">
            <a:spLocks noChangeArrowheads="1"/>
          </p:cNvSpPr>
          <p:nvPr/>
        </p:nvSpPr>
        <p:spPr bwMode="auto">
          <a:xfrm>
            <a:off x="6735763" y="4187826"/>
            <a:ext cx="1197744" cy="4001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0" tIns="45716" rIns="91430" bIns="45716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algn="l"/>
            <a:r>
              <a:rPr lang="en-US">
                <a:latin typeface="Arial" charset="0"/>
              </a:rPr>
              <a:t>Network</a:t>
            </a:r>
          </a:p>
        </p:txBody>
      </p:sp>
      <p:sp>
        <p:nvSpPr>
          <p:cNvPr id="53263" name="Rectangle 16"/>
          <p:cNvSpPr>
            <a:spLocks noChangeArrowheads="1"/>
          </p:cNvSpPr>
          <p:nvPr/>
        </p:nvSpPr>
        <p:spPr bwMode="auto">
          <a:xfrm>
            <a:off x="6477001" y="4584700"/>
            <a:ext cx="1703388" cy="381000"/>
          </a:xfrm>
          <a:prstGeom prst="rect">
            <a:avLst/>
          </a:prstGeom>
          <a:solidFill>
            <a:srgbClr val="FFCC99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3264" name="Text Box 17"/>
          <p:cNvSpPr txBox="1">
            <a:spLocks noChangeArrowheads="1"/>
          </p:cNvSpPr>
          <p:nvPr/>
        </p:nvSpPr>
        <p:spPr bwMode="auto">
          <a:xfrm>
            <a:off x="6742114" y="4568826"/>
            <a:ext cx="1184920" cy="4001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0" tIns="45716" rIns="91430" bIns="45716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algn="l"/>
            <a:r>
              <a:rPr lang="en-US">
                <a:latin typeface="Arial" charset="0"/>
              </a:rPr>
              <a:t>Datalink</a:t>
            </a:r>
          </a:p>
        </p:txBody>
      </p:sp>
      <p:sp>
        <p:nvSpPr>
          <p:cNvPr id="53265" name="Rectangle 18"/>
          <p:cNvSpPr>
            <a:spLocks noChangeArrowheads="1"/>
          </p:cNvSpPr>
          <p:nvPr/>
        </p:nvSpPr>
        <p:spPr bwMode="auto">
          <a:xfrm>
            <a:off x="6477001" y="4965700"/>
            <a:ext cx="1703388" cy="381000"/>
          </a:xfrm>
          <a:prstGeom prst="rect">
            <a:avLst/>
          </a:prstGeom>
          <a:solidFill>
            <a:srgbClr val="FFCC99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3266" name="Text Box 19"/>
          <p:cNvSpPr txBox="1">
            <a:spLocks noChangeArrowheads="1"/>
          </p:cNvSpPr>
          <p:nvPr/>
        </p:nvSpPr>
        <p:spPr bwMode="auto">
          <a:xfrm>
            <a:off x="6721476" y="4949826"/>
            <a:ext cx="1225471" cy="4001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0" tIns="45716" rIns="91430" bIns="45716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algn="l"/>
            <a:r>
              <a:rPr lang="en-US">
                <a:latin typeface="Arial" charset="0"/>
              </a:rPr>
              <a:t>Physical</a:t>
            </a:r>
          </a:p>
        </p:txBody>
      </p:sp>
      <p:grpSp>
        <p:nvGrpSpPr>
          <p:cNvPr id="53280" name="Group 33"/>
          <p:cNvGrpSpPr>
            <a:grpSpLocks/>
          </p:cNvGrpSpPr>
          <p:nvPr/>
        </p:nvGrpSpPr>
        <p:grpSpPr bwMode="auto">
          <a:xfrm>
            <a:off x="6477005" y="3441698"/>
            <a:ext cx="1703389" cy="400050"/>
            <a:chOff x="4055" y="2280"/>
            <a:chExt cx="1073" cy="252"/>
          </a:xfrm>
          <a:solidFill>
            <a:srgbClr val="CCFFFF"/>
          </a:solidFill>
        </p:grpSpPr>
        <p:sp>
          <p:nvSpPr>
            <p:cNvPr id="53287" name="Rectangle 36"/>
            <p:cNvSpPr>
              <a:spLocks noChangeArrowheads="1"/>
            </p:cNvSpPr>
            <p:nvPr/>
          </p:nvSpPr>
          <p:spPr bwMode="auto">
            <a:xfrm>
              <a:off x="4055" y="2280"/>
              <a:ext cx="1073" cy="240"/>
            </a:xfrm>
            <a:prstGeom prst="rect">
              <a:avLst/>
            </a:prstGeom>
            <a:grpFill/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3288" name="Text Box 37"/>
            <p:cNvSpPr txBox="1">
              <a:spLocks noChangeArrowheads="1"/>
            </p:cNvSpPr>
            <p:nvPr/>
          </p:nvSpPr>
          <p:spPr bwMode="auto">
            <a:xfrm>
              <a:off x="4076" y="2280"/>
              <a:ext cx="996" cy="252"/>
            </a:xfrm>
            <a:prstGeom prst="rect">
              <a:avLst/>
            </a:prstGeom>
            <a:noFill/>
            <a:ln>
              <a:noFill/>
            </a:ln>
            <a:extLst>
              <a:ext uri="{91240B29-F687-4f45-9708-019B960494DF}">
                <a14:hiddenLine xmlns:a14="http://schemas.microsoft.com/office/drawing/2010/main" xmlns="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1430" tIns="45716" rIns="91430" bIns="45716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2pPr>
              <a:lvl3pPr marL="11430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3pPr>
              <a:lvl4pPr marL="16002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4pPr>
              <a:lvl5pPr marL="20574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5pPr>
              <a:lvl6pPr marL="25146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6pPr>
              <a:lvl7pPr marL="29718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7pPr>
              <a:lvl8pPr marL="34290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8pPr>
              <a:lvl9pPr marL="38862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9pPr>
            </a:lstStyle>
            <a:p>
              <a:pPr algn="l"/>
              <a:r>
                <a:rPr lang="en-US" dirty="0">
                  <a:latin typeface="Arial" charset="0"/>
                </a:rPr>
                <a:t>Application</a:t>
              </a:r>
            </a:p>
          </p:txBody>
        </p:sp>
      </p:grpSp>
      <p:sp>
        <p:nvSpPr>
          <p:cNvPr id="46" name="Text Box 39"/>
          <p:cNvSpPr txBox="1">
            <a:spLocks noChangeArrowheads="1"/>
          </p:cNvSpPr>
          <p:nvPr/>
        </p:nvSpPr>
        <p:spPr bwMode="auto">
          <a:xfrm>
            <a:off x="1281325" y="6172201"/>
            <a:ext cx="1157076" cy="4589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343" tIns="44379" rIns="90343" bIns="44379">
            <a:spAutoFit/>
          </a:bodyPr>
          <a:lstStyle>
            <a:lvl1pPr defTabSz="91281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42950" indent="-285750" defTabSz="91281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marL="1143000" indent="-228600" defTabSz="91281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marL="1600200" indent="-228600" defTabSz="91281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marL="2057400" indent="-228600" defTabSz="91281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2514600" indent="-228600" algn="r" defTabSz="91281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2971800" indent="-228600" algn="r" defTabSz="91281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3429000" indent="-228600" algn="r" defTabSz="91281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3886200" indent="-228600" algn="r" defTabSz="91281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algn="ctr"/>
            <a:r>
              <a:rPr lang="en-US" sz="2400" dirty="0">
                <a:solidFill>
                  <a:srgbClr val="660066"/>
                </a:solidFill>
                <a:latin typeface="Arial" charset="0"/>
              </a:rPr>
              <a:t>Host A</a:t>
            </a:r>
          </a:p>
        </p:txBody>
      </p:sp>
      <p:sp>
        <p:nvSpPr>
          <p:cNvPr id="48" name="Text Box 40"/>
          <p:cNvSpPr txBox="1">
            <a:spLocks noChangeArrowheads="1"/>
          </p:cNvSpPr>
          <p:nvPr/>
        </p:nvSpPr>
        <p:spPr bwMode="auto">
          <a:xfrm>
            <a:off x="6826842" y="6170444"/>
            <a:ext cx="1174158" cy="4589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343" tIns="44379" rIns="90343" bIns="44379">
            <a:spAutoFit/>
          </a:bodyPr>
          <a:lstStyle>
            <a:lvl1pPr defTabSz="91281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42950" indent="-285750" defTabSz="91281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marL="1143000" indent="-228600" defTabSz="91281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marL="1600200" indent="-228600" defTabSz="91281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marL="2057400" indent="-228600" defTabSz="91281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2514600" indent="-228600" algn="r" defTabSz="91281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2971800" indent="-228600" algn="r" defTabSz="91281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3429000" indent="-228600" algn="r" defTabSz="91281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3886200" indent="-228600" algn="r" defTabSz="91281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algn="ctr"/>
            <a:r>
              <a:rPr lang="en-US" sz="2400" dirty="0">
                <a:solidFill>
                  <a:srgbClr val="660066"/>
                </a:solidFill>
                <a:latin typeface="Arial" charset="0"/>
              </a:rPr>
              <a:t>Host B</a:t>
            </a:r>
          </a:p>
        </p:txBody>
      </p:sp>
      <p:pic>
        <p:nvPicPr>
          <p:cNvPr id="49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4201" y="5410200"/>
            <a:ext cx="850175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ounded Rectangle 1"/>
          <p:cNvSpPr/>
          <p:nvPr/>
        </p:nvSpPr>
        <p:spPr bwMode="auto">
          <a:xfrm>
            <a:off x="762000" y="2819400"/>
            <a:ext cx="2286000" cy="2743200"/>
          </a:xfrm>
          <a:prstGeom prst="roundRect">
            <a:avLst/>
          </a:prstGeom>
          <a:solidFill>
            <a:srgbClr val="FFFF99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ourier New" charset="0"/>
            </a:endParaRPr>
          </a:p>
        </p:txBody>
      </p:sp>
      <p:sp>
        <p:nvSpPr>
          <p:cNvPr id="32" name="Rectangle 10"/>
          <p:cNvSpPr>
            <a:spLocks noChangeArrowheads="1"/>
          </p:cNvSpPr>
          <p:nvPr/>
        </p:nvSpPr>
        <p:spPr bwMode="auto">
          <a:xfrm>
            <a:off x="1371600" y="5181600"/>
            <a:ext cx="1066800" cy="685800"/>
          </a:xfrm>
          <a:prstGeom prst="rect">
            <a:avLst/>
          </a:prstGeom>
          <a:solidFill>
            <a:srgbClr val="FFCC99"/>
          </a:solidFill>
          <a:ln w="25400">
            <a:solidFill>
              <a:schemeClr val="bg2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110000"/>
              </a:lnSpc>
            </a:pPr>
            <a:r>
              <a:rPr lang="en-US" sz="1800" b="0" dirty="0" err="1" smtClean="0">
                <a:latin typeface="+mn-lt"/>
              </a:rPr>
              <a:t>Datalink</a:t>
            </a:r>
            <a:endParaRPr lang="en-US" sz="1800" b="0" dirty="0">
              <a:latin typeface="+mn-lt"/>
            </a:endParaRPr>
          </a:p>
          <a:p>
            <a:pPr algn="ctr">
              <a:lnSpc>
                <a:spcPct val="110000"/>
              </a:lnSpc>
            </a:pPr>
            <a:r>
              <a:rPr lang="en-US" sz="1800" b="0" dirty="0" smtClean="0">
                <a:latin typeface="+mn-lt"/>
              </a:rPr>
              <a:t>Physical</a:t>
            </a:r>
            <a:endParaRPr lang="en-US" sz="1800" b="0" dirty="0">
              <a:latin typeface="+mn-lt"/>
            </a:endParaRPr>
          </a:p>
        </p:txBody>
      </p:sp>
      <p:cxnSp>
        <p:nvCxnSpPr>
          <p:cNvPr id="5" name="Straight Connector 4"/>
          <p:cNvCxnSpPr/>
          <p:nvPr/>
        </p:nvCxnSpPr>
        <p:spPr bwMode="auto">
          <a:xfrm>
            <a:off x="762000" y="3810000"/>
            <a:ext cx="2286000" cy="0"/>
          </a:xfrm>
          <a:prstGeom prst="line">
            <a:avLst/>
          </a:prstGeom>
          <a:noFill/>
          <a:ln w="19050" cap="flat" cmpd="sng" algn="ctr">
            <a:solidFill>
              <a:schemeClr val="bg2">
                <a:lumMod val="50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</p:cxnSp>
      <p:sp>
        <p:nvSpPr>
          <p:cNvPr id="7" name="Rectangle 6"/>
          <p:cNvSpPr/>
          <p:nvPr/>
        </p:nvSpPr>
        <p:spPr bwMode="auto">
          <a:xfrm>
            <a:off x="914400" y="2895600"/>
            <a:ext cx="304800" cy="838200"/>
          </a:xfrm>
          <a:prstGeom prst="rect">
            <a:avLst/>
          </a:prstGeom>
          <a:solidFill>
            <a:srgbClr val="FFCC99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urier New" charset="0"/>
            </a:endParaRPr>
          </a:p>
        </p:txBody>
      </p:sp>
      <p:sp>
        <p:nvSpPr>
          <p:cNvPr id="8" name="TextBox 7"/>
          <p:cNvSpPr txBox="1"/>
          <p:nvPr/>
        </p:nvSpPr>
        <p:spPr>
          <a:xfrm rot="5400000">
            <a:off x="650256" y="3141553"/>
            <a:ext cx="86684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 smtClean="0">
                <a:latin typeface="+mn-lt"/>
              </a:rPr>
              <a:t>browser</a:t>
            </a:r>
          </a:p>
        </p:txBody>
      </p:sp>
      <p:sp>
        <p:nvSpPr>
          <p:cNvPr id="38" name="Rectangle 37"/>
          <p:cNvSpPr/>
          <p:nvPr/>
        </p:nvSpPr>
        <p:spPr bwMode="auto">
          <a:xfrm>
            <a:off x="1752600" y="2895600"/>
            <a:ext cx="228600" cy="838200"/>
          </a:xfrm>
          <a:prstGeom prst="rect">
            <a:avLst/>
          </a:prstGeom>
          <a:solidFill>
            <a:srgbClr val="FFCC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urier New" charset="0"/>
            </a:endParaRPr>
          </a:p>
        </p:txBody>
      </p:sp>
      <p:sp>
        <p:nvSpPr>
          <p:cNvPr id="39" name="Rectangle 38"/>
          <p:cNvSpPr/>
          <p:nvPr/>
        </p:nvSpPr>
        <p:spPr bwMode="auto">
          <a:xfrm>
            <a:off x="2514600" y="2895600"/>
            <a:ext cx="228600" cy="838200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urier New" charset="0"/>
            </a:endParaRPr>
          </a:p>
        </p:txBody>
      </p:sp>
      <p:sp>
        <p:nvSpPr>
          <p:cNvPr id="40" name="Rectangle 39"/>
          <p:cNvSpPr/>
          <p:nvPr/>
        </p:nvSpPr>
        <p:spPr bwMode="auto">
          <a:xfrm>
            <a:off x="2209800" y="2895600"/>
            <a:ext cx="228600" cy="8382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urier New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 rot="5400000">
            <a:off x="1549178" y="3122377"/>
            <a:ext cx="67789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 smtClean="0">
                <a:latin typeface="+mn-lt"/>
              </a:rPr>
              <a:t>telnet</a:t>
            </a:r>
            <a:endParaRPr lang="en-US" sz="1600" dirty="0">
              <a:latin typeface="+mn-lt"/>
            </a:endParaRPr>
          </a:p>
        </p:txBody>
      </p:sp>
      <p:sp>
        <p:nvSpPr>
          <p:cNvPr id="42" name="TextBox 41"/>
          <p:cNvSpPr txBox="1"/>
          <p:nvPr/>
        </p:nvSpPr>
        <p:spPr>
          <a:xfrm rot="5400000">
            <a:off x="2216250" y="3157257"/>
            <a:ext cx="86774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 err="1" smtClean="0">
                <a:latin typeface="+mn-lt"/>
              </a:rPr>
              <a:t>mmedia</a:t>
            </a:r>
            <a:endParaRPr lang="en-US" sz="1600" dirty="0">
              <a:latin typeface="+mn-lt"/>
            </a:endParaRPr>
          </a:p>
        </p:txBody>
      </p:sp>
      <p:sp>
        <p:nvSpPr>
          <p:cNvPr id="43" name="TextBox 42"/>
          <p:cNvSpPr txBox="1"/>
          <p:nvPr/>
        </p:nvSpPr>
        <p:spPr>
          <a:xfrm rot="5400000">
            <a:off x="2135922" y="3025852"/>
            <a:ext cx="41880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 smtClean="0">
                <a:latin typeface="+mn-lt"/>
              </a:rPr>
              <a:t>ftp</a:t>
            </a:r>
            <a:endParaRPr lang="en-US" sz="1600" dirty="0">
              <a:latin typeface="+mn-lt"/>
            </a:endParaRPr>
          </a:p>
        </p:txBody>
      </p:sp>
      <p:sp>
        <p:nvSpPr>
          <p:cNvPr id="44" name="Rectangle 43"/>
          <p:cNvSpPr/>
          <p:nvPr/>
        </p:nvSpPr>
        <p:spPr bwMode="auto">
          <a:xfrm>
            <a:off x="1290935" y="2895600"/>
            <a:ext cx="304800" cy="838200"/>
          </a:xfrm>
          <a:prstGeom prst="rect">
            <a:avLst/>
          </a:prstGeom>
          <a:solidFill>
            <a:srgbClr val="CCFFCC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urier New" charset="0"/>
            </a:endParaRPr>
          </a:p>
        </p:txBody>
      </p:sp>
      <p:sp>
        <p:nvSpPr>
          <p:cNvPr id="45" name="TextBox 44"/>
          <p:cNvSpPr txBox="1"/>
          <p:nvPr/>
        </p:nvSpPr>
        <p:spPr>
          <a:xfrm rot="5400000">
            <a:off x="1031256" y="3149292"/>
            <a:ext cx="86684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 smtClean="0">
                <a:latin typeface="+mn-lt"/>
              </a:rPr>
              <a:t>browser</a:t>
            </a:r>
          </a:p>
        </p:txBody>
      </p:sp>
      <p:sp>
        <p:nvSpPr>
          <p:cNvPr id="52" name="Rectangle 10"/>
          <p:cNvSpPr>
            <a:spLocks noChangeArrowheads="1"/>
          </p:cNvSpPr>
          <p:nvPr/>
        </p:nvSpPr>
        <p:spPr bwMode="auto">
          <a:xfrm>
            <a:off x="1524000" y="4648200"/>
            <a:ext cx="762000" cy="381000"/>
          </a:xfrm>
          <a:prstGeom prst="rect">
            <a:avLst/>
          </a:prstGeom>
          <a:solidFill>
            <a:srgbClr val="FFCC99"/>
          </a:solidFill>
          <a:ln w="25400">
            <a:solidFill>
              <a:schemeClr val="bg2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110000"/>
              </a:lnSpc>
            </a:pPr>
            <a:r>
              <a:rPr lang="en-US" sz="1800" b="0" dirty="0" smtClean="0">
                <a:latin typeface="+mn-lt"/>
              </a:rPr>
              <a:t>IP</a:t>
            </a:r>
            <a:endParaRPr lang="en-US" sz="1800" b="0" dirty="0">
              <a:latin typeface="+mn-lt"/>
            </a:endParaRPr>
          </a:p>
        </p:txBody>
      </p:sp>
      <p:sp>
        <p:nvSpPr>
          <p:cNvPr id="9" name="Oval Callout 8"/>
          <p:cNvSpPr/>
          <p:nvPr/>
        </p:nvSpPr>
        <p:spPr bwMode="auto">
          <a:xfrm>
            <a:off x="914400" y="1524000"/>
            <a:ext cx="2514600" cy="990600"/>
          </a:xfrm>
          <a:prstGeom prst="wedgeEllipseCallout">
            <a:avLst>
              <a:gd name="adj1" fmla="val -4175"/>
              <a:gd name="adj2" fmla="val 88413"/>
            </a:avLst>
          </a:prstGeom>
          <a:solidFill>
            <a:schemeClr val="bg2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urier New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235340" y="1676401"/>
            <a:ext cx="179023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>
                <a:latin typeface="+mn-lt"/>
              </a:rPr>
              <a:t>many application</a:t>
            </a:r>
            <a:br>
              <a:rPr lang="en-US" dirty="0" smtClean="0">
                <a:latin typeface="+mn-lt"/>
              </a:rPr>
            </a:br>
            <a:r>
              <a:rPr lang="en-US" dirty="0" smtClean="0">
                <a:latin typeface="+mn-lt"/>
              </a:rPr>
              <a:t> processes</a:t>
            </a:r>
            <a:endParaRPr lang="en-US" dirty="0">
              <a:latin typeface="+mn-lt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33400" y="5267980"/>
            <a:ext cx="990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0" i="1" dirty="0" smtClean="0">
                <a:solidFill>
                  <a:srgbClr val="000090"/>
                </a:solidFill>
                <a:latin typeface="+mn-lt"/>
              </a:rPr>
              <a:t>Drivers</a:t>
            </a:r>
            <a:br>
              <a:rPr lang="en-US" sz="1400" b="0" i="1" dirty="0" smtClean="0">
                <a:solidFill>
                  <a:srgbClr val="000090"/>
                </a:solidFill>
                <a:latin typeface="+mn-lt"/>
              </a:rPr>
            </a:br>
            <a:r>
              <a:rPr lang="en-US" sz="1400" b="0" i="1" dirty="0" smtClean="0">
                <a:solidFill>
                  <a:srgbClr val="000090"/>
                </a:solidFill>
                <a:latin typeface="+mn-lt"/>
              </a:rPr>
              <a:t>+NIC</a:t>
            </a:r>
            <a:endParaRPr lang="en-US" sz="1400" b="0" i="1" dirty="0">
              <a:solidFill>
                <a:srgbClr val="000090"/>
              </a:solidFill>
              <a:latin typeface="+mn-lt"/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685800" y="3810000"/>
            <a:ext cx="1295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400" b="0" i="1" dirty="0" smtClean="0">
                <a:solidFill>
                  <a:srgbClr val="000090"/>
                </a:solidFill>
                <a:latin typeface="+mn-lt"/>
              </a:rPr>
              <a:t>Operating </a:t>
            </a:r>
            <a:br>
              <a:rPr lang="en-US" sz="1400" b="0" i="1" dirty="0" smtClean="0">
                <a:solidFill>
                  <a:srgbClr val="000090"/>
                </a:solidFill>
                <a:latin typeface="+mn-lt"/>
              </a:rPr>
            </a:br>
            <a:r>
              <a:rPr lang="en-US" sz="1400" b="0" i="1" dirty="0" smtClean="0">
                <a:solidFill>
                  <a:srgbClr val="000090"/>
                </a:solidFill>
                <a:latin typeface="+mn-lt"/>
              </a:rPr>
              <a:t>System</a:t>
            </a:r>
            <a:endParaRPr lang="en-US" sz="1400" b="0" i="1" dirty="0">
              <a:solidFill>
                <a:srgbClr val="000090"/>
              </a:solidFill>
              <a:latin typeface="+mn-lt"/>
            </a:endParaRPr>
          </a:p>
        </p:txBody>
      </p:sp>
      <p:sp>
        <p:nvSpPr>
          <p:cNvPr id="35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1"/>
            <a:ext cx="2133600" cy="365125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37931725" indent="-37474525" algn="ctr"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r"/>
            <a:fld id="{C347C1EF-973B-F840-ADDD-5BD345E7D802}" type="slidenum">
              <a:rPr lang="en-US" sz="1400" smtClean="0">
                <a:latin typeface="Calibri"/>
              </a:rPr>
              <a:pPr algn="r"/>
              <a:t>6</a:t>
            </a:fld>
            <a:endParaRPr lang="en-US" sz="1400" dirty="0"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395208193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99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GBN Example with Errors</a:t>
            </a:r>
          </a:p>
        </p:txBody>
      </p:sp>
      <p:sp>
        <p:nvSpPr>
          <p:cNvPr id="1149957" name="Text Box 5"/>
          <p:cNvSpPr txBox="1">
            <a:spLocks noChangeArrowheads="1"/>
          </p:cNvSpPr>
          <p:nvPr/>
        </p:nvSpPr>
        <p:spPr bwMode="auto">
          <a:xfrm>
            <a:off x="2799909" y="1438276"/>
            <a:ext cx="3224238" cy="461653"/>
          </a:xfrm>
          <a:prstGeom prst="rect">
            <a:avLst/>
          </a:prstGeom>
          <a:solidFill>
            <a:srgbClr val="FFFF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29" tIns="45714" rIns="91429" bIns="45714">
            <a:spAutoFit/>
          </a:bodyPr>
          <a:lstStyle/>
          <a:p>
            <a:pPr eaLnBrk="1" hangingPunct="1"/>
            <a:r>
              <a:rPr lang="en-US" sz="2400" b="0" dirty="0">
                <a:solidFill>
                  <a:srgbClr val="0000FF"/>
                </a:solidFill>
                <a:latin typeface="+mn-lt"/>
              </a:rPr>
              <a:t>Window size = 3 packets</a:t>
            </a:r>
          </a:p>
        </p:txBody>
      </p:sp>
      <p:sp>
        <p:nvSpPr>
          <p:cNvPr id="1149958" name="Line 6"/>
          <p:cNvSpPr>
            <a:spLocks noChangeShapeType="1"/>
          </p:cNvSpPr>
          <p:nvPr/>
        </p:nvSpPr>
        <p:spPr bwMode="auto">
          <a:xfrm>
            <a:off x="1928813" y="1768475"/>
            <a:ext cx="0" cy="41910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latin typeface="+mn-lt"/>
            </a:endParaRPr>
          </a:p>
        </p:txBody>
      </p:sp>
      <p:sp>
        <p:nvSpPr>
          <p:cNvPr id="1149959" name="Line 7"/>
          <p:cNvSpPr>
            <a:spLocks noChangeShapeType="1"/>
          </p:cNvSpPr>
          <p:nvPr/>
        </p:nvSpPr>
        <p:spPr bwMode="auto">
          <a:xfrm>
            <a:off x="7283451" y="1768475"/>
            <a:ext cx="0" cy="41910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latin typeface="+mn-lt"/>
            </a:endParaRPr>
          </a:p>
        </p:txBody>
      </p:sp>
      <p:sp>
        <p:nvSpPr>
          <p:cNvPr id="1149963" name="Text Box 11"/>
          <p:cNvSpPr txBox="1">
            <a:spLocks noChangeArrowheads="1"/>
          </p:cNvSpPr>
          <p:nvPr/>
        </p:nvSpPr>
        <p:spPr bwMode="auto">
          <a:xfrm>
            <a:off x="790077" y="5941376"/>
            <a:ext cx="1063039" cy="4616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1429" tIns="45714" rIns="91429" bIns="45714" anchor="ctr">
            <a:spAutoFit/>
          </a:bodyPr>
          <a:lstStyle/>
          <a:p>
            <a:pPr algn="ctr">
              <a:spcBef>
                <a:spcPct val="20000"/>
              </a:spcBef>
            </a:pPr>
            <a:r>
              <a:rPr lang="en-US" sz="2400">
                <a:latin typeface="+mn-lt"/>
              </a:rPr>
              <a:t>Sender</a:t>
            </a:r>
          </a:p>
        </p:txBody>
      </p:sp>
      <p:sp>
        <p:nvSpPr>
          <p:cNvPr id="1149964" name="Text Box 12"/>
          <p:cNvSpPr txBox="1">
            <a:spLocks noChangeArrowheads="1"/>
          </p:cNvSpPr>
          <p:nvPr/>
        </p:nvSpPr>
        <p:spPr bwMode="auto">
          <a:xfrm>
            <a:off x="6782356" y="5941376"/>
            <a:ext cx="1249839" cy="4616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1429" tIns="45714" rIns="91429" bIns="45714" anchor="ctr">
            <a:spAutoFit/>
          </a:bodyPr>
          <a:lstStyle/>
          <a:p>
            <a:pPr algn="ctr">
              <a:spcBef>
                <a:spcPct val="20000"/>
              </a:spcBef>
            </a:pPr>
            <a:r>
              <a:rPr lang="en-US" sz="2400">
                <a:latin typeface="+mn-lt"/>
              </a:rPr>
              <a:t>Receiver</a:t>
            </a:r>
          </a:p>
        </p:txBody>
      </p:sp>
      <p:grpSp>
        <p:nvGrpSpPr>
          <p:cNvPr id="1150009" name="Group 57"/>
          <p:cNvGrpSpPr>
            <a:grpSpLocks/>
          </p:cNvGrpSpPr>
          <p:nvPr/>
        </p:nvGrpSpPr>
        <p:grpSpPr bwMode="auto">
          <a:xfrm>
            <a:off x="1452563" y="1625600"/>
            <a:ext cx="5843588" cy="2057400"/>
            <a:chOff x="915" y="1024"/>
            <a:chExt cx="3681" cy="1296"/>
          </a:xfrm>
        </p:grpSpPr>
        <p:sp>
          <p:nvSpPr>
            <p:cNvPr id="1149960" name="Line 8"/>
            <p:cNvSpPr>
              <a:spLocks noChangeShapeType="1"/>
            </p:cNvSpPr>
            <p:nvPr/>
          </p:nvSpPr>
          <p:spPr bwMode="auto">
            <a:xfrm>
              <a:off x="1215" y="1210"/>
              <a:ext cx="3381" cy="336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+mn-lt"/>
              </a:endParaRPr>
            </a:p>
          </p:txBody>
        </p:sp>
        <p:sp>
          <p:nvSpPr>
            <p:cNvPr id="1149961" name="Line 9"/>
            <p:cNvSpPr>
              <a:spLocks noChangeShapeType="1"/>
            </p:cNvSpPr>
            <p:nvPr/>
          </p:nvSpPr>
          <p:spPr bwMode="auto">
            <a:xfrm flipH="1">
              <a:off x="1215" y="1594"/>
              <a:ext cx="3381" cy="336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+mn-lt"/>
              </a:endParaRPr>
            </a:p>
          </p:txBody>
        </p:sp>
        <p:sp>
          <p:nvSpPr>
            <p:cNvPr id="1149962" name="Line 10"/>
            <p:cNvSpPr>
              <a:spLocks noChangeShapeType="1"/>
            </p:cNvSpPr>
            <p:nvPr/>
          </p:nvSpPr>
          <p:spPr bwMode="auto">
            <a:xfrm>
              <a:off x="1215" y="1984"/>
              <a:ext cx="2295" cy="24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+mn-lt"/>
              </a:endParaRPr>
            </a:p>
          </p:txBody>
        </p:sp>
        <p:sp>
          <p:nvSpPr>
            <p:cNvPr id="1149965" name="Line 13"/>
            <p:cNvSpPr>
              <a:spLocks noChangeShapeType="1"/>
            </p:cNvSpPr>
            <p:nvPr/>
          </p:nvSpPr>
          <p:spPr bwMode="auto">
            <a:xfrm>
              <a:off x="1215" y="1402"/>
              <a:ext cx="3381" cy="336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+mn-lt"/>
              </a:endParaRPr>
            </a:p>
          </p:txBody>
        </p:sp>
        <p:sp>
          <p:nvSpPr>
            <p:cNvPr id="1149966" name="Line 14"/>
            <p:cNvSpPr>
              <a:spLocks noChangeShapeType="1"/>
            </p:cNvSpPr>
            <p:nvPr/>
          </p:nvSpPr>
          <p:spPr bwMode="auto">
            <a:xfrm>
              <a:off x="1215" y="1594"/>
              <a:ext cx="3381" cy="336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+mn-lt"/>
              </a:endParaRPr>
            </a:p>
          </p:txBody>
        </p:sp>
        <p:sp>
          <p:nvSpPr>
            <p:cNvPr id="1149967" name="Line 15"/>
            <p:cNvSpPr>
              <a:spLocks noChangeShapeType="1"/>
            </p:cNvSpPr>
            <p:nvPr/>
          </p:nvSpPr>
          <p:spPr bwMode="auto">
            <a:xfrm flipH="1">
              <a:off x="1215" y="1786"/>
              <a:ext cx="3381" cy="336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+mn-lt"/>
              </a:endParaRPr>
            </a:p>
          </p:txBody>
        </p:sp>
        <p:sp>
          <p:nvSpPr>
            <p:cNvPr id="1149968" name="Line 16"/>
            <p:cNvSpPr>
              <a:spLocks noChangeShapeType="1"/>
            </p:cNvSpPr>
            <p:nvPr/>
          </p:nvSpPr>
          <p:spPr bwMode="auto">
            <a:xfrm flipH="1">
              <a:off x="1215" y="1978"/>
              <a:ext cx="3381" cy="336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+mn-lt"/>
              </a:endParaRPr>
            </a:p>
          </p:txBody>
        </p:sp>
        <p:sp>
          <p:nvSpPr>
            <p:cNvPr id="1149972" name="Text Box 20"/>
            <p:cNvSpPr txBox="1">
              <a:spLocks noChangeArrowheads="1"/>
            </p:cNvSpPr>
            <p:nvPr/>
          </p:nvSpPr>
          <p:spPr bwMode="auto">
            <a:xfrm>
              <a:off x="915" y="1024"/>
              <a:ext cx="203" cy="28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82058" tIns="41029" rIns="82058" bIns="41029">
              <a:spAutoFit/>
            </a:bodyPr>
            <a:lstStyle>
              <a:lvl1pPr defTabSz="820738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1pPr>
              <a:lvl2pPr marL="409575" defTabSz="820738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820738" defTabSz="820738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1230313" defTabSz="820738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1641475" defTabSz="820738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2098675" defTabSz="820738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555875" defTabSz="820738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3013075" defTabSz="820738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3470275" defTabSz="820738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>
                  <a:latin typeface="+mn-lt"/>
                </a:rPr>
                <a:t>1</a:t>
              </a:r>
            </a:p>
          </p:txBody>
        </p:sp>
        <p:sp>
          <p:nvSpPr>
            <p:cNvPr id="1149973" name="Text Box 21"/>
            <p:cNvSpPr txBox="1">
              <a:spLocks noChangeArrowheads="1"/>
            </p:cNvSpPr>
            <p:nvPr/>
          </p:nvSpPr>
          <p:spPr bwMode="auto">
            <a:xfrm>
              <a:off x="919" y="1236"/>
              <a:ext cx="203" cy="28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82058" tIns="41029" rIns="82058" bIns="41029">
              <a:spAutoFit/>
            </a:bodyPr>
            <a:lstStyle>
              <a:lvl1pPr defTabSz="820738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1pPr>
              <a:lvl2pPr marL="409575" defTabSz="820738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820738" defTabSz="820738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1230313" defTabSz="820738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1641475" defTabSz="820738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2098675" defTabSz="820738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555875" defTabSz="820738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3013075" defTabSz="820738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3470275" defTabSz="820738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>
                  <a:latin typeface="+mn-lt"/>
                </a:rPr>
                <a:t>2</a:t>
              </a:r>
            </a:p>
          </p:txBody>
        </p:sp>
        <p:sp>
          <p:nvSpPr>
            <p:cNvPr id="1149974" name="Text Box 22"/>
            <p:cNvSpPr txBox="1">
              <a:spLocks noChangeArrowheads="1"/>
            </p:cNvSpPr>
            <p:nvPr/>
          </p:nvSpPr>
          <p:spPr bwMode="auto">
            <a:xfrm>
              <a:off x="919" y="1464"/>
              <a:ext cx="203" cy="28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82058" tIns="41029" rIns="82058" bIns="41029">
              <a:spAutoFit/>
            </a:bodyPr>
            <a:lstStyle>
              <a:lvl1pPr defTabSz="820738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1pPr>
              <a:lvl2pPr marL="409575" defTabSz="820738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820738" defTabSz="820738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1230313" defTabSz="820738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1641475" defTabSz="820738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2098675" defTabSz="820738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555875" defTabSz="820738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3013075" defTabSz="820738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3470275" defTabSz="820738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>
                  <a:latin typeface="+mn-lt"/>
                </a:rPr>
                <a:t>3</a:t>
              </a:r>
            </a:p>
          </p:txBody>
        </p:sp>
        <p:sp>
          <p:nvSpPr>
            <p:cNvPr id="1149975" name="Text Box 23"/>
            <p:cNvSpPr txBox="1">
              <a:spLocks noChangeArrowheads="1"/>
            </p:cNvSpPr>
            <p:nvPr/>
          </p:nvSpPr>
          <p:spPr bwMode="auto">
            <a:xfrm>
              <a:off x="919" y="1744"/>
              <a:ext cx="203" cy="28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82058" tIns="41029" rIns="82058" bIns="41029">
              <a:spAutoFit/>
            </a:bodyPr>
            <a:lstStyle>
              <a:lvl1pPr defTabSz="820738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1pPr>
              <a:lvl2pPr marL="409575" defTabSz="820738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820738" defTabSz="820738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1230313" defTabSz="820738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1641475" defTabSz="820738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2098675" defTabSz="820738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555875" defTabSz="820738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3013075" defTabSz="820738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3470275" defTabSz="820738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>
                  <a:latin typeface="+mn-lt"/>
                </a:rPr>
                <a:t>4</a:t>
              </a:r>
            </a:p>
          </p:txBody>
        </p:sp>
        <p:sp>
          <p:nvSpPr>
            <p:cNvPr id="1149976" name="Text Box 24"/>
            <p:cNvSpPr txBox="1">
              <a:spLocks noChangeArrowheads="1"/>
            </p:cNvSpPr>
            <p:nvPr/>
          </p:nvSpPr>
          <p:spPr bwMode="auto">
            <a:xfrm>
              <a:off x="919" y="1998"/>
              <a:ext cx="203" cy="28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82058" tIns="41029" rIns="82058" bIns="41029">
              <a:spAutoFit/>
            </a:bodyPr>
            <a:lstStyle>
              <a:lvl1pPr defTabSz="820738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1pPr>
              <a:lvl2pPr marL="409575" defTabSz="820738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820738" defTabSz="820738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1230313" defTabSz="820738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1641475" defTabSz="820738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2098675" defTabSz="820738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555875" defTabSz="820738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3013075" defTabSz="820738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3470275" defTabSz="820738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>
                  <a:latin typeface="+mn-lt"/>
                </a:rPr>
                <a:t>5</a:t>
              </a:r>
            </a:p>
          </p:txBody>
        </p:sp>
        <p:sp>
          <p:nvSpPr>
            <p:cNvPr id="1149992" name="Line 40"/>
            <p:cNvSpPr>
              <a:spLocks noChangeShapeType="1"/>
            </p:cNvSpPr>
            <p:nvPr/>
          </p:nvSpPr>
          <p:spPr bwMode="auto">
            <a:xfrm>
              <a:off x="3462" y="2128"/>
              <a:ext cx="96" cy="192"/>
            </a:xfrm>
            <a:prstGeom prst="line">
              <a:avLst/>
            </a:prstGeom>
            <a:noFill/>
            <a:ln w="38100">
              <a:solidFill>
                <a:schemeClr val="accent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endParaRPr lang="en-US">
                <a:latin typeface="+mn-lt"/>
              </a:endParaRPr>
            </a:p>
          </p:txBody>
        </p:sp>
        <p:sp>
          <p:nvSpPr>
            <p:cNvPr id="1149993" name="Line 41"/>
            <p:cNvSpPr>
              <a:spLocks noChangeShapeType="1"/>
            </p:cNvSpPr>
            <p:nvPr/>
          </p:nvSpPr>
          <p:spPr bwMode="auto">
            <a:xfrm flipH="1">
              <a:off x="3462" y="2128"/>
              <a:ext cx="96" cy="192"/>
            </a:xfrm>
            <a:prstGeom prst="line">
              <a:avLst/>
            </a:prstGeom>
            <a:noFill/>
            <a:ln w="38100">
              <a:solidFill>
                <a:schemeClr val="accent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endParaRPr lang="en-US">
                <a:latin typeface="+mn-lt"/>
              </a:endParaRPr>
            </a:p>
          </p:txBody>
        </p:sp>
      </p:grpSp>
      <p:grpSp>
        <p:nvGrpSpPr>
          <p:cNvPr id="1150010" name="Group 58"/>
          <p:cNvGrpSpPr>
            <a:grpSpLocks/>
          </p:cNvGrpSpPr>
          <p:nvPr/>
        </p:nvGrpSpPr>
        <p:grpSpPr bwMode="auto">
          <a:xfrm>
            <a:off x="1458914" y="3454400"/>
            <a:ext cx="5837239" cy="828675"/>
            <a:chOff x="919" y="2176"/>
            <a:chExt cx="3677" cy="522"/>
          </a:xfrm>
        </p:grpSpPr>
        <p:sp>
          <p:nvSpPr>
            <p:cNvPr id="1149969" name="Line 17"/>
            <p:cNvSpPr>
              <a:spLocks noChangeShapeType="1"/>
            </p:cNvSpPr>
            <p:nvPr/>
          </p:nvSpPr>
          <p:spPr bwMode="auto">
            <a:xfrm>
              <a:off x="1215" y="2176"/>
              <a:ext cx="3381" cy="336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+mn-lt"/>
              </a:endParaRPr>
            </a:p>
          </p:txBody>
        </p:sp>
        <p:sp>
          <p:nvSpPr>
            <p:cNvPr id="1149970" name="Line 18"/>
            <p:cNvSpPr>
              <a:spLocks noChangeShapeType="1"/>
            </p:cNvSpPr>
            <p:nvPr/>
          </p:nvSpPr>
          <p:spPr bwMode="auto">
            <a:xfrm>
              <a:off x="1215" y="2362"/>
              <a:ext cx="3381" cy="336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+mn-lt"/>
              </a:endParaRPr>
            </a:p>
          </p:txBody>
        </p:sp>
        <p:sp>
          <p:nvSpPr>
            <p:cNvPr id="1149977" name="Text Box 25"/>
            <p:cNvSpPr txBox="1">
              <a:spLocks noChangeArrowheads="1"/>
            </p:cNvSpPr>
            <p:nvPr/>
          </p:nvSpPr>
          <p:spPr bwMode="auto">
            <a:xfrm>
              <a:off x="919" y="2184"/>
              <a:ext cx="203" cy="28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82058" tIns="41029" rIns="82058" bIns="41029">
              <a:spAutoFit/>
            </a:bodyPr>
            <a:lstStyle>
              <a:lvl1pPr defTabSz="820738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1pPr>
              <a:lvl2pPr marL="409575" defTabSz="820738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820738" defTabSz="820738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1230313" defTabSz="820738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1641475" defTabSz="820738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2098675" defTabSz="820738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555875" defTabSz="820738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3013075" defTabSz="820738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3470275" defTabSz="820738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>
                  <a:latin typeface="+mn-lt"/>
                </a:rPr>
                <a:t>6</a:t>
              </a:r>
            </a:p>
          </p:txBody>
        </p:sp>
      </p:grpSp>
      <p:grpSp>
        <p:nvGrpSpPr>
          <p:cNvPr id="1150013" name="Group 61"/>
          <p:cNvGrpSpPr>
            <a:grpSpLocks/>
          </p:cNvGrpSpPr>
          <p:nvPr/>
        </p:nvGrpSpPr>
        <p:grpSpPr bwMode="auto">
          <a:xfrm>
            <a:off x="-87312" y="3124200"/>
            <a:ext cx="2036763" cy="1905000"/>
            <a:chOff x="-55" y="1968"/>
            <a:chExt cx="1283" cy="1200"/>
          </a:xfrm>
        </p:grpSpPr>
        <p:sp>
          <p:nvSpPr>
            <p:cNvPr id="1150014" name="Line 62"/>
            <p:cNvSpPr>
              <a:spLocks noChangeShapeType="1"/>
            </p:cNvSpPr>
            <p:nvPr/>
          </p:nvSpPr>
          <p:spPr bwMode="auto">
            <a:xfrm flipH="1">
              <a:off x="399" y="1968"/>
              <a:ext cx="829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>
                <a:latin typeface="+mn-lt"/>
              </a:endParaRPr>
            </a:p>
          </p:txBody>
        </p:sp>
        <p:sp>
          <p:nvSpPr>
            <p:cNvPr id="1150015" name="Line 63"/>
            <p:cNvSpPr>
              <a:spLocks noChangeShapeType="1"/>
            </p:cNvSpPr>
            <p:nvPr/>
          </p:nvSpPr>
          <p:spPr bwMode="auto">
            <a:xfrm flipH="1">
              <a:off x="399" y="3168"/>
              <a:ext cx="829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>
                <a:latin typeface="+mn-lt"/>
              </a:endParaRPr>
            </a:p>
          </p:txBody>
        </p:sp>
        <p:sp>
          <p:nvSpPr>
            <p:cNvPr id="1150016" name="Line 64"/>
            <p:cNvSpPr>
              <a:spLocks noChangeShapeType="1"/>
            </p:cNvSpPr>
            <p:nvPr/>
          </p:nvSpPr>
          <p:spPr bwMode="auto">
            <a:xfrm>
              <a:off x="720" y="1968"/>
              <a:ext cx="0" cy="12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>
                <a:latin typeface="+mn-lt"/>
              </a:endParaRPr>
            </a:p>
          </p:txBody>
        </p:sp>
        <p:sp>
          <p:nvSpPr>
            <p:cNvPr id="1150017" name="Text Box 65"/>
            <p:cNvSpPr txBox="1">
              <a:spLocks noChangeArrowheads="1"/>
            </p:cNvSpPr>
            <p:nvPr/>
          </p:nvSpPr>
          <p:spPr bwMode="auto">
            <a:xfrm>
              <a:off x="-55" y="2160"/>
              <a:ext cx="654" cy="44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82058" tIns="41029" rIns="82058" bIns="41029">
              <a:spAutoFit/>
            </a:bodyPr>
            <a:lstStyle>
              <a:lvl1pPr defTabSz="820738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1pPr>
              <a:lvl2pPr marL="409575" defTabSz="820738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820738" defTabSz="820738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1230313" defTabSz="820738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1641475" defTabSz="820738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2098675" defTabSz="820738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555875" defTabSz="820738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3013075" defTabSz="820738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3470275" defTabSz="820738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2000">
                  <a:solidFill>
                    <a:srgbClr val="FF0000"/>
                  </a:solidFill>
                  <a:latin typeface="+mn-lt"/>
                </a:rPr>
                <a:t>Timeout</a:t>
              </a:r>
            </a:p>
            <a:p>
              <a:pPr eaLnBrk="1" hangingPunct="1"/>
              <a:r>
                <a:rPr lang="en-US" sz="2000">
                  <a:solidFill>
                    <a:srgbClr val="FF0000"/>
                  </a:solidFill>
                  <a:latin typeface="+mn-lt"/>
                </a:rPr>
                <a:t>Packet 4</a:t>
              </a:r>
            </a:p>
          </p:txBody>
        </p:sp>
      </p:grpSp>
      <p:grpSp>
        <p:nvGrpSpPr>
          <p:cNvPr id="1150018" name="Group 66"/>
          <p:cNvGrpSpPr>
            <a:grpSpLocks/>
          </p:cNvGrpSpPr>
          <p:nvPr/>
        </p:nvGrpSpPr>
        <p:grpSpPr bwMode="auto">
          <a:xfrm>
            <a:off x="1595437" y="4810126"/>
            <a:ext cx="5686427" cy="1031875"/>
            <a:chOff x="1005" y="3030"/>
            <a:chExt cx="3582" cy="650"/>
          </a:xfrm>
        </p:grpSpPr>
        <p:sp>
          <p:nvSpPr>
            <p:cNvPr id="1150019" name="Text Box 67"/>
            <p:cNvSpPr txBox="1">
              <a:spLocks noChangeArrowheads="1"/>
            </p:cNvSpPr>
            <p:nvPr/>
          </p:nvSpPr>
          <p:spPr bwMode="auto">
            <a:xfrm>
              <a:off x="1022" y="3030"/>
              <a:ext cx="203" cy="28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82058" tIns="41029" rIns="82058" bIns="41029">
              <a:spAutoFit/>
            </a:bodyPr>
            <a:lstStyle>
              <a:lvl1pPr defTabSz="820738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1pPr>
              <a:lvl2pPr marL="409575" defTabSz="820738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820738" defTabSz="820738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1230313" defTabSz="820738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1641475" defTabSz="820738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2098675" defTabSz="820738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555875" defTabSz="820738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3013075" defTabSz="820738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3470275" defTabSz="820738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>
                  <a:latin typeface="+mn-lt"/>
                </a:rPr>
                <a:t>4</a:t>
              </a:r>
            </a:p>
          </p:txBody>
        </p:sp>
        <p:sp>
          <p:nvSpPr>
            <p:cNvPr id="1150020" name="Text Box 68"/>
            <p:cNvSpPr txBox="1">
              <a:spLocks noChangeArrowheads="1"/>
            </p:cNvSpPr>
            <p:nvPr/>
          </p:nvSpPr>
          <p:spPr bwMode="auto">
            <a:xfrm>
              <a:off x="1022" y="3174"/>
              <a:ext cx="203" cy="28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82058" tIns="41029" rIns="82058" bIns="41029">
              <a:spAutoFit/>
            </a:bodyPr>
            <a:lstStyle>
              <a:lvl1pPr defTabSz="820738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1pPr>
              <a:lvl2pPr marL="409575" defTabSz="820738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820738" defTabSz="820738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1230313" defTabSz="820738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1641475" defTabSz="820738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2098675" defTabSz="820738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555875" defTabSz="820738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3013075" defTabSz="820738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3470275" defTabSz="820738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>
                  <a:latin typeface="+mn-lt"/>
                </a:rPr>
                <a:t>5</a:t>
              </a:r>
            </a:p>
          </p:txBody>
        </p:sp>
        <p:sp>
          <p:nvSpPr>
            <p:cNvPr id="1150021" name="Text Box 69"/>
            <p:cNvSpPr txBox="1">
              <a:spLocks noChangeArrowheads="1"/>
            </p:cNvSpPr>
            <p:nvPr/>
          </p:nvSpPr>
          <p:spPr bwMode="auto">
            <a:xfrm>
              <a:off x="1005" y="3318"/>
              <a:ext cx="203" cy="28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82058" tIns="41029" rIns="82058" bIns="41029">
              <a:spAutoFit/>
            </a:bodyPr>
            <a:lstStyle>
              <a:lvl1pPr defTabSz="820738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1pPr>
              <a:lvl2pPr marL="409575" defTabSz="820738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820738" defTabSz="820738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1230313" defTabSz="820738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1641475" defTabSz="820738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2098675" defTabSz="820738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555875" defTabSz="820738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3013075" defTabSz="820738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3470275" defTabSz="820738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>
                  <a:latin typeface="+mn-lt"/>
                </a:rPr>
                <a:t>6</a:t>
              </a:r>
            </a:p>
          </p:txBody>
        </p:sp>
        <p:sp>
          <p:nvSpPr>
            <p:cNvPr id="1150022" name="Line 70"/>
            <p:cNvSpPr>
              <a:spLocks noChangeShapeType="1"/>
            </p:cNvSpPr>
            <p:nvPr/>
          </p:nvSpPr>
          <p:spPr bwMode="auto">
            <a:xfrm>
              <a:off x="1206" y="3168"/>
              <a:ext cx="3381" cy="336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+mn-lt"/>
              </a:endParaRPr>
            </a:p>
          </p:txBody>
        </p:sp>
        <p:sp>
          <p:nvSpPr>
            <p:cNvPr id="1150023" name="Line 71"/>
            <p:cNvSpPr>
              <a:spLocks noChangeShapeType="1"/>
            </p:cNvSpPr>
            <p:nvPr/>
          </p:nvSpPr>
          <p:spPr bwMode="auto">
            <a:xfrm>
              <a:off x="1206" y="3248"/>
              <a:ext cx="3381" cy="336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+mn-lt"/>
              </a:endParaRPr>
            </a:p>
          </p:txBody>
        </p:sp>
        <p:sp>
          <p:nvSpPr>
            <p:cNvPr id="1150024" name="Line 72"/>
            <p:cNvSpPr>
              <a:spLocks noChangeShapeType="1"/>
            </p:cNvSpPr>
            <p:nvPr/>
          </p:nvSpPr>
          <p:spPr bwMode="auto">
            <a:xfrm>
              <a:off x="1206" y="3344"/>
              <a:ext cx="3381" cy="336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+mn-lt"/>
              </a:endParaRPr>
            </a:p>
          </p:txBody>
        </p:sp>
      </p:grpSp>
      <p:sp>
        <p:nvSpPr>
          <p:cNvPr id="39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1"/>
            <a:ext cx="2133600" cy="365125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37931725" indent="-37474525" algn="ctr"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r"/>
            <a:fld id="{C347C1EF-973B-F840-ADDD-5BD345E7D802}" type="slidenum">
              <a:rPr lang="en-US" sz="1400" smtClean="0">
                <a:latin typeface="Calibri"/>
              </a:rPr>
              <a:pPr algn="r"/>
              <a:t>60</a:t>
            </a:fld>
            <a:endParaRPr lang="en-US" sz="1400" dirty="0"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3423129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00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00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00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00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3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37931725" indent="-37474525" algn="ctr"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r"/>
            <a:fld id="{7A4E8EC5-7580-5D46-A490-5D5E1E97FBFD}" type="slidenum">
              <a:rPr lang="en-US" sz="1400" smtClean="0">
                <a:latin typeface="Calibri"/>
              </a:rPr>
              <a:pPr algn="r"/>
              <a:t>61</a:t>
            </a:fld>
            <a:endParaRPr lang="en-US" sz="1400" dirty="0">
              <a:latin typeface="Calibri"/>
            </a:endParaRPr>
          </a:p>
        </p:txBody>
      </p:sp>
      <p:sp>
        <p:nvSpPr>
          <p:cNvPr id="66564" name="Rectangle 2"/>
          <p:cNvSpPr>
            <a:spLocks noGrp="1" noChangeArrowheads="1"/>
          </p:cNvSpPr>
          <p:nvPr>
            <p:ph type="title"/>
          </p:nvPr>
        </p:nvSpPr>
        <p:spPr>
          <a:xfrm>
            <a:off x="477839" y="296864"/>
            <a:ext cx="7772400" cy="700087"/>
          </a:xfrm>
        </p:spPr>
        <p:txBody>
          <a:bodyPr/>
          <a:lstStyle/>
          <a:p>
            <a:r>
              <a:rPr lang="en-US" sz="3200" dirty="0" smtClean="0">
                <a:ea typeface="ＭＳ Ｐゴシック" charset="0"/>
                <a:cs typeface="ＭＳ Ｐゴシック" charset="0"/>
              </a:rPr>
              <a:t>GBN: </a:t>
            </a:r>
            <a:r>
              <a:rPr lang="en-US" sz="3200" dirty="0">
                <a:ea typeface="ＭＳ Ｐゴシック" charset="0"/>
                <a:cs typeface="ＭＳ Ｐゴシック" charset="0"/>
              </a:rPr>
              <a:t>sender extended FSM</a:t>
            </a:r>
            <a:endParaRPr lang="en-US" dirty="0">
              <a:ea typeface="ＭＳ Ｐゴシック" charset="0"/>
              <a:cs typeface="ＭＳ Ｐゴシック" charset="0"/>
            </a:endParaRPr>
          </a:p>
        </p:txBody>
      </p:sp>
      <p:grpSp>
        <p:nvGrpSpPr>
          <p:cNvPr id="66565" name="Group 3"/>
          <p:cNvGrpSpPr>
            <a:grpSpLocks/>
          </p:cNvGrpSpPr>
          <p:nvPr/>
        </p:nvGrpSpPr>
        <p:grpSpPr bwMode="auto">
          <a:xfrm>
            <a:off x="3535363" y="3743326"/>
            <a:ext cx="800100" cy="657225"/>
            <a:chOff x="1939" y="2515"/>
            <a:chExt cx="504" cy="414"/>
          </a:xfrm>
        </p:grpSpPr>
        <p:sp>
          <p:nvSpPr>
            <p:cNvPr id="66585" name="Oval 4"/>
            <p:cNvSpPr>
              <a:spLocks noChangeArrowheads="1"/>
            </p:cNvSpPr>
            <p:nvPr/>
          </p:nvSpPr>
          <p:spPr bwMode="auto">
            <a:xfrm>
              <a:off x="2004" y="2515"/>
              <a:ext cx="420" cy="414"/>
            </a:xfrm>
            <a:prstGeom prst="ellipse">
              <a:avLst/>
            </a:prstGeom>
            <a:solidFill>
              <a:srgbClr val="FFFFFF"/>
            </a:soli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US" dirty="0">
                <a:latin typeface="Calibri"/>
              </a:endParaRPr>
            </a:p>
          </p:txBody>
        </p:sp>
        <p:sp>
          <p:nvSpPr>
            <p:cNvPr id="66586" name="Text Box 5"/>
            <p:cNvSpPr txBox="1">
              <a:spLocks noChangeArrowheads="1"/>
            </p:cNvSpPr>
            <p:nvPr/>
          </p:nvSpPr>
          <p:spPr bwMode="auto">
            <a:xfrm>
              <a:off x="1939" y="2611"/>
              <a:ext cx="504" cy="1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algn="ctr" eaLnBrk="0" hangingPunct="0">
                <a:defRPr sz="1600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37931725" indent="-37474525" algn="ctr" eaLnBrk="0" hangingPunct="0">
                <a:defRPr sz="16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eaLnBrk="0" hangingPunct="0">
                <a:defRPr sz="16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eaLnBrk="0" hangingPunct="0">
                <a:defRPr sz="16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eaLnBrk="0" hangingPunct="0">
                <a:defRPr sz="16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r>
                <a:rPr lang="en-US" dirty="0">
                  <a:latin typeface="Calibri"/>
                </a:rPr>
                <a:t>Wait</a:t>
              </a:r>
              <a:endParaRPr lang="en-US" dirty="0">
                <a:latin typeface="Times New Roman" charset="0"/>
              </a:endParaRPr>
            </a:p>
          </p:txBody>
        </p:sp>
      </p:grpSp>
      <p:sp>
        <p:nvSpPr>
          <p:cNvPr id="66566" name="Line 6"/>
          <p:cNvSpPr>
            <a:spLocks noChangeShapeType="1"/>
          </p:cNvSpPr>
          <p:nvPr/>
        </p:nvSpPr>
        <p:spPr bwMode="auto">
          <a:xfrm>
            <a:off x="2028826" y="2830514"/>
            <a:ext cx="1624013" cy="1069975"/>
          </a:xfrm>
          <a:prstGeom prst="line">
            <a:avLst/>
          </a:prstGeom>
          <a:noFill/>
          <a:ln w="28575">
            <a:solidFill>
              <a:srgbClr val="000000"/>
            </a:solidFill>
            <a:prstDash val="sysDot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 dirty="0">
              <a:latin typeface="Calibri"/>
            </a:endParaRPr>
          </a:p>
        </p:txBody>
      </p:sp>
      <p:sp>
        <p:nvSpPr>
          <p:cNvPr id="66567" name="Text Box 7"/>
          <p:cNvSpPr txBox="1">
            <a:spLocks noChangeArrowheads="1"/>
          </p:cNvSpPr>
          <p:nvPr/>
        </p:nvSpPr>
        <p:spPr bwMode="auto">
          <a:xfrm>
            <a:off x="4751389" y="3810001"/>
            <a:ext cx="2776537" cy="828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37931725" indent="-37474525" algn="ctr"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l"/>
            <a:r>
              <a:rPr lang="en-US" sz="1400" dirty="0" err="1" smtClean="0">
                <a:latin typeface="Calibri"/>
              </a:rPr>
              <a:t>udt_send</a:t>
            </a:r>
            <a:r>
              <a:rPr lang="en-US" sz="1400" dirty="0" smtClean="0">
                <a:latin typeface="Calibri"/>
              </a:rPr>
              <a:t>(packet[</a:t>
            </a:r>
            <a:r>
              <a:rPr lang="en-US" sz="1400" dirty="0">
                <a:latin typeface="Calibri"/>
              </a:rPr>
              <a:t>base])</a:t>
            </a:r>
          </a:p>
          <a:p>
            <a:pPr algn="l"/>
            <a:r>
              <a:rPr lang="en-US" sz="1400" dirty="0" err="1">
                <a:latin typeface="Calibri"/>
              </a:rPr>
              <a:t>udt_send</a:t>
            </a:r>
            <a:r>
              <a:rPr lang="en-US" sz="1400" dirty="0" smtClean="0">
                <a:latin typeface="Calibri"/>
              </a:rPr>
              <a:t>(packet[</a:t>
            </a:r>
            <a:r>
              <a:rPr lang="en-US" sz="1400" dirty="0">
                <a:latin typeface="Calibri"/>
              </a:rPr>
              <a:t>base+1])</a:t>
            </a:r>
          </a:p>
          <a:p>
            <a:pPr algn="l"/>
            <a:r>
              <a:rPr lang="en-US" sz="1400" dirty="0">
                <a:latin typeface="Calibri"/>
              </a:rPr>
              <a:t>…</a:t>
            </a:r>
          </a:p>
          <a:p>
            <a:pPr algn="l"/>
            <a:r>
              <a:rPr lang="en-US" sz="1400" dirty="0" err="1">
                <a:latin typeface="Calibri"/>
              </a:rPr>
              <a:t>udt_send</a:t>
            </a:r>
            <a:r>
              <a:rPr lang="en-US" sz="1400" dirty="0" smtClean="0">
                <a:latin typeface="Calibri"/>
              </a:rPr>
              <a:t>(packet[</a:t>
            </a:r>
            <a:r>
              <a:rPr lang="en-US" sz="1400" dirty="0">
                <a:latin typeface="Calibri"/>
              </a:rPr>
              <a:t>nextseqnum-1])</a:t>
            </a:r>
          </a:p>
          <a:p>
            <a:endParaRPr lang="en-US" sz="1400" dirty="0">
              <a:latin typeface="Times New Roman" charset="0"/>
            </a:endParaRPr>
          </a:p>
        </p:txBody>
      </p:sp>
      <p:sp>
        <p:nvSpPr>
          <p:cNvPr id="66568" name="Text Box 8"/>
          <p:cNvSpPr txBox="1">
            <a:spLocks noChangeArrowheads="1"/>
          </p:cNvSpPr>
          <p:nvPr/>
        </p:nvSpPr>
        <p:spPr bwMode="auto">
          <a:xfrm>
            <a:off x="4773614" y="3575050"/>
            <a:ext cx="1100137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37931725" indent="-37474525" algn="ctr"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l"/>
            <a:r>
              <a:rPr lang="en-US" sz="1400" dirty="0">
                <a:latin typeface="Calibri"/>
              </a:rPr>
              <a:t>timeout</a:t>
            </a:r>
            <a:endParaRPr lang="en-US" sz="1400" dirty="0">
              <a:latin typeface="Times New Roman" charset="0"/>
            </a:endParaRPr>
          </a:p>
          <a:p>
            <a:endParaRPr lang="en-US" sz="1400" dirty="0">
              <a:latin typeface="Times New Roman" charset="0"/>
            </a:endParaRPr>
          </a:p>
        </p:txBody>
      </p:sp>
      <p:sp>
        <p:nvSpPr>
          <p:cNvPr id="66569" name="Line 9"/>
          <p:cNvSpPr>
            <a:spLocks noChangeShapeType="1"/>
          </p:cNvSpPr>
          <p:nvPr/>
        </p:nvSpPr>
        <p:spPr bwMode="auto">
          <a:xfrm>
            <a:off x="4857749" y="3851275"/>
            <a:ext cx="1619251" cy="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 dirty="0">
              <a:latin typeface="Calibri"/>
            </a:endParaRPr>
          </a:p>
        </p:txBody>
      </p:sp>
      <p:sp>
        <p:nvSpPr>
          <p:cNvPr id="66570" name="Freeform 10"/>
          <p:cNvSpPr>
            <a:spLocks/>
          </p:cNvSpPr>
          <p:nvPr/>
        </p:nvSpPr>
        <p:spPr bwMode="auto">
          <a:xfrm>
            <a:off x="4360863" y="3498851"/>
            <a:ext cx="393700" cy="1152525"/>
          </a:xfrm>
          <a:custGeom>
            <a:avLst/>
            <a:gdLst>
              <a:gd name="T0" fmla="*/ 15776621 w 619"/>
              <a:gd name="T1" fmla="*/ 458063600 h 1815"/>
              <a:gd name="T2" fmla="*/ 0 w 619"/>
              <a:gd name="T3" fmla="*/ 311692925 h 1815"/>
              <a:gd name="T4" fmla="*/ 0 60000 65536"/>
              <a:gd name="T5" fmla="*/ 0 60000 65536"/>
              <a:gd name="T6" fmla="*/ 0 w 619"/>
              <a:gd name="T7" fmla="*/ 0 h 1815"/>
              <a:gd name="T8" fmla="*/ 619 w 619"/>
              <a:gd name="T9" fmla="*/ 1815 h 1815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619" h="1815">
                <a:moveTo>
                  <a:pt x="39" y="1136"/>
                </a:moveTo>
                <a:cubicBezTo>
                  <a:pt x="619" y="1815"/>
                  <a:pt x="484" y="0"/>
                  <a:pt x="0" y="773"/>
                </a:cubicBezTo>
              </a:path>
            </a:pathLst>
          </a:custGeom>
          <a:noFill/>
          <a:ln w="1905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algn="ctr" eaLnBrk="0" hangingPunct="0"/>
            <a:endParaRPr lang="en-US" dirty="0">
              <a:latin typeface="Calibri"/>
            </a:endParaRPr>
          </a:p>
        </p:txBody>
      </p:sp>
      <p:sp>
        <p:nvSpPr>
          <p:cNvPr id="66571" name="Text Box 11"/>
          <p:cNvSpPr txBox="1">
            <a:spLocks noChangeArrowheads="1"/>
          </p:cNvSpPr>
          <p:nvPr/>
        </p:nvSpPr>
        <p:spPr bwMode="auto">
          <a:xfrm>
            <a:off x="3194052" y="1069976"/>
            <a:ext cx="2333625" cy="257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37931725" indent="-37474525" algn="ctr"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l"/>
            <a:r>
              <a:rPr lang="en-US" sz="1400" dirty="0" err="1">
                <a:latin typeface="Calibri"/>
              </a:rPr>
              <a:t>rdt_send</a:t>
            </a:r>
            <a:r>
              <a:rPr lang="en-US" sz="1400" dirty="0">
                <a:latin typeface="Calibri"/>
              </a:rPr>
              <a:t>(data)</a:t>
            </a:r>
            <a:r>
              <a:rPr lang="en-US" sz="1000" dirty="0">
                <a:latin typeface="Calibri"/>
              </a:rPr>
              <a:t> </a:t>
            </a:r>
            <a:endParaRPr lang="en-US" sz="2400" dirty="0">
              <a:latin typeface="Times New Roman" charset="0"/>
            </a:endParaRPr>
          </a:p>
        </p:txBody>
      </p:sp>
      <p:sp>
        <p:nvSpPr>
          <p:cNvPr id="66572" name="Line 12"/>
          <p:cNvSpPr>
            <a:spLocks noChangeShapeType="1"/>
          </p:cNvSpPr>
          <p:nvPr/>
        </p:nvSpPr>
        <p:spPr bwMode="auto">
          <a:xfrm>
            <a:off x="3302000" y="1389063"/>
            <a:ext cx="1914525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 dirty="0">
              <a:latin typeface="Calibri"/>
            </a:endParaRPr>
          </a:p>
        </p:txBody>
      </p:sp>
      <p:sp>
        <p:nvSpPr>
          <p:cNvPr id="66573" name="Text Box 13"/>
          <p:cNvSpPr txBox="1">
            <a:spLocks noChangeArrowheads="1"/>
          </p:cNvSpPr>
          <p:nvPr/>
        </p:nvSpPr>
        <p:spPr bwMode="auto">
          <a:xfrm>
            <a:off x="3194051" y="1411288"/>
            <a:ext cx="5521325" cy="1466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37931725" indent="-37474525" algn="ctr"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l"/>
            <a:r>
              <a:rPr lang="en-US" sz="1400" dirty="0">
                <a:latin typeface="Calibri"/>
              </a:rPr>
              <a:t>if (</a:t>
            </a:r>
            <a:r>
              <a:rPr lang="en-US" sz="1400" dirty="0" err="1">
                <a:latin typeface="Calibri"/>
              </a:rPr>
              <a:t>nextseqnum</a:t>
            </a:r>
            <a:r>
              <a:rPr lang="en-US" sz="1400" dirty="0">
                <a:latin typeface="Calibri"/>
              </a:rPr>
              <a:t> &lt; </a:t>
            </a:r>
            <a:r>
              <a:rPr lang="en-US" sz="1400" dirty="0" err="1">
                <a:latin typeface="Calibri"/>
              </a:rPr>
              <a:t>base+N</a:t>
            </a:r>
            <a:r>
              <a:rPr lang="en-US" sz="1400" dirty="0">
                <a:latin typeface="Calibri"/>
              </a:rPr>
              <a:t>) {</a:t>
            </a:r>
          </a:p>
          <a:p>
            <a:pPr algn="l"/>
            <a:r>
              <a:rPr lang="en-US" sz="1400" dirty="0" smtClean="0">
                <a:latin typeface="Calibri"/>
              </a:rPr>
              <a:t>    </a:t>
            </a:r>
            <a:r>
              <a:rPr lang="en-US" sz="1400" dirty="0" err="1" smtClean="0">
                <a:latin typeface="Calibri"/>
              </a:rPr>
              <a:t>udt_send</a:t>
            </a:r>
            <a:r>
              <a:rPr lang="en-US" sz="1400" dirty="0" smtClean="0">
                <a:latin typeface="Calibri"/>
              </a:rPr>
              <a:t>(packet[</a:t>
            </a:r>
            <a:r>
              <a:rPr lang="en-US" sz="1400" dirty="0" err="1">
                <a:latin typeface="Calibri"/>
              </a:rPr>
              <a:t>nextseqnum</a:t>
            </a:r>
            <a:r>
              <a:rPr lang="en-US" sz="1400" dirty="0">
                <a:latin typeface="Calibri"/>
              </a:rPr>
              <a:t>])</a:t>
            </a:r>
          </a:p>
          <a:p>
            <a:pPr algn="l"/>
            <a:r>
              <a:rPr lang="en-US" sz="1400" dirty="0" smtClean="0">
                <a:latin typeface="Calibri"/>
              </a:rPr>
              <a:t>    </a:t>
            </a:r>
            <a:r>
              <a:rPr lang="en-US" sz="1400" dirty="0" err="1" smtClean="0">
                <a:latin typeface="Calibri"/>
              </a:rPr>
              <a:t>nextseqnum</a:t>
            </a:r>
            <a:r>
              <a:rPr lang="en-US" sz="1400" dirty="0" smtClean="0">
                <a:latin typeface="Calibri"/>
              </a:rPr>
              <a:t>++</a:t>
            </a:r>
          </a:p>
          <a:p>
            <a:pPr algn="l"/>
            <a:r>
              <a:rPr lang="en-US" sz="1400" dirty="0" smtClean="0">
                <a:latin typeface="Calibri"/>
              </a:rPr>
              <a:t>    </a:t>
            </a:r>
            <a:r>
              <a:rPr lang="en-US" sz="1400" dirty="0">
                <a:latin typeface="Calibri"/>
              </a:rPr>
              <a:t>}</a:t>
            </a:r>
          </a:p>
          <a:p>
            <a:pPr algn="l"/>
            <a:r>
              <a:rPr lang="en-US" sz="1400" dirty="0">
                <a:latin typeface="Calibri"/>
              </a:rPr>
              <a:t>else</a:t>
            </a:r>
          </a:p>
          <a:p>
            <a:pPr algn="l"/>
            <a:r>
              <a:rPr lang="en-US" sz="1400" dirty="0">
                <a:latin typeface="Calibri"/>
              </a:rPr>
              <a:t>  </a:t>
            </a:r>
            <a:r>
              <a:rPr lang="en-US" sz="1400" dirty="0" err="1">
                <a:latin typeface="Calibri"/>
              </a:rPr>
              <a:t>refuse_data</a:t>
            </a:r>
            <a:r>
              <a:rPr lang="en-US" sz="1400" dirty="0">
                <a:latin typeface="Calibri"/>
              </a:rPr>
              <a:t>(data</a:t>
            </a:r>
            <a:r>
              <a:rPr lang="en-US" sz="1400" dirty="0" smtClean="0">
                <a:latin typeface="Calibri"/>
              </a:rPr>
              <a:t>)   </a:t>
            </a:r>
            <a:r>
              <a:rPr lang="en-US" sz="1400" b="1" i="1" dirty="0" smtClean="0">
                <a:latin typeface="Calibri"/>
              </a:rPr>
              <a:t>Block?</a:t>
            </a:r>
            <a:endParaRPr lang="en-US" sz="1400" dirty="0">
              <a:latin typeface="Times New Roman" charset="0"/>
            </a:endParaRPr>
          </a:p>
        </p:txBody>
      </p:sp>
      <p:sp>
        <p:nvSpPr>
          <p:cNvPr id="66574" name="Freeform 14"/>
          <p:cNvSpPr>
            <a:spLocks/>
          </p:cNvSpPr>
          <p:nvPr/>
        </p:nvSpPr>
        <p:spPr bwMode="auto">
          <a:xfrm rot="5142103" flipH="1">
            <a:off x="3787777" y="2933701"/>
            <a:ext cx="393700" cy="1152525"/>
          </a:xfrm>
          <a:custGeom>
            <a:avLst/>
            <a:gdLst>
              <a:gd name="T0" fmla="*/ 15776621 w 619"/>
              <a:gd name="T1" fmla="*/ 458063600 h 1815"/>
              <a:gd name="T2" fmla="*/ 0 w 619"/>
              <a:gd name="T3" fmla="*/ 311692925 h 1815"/>
              <a:gd name="T4" fmla="*/ 0 60000 65536"/>
              <a:gd name="T5" fmla="*/ 0 60000 65536"/>
              <a:gd name="T6" fmla="*/ 0 w 619"/>
              <a:gd name="T7" fmla="*/ 0 h 1815"/>
              <a:gd name="T8" fmla="*/ 619 w 619"/>
              <a:gd name="T9" fmla="*/ 1815 h 1815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619" h="1815">
                <a:moveTo>
                  <a:pt x="39" y="1136"/>
                </a:moveTo>
                <a:cubicBezTo>
                  <a:pt x="619" y="1815"/>
                  <a:pt x="484" y="0"/>
                  <a:pt x="0" y="773"/>
                </a:cubicBezTo>
              </a:path>
            </a:pathLst>
          </a:custGeom>
          <a:noFill/>
          <a:ln w="1905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algn="ctr" eaLnBrk="0" hangingPunct="0"/>
            <a:endParaRPr lang="en-US" dirty="0">
              <a:latin typeface="Calibri"/>
            </a:endParaRPr>
          </a:p>
        </p:txBody>
      </p:sp>
      <p:sp>
        <p:nvSpPr>
          <p:cNvPr id="66575" name="Text Box 15"/>
          <p:cNvSpPr txBox="1">
            <a:spLocks noChangeArrowheads="1"/>
          </p:cNvSpPr>
          <p:nvPr/>
        </p:nvSpPr>
        <p:spPr bwMode="auto">
          <a:xfrm>
            <a:off x="3343277" y="5478464"/>
            <a:ext cx="3686175" cy="828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37931725" indent="-37474525" algn="ctr"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l"/>
            <a:r>
              <a:rPr lang="en-US" sz="1400" dirty="0">
                <a:latin typeface="Calibri"/>
              </a:rPr>
              <a:t>base = </a:t>
            </a:r>
            <a:r>
              <a:rPr lang="en-US" sz="1400" dirty="0" err="1">
                <a:latin typeface="Calibri"/>
              </a:rPr>
              <a:t>getacknum</a:t>
            </a:r>
            <a:r>
              <a:rPr lang="en-US" sz="1400" dirty="0" smtClean="0">
                <a:latin typeface="Calibri"/>
              </a:rPr>
              <a:t>(reply)</a:t>
            </a:r>
            <a:r>
              <a:rPr lang="en-US" sz="1400" dirty="0">
                <a:latin typeface="Calibri"/>
              </a:rPr>
              <a:t>+1</a:t>
            </a:r>
          </a:p>
          <a:p>
            <a:pPr algn="l"/>
            <a:endParaRPr lang="en-US" sz="1400" dirty="0">
              <a:latin typeface="Times New Roman" charset="0"/>
            </a:endParaRPr>
          </a:p>
        </p:txBody>
      </p:sp>
      <p:sp>
        <p:nvSpPr>
          <p:cNvPr id="66576" name="Text Box 16"/>
          <p:cNvSpPr txBox="1">
            <a:spLocks noChangeArrowheads="1"/>
          </p:cNvSpPr>
          <p:nvPr/>
        </p:nvSpPr>
        <p:spPr bwMode="auto">
          <a:xfrm>
            <a:off x="3355975" y="4978400"/>
            <a:ext cx="2833688" cy="447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37931725" indent="-37474525" algn="ctr"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l"/>
            <a:r>
              <a:rPr lang="en-US" sz="1400" dirty="0" err="1">
                <a:latin typeface="Calibri"/>
              </a:rPr>
              <a:t>u</a:t>
            </a:r>
            <a:r>
              <a:rPr lang="en-US" sz="1400" dirty="0" err="1" smtClean="0">
                <a:latin typeface="Calibri"/>
              </a:rPr>
              <a:t>dt_rcv</a:t>
            </a:r>
            <a:r>
              <a:rPr lang="en-US" sz="1400" dirty="0" smtClean="0">
                <a:latin typeface="Calibri"/>
              </a:rPr>
              <a:t>(reply) </a:t>
            </a:r>
            <a:r>
              <a:rPr lang="en-US" sz="1400" dirty="0">
                <a:latin typeface="Calibri"/>
              </a:rPr>
              <a:t>&amp;&amp; </a:t>
            </a:r>
          </a:p>
          <a:p>
            <a:pPr algn="l"/>
            <a:r>
              <a:rPr lang="en-US" sz="1400" dirty="0">
                <a:latin typeface="Calibri"/>
              </a:rPr>
              <a:t>   </a:t>
            </a:r>
            <a:r>
              <a:rPr lang="en-US" sz="1400" dirty="0" err="1">
                <a:latin typeface="Calibri"/>
              </a:rPr>
              <a:t>notcorrupt</a:t>
            </a:r>
            <a:r>
              <a:rPr lang="en-US" sz="1400" dirty="0" smtClean="0">
                <a:latin typeface="Calibri"/>
              </a:rPr>
              <a:t>(reply) </a:t>
            </a:r>
            <a:endParaRPr lang="en-US" sz="1400" dirty="0">
              <a:latin typeface="Calibri"/>
            </a:endParaRPr>
          </a:p>
          <a:p>
            <a:endParaRPr lang="en-US" sz="1400" dirty="0">
              <a:latin typeface="Times New Roman" charset="0"/>
            </a:endParaRPr>
          </a:p>
        </p:txBody>
      </p:sp>
      <p:sp>
        <p:nvSpPr>
          <p:cNvPr id="66577" name="Line 17"/>
          <p:cNvSpPr>
            <a:spLocks noChangeShapeType="1"/>
          </p:cNvSpPr>
          <p:nvPr/>
        </p:nvSpPr>
        <p:spPr bwMode="auto">
          <a:xfrm>
            <a:off x="3448049" y="5502275"/>
            <a:ext cx="1619251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 dirty="0">
              <a:latin typeface="Calibri"/>
            </a:endParaRPr>
          </a:p>
        </p:txBody>
      </p:sp>
      <p:sp>
        <p:nvSpPr>
          <p:cNvPr id="66578" name="Freeform 18"/>
          <p:cNvSpPr>
            <a:spLocks/>
          </p:cNvSpPr>
          <p:nvPr/>
        </p:nvSpPr>
        <p:spPr bwMode="auto">
          <a:xfrm>
            <a:off x="3505201" y="4446589"/>
            <a:ext cx="1054100" cy="674687"/>
          </a:xfrm>
          <a:custGeom>
            <a:avLst/>
            <a:gdLst>
              <a:gd name="T0" fmla="*/ 607358450 w 664"/>
              <a:gd name="T1" fmla="*/ 50403088 h 425"/>
              <a:gd name="T2" fmla="*/ 977820625 w 664"/>
              <a:gd name="T3" fmla="*/ 0 h 425"/>
              <a:gd name="T4" fmla="*/ 0 60000 65536"/>
              <a:gd name="T5" fmla="*/ 0 60000 65536"/>
              <a:gd name="T6" fmla="*/ 0 w 664"/>
              <a:gd name="T7" fmla="*/ 0 h 425"/>
              <a:gd name="T8" fmla="*/ 664 w 664"/>
              <a:gd name="T9" fmla="*/ 425 h 425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664" h="425">
                <a:moveTo>
                  <a:pt x="241" y="20"/>
                </a:moveTo>
                <a:cubicBezTo>
                  <a:pt x="0" y="393"/>
                  <a:pt x="664" y="425"/>
                  <a:pt x="388" y="0"/>
                </a:cubicBezTo>
              </a:path>
            </a:pathLst>
          </a:custGeom>
          <a:noFill/>
          <a:ln w="1905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algn="ctr" eaLnBrk="0" hangingPunct="0"/>
            <a:endParaRPr lang="en-US" dirty="0">
              <a:latin typeface="Calibri"/>
            </a:endParaRPr>
          </a:p>
        </p:txBody>
      </p:sp>
      <p:sp>
        <p:nvSpPr>
          <p:cNvPr id="66579" name="Line 19"/>
          <p:cNvSpPr>
            <a:spLocks noChangeShapeType="1"/>
          </p:cNvSpPr>
          <p:nvPr/>
        </p:nvSpPr>
        <p:spPr bwMode="auto">
          <a:xfrm>
            <a:off x="1614489" y="3257550"/>
            <a:ext cx="803275" cy="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 dirty="0">
              <a:latin typeface="Calibri"/>
            </a:endParaRPr>
          </a:p>
        </p:txBody>
      </p:sp>
      <p:sp>
        <p:nvSpPr>
          <p:cNvPr id="66580" name="Text Box 20"/>
          <p:cNvSpPr txBox="1">
            <a:spLocks noChangeArrowheads="1"/>
          </p:cNvSpPr>
          <p:nvPr/>
        </p:nvSpPr>
        <p:spPr bwMode="auto">
          <a:xfrm>
            <a:off x="1487489" y="3227389"/>
            <a:ext cx="1485900" cy="501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37931725" indent="-37474525" algn="ctr"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l"/>
            <a:r>
              <a:rPr lang="en-US" sz="1400" dirty="0">
                <a:latin typeface="Calibri"/>
              </a:rPr>
              <a:t>base=1</a:t>
            </a:r>
          </a:p>
          <a:p>
            <a:pPr algn="l"/>
            <a:r>
              <a:rPr lang="en-US" sz="1400" dirty="0" err="1">
                <a:latin typeface="Calibri"/>
              </a:rPr>
              <a:t>nextseqnum</a:t>
            </a:r>
            <a:r>
              <a:rPr lang="en-US" sz="1400" dirty="0">
                <a:latin typeface="Calibri"/>
              </a:rPr>
              <a:t>=1</a:t>
            </a:r>
            <a:endParaRPr lang="en-US" sz="1400" dirty="0">
              <a:latin typeface="Times New Roman" charset="0"/>
            </a:endParaRPr>
          </a:p>
          <a:p>
            <a:endParaRPr lang="en-US" sz="2400" dirty="0">
              <a:latin typeface="Times New Roman" charset="0"/>
            </a:endParaRPr>
          </a:p>
        </p:txBody>
      </p:sp>
      <p:sp>
        <p:nvSpPr>
          <p:cNvPr id="66581" name="Text Box 21"/>
          <p:cNvSpPr txBox="1">
            <a:spLocks noChangeArrowheads="1"/>
          </p:cNvSpPr>
          <p:nvPr/>
        </p:nvSpPr>
        <p:spPr bwMode="auto">
          <a:xfrm>
            <a:off x="1250951" y="4289426"/>
            <a:ext cx="2047875" cy="447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37931725" indent="-37474525" algn="ctr"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l"/>
            <a:r>
              <a:rPr lang="en-US" sz="1400" dirty="0" err="1">
                <a:latin typeface="Calibri"/>
              </a:rPr>
              <a:t>u</a:t>
            </a:r>
            <a:r>
              <a:rPr lang="en-US" sz="1400" dirty="0" err="1" smtClean="0">
                <a:latin typeface="Calibri"/>
              </a:rPr>
              <a:t>dt_rcv</a:t>
            </a:r>
            <a:r>
              <a:rPr lang="en-US" sz="1400" dirty="0" smtClean="0">
                <a:latin typeface="Calibri"/>
              </a:rPr>
              <a:t>(reply) </a:t>
            </a:r>
            <a:endParaRPr lang="en-US" sz="1400" dirty="0">
              <a:latin typeface="Calibri"/>
            </a:endParaRPr>
          </a:p>
          <a:p>
            <a:pPr algn="l"/>
            <a:r>
              <a:rPr lang="en-US" sz="1400" dirty="0">
                <a:latin typeface="Calibri"/>
              </a:rPr>
              <a:t>   &amp;&amp; corrupt</a:t>
            </a:r>
            <a:r>
              <a:rPr lang="en-US" sz="1400" dirty="0" smtClean="0">
                <a:latin typeface="Calibri"/>
              </a:rPr>
              <a:t>(reply)</a:t>
            </a:r>
            <a:r>
              <a:rPr lang="en-US" sz="1000" dirty="0" smtClean="0">
                <a:latin typeface="Calibri"/>
              </a:rPr>
              <a:t> </a:t>
            </a:r>
            <a:endParaRPr lang="en-US" sz="1000" dirty="0">
              <a:latin typeface="Calibri"/>
            </a:endParaRPr>
          </a:p>
          <a:p>
            <a:endParaRPr lang="en-US" sz="2400" dirty="0">
              <a:latin typeface="Times New Roman" charset="0"/>
            </a:endParaRPr>
          </a:p>
        </p:txBody>
      </p:sp>
      <p:sp>
        <p:nvSpPr>
          <p:cNvPr id="66582" name="Line 22"/>
          <p:cNvSpPr>
            <a:spLocks noChangeShapeType="1"/>
          </p:cNvSpPr>
          <p:nvPr/>
        </p:nvSpPr>
        <p:spPr bwMode="auto">
          <a:xfrm flipV="1">
            <a:off x="1343026" y="4787900"/>
            <a:ext cx="1520825" cy="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 dirty="0">
              <a:latin typeface="Calibri"/>
            </a:endParaRPr>
          </a:p>
        </p:txBody>
      </p:sp>
      <p:sp>
        <p:nvSpPr>
          <p:cNvPr id="66583" name="Freeform 23"/>
          <p:cNvSpPr>
            <a:spLocks/>
          </p:cNvSpPr>
          <p:nvPr/>
        </p:nvSpPr>
        <p:spPr bwMode="auto">
          <a:xfrm>
            <a:off x="2898776" y="4221164"/>
            <a:ext cx="695325" cy="638175"/>
          </a:xfrm>
          <a:custGeom>
            <a:avLst/>
            <a:gdLst>
              <a:gd name="T0" fmla="*/ 405241125 w 1095"/>
              <a:gd name="T1" fmla="*/ 0 h 1005"/>
              <a:gd name="T2" fmla="*/ 441531375 w 1095"/>
              <a:gd name="T3" fmla="*/ 66532125 h 1005"/>
              <a:gd name="T4" fmla="*/ 0 60000 65536"/>
              <a:gd name="T5" fmla="*/ 0 60000 65536"/>
              <a:gd name="T6" fmla="*/ 0 w 1095"/>
              <a:gd name="T7" fmla="*/ 0 h 1005"/>
              <a:gd name="T8" fmla="*/ 1095 w 1095"/>
              <a:gd name="T9" fmla="*/ 1005 h 1005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1095" h="1005">
                <a:moveTo>
                  <a:pt x="1005" y="0"/>
                </a:moveTo>
                <a:cubicBezTo>
                  <a:pt x="0" y="30"/>
                  <a:pt x="645" y="1005"/>
                  <a:pt x="1095" y="165"/>
                </a:cubicBezTo>
              </a:path>
            </a:pathLst>
          </a:custGeom>
          <a:noFill/>
          <a:ln w="1905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algn="ctr" eaLnBrk="0" hangingPunct="0"/>
            <a:endParaRPr lang="en-US" dirty="0">
              <a:latin typeface="Calibri"/>
            </a:endParaRPr>
          </a:p>
        </p:txBody>
      </p:sp>
      <p:sp>
        <p:nvSpPr>
          <p:cNvPr id="66584" name="Text Box 24"/>
          <p:cNvSpPr txBox="1">
            <a:spLocks noChangeArrowheads="1"/>
          </p:cNvSpPr>
          <p:nvPr/>
        </p:nvSpPr>
        <p:spPr bwMode="auto">
          <a:xfrm>
            <a:off x="1529409" y="2927350"/>
            <a:ext cx="32573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ctr"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37931725" indent="-37474525" algn="ctr"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r>
              <a:rPr lang="en-US" dirty="0">
                <a:latin typeface="Symbol" charset="0"/>
              </a:rPr>
              <a:t>L</a:t>
            </a:r>
          </a:p>
        </p:txBody>
      </p:sp>
      <p:sp>
        <p:nvSpPr>
          <p:cNvPr id="27" name="Text Box 24"/>
          <p:cNvSpPr txBox="1">
            <a:spLocks noChangeArrowheads="1"/>
          </p:cNvSpPr>
          <p:nvPr/>
        </p:nvSpPr>
        <p:spPr bwMode="auto">
          <a:xfrm>
            <a:off x="1681809" y="4810125"/>
            <a:ext cx="32573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ctr"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37931725" indent="-37474525" algn="ctr"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r>
              <a:rPr lang="en-US" dirty="0">
                <a:latin typeface="Symbol" charset="0"/>
              </a:rPr>
              <a:t>L</a:t>
            </a:r>
          </a:p>
        </p:txBody>
      </p:sp>
    </p:spTree>
    <p:extLst>
      <p:ext uri="{BB962C8B-B14F-4D97-AF65-F5344CB8AC3E}">
        <p14:creationId xmlns:p14="http://schemas.microsoft.com/office/powerpoint/2010/main" val="8287663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7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37931725" indent="-37474525" algn="ctr"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r"/>
            <a:fld id="{D32B952B-CF45-644E-A152-837DEDFF458F}" type="slidenum">
              <a:rPr lang="en-US" sz="1400" smtClean="0">
                <a:latin typeface="Calibri"/>
              </a:rPr>
              <a:pPr algn="r"/>
              <a:t>62</a:t>
            </a:fld>
            <a:endParaRPr lang="en-US" sz="1400" dirty="0">
              <a:latin typeface="Calibri"/>
            </a:endParaRPr>
          </a:p>
        </p:txBody>
      </p:sp>
      <p:sp>
        <p:nvSpPr>
          <p:cNvPr id="6758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>
                <a:ea typeface="ＭＳ Ｐゴシック" charset="0"/>
                <a:cs typeface="ＭＳ Ｐゴシック" charset="0"/>
              </a:rPr>
              <a:t>GBN</a:t>
            </a:r>
            <a:r>
              <a:rPr lang="en-US" sz="3200" dirty="0">
                <a:ea typeface="ＭＳ Ｐゴシック" charset="0"/>
                <a:cs typeface="ＭＳ Ｐゴシック" charset="0"/>
              </a:rPr>
              <a:t>: receiver extended FSM</a:t>
            </a:r>
            <a:endParaRPr lang="en-US" dirty="0">
              <a:ea typeface="ＭＳ Ｐゴシック" charset="0"/>
              <a:cs typeface="ＭＳ Ｐゴシック" charset="0"/>
            </a:endParaRPr>
          </a:p>
        </p:txBody>
      </p:sp>
      <p:sp>
        <p:nvSpPr>
          <p:cNvPr id="67589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801688" y="3641726"/>
            <a:ext cx="8148637" cy="2854325"/>
          </a:xfrm>
        </p:spPr>
        <p:txBody>
          <a:bodyPr/>
          <a:lstStyle/>
          <a:p>
            <a:pPr>
              <a:buFont typeface="ZapfDingbats" charset="0"/>
              <a:buNone/>
            </a:pPr>
            <a:r>
              <a:rPr lang="en-US" sz="2400" dirty="0">
                <a:ea typeface="ＭＳ Ｐゴシック" charset="0"/>
                <a:cs typeface="ＭＳ Ｐゴシック" charset="0"/>
              </a:rPr>
              <a:t>ACK-only: always send </a:t>
            </a:r>
            <a:r>
              <a:rPr lang="en-US" sz="2400" dirty="0" smtClean="0">
                <a:ea typeface="ＭＳ Ｐゴシック" charset="0"/>
                <a:cs typeface="ＭＳ Ｐゴシック" charset="0"/>
              </a:rPr>
              <a:t>an ACK </a:t>
            </a:r>
            <a:r>
              <a:rPr lang="en-US" sz="2400" dirty="0">
                <a:ea typeface="ＭＳ Ｐゴシック" charset="0"/>
                <a:cs typeface="ＭＳ Ｐゴシック" charset="0"/>
              </a:rPr>
              <a:t>for correctly-received </a:t>
            </a:r>
            <a:r>
              <a:rPr lang="en-US" sz="2400" dirty="0" smtClean="0">
                <a:ea typeface="ＭＳ Ｐゴシック" charset="0"/>
                <a:cs typeface="ＭＳ Ｐゴシック" charset="0"/>
              </a:rPr>
              <a:t>packet with the highest </a:t>
            </a:r>
            <a:r>
              <a:rPr lang="en-US" sz="2400" i="1" dirty="0">
                <a:solidFill>
                  <a:schemeClr val="accent2"/>
                </a:solidFill>
                <a:ea typeface="ＭＳ Ｐゴシック" charset="0"/>
                <a:cs typeface="ＭＳ Ｐゴシック" charset="0"/>
              </a:rPr>
              <a:t>in-order</a:t>
            </a:r>
            <a:r>
              <a:rPr lang="en-US" sz="2400" dirty="0">
                <a:ea typeface="ＭＳ Ｐゴシック" charset="0"/>
                <a:cs typeface="ＭＳ Ｐゴシック" charset="0"/>
              </a:rPr>
              <a:t> </a:t>
            </a:r>
            <a:r>
              <a:rPr lang="en-US" sz="2400" dirty="0" err="1">
                <a:ea typeface="ＭＳ Ｐゴシック" charset="0"/>
                <a:cs typeface="ＭＳ Ｐゴシック" charset="0"/>
              </a:rPr>
              <a:t>seq</a:t>
            </a:r>
            <a:r>
              <a:rPr lang="en-US" sz="2400" dirty="0">
                <a:ea typeface="ＭＳ Ｐゴシック" charset="0"/>
                <a:cs typeface="ＭＳ Ｐゴシック" charset="0"/>
              </a:rPr>
              <a:t> #</a:t>
            </a:r>
          </a:p>
          <a:p>
            <a:pPr lvl="1"/>
            <a:r>
              <a:rPr lang="en-US" sz="2000" dirty="0">
                <a:ea typeface="ＭＳ Ｐゴシック" charset="0"/>
              </a:rPr>
              <a:t>may generate duplicate ACKs</a:t>
            </a:r>
          </a:p>
          <a:p>
            <a:pPr lvl="1"/>
            <a:r>
              <a:rPr lang="en-US" sz="2000" dirty="0">
                <a:ea typeface="ＭＳ Ｐゴシック" charset="0"/>
              </a:rPr>
              <a:t>need only remember </a:t>
            </a:r>
            <a:r>
              <a:rPr lang="en-US" sz="2000" b="1" dirty="0" err="1">
                <a:latin typeface="Courier New" charset="0"/>
                <a:ea typeface="ＭＳ Ｐゴシック" charset="0"/>
              </a:rPr>
              <a:t>expectedseqnum</a:t>
            </a:r>
            <a:endParaRPr lang="en-US" sz="2000" b="1" dirty="0">
              <a:latin typeface="Courier New" charset="0"/>
              <a:ea typeface="ＭＳ Ｐゴシック" charset="0"/>
            </a:endParaRPr>
          </a:p>
          <a:p>
            <a:r>
              <a:rPr lang="en-US" sz="2400" dirty="0">
                <a:ea typeface="ＭＳ Ｐゴシック" charset="0"/>
                <a:cs typeface="ＭＳ Ｐゴシック" charset="0"/>
              </a:rPr>
              <a:t>out-of-order </a:t>
            </a:r>
            <a:r>
              <a:rPr lang="en-US" sz="2400" dirty="0" smtClean="0">
                <a:ea typeface="ＭＳ Ｐゴシック" charset="0"/>
                <a:cs typeface="ＭＳ Ｐゴシック" charset="0"/>
              </a:rPr>
              <a:t>packet: </a:t>
            </a:r>
            <a:endParaRPr lang="en-US" sz="2400" dirty="0">
              <a:ea typeface="ＭＳ Ｐゴシック" charset="0"/>
              <a:cs typeface="ＭＳ Ｐゴシック" charset="0"/>
            </a:endParaRPr>
          </a:p>
          <a:p>
            <a:pPr lvl="1"/>
            <a:r>
              <a:rPr lang="en-US" sz="2000" dirty="0">
                <a:ea typeface="ＭＳ Ｐゴシック" charset="0"/>
              </a:rPr>
              <a:t>discard (</a:t>
            </a:r>
            <a:r>
              <a:rPr lang="en-US" sz="2000" dirty="0" smtClean="0">
                <a:ea typeface="ＭＳ Ｐゴシック" charset="0"/>
              </a:rPr>
              <a:t>don’t </a:t>
            </a:r>
            <a:r>
              <a:rPr lang="en-US" sz="2000" dirty="0">
                <a:ea typeface="ＭＳ Ｐゴシック" charset="0"/>
              </a:rPr>
              <a:t>buffer) -&gt; </a:t>
            </a:r>
            <a:r>
              <a:rPr lang="en-US" sz="2000" dirty="0">
                <a:solidFill>
                  <a:srgbClr val="FF0000"/>
                </a:solidFill>
                <a:ea typeface="ＭＳ Ｐゴシック" charset="0"/>
              </a:rPr>
              <a:t>no receiver buffering</a:t>
            </a:r>
            <a:r>
              <a:rPr lang="en-US" sz="2000" dirty="0">
                <a:ea typeface="ＭＳ Ｐゴシック" charset="0"/>
              </a:rPr>
              <a:t>!</a:t>
            </a:r>
          </a:p>
          <a:p>
            <a:pPr lvl="1"/>
            <a:r>
              <a:rPr lang="en-US" sz="2000" dirty="0">
                <a:ea typeface="ＭＳ Ｐゴシック" charset="0"/>
              </a:rPr>
              <a:t>Re-ACK </a:t>
            </a:r>
            <a:r>
              <a:rPr lang="en-US" sz="2000" dirty="0" smtClean="0">
                <a:ea typeface="ＭＳ Ｐゴシック" charset="0"/>
              </a:rPr>
              <a:t>packet with </a:t>
            </a:r>
            <a:r>
              <a:rPr lang="en-US" sz="2000" dirty="0">
                <a:ea typeface="ＭＳ Ｐゴシック" charset="0"/>
              </a:rPr>
              <a:t>highest in-order </a:t>
            </a:r>
            <a:r>
              <a:rPr lang="en-US" sz="2000" dirty="0" err="1">
                <a:ea typeface="ＭＳ Ｐゴシック" charset="0"/>
              </a:rPr>
              <a:t>seq</a:t>
            </a:r>
            <a:r>
              <a:rPr lang="en-US" sz="2000" dirty="0">
                <a:ea typeface="ＭＳ Ｐゴシック" charset="0"/>
              </a:rPr>
              <a:t> #</a:t>
            </a:r>
          </a:p>
        </p:txBody>
      </p:sp>
      <p:sp>
        <p:nvSpPr>
          <p:cNvPr id="67590" name="Oval 4"/>
          <p:cNvSpPr>
            <a:spLocks noChangeArrowheads="1"/>
          </p:cNvSpPr>
          <p:nvPr/>
        </p:nvSpPr>
        <p:spPr bwMode="auto">
          <a:xfrm>
            <a:off x="3159126" y="2041526"/>
            <a:ext cx="666751" cy="657225"/>
          </a:xfrm>
          <a:prstGeom prst="ellipse">
            <a:avLst/>
          </a:prstGeom>
          <a:solidFill>
            <a:srgbClr val="FFFFFF"/>
          </a:solidFill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algn="ctr" eaLnBrk="0" hangingPunct="0"/>
            <a:endParaRPr lang="en-US" dirty="0">
              <a:latin typeface="Calibri"/>
            </a:endParaRPr>
          </a:p>
        </p:txBody>
      </p:sp>
      <p:sp>
        <p:nvSpPr>
          <p:cNvPr id="67591" name="Text Box 5"/>
          <p:cNvSpPr txBox="1">
            <a:spLocks noChangeArrowheads="1"/>
          </p:cNvSpPr>
          <p:nvPr/>
        </p:nvSpPr>
        <p:spPr bwMode="auto">
          <a:xfrm>
            <a:off x="3068639" y="2209801"/>
            <a:ext cx="800100" cy="23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37931725" indent="-37474525" algn="ctr"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r>
              <a:rPr lang="en-US" dirty="0">
                <a:latin typeface="Calibri"/>
              </a:rPr>
              <a:t>Wait</a:t>
            </a:r>
            <a:endParaRPr lang="en-US" dirty="0">
              <a:latin typeface="Times New Roman" charset="0"/>
            </a:endParaRPr>
          </a:p>
        </p:txBody>
      </p:sp>
      <p:sp>
        <p:nvSpPr>
          <p:cNvPr id="67592" name="Line 6"/>
          <p:cNvSpPr>
            <a:spLocks noChangeShapeType="1"/>
          </p:cNvSpPr>
          <p:nvPr/>
        </p:nvSpPr>
        <p:spPr bwMode="auto">
          <a:xfrm>
            <a:off x="844551" y="1881188"/>
            <a:ext cx="2298700" cy="474662"/>
          </a:xfrm>
          <a:prstGeom prst="line">
            <a:avLst/>
          </a:prstGeom>
          <a:noFill/>
          <a:ln w="28575">
            <a:solidFill>
              <a:srgbClr val="000000"/>
            </a:solidFill>
            <a:prstDash val="dash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 dirty="0">
              <a:latin typeface="Calibri"/>
            </a:endParaRPr>
          </a:p>
        </p:txBody>
      </p:sp>
      <p:sp>
        <p:nvSpPr>
          <p:cNvPr id="67593" name="Text Box 7"/>
          <p:cNvSpPr txBox="1">
            <a:spLocks noChangeArrowheads="1"/>
          </p:cNvSpPr>
          <p:nvPr/>
        </p:nvSpPr>
        <p:spPr bwMode="auto">
          <a:xfrm>
            <a:off x="2557463" y="1468439"/>
            <a:ext cx="1617663" cy="31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37931725" indent="-37474525" algn="ctr"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l"/>
            <a:r>
              <a:rPr lang="en-US" sz="1400" dirty="0" err="1" smtClean="0">
                <a:latin typeface="Calibri"/>
              </a:rPr>
              <a:t>udt_send</a:t>
            </a:r>
            <a:r>
              <a:rPr lang="en-US" sz="1400" dirty="0" smtClean="0">
                <a:latin typeface="Calibri"/>
              </a:rPr>
              <a:t>(reply)</a:t>
            </a:r>
            <a:endParaRPr lang="en-US" sz="1400" dirty="0">
              <a:latin typeface="Times New Roman" charset="0"/>
            </a:endParaRPr>
          </a:p>
        </p:txBody>
      </p:sp>
      <p:sp>
        <p:nvSpPr>
          <p:cNvPr id="67594" name="Text Box 8"/>
          <p:cNvSpPr txBox="1">
            <a:spLocks noChangeArrowheads="1"/>
          </p:cNvSpPr>
          <p:nvPr/>
        </p:nvSpPr>
        <p:spPr bwMode="auto">
          <a:xfrm>
            <a:off x="2597151" y="1192213"/>
            <a:ext cx="725488" cy="24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37931725" indent="-37474525" algn="ctr"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r>
              <a:rPr lang="en-US" sz="1400" dirty="0">
                <a:latin typeface="Symbol" charset="0"/>
              </a:rPr>
              <a:t>L</a:t>
            </a:r>
          </a:p>
        </p:txBody>
      </p:sp>
      <p:sp>
        <p:nvSpPr>
          <p:cNvPr id="67595" name="Line 9"/>
          <p:cNvSpPr>
            <a:spLocks noChangeShapeType="1"/>
          </p:cNvSpPr>
          <p:nvPr/>
        </p:nvSpPr>
        <p:spPr bwMode="auto">
          <a:xfrm>
            <a:off x="2678114" y="1489075"/>
            <a:ext cx="815975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 dirty="0">
              <a:latin typeface="Calibri"/>
            </a:endParaRPr>
          </a:p>
        </p:txBody>
      </p:sp>
      <p:sp>
        <p:nvSpPr>
          <p:cNvPr id="67596" name="Freeform 10"/>
          <p:cNvSpPr>
            <a:spLocks/>
          </p:cNvSpPr>
          <p:nvPr/>
        </p:nvSpPr>
        <p:spPr bwMode="auto">
          <a:xfrm>
            <a:off x="3832225" y="1784351"/>
            <a:ext cx="828675" cy="1152525"/>
          </a:xfrm>
          <a:custGeom>
            <a:avLst/>
            <a:gdLst>
              <a:gd name="T0" fmla="*/ 69896527 w 619"/>
              <a:gd name="T1" fmla="*/ 458063600 h 1815"/>
              <a:gd name="T2" fmla="*/ 0 w 619"/>
              <a:gd name="T3" fmla="*/ 311692925 h 1815"/>
              <a:gd name="T4" fmla="*/ 0 60000 65536"/>
              <a:gd name="T5" fmla="*/ 0 60000 65536"/>
              <a:gd name="T6" fmla="*/ 0 w 619"/>
              <a:gd name="T7" fmla="*/ 0 h 1815"/>
              <a:gd name="T8" fmla="*/ 619 w 619"/>
              <a:gd name="T9" fmla="*/ 1815 h 1815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619" h="1815">
                <a:moveTo>
                  <a:pt x="39" y="1136"/>
                </a:moveTo>
                <a:cubicBezTo>
                  <a:pt x="619" y="1815"/>
                  <a:pt x="484" y="0"/>
                  <a:pt x="0" y="773"/>
                </a:cubicBezTo>
              </a:path>
            </a:pathLst>
          </a:custGeom>
          <a:noFill/>
          <a:ln w="1905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algn="ctr" eaLnBrk="0" hangingPunct="0"/>
            <a:endParaRPr lang="en-US" dirty="0">
              <a:latin typeface="Calibri"/>
            </a:endParaRPr>
          </a:p>
        </p:txBody>
      </p:sp>
      <p:sp>
        <p:nvSpPr>
          <p:cNvPr id="67597" name="Text Box 11"/>
          <p:cNvSpPr txBox="1">
            <a:spLocks noChangeArrowheads="1"/>
          </p:cNvSpPr>
          <p:nvPr/>
        </p:nvSpPr>
        <p:spPr bwMode="auto">
          <a:xfrm>
            <a:off x="4325939" y="1554163"/>
            <a:ext cx="3570287" cy="563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37931725" indent="-37474525" algn="ctr"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l"/>
            <a:r>
              <a:rPr lang="en-US" sz="1400" dirty="0" err="1">
                <a:latin typeface="Calibri"/>
              </a:rPr>
              <a:t>u</a:t>
            </a:r>
            <a:r>
              <a:rPr lang="en-US" sz="1400" dirty="0" err="1" smtClean="0">
                <a:latin typeface="Calibri"/>
              </a:rPr>
              <a:t>dt_rcv</a:t>
            </a:r>
            <a:r>
              <a:rPr lang="en-US" sz="1400" dirty="0" smtClean="0">
                <a:latin typeface="Calibri"/>
              </a:rPr>
              <a:t>(packet)</a:t>
            </a:r>
            <a:endParaRPr lang="en-US" sz="1400" dirty="0">
              <a:latin typeface="Calibri"/>
            </a:endParaRPr>
          </a:p>
          <a:p>
            <a:pPr algn="l"/>
            <a:r>
              <a:rPr lang="en-US" sz="1400" dirty="0">
                <a:latin typeface="Calibri"/>
              </a:rPr>
              <a:t>  &amp;&amp; </a:t>
            </a:r>
            <a:r>
              <a:rPr lang="en-US" sz="1400" dirty="0" err="1">
                <a:latin typeface="Calibri"/>
              </a:rPr>
              <a:t>notcurrupt</a:t>
            </a:r>
            <a:r>
              <a:rPr lang="en-US" sz="1400" dirty="0" smtClean="0">
                <a:latin typeface="Calibri"/>
              </a:rPr>
              <a:t>(packet)</a:t>
            </a:r>
            <a:endParaRPr lang="en-US" sz="1400" dirty="0">
              <a:latin typeface="Calibri"/>
            </a:endParaRPr>
          </a:p>
          <a:p>
            <a:pPr algn="l"/>
            <a:r>
              <a:rPr lang="en-US" sz="1400" dirty="0">
                <a:latin typeface="Calibri"/>
              </a:rPr>
              <a:t>  &amp;&amp; </a:t>
            </a:r>
            <a:r>
              <a:rPr lang="en-US" sz="1400" dirty="0" err="1">
                <a:latin typeface="Calibri"/>
              </a:rPr>
              <a:t>hasseqnum</a:t>
            </a:r>
            <a:r>
              <a:rPr lang="en-US" sz="1400" dirty="0">
                <a:latin typeface="Calibri"/>
              </a:rPr>
              <a:t>(</a:t>
            </a:r>
            <a:r>
              <a:rPr lang="en-US" sz="1400" dirty="0" err="1">
                <a:latin typeface="Calibri"/>
              </a:rPr>
              <a:t>rcvpkt,expectedseqnum</a:t>
            </a:r>
            <a:r>
              <a:rPr lang="en-US" sz="1400" dirty="0">
                <a:latin typeface="Calibri"/>
              </a:rPr>
              <a:t>) </a:t>
            </a:r>
            <a:endParaRPr lang="en-US" sz="1400" dirty="0">
              <a:latin typeface="Times New Roman" charset="0"/>
            </a:endParaRPr>
          </a:p>
        </p:txBody>
      </p:sp>
      <p:sp>
        <p:nvSpPr>
          <p:cNvPr id="67598" name="Line 12"/>
          <p:cNvSpPr>
            <a:spLocks noChangeShapeType="1"/>
          </p:cNvSpPr>
          <p:nvPr/>
        </p:nvSpPr>
        <p:spPr bwMode="auto">
          <a:xfrm>
            <a:off x="4395788" y="2246314"/>
            <a:ext cx="3175000" cy="1587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 dirty="0">
              <a:latin typeface="Calibri"/>
            </a:endParaRPr>
          </a:p>
        </p:txBody>
      </p:sp>
      <p:sp>
        <p:nvSpPr>
          <p:cNvPr id="67599" name="Text Box 13"/>
          <p:cNvSpPr txBox="1">
            <a:spLocks noChangeArrowheads="1"/>
          </p:cNvSpPr>
          <p:nvPr/>
        </p:nvSpPr>
        <p:spPr bwMode="auto">
          <a:xfrm>
            <a:off x="4330701" y="2289176"/>
            <a:ext cx="4314825" cy="858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37931725" indent="-37474525" algn="ctr"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l"/>
            <a:r>
              <a:rPr lang="en-US" sz="1400" dirty="0" err="1" smtClean="0">
                <a:latin typeface="Calibri"/>
              </a:rPr>
              <a:t>rdt_rcv</a:t>
            </a:r>
            <a:r>
              <a:rPr lang="en-US" sz="1400" dirty="0" smtClean="0">
                <a:latin typeface="Calibri"/>
              </a:rPr>
              <a:t>(</a:t>
            </a:r>
            <a:r>
              <a:rPr lang="en-US" sz="1400" dirty="0">
                <a:latin typeface="Calibri"/>
              </a:rPr>
              <a:t>data)</a:t>
            </a:r>
          </a:p>
          <a:p>
            <a:pPr algn="l"/>
            <a:r>
              <a:rPr lang="en-US" sz="1400" dirty="0" err="1" smtClean="0">
                <a:latin typeface="Calibri"/>
              </a:rPr>
              <a:t>udt_send</a:t>
            </a:r>
            <a:r>
              <a:rPr lang="en-US" sz="1400" dirty="0" smtClean="0">
                <a:latin typeface="Calibri"/>
              </a:rPr>
              <a:t>(ACK)</a:t>
            </a:r>
            <a:endParaRPr lang="en-US" sz="1400" dirty="0">
              <a:latin typeface="Calibri"/>
            </a:endParaRPr>
          </a:p>
          <a:p>
            <a:pPr algn="l"/>
            <a:r>
              <a:rPr lang="en-US" sz="1400" dirty="0" err="1">
                <a:latin typeface="Calibri"/>
              </a:rPr>
              <a:t>expectedseqnum</a:t>
            </a:r>
            <a:r>
              <a:rPr lang="en-US" sz="1400" dirty="0">
                <a:latin typeface="Calibri"/>
              </a:rPr>
              <a:t>++</a:t>
            </a:r>
            <a:endParaRPr lang="en-US" sz="1400" dirty="0">
              <a:latin typeface="Times New Roman" charset="0"/>
            </a:endParaRPr>
          </a:p>
        </p:txBody>
      </p:sp>
      <p:sp>
        <p:nvSpPr>
          <p:cNvPr id="67600" name="Freeform 14"/>
          <p:cNvSpPr>
            <a:spLocks/>
          </p:cNvSpPr>
          <p:nvPr/>
        </p:nvSpPr>
        <p:spPr bwMode="auto">
          <a:xfrm rot="5142103" flipH="1">
            <a:off x="3305177" y="1260476"/>
            <a:ext cx="393700" cy="1152525"/>
          </a:xfrm>
          <a:custGeom>
            <a:avLst/>
            <a:gdLst>
              <a:gd name="T0" fmla="*/ 15776621 w 619"/>
              <a:gd name="T1" fmla="*/ 458063600 h 1815"/>
              <a:gd name="T2" fmla="*/ 0 w 619"/>
              <a:gd name="T3" fmla="*/ 311692925 h 1815"/>
              <a:gd name="T4" fmla="*/ 0 60000 65536"/>
              <a:gd name="T5" fmla="*/ 0 60000 65536"/>
              <a:gd name="T6" fmla="*/ 0 w 619"/>
              <a:gd name="T7" fmla="*/ 0 h 1815"/>
              <a:gd name="T8" fmla="*/ 619 w 619"/>
              <a:gd name="T9" fmla="*/ 1815 h 1815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619" h="1815">
                <a:moveTo>
                  <a:pt x="39" y="1136"/>
                </a:moveTo>
                <a:cubicBezTo>
                  <a:pt x="619" y="1815"/>
                  <a:pt x="484" y="0"/>
                  <a:pt x="0" y="773"/>
                </a:cubicBezTo>
              </a:path>
            </a:pathLst>
          </a:custGeom>
          <a:noFill/>
          <a:ln w="1905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algn="ctr" eaLnBrk="0" hangingPunct="0"/>
            <a:endParaRPr lang="en-US" dirty="0">
              <a:latin typeface="Calibri"/>
            </a:endParaRPr>
          </a:p>
        </p:txBody>
      </p:sp>
      <p:sp>
        <p:nvSpPr>
          <p:cNvPr id="67601" name="Line 15"/>
          <p:cNvSpPr>
            <a:spLocks noChangeShapeType="1"/>
          </p:cNvSpPr>
          <p:nvPr/>
        </p:nvSpPr>
        <p:spPr bwMode="auto">
          <a:xfrm>
            <a:off x="784225" y="2293938"/>
            <a:ext cx="1238251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 dirty="0">
              <a:latin typeface="Calibri"/>
            </a:endParaRPr>
          </a:p>
        </p:txBody>
      </p:sp>
      <p:sp>
        <p:nvSpPr>
          <p:cNvPr id="67602" name="Text Box 16"/>
          <p:cNvSpPr txBox="1">
            <a:spLocks noChangeArrowheads="1"/>
          </p:cNvSpPr>
          <p:nvPr/>
        </p:nvSpPr>
        <p:spPr bwMode="auto">
          <a:xfrm>
            <a:off x="693739" y="2314576"/>
            <a:ext cx="3641725" cy="981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37931725" indent="-37474525" algn="ctr"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l"/>
            <a:r>
              <a:rPr lang="en-US" sz="1400" dirty="0" err="1">
                <a:latin typeface="Calibri"/>
              </a:rPr>
              <a:t>expectedseqnum</a:t>
            </a:r>
            <a:r>
              <a:rPr lang="en-US" sz="1400" dirty="0">
                <a:latin typeface="Calibri"/>
              </a:rPr>
              <a:t>=1</a:t>
            </a:r>
          </a:p>
          <a:p>
            <a:pPr algn="l"/>
            <a:endParaRPr lang="en-US" sz="1400" dirty="0">
              <a:latin typeface="Times New Roman" charset="0"/>
            </a:endParaRPr>
          </a:p>
          <a:p>
            <a:endParaRPr lang="en-US" sz="2400" dirty="0">
              <a:latin typeface="Times New Roman" charset="0"/>
            </a:endParaRPr>
          </a:p>
        </p:txBody>
      </p:sp>
      <p:sp>
        <p:nvSpPr>
          <p:cNvPr id="67603" name="Text Box 17"/>
          <p:cNvSpPr txBox="1">
            <a:spLocks noChangeArrowheads="1"/>
          </p:cNvSpPr>
          <p:nvPr/>
        </p:nvSpPr>
        <p:spPr bwMode="auto">
          <a:xfrm>
            <a:off x="729309" y="1990725"/>
            <a:ext cx="32573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ctr"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37931725" indent="-37474525" algn="ctr"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r>
              <a:rPr lang="en-US" dirty="0">
                <a:latin typeface="Symbol" charset="0"/>
              </a:rPr>
              <a:t>L</a:t>
            </a:r>
          </a:p>
        </p:txBody>
      </p:sp>
    </p:spTree>
    <p:extLst>
      <p:ext uri="{BB962C8B-B14F-4D97-AF65-F5344CB8AC3E}">
        <p14:creationId xmlns:p14="http://schemas.microsoft.com/office/powerpoint/2010/main" val="5256099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76200"/>
            <a:ext cx="8686800" cy="1173162"/>
          </a:xfrm>
        </p:spPr>
        <p:txBody>
          <a:bodyPr/>
          <a:lstStyle/>
          <a:p>
            <a:r>
              <a:rPr lang="en-US" sz="3600" dirty="0" smtClean="0"/>
              <a:t>Acknowledgements w/ Sliding Window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Two common options</a:t>
            </a:r>
          </a:p>
          <a:p>
            <a:pPr lvl="1"/>
            <a:r>
              <a:rPr lang="en-US" dirty="0" smtClean="0"/>
              <a:t>cumulative ACKs: ACK carries next in-order sequence number the receiver expects</a:t>
            </a:r>
          </a:p>
          <a:p>
            <a:pPr lvl="1"/>
            <a:r>
              <a:rPr lang="en-US" dirty="0" smtClean="0"/>
              <a:t>selective ACKs: ACK individually acknowledges correctly received packets</a:t>
            </a:r>
          </a:p>
          <a:p>
            <a:pPr lvl="1"/>
            <a:endParaRPr lang="en-US" dirty="0"/>
          </a:p>
          <a:p>
            <a:r>
              <a:rPr lang="en-US" dirty="0" smtClean="0"/>
              <a:t>Selective ACKs offer more precise information but require more complicated book-keeping</a:t>
            </a:r>
          </a:p>
          <a:p>
            <a:endParaRPr lang="en-US" dirty="0"/>
          </a:p>
          <a:p>
            <a:r>
              <a:rPr lang="en-US" dirty="0"/>
              <a:t>Many variants that differ in implementation details</a:t>
            </a:r>
          </a:p>
          <a:p>
            <a:endParaRPr lang="en-US" dirty="0"/>
          </a:p>
        </p:txBody>
      </p:sp>
      <p:sp>
        <p:nvSpPr>
          <p:cNvPr id="4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1"/>
            <a:ext cx="2133600" cy="365125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37931725" indent="-37474525" algn="ctr"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r"/>
            <a:fld id="{C347C1EF-973B-F840-ADDD-5BD345E7D802}" type="slidenum">
              <a:rPr lang="en-US" sz="1400" smtClean="0">
                <a:latin typeface="Calibri"/>
              </a:rPr>
              <a:pPr algn="r"/>
              <a:t>63</a:t>
            </a:fld>
            <a:endParaRPr lang="en-US" sz="1400" dirty="0"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138491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84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Selective Repeat (SR)</a:t>
            </a:r>
          </a:p>
        </p:txBody>
      </p:sp>
      <p:sp>
        <p:nvSpPr>
          <p:cNvPr id="11284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760538"/>
            <a:ext cx="8686800" cy="4411662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Sender: transmit up to </a:t>
            </a:r>
            <a:r>
              <a:rPr lang="en-US" i="1" dirty="0"/>
              <a:t>n</a:t>
            </a:r>
            <a:r>
              <a:rPr lang="en-US" dirty="0"/>
              <a:t> unacknowledged </a:t>
            </a:r>
            <a:r>
              <a:rPr lang="en-US" dirty="0" smtClean="0"/>
              <a:t>packets</a:t>
            </a:r>
            <a:br>
              <a:rPr lang="en-US" dirty="0" smtClean="0"/>
            </a:br>
            <a:r>
              <a:rPr lang="en-US" dirty="0" smtClean="0"/>
              <a:t> </a:t>
            </a:r>
          </a:p>
          <a:p>
            <a:r>
              <a:rPr lang="en-US" dirty="0" smtClean="0"/>
              <a:t>Assume </a:t>
            </a:r>
            <a:r>
              <a:rPr lang="en-US" dirty="0"/>
              <a:t>packet </a:t>
            </a:r>
            <a:r>
              <a:rPr lang="en-US" i="1" dirty="0"/>
              <a:t>k</a:t>
            </a:r>
            <a:r>
              <a:rPr lang="en-US" dirty="0"/>
              <a:t> is </a:t>
            </a:r>
            <a:r>
              <a:rPr lang="en-US" dirty="0" smtClean="0"/>
              <a:t>lost, </a:t>
            </a:r>
            <a:r>
              <a:rPr lang="en-US" i="1" dirty="0" smtClean="0"/>
              <a:t>k+1</a:t>
            </a:r>
            <a:r>
              <a:rPr lang="en-US" dirty="0" smtClean="0"/>
              <a:t> is not</a:t>
            </a:r>
            <a:br>
              <a:rPr lang="en-US" dirty="0" smtClean="0"/>
            </a:br>
            <a:endParaRPr lang="en-US" dirty="0"/>
          </a:p>
          <a:p>
            <a:r>
              <a:rPr lang="en-US" dirty="0"/>
              <a:t>Receiver: </a:t>
            </a:r>
            <a:r>
              <a:rPr lang="en-US" dirty="0" smtClean="0"/>
              <a:t>indicates </a:t>
            </a:r>
            <a:r>
              <a:rPr lang="en-US" dirty="0"/>
              <a:t>packet </a:t>
            </a:r>
            <a:r>
              <a:rPr lang="en-US" i="1" dirty="0" smtClean="0"/>
              <a:t>k+1</a:t>
            </a:r>
            <a:r>
              <a:rPr lang="en-US" dirty="0" smtClean="0"/>
              <a:t> correctly received</a:t>
            </a:r>
            <a:br>
              <a:rPr lang="en-US" dirty="0" smtClean="0"/>
            </a:br>
            <a:endParaRPr lang="en-US" dirty="0"/>
          </a:p>
          <a:p>
            <a:r>
              <a:rPr lang="en-US" dirty="0"/>
              <a:t>Sender: retransmit </a:t>
            </a:r>
            <a:r>
              <a:rPr lang="en-US" dirty="0" smtClean="0"/>
              <a:t>only packet </a:t>
            </a:r>
            <a:r>
              <a:rPr lang="en-US" i="1" dirty="0"/>
              <a:t>k</a:t>
            </a:r>
            <a:r>
              <a:rPr lang="en-US" dirty="0"/>
              <a:t> </a:t>
            </a:r>
            <a:r>
              <a:rPr lang="en-US" dirty="0" smtClean="0"/>
              <a:t>on timeout</a:t>
            </a:r>
          </a:p>
          <a:p>
            <a:endParaRPr lang="en-US" sz="2500" dirty="0"/>
          </a:p>
          <a:p>
            <a:r>
              <a:rPr lang="en-US" sz="2500" dirty="0" smtClean="0"/>
              <a:t>Efficient in retransmissions but complex book-keeping</a:t>
            </a:r>
          </a:p>
          <a:p>
            <a:pPr lvl="1"/>
            <a:r>
              <a:rPr lang="en-US" sz="2100" dirty="0" smtClean="0"/>
              <a:t>need a timer per packet</a:t>
            </a:r>
          </a:p>
          <a:p>
            <a:pPr lvl="1"/>
            <a:endParaRPr lang="en-US" sz="2100" dirty="0"/>
          </a:p>
          <a:p>
            <a:endParaRPr lang="en-US" dirty="0"/>
          </a:p>
        </p:txBody>
      </p:sp>
      <p:sp>
        <p:nvSpPr>
          <p:cNvPr id="4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1"/>
            <a:ext cx="2133600" cy="365125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37931725" indent="-37474525" algn="ctr"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r"/>
            <a:fld id="{C347C1EF-973B-F840-ADDD-5BD345E7D802}" type="slidenum">
              <a:rPr lang="en-US" sz="1400" smtClean="0">
                <a:latin typeface="Calibri"/>
              </a:rPr>
              <a:pPr algn="r"/>
              <a:t>64</a:t>
            </a:fld>
            <a:endParaRPr lang="en-US" sz="1400" dirty="0"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9223553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4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4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4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4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4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4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8451" grpId="0" build="p"/>
    </p:bld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94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SR Example with Errors</a:t>
            </a:r>
          </a:p>
        </p:txBody>
      </p:sp>
      <p:sp>
        <p:nvSpPr>
          <p:cNvPr id="1129475" name="Line 3"/>
          <p:cNvSpPr>
            <a:spLocks noChangeShapeType="1"/>
          </p:cNvSpPr>
          <p:nvPr/>
        </p:nvSpPr>
        <p:spPr bwMode="auto">
          <a:xfrm>
            <a:off x="7356475" y="4452938"/>
            <a:ext cx="0" cy="12192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b="0">
              <a:latin typeface="+mn-lt"/>
            </a:endParaRPr>
          </a:p>
        </p:txBody>
      </p:sp>
      <p:sp>
        <p:nvSpPr>
          <p:cNvPr id="1129476" name="Text Box 4"/>
          <p:cNvSpPr txBox="1">
            <a:spLocks noChangeArrowheads="1"/>
          </p:cNvSpPr>
          <p:nvPr/>
        </p:nvSpPr>
        <p:spPr bwMode="auto">
          <a:xfrm>
            <a:off x="7479810" y="4960301"/>
            <a:ext cx="804254" cy="4616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1429" tIns="45714" rIns="91429" bIns="45714" anchor="ctr">
            <a:spAutoFit/>
          </a:bodyPr>
          <a:lstStyle/>
          <a:p>
            <a:pPr algn="ctr">
              <a:spcBef>
                <a:spcPct val="20000"/>
              </a:spcBef>
            </a:pPr>
            <a:r>
              <a:rPr lang="en-US" sz="2400" b="0">
                <a:latin typeface="+mn-lt"/>
              </a:rPr>
              <a:t>Time</a:t>
            </a:r>
          </a:p>
        </p:txBody>
      </p:sp>
      <p:sp>
        <p:nvSpPr>
          <p:cNvPr id="1129477" name="Line 5"/>
          <p:cNvSpPr>
            <a:spLocks noChangeShapeType="1"/>
          </p:cNvSpPr>
          <p:nvPr/>
        </p:nvSpPr>
        <p:spPr bwMode="auto">
          <a:xfrm>
            <a:off x="1808163" y="1768475"/>
            <a:ext cx="0" cy="41910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b="0">
              <a:latin typeface="+mn-lt"/>
            </a:endParaRPr>
          </a:p>
        </p:txBody>
      </p:sp>
      <p:sp>
        <p:nvSpPr>
          <p:cNvPr id="1129478" name="Line 6"/>
          <p:cNvSpPr>
            <a:spLocks noChangeShapeType="1"/>
          </p:cNvSpPr>
          <p:nvPr/>
        </p:nvSpPr>
        <p:spPr bwMode="auto">
          <a:xfrm>
            <a:off x="7162800" y="1768475"/>
            <a:ext cx="0" cy="41910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b="0">
              <a:latin typeface="+mn-lt"/>
            </a:endParaRPr>
          </a:p>
        </p:txBody>
      </p:sp>
      <p:sp>
        <p:nvSpPr>
          <p:cNvPr id="1129479" name="Line 7"/>
          <p:cNvSpPr>
            <a:spLocks noChangeShapeType="1"/>
          </p:cNvSpPr>
          <p:nvPr/>
        </p:nvSpPr>
        <p:spPr bwMode="auto">
          <a:xfrm>
            <a:off x="1808165" y="1920875"/>
            <a:ext cx="5367337" cy="533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b="0">
              <a:latin typeface="+mn-lt"/>
            </a:endParaRPr>
          </a:p>
        </p:txBody>
      </p:sp>
      <p:sp>
        <p:nvSpPr>
          <p:cNvPr id="1129480" name="Line 8"/>
          <p:cNvSpPr>
            <a:spLocks noChangeShapeType="1"/>
          </p:cNvSpPr>
          <p:nvPr/>
        </p:nvSpPr>
        <p:spPr bwMode="auto">
          <a:xfrm flipH="1">
            <a:off x="1808165" y="2530475"/>
            <a:ext cx="5367337" cy="533400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b="0">
              <a:latin typeface="+mn-lt"/>
            </a:endParaRPr>
          </a:p>
        </p:txBody>
      </p:sp>
      <p:sp>
        <p:nvSpPr>
          <p:cNvPr id="1129481" name="Line 9"/>
          <p:cNvSpPr>
            <a:spLocks noChangeShapeType="1"/>
          </p:cNvSpPr>
          <p:nvPr/>
        </p:nvSpPr>
        <p:spPr bwMode="auto">
          <a:xfrm>
            <a:off x="1808163" y="3073400"/>
            <a:ext cx="3871912" cy="3810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b="0">
              <a:latin typeface="+mn-lt"/>
            </a:endParaRPr>
          </a:p>
        </p:txBody>
      </p:sp>
      <p:sp>
        <p:nvSpPr>
          <p:cNvPr id="1129482" name="Text Box 10"/>
          <p:cNvSpPr txBox="1">
            <a:spLocks noChangeArrowheads="1"/>
          </p:cNvSpPr>
          <p:nvPr/>
        </p:nvSpPr>
        <p:spPr bwMode="auto">
          <a:xfrm>
            <a:off x="1290138" y="6400802"/>
            <a:ext cx="1063039" cy="4616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1429" tIns="45714" rIns="91429" bIns="45714" anchor="ctr">
            <a:spAutoFit/>
          </a:bodyPr>
          <a:lstStyle/>
          <a:p>
            <a:pPr algn="ctr">
              <a:spcBef>
                <a:spcPct val="20000"/>
              </a:spcBef>
            </a:pPr>
            <a:r>
              <a:rPr lang="en-US" sz="2400" b="0" dirty="0">
                <a:latin typeface="+mn-lt"/>
              </a:rPr>
              <a:t>Sender</a:t>
            </a:r>
          </a:p>
        </p:txBody>
      </p:sp>
      <p:sp>
        <p:nvSpPr>
          <p:cNvPr id="1129483" name="Text Box 11"/>
          <p:cNvSpPr txBox="1">
            <a:spLocks noChangeArrowheads="1"/>
          </p:cNvSpPr>
          <p:nvPr/>
        </p:nvSpPr>
        <p:spPr bwMode="auto">
          <a:xfrm>
            <a:off x="6661705" y="6400802"/>
            <a:ext cx="1249839" cy="4616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1429" tIns="45714" rIns="91429" bIns="45714" anchor="ctr">
            <a:spAutoFit/>
          </a:bodyPr>
          <a:lstStyle/>
          <a:p>
            <a:pPr algn="ctr">
              <a:spcBef>
                <a:spcPct val="20000"/>
              </a:spcBef>
            </a:pPr>
            <a:r>
              <a:rPr lang="en-US" sz="2400" b="0" dirty="0">
                <a:latin typeface="+mn-lt"/>
              </a:rPr>
              <a:t>Receiver</a:t>
            </a:r>
          </a:p>
        </p:txBody>
      </p:sp>
      <p:sp>
        <p:nvSpPr>
          <p:cNvPr id="1129484" name="Line 12"/>
          <p:cNvSpPr>
            <a:spLocks noChangeShapeType="1"/>
          </p:cNvSpPr>
          <p:nvPr/>
        </p:nvSpPr>
        <p:spPr bwMode="auto">
          <a:xfrm>
            <a:off x="1808165" y="2225675"/>
            <a:ext cx="5367337" cy="533400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b="0">
              <a:latin typeface="+mn-lt"/>
            </a:endParaRPr>
          </a:p>
        </p:txBody>
      </p:sp>
      <p:sp>
        <p:nvSpPr>
          <p:cNvPr id="1129485" name="Line 13"/>
          <p:cNvSpPr>
            <a:spLocks noChangeShapeType="1"/>
          </p:cNvSpPr>
          <p:nvPr/>
        </p:nvSpPr>
        <p:spPr bwMode="auto">
          <a:xfrm>
            <a:off x="1808165" y="2530475"/>
            <a:ext cx="5367337" cy="533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b="0">
              <a:latin typeface="+mn-lt"/>
            </a:endParaRPr>
          </a:p>
        </p:txBody>
      </p:sp>
      <p:sp>
        <p:nvSpPr>
          <p:cNvPr id="1129486" name="Line 14"/>
          <p:cNvSpPr>
            <a:spLocks noChangeShapeType="1"/>
          </p:cNvSpPr>
          <p:nvPr/>
        </p:nvSpPr>
        <p:spPr bwMode="auto">
          <a:xfrm flipH="1">
            <a:off x="1808165" y="2835275"/>
            <a:ext cx="5367337" cy="533400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b="0">
              <a:latin typeface="+mn-lt"/>
            </a:endParaRPr>
          </a:p>
        </p:txBody>
      </p:sp>
      <p:sp>
        <p:nvSpPr>
          <p:cNvPr id="1129487" name="Line 15"/>
          <p:cNvSpPr>
            <a:spLocks noChangeShapeType="1"/>
          </p:cNvSpPr>
          <p:nvPr/>
        </p:nvSpPr>
        <p:spPr bwMode="auto">
          <a:xfrm flipH="1">
            <a:off x="1808165" y="3140075"/>
            <a:ext cx="5367337" cy="533400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b="0">
              <a:latin typeface="+mn-lt"/>
            </a:endParaRPr>
          </a:p>
        </p:txBody>
      </p:sp>
      <p:sp>
        <p:nvSpPr>
          <p:cNvPr id="1129488" name="Line 16"/>
          <p:cNvSpPr>
            <a:spLocks noChangeShapeType="1"/>
          </p:cNvSpPr>
          <p:nvPr/>
        </p:nvSpPr>
        <p:spPr bwMode="auto">
          <a:xfrm>
            <a:off x="1808165" y="3378200"/>
            <a:ext cx="5367337" cy="533400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b="0">
              <a:latin typeface="+mn-lt"/>
            </a:endParaRPr>
          </a:p>
        </p:txBody>
      </p:sp>
      <p:sp>
        <p:nvSpPr>
          <p:cNvPr id="1129489" name="Line 17"/>
          <p:cNvSpPr>
            <a:spLocks noChangeShapeType="1"/>
          </p:cNvSpPr>
          <p:nvPr/>
        </p:nvSpPr>
        <p:spPr bwMode="auto">
          <a:xfrm>
            <a:off x="1808165" y="3749675"/>
            <a:ext cx="5367337" cy="533400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b="0">
              <a:latin typeface="+mn-lt"/>
            </a:endParaRPr>
          </a:p>
        </p:txBody>
      </p:sp>
      <p:sp>
        <p:nvSpPr>
          <p:cNvPr id="1129490" name="Line 18"/>
          <p:cNvSpPr>
            <a:spLocks noChangeShapeType="1"/>
          </p:cNvSpPr>
          <p:nvPr/>
        </p:nvSpPr>
        <p:spPr bwMode="auto">
          <a:xfrm flipH="1">
            <a:off x="1808165" y="3962400"/>
            <a:ext cx="5367337" cy="533400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b="0">
              <a:latin typeface="+mn-lt"/>
            </a:endParaRPr>
          </a:p>
        </p:txBody>
      </p:sp>
      <p:sp>
        <p:nvSpPr>
          <p:cNvPr id="1129491" name="Text Box 19"/>
          <p:cNvSpPr txBox="1">
            <a:spLocks noChangeArrowheads="1"/>
          </p:cNvSpPr>
          <p:nvPr/>
        </p:nvSpPr>
        <p:spPr bwMode="auto">
          <a:xfrm>
            <a:off x="1331575" y="1625602"/>
            <a:ext cx="321711" cy="4521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82058" tIns="41029" rIns="82058" bIns="41029">
            <a:spAutoFit/>
          </a:bodyPr>
          <a:lstStyle>
            <a:lvl1pPr defTabSz="82073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409575" defTabSz="82073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820738" defTabSz="82073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230313" defTabSz="82073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1641475" defTabSz="82073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098675" defTabSz="820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555875" defTabSz="820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013075" defTabSz="820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470275" defTabSz="820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b="0">
                <a:latin typeface="+mn-lt"/>
              </a:rPr>
              <a:t>1</a:t>
            </a:r>
          </a:p>
        </p:txBody>
      </p:sp>
      <p:sp>
        <p:nvSpPr>
          <p:cNvPr id="1129492" name="Text Box 20"/>
          <p:cNvSpPr txBox="1">
            <a:spLocks noChangeArrowheads="1"/>
          </p:cNvSpPr>
          <p:nvPr/>
        </p:nvSpPr>
        <p:spPr bwMode="auto">
          <a:xfrm>
            <a:off x="1337925" y="1962151"/>
            <a:ext cx="321711" cy="4521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82058" tIns="41029" rIns="82058" bIns="41029">
            <a:spAutoFit/>
          </a:bodyPr>
          <a:lstStyle>
            <a:lvl1pPr defTabSz="82073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409575" defTabSz="82073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820738" defTabSz="82073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230313" defTabSz="82073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1641475" defTabSz="82073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098675" defTabSz="820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555875" defTabSz="820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013075" defTabSz="820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470275" defTabSz="820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b="0">
                <a:latin typeface="+mn-lt"/>
              </a:rPr>
              <a:t>2</a:t>
            </a:r>
          </a:p>
        </p:txBody>
      </p:sp>
      <p:sp>
        <p:nvSpPr>
          <p:cNvPr id="1129493" name="Text Box 21"/>
          <p:cNvSpPr txBox="1">
            <a:spLocks noChangeArrowheads="1"/>
          </p:cNvSpPr>
          <p:nvPr/>
        </p:nvSpPr>
        <p:spPr bwMode="auto">
          <a:xfrm>
            <a:off x="1337925" y="2324101"/>
            <a:ext cx="321711" cy="4521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82058" tIns="41029" rIns="82058" bIns="41029">
            <a:spAutoFit/>
          </a:bodyPr>
          <a:lstStyle>
            <a:lvl1pPr defTabSz="82073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409575" defTabSz="82073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820738" defTabSz="82073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230313" defTabSz="82073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1641475" defTabSz="82073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098675" defTabSz="820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555875" defTabSz="820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013075" defTabSz="820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470275" defTabSz="820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b="0">
                <a:latin typeface="+mn-lt"/>
              </a:rPr>
              <a:t>3</a:t>
            </a:r>
          </a:p>
        </p:txBody>
      </p:sp>
      <p:sp>
        <p:nvSpPr>
          <p:cNvPr id="1129494" name="Text Box 22"/>
          <p:cNvSpPr txBox="1">
            <a:spLocks noChangeArrowheads="1"/>
          </p:cNvSpPr>
          <p:nvPr/>
        </p:nvSpPr>
        <p:spPr bwMode="auto">
          <a:xfrm>
            <a:off x="1337925" y="2835277"/>
            <a:ext cx="321711" cy="4521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82058" tIns="41029" rIns="82058" bIns="41029">
            <a:spAutoFit/>
          </a:bodyPr>
          <a:lstStyle>
            <a:lvl1pPr defTabSz="82073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409575" defTabSz="82073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820738" defTabSz="82073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230313" defTabSz="82073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1641475" defTabSz="82073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098675" defTabSz="820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555875" defTabSz="820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013075" defTabSz="820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470275" defTabSz="820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b="0">
                <a:latin typeface="+mn-lt"/>
              </a:rPr>
              <a:t>4</a:t>
            </a:r>
          </a:p>
        </p:txBody>
      </p:sp>
      <p:sp>
        <p:nvSpPr>
          <p:cNvPr id="1129495" name="Text Box 23"/>
          <p:cNvSpPr txBox="1">
            <a:spLocks noChangeArrowheads="1"/>
          </p:cNvSpPr>
          <p:nvPr/>
        </p:nvSpPr>
        <p:spPr bwMode="auto">
          <a:xfrm>
            <a:off x="1337925" y="3171826"/>
            <a:ext cx="321711" cy="4521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82058" tIns="41029" rIns="82058" bIns="41029">
            <a:spAutoFit/>
          </a:bodyPr>
          <a:lstStyle>
            <a:lvl1pPr defTabSz="82073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409575" defTabSz="82073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820738" defTabSz="82073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230313" defTabSz="82073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1641475" defTabSz="82073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098675" defTabSz="820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555875" defTabSz="820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013075" defTabSz="820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470275" defTabSz="820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b="0">
                <a:latin typeface="+mn-lt"/>
              </a:rPr>
              <a:t>5</a:t>
            </a:r>
          </a:p>
        </p:txBody>
      </p:sp>
      <p:sp>
        <p:nvSpPr>
          <p:cNvPr id="1129496" name="Text Box 24"/>
          <p:cNvSpPr txBox="1">
            <a:spLocks noChangeArrowheads="1"/>
          </p:cNvSpPr>
          <p:nvPr/>
        </p:nvSpPr>
        <p:spPr bwMode="auto">
          <a:xfrm>
            <a:off x="1337925" y="3467101"/>
            <a:ext cx="321711" cy="4521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82058" tIns="41029" rIns="82058" bIns="41029">
            <a:spAutoFit/>
          </a:bodyPr>
          <a:lstStyle>
            <a:lvl1pPr defTabSz="82073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409575" defTabSz="82073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820738" defTabSz="82073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230313" defTabSz="82073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1641475" defTabSz="82073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098675" defTabSz="820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555875" defTabSz="820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013075" defTabSz="820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470275" defTabSz="820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b="0">
                <a:latin typeface="+mn-lt"/>
              </a:rPr>
              <a:t>6</a:t>
            </a:r>
          </a:p>
        </p:txBody>
      </p:sp>
      <p:sp>
        <p:nvSpPr>
          <p:cNvPr id="1129497" name="Text Box 25"/>
          <p:cNvSpPr txBox="1">
            <a:spLocks noChangeArrowheads="1"/>
          </p:cNvSpPr>
          <p:nvPr/>
        </p:nvSpPr>
        <p:spPr bwMode="auto">
          <a:xfrm>
            <a:off x="1491913" y="4343401"/>
            <a:ext cx="321711" cy="4521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82058" tIns="41029" rIns="82058" bIns="41029">
            <a:spAutoFit/>
          </a:bodyPr>
          <a:lstStyle>
            <a:lvl1pPr defTabSz="82073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409575" defTabSz="82073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820738" defTabSz="82073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230313" defTabSz="82073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1641475" defTabSz="82073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098675" defTabSz="820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555875" defTabSz="820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013075" defTabSz="820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470275" defTabSz="820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b="0" dirty="0">
                <a:latin typeface="+mn-lt"/>
              </a:rPr>
              <a:t>4</a:t>
            </a:r>
          </a:p>
        </p:txBody>
      </p:sp>
      <p:sp>
        <p:nvSpPr>
          <p:cNvPr id="1129498" name="Text Box 26"/>
          <p:cNvSpPr txBox="1">
            <a:spLocks noChangeArrowheads="1"/>
          </p:cNvSpPr>
          <p:nvPr/>
        </p:nvSpPr>
        <p:spPr bwMode="auto">
          <a:xfrm>
            <a:off x="1415713" y="5643811"/>
            <a:ext cx="321711" cy="4521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82058" tIns="41029" rIns="82058" bIns="41029">
            <a:spAutoFit/>
          </a:bodyPr>
          <a:lstStyle>
            <a:lvl1pPr defTabSz="82073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409575" defTabSz="82073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820738" defTabSz="82073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230313" defTabSz="82073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1641475" defTabSz="82073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098675" defTabSz="820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555875" defTabSz="820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013075" defTabSz="820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470275" defTabSz="820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b="0">
                <a:latin typeface="+mn-lt"/>
              </a:rPr>
              <a:t>7</a:t>
            </a:r>
          </a:p>
        </p:txBody>
      </p:sp>
      <p:sp>
        <p:nvSpPr>
          <p:cNvPr id="1129501" name="Line 29"/>
          <p:cNvSpPr>
            <a:spLocks noChangeShapeType="1"/>
          </p:cNvSpPr>
          <p:nvPr/>
        </p:nvSpPr>
        <p:spPr bwMode="auto">
          <a:xfrm flipH="1">
            <a:off x="1808163" y="4359275"/>
            <a:ext cx="5365751" cy="533400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b="0">
              <a:latin typeface="+mn-lt"/>
            </a:endParaRPr>
          </a:p>
        </p:txBody>
      </p:sp>
      <p:sp>
        <p:nvSpPr>
          <p:cNvPr id="1129503" name="Line 31"/>
          <p:cNvSpPr>
            <a:spLocks noChangeShapeType="1"/>
          </p:cNvSpPr>
          <p:nvPr/>
        </p:nvSpPr>
        <p:spPr bwMode="auto">
          <a:xfrm>
            <a:off x="1828800" y="4724400"/>
            <a:ext cx="5367339" cy="533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b="0">
              <a:latin typeface="+mn-lt"/>
            </a:endParaRPr>
          </a:p>
        </p:txBody>
      </p:sp>
      <p:sp>
        <p:nvSpPr>
          <p:cNvPr id="1129504" name="Text Box 32"/>
          <p:cNvSpPr txBox="1">
            <a:spLocks noChangeArrowheads="1"/>
          </p:cNvSpPr>
          <p:nvPr/>
        </p:nvSpPr>
        <p:spPr bwMode="auto">
          <a:xfrm rot="21254809">
            <a:off x="3633326" y="3932149"/>
            <a:ext cx="791503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800" b="0" dirty="0" smtClean="0">
                <a:solidFill>
                  <a:srgbClr val="FF0000"/>
                </a:solidFill>
                <a:latin typeface="+mn-lt"/>
              </a:rPr>
              <a:t>ACK=5</a:t>
            </a:r>
            <a:endParaRPr lang="en-US" sz="1800" b="0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1129505" name="Line 33"/>
          <p:cNvSpPr>
            <a:spLocks noChangeShapeType="1"/>
          </p:cNvSpPr>
          <p:nvPr/>
        </p:nvSpPr>
        <p:spPr bwMode="auto">
          <a:xfrm>
            <a:off x="5603875" y="3302000"/>
            <a:ext cx="152400" cy="304800"/>
          </a:xfrm>
          <a:prstGeom prst="line">
            <a:avLst/>
          </a:prstGeom>
          <a:noFill/>
          <a:ln w="38100">
            <a:solidFill>
              <a:schemeClr val="accent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 b="0">
              <a:latin typeface="+mn-lt"/>
            </a:endParaRPr>
          </a:p>
        </p:txBody>
      </p:sp>
      <p:sp>
        <p:nvSpPr>
          <p:cNvPr id="1129506" name="Line 34"/>
          <p:cNvSpPr>
            <a:spLocks noChangeShapeType="1"/>
          </p:cNvSpPr>
          <p:nvPr/>
        </p:nvSpPr>
        <p:spPr bwMode="auto">
          <a:xfrm flipH="1">
            <a:off x="5603875" y="3302000"/>
            <a:ext cx="152400" cy="304800"/>
          </a:xfrm>
          <a:prstGeom prst="line">
            <a:avLst/>
          </a:prstGeom>
          <a:noFill/>
          <a:ln w="38100">
            <a:solidFill>
              <a:schemeClr val="accent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 b="0">
              <a:latin typeface="+mn-lt"/>
            </a:endParaRPr>
          </a:p>
        </p:txBody>
      </p:sp>
      <p:sp>
        <p:nvSpPr>
          <p:cNvPr id="1129507" name="Text Box 35"/>
          <p:cNvSpPr txBox="1">
            <a:spLocks noChangeArrowheads="1"/>
          </p:cNvSpPr>
          <p:nvPr/>
        </p:nvSpPr>
        <p:spPr bwMode="auto">
          <a:xfrm>
            <a:off x="2917384" y="1438276"/>
            <a:ext cx="3224238" cy="461653"/>
          </a:xfrm>
          <a:prstGeom prst="rect">
            <a:avLst/>
          </a:prstGeom>
          <a:solidFill>
            <a:srgbClr val="FFFF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29" tIns="45714" rIns="91429" bIns="45714">
            <a:spAutoFit/>
          </a:bodyPr>
          <a:lstStyle/>
          <a:p>
            <a:pPr eaLnBrk="1" hangingPunct="1"/>
            <a:r>
              <a:rPr lang="en-US" sz="2400" b="0" dirty="0">
                <a:solidFill>
                  <a:srgbClr val="0000FF"/>
                </a:solidFill>
                <a:latin typeface="+mn-lt"/>
              </a:rPr>
              <a:t>Window size = 3 packets</a:t>
            </a:r>
          </a:p>
        </p:txBody>
      </p:sp>
      <p:sp>
        <p:nvSpPr>
          <p:cNvPr id="1129508" name="Text Box 36"/>
          <p:cNvSpPr txBox="1">
            <a:spLocks noChangeArrowheads="1"/>
          </p:cNvSpPr>
          <p:nvPr/>
        </p:nvSpPr>
        <p:spPr bwMode="auto">
          <a:xfrm>
            <a:off x="702566" y="1600200"/>
            <a:ext cx="541816" cy="459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bg2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r>
              <a:rPr lang="en-US" sz="2400" b="0">
                <a:latin typeface="+mn-lt"/>
              </a:rPr>
              <a:t>{1}</a:t>
            </a:r>
          </a:p>
        </p:txBody>
      </p:sp>
      <p:sp>
        <p:nvSpPr>
          <p:cNvPr id="1129509" name="Text Box 37"/>
          <p:cNvSpPr txBox="1">
            <a:spLocks noChangeArrowheads="1"/>
          </p:cNvSpPr>
          <p:nvPr/>
        </p:nvSpPr>
        <p:spPr bwMode="auto">
          <a:xfrm>
            <a:off x="359746" y="1943100"/>
            <a:ext cx="836769" cy="459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bg2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r>
              <a:rPr lang="en-US" sz="2400" b="0">
                <a:latin typeface="+mn-lt"/>
              </a:rPr>
              <a:t>{1, 2}</a:t>
            </a:r>
          </a:p>
        </p:txBody>
      </p:sp>
      <p:sp>
        <p:nvSpPr>
          <p:cNvPr id="1129510" name="Text Box 38"/>
          <p:cNvSpPr txBox="1">
            <a:spLocks noChangeArrowheads="1"/>
          </p:cNvSpPr>
          <p:nvPr/>
        </p:nvSpPr>
        <p:spPr bwMode="auto">
          <a:xfrm>
            <a:off x="28669" y="2324100"/>
            <a:ext cx="1144545" cy="459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bg2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r>
              <a:rPr lang="en-US" sz="2400" b="0">
                <a:latin typeface="+mn-lt"/>
              </a:rPr>
              <a:t>{1, 2, 3}</a:t>
            </a:r>
          </a:p>
        </p:txBody>
      </p:sp>
      <p:sp>
        <p:nvSpPr>
          <p:cNvPr id="1129511" name="Text Box 39"/>
          <p:cNvSpPr txBox="1">
            <a:spLocks noChangeArrowheads="1"/>
          </p:cNvSpPr>
          <p:nvPr/>
        </p:nvSpPr>
        <p:spPr bwMode="auto">
          <a:xfrm>
            <a:off x="28669" y="2778125"/>
            <a:ext cx="1144545" cy="459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bg2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r>
              <a:rPr lang="en-US" sz="2400" b="0">
                <a:latin typeface="+mn-lt"/>
              </a:rPr>
              <a:t>{2, 3, 4}</a:t>
            </a:r>
          </a:p>
        </p:txBody>
      </p:sp>
      <p:sp>
        <p:nvSpPr>
          <p:cNvPr id="1129512" name="Text Box 40"/>
          <p:cNvSpPr txBox="1">
            <a:spLocks noChangeArrowheads="1"/>
          </p:cNvSpPr>
          <p:nvPr/>
        </p:nvSpPr>
        <p:spPr bwMode="auto">
          <a:xfrm>
            <a:off x="28669" y="3159125"/>
            <a:ext cx="1144545" cy="459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bg2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r>
              <a:rPr lang="en-US" sz="2400" b="0">
                <a:latin typeface="+mn-lt"/>
              </a:rPr>
              <a:t>{3, 4, 5}</a:t>
            </a:r>
          </a:p>
        </p:txBody>
      </p:sp>
      <p:sp>
        <p:nvSpPr>
          <p:cNvPr id="1129513" name="Text Box 41"/>
          <p:cNvSpPr txBox="1">
            <a:spLocks noChangeArrowheads="1"/>
          </p:cNvSpPr>
          <p:nvPr/>
        </p:nvSpPr>
        <p:spPr bwMode="auto">
          <a:xfrm>
            <a:off x="28669" y="3543300"/>
            <a:ext cx="1144545" cy="459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bg2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r>
              <a:rPr lang="en-US" sz="2400" b="0">
                <a:latin typeface="+mn-lt"/>
              </a:rPr>
              <a:t>{4, 5, 6}</a:t>
            </a:r>
          </a:p>
        </p:txBody>
      </p:sp>
      <p:sp>
        <p:nvSpPr>
          <p:cNvPr id="1129515" name="Text Box 43"/>
          <p:cNvSpPr txBox="1">
            <a:spLocks noChangeArrowheads="1"/>
          </p:cNvSpPr>
          <p:nvPr/>
        </p:nvSpPr>
        <p:spPr bwMode="auto">
          <a:xfrm>
            <a:off x="188576" y="4191000"/>
            <a:ext cx="1003481" cy="459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bg2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r>
              <a:rPr lang="en-US" sz="2400" b="0" dirty="0">
                <a:latin typeface="+mn-lt"/>
              </a:rPr>
              <a:t>{4,5,6}</a:t>
            </a:r>
          </a:p>
        </p:txBody>
      </p:sp>
      <p:sp>
        <p:nvSpPr>
          <p:cNvPr id="1129516" name="Line 44"/>
          <p:cNvSpPr>
            <a:spLocks noChangeShapeType="1"/>
          </p:cNvSpPr>
          <p:nvPr/>
        </p:nvSpPr>
        <p:spPr bwMode="auto">
          <a:xfrm flipH="1">
            <a:off x="1752601" y="5334000"/>
            <a:ext cx="5365751" cy="533400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b="0">
              <a:latin typeface="+mn-lt"/>
            </a:endParaRPr>
          </a:p>
        </p:txBody>
      </p:sp>
      <p:sp>
        <p:nvSpPr>
          <p:cNvPr id="1129517" name="Line 45"/>
          <p:cNvSpPr>
            <a:spLocks noChangeShapeType="1"/>
          </p:cNvSpPr>
          <p:nvPr/>
        </p:nvSpPr>
        <p:spPr bwMode="auto">
          <a:xfrm>
            <a:off x="1828800" y="5943600"/>
            <a:ext cx="3048000" cy="304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b="0">
              <a:latin typeface="+mn-lt"/>
            </a:endParaRPr>
          </a:p>
        </p:txBody>
      </p:sp>
      <p:sp>
        <p:nvSpPr>
          <p:cNvPr id="1129518" name="Text Box 46"/>
          <p:cNvSpPr txBox="1">
            <a:spLocks noChangeArrowheads="1"/>
          </p:cNvSpPr>
          <p:nvPr/>
        </p:nvSpPr>
        <p:spPr bwMode="auto">
          <a:xfrm>
            <a:off x="203921" y="5636900"/>
            <a:ext cx="1144545" cy="459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bg2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r>
              <a:rPr lang="en-US" sz="2400" b="0" dirty="0">
                <a:latin typeface="+mn-lt"/>
              </a:rPr>
              <a:t>{</a:t>
            </a:r>
            <a:r>
              <a:rPr lang="en-US" sz="2400" b="0" dirty="0" smtClean="0">
                <a:latin typeface="+mn-lt"/>
              </a:rPr>
              <a:t>7, 8, 9}</a:t>
            </a:r>
            <a:endParaRPr lang="en-US" sz="2400" b="0" dirty="0">
              <a:latin typeface="+mn-lt"/>
            </a:endParaRPr>
          </a:p>
        </p:txBody>
      </p:sp>
      <p:sp>
        <p:nvSpPr>
          <p:cNvPr id="44" name="Text Box 32"/>
          <p:cNvSpPr txBox="1">
            <a:spLocks noChangeArrowheads="1"/>
          </p:cNvSpPr>
          <p:nvPr/>
        </p:nvSpPr>
        <p:spPr bwMode="auto">
          <a:xfrm rot="21254809">
            <a:off x="3745654" y="4313149"/>
            <a:ext cx="791503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800" b="0" dirty="0" smtClean="0">
                <a:solidFill>
                  <a:srgbClr val="FF0000"/>
                </a:solidFill>
                <a:latin typeface="+mn-lt"/>
              </a:rPr>
              <a:t>ACK=6</a:t>
            </a:r>
            <a:endParaRPr lang="en-US" sz="1800" b="0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45" name="Text Box 43"/>
          <p:cNvSpPr txBox="1">
            <a:spLocks noChangeArrowheads="1"/>
          </p:cNvSpPr>
          <p:nvPr/>
        </p:nvSpPr>
        <p:spPr bwMode="auto">
          <a:xfrm>
            <a:off x="228601" y="4646300"/>
            <a:ext cx="1003481" cy="459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bg2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r>
              <a:rPr lang="en-US" sz="2400" b="0" dirty="0">
                <a:latin typeface="+mn-lt"/>
              </a:rPr>
              <a:t>{4,5,6}</a:t>
            </a:r>
          </a:p>
        </p:txBody>
      </p:sp>
      <p:grpSp>
        <p:nvGrpSpPr>
          <p:cNvPr id="46" name="Group 61"/>
          <p:cNvGrpSpPr>
            <a:grpSpLocks/>
          </p:cNvGrpSpPr>
          <p:nvPr/>
        </p:nvGrpSpPr>
        <p:grpSpPr bwMode="auto">
          <a:xfrm>
            <a:off x="9525" y="3048000"/>
            <a:ext cx="1743075" cy="1676400"/>
            <a:chOff x="130" y="1968"/>
            <a:chExt cx="1098" cy="1200"/>
          </a:xfrm>
        </p:grpSpPr>
        <p:sp>
          <p:nvSpPr>
            <p:cNvPr id="47" name="Line 62"/>
            <p:cNvSpPr>
              <a:spLocks noChangeShapeType="1"/>
            </p:cNvSpPr>
            <p:nvPr/>
          </p:nvSpPr>
          <p:spPr bwMode="auto">
            <a:xfrm flipH="1">
              <a:off x="399" y="1968"/>
              <a:ext cx="829" cy="0"/>
            </a:xfrm>
            <a:prstGeom prst="line">
              <a:avLst/>
            </a:prstGeom>
            <a:noFill/>
            <a:ln w="38100" cmpd="sng">
              <a:solidFill>
                <a:srgbClr val="FF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>
                <a:latin typeface="+mn-lt"/>
              </a:endParaRPr>
            </a:p>
          </p:txBody>
        </p:sp>
        <p:sp>
          <p:nvSpPr>
            <p:cNvPr id="48" name="Line 63"/>
            <p:cNvSpPr>
              <a:spLocks noChangeShapeType="1"/>
            </p:cNvSpPr>
            <p:nvPr/>
          </p:nvSpPr>
          <p:spPr bwMode="auto">
            <a:xfrm flipH="1">
              <a:off x="399" y="3168"/>
              <a:ext cx="829" cy="0"/>
            </a:xfrm>
            <a:prstGeom prst="line">
              <a:avLst/>
            </a:prstGeom>
            <a:noFill/>
            <a:ln w="38100" cmpd="sng">
              <a:solidFill>
                <a:srgbClr val="FF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>
                <a:latin typeface="+mn-lt"/>
              </a:endParaRPr>
            </a:p>
          </p:txBody>
        </p:sp>
        <p:sp>
          <p:nvSpPr>
            <p:cNvPr id="49" name="Line 64"/>
            <p:cNvSpPr>
              <a:spLocks noChangeShapeType="1"/>
            </p:cNvSpPr>
            <p:nvPr/>
          </p:nvSpPr>
          <p:spPr bwMode="auto">
            <a:xfrm>
              <a:off x="940" y="1968"/>
              <a:ext cx="0" cy="1200"/>
            </a:xfrm>
            <a:prstGeom prst="line">
              <a:avLst/>
            </a:prstGeom>
            <a:noFill/>
            <a:ln w="38100" cmpd="sng">
              <a:solidFill>
                <a:srgbClr val="FF0000"/>
              </a:solidFill>
              <a:miter lim="800000"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>
                <a:latin typeface="+mn-lt"/>
              </a:endParaRPr>
            </a:p>
          </p:txBody>
        </p:sp>
        <p:sp>
          <p:nvSpPr>
            <p:cNvPr id="50" name="Text Box 65"/>
            <p:cNvSpPr txBox="1">
              <a:spLocks noChangeArrowheads="1"/>
            </p:cNvSpPr>
            <p:nvPr/>
          </p:nvSpPr>
          <p:spPr bwMode="auto">
            <a:xfrm>
              <a:off x="130" y="2160"/>
              <a:ext cx="654" cy="5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82058" tIns="41029" rIns="82058" bIns="41029">
              <a:spAutoFit/>
            </a:bodyPr>
            <a:lstStyle>
              <a:lvl1pPr defTabSz="820738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1pPr>
              <a:lvl2pPr marL="409575" defTabSz="820738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820738" defTabSz="820738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1230313" defTabSz="820738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1641475" defTabSz="820738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2098675" defTabSz="820738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555875" defTabSz="820738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3013075" defTabSz="820738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3470275" defTabSz="820738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2000" dirty="0">
                  <a:solidFill>
                    <a:srgbClr val="FF0000"/>
                  </a:solidFill>
                  <a:latin typeface="+mn-lt"/>
                </a:rPr>
                <a:t>Timeout</a:t>
              </a:r>
            </a:p>
            <a:p>
              <a:pPr eaLnBrk="1" hangingPunct="1"/>
              <a:r>
                <a:rPr lang="en-US" sz="2000" dirty="0">
                  <a:solidFill>
                    <a:srgbClr val="FF0000"/>
                  </a:solidFill>
                  <a:latin typeface="+mn-lt"/>
                </a:rPr>
                <a:t>Packet 4</a:t>
              </a:r>
            </a:p>
          </p:txBody>
        </p:sp>
      </p:grpSp>
      <p:sp>
        <p:nvSpPr>
          <p:cNvPr id="51" name="Text Box 32"/>
          <p:cNvSpPr txBox="1">
            <a:spLocks noChangeArrowheads="1"/>
          </p:cNvSpPr>
          <p:nvPr/>
        </p:nvSpPr>
        <p:spPr bwMode="auto">
          <a:xfrm rot="21254809">
            <a:off x="3785726" y="5299719"/>
            <a:ext cx="791503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800" b="0" dirty="0" smtClean="0">
                <a:solidFill>
                  <a:srgbClr val="FF0000"/>
                </a:solidFill>
                <a:latin typeface="+mn-lt"/>
              </a:rPr>
              <a:t>ACK=4</a:t>
            </a:r>
            <a:endParaRPr lang="en-US" sz="1800" b="0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52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1"/>
            <a:ext cx="2133600" cy="365125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37931725" indent="-37474525" algn="ctr"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r"/>
            <a:fld id="{C347C1EF-973B-F840-ADDD-5BD345E7D802}" type="slidenum">
              <a:rPr lang="en-US" sz="1400" smtClean="0">
                <a:latin typeface="Calibri"/>
              </a:rPr>
              <a:pPr algn="r"/>
              <a:t>65</a:t>
            </a:fld>
            <a:endParaRPr lang="en-US" sz="1400" dirty="0"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7336552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94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95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9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95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94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95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95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94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95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95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94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95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9488" grpId="0" animBg="1"/>
      <p:bldP spid="1129489" grpId="0" animBg="1"/>
      <p:bldP spid="1129490" grpId="0" animBg="1"/>
      <p:bldP spid="1129497" grpId="0"/>
      <p:bldP spid="1129498" grpId="0"/>
      <p:bldP spid="1129501" grpId="0" animBg="1"/>
      <p:bldP spid="1129503" grpId="0" animBg="1"/>
      <p:bldP spid="1129504" grpId="0"/>
      <p:bldP spid="1129515" grpId="0"/>
      <p:bldP spid="1129516" grpId="0" animBg="1"/>
      <p:bldP spid="1129517" grpId="0" animBg="1"/>
      <p:bldP spid="1129518" grpId="0"/>
      <p:bldP spid="44" grpId="0"/>
      <p:bldP spid="45" grpId="0"/>
      <p:bldP spid="51" grpId="0"/>
    </p:bld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04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Observations</a:t>
            </a:r>
          </a:p>
        </p:txBody>
      </p:sp>
      <p:sp>
        <p:nvSpPr>
          <p:cNvPr id="11304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676400"/>
            <a:ext cx="7772400" cy="4267200"/>
          </a:xfrm>
        </p:spPr>
        <p:txBody>
          <a:bodyPr>
            <a:normAutofit fontScale="85000" lnSpcReduction="10000"/>
          </a:bodyPr>
          <a:lstStyle/>
          <a:p>
            <a:r>
              <a:rPr lang="en-US" dirty="0"/>
              <a:t>With sliding windows, it is possible to fully utilize a link, provided the window </a:t>
            </a:r>
            <a:r>
              <a:rPr lang="en-US" dirty="0" smtClean="0"/>
              <a:t>size (n) </a:t>
            </a:r>
            <a:r>
              <a:rPr lang="en-US" dirty="0"/>
              <a:t>is large enough.  Throughput is ~ (n/RTT)</a:t>
            </a:r>
          </a:p>
          <a:p>
            <a:pPr lvl="1"/>
            <a:r>
              <a:rPr lang="en-US" dirty="0"/>
              <a:t>Stop &amp; Wait is like n = 1.</a:t>
            </a:r>
          </a:p>
          <a:p>
            <a:r>
              <a:rPr lang="en-US" dirty="0"/>
              <a:t>Sender has to buffer all unacknowledged packets, because they may require retransmission</a:t>
            </a:r>
          </a:p>
          <a:p>
            <a:r>
              <a:rPr lang="en-US" dirty="0"/>
              <a:t>Receiver may be able to accept out-of-order packets, but only up to its buffer </a:t>
            </a:r>
            <a:r>
              <a:rPr lang="en-US" dirty="0" smtClean="0"/>
              <a:t>limits</a:t>
            </a:r>
          </a:p>
          <a:p>
            <a:r>
              <a:rPr lang="en-US" dirty="0" smtClean="0"/>
              <a:t>Implementation complexity depends on protocol details (GBN vs. SR)</a:t>
            </a:r>
            <a:endParaRPr lang="en-US" dirty="0"/>
          </a:p>
        </p:txBody>
      </p:sp>
      <p:sp>
        <p:nvSpPr>
          <p:cNvPr id="4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1"/>
            <a:ext cx="2133600" cy="365125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37931725" indent="-37474525" algn="ctr"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r"/>
            <a:fld id="{C347C1EF-973B-F840-ADDD-5BD345E7D802}" type="slidenum">
              <a:rPr lang="en-US" sz="1400" smtClean="0">
                <a:latin typeface="Calibri"/>
              </a:rPr>
              <a:pPr algn="r"/>
              <a:t>66</a:t>
            </a:fld>
            <a:endParaRPr lang="en-US" sz="1400" dirty="0"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8662719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Recap: components of a solution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Checksums (for error detection) </a:t>
            </a:r>
          </a:p>
          <a:p>
            <a:r>
              <a:rPr lang="en-US" dirty="0" smtClean="0"/>
              <a:t>Timers (for loss detection) </a:t>
            </a:r>
          </a:p>
          <a:p>
            <a:r>
              <a:rPr lang="en-US" dirty="0" smtClean="0"/>
              <a:t>Acknowledgments </a:t>
            </a:r>
          </a:p>
          <a:p>
            <a:pPr lvl="1"/>
            <a:r>
              <a:rPr lang="en-US" dirty="0" smtClean="0"/>
              <a:t>cumulative </a:t>
            </a:r>
          </a:p>
          <a:p>
            <a:pPr lvl="1"/>
            <a:r>
              <a:rPr lang="en-US" dirty="0" smtClean="0"/>
              <a:t>selective</a:t>
            </a:r>
          </a:p>
          <a:p>
            <a:r>
              <a:rPr lang="en-US" dirty="0" smtClean="0"/>
              <a:t>Sequence numbers (duplicates, windows)</a:t>
            </a:r>
          </a:p>
          <a:p>
            <a:r>
              <a:rPr lang="en-US" dirty="0" smtClean="0"/>
              <a:t>Sliding Windows (for efficiency) </a:t>
            </a:r>
          </a:p>
          <a:p>
            <a:endParaRPr lang="en-US" dirty="0"/>
          </a:p>
          <a:p>
            <a:r>
              <a:rPr lang="en-US" dirty="0" smtClean="0"/>
              <a:t>Reliability protocols use the above to decide when and what to retransmit or acknowledge</a:t>
            </a:r>
          </a:p>
          <a:p>
            <a:endParaRPr lang="en-US" dirty="0"/>
          </a:p>
        </p:txBody>
      </p:sp>
      <p:sp>
        <p:nvSpPr>
          <p:cNvPr id="4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1"/>
            <a:ext cx="2133600" cy="365125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37931725" indent="-37474525" algn="ctr"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r"/>
            <a:fld id="{C347C1EF-973B-F840-ADDD-5BD345E7D802}" type="slidenum">
              <a:rPr lang="en-US" sz="1400" smtClean="0">
                <a:latin typeface="Calibri"/>
              </a:rPr>
              <a:pPr algn="r"/>
              <a:t>67</a:t>
            </a:fld>
            <a:endParaRPr lang="en-US" sz="1400" dirty="0"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5119582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does TCP do?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760538"/>
            <a:ext cx="8839200" cy="441166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Most of our previous tricks + a few differences</a:t>
            </a:r>
          </a:p>
          <a:p>
            <a:r>
              <a:rPr lang="en-US" sz="2400" dirty="0" smtClean="0"/>
              <a:t>Sequence numbers are byte offsets </a:t>
            </a:r>
          </a:p>
          <a:p>
            <a:r>
              <a:rPr lang="en-US" sz="2400" dirty="0" smtClean="0"/>
              <a:t>Sender and receiver maintain a sliding window</a:t>
            </a:r>
          </a:p>
          <a:p>
            <a:r>
              <a:rPr lang="en-US" sz="2400" dirty="0" smtClean="0"/>
              <a:t>Receiver sends cumulative acknowledgements (like GBN)</a:t>
            </a:r>
          </a:p>
          <a:p>
            <a:r>
              <a:rPr lang="en-US" sz="2400" dirty="0" smtClean="0"/>
              <a:t>Sender maintains a single </a:t>
            </a:r>
            <a:r>
              <a:rPr lang="en-US" sz="2400" dirty="0" err="1" smtClean="0"/>
              <a:t>retx</a:t>
            </a:r>
            <a:r>
              <a:rPr lang="en-US" sz="2400" dirty="0" smtClean="0"/>
              <a:t>. timer </a:t>
            </a:r>
          </a:p>
          <a:p>
            <a:r>
              <a:rPr lang="en-US" sz="2400" dirty="0" smtClean="0"/>
              <a:t>Receivers do not drop out-of-sequence packets (like SR)</a:t>
            </a:r>
          </a:p>
          <a:p>
            <a:r>
              <a:rPr lang="en-US" sz="2400" dirty="0" smtClean="0"/>
              <a:t>Introduces </a:t>
            </a:r>
            <a:r>
              <a:rPr lang="en-US" sz="2400" dirty="0" smtClean="0">
                <a:solidFill>
                  <a:srgbClr val="FF0000"/>
                </a:solidFill>
              </a:rPr>
              <a:t>fast retransmit </a:t>
            </a:r>
            <a:r>
              <a:rPr lang="en-US" sz="2400" dirty="0" smtClean="0"/>
              <a:t>: optimization that uses duplicate</a:t>
            </a:r>
            <a:br>
              <a:rPr lang="en-US" sz="2400" dirty="0" smtClean="0"/>
            </a:br>
            <a:r>
              <a:rPr lang="en-US" sz="2400" dirty="0" smtClean="0"/>
              <a:t>ACKs to trigger early </a:t>
            </a:r>
            <a:r>
              <a:rPr lang="en-US" sz="2400" dirty="0" err="1" smtClean="0"/>
              <a:t>retx</a:t>
            </a:r>
            <a:endParaRPr lang="en-US" sz="2400" dirty="0" smtClean="0"/>
          </a:p>
          <a:p>
            <a:r>
              <a:rPr lang="en-US" sz="2400" dirty="0" smtClean="0"/>
              <a:t>Introduces timeout estimation algorithms</a:t>
            </a:r>
          </a:p>
          <a:p>
            <a:endParaRPr lang="en-US" dirty="0" smtClean="0"/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6130106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Automatic Repeat Request (ARQ)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+ Self-clocking (Automatic)</a:t>
            </a:r>
          </a:p>
          <a:p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+ Adaptive</a:t>
            </a:r>
          </a:p>
          <a:p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+ Flexible</a:t>
            </a:r>
          </a:p>
          <a:p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- Slow to start / adapt</a:t>
            </a:r>
          </a:p>
          <a:p>
            <a:pPr marL="0" indent="0">
              <a:buNone/>
            </a:pPr>
            <a:r>
              <a:rPr lang="en-US" sz="1800" dirty="0" smtClean="0"/>
              <a:t>consider high Bandwidth/Delay product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Next lets move from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	the generic to the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		specific….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TCP arguably the most successful protocol in the Internet…..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	its an ARQ protocol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6EA6FD-CDA5-FB4D-8E0E-A2218FA08D1F}" type="slidenum">
              <a:rPr lang="en-US" smtClean="0"/>
              <a:t>69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171673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22238"/>
            <a:ext cx="8534400" cy="1173162"/>
          </a:xfrm>
        </p:spPr>
        <p:txBody>
          <a:bodyPr/>
          <a:lstStyle/>
          <a:p>
            <a:r>
              <a:rPr lang="en-US" dirty="0" smtClean="0">
                <a:latin typeface="Helvetica" charset="0"/>
                <a:ea typeface="ＭＳ Ｐゴシック" charset="0"/>
                <a:cs typeface="ＭＳ Ｐゴシック" charset="0"/>
              </a:rPr>
              <a:t>Why a transport layer? </a:t>
            </a:r>
            <a:endParaRPr lang="en-US" dirty="0">
              <a:latin typeface="Helvetica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46" name="Text Box 39"/>
          <p:cNvSpPr txBox="1">
            <a:spLocks noChangeArrowheads="1"/>
          </p:cNvSpPr>
          <p:nvPr/>
        </p:nvSpPr>
        <p:spPr bwMode="auto">
          <a:xfrm>
            <a:off x="1281325" y="6172201"/>
            <a:ext cx="1157076" cy="4589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343" tIns="44379" rIns="90343" bIns="44379">
            <a:spAutoFit/>
          </a:bodyPr>
          <a:lstStyle>
            <a:lvl1pPr defTabSz="91281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42950" indent="-285750" defTabSz="91281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marL="1143000" indent="-228600" defTabSz="91281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marL="1600200" indent="-228600" defTabSz="91281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marL="2057400" indent="-228600" defTabSz="91281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2514600" indent="-228600" algn="r" defTabSz="91281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2971800" indent="-228600" algn="r" defTabSz="91281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3429000" indent="-228600" algn="r" defTabSz="91281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3886200" indent="-228600" algn="r" defTabSz="91281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algn="ctr"/>
            <a:r>
              <a:rPr lang="en-US" sz="2400" dirty="0">
                <a:solidFill>
                  <a:srgbClr val="660066"/>
                </a:solidFill>
                <a:latin typeface="Arial" charset="0"/>
              </a:rPr>
              <a:t>Host A</a:t>
            </a:r>
          </a:p>
        </p:txBody>
      </p:sp>
      <p:sp>
        <p:nvSpPr>
          <p:cNvPr id="48" name="Text Box 40"/>
          <p:cNvSpPr txBox="1">
            <a:spLocks noChangeArrowheads="1"/>
          </p:cNvSpPr>
          <p:nvPr/>
        </p:nvSpPr>
        <p:spPr bwMode="auto">
          <a:xfrm>
            <a:off x="6826842" y="6170444"/>
            <a:ext cx="1174158" cy="4589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343" tIns="44379" rIns="90343" bIns="44379">
            <a:spAutoFit/>
          </a:bodyPr>
          <a:lstStyle>
            <a:lvl1pPr defTabSz="91281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42950" indent="-285750" defTabSz="91281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marL="1143000" indent="-228600" defTabSz="91281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marL="1600200" indent="-228600" defTabSz="91281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marL="2057400" indent="-228600" defTabSz="91281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2514600" indent="-228600" algn="r" defTabSz="91281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2971800" indent="-228600" algn="r" defTabSz="91281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3429000" indent="-228600" algn="r" defTabSz="91281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3886200" indent="-228600" algn="r" defTabSz="91281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algn="ctr"/>
            <a:r>
              <a:rPr lang="en-US" sz="2400" dirty="0">
                <a:solidFill>
                  <a:srgbClr val="660066"/>
                </a:solidFill>
                <a:latin typeface="Arial" charset="0"/>
              </a:rPr>
              <a:t>Host B</a:t>
            </a:r>
          </a:p>
        </p:txBody>
      </p:sp>
      <p:sp>
        <p:nvSpPr>
          <p:cNvPr id="2" name="Rounded Rectangle 1"/>
          <p:cNvSpPr/>
          <p:nvPr/>
        </p:nvSpPr>
        <p:spPr bwMode="auto">
          <a:xfrm>
            <a:off x="762000" y="2819400"/>
            <a:ext cx="2286000" cy="2743200"/>
          </a:xfrm>
          <a:prstGeom prst="roundRect">
            <a:avLst/>
          </a:prstGeom>
          <a:solidFill>
            <a:srgbClr val="FFFF99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ourier New" charset="0"/>
            </a:endParaRPr>
          </a:p>
        </p:txBody>
      </p:sp>
      <p:sp>
        <p:nvSpPr>
          <p:cNvPr id="32" name="Rectangle 10"/>
          <p:cNvSpPr>
            <a:spLocks noChangeArrowheads="1"/>
          </p:cNvSpPr>
          <p:nvPr/>
        </p:nvSpPr>
        <p:spPr bwMode="auto">
          <a:xfrm>
            <a:off x="1371600" y="5181600"/>
            <a:ext cx="1066800" cy="685800"/>
          </a:xfrm>
          <a:prstGeom prst="rect">
            <a:avLst/>
          </a:prstGeom>
          <a:solidFill>
            <a:srgbClr val="FFCC99"/>
          </a:solidFill>
          <a:ln w="25400">
            <a:solidFill>
              <a:schemeClr val="bg2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110000"/>
              </a:lnSpc>
            </a:pPr>
            <a:r>
              <a:rPr lang="en-US" sz="1800" b="0" dirty="0" err="1" smtClean="0">
                <a:latin typeface="+mn-lt"/>
              </a:rPr>
              <a:t>Datalink</a:t>
            </a:r>
            <a:endParaRPr lang="en-US" sz="1800" b="0" dirty="0">
              <a:latin typeface="+mn-lt"/>
            </a:endParaRPr>
          </a:p>
          <a:p>
            <a:pPr algn="ctr">
              <a:lnSpc>
                <a:spcPct val="110000"/>
              </a:lnSpc>
            </a:pPr>
            <a:r>
              <a:rPr lang="en-US" sz="1800" b="0" dirty="0" smtClean="0">
                <a:latin typeface="+mn-lt"/>
              </a:rPr>
              <a:t>Physical</a:t>
            </a:r>
            <a:endParaRPr lang="en-US" sz="1800" b="0" dirty="0">
              <a:latin typeface="+mn-lt"/>
            </a:endParaRPr>
          </a:p>
        </p:txBody>
      </p:sp>
      <p:cxnSp>
        <p:nvCxnSpPr>
          <p:cNvPr id="5" name="Straight Connector 4"/>
          <p:cNvCxnSpPr/>
          <p:nvPr/>
        </p:nvCxnSpPr>
        <p:spPr bwMode="auto">
          <a:xfrm>
            <a:off x="762000" y="3810000"/>
            <a:ext cx="2286000" cy="0"/>
          </a:xfrm>
          <a:prstGeom prst="line">
            <a:avLst/>
          </a:prstGeom>
          <a:noFill/>
          <a:ln w="19050" cap="flat" cmpd="sng" algn="ctr">
            <a:solidFill>
              <a:schemeClr val="bg2">
                <a:lumMod val="50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</p:cxnSp>
      <p:sp>
        <p:nvSpPr>
          <p:cNvPr id="7" name="Rectangle 6"/>
          <p:cNvSpPr/>
          <p:nvPr/>
        </p:nvSpPr>
        <p:spPr bwMode="auto">
          <a:xfrm>
            <a:off x="914400" y="2895600"/>
            <a:ext cx="304800" cy="838200"/>
          </a:xfrm>
          <a:prstGeom prst="rect">
            <a:avLst/>
          </a:prstGeom>
          <a:solidFill>
            <a:srgbClr val="FFCC99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urier New" charset="0"/>
            </a:endParaRPr>
          </a:p>
        </p:txBody>
      </p:sp>
      <p:sp>
        <p:nvSpPr>
          <p:cNvPr id="8" name="TextBox 7"/>
          <p:cNvSpPr txBox="1"/>
          <p:nvPr/>
        </p:nvSpPr>
        <p:spPr>
          <a:xfrm rot="5400000">
            <a:off x="650256" y="3141553"/>
            <a:ext cx="86684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 smtClean="0">
                <a:latin typeface="+mn-lt"/>
              </a:rPr>
              <a:t>browser</a:t>
            </a:r>
          </a:p>
        </p:txBody>
      </p:sp>
      <p:sp>
        <p:nvSpPr>
          <p:cNvPr id="38" name="Rectangle 37"/>
          <p:cNvSpPr/>
          <p:nvPr/>
        </p:nvSpPr>
        <p:spPr bwMode="auto">
          <a:xfrm>
            <a:off x="1752600" y="2895600"/>
            <a:ext cx="228600" cy="838200"/>
          </a:xfrm>
          <a:prstGeom prst="rect">
            <a:avLst/>
          </a:prstGeom>
          <a:solidFill>
            <a:srgbClr val="FFCC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urier New" charset="0"/>
            </a:endParaRPr>
          </a:p>
        </p:txBody>
      </p:sp>
      <p:sp>
        <p:nvSpPr>
          <p:cNvPr id="39" name="Rectangle 38"/>
          <p:cNvSpPr/>
          <p:nvPr/>
        </p:nvSpPr>
        <p:spPr bwMode="auto">
          <a:xfrm>
            <a:off x="2514600" y="2895600"/>
            <a:ext cx="228600" cy="838200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urier New" charset="0"/>
            </a:endParaRPr>
          </a:p>
        </p:txBody>
      </p:sp>
      <p:sp>
        <p:nvSpPr>
          <p:cNvPr id="40" name="Rectangle 39"/>
          <p:cNvSpPr/>
          <p:nvPr/>
        </p:nvSpPr>
        <p:spPr bwMode="auto">
          <a:xfrm>
            <a:off x="2209800" y="2895600"/>
            <a:ext cx="228600" cy="8382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urier New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 rot="5400000">
            <a:off x="1549178" y="3122377"/>
            <a:ext cx="67789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 smtClean="0">
                <a:latin typeface="+mn-lt"/>
              </a:rPr>
              <a:t>telnet</a:t>
            </a:r>
            <a:endParaRPr lang="en-US" sz="1600" dirty="0">
              <a:latin typeface="+mn-lt"/>
            </a:endParaRPr>
          </a:p>
        </p:txBody>
      </p:sp>
      <p:sp>
        <p:nvSpPr>
          <p:cNvPr id="42" name="TextBox 41"/>
          <p:cNvSpPr txBox="1"/>
          <p:nvPr/>
        </p:nvSpPr>
        <p:spPr>
          <a:xfrm rot="5400000">
            <a:off x="2216250" y="3157257"/>
            <a:ext cx="86774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 err="1" smtClean="0">
                <a:latin typeface="+mn-lt"/>
              </a:rPr>
              <a:t>mmedia</a:t>
            </a:r>
            <a:endParaRPr lang="en-US" sz="1600" dirty="0">
              <a:latin typeface="+mn-lt"/>
            </a:endParaRPr>
          </a:p>
        </p:txBody>
      </p:sp>
      <p:sp>
        <p:nvSpPr>
          <p:cNvPr id="43" name="TextBox 42"/>
          <p:cNvSpPr txBox="1"/>
          <p:nvPr/>
        </p:nvSpPr>
        <p:spPr>
          <a:xfrm rot="5400000">
            <a:off x="2135922" y="3025852"/>
            <a:ext cx="41880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 smtClean="0">
                <a:latin typeface="+mn-lt"/>
              </a:rPr>
              <a:t>ftp</a:t>
            </a:r>
            <a:endParaRPr lang="en-US" sz="1600" dirty="0">
              <a:latin typeface="+mn-lt"/>
            </a:endParaRPr>
          </a:p>
        </p:txBody>
      </p:sp>
      <p:sp>
        <p:nvSpPr>
          <p:cNvPr id="44" name="Rectangle 43"/>
          <p:cNvSpPr/>
          <p:nvPr/>
        </p:nvSpPr>
        <p:spPr bwMode="auto">
          <a:xfrm>
            <a:off x="1290935" y="2895600"/>
            <a:ext cx="304800" cy="838200"/>
          </a:xfrm>
          <a:prstGeom prst="rect">
            <a:avLst/>
          </a:prstGeom>
          <a:solidFill>
            <a:srgbClr val="CCFFCC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urier New" charset="0"/>
            </a:endParaRPr>
          </a:p>
        </p:txBody>
      </p:sp>
      <p:sp>
        <p:nvSpPr>
          <p:cNvPr id="45" name="TextBox 44"/>
          <p:cNvSpPr txBox="1"/>
          <p:nvPr/>
        </p:nvSpPr>
        <p:spPr>
          <a:xfrm rot="5400000">
            <a:off x="1031256" y="3149292"/>
            <a:ext cx="86684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 smtClean="0">
                <a:latin typeface="+mn-lt"/>
              </a:rPr>
              <a:t>browser</a:t>
            </a:r>
          </a:p>
        </p:txBody>
      </p:sp>
      <p:sp>
        <p:nvSpPr>
          <p:cNvPr id="52" name="Rectangle 10"/>
          <p:cNvSpPr>
            <a:spLocks noChangeArrowheads="1"/>
          </p:cNvSpPr>
          <p:nvPr/>
        </p:nvSpPr>
        <p:spPr bwMode="auto">
          <a:xfrm>
            <a:off x="1524000" y="4648200"/>
            <a:ext cx="762000" cy="381000"/>
          </a:xfrm>
          <a:prstGeom prst="rect">
            <a:avLst/>
          </a:prstGeom>
          <a:solidFill>
            <a:srgbClr val="FFCC99"/>
          </a:solidFill>
          <a:ln w="25400">
            <a:solidFill>
              <a:schemeClr val="bg2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110000"/>
              </a:lnSpc>
            </a:pPr>
            <a:r>
              <a:rPr lang="en-US" sz="1800" b="0" dirty="0" smtClean="0">
                <a:latin typeface="+mn-lt"/>
              </a:rPr>
              <a:t>IP</a:t>
            </a:r>
            <a:endParaRPr lang="en-US" sz="1800" b="0" dirty="0">
              <a:latin typeface="+mn-lt"/>
            </a:endParaRPr>
          </a:p>
        </p:txBody>
      </p:sp>
      <p:sp>
        <p:nvSpPr>
          <p:cNvPr id="9" name="Oval Callout 8"/>
          <p:cNvSpPr/>
          <p:nvPr/>
        </p:nvSpPr>
        <p:spPr bwMode="auto">
          <a:xfrm>
            <a:off x="914400" y="1524000"/>
            <a:ext cx="2514600" cy="990600"/>
          </a:xfrm>
          <a:prstGeom prst="wedgeEllipseCallout">
            <a:avLst>
              <a:gd name="adj1" fmla="val -4175"/>
              <a:gd name="adj2" fmla="val 88413"/>
            </a:avLst>
          </a:prstGeom>
          <a:solidFill>
            <a:schemeClr val="bg2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urier New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235340" y="1676401"/>
            <a:ext cx="179023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>
                <a:latin typeface="+mn-lt"/>
              </a:rPr>
              <a:t>many application</a:t>
            </a:r>
            <a:br>
              <a:rPr lang="en-US" dirty="0" smtClean="0">
                <a:latin typeface="+mn-lt"/>
              </a:rPr>
            </a:br>
            <a:r>
              <a:rPr lang="en-US" dirty="0" smtClean="0">
                <a:latin typeface="+mn-lt"/>
              </a:rPr>
              <a:t> processes</a:t>
            </a:r>
            <a:endParaRPr lang="en-US" dirty="0">
              <a:latin typeface="+mn-lt"/>
            </a:endParaRPr>
          </a:p>
        </p:txBody>
      </p:sp>
      <p:sp>
        <p:nvSpPr>
          <p:cNvPr id="33" name="Rounded Rectangle 32"/>
          <p:cNvSpPr/>
          <p:nvPr/>
        </p:nvSpPr>
        <p:spPr bwMode="auto">
          <a:xfrm>
            <a:off x="6248400" y="2819400"/>
            <a:ext cx="2286000" cy="2743200"/>
          </a:xfrm>
          <a:prstGeom prst="roundRect">
            <a:avLst/>
          </a:prstGeom>
          <a:solidFill>
            <a:srgbClr val="FFFF99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ourier New" charset="0"/>
            </a:endParaRPr>
          </a:p>
        </p:txBody>
      </p:sp>
      <p:sp>
        <p:nvSpPr>
          <p:cNvPr id="34" name="Rectangle 10"/>
          <p:cNvSpPr>
            <a:spLocks noChangeArrowheads="1"/>
          </p:cNvSpPr>
          <p:nvPr/>
        </p:nvSpPr>
        <p:spPr bwMode="auto">
          <a:xfrm>
            <a:off x="6858000" y="5181600"/>
            <a:ext cx="1066800" cy="685800"/>
          </a:xfrm>
          <a:prstGeom prst="rect">
            <a:avLst/>
          </a:prstGeom>
          <a:solidFill>
            <a:srgbClr val="FFCC99"/>
          </a:solidFill>
          <a:ln w="25400">
            <a:solidFill>
              <a:schemeClr val="bg2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110000"/>
              </a:lnSpc>
            </a:pPr>
            <a:r>
              <a:rPr lang="en-US" sz="1800" b="0" dirty="0" err="1" smtClean="0">
                <a:latin typeface="+mn-lt"/>
              </a:rPr>
              <a:t>Datalink</a:t>
            </a:r>
            <a:endParaRPr lang="en-US" sz="1800" b="0" dirty="0">
              <a:latin typeface="+mn-lt"/>
            </a:endParaRPr>
          </a:p>
          <a:p>
            <a:pPr algn="ctr">
              <a:lnSpc>
                <a:spcPct val="110000"/>
              </a:lnSpc>
            </a:pPr>
            <a:r>
              <a:rPr lang="en-US" sz="1800" b="0" dirty="0" smtClean="0">
                <a:latin typeface="+mn-lt"/>
              </a:rPr>
              <a:t>Physical</a:t>
            </a:r>
            <a:endParaRPr lang="en-US" sz="1800" b="0" dirty="0">
              <a:latin typeface="+mn-lt"/>
            </a:endParaRPr>
          </a:p>
        </p:txBody>
      </p:sp>
      <p:cxnSp>
        <p:nvCxnSpPr>
          <p:cNvPr id="35" name="Straight Connector 34"/>
          <p:cNvCxnSpPr/>
          <p:nvPr/>
        </p:nvCxnSpPr>
        <p:spPr bwMode="auto">
          <a:xfrm>
            <a:off x="6248400" y="3810000"/>
            <a:ext cx="2286000" cy="0"/>
          </a:xfrm>
          <a:prstGeom prst="line">
            <a:avLst/>
          </a:prstGeom>
          <a:noFill/>
          <a:ln w="19050" cap="flat" cmpd="sng" algn="ctr">
            <a:solidFill>
              <a:schemeClr val="bg2">
                <a:lumMod val="50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</p:cxnSp>
      <p:sp>
        <p:nvSpPr>
          <p:cNvPr id="47" name="Rectangle 46"/>
          <p:cNvSpPr/>
          <p:nvPr/>
        </p:nvSpPr>
        <p:spPr bwMode="auto">
          <a:xfrm>
            <a:off x="7772400" y="2895600"/>
            <a:ext cx="228600" cy="838200"/>
          </a:xfrm>
          <a:prstGeom prst="rect">
            <a:avLst/>
          </a:prstGeom>
          <a:solidFill>
            <a:srgbClr val="FFCC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urier New" charset="0"/>
            </a:endParaRPr>
          </a:p>
        </p:txBody>
      </p:sp>
      <p:sp>
        <p:nvSpPr>
          <p:cNvPr id="51" name="Rectangle 50"/>
          <p:cNvSpPr/>
          <p:nvPr/>
        </p:nvSpPr>
        <p:spPr bwMode="auto">
          <a:xfrm>
            <a:off x="8110955" y="2895600"/>
            <a:ext cx="228600" cy="8382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urier New" charset="0"/>
            </a:endParaRPr>
          </a:p>
        </p:txBody>
      </p:sp>
      <p:sp>
        <p:nvSpPr>
          <p:cNvPr id="53" name="TextBox 52"/>
          <p:cNvSpPr txBox="1"/>
          <p:nvPr/>
        </p:nvSpPr>
        <p:spPr>
          <a:xfrm rot="5400000">
            <a:off x="7602732" y="3122377"/>
            <a:ext cx="67789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 smtClean="0">
                <a:latin typeface="+mn-lt"/>
              </a:rPr>
              <a:t>telnet</a:t>
            </a:r>
            <a:endParaRPr lang="en-US" sz="1600" dirty="0">
              <a:latin typeface="+mn-lt"/>
            </a:endParaRPr>
          </a:p>
        </p:txBody>
      </p:sp>
      <p:sp>
        <p:nvSpPr>
          <p:cNvPr id="55" name="TextBox 54"/>
          <p:cNvSpPr txBox="1"/>
          <p:nvPr/>
        </p:nvSpPr>
        <p:spPr>
          <a:xfrm rot="5400000">
            <a:off x="8037077" y="3025852"/>
            <a:ext cx="41880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 smtClean="0">
                <a:latin typeface="+mn-lt"/>
              </a:rPr>
              <a:t>ftp</a:t>
            </a:r>
            <a:endParaRPr lang="en-US" sz="1600" dirty="0">
              <a:latin typeface="+mn-lt"/>
            </a:endParaRPr>
          </a:p>
        </p:txBody>
      </p:sp>
      <p:sp>
        <p:nvSpPr>
          <p:cNvPr id="56" name="Rectangle 55"/>
          <p:cNvSpPr/>
          <p:nvPr/>
        </p:nvSpPr>
        <p:spPr bwMode="auto">
          <a:xfrm>
            <a:off x="6477000" y="2895600"/>
            <a:ext cx="1066800" cy="838200"/>
          </a:xfrm>
          <a:prstGeom prst="rect">
            <a:avLst/>
          </a:prstGeom>
          <a:solidFill>
            <a:srgbClr val="CCFFCC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urier New" charset="0"/>
            </a:endParaRPr>
          </a:p>
        </p:txBody>
      </p:sp>
      <p:sp>
        <p:nvSpPr>
          <p:cNvPr id="58" name="Rectangle 10"/>
          <p:cNvSpPr>
            <a:spLocks noChangeArrowheads="1"/>
          </p:cNvSpPr>
          <p:nvPr/>
        </p:nvSpPr>
        <p:spPr bwMode="auto">
          <a:xfrm>
            <a:off x="7010400" y="4648200"/>
            <a:ext cx="762000" cy="381000"/>
          </a:xfrm>
          <a:prstGeom prst="rect">
            <a:avLst/>
          </a:prstGeom>
          <a:solidFill>
            <a:srgbClr val="FFCC99"/>
          </a:solidFill>
          <a:ln w="25400">
            <a:solidFill>
              <a:schemeClr val="bg2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110000"/>
              </a:lnSpc>
            </a:pPr>
            <a:r>
              <a:rPr lang="en-US" sz="1800" b="0" dirty="0" smtClean="0">
                <a:latin typeface="+mn-lt"/>
              </a:rPr>
              <a:t>IP</a:t>
            </a:r>
            <a:endParaRPr lang="en-US" sz="1800" b="0" dirty="0">
              <a:latin typeface="+mn-lt"/>
            </a:endParaRPr>
          </a:p>
        </p:txBody>
      </p:sp>
      <p:sp>
        <p:nvSpPr>
          <p:cNvPr id="37" name="TextBox 36"/>
          <p:cNvSpPr txBox="1"/>
          <p:nvPr/>
        </p:nvSpPr>
        <p:spPr>
          <a:xfrm rot="5400000">
            <a:off x="6645619" y="3003622"/>
            <a:ext cx="704740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 smtClean="0">
                <a:latin typeface="+mn-lt"/>
              </a:rPr>
              <a:t>HTTP </a:t>
            </a:r>
            <a:br>
              <a:rPr lang="en-US" sz="1600" dirty="0" smtClean="0">
                <a:latin typeface="+mn-lt"/>
              </a:rPr>
            </a:br>
            <a:r>
              <a:rPr lang="en-US" sz="1600" dirty="0" smtClean="0">
                <a:latin typeface="+mn-lt"/>
              </a:rPr>
              <a:t>server</a:t>
            </a:r>
          </a:p>
        </p:txBody>
      </p:sp>
      <p:cxnSp>
        <p:nvCxnSpPr>
          <p:cNvPr id="4" name="Straight Connector 3"/>
          <p:cNvCxnSpPr/>
          <p:nvPr/>
        </p:nvCxnSpPr>
        <p:spPr bwMode="auto">
          <a:xfrm>
            <a:off x="6629400" y="2895600"/>
            <a:ext cx="0" cy="838200"/>
          </a:xfrm>
          <a:prstGeom prst="line">
            <a:avLst/>
          </a:prstGeom>
          <a:noFill/>
          <a:ln w="9525" cap="flat" cmpd="sng" algn="ctr">
            <a:solidFill>
              <a:schemeClr val="bg2">
                <a:lumMod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59" name="Straight Connector 58"/>
          <p:cNvCxnSpPr/>
          <p:nvPr/>
        </p:nvCxnSpPr>
        <p:spPr bwMode="auto">
          <a:xfrm>
            <a:off x="6705600" y="2895600"/>
            <a:ext cx="0" cy="838200"/>
          </a:xfrm>
          <a:prstGeom prst="line">
            <a:avLst/>
          </a:prstGeom>
          <a:noFill/>
          <a:ln w="9525" cap="flat" cmpd="sng" algn="ctr">
            <a:solidFill>
              <a:schemeClr val="bg2">
                <a:lumMod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60" name="Straight Connector 59"/>
          <p:cNvCxnSpPr/>
          <p:nvPr/>
        </p:nvCxnSpPr>
        <p:spPr bwMode="auto">
          <a:xfrm>
            <a:off x="7010400" y="2895600"/>
            <a:ext cx="0" cy="838200"/>
          </a:xfrm>
          <a:prstGeom prst="line">
            <a:avLst/>
          </a:prstGeom>
          <a:noFill/>
          <a:ln w="9525" cap="flat" cmpd="sng" algn="ctr">
            <a:solidFill>
              <a:schemeClr val="bg2">
                <a:lumMod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61" name="Straight Connector 60"/>
          <p:cNvCxnSpPr/>
          <p:nvPr/>
        </p:nvCxnSpPr>
        <p:spPr bwMode="auto">
          <a:xfrm>
            <a:off x="7239000" y="2895600"/>
            <a:ext cx="0" cy="838200"/>
          </a:xfrm>
          <a:prstGeom prst="line">
            <a:avLst/>
          </a:prstGeom>
          <a:noFill/>
          <a:ln w="9525" cap="flat" cmpd="sng" algn="ctr">
            <a:solidFill>
              <a:schemeClr val="bg2">
                <a:lumMod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62" name="Straight Connector 61"/>
          <p:cNvCxnSpPr/>
          <p:nvPr/>
        </p:nvCxnSpPr>
        <p:spPr bwMode="auto">
          <a:xfrm>
            <a:off x="7467600" y="2895600"/>
            <a:ext cx="0" cy="838200"/>
          </a:xfrm>
          <a:prstGeom prst="line">
            <a:avLst/>
          </a:prstGeom>
          <a:noFill/>
          <a:ln w="9525" cap="flat" cmpd="sng" algn="ctr">
            <a:solidFill>
              <a:schemeClr val="bg2">
                <a:lumMod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63" name="Straight Connector 62"/>
          <p:cNvCxnSpPr/>
          <p:nvPr/>
        </p:nvCxnSpPr>
        <p:spPr bwMode="auto">
          <a:xfrm>
            <a:off x="7391400" y="2895600"/>
            <a:ext cx="0" cy="838200"/>
          </a:xfrm>
          <a:prstGeom prst="line">
            <a:avLst/>
          </a:prstGeom>
          <a:noFill/>
          <a:ln w="9525" cap="flat" cmpd="sng" algn="ctr">
            <a:solidFill>
              <a:schemeClr val="bg2">
                <a:lumMod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64" name="Straight Connector 63"/>
          <p:cNvCxnSpPr/>
          <p:nvPr/>
        </p:nvCxnSpPr>
        <p:spPr bwMode="auto">
          <a:xfrm>
            <a:off x="7315200" y="2895600"/>
            <a:ext cx="0" cy="838200"/>
          </a:xfrm>
          <a:prstGeom prst="line">
            <a:avLst/>
          </a:prstGeom>
          <a:noFill/>
          <a:ln w="9525" cap="flat" cmpd="sng" algn="ctr">
            <a:solidFill>
              <a:schemeClr val="bg2">
                <a:lumMod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65" name="Straight Connector 64"/>
          <p:cNvCxnSpPr/>
          <p:nvPr/>
        </p:nvCxnSpPr>
        <p:spPr bwMode="auto">
          <a:xfrm>
            <a:off x="7086600" y="2895600"/>
            <a:ext cx="0" cy="838200"/>
          </a:xfrm>
          <a:prstGeom prst="line">
            <a:avLst/>
          </a:prstGeom>
          <a:noFill/>
          <a:ln w="9525" cap="flat" cmpd="sng" algn="ctr">
            <a:solidFill>
              <a:schemeClr val="bg2">
                <a:lumMod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66" name="Straight Connector 65"/>
          <p:cNvCxnSpPr/>
          <p:nvPr/>
        </p:nvCxnSpPr>
        <p:spPr bwMode="auto">
          <a:xfrm>
            <a:off x="6858000" y="2895600"/>
            <a:ext cx="0" cy="838200"/>
          </a:xfrm>
          <a:prstGeom prst="line">
            <a:avLst/>
          </a:prstGeom>
          <a:noFill/>
          <a:ln w="9525" cap="flat" cmpd="sng" algn="ctr">
            <a:solidFill>
              <a:schemeClr val="bg2">
                <a:lumMod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11" name="Straight Arrow Connector 10"/>
          <p:cNvCxnSpPr>
            <a:stCxn id="52" idx="3"/>
            <a:endCxn id="58" idx="1"/>
          </p:cNvCxnSpPr>
          <p:nvPr/>
        </p:nvCxnSpPr>
        <p:spPr bwMode="auto">
          <a:xfrm>
            <a:off x="2286000" y="4838700"/>
            <a:ext cx="4724400" cy="0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dash"/>
            <a:round/>
            <a:headEnd type="arrow"/>
            <a:tailEnd type="arrow"/>
          </a:ln>
          <a:effectLst/>
        </p:spPr>
      </p:cxnSp>
      <p:sp>
        <p:nvSpPr>
          <p:cNvPr id="67" name="Rectangle 10"/>
          <p:cNvSpPr>
            <a:spLocks noChangeArrowheads="1"/>
          </p:cNvSpPr>
          <p:nvPr/>
        </p:nvSpPr>
        <p:spPr bwMode="auto">
          <a:xfrm>
            <a:off x="1143000" y="4038600"/>
            <a:ext cx="1371600" cy="38100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110000"/>
              </a:lnSpc>
            </a:pPr>
            <a:r>
              <a:rPr lang="en-US" sz="1800" b="0" dirty="0" smtClean="0">
                <a:latin typeface="+mn-lt"/>
              </a:rPr>
              <a:t>Transport</a:t>
            </a:r>
            <a:endParaRPr lang="en-US" sz="1800" b="0" dirty="0">
              <a:latin typeface="+mn-lt"/>
            </a:endParaRPr>
          </a:p>
        </p:txBody>
      </p:sp>
      <p:cxnSp>
        <p:nvCxnSpPr>
          <p:cNvPr id="69" name="Straight Arrow Connector 68"/>
          <p:cNvCxnSpPr>
            <a:stCxn id="67" idx="3"/>
            <a:endCxn id="70" idx="1"/>
          </p:cNvCxnSpPr>
          <p:nvPr/>
        </p:nvCxnSpPr>
        <p:spPr bwMode="auto">
          <a:xfrm>
            <a:off x="2514600" y="4229100"/>
            <a:ext cx="4191000" cy="0"/>
          </a:xfrm>
          <a:prstGeom prst="straightConnector1">
            <a:avLst/>
          </a:prstGeom>
          <a:noFill/>
          <a:ln w="28575" cap="flat" cmpd="sng" algn="ctr">
            <a:solidFill>
              <a:schemeClr val="tx2">
                <a:lumMod val="40000"/>
                <a:lumOff val="60000"/>
              </a:schemeClr>
            </a:solidFill>
            <a:prstDash val="dash"/>
            <a:round/>
            <a:headEnd type="arrow"/>
            <a:tailEnd type="arrow"/>
          </a:ln>
          <a:effectLst/>
        </p:spPr>
      </p:cxnSp>
      <p:sp>
        <p:nvSpPr>
          <p:cNvPr id="70" name="Rectangle 10"/>
          <p:cNvSpPr>
            <a:spLocks noChangeArrowheads="1"/>
          </p:cNvSpPr>
          <p:nvPr/>
        </p:nvSpPr>
        <p:spPr bwMode="auto">
          <a:xfrm>
            <a:off x="6705600" y="4038600"/>
            <a:ext cx="1371600" cy="381000"/>
          </a:xfrm>
          <a:prstGeom prst="rect">
            <a:avLst/>
          </a:prstGeom>
          <a:solidFill>
            <a:srgbClr val="850AFF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110000"/>
              </a:lnSpc>
            </a:pPr>
            <a:r>
              <a:rPr lang="en-US" sz="1800" b="0" dirty="0" smtClean="0">
                <a:latin typeface="+mn-lt"/>
              </a:rPr>
              <a:t>Transport</a:t>
            </a:r>
            <a:endParaRPr lang="en-US" sz="1800" b="0" dirty="0">
              <a:latin typeface="+mn-lt"/>
            </a:endParaRPr>
          </a:p>
        </p:txBody>
      </p:sp>
      <p:grpSp>
        <p:nvGrpSpPr>
          <p:cNvPr id="14" name="Group 13"/>
          <p:cNvGrpSpPr/>
          <p:nvPr/>
        </p:nvGrpSpPr>
        <p:grpSpPr>
          <a:xfrm>
            <a:off x="3048000" y="5334000"/>
            <a:ext cx="3200400" cy="1447800"/>
            <a:chOff x="3048000" y="5334000"/>
            <a:chExt cx="3200400" cy="1447800"/>
          </a:xfrm>
        </p:grpSpPr>
        <p:sp>
          <p:nvSpPr>
            <p:cNvPr id="71" name="Oval Callout 70"/>
            <p:cNvSpPr/>
            <p:nvPr/>
          </p:nvSpPr>
          <p:spPr bwMode="auto">
            <a:xfrm>
              <a:off x="3048000" y="5334000"/>
              <a:ext cx="3200400" cy="1447800"/>
            </a:xfrm>
            <a:prstGeom prst="wedgeEllipseCallout">
              <a:avLst>
                <a:gd name="adj1" fmla="val -3177"/>
                <a:gd name="adj2" fmla="val -84936"/>
              </a:avLst>
            </a:prstGeom>
            <a:solidFill>
              <a:schemeClr val="bg2">
                <a:lumMod val="40000"/>
                <a:lumOff val="60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ourier New" charset="0"/>
              </a:endParaRPr>
            </a:p>
          </p:txBody>
        </p:sp>
        <p:sp>
          <p:nvSpPr>
            <p:cNvPr id="72" name="TextBox 71"/>
            <p:cNvSpPr txBox="1"/>
            <p:nvPr/>
          </p:nvSpPr>
          <p:spPr>
            <a:xfrm>
              <a:off x="3402986" y="5486400"/>
              <a:ext cx="2524148" cy="89255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800" b="0" dirty="0" smtClean="0">
                  <a:latin typeface="+mn-lt"/>
                </a:rPr>
                <a:t>Communication </a:t>
              </a:r>
              <a:br>
                <a:rPr lang="en-US" sz="1800" b="0" dirty="0" smtClean="0">
                  <a:latin typeface="+mn-lt"/>
                </a:rPr>
              </a:br>
              <a:r>
                <a:rPr lang="en-US" sz="1800" b="0" dirty="0" smtClean="0">
                  <a:latin typeface="+mn-lt"/>
                </a:rPr>
                <a:t>between hosts</a:t>
              </a:r>
            </a:p>
            <a:p>
              <a:pPr algn="ctr"/>
              <a:r>
                <a:rPr lang="en-US" sz="1600" b="0" dirty="0" smtClean="0">
                  <a:latin typeface="+mn-lt"/>
                </a:rPr>
                <a:t>(128.4.5.6 </a:t>
              </a:r>
              <a:r>
                <a:rPr lang="en-US" sz="1600" b="0" dirty="0" smtClean="0">
                  <a:latin typeface="+mn-lt"/>
                  <a:sym typeface="Wingdings"/>
                </a:rPr>
                <a:t>162.99.7.56)</a:t>
              </a:r>
              <a:endParaRPr lang="en-US" sz="1600" b="0" dirty="0">
                <a:latin typeface="+mn-lt"/>
              </a:endParaRPr>
            </a:p>
          </p:txBody>
        </p:sp>
      </p:grpSp>
      <p:grpSp>
        <p:nvGrpSpPr>
          <p:cNvPr id="74" name="Group 73"/>
          <p:cNvGrpSpPr/>
          <p:nvPr/>
        </p:nvGrpSpPr>
        <p:grpSpPr>
          <a:xfrm>
            <a:off x="3200400" y="2286000"/>
            <a:ext cx="2971800" cy="1447800"/>
            <a:chOff x="3124200" y="5257800"/>
            <a:chExt cx="3200400" cy="1447800"/>
          </a:xfrm>
        </p:grpSpPr>
        <p:sp>
          <p:nvSpPr>
            <p:cNvPr id="75" name="Oval Callout 74"/>
            <p:cNvSpPr/>
            <p:nvPr/>
          </p:nvSpPr>
          <p:spPr bwMode="auto">
            <a:xfrm>
              <a:off x="3124200" y="5257800"/>
              <a:ext cx="3200400" cy="1447800"/>
            </a:xfrm>
            <a:prstGeom prst="wedgeEllipseCallout">
              <a:avLst>
                <a:gd name="adj1" fmla="val 623"/>
                <a:gd name="adj2" fmla="val 83029"/>
              </a:avLst>
            </a:prstGeom>
            <a:solidFill>
              <a:schemeClr val="bg2">
                <a:lumMod val="40000"/>
                <a:lumOff val="60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ourier New" charset="0"/>
              </a:endParaRPr>
            </a:p>
          </p:txBody>
        </p:sp>
        <p:sp>
          <p:nvSpPr>
            <p:cNvPr id="76" name="TextBox 75"/>
            <p:cNvSpPr txBox="1"/>
            <p:nvPr/>
          </p:nvSpPr>
          <p:spPr>
            <a:xfrm>
              <a:off x="3641332" y="5562600"/>
              <a:ext cx="2189524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b="0" dirty="0" smtClean="0">
                  <a:solidFill>
                    <a:srgbClr val="FF0000"/>
                  </a:solidFill>
                  <a:latin typeface="+mn-lt"/>
                </a:rPr>
                <a:t>Communication</a:t>
              </a:r>
              <a:br>
                <a:rPr lang="en-US" b="0" dirty="0" smtClean="0">
                  <a:solidFill>
                    <a:srgbClr val="FF0000"/>
                  </a:solidFill>
                  <a:latin typeface="+mn-lt"/>
                </a:rPr>
              </a:br>
              <a:r>
                <a:rPr lang="en-US" b="0" dirty="0" smtClean="0">
                  <a:solidFill>
                    <a:srgbClr val="FF0000"/>
                  </a:solidFill>
                  <a:latin typeface="+mn-lt"/>
                </a:rPr>
                <a:t> between processes</a:t>
              </a:r>
            </a:p>
            <a:p>
              <a:pPr algn="ctr"/>
              <a:r>
                <a:rPr lang="en-US" b="0" dirty="0" smtClean="0">
                  <a:solidFill>
                    <a:srgbClr val="FF0000"/>
                  </a:solidFill>
                  <a:latin typeface="+mn-lt"/>
                </a:rPr>
                <a:t>at hosts</a:t>
              </a:r>
            </a:p>
          </p:txBody>
        </p:sp>
      </p:grpSp>
      <p:sp>
        <p:nvSpPr>
          <p:cNvPr id="16" name="Freeform 15"/>
          <p:cNvSpPr/>
          <p:nvPr/>
        </p:nvSpPr>
        <p:spPr>
          <a:xfrm>
            <a:off x="1268347" y="3526104"/>
            <a:ext cx="6447579" cy="778069"/>
          </a:xfrm>
          <a:custGeom>
            <a:avLst/>
            <a:gdLst>
              <a:gd name="connsiteX0" fmla="*/ 163886 w 6447578"/>
              <a:gd name="connsiteY0" fmla="*/ 0 h 778069"/>
              <a:gd name="connsiteX1" fmla="*/ 744887 w 6447578"/>
              <a:gd name="connsiteY1" fmla="*/ 661989 h 778069"/>
              <a:gd name="connsiteX2" fmla="*/ 6041448 w 6447578"/>
              <a:gd name="connsiteY2" fmla="*/ 716028 h 778069"/>
              <a:gd name="connsiteX3" fmla="*/ 6081983 w 6447578"/>
              <a:gd name="connsiteY3" fmla="*/ 13510 h 7780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447578" h="778069">
                <a:moveTo>
                  <a:pt x="163886" y="0"/>
                </a:moveTo>
                <a:cubicBezTo>
                  <a:pt x="-35411" y="271325"/>
                  <a:pt x="-234707" y="542651"/>
                  <a:pt x="744887" y="661989"/>
                </a:cubicBezTo>
                <a:cubicBezTo>
                  <a:pt x="1724481" y="781327"/>
                  <a:pt x="5151932" y="824108"/>
                  <a:pt x="6041448" y="716028"/>
                </a:cubicBezTo>
                <a:cubicBezTo>
                  <a:pt x="6930964" y="607948"/>
                  <a:pt x="6081983" y="13510"/>
                  <a:pt x="6081983" y="13510"/>
                </a:cubicBezTo>
              </a:path>
            </a:pathLst>
          </a:custGeom>
          <a:ln w="38100" cmpd="sng">
            <a:solidFill>
              <a:srgbClr val="FF0000"/>
            </a:solidFill>
            <a:headEnd type="arrow"/>
            <a:tailEnd type="arrow"/>
          </a:ln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urier New" charset="0"/>
            </a:endParaRPr>
          </a:p>
        </p:txBody>
      </p:sp>
      <p:sp>
        <p:nvSpPr>
          <p:cNvPr id="54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1"/>
            <a:ext cx="2133600" cy="365125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37931725" indent="-37474525" algn="ctr"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r"/>
            <a:fld id="{C347C1EF-973B-F840-ADDD-5BD345E7D802}" type="slidenum">
              <a:rPr lang="en-US" sz="1400" smtClean="0">
                <a:latin typeface="Calibri"/>
              </a:rPr>
              <a:pPr algn="r"/>
              <a:t>7</a:t>
            </a:fld>
            <a:endParaRPr lang="en-US" sz="1400" dirty="0"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807274216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" grpId="0" animBg="1"/>
      <p:bldP spid="70" grpId="0" animBg="1"/>
      <p:bldP spid="16" grpId="0" animBg="1"/>
    </p:bld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Slide Number Placeholder 5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51F71FEA-4B63-0643-BFF9-B0FC45B63B78}" type="slidenum">
              <a:rPr lang="en-US" sz="1400" b="0">
                <a:latin typeface="Times New Roman" charset="0"/>
              </a:rPr>
              <a:pPr eaLnBrk="1" hangingPunct="1"/>
              <a:t>70</a:t>
            </a:fld>
            <a:endParaRPr lang="en-US" sz="1400" b="0">
              <a:latin typeface="Times New Roman" charset="0"/>
            </a:endParaRPr>
          </a:p>
        </p:txBody>
      </p:sp>
      <p:sp>
        <p:nvSpPr>
          <p:cNvPr id="928770" name="Rectangle 2"/>
          <p:cNvSpPr>
            <a:spLocks noChangeArrowheads="1"/>
          </p:cNvSpPr>
          <p:nvPr/>
        </p:nvSpPr>
        <p:spPr bwMode="auto">
          <a:xfrm>
            <a:off x="615950" y="1508125"/>
            <a:ext cx="8001000" cy="4648200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>
              <a:ea typeface="+mn-ea"/>
              <a:cs typeface="+mn-cs"/>
            </a:endParaRPr>
          </a:p>
        </p:txBody>
      </p:sp>
      <p:sp>
        <p:nvSpPr>
          <p:cNvPr id="36868" name="Rectangle 3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>
                <a:latin typeface="Helvetica" charset="0"/>
                <a:ea typeface="ＭＳ Ｐゴシック" charset="0"/>
                <a:cs typeface="ＭＳ Ｐゴシック" charset="0"/>
              </a:rPr>
              <a:t>TCP Header</a:t>
            </a:r>
          </a:p>
        </p:txBody>
      </p:sp>
      <p:sp>
        <p:nvSpPr>
          <p:cNvPr id="36869" name="Rectangle 4"/>
          <p:cNvSpPr>
            <a:spLocks noChangeArrowheads="1"/>
          </p:cNvSpPr>
          <p:nvPr/>
        </p:nvSpPr>
        <p:spPr bwMode="auto">
          <a:xfrm>
            <a:off x="3335338" y="1828800"/>
            <a:ext cx="2362200" cy="533400"/>
          </a:xfrm>
          <a:prstGeom prst="rect">
            <a:avLst/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6870" name="Text Box 5"/>
          <p:cNvSpPr txBox="1">
            <a:spLocks noChangeArrowheads="1"/>
          </p:cNvSpPr>
          <p:nvPr/>
        </p:nvSpPr>
        <p:spPr bwMode="auto">
          <a:xfrm>
            <a:off x="3716338" y="1874838"/>
            <a:ext cx="1497012" cy="396875"/>
          </a:xfrm>
          <a:prstGeom prst="rect">
            <a:avLst/>
          </a:prstGeom>
          <a:solidFill>
            <a:srgbClr val="CCFF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9pPr>
          </a:lstStyle>
          <a:p>
            <a:pPr algn="l"/>
            <a:r>
              <a:rPr lang="en-US" b="0">
                <a:solidFill>
                  <a:srgbClr val="000000"/>
                </a:solidFill>
                <a:latin typeface="Arial" charset="0"/>
              </a:rPr>
              <a:t>Source port</a:t>
            </a:r>
          </a:p>
        </p:txBody>
      </p:sp>
      <p:sp>
        <p:nvSpPr>
          <p:cNvPr id="36871" name="Rectangle 6"/>
          <p:cNvSpPr>
            <a:spLocks noChangeArrowheads="1"/>
          </p:cNvSpPr>
          <p:nvPr/>
        </p:nvSpPr>
        <p:spPr bwMode="auto">
          <a:xfrm>
            <a:off x="5697538" y="1828800"/>
            <a:ext cx="2514600" cy="533400"/>
          </a:xfrm>
          <a:prstGeom prst="rect">
            <a:avLst/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6872" name="Text Box 7"/>
          <p:cNvSpPr txBox="1">
            <a:spLocks noChangeArrowheads="1"/>
          </p:cNvSpPr>
          <p:nvPr/>
        </p:nvSpPr>
        <p:spPr bwMode="auto">
          <a:xfrm>
            <a:off x="5849938" y="1874838"/>
            <a:ext cx="1963737" cy="396875"/>
          </a:xfrm>
          <a:prstGeom prst="rect">
            <a:avLst/>
          </a:prstGeom>
          <a:solidFill>
            <a:srgbClr val="CCFF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9pPr>
          </a:lstStyle>
          <a:p>
            <a:pPr algn="l"/>
            <a:r>
              <a:rPr lang="en-US" b="0">
                <a:solidFill>
                  <a:srgbClr val="000000"/>
                </a:solidFill>
                <a:latin typeface="Arial" charset="0"/>
              </a:rPr>
              <a:t>Destination port</a:t>
            </a:r>
          </a:p>
        </p:txBody>
      </p:sp>
      <p:sp>
        <p:nvSpPr>
          <p:cNvPr id="36873" name="Rectangle 8"/>
          <p:cNvSpPr>
            <a:spLocks noChangeArrowheads="1"/>
          </p:cNvSpPr>
          <p:nvPr/>
        </p:nvSpPr>
        <p:spPr bwMode="auto">
          <a:xfrm>
            <a:off x="3335338" y="2362200"/>
            <a:ext cx="4876800" cy="457200"/>
          </a:xfrm>
          <a:prstGeom prst="rect">
            <a:avLst/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6874" name="Text Box 9"/>
          <p:cNvSpPr txBox="1">
            <a:spLocks noChangeArrowheads="1"/>
          </p:cNvSpPr>
          <p:nvPr/>
        </p:nvSpPr>
        <p:spPr bwMode="auto">
          <a:xfrm>
            <a:off x="4630738" y="2408238"/>
            <a:ext cx="2260600" cy="396875"/>
          </a:xfrm>
          <a:prstGeom prst="rect">
            <a:avLst/>
          </a:prstGeom>
          <a:solidFill>
            <a:srgbClr val="CCFF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9pPr>
          </a:lstStyle>
          <a:p>
            <a:pPr algn="l"/>
            <a:r>
              <a:rPr lang="en-US" b="0">
                <a:solidFill>
                  <a:srgbClr val="000000"/>
                </a:solidFill>
                <a:latin typeface="Arial" charset="0"/>
              </a:rPr>
              <a:t>Sequence number</a:t>
            </a:r>
          </a:p>
        </p:txBody>
      </p:sp>
      <p:sp>
        <p:nvSpPr>
          <p:cNvPr id="36875" name="Rectangle 10"/>
          <p:cNvSpPr>
            <a:spLocks noChangeArrowheads="1"/>
          </p:cNvSpPr>
          <p:nvPr/>
        </p:nvSpPr>
        <p:spPr bwMode="auto">
          <a:xfrm>
            <a:off x="3335338" y="2819400"/>
            <a:ext cx="4876800" cy="457200"/>
          </a:xfrm>
          <a:prstGeom prst="rect">
            <a:avLst/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6876" name="Text Box 11"/>
          <p:cNvSpPr txBox="1">
            <a:spLocks noChangeArrowheads="1"/>
          </p:cNvSpPr>
          <p:nvPr/>
        </p:nvSpPr>
        <p:spPr bwMode="auto">
          <a:xfrm>
            <a:off x="4630738" y="2865438"/>
            <a:ext cx="2117725" cy="396875"/>
          </a:xfrm>
          <a:prstGeom prst="rect">
            <a:avLst/>
          </a:prstGeom>
          <a:solidFill>
            <a:srgbClr val="CCFF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9pPr>
          </a:lstStyle>
          <a:p>
            <a:pPr algn="l"/>
            <a:r>
              <a:rPr lang="en-US" b="0">
                <a:solidFill>
                  <a:srgbClr val="000000"/>
                </a:solidFill>
                <a:latin typeface="Arial" charset="0"/>
              </a:rPr>
              <a:t>Acknowledgment</a:t>
            </a:r>
          </a:p>
        </p:txBody>
      </p:sp>
      <p:sp>
        <p:nvSpPr>
          <p:cNvPr id="36877" name="Rectangle 12"/>
          <p:cNvSpPr>
            <a:spLocks noChangeArrowheads="1"/>
          </p:cNvSpPr>
          <p:nvPr/>
        </p:nvSpPr>
        <p:spPr bwMode="auto">
          <a:xfrm>
            <a:off x="3335338" y="3276600"/>
            <a:ext cx="2438400" cy="533400"/>
          </a:xfrm>
          <a:prstGeom prst="rect">
            <a:avLst/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6878" name="Rectangle 13"/>
          <p:cNvSpPr>
            <a:spLocks noChangeArrowheads="1"/>
          </p:cNvSpPr>
          <p:nvPr/>
        </p:nvSpPr>
        <p:spPr bwMode="auto">
          <a:xfrm>
            <a:off x="5773738" y="3276600"/>
            <a:ext cx="2438400" cy="533400"/>
          </a:xfrm>
          <a:prstGeom prst="rect">
            <a:avLst/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6879" name="Text Box 14"/>
          <p:cNvSpPr txBox="1">
            <a:spLocks noChangeArrowheads="1"/>
          </p:cNvSpPr>
          <p:nvPr/>
        </p:nvSpPr>
        <p:spPr bwMode="auto">
          <a:xfrm>
            <a:off x="5838825" y="3349625"/>
            <a:ext cx="2301875" cy="396875"/>
          </a:xfrm>
          <a:prstGeom prst="rect">
            <a:avLst/>
          </a:prstGeom>
          <a:solidFill>
            <a:srgbClr val="CCFF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9pPr>
          </a:lstStyle>
          <a:p>
            <a:pPr algn="l"/>
            <a:r>
              <a:rPr lang="en-US" b="0">
                <a:solidFill>
                  <a:srgbClr val="000000"/>
                </a:solidFill>
                <a:latin typeface="Arial" charset="0"/>
              </a:rPr>
              <a:t>Advertised window</a:t>
            </a:r>
          </a:p>
        </p:txBody>
      </p:sp>
      <p:sp>
        <p:nvSpPr>
          <p:cNvPr id="36880" name="Text Box 15"/>
          <p:cNvSpPr txBox="1">
            <a:spLocks noChangeArrowheads="1"/>
          </p:cNvSpPr>
          <p:nvPr/>
        </p:nvSpPr>
        <p:spPr bwMode="auto">
          <a:xfrm>
            <a:off x="3265488" y="3352800"/>
            <a:ext cx="10668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9pPr>
          </a:lstStyle>
          <a:p>
            <a:pPr algn="l"/>
            <a:r>
              <a:rPr lang="en-US" b="0">
                <a:solidFill>
                  <a:srgbClr val="000000"/>
                </a:solidFill>
                <a:latin typeface="Arial" charset="0"/>
              </a:rPr>
              <a:t>HdrLen</a:t>
            </a:r>
          </a:p>
        </p:txBody>
      </p:sp>
      <p:sp>
        <p:nvSpPr>
          <p:cNvPr id="36881" name="Line 16"/>
          <p:cNvSpPr>
            <a:spLocks noChangeShapeType="1"/>
          </p:cNvSpPr>
          <p:nvPr/>
        </p:nvSpPr>
        <p:spPr bwMode="auto">
          <a:xfrm>
            <a:off x="4249738" y="3276600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6882" name="Line 17"/>
          <p:cNvSpPr>
            <a:spLocks noChangeShapeType="1"/>
          </p:cNvSpPr>
          <p:nvPr/>
        </p:nvSpPr>
        <p:spPr bwMode="auto">
          <a:xfrm>
            <a:off x="4706938" y="3276600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6883" name="Text Box 18"/>
          <p:cNvSpPr txBox="1">
            <a:spLocks noChangeArrowheads="1"/>
          </p:cNvSpPr>
          <p:nvPr/>
        </p:nvSpPr>
        <p:spPr bwMode="auto">
          <a:xfrm>
            <a:off x="4919663" y="3363913"/>
            <a:ext cx="804862" cy="396875"/>
          </a:xfrm>
          <a:prstGeom prst="rect">
            <a:avLst/>
          </a:prstGeom>
          <a:solidFill>
            <a:srgbClr val="CCFF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9pPr>
          </a:lstStyle>
          <a:p>
            <a:pPr algn="l"/>
            <a:r>
              <a:rPr lang="en-US" b="0">
                <a:solidFill>
                  <a:srgbClr val="000000"/>
                </a:solidFill>
                <a:latin typeface="Arial" charset="0"/>
              </a:rPr>
              <a:t>Flags</a:t>
            </a:r>
          </a:p>
        </p:txBody>
      </p:sp>
      <p:sp>
        <p:nvSpPr>
          <p:cNvPr id="36884" name="Text Box 19"/>
          <p:cNvSpPr txBox="1">
            <a:spLocks noChangeArrowheads="1"/>
          </p:cNvSpPr>
          <p:nvPr/>
        </p:nvSpPr>
        <p:spPr bwMode="auto">
          <a:xfrm>
            <a:off x="4325938" y="3398838"/>
            <a:ext cx="325437" cy="396875"/>
          </a:xfrm>
          <a:prstGeom prst="rect">
            <a:avLst/>
          </a:prstGeom>
          <a:solidFill>
            <a:srgbClr val="CCFF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9pPr>
          </a:lstStyle>
          <a:p>
            <a:pPr algn="l"/>
            <a:r>
              <a:rPr lang="en-US" b="0">
                <a:solidFill>
                  <a:srgbClr val="000000"/>
                </a:solidFill>
                <a:latin typeface="Arial" charset="0"/>
              </a:rPr>
              <a:t>0</a:t>
            </a:r>
          </a:p>
        </p:txBody>
      </p:sp>
      <p:sp>
        <p:nvSpPr>
          <p:cNvPr id="36885" name="Rectangle 20"/>
          <p:cNvSpPr>
            <a:spLocks noChangeArrowheads="1"/>
          </p:cNvSpPr>
          <p:nvPr/>
        </p:nvSpPr>
        <p:spPr bwMode="auto">
          <a:xfrm>
            <a:off x="3335338" y="3810000"/>
            <a:ext cx="2438400" cy="533400"/>
          </a:xfrm>
          <a:prstGeom prst="rect">
            <a:avLst/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6886" name="Rectangle 21"/>
          <p:cNvSpPr>
            <a:spLocks noChangeArrowheads="1"/>
          </p:cNvSpPr>
          <p:nvPr/>
        </p:nvSpPr>
        <p:spPr bwMode="auto">
          <a:xfrm>
            <a:off x="5773738" y="3810000"/>
            <a:ext cx="2438400" cy="533400"/>
          </a:xfrm>
          <a:prstGeom prst="rect">
            <a:avLst/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6887" name="Text Box 22"/>
          <p:cNvSpPr txBox="1">
            <a:spLocks noChangeArrowheads="1"/>
          </p:cNvSpPr>
          <p:nvPr/>
        </p:nvSpPr>
        <p:spPr bwMode="auto">
          <a:xfrm>
            <a:off x="3700463" y="3897313"/>
            <a:ext cx="1384300" cy="396875"/>
          </a:xfrm>
          <a:prstGeom prst="rect">
            <a:avLst/>
          </a:prstGeom>
          <a:solidFill>
            <a:srgbClr val="CCFF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9pPr>
          </a:lstStyle>
          <a:p>
            <a:pPr algn="l"/>
            <a:r>
              <a:rPr lang="en-US" b="0" dirty="0">
                <a:solidFill>
                  <a:srgbClr val="000000"/>
                </a:solidFill>
                <a:latin typeface="Arial" charset="0"/>
              </a:rPr>
              <a:t>Checksum</a:t>
            </a:r>
          </a:p>
        </p:txBody>
      </p:sp>
      <p:sp>
        <p:nvSpPr>
          <p:cNvPr id="36888" name="Text Box 23"/>
          <p:cNvSpPr txBox="1">
            <a:spLocks noChangeArrowheads="1"/>
          </p:cNvSpPr>
          <p:nvPr/>
        </p:nvSpPr>
        <p:spPr bwMode="auto">
          <a:xfrm>
            <a:off x="6062663" y="3897313"/>
            <a:ext cx="1793875" cy="396875"/>
          </a:xfrm>
          <a:prstGeom prst="rect">
            <a:avLst/>
          </a:prstGeom>
          <a:solidFill>
            <a:srgbClr val="CCFF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9pPr>
          </a:lstStyle>
          <a:p>
            <a:pPr algn="l"/>
            <a:r>
              <a:rPr lang="en-US" b="0">
                <a:solidFill>
                  <a:srgbClr val="000000"/>
                </a:solidFill>
                <a:latin typeface="Arial" charset="0"/>
              </a:rPr>
              <a:t>Urgent pointer</a:t>
            </a:r>
          </a:p>
        </p:txBody>
      </p:sp>
      <p:sp>
        <p:nvSpPr>
          <p:cNvPr id="36889" name="Rectangle 24"/>
          <p:cNvSpPr>
            <a:spLocks noChangeArrowheads="1"/>
          </p:cNvSpPr>
          <p:nvPr/>
        </p:nvSpPr>
        <p:spPr bwMode="auto">
          <a:xfrm>
            <a:off x="3335338" y="4343400"/>
            <a:ext cx="4876800" cy="457200"/>
          </a:xfrm>
          <a:prstGeom prst="rect">
            <a:avLst/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6890" name="Text Box 25"/>
          <p:cNvSpPr txBox="1">
            <a:spLocks noChangeArrowheads="1"/>
          </p:cNvSpPr>
          <p:nvPr/>
        </p:nvSpPr>
        <p:spPr bwMode="auto">
          <a:xfrm>
            <a:off x="4783138" y="4389438"/>
            <a:ext cx="2189162" cy="396875"/>
          </a:xfrm>
          <a:prstGeom prst="rect">
            <a:avLst/>
          </a:prstGeom>
          <a:solidFill>
            <a:srgbClr val="CCFF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9pPr>
          </a:lstStyle>
          <a:p>
            <a:pPr algn="l"/>
            <a:r>
              <a:rPr lang="en-US" b="0">
                <a:solidFill>
                  <a:srgbClr val="000000"/>
                </a:solidFill>
                <a:latin typeface="Arial" charset="0"/>
              </a:rPr>
              <a:t>Options (variable)</a:t>
            </a:r>
          </a:p>
        </p:txBody>
      </p:sp>
      <p:sp>
        <p:nvSpPr>
          <p:cNvPr id="36891" name="Rectangle 26"/>
          <p:cNvSpPr>
            <a:spLocks noChangeArrowheads="1"/>
          </p:cNvSpPr>
          <p:nvPr/>
        </p:nvSpPr>
        <p:spPr bwMode="auto">
          <a:xfrm>
            <a:off x="3335338" y="4800600"/>
            <a:ext cx="4876800" cy="1143000"/>
          </a:xfrm>
          <a:prstGeom prst="rect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sz="2400" b="0">
                <a:solidFill>
                  <a:schemeClr val="bg1"/>
                </a:solidFill>
                <a:latin typeface="Arial" charset="0"/>
              </a:rPr>
              <a:t>Data</a:t>
            </a:r>
          </a:p>
        </p:txBody>
      </p:sp>
      <p:sp>
        <p:nvSpPr>
          <p:cNvPr id="36892" name="Text Box 27"/>
          <p:cNvSpPr txBox="1">
            <a:spLocks noChangeArrowheads="1"/>
          </p:cNvSpPr>
          <p:nvPr/>
        </p:nvSpPr>
        <p:spPr bwMode="auto">
          <a:xfrm>
            <a:off x="762000" y="2362200"/>
            <a:ext cx="1624363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9pPr>
          </a:lstStyle>
          <a:p>
            <a:pPr algn="l"/>
            <a:r>
              <a:rPr lang="en-US" b="0" dirty="0" smtClean="0">
                <a:solidFill>
                  <a:srgbClr val="FF6600"/>
                </a:solidFill>
                <a:latin typeface="Arial" charset="0"/>
              </a:rPr>
              <a:t>Used to mux </a:t>
            </a:r>
          </a:p>
          <a:p>
            <a:pPr algn="l"/>
            <a:r>
              <a:rPr lang="en-US" b="0" dirty="0" smtClean="0">
                <a:solidFill>
                  <a:srgbClr val="FF6600"/>
                </a:solidFill>
                <a:latin typeface="Arial" charset="0"/>
              </a:rPr>
              <a:t>and </a:t>
            </a:r>
            <a:r>
              <a:rPr lang="en-US" b="0" dirty="0" err="1" smtClean="0">
                <a:solidFill>
                  <a:srgbClr val="FF6600"/>
                </a:solidFill>
                <a:latin typeface="Arial" charset="0"/>
              </a:rPr>
              <a:t>demux</a:t>
            </a:r>
            <a:r>
              <a:rPr lang="en-US" b="0" dirty="0" smtClean="0">
                <a:solidFill>
                  <a:srgbClr val="FF6600"/>
                </a:solidFill>
                <a:latin typeface="Arial" charset="0"/>
              </a:rPr>
              <a:t> </a:t>
            </a:r>
            <a:endParaRPr lang="en-US" b="0" dirty="0">
              <a:solidFill>
                <a:srgbClr val="FF6600"/>
              </a:solidFill>
              <a:latin typeface="Arial" charset="0"/>
            </a:endParaRPr>
          </a:p>
        </p:txBody>
      </p:sp>
      <p:sp>
        <p:nvSpPr>
          <p:cNvPr id="36893" name="Oval 28"/>
          <p:cNvSpPr>
            <a:spLocks noChangeArrowheads="1"/>
          </p:cNvSpPr>
          <p:nvPr/>
        </p:nvSpPr>
        <p:spPr bwMode="auto">
          <a:xfrm>
            <a:off x="3048000" y="1828800"/>
            <a:ext cx="5486400" cy="609600"/>
          </a:xfrm>
          <a:prstGeom prst="ellipse">
            <a:avLst/>
          </a:prstGeom>
          <a:noFill/>
          <a:ln w="25400">
            <a:solidFill>
              <a:srgbClr val="FF66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>
              <a:solidFill>
                <a:srgbClr val="FF6600"/>
              </a:solidFill>
            </a:endParaRPr>
          </a:p>
        </p:txBody>
      </p:sp>
      <p:cxnSp>
        <p:nvCxnSpPr>
          <p:cNvPr id="36895" name="AutoShape 30"/>
          <p:cNvCxnSpPr>
            <a:cxnSpLocks noChangeShapeType="1"/>
            <a:stCxn id="36892" idx="3"/>
            <a:endCxn id="36893" idx="2"/>
          </p:cNvCxnSpPr>
          <p:nvPr/>
        </p:nvCxnSpPr>
        <p:spPr bwMode="auto">
          <a:xfrm flipV="1">
            <a:off x="2386363" y="2133600"/>
            <a:ext cx="661637" cy="582543"/>
          </a:xfrm>
          <a:prstGeom prst="straightConnector1">
            <a:avLst/>
          </a:prstGeom>
          <a:noFill/>
          <a:ln w="28575">
            <a:solidFill>
              <a:srgbClr val="FF66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</p:spTree>
    <p:extLst>
      <p:ext uri="{BB962C8B-B14F-4D97-AF65-F5344CB8AC3E}">
        <p14:creationId xmlns:p14="http://schemas.microsoft.com/office/powerpoint/2010/main" val="30624747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892" grpId="0"/>
      <p:bldP spid="36893" grpId="0" animBg="1"/>
    </p:bld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73162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>Last time: Components of a solution for reliable transport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Checksums (for error detection) </a:t>
            </a:r>
          </a:p>
          <a:p>
            <a:r>
              <a:rPr lang="en-US" dirty="0" smtClean="0"/>
              <a:t>Timers (for loss detection) </a:t>
            </a:r>
          </a:p>
          <a:p>
            <a:r>
              <a:rPr lang="en-US" dirty="0" smtClean="0"/>
              <a:t>Acknowledgments </a:t>
            </a:r>
          </a:p>
          <a:p>
            <a:pPr lvl="1"/>
            <a:r>
              <a:rPr lang="en-US" dirty="0" smtClean="0"/>
              <a:t>cumulative </a:t>
            </a:r>
          </a:p>
          <a:p>
            <a:pPr lvl="1"/>
            <a:r>
              <a:rPr lang="en-US" dirty="0" smtClean="0"/>
              <a:t>selective</a:t>
            </a:r>
          </a:p>
          <a:p>
            <a:r>
              <a:rPr lang="en-US" dirty="0" smtClean="0"/>
              <a:t>Sequence numbers (duplicates, windows)</a:t>
            </a:r>
          </a:p>
          <a:p>
            <a:r>
              <a:rPr lang="en-US" dirty="0" smtClean="0"/>
              <a:t>Sliding Windows (for efficiency)</a:t>
            </a:r>
          </a:p>
          <a:p>
            <a:pPr lvl="1"/>
            <a:r>
              <a:rPr lang="en-US" dirty="0" smtClean="0"/>
              <a:t>Go-Back-N (GBN)</a:t>
            </a:r>
          </a:p>
          <a:p>
            <a:pPr lvl="1"/>
            <a:r>
              <a:rPr lang="en-US" dirty="0" smtClean="0"/>
              <a:t>Selective Replay (SR)</a:t>
            </a:r>
          </a:p>
        </p:txBody>
      </p:sp>
      <p:sp>
        <p:nvSpPr>
          <p:cNvPr id="4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11828BE7-28D6-6A44-825C-169A4C1A9E19}" type="slidenum">
              <a:rPr lang="en-US" smtClean="0"/>
              <a:t>71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13537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does TCP do?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760538"/>
            <a:ext cx="8839200" cy="4411662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Many of our previous ideas, but some key differences</a:t>
            </a:r>
          </a:p>
          <a:p>
            <a:r>
              <a:rPr lang="en-US" sz="2400" dirty="0" smtClean="0"/>
              <a:t>Checksum </a:t>
            </a:r>
          </a:p>
          <a:p>
            <a:endParaRPr lang="en-US" sz="2400" dirty="0"/>
          </a:p>
          <a:p>
            <a:endParaRPr lang="en-US" sz="2400" dirty="0" smtClean="0"/>
          </a:p>
          <a:p>
            <a:endParaRPr lang="en-US" dirty="0" smtClean="0"/>
          </a:p>
          <a:p>
            <a:endParaRPr lang="en-US" dirty="0" smtClean="0"/>
          </a:p>
        </p:txBody>
      </p:sp>
      <p:sp>
        <p:nvSpPr>
          <p:cNvPr id="4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11828BE7-28D6-6A44-825C-169A4C1A9E19}" type="slidenum">
              <a:rPr lang="en-US" smtClean="0"/>
              <a:t>72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23248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Slide Number Placeholder 5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51F71FEA-4B63-0643-BFF9-B0FC45B63B78}" type="slidenum">
              <a:rPr lang="en-US" sz="1400" b="0">
                <a:latin typeface="Times New Roman" charset="0"/>
              </a:rPr>
              <a:pPr eaLnBrk="1" hangingPunct="1"/>
              <a:t>73</a:t>
            </a:fld>
            <a:endParaRPr lang="en-US" sz="1400" b="0">
              <a:latin typeface="Times New Roman" charset="0"/>
            </a:endParaRPr>
          </a:p>
        </p:txBody>
      </p:sp>
      <p:sp>
        <p:nvSpPr>
          <p:cNvPr id="928770" name="Rectangle 2"/>
          <p:cNvSpPr>
            <a:spLocks noChangeArrowheads="1"/>
          </p:cNvSpPr>
          <p:nvPr/>
        </p:nvSpPr>
        <p:spPr bwMode="auto">
          <a:xfrm>
            <a:off x="615950" y="1508125"/>
            <a:ext cx="8001000" cy="4648200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>
              <a:ea typeface="+mn-ea"/>
              <a:cs typeface="+mn-cs"/>
            </a:endParaRPr>
          </a:p>
        </p:txBody>
      </p:sp>
      <p:sp>
        <p:nvSpPr>
          <p:cNvPr id="36868" name="Rectangle 3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>
                <a:latin typeface="Helvetica" charset="0"/>
                <a:ea typeface="ＭＳ Ｐゴシック" charset="0"/>
                <a:cs typeface="ＭＳ Ｐゴシック" charset="0"/>
              </a:rPr>
              <a:t>TCP Header</a:t>
            </a:r>
          </a:p>
        </p:txBody>
      </p:sp>
      <p:sp>
        <p:nvSpPr>
          <p:cNvPr id="36869" name="Rectangle 4"/>
          <p:cNvSpPr>
            <a:spLocks noChangeArrowheads="1"/>
          </p:cNvSpPr>
          <p:nvPr/>
        </p:nvSpPr>
        <p:spPr bwMode="auto">
          <a:xfrm>
            <a:off x="3335338" y="1828800"/>
            <a:ext cx="2362200" cy="533400"/>
          </a:xfrm>
          <a:prstGeom prst="rect">
            <a:avLst/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6870" name="Text Box 5"/>
          <p:cNvSpPr txBox="1">
            <a:spLocks noChangeArrowheads="1"/>
          </p:cNvSpPr>
          <p:nvPr/>
        </p:nvSpPr>
        <p:spPr bwMode="auto">
          <a:xfrm>
            <a:off x="3716338" y="1874838"/>
            <a:ext cx="1497012" cy="396875"/>
          </a:xfrm>
          <a:prstGeom prst="rect">
            <a:avLst/>
          </a:prstGeom>
          <a:solidFill>
            <a:srgbClr val="CCFF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9pPr>
          </a:lstStyle>
          <a:p>
            <a:pPr algn="l"/>
            <a:r>
              <a:rPr lang="en-US" b="0">
                <a:solidFill>
                  <a:srgbClr val="FF6600"/>
                </a:solidFill>
                <a:latin typeface="Arial" charset="0"/>
              </a:rPr>
              <a:t>Source port</a:t>
            </a:r>
          </a:p>
        </p:txBody>
      </p:sp>
      <p:sp>
        <p:nvSpPr>
          <p:cNvPr id="36871" name="Rectangle 6"/>
          <p:cNvSpPr>
            <a:spLocks noChangeArrowheads="1"/>
          </p:cNvSpPr>
          <p:nvPr/>
        </p:nvSpPr>
        <p:spPr bwMode="auto">
          <a:xfrm>
            <a:off x="5697538" y="1828800"/>
            <a:ext cx="2514600" cy="533400"/>
          </a:xfrm>
          <a:prstGeom prst="rect">
            <a:avLst/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6872" name="Text Box 7"/>
          <p:cNvSpPr txBox="1">
            <a:spLocks noChangeArrowheads="1"/>
          </p:cNvSpPr>
          <p:nvPr/>
        </p:nvSpPr>
        <p:spPr bwMode="auto">
          <a:xfrm>
            <a:off x="5849938" y="1874838"/>
            <a:ext cx="1963737" cy="396875"/>
          </a:xfrm>
          <a:prstGeom prst="rect">
            <a:avLst/>
          </a:prstGeom>
          <a:solidFill>
            <a:srgbClr val="CCFF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9pPr>
          </a:lstStyle>
          <a:p>
            <a:pPr algn="l"/>
            <a:r>
              <a:rPr lang="en-US" b="0" dirty="0">
                <a:solidFill>
                  <a:srgbClr val="FF6600"/>
                </a:solidFill>
                <a:latin typeface="Arial" charset="0"/>
              </a:rPr>
              <a:t>Destination port</a:t>
            </a:r>
          </a:p>
        </p:txBody>
      </p:sp>
      <p:sp>
        <p:nvSpPr>
          <p:cNvPr id="36873" name="Rectangle 8"/>
          <p:cNvSpPr>
            <a:spLocks noChangeArrowheads="1"/>
          </p:cNvSpPr>
          <p:nvPr/>
        </p:nvSpPr>
        <p:spPr bwMode="auto">
          <a:xfrm>
            <a:off x="3335338" y="2362200"/>
            <a:ext cx="4876800" cy="457200"/>
          </a:xfrm>
          <a:prstGeom prst="rect">
            <a:avLst/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6874" name="Text Box 9"/>
          <p:cNvSpPr txBox="1">
            <a:spLocks noChangeArrowheads="1"/>
          </p:cNvSpPr>
          <p:nvPr/>
        </p:nvSpPr>
        <p:spPr bwMode="auto">
          <a:xfrm>
            <a:off x="4630738" y="2408238"/>
            <a:ext cx="2260600" cy="396875"/>
          </a:xfrm>
          <a:prstGeom prst="rect">
            <a:avLst/>
          </a:prstGeom>
          <a:solidFill>
            <a:srgbClr val="CCFF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9pPr>
          </a:lstStyle>
          <a:p>
            <a:pPr algn="l"/>
            <a:r>
              <a:rPr lang="en-US" b="0">
                <a:solidFill>
                  <a:srgbClr val="000000"/>
                </a:solidFill>
                <a:latin typeface="Arial" charset="0"/>
              </a:rPr>
              <a:t>Sequence number</a:t>
            </a:r>
          </a:p>
        </p:txBody>
      </p:sp>
      <p:sp>
        <p:nvSpPr>
          <p:cNvPr id="36875" name="Rectangle 10"/>
          <p:cNvSpPr>
            <a:spLocks noChangeArrowheads="1"/>
          </p:cNvSpPr>
          <p:nvPr/>
        </p:nvSpPr>
        <p:spPr bwMode="auto">
          <a:xfrm>
            <a:off x="3335338" y="2819400"/>
            <a:ext cx="4876800" cy="457200"/>
          </a:xfrm>
          <a:prstGeom prst="rect">
            <a:avLst/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6876" name="Text Box 11"/>
          <p:cNvSpPr txBox="1">
            <a:spLocks noChangeArrowheads="1"/>
          </p:cNvSpPr>
          <p:nvPr/>
        </p:nvSpPr>
        <p:spPr bwMode="auto">
          <a:xfrm>
            <a:off x="4630738" y="2865438"/>
            <a:ext cx="2117725" cy="396875"/>
          </a:xfrm>
          <a:prstGeom prst="rect">
            <a:avLst/>
          </a:prstGeom>
          <a:solidFill>
            <a:srgbClr val="CCFF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9pPr>
          </a:lstStyle>
          <a:p>
            <a:pPr algn="l"/>
            <a:r>
              <a:rPr lang="en-US" b="0">
                <a:solidFill>
                  <a:srgbClr val="000000"/>
                </a:solidFill>
                <a:latin typeface="Arial" charset="0"/>
              </a:rPr>
              <a:t>Acknowledgment</a:t>
            </a:r>
          </a:p>
        </p:txBody>
      </p:sp>
      <p:sp>
        <p:nvSpPr>
          <p:cNvPr id="36877" name="Rectangle 12"/>
          <p:cNvSpPr>
            <a:spLocks noChangeArrowheads="1"/>
          </p:cNvSpPr>
          <p:nvPr/>
        </p:nvSpPr>
        <p:spPr bwMode="auto">
          <a:xfrm>
            <a:off x="3335338" y="3276600"/>
            <a:ext cx="2438400" cy="533400"/>
          </a:xfrm>
          <a:prstGeom prst="rect">
            <a:avLst/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6878" name="Rectangle 13"/>
          <p:cNvSpPr>
            <a:spLocks noChangeArrowheads="1"/>
          </p:cNvSpPr>
          <p:nvPr/>
        </p:nvSpPr>
        <p:spPr bwMode="auto">
          <a:xfrm>
            <a:off x="5773738" y="3276600"/>
            <a:ext cx="2438400" cy="533400"/>
          </a:xfrm>
          <a:prstGeom prst="rect">
            <a:avLst/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6879" name="Text Box 14"/>
          <p:cNvSpPr txBox="1">
            <a:spLocks noChangeArrowheads="1"/>
          </p:cNvSpPr>
          <p:nvPr/>
        </p:nvSpPr>
        <p:spPr bwMode="auto">
          <a:xfrm>
            <a:off x="5838825" y="3349625"/>
            <a:ext cx="2301875" cy="396875"/>
          </a:xfrm>
          <a:prstGeom prst="rect">
            <a:avLst/>
          </a:prstGeom>
          <a:solidFill>
            <a:srgbClr val="CCFF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9pPr>
          </a:lstStyle>
          <a:p>
            <a:pPr algn="l"/>
            <a:r>
              <a:rPr lang="en-US" b="0">
                <a:solidFill>
                  <a:srgbClr val="000000"/>
                </a:solidFill>
                <a:latin typeface="Arial" charset="0"/>
              </a:rPr>
              <a:t>Advertised window</a:t>
            </a:r>
          </a:p>
        </p:txBody>
      </p:sp>
      <p:sp>
        <p:nvSpPr>
          <p:cNvPr id="36880" name="Text Box 15"/>
          <p:cNvSpPr txBox="1">
            <a:spLocks noChangeArrowheads="1"/>
          </p:cNvSpPr>
          <p:nvPr/>
        </p:nvSpPr>
        <p:spPr bwMode="auto">
          <a:xfrm>
            <a:off x="3265488" y="3352800"/>
            <a:ext cx="10668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9pPr>
          </a:lstStyle>
          <a:p>
            <a:pPr algn="l"/>
            <a:r>
              <a:rPr lang="en-US" b="0">
                <a:solidFill>
                  <a:srgbClr val="000000"/>
                </a:solidFill>
                <a:latin typeface="Arial" charset="0"/>
              </a:rPr>
              <a:t>HdrLen</a:t>
            </a:r>
          </a:p>
        </p:txBody>
      </p:sp>
      <p:sp>
        <p:nvSpPr>
          <p:cNvPr id="36881" name="Line 16"/>
          <p:cNvSpPr>
            <a:spLocks noChangeShapeType="1"/>
          </p:cNvSpPr>
          <p:nvPr/>
        </p:nvSpPr>
        <p:spPr bwMode="auto">
          <a:xfrm>
            <a:off x="4249738" y="3276600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6882" name="Line 17"/>
          <p:cNvSpPr>
            <a:spLocks noChangeShapeType="1"/>
          </p:cNvSpPr>
          <p:nvPr/>
        </p:nvSpPr>
        <p:spPr bwMode="auto">
          <a:xfrm>
            <a:off x="4706938" y="3276600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6883" name="Text Box 18"/>
          <p:cNvSpPr txBox="1">
            <a:spLocks noChangeArrowheads="1"/>
          </p:cNvSpPr>
          <p:nvPr/>
        </p:nvSpPr>
        <p:spPr bwMode="auto">
          <a:xfrm>
            <a:off x="4919663" y="3363913"/>
            <a:ext cx="804862" cy="396875"/>
          </a:xfrm>
          <a:prstGeom prst="rect">
            <a:avLst/>
          </a:prstGeom>
          <a:solidFill>
            <a:srgbClr val="CCFF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9pPr>
          </a:lstStyle>
          <a:p>
            <a:pPr algn="l"/>
            <a:r>
              <a:rPr lang="en-US" b="0">
                <a:solidFill>
                  <a:srgbClr val="000000"/>
                </a:solidFill>
                <a:latin typeface="Arial" charset="0"/>
              </a:rPr>
              <a:t>Flags</a:t>
            </a:r>
          </a:p>
        </p:txBody>
      </p:sp>
      <p:sp>
        <p:nvSpPr>
          <p:cNvPr id="36884" name="Text Box 19"/>
          <p:cNvSpPr txBox="1">
            <a:spLocks noChangeArrowheads="1"/>
          </p:cNvSpPr>
          <p:nvPr/>
        </p:nvSpPr>
        <p:spPr bwMode="auto">
          <a:xfrm>
            <a:off x="4325938" y="3398838"/>
            <a:ext cx="325437" cy="396875"/>
          </a:xfrm>
          <a:prstGeom prst="rect">
            <a:avLst/>
          </a:prstGeom>
          <a:solidFill>
            <a:srgbClr val="CCFF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9pPr>
          </a:lstStyle>
          <a:p>
            <a:pPr algn="l"/>
            <a:r>
              <a:rPr lang="en-US" b="0">
                <a:solidFill>
                  <a:srgbClr val="000000"/>
                </a:solidFill>
                <a:latin typeface="Arial" charset="0"/>
              </a:rPr>
              <a:t>0</a:t>
            </a:r>
          </a:p>
        </p:txBody>
      </p:sp>
      <p:sp>
        <p:nvSpPr>
          <p:cNvPr id="36885" name="Rectangle 20"/>
          <p:cNvSpPr>
            <a:spLocks noChangeArrowheads="1"/>
          </p:cNvSpPr>
          <p:nvPr/>
        </p:nvSpPr>
        <p:spPr bwMode="auto">
          <a:xfrm>
            <a:off x="3335338" y="3810000"/>
            <a:ext cx="2438400" cy="533400"/>
          </a:xfrm>
          <a:prstGeom prst="rect">
            <a:avLst/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6886" name="Rectangle 21"/>
          <p:cNvSpPr>
            <a:spLocks noChangeArrowheads="1"/>
          </p:cNvSpPr>
          <p:nvPr/>
        </p:nvSpPr>
        <p:spPr bwMode="auto">
          <a:xfrm>
            <a:off x="5773738" y="3810000"/>
            <a:ext cx="2438400" cy="533400"/>
          </a:xfrm>
          <a:prstGeom prst="rect">
            <a:avLst/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6887" name="Text Box 22"/>
          <p:cNvSpPr txBox="1">
            <a:spLocks noChangeArrowheads="1"/>
          </p:cNvSpPr>
          <p:nvPr/>
        </p:nvSpPr>
        <p:spPr bwMode="auto">
          <a:xfrm>
            <a:off x="3700463" y="3897313"/>
            <a:ext cx="1384300" cy="396875"/>
          </a:xfrm>
          <a:prstGeom prst="rect">
            <a:avLst/>
          </a:prstGeom>
          <a:solidFill>
            <a:srgbClr val="CCFF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9pPr>
          </a:lstStyle>
          <a:p>
            <a:pPr algn="l"/>
            <a:r>
              <a:rPr lang="en-US" b="0" dirty="0">
                <a:solidFill>
                  <a:srgbClr val="000000"/>
                </a:solidFill>
                <a:latin typeface="Arial" charset="0"/>
              </a:rPr>
              <a:t>Checksum</a:t>
            </a:r>
          </a:p>
        </p:txBody>
      </p:sp>
      <p:sp>
        <p:nvSpPr>
          <p:cNvPr id="36888" name="Text Box 23"/>
          <p:cNvSpPr txBox="1">
            <a:spLocks noChangeArrowheads="1"/>
          </p:cNvSpPr>
          <p:nvPr/>
        </p:nvSpPr>
        <p:spPr bwMode="auto">
          <a:xfrm>
            <a:off x="6062663" y="3897313"/>
            <a:ext cx="1793875" cy="396875"/>
          </a:xfrm>
          <a:prstGeom prst="rect">
            <a:avLst/>
          </a:prstGeom>
          <a:solidFill>
            <a:srgbClr val="CCFF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9pPr>
          </a:lstStyle>
          <a:p>
            <a:pPr algn="l"/>
            <a:r>
              <a:rPr lang="en-US" b="0">
                <a:solidFill>
                  <a:srgbClr val="000000"/>
                </a:solidFill>
                <a:latin typeface="Arial" charset="0"/>
              </a:rPr>
              <a:t>Urgent pointer</a:t>
            </a:r>
          </a:p>
        </p:txBody>
      </p:sp>
      <p:sp>
        <p:nvSpPr>
          <p:cNvPr id="36889" name="Rectangle 24"/>
          <p:cNvSpPr>
            <a:spLocks noChangeArrowheads="1"/>
          </p:cNvSpPr>
          <p:nvPr/>
        </p:nvSpPr>
        <p:spPr bwMode="auto">
          <a:xfrm>
            <a:off x="3335338" y="4343400"/>
            <a:ext cx="4876800" cy="457200"/>
          </a:xfrm>
          <a:prstGeom prst="rect">
            <a:avLst/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6890" name="Text Box 25"/>
          <p:cNvSpPr txBox="1">
            <a:spLocks noChangeArrowheads="1"/>
          </p:cNvSpPr>
          <p:nvPr/>
        </p:nvSpPr>
        <p:spPr bwMode="auto">
          <a:xfrm>
            <a:off x="4783138" y="4389438"/>
            <a:ext cx="2189162" cy="396875"/>
          </a:xfrm>
          <a:prstGeom prst="rect">
            <a:avLst/>
          </a:prstGeom>
          <a:solidFill>
            <a:srgbClr val="CCFF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9pPr>
          </a:lstStyle>
          <a:p>
            <a:pPr algn="l"/>
            <a:r>
              <a:rPr lang="en-US" b="0">
                <a:solidFill>
                  <a:srgbClr val="000000"/>
                </a:solidFill>
                <a:latin typeface="Arial" charset="0"/>
              </a:rPr>
              <a:t>Options (variable)</a:t>
            </a:r>
          </a:p>
        </p:txBody>
      </p:sp>
      <p:sp>
        <p:nvSpPr>
          <p:cNvPr id="36891" name="Rectangle 26"/>
          <p:cNvSpPr>
            <a:spLocks noChangeArrowheads="1"/>
          </p:cNvSpPr>
          <p:nvPr/>
        </p:nvSpPr>
        <p:spPr bwMode="auto">
          <a:xfrm>
            <a:off x="3335338" y="4800600"/>
            <a:ext cx="4876800" cy="1143000"/>
          </a:xfrm>
          <a:prstGeom prst="rect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sz="2400" b="0">
                <a:solidFill>
                  <a:schemeClr val="bg1"/>
                </a:solidFill>
                <a:latin typeface="Arial" charset="0"/>
              </a:rPr>
              <a:t>Data</a:t>
            </a:r>
          </a:p>
        </p:txBody>
      </p:sp>
      <p:sp>
        <p:nvSpPr>
          <p:cNvPr id="36892" name="Text Box 27"/>
          <p:cNvSpPr txBox="1">
            <a:spLocks noChangeArrowheads="1"/>
          </p:cNvSpPr>
          <p:nvPr/>
        </p:nvSpPr>
        <p:spPr bwMode="auto">
          <a:xfrm>
            <a:off x="1033964" y="3124200"/>
            <a:ext cx="1556836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9pPr>
          </a:lstStyle>
          <a:p>
            <a:pPr algn="l"/>
            <a:r>
              <a:rPr lang="en-US" b="0" dirty="0" smtClean="0">
                <a:solidFill>
                  <a:srgbClr val="FF6600"/>
                </a:solidFill>
                <a:latin typeface="Arial" charset="0"/>
              </a:rPr>
              <a:t>Computed </a:t>
            </a:r>
            <a:br>
              <a:rPr lang="en-US" b="0" dirty="0" smtClean="0">
                <a:solidFill>
                  <a:srgbClr val="FF6600"/>
                </a:solidFill>
                <a:latin typeface="Arial" charset="0"/>
              </a:rPr>
            </a:br>
            <a:r>
              <a:rPr lang="en-US" b="0" dirty="0" smtClean="0">
                <a:solidFill>
                  <a:srgbClr val="FF6600"/>
                </a:solidFill>
                <a:latin typeface="Arial" charset="0"/>
              </a:rPr>
              <a:t>over</a:t>
            </a:r>
            <a:r>
              <a:rPr lang="en-US" b="0" dirty="0">
                <a:solidFill>
                  <a:srgbClr val="FF6600"/>
                </a:solidFill>
                <a:latin typeface="Arial" charset="0"/>
              </a:rPr>
              <a:t> </a:t>
            </a:r>
            <a:r>
              <a:rPr lang="en-US" b="0" dirty="0" smtClean="0">
                <a:solidFill>
                  <a:srgbClr val="FF6600"/>
                </a:solidFill>
                <a:latin typeface="Arial" charset="0"/>
              </a:rPr>
              <a:t>header </a:t>
            </a:r>
          </a:p>
          <a:p>
            <a:pPr algn="l"/>
            <a:r>
              <a:rPr lang="en-US" b="0" dirty="0" smtClean="0">
                <a:solidFill>
                  <a:srgbClr val="FF6600"/>
                </a:solidFill>
                <a:latin typeface="Arial" charset="0"/>
              </a:rPr>
              <a:t>and data</a:t>
            </a:r>
            <a:endParaRPr lang="en-US" b="0" dirty="0">
              <a:solidFill>
                <a:srgbClr val="FF6600"/>
              </a:solidFill>
              <a:latin typeface="Arial" charset="0"/>
            </a:endParaRPr>
          </a:p>
        </p:txBody>
      </p:sp>
      <p:sp>
        <p:nvSpPr>
          <p:cNvPr id="36893" name="Oval 28"/>
          <p:cNvSpPr>
            <a:spLocks noChangeArrowheads="1"/>
          </p:cNvSpPr>
          <p:nvPr/>
        </p:nvSpPr>
        <p:spPr bwMode="auto">
          <a:xfrm>
            <a:off x="2971800" y="3810000"/>
            <a:ext cx="3124200" cy="609600"/>
          </a:xfrm>
          <a:prstGeom prst="ellipse">
            <a:avLst/>
          </a:prstGeom>
          <a:noFill/>
          <a:ln w="25400">
            <a:solidFill>
              <a:srgbClr val="FF66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>
              <a:solidFill>
                <a:srgbClr val="FF6600"/>
              </a:solidFill>
            </a:endParaRPr>
          </a:p>
        </p:txBody>
      </p:sp>
      <p:cxnSp>
        <p:nvCxnSpPr>
          <p:cNvPr id="36895" name="AutoShape 30"/>
          <p:cNvCxnSpPr>
            <a:cxnSpLocks noChangeShapeType="1"/>
            <a:endCxn id="36893" idx="2"/>
          </p:cNvCxnSpPr>
          <p:nvPr/>
        </p:nvCxnSpPr>
        <p:spPr bwMode="auto">
          <a:xfrm>
            <a:off x="2514600" y="3733800"/>
            <a:ext cx="457200" cy="381000"/>
          </a:xfrm>
          <a:prstGeom prst="straightConnector1">
            <a:avLst/>
          </a:prstGeom>
          <a:noFill/>
          <a:ln w="28575">
            <a:solidFill>
              <a:srgbClr val="FF66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</p:spTree>
    <p:extLst>
      <p:ext uri="{BB962C8B-B14F-4D97-AF65-F5344CB8AC3E}">
        <p14:creationId xmlns:p14="http://schemas.microsoft.com/office/powerpoint/2010/main" val="22697559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does TCP do?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760538"/>
            <a:ext cx="8839200" cy="4411662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Many of our previous ideas, but some key differences</a:t>
            </a:r>
          </a:p>
          <a:p>
            <a:r>
              <a:rPr lang="en-US" sz="2400" dirty="0" smtClean="0">
                <a:solidFill>
                  <a:schemeClr val="bg2"/>
                </a:solidFill>
              </a:rPr>
              <a:t>Checksum </a:t>
            </a:r>
          </a:p>
          <a:p>
            <a:r>
              <a:rPr lang="en-US" sz="2400" b="1" dirty="0" smtClean="0"/>
              <a:t>Sequence numbers are byte offsets </a:t>
            </a:r>
          </a:p>
          <a:p>
            <a:endParaRPr lang="en-US" sz="2400" dirty="0"/>
          </a:p>
          <a:p>
            <a:endParaRPr lang="en-US" sz="2400" dirty="0" smtClean="0"/>
          </a:p>
          <a:p>
            <a:endParaRPr lang="en-US" dirty="0" smtClean="0"/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5219007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3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>
                <a:latin typeface="Helvetica" charset="0"/>
                <a:ea typeface="ＭＳ Ｐゴシック" charset="0"/>
                <a:cs typeface="ＭＳ Ｐゴシック" charset="0"/>
              </a:rPr>
              <a:t>TCP: Segments </a:t>
            </a:r>
            <a:r>
              <a:rPr lang="en-US" dirty="0">
                <a:latin typeface="Helvetica" charset="0"/>
                <a:ea typeface="ＭＳ Ｐゴシック" charset="0"/>
                <a:cs typeface="ＭＳ Ｐゴシック" charset="0"/>
              </a:rPr>
              <a:t>and Sequence Numbers</a:t>
            </a:r>
          </a:p>
        </p:txBody>
      </p:sp>
      <p:sp>
        <p:nvSpPr>
          <p:cNvPr id="61444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endParaRPr lang="en-US">
              <a:latin typeface="Arial" charset="0"/>
              <a:cs typeface="Arial" charset="0"/>
            </a:endParaRPr>
          </a:p>
        </p:txBody>
      </p:sp>
      <p:sp>
        <p:nvSpPr>
          <p:cNvPr id="4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6553200" y="6362515"/>
            <a:ext cx="2133600" cy="365125"/>
          </a:xfrm>
        </p:spPr>
        <p:txBody>
          <a:bodyPr/>
          <a:lstStyle/>
          <a:p>
            <a:fld id="{11828BE7-28D6-6A44-825C-169A4C1A9E19}" type="slidenum">
              <a:rPr lang="en-US" smtClean="0"/>
              <a:t>75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86588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1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latin typeface="Helvetica" charset="0"/>
                <a:ea typeface="ＭＳ Ｐゴシック" charset="0"/>
                <a:cs typeface="ＭＳ Ｐゴシック" charset="0"/>
              </a:rPr>
              <a:t>TCP </a:t>
            </a:r>
            <a:r>
              <a:rPr lang="ja-JP" altLang="en-US" dirty="0">
                <a:latin typeface="Helvetica" charset="0"/>
                <a:ea typeface="ＭＳ Ｐゴシック" charset="0"/>
                <a:cs typeface="ＭＳ Ｐゴシック" charset="0"/>
              </a:rPr>
              <a:t>“</a:t>
            </a:r>
            <a:r>
              <a:rPr lang="en-US" dirty="0">
                <a:latin typeface="Helvetica" charset="0"/>
                <a:ea typeface="ＭＳ Ｐゴシック" charset="0"/>
                <a:cs typeface="ＭＳ Ｐゴシック" charset="0"/>
              </a:rPr>
              <a:t>Stream of Bytes</a:t>
            </a:r>
            <a:r>
              <a:rPr lang="ja-JP" altLang="en-US" dirty="0">
                <a:latin typeface="Helvetica" charset="0"/>
                <a:ea typeface="ＭＳ Ｐゴシック" charset="0"/>
                <a:cs typeface="ＭＳ Ｐゴシック" charset="0"/>
              </a:rPr>
              <a:t>”</a:t>
            </a:r>
            <a:r>
              <a:rPr lang="en-US" dirty="0">
                <a:latin typeface="Helvetica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smtClean="0">
                <a:latin typeface="Helvetica" charset="0"/>
                <a:ea typeface="ＭＳ Ｐゴシック" charset="0"/>
                <a:cs typeface="ＭＳ Ｐゴシック" charset="0"/>
              </a:rPr>
              <a:t>Service…</a:t>
            </a:r>
            <a:endParaRPr lang="en-US" dirty="0">
              <a:latin typeface="Helvetica" charset="0"/>
              <a:ea typeface="ＭＳ Ｐゴシック" charset="0"/>
              <a:cs typeface="ＭＳ Ｐゴシック" charset="0"/>
            </a:endParaRPr>
          </a:p>
        </p:txBody>
      </p:sp>
      <p:grpSp>
        <p:nvGrpSpPr>
          <p:cNvPr id="63492" name="Group 3"/>
          <p:cNvGrpSpPr>
            <a:grpSpLocks/>
          </p:cNvGrpSpPr>
          <p:nvPr/>
        </p:nvGrpSpPr>
        <p:grpSpPr bwMode="auto">
          <a:xfrm>
            <a:off x="1460500" y="2122488"/>
            <a:ext cx="5029200" cy="609600"/>
            <a:chOff x="912" y="1104"/>
            <a:chExt cx="3648" cy="384"/>
          </a:xfrm>
        </p:grpSpPr>
        <p:sp>
          <p:nvSpPr>
            <p:cNvPr id="63589" name="Line 4"/>
            <p:cNvSpPr>
              <a:spLocks noChangeShapeType="1"/>
            </p:cNvSpPr>
            <p:nvPr/>
          </p:nvSpPr>
          <p:spPr bwMode="auto">
            <a:xfrm>
              <a:off x="912" y="1104"/>
              <a:ext cx="331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3590" name="Line 5"/>
            <p:cNvSpPr>
              <a:spLocks noChangeShapeType="1"/>
            </p:cNvSpPr>
            <p:nvPr/>
          </p:nvSpPr>
          <p:spPr bwMode="auto">
            <a:xfrm>
              <a:off x="912" y="1488"/>
              <a:ext cx="331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3591" name="Line 6"/>
            <p:cNvSpPr>
              <a:spLocks noChangeShapeType="1"/>
            </p:cNvSpPr>
            <p:nvPr/>
          </p:nvSpPr>
          <p:spPr bwMode="auto">
            <a:xfrm flipH="1">
              <a:off x="4224" y="1104"/>
              <a:ext cx="336" cy="0"/>
            </a:xfrm>
            <a:prstGeom prst="line">
              <a:avLst/>
            </a:prstGeom>
            <a:noFill/>
            <a:ln w="9525" cap="rnd">
              <a:solidFill>
                <a:schemeClr val="tx1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3592" name="Line 7"/>
            <p:cNvSpPr>
              <a:spLocks noChangeShapeType="1"/>
            </p:cNvSpPr>
            <p:nvPr/>
          </p:nvSpPr>
          <p:spPr bwMode="auto">
            <a:xfrm flipH="1">
              <a:off x="4224" y="1488"/>
              <a:ext cx="336" cy="0"/>
            </a:xfrm>
            <a:prstGeom prst="line">
              <a:avLst/>
            </a:prstGeom>
            <a:noFill/>
            <a:ln w="9525" cap="rnd">
              <a:solidFill>
                <a:schemeClr val="tx1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63493" name="Line 8"/>
          <p:cNvSpPr>
            <a:spLocks noChangeShapeType="1"/>
          </p:cNvSpPr>
          <p:nvPr/>
        </p:nvSpPr>
        <p:spPr bwMode="auto">
          <a:xfrm>
            <a:off x="1447800" y="2128838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3494" name="Line 9"/>
          <p:cNvSpPr>
            <a:spLocks noChangeShapeType="1"/>
          </p:cNvSpPr>
          <p:nvPr/>
        </p:nvSpPr>
        <p:spPr bwMode="auto">
          <a:xfrm>
            <a:off x="1600200" y="2128838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3495" name="Line 10"/>
          <p:cNvSpPr>
            <a:spLocks noChangeShapeType="1"/>
          </p:cNvSpPr>
          <p:nvPr/>
        </p:nvSpPr>
        <p:spPr bwMode="auto">
          <a:xfrm>
            <a:off x="1752600" y="2128838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3496" name="Line 11"/>
          <p:cNvSpPr>
            <a:spLocks noChangeShapeType="1"/>
          </p:cNvSpPr>
          <p:nvPr/>
        </p:nvSpPr>
        <p:spPr bwMode="auto">
          <a:xfrm>
            <a:off x="1905000" y="2128838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3497" name="Line 12"/>
          <p:cNvSpPr>
            <a:spLocks noChangeShapeType="1"/>
          </p:cNvSpPr>
          <p:nvPr/>
        </p:nvSpPr>
        <p:spPr bwMode="auto">
          <a:xfrm>
            <a:off x="2057400" y="2128838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3498" name="Line 13"/>
          <p:cNvSpPr>
            <a:spLocks noChangeShapeType="1"/>
          </p:cNvSpPr>
          <p:nvPr/>
        </p:nvSpPr>
        <p:spPr bwMode="auto">
          <a:xfrm>
            <a:off x="2209800" y="2128838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3499" name="Line 14"/>
          <p:cNvSpPr>
            <a:spLocks noChangeShapeType="1"/>
          </p:cNvSpPr>
          <p:nvPr/>
        </p:nvSpPr>
        <p:spPr bwMode="auto">
          <a:xfrm>
            <a:off x="2362200" y="2128838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3500" name="Line 15"/>
          <p:cNvSpPr>
            <a:spLocks noChangeShapeType="1"/>
          </p:cNvSpPr>
          <p:nvPr/>
        </p:nvSpPr>
        <p:spPr bwMode="auto">
          <a:xfrm>
            <a:off x="2514600" y="2128838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3501" name="Line 16"/>
          <p:cNvSpPr>
            <a:spLocks noChangeShapeType="1"/>
          </p:cNvSpPr>
          <p:nvPr/>
        </p:nvSpPr>
        <p:spPr bwMode="auto">
          <a:xfrm>
            <a:off x="2667000" y="2128838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3502" name="Line 17"/>
          <p:cNvSpPr>
            <a:spLocks noChangeShapeType="1"/>
          </p:cNvSpPr>
          <p:nvPr/>
        </p:nvSpPr>
        <p:spPr bwMode="auto">
          <a:xfrm>
            <a:off x="2819400" y="2128838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3503" name="Line 18"/>
          <p:cNvSpPr>
            <a:spLocks noChangeShapeType="1"/>
          </p:cNvSpPr>
          <p:nvPr/>
        </p:nvSpPr>
        <p:spPr bwMode="auto">
          <a:xfrm>
            <a:off x="2971800" y="2128838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3504" name="Line 19"/>
          <p:cNvSpPr>
            <a:spLocks noChangeShapeType="1"/>
          </p:cNvSpPr>
          <p:nvPr/>
        </p:nvSpPr>
        <p:spPr bwMode="auto">
          <a:xfrm>
            <a:off x="3124200" y="2128838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3505" name="Line 20"/>
          <p:cNvSpPr>
            <a:spLocks noChangeShapeType="1"/>
          </p:cNvSpPr>
          <p:nvPr/>
        </p:nvSpPr>
        <p:spPr bwMode="auto">
          <a:xfrm>
            <a:off x="3276600" y="2128838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3506" name="Line 21"/>
          <p:cNvSpPr>
            <a:spLocks noChangeShapeType="1"/>
          </p:cNvSpPr>
          <p:nvPr/>
        </p:nvSpPr>
        <p:spPr bwMode="auto">
          <a:xfrm>
            <a:off x="3429000" y="2128838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3507" name="Line 22"/>
          <p:cNvSpPr>
            <a:spLocks noChangeShapeType="1"/>
          </p:cNvSpPr>
          <p:nvPr/>
        </p:nvSpPr>
        <p:spPr bwMode="auto">
          <a:xfrm>
            <a:off x="3581400" y="2128838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3508" name="Line 23"/>
          <p:cNvSpPr>
            <a:spLocks noChangeShapeType="1"/>
          </p:cNvSpPr>
          <p:nvPr/>
        </p:nvSpPr>
        <p:spPr bwMode="auto">
          <a:xfrm>
            <a:off x="3733800" y="2128838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3509" name="Line 24"/>
          <p:cNvSpPr>
            <a:spLocks noChangeShapeType="1"/>
          </p:cNvSpPr>
          <p:nvPr/>
        </p:nvSpPr>
        <p:spPr bwMode="auto">
          <a:xfrm>
            <a:off x="3886200" y="2128838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3510" name="Line 25"/>
          <p:cNvSpPr>
            <a:spLocks noChangeShapeType="1"/>
          </p:cNvSpPr>
          <p:nvPr/>
        </p:nvSpPr>
        <p:spPr bwMode="auto">
          <a:xfrm>
            <a:off x="4038600" y="2128838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3511" name="Line 26"/>
          <p:cNvSpPr>
            <a:spLocks noChangeShapeType="1"/>
          </p:cNvSpPr>
          <p:nvPr/>
        </p:nvSpPr>
        <p:spPr bwMode="auto">
          <a:xfrm>
            <a:off x="4191000" y="2128838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3512" name="Line 27"/>
          <p:cNvSpPr>
            <a:spLocks noChangeShapeType="1"/>
          </p:cNvSpPr>
          <p:nvPr/>
        </p:nvSpPr>
        <p:spPr bwMode="auto">
          <a:xfrm>
            <a:off x="4343400" y="2128838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3513" name="Line 28"/>
          <p:cNvSpPr>
            <a:spLocks noChangeShapeType="1"/>
          </p:cNvSpPr>
          <p:nvPr/>
        </p:nvSpPr>
        <p:spPr bwMode="auto">
          <a:xfrm>
            <a:off x="4495800" y="2128838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3514" name="Line 29"/>
          <p:cNvSpPr>
            <a:spLocks noChangeShapeType="1"/>
          </p:cNvSpPr>
          <p:nvPr/>
        </p:nvSpPr>
        <p:spPr bwMode="auto">
          <a:xfrm>
            <a:off x="4648200" y="2128838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3515" name="Line 30"/>
          <p:cNvSpPr>
            <a:spLocks noChangeShapeType="1"/>
          </p:cNvSpPr>
          <p:nvPr/>
        </p:nvSpPr>
        <p:spPr bwMode="auto">
          <a:xfrm>
            <a:off x="4800600" y="2128838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3516" name="Line 31"/>
          <p:cNvSpPr>
            <a:spLocks noChangeShapeType="1"/>
          </p:cNvSpPr>
          <p:nvPr/>
        </p:nvSpPr>
        <p:spPr bwMode="auto">
          <a:xfrm>
            <a:off x="4953000" y="2128838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3517" name="Line 32"/>
          <p:cNvSpPr>
            <a:spLocks noChangeShapeType="1"/>
          </p:cNvSpPr>
          <p:nvPr/>
        </p:nvSpPr>
        <p:spPr bwMode="auto">
          <a:xfrm>
            <a:off x="5105400" y="2128838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3518" name="Line 33"/>
          <p:cNvSpPr>
            <a:spLocks noChangeShapeType="1"/>
          </p:cNvSpPr>
          <p:nvPr/>
        </p:nvSpPr>
        <p:spPr bwMode="auto">
          <a:xfrm>
            <a:off x="5257800" y="2128838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3519" name="Line 34"/>
          <p:cNvSpPr>
            <a:spLocks noChangeShapeType="1"/>
          </p:cNvSpPr>
          <p:nvPr/>
        </p:nvSpPr>
        <p:spPr bwMode="auto">
          <a:xfrm>
            <a:off x="5410200" y="2128838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3520" name="Line 35"/>
          <p:cNvSpPr>
            <a:spLocks noChangeShapeType="1"/>
          </p:cNvSpPr>
          <p:nvPr/>
        </p:nvSpPr>
        <p:spPr bwMode="auto">
          <a:xfrm>
            <a:off x="5562600" y="2128838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3521" name="Line 36"/>
          <p:cNvSpPr>
            <a:spLocks noChangeShapeType="1"/>
          </p:cNvSpPr>
          <p:nvPr/>
        </p:nvSpPr>
        <p:spPr bwMode="auto">
          <a:xfrm>
            <a:off x="5715000" y="2128838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3522" name="Line 37"/>
          <p:cNvSpPr>
            <a:spLocks noChangeShapeType="1"/>
          </p:cNvSpPr>
          <p:nvPr/>
        </p:nvSpPr>
        <p:spPr bwMode="auto">
          <a:xfrm>
            <a:off x="5867400" y="2128838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3523" name="Line 38"/>
          <p:cNvSpPr>
            <a:spLocks noChangeShapeType="1"/>
          </p:cNvSpPr>
          <p:nvPr/>
        </p:nvSpPr>
        <p:spPr bwMode="auto">
          <a:xfrm>
            <a:off x="6019800" y="2128838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3524" name="Line 39"/>
          <p:cNvSpPr>
            <a:spLocks noChangeShapeType="1"/>
          </p:cNvSpPr>
          <p:nvPr/>
        </p:nvSpPr>
        <p:spPr bwMode="auto">
          <a:xfrm>
            <a:off x="6172200" y="2128838"/>
            <a:ext cx="0" cy="609600"/>
          </a:xfrm>
          <a:prstGeom prst="line">
            <a:avLst/>
          </a:prstGeom>
          <a:noFill/>
          <a:ln w="9525" cap="rnd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3525" name="Line 40"/>
          <p:cNvSpPr>
            <a:spLocks noChangeShapeType="1"/>
          </p:cNvSpPr>
          <p:nvPr/>
        </p:nvSpPr>
        <p:spPr bwMode="auto">
          <a:xfrm>
            <a:off x="6324600" y="2128838"/>
            <a:ext cx="0" cy="609600"/>
          </a:xfrm>
          <a:prstGeom prst="line">
            <a:avLst/>
          </a:prstGeom>
          <a:noFill/>
          <a:ln w="9525" cap="rnd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3526" name="Text Box 41"/>
          <p:cNvSpPr txBox="1">
            <a:spLocks noChangeArrowheads="1"/>
          </p:cNvSpPr>
          <p:nvPr/>
        </p:nvSpPr>
        <p:spPr bwMode="auto">
          <a:xfrm rot="5390887">
            <a:off x="1243013" y="2281238"/>
            <a:ext cx="585787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9pPr>
          </a:lstStyle>
          <a:p>
            <a:pPr algn="l"/>
            <a:r>
              <a:rPr lang="en-US" sz="1200" b="0">
                <a:latin typeface="Times New Roman" charset="0"/>
              </a:rPr>
              <a:t>Byte 0</a:t>
            </a:r>
          </a:p>
        </p:txBody>
      </p:sp>
      <p:sp>
        <p:nvSpPr>
          <p:cNvPr id="63527" name="Text Box 42"/>
          <p:cNvSpPr txBox="1">
            <a:spLocks noChangeArrowheads="1"/>
          </p:cNvSpPr>
          <p:nvPr/>
        </p:nvSpPr>
        <p:spPr bwMode="auto">
          <a:xfrm rot="5390887">
            <a:off x="1395413" y="2281238"/>
            <a:ext cx="585787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9pPr>
          </a:lstStyle>
          <a:p>
            <a:pPr algn="l"/>
            <a:r>
              <a:rPr lang="en-US" sz="1200" b="0">
                <a:latin typeface="Times New Roman" charset="0"/>
              </a:rPr>
              <a:t>Byte 1</a:t>
            </a:r>
          </a:p>
        </p:txBody>
      </p:sp>
      <p:sp>
        <p:nvSpPr>
          <p:cNvPr id="63528" name="Text Box 43"/>
          <p:cNvSpPr txBox="1">
            <a:spLocks noChangeArrowheads="1"/>
          </p:cNvSpPr>
          <p:nvPr/>
        </p:nvSpPr>
        <p:spPr bwMode="auto">
          <a:xfrm rot="5390887">
            <a:off x="1549400" y="2282825"/>
            <a:ext cx="585788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9pPr>
          </a:lstStyle>
          <a:p>
            <a:pPr algn="l"/>
            <a:r>
              <a:rPr lang="en-US" sz="1200" b="0">
                <a:latin typeface="Times New Roman" charset="0"/>
              </a:rPr>
              <a:t>Byte 2</a:t>
            </a:r>
          </a:p>
        </p:txBody>
      </p:sp>
      <p:sp>
        <p:nvSpPr>
          <p:cNvPr id="63529" name="Text Box 44"/>
          <p:cNvSpPr txBox="1">
            <a:spLocks noChangeArrowheads="1"/>
          </p:cNvSpPr>
          <p:nvPr/>
        </p:nvSpPr>
        <p:spPr bwMode="auto">
          <a:xfrm rot="5390887">
            <a:off x="1701800" y="2282825"/>
            <a:ext cx="585788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9pPr>
          </a:lstStyle>
          <a:p>
            <a:pPr algn="l"/>
            <a:r>
              <a:rPr lang="en-US" sz="1200" b="0">
                <a:latin typeface="Times New Roman" charset="0"/>
              </a:rPr>
              <a:t>Byte 3</a:t>
            </a:r>
          </a:p>
        </p:txBody>
      </p:sp>
      <p:sp>
        <p:nvSpPr>
          <p:cNvPr id="63530" name="Line 45"/>
          <p:cNvSpPr>
            <a:spLocks noChangeShapeType="1"/>
          </p:cNvSpPr>
          <p:nvPr/>
        </p:nvSpPr>
        <p:spPr bwMode="auto">
          <a:xfrm>
            <a:off x="2133600" y="2586038"/>
            <a:ext cx="304800" cy="4762"/>
          </a:xfrm>
          <a:prstGeom prst="line">
            <a:avLst/>
          </a:prstGeom>
          <a:noFill/>
          <a:ln w="9525" cap="rnd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63531" name="Group 46"/>
          <p:cNvGrpSpPr>
            <a:grpSpLocks/>
          </p:cNvGrpSpPr>
          <p:nvPr/>
        </p:nvGrpSpPr>
        <p:grpSpPr bwMode="auto">
          <a:xfrm>
            <a:off x="2743200" y="5334000"/>
            <a:ext cx="5029200" cy="609600"/>
            <a:chOff x="912" y="1104"/>
            <a:chExt cx="3648" cy="384"/>
          </a:xfrm>
        </p:grpSpPr>
        <p:sp>
          <p:nvSpPr>
            <p:cNvPr id="63585" name="Line 47"/>
            <p:cNvSpPr>
              <a:spLocks noChangeShapeType="1"/>
            </p:cNvSpPr>
            <p:nvPr/>
          </p:nvSpPr>
          <p:spPr bwMode="auto">
            <a:xfrm>
              <a:off x="912" y="1104"/>
              <a:ext cx="331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3586" name="Line 48"/>
            <p:cNvSpPr>
              <a:spLocks noChangeShapeType="1"/>
            </p:cNvSpPr>
            <p:nvPr/>
          </p:nvSpPr>
          <p:spPr bwMode="auto">
            <a:xfrm>
              <a:off x="912" y="1488"/>
              <a:ext cx="331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3587" name="Line 49"/>
            <p:cNvSpPr>
              <a:spLocks noChangeShapeType="1"/>
            </p:cNvSpPr>
            <p:nvPr/>
          </p:nvSpPr>
          <p:spPr bwMode="auto">
            <a:xfrm flipH="1">
              <a:off x="4224" y="1104"/>
              <a:ext cx="336" cy="0"/>
            </a:xfrm>
            <a:prstGeom prst="line">
              <a:avLst/>
            </a:prstGeom>
            <a:noFill/>
            <a:ln w="9525" cap="rnd">
              <a:solidFill>
                <a:schemeClr val="tx1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3588" name="Line 50"/>
            <p:cNvSpPr>
              <a:spLocks noChangeShapeType="1"/>
            </p:cNvSpPr>
            <p:nvPr/>
          </p:nvSpPr>
          <p:spPr bwMode="auto">
            <a:xfrm flipH="1">
              <a:off x="4224" y="1488"/>
              <a:ext cx="336" cy="0"/>
            </a:xfrm>
            <a:prstGeom prst="line">
              <a:avLst/>
            </a:prstGeom>
            <a:noFill/>
            <a:ln w="9525" cap="rnd">
              <a:solidFill>
                <a:schemeClr val="tx1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63532" name="Line 51"/>
          <p:cNvSpPr>
            <a:spLocks noChangeShapeType="1"/>
          </p:cNvSpPr>
          <p:nvPr/>
        </p:nvSpPr>
        <p:spPr bwMode="auto">
          <a:xfrm>
            <a:off x="2743200" y="5334000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3533" name="Line 52"/>
          <p:cNvSpPr>
            <a:spLocks noChangeShapeType="1"/>
          </p:cNvSpPr>
          <p:nvPr/>
        </p:nvSpPr>
        <p:spPr bwMode="auto">
          <a:xfrm>
            <a:off x="2895600" y="5334000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3534" name="Line 53"/>
          <p:cNvSpPr>
            <a:spLocks noChangeShapeType="1"/>
          </p:cNvSpPr>
          <p:nvPr/>
        </p:nvSpPr>
        <p:spPr bwMode="auto">
          <a:xfrm>
            <a:off x="3048000" y="5334000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3535" name="Line 54"/>
          <p:cNvSpPr>
            <a:spLocks noChangeShapeType="1"/>
          </p:cNvSpPr>
          <p:nvPr/>
        </p:nvSpPr>
        <p:spPr bwMode="auto">
          <a:xfrm>
            <a:off x="3200400" y="5334000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3536" name="Line 55"/>
          <p:cNvSpPr>
            <a:spLocks noChangeShapeType="1"/>
          </p:cNvSpPr>
          <p:nvPr/>
        </p:nvSpPr>
        <p:spPr bwMode="auto">
          <a:xfrm>
            <a:off x="3352800" y="5334000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3537" name="Line 56"/>
          <p:cNvSpPr>
            <a:spLocks noChangeShapeType="1"/>
          </p:cNvSpPr>
          <p:nvPr/>
        </p:nvSpPr>
        <p:spPr bwMode="auto">
          <a:xfrm>
            <a:off x="3505200" y="5334000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3538" name="Line 57"/>
          <p:cNvSpPr>
            <a:spLocks noChangeShapeType="1"/>
          </p:cNvSpPr>
          <p:nvPr/>
        </p:nvSpPr>
        <p:spPr bwMode="auto">
          <a:xfrm>
            <a:off x="3657600" y="5334000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3539" name="Line 58"/>
          <p:cNvSpPr>
            <a:spLocks noChangeShapeType="1"/>
          </p:cNvSpPr>
          <p:nvPr/>
        </p:nvSpPr>
        <p:spPr bwMode="auto">
          <a:xfrm>
            <a:off x="3810000" y="5334000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3540" name="Line 59"/>
          <p:cNvSpPr>
            <a:spLocks noChangeShapeType="1"/>
          </p:cNvSpPr>
          <p:nvPr/>
        </p:nvSpPr>
        <p:spPr bwMode="auto">
          <a:xfrm>
            <a:off x="3962400" y="5334000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3541" name="Line 60"/>
          <p:cNvSpPr>
            <a:spLocks noChangeShapeType="1"/>
          </p:cNvSpPr>
          <p:nvPr/>
        </p:nvSpPr>
        <p:spPr bwMode="auto">
          <a:xfrm>
            <a:off x="4114800" y="5334000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3542" name="Line 61"/>
          <p:cNvSpPr>
            <a:spLocks noChangeShapeType="1"/>
          </p:cNvSpPr>
          <p:nvPr/>
        </p:nvSpPr>
        <p:spPr bwMode="auto">
          <a:xfrm>
            <a:off x="4267200" y="5334000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3543" name="Line 62"/>
          <p:cNvSpPr>
            <a:spLocks noChangeShapeType="1"/>
          </p:cNvSpPr>
          <p:nvPr/>
        </p:nvSpPr>
        <p:spPr bwMode="auto">
          <a:xfrm>
            <a:off x="4419600" y="5334000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3544" name="Line 63"/>
          <p:cNvSpPr>
            <a:spLocks noChangeShapeType="1"/>
          </p:cNvSpPr>
          <p:nvPr/>
        </p:nvSpPr>
        <p:spPr bwMode="auto">
          <a:xfrm>
            <a:off x="4572000" y="5334000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3545" name="Line 64"/>
          <p:cNvSpPr>
            <a:spLocks noChangeShapeType="1"/>
          </p:cNvSpPr>
          <p:nvPr/>
        </p:nvSpPr>
        <p:spPr bwMode="auto">
          <a:xfrm>
            <a:off x="4724400" y="5334000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3546" name="Line 65"/>
          <p:cNvSpPr>
            <a:spLocks noChangeShapeType="1"/>
          </p:cNvSpPr>
          <p:nvPr/>
        </p:nvSpPr>
        <p:spPr bwMode="auto">
          <a:xfrm>
            <a:off x="4876800" y="5334000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3547" name="Line 66"/>
          <p:cNvSpPr>
            <a:spLocks noChangeShapeType="1"/>
          </p:cNvSpPr>
          <p:nvPr/>
        </p:nvSpPr>
        <p:spPr bwMode="auto">
          <a:xfrm>
            <a:off x="5029200" y="5334000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3548" name="Line 67"/>
          <p:cNvSpPr>
            <a:spLocks noChangeShapeType="1"/>
          </p:cNvSpPr>
          <p:nvPr/>
        </p:nvSpPr>
        <p:spPr bwMode="auto">
          <a:xfrm>
            <a:off x="5181600" y="5334000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3549" name="Line 68"/>
          <p:cNvSpPr>
            <a:spLocks noChangeShapeType="1"/>
          </p:cNvSpPr>
          <p:nvPr/>
        </p:nvSpPr>
        <p:spPr bwMode="auto">
          <a:xfrm>
            <a:off x="5334000" y="5334000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3550" name="Line 69"/>
          <p:cNvSpPr>
            <a:spLocks noChangeShapeType="1"/>
          </p:cNvSpPr>
          <p:nvPr/>
        </p:nvSpPr>
        <p:spPr bwMode="auto">
          <a:xfrm>
            <a:off x="5486400" y="5334000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3551" name="Line 70"/>
          <p:cNvSpPr>
            <a:spLocks noChangeShapeType="1"/>
          </p:cNvSpPr>
          <p:nvPr/>
        </p:nvSpPr>
        <p:spPr bwMode="auto">
          <a:xfrm>
            <a:off x="5638800" y="5334000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3552" name="Line 71"/>
          <p:cNvSpPr>
            <a:spLocks noChangeShapeType="1"/>
          </p:cNvSpPr>
          <p:nvPr/>
        </p:nvSpPr>
        <p:spPr bwMode="auto">
          <a:xfrm>
            <a:off x="5791200" y="5334000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3553" name="Line 72"/>
          <p:cNvSpPr>
            <a:spLocks noChangeShapeType="1"/>
          </p:cNvSpPr>
          <p:nvPr/>
        </p:nvSpPr>
        <p:spPr bwMode="auto">
          <a:xfrm>
            <a:off x="5943600" y="5334000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3554" name="Line 73"/>
          <p:cNvSpPr>
            <a:spLocks noChangeShapeType="1"/>
          </p:cNvSpPr>
          <p:nvPr/>
        </p:nvSpPr>
        <p:spPr bwMode="auto">
          <a:xfrm>
            <a:off x="6096000" y="5334000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3555" name="Line 74"/>
          <p:cNvSpPr>
            <a:spLocks noChangeShapeType="1"/>
          </p:cNvSpPr>
          <p:nvPr/>
        </p:nvSpPr>
        <p:spPr bwMode="auto">
          <a:xfrm>
            <a:off x="6248400" y="5334000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3556" name="Line 75"/>
          <p:cNvSpPr>
            <a:spLocks noChangeShapeType="1"/>
          </p:cNvSpPr>
          <p:nvPr/>
        </p:nvSpPr>
        <p:spPr bwMode="auto">
          <a:xfrm>
            <a:off x="6400800" y="5334000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3557" name="Line 76"/>
          <p:cNvSpPr>
            <a:spLocks noChangeShapeType="1"/>
          </p:cNvSpPr>
          <p:nvPr/>
        </p:nvSpPr>
        <p:spPr bwMode="auto">
          <a:xfrm>
            <a:off x="6553200" y="5334000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3558" name="Line 77"/>
          <p:cNvSpPr>
            <a:spLocks noChangeShapeType="1"/>
          </p:cNvSpPr>
          <p:nvPr/>
        </p:nvSpPr>
        <p:spPr bwMode="auto">
          <a:xfrm>
            <a:off x="6705600" y="5334000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3559" name="Line 78"/>
          <p:cNvSpPr>
            <a:spLocks noChangeShapeType="1"/>
          </p:cNvSpPr>
          <p:nvPr/>
        </p:nvSpPr>
        <p:spPr bwMode="auto">
          <a:xfrm>
            <a:off x="6858000" y="5334000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3560" name="Line 79"/>
          <p:cNvSpPr>
            <a:spLocks noChangeShapeType="1"/>
          </p:cNvSpPr>
          <p:nvPr/>
        </p:nvSpPr>
        <p:spPr bwMode="auto">
          <a:xfrm>
            <a:off x="7010400" y="5334000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3561" name="Line 80"/>
          <p:cNvSpPr>
            <a:spLocks noChangeShapeType="1"/>
          </p:cNvSpPr>
          <p:nvPr/>
        </p:nvSpPr>
        <p:spPr bwMode="auto">
          <a:xfrm>
            <a:off x="7162800" y="5334000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3562" name="Line 81"/>
          <p:cNvSpPr>
            <a:spLocks noChangeShapeType="1"/>
          </p:cNvSpPr>
          <p:nvPr/>
        </p:nvSpPr>
        <p:spPr bwMode="auto">
          <a:xfrm>
            <a:off x="7315200" y="5334000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3563" name="Line 82"/>
          <p:cNvSpPr>
            <a:spLocks noChangeShapeType="1"/>
          </p:cNvSpPr>
          <p:nvPr/>
        </p:nvSpPr>
        <p:spPr bwMode="auto">
          <a:xfrm>
            <a:off x="7467600" y="5334000"/>
            <a:ext cx="0" cy="609600"/>
          </a:xfrm>
          <a:prstGeom prst="line">
            <a:avLst/>
          </a:prstGeom>
          <a:noFill/>
          <a:ln w="9525" cap="rnd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3564" name="Line 83"/>
          <p:cNvSpPr>
            <a:spLocks noChangeShapeType="1"/>
          </p:cNvSpPr>
          <p:nvPr/>
        </p:nvSpPr>
        <p:spPr bwMode="auto">
          <a:xfrm>
            <a:off x="7620000" y="5334000"/>
            <a:ext cx="0" cy="609600"/>
          </a:xfrm>
          <a:prstGeom prst="line">
            <a:avLst/>
          </a:prstGeom>
          <a:noFill/>
          <a:ln w="9525" cap="rnd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3565" name="Text Box 84"/>
          <p:cNvSpPr txBox="1">
            <a:spLocks noChangeArrowheads="1"/>
          </p:cNvSpPr>
          <p:nvPr/>
        </p:nvSpPr>
        <p:spPr bwMode="auto">
          <a:xfrm rot="5390887">
            <a:off x="2540000" y="5487988"/>
            <a:ext cx="585787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9pPr>
          </a:lstStyle>
          <a:p>
            <a:pPr algn="l"/>
            <a:r>
              <a:rPr lang="en-US" sz="1200" b="0">
                <a:latin typeface="Times New Roman" charset="0"/>
              </a:rPr>
              <a:t>Byte 0</a:t>
            </a:r>
          </a:p>
        </p:txBody>
      </p:sp>
      <p:sp>
        <p:nvSpPr>
          <p:cNvPr id="63566" name="Text Box 85"/>
          <p:cNvSpPr txBox="1">
            <a:spLocks noChangeArrowheads="1"/>
          </p:cNvSpPr>
          <p:nvPr/>
        </p:nvSpPr>
        <p:spPr bwMode="auto">
          <a:xfrm rot="5390887">
            <a:off x="2692400" y="5487988"/>
            <a:ext cx="585787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9pPr>
          </a:lstStyle>
          <a:p>
            <a:pPr algn="l"/>
            <a:r>
              <a:rPr lang="en-US" sz="1200" b="0">
                <a:latin typeface="Times New Roman" charset="0"/>
              </a:rPr>
              <a:t>Byte 1</a:t>
            </a:r>
          </a:p>
        </p:txBody>
      </p:sp>
      <p:sp>
        <p:nvSpPr>
          <p:cNvPr id="63567" name="Text Box 86"/>
          <p:cNvSpPr txBox="1">
            <a:spLocks noChangeArrowheads="1"/>
          </p:cNvSpPr>
          <p:nvPr/>
        </p:nvSpPr>
        <p:spPr bwMode="auto">
          <a:xfrm rot="5390887">
            <a:off x="2844800" y="5487988"/>
            <a:ext cx="585787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9pPr>
          </a:lstStyle>
          <a:p>
            <a:pPr algn="l"/>
            <a:r>
              <a:rPr lang="en-US" sz="1200" b="0">
                <a:latin typeface="Times New Roman" charset="0"/>
              </a:rPr>
              <a:t>Byte 2</a:t>
            </a:r>
          </a:p>
        </p:txBody>
      </p:sp>
      <p:sp>
        <p:nvSpPr>
          <p:cNvPr id="63568" name="Text Box 87"/>
          <p:cNvSpPr txBox="1">
            <a:spLocks noChangeArrowheads="1"/>
          </p:cNvSpPr>
          <p:nvPr/>
        </p:nvSpPr>
        <p:spPr bwMode="auto">
          <a:xfrm rot="5390887">
            <a:off x="2997200" y="5487988"/>
            <a:ext cx="585787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9pPr>
          </a:lstStyle>
          <a:p>
            <a:pPr algn="l"/>
            <a:r>
              <a:rPr lang="en-US" sz="1200" b="0">
                <a:latin typeface="Times New Roman" charset="0"/>
              </a:rPr>
              <a:t>Byte 3</a:t>
            </a:r>
          </a:p>
        </p:txBody>
      </p:sp>
      <p:sp>
        <p:nvSpPr>
          <p:cNvPr id="63569" name="Line 88"/>
          <p:cNvSpPr>
            <a:spLocks noChangeShapeType="1"/>
          </p:cNvSpPr>
          <p:nvPr/>
        </p:nvSpPr>
        <p:spPr bwMode="auto">
          <a:xfrm>
            <a:off x="3429000" y="5486400"/>
            <a:ext cx="457200" cy="0"/>
          </a:xfrm>
          <a:prstGeom prst="line">
            <a:avLst/>
          </a:prstGeom>
          <a:noFill/>
          <a:ln w="9525" cap="rnd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3570" name="Line 89"/>
          <p:cNvSpPr>
            <a:spLocks noChangeShapeType="1"/>
          </p:cNvSpPr>
          <p:nvPr/>
        </p:nvSpPr>
        <p:spPr bwMode="auto">
          <a:xfrm>
            <a:off x="3429000" y="5791200"/>
            <a:ext cx="457200" cy="0"/>
          </a:xfrm>
          <a:prstGeom prst="line">
            <a:avLst/>
          </a:prstGeom>
          <a:noFill/>
          <a:ln w="9525" cap="rnd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3571" name="Text Box 90"/>
          <p:cNvSpPr txBox="1">
            <a:spLocks noChangeArrowheads="1"/>
          </p:cNvSpPr>
          <p:nvPr/>
        </p:nvSpPr>
        <p:spPr bwMode="auto">
          <a:xfrm>
            <a:off x="304800" y="1600200"/>
            <a:ext cx="309571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9pPr>
          </a:lstStyle>
          <a:p>
            <a:pPr algn="l"/>
            <a:r>
              <a:rPr lang="en-US" sz="2400" b="0" dirty="0" smtClean="0">
                <a:latin typeface="+mn-lt"/>
              </a:rPr>
              <a:t>Application @ Host </a:t>
            </a:r>
            <a:r>
              <a:rPr lang="en-US" sz="2400" b="0" dirty="0">
                <a:latin typeface="+mn-lt"/>
              </a:rPr>
              <a:t>A</a:t>
            </a:r>
          </a:p>
        </p:txBody>
      </p:sp>
      <p:sp>
        <p:nvSpPr>
          <p:cNvPr id="63572" name="Text Box 91"/>
          <p:cNvSpPr txBox="1">
            <a:spLocks noChangeArrowheads="1"/>
          </p:cNvSpPr>
          <p:nvPr/>
        </p:nvSpPr>
        <p:spPr bwMode="auto">
          <a:xfrm>
            <a:off x="304800" y="6015335"/>
            <a:ext cx="311024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9pPr>
          </a:lstStyle>
          <a:p>
            <a:pPr algn="l"/>
            <a:r>
              <a:rPr lang="en-US" sz="2400" b="0" dirty="0" smtClean="0">
                <a:latin typeface="+mn-lt"/>
              </a:rPr>
              <a:t>Application @ Host </a:t>
            </a:r>
            <a:r>
              <a:rPr lang="en-US" sz="2400" b="0" dirty="0">
                <a:latin typeface="+mn-lt"/>
              </a:rPr>
              <a:t>B</a:t>
            </a:r>
          </a:p>
        </p:txBody>
      </p:sp>
      <p:sp>
        <p:nvSpPr>
          <p:cNvPr id="63573" name="Text Box 92"/>
          <p:cNvSpPr txBox="1">
            <a:spLocks noChangeArrowheads="1"/>
          </p:cNvSpPr>
          <p:nvPr/>
        </p:nvSpPr>
        <p:spPr bwMode="auto">
          <a:xfrm rot="5390887">
            <a:off x="2271713" y="2346325"/>
            <a:ext cx="661988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9pPr>
          </a:lstStyle>
          <a:p>
            <a:pPr algn="l"/>
            <a:r>
              <a:rPr lang="en-US" sz="1200" b="0">
                <a:latin typeface="Times New Roman" charset="0"/>
              </a:rPr>
              <a:t>Byte 80</a:t>
            </a:r>
          </a:p>
        </p:txBody>
      </p:sp>
      <p:sp>
        <p:nvSpPr>
          <p:cNvPr id="63574" name="Line 93"/>
          <p:cNvSpPr>
            <a:spLocks noChangeShapeType="1"/>
          </p:cNvSpPr>
          <p:nvPr/>
        </p:nvSpPr>
        <p:spPr bwMode="auto">
          <a:xfrm>
            <a:off x="2133600" y="2357438"/>
            <a:ext cx="304800" cy="4762"/>
          </a:xfrm>
          <a:prstGeom prst="line">
            <a:avLst/>
          </a:prstGeom>
          <a:noFill/>
          <a:ln w="9525" cap="rnd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3575" name="Text Box 94"/>
          <p:cNvSpPr txBox="1">
            <a:spLocks noChangeArrowheads="1"/>
          </p:cNvSpPr>
          <p:nvPr/>
        </p:nvSpPr>
        <p:spPr bwMode="auto">
          <a:xfrm rot="5390887">
            <a:off x="3568700" y="5548313"/>
            <a:ext cx="661987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9pPr>
          </a:lstStyle>
          <a:p>
            <a:pPr algn="l"/>
            <a:r>
              <a:rPr lang="en-US" sz="1200" b="0">
                <a:latin typeface="Times New Roman" charset="0"/>
              </a:rPr>
              <a:t>Byte 80</a:t>
            </a:r>
          </a:p>
        </p:txBody>
      </p:sp>
      <p:sp>
        <p:nvSpPr>
          <p:cNvPr id="63576" name="Line 95"/>
          <p:cNvSpPr>
            <a:spLocks noChangeShapeType="1"/>
          </p:cNvSpPr>
          <p:nvPr/>
        </p:nvSpPr>
        <p:spPr bwMode="auto">
          <a:xfrm>
            <a:off x="1485900" y="2817813"/>
            <a:ext cx="1295400" cy="24447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3577" name="Line 96"/>
          <p:cNvSpPr>
            <a:spLocks noChangeShapeType="1"/>
          </p:cNvSpPr>
          <p:nvPr/>
        </p:nvSpPr>
        <p:spPr bwMode="auto">
          <a:xfrm>
            <a:off x="1981200" y="2819400"/>
            <a:ext cx="1295400" cy="24447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3578" name="Line 97"/>
          <p:cNvSpPr>
            <a:spLocks noChangeShapeType="1"/>
          </p:cNvSpPr>
          <p:nvPr/>
        </p:nvSpPr>
        <p:spPr bwMode="auto">
          <a:xfrm>
            <a:off x="2476500" y="2820988"/>
            <a:ext cx="1295400" cy="24447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3579" name="Line 98"/>
          <p:cNvSpPr>
            <a:spLocks noChangeShapeType="1"/>
          </p:cNvSpPr>
          <p:nvPr/>
        </p:nvSpPr>
        <p:spPr bwMode="auto">
          <a:xfrm>
            <a:off x="2971800" y="2822575"/>
            <a:ext cx="1295400" cy="24447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3580" name="Line 99"/>
          <p:cNvSpPr>
            <a:spLocks noChangeShapeType="1"/>
          </p:cNvSpPr>
          <p:nvPr/>
        </p:nvSpPr>
        <p:spPr bwMode="auto">
          <a:xfrm>
            <a:off x="3467100" y="2824163"/>
            <a:ext cx="1295400" cy="24447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3581" name="Line 100"/>
          <p:cNvSpPr>
            <a:spLocks noChangeShapeType="1"/>
          </p:cNvSpPr>
          <p:nvPr/>
        </p:nvSpPr>
        <p:spPr bwMode="auto">
          <a:xfrm>
            <a:off x="3962400" y="2825750"/>
            <a:ext cx="1295400" cy="24447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3582" name="Line 101"/>
          <p:cNvSpPr>
            <a:spLocks noChangeShapeType="1"/>
          </p:cNvSpPr>
          <p:nvPr/>
        </p:nvSpPr>
        <p:spPr bwMode="auto">
          <a:xfrm>
            <a:off x="4457700" y="2827338"/>
            <a:ext cx="1295400" cy="24447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3583" name="Line 102"/>
          <p:cNvSpPr>
            <a:spLocks noChangeShapeType="1"/>
          </p:cNvSpPr>
          <p:nvPr/>
        </p:nvSpPr>
        <p:spPr bwMode="auto">
          <a:xfrm>
            <a:off x="4953000" y="2828925"/>
            <a:ext cx="1295400" cy="24447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3584" name="Line 103"/>
          <p:cNvSpPr>
            <a:spLocks noChangeShapeType="1"/>
          </p:cNvSpPr>
          <p:nvPr/>
        </p:nvSpPr>
        <p:spPr bwMode="auto">
          <a:xfrm>
            <a:off x="5448300" y="2830513"/>
            <a:ext cx="1295400" cy="24447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4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11828BE7-28D6-6A44-825C-169A4C1A9E19}" type="slidenum">
              <a:rPr lang="en-US" smtClean="0"/>
              <a:t>76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72197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9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76200"/>
            <a:ext cx="8763000" cy="1173162"/>
          </a:xfrm>
        </p:spPr>
        <p:txBody>
          <a:bodyPr>
            <a:normAutofit fontScale="90000"/>
          </a:bodyPr>
          <a:lstStyle/>
          <a:p>
            <a:r>
              <a:rPr lang="en-US" dirty="0">
                <a:latin typeface="Helvetica" charset="0"/>
                <a:ea typeface="ＭＳ Ｐゴシック" charset="0"/>
                <a:cs typeface="ＭＳ Ｐゴシック" charset="0"/>
              </a:rPr>
              <a:t>… Provided Using </a:t>
            </a:r>
            <a:r>
              <a:rPr lang="en-US" dirty="0" smtClean="0">
                <a:latin typeface="Helvetica" charset="0"/>
                <a:ea typeface="ＭＳ Ｐゴシック" charset="0"/>
                <a:cs typeface="ＭＳ Ｐゴシック" charset="0"/>
              </a:rPr>
              <a:t>TCP </a:t>
            </a:r>
            <a:r>
              <a:rPr lang="ja-JP" altLang="en-US" dirty="0" smtClean="0">
                <a:latin typeface="Helvetica" charset="0"/>
                <a:ea typeface="ＭＳ Ｐゴシック" charset="0"/>
                <a:cs typeface="ＭＳ Ｐゴシック" charset="0"/>
              </a:rPr>
              <a:t>“</a:t>
            </a:r>
            <a:r>
              <a:rPr lang="en-US" dirty="0">
                <a:latin typeface="Helvetica" charset="0"/>
                <a:ea typeface="ＭＳ Ｐゴシック" charset="0"/>
                <a:cs typeface="ＭＳ Ｐゴシック" charset="0"/>
              </a:rPr>
              <a:t>Segments</a:t>
            </a:r>
            <a:r>
              <a:rPr lang="ja-JP" altLang="en-US" dirty="0">
                <a:latin typeface="Helvetica" charset="0"/>
                <a:ea typeface="ＭＳ Ｐゴシック" charset="0"/>
                <a:cs typeface="ＭＳ Ｐゴシック" charset="0"/>
              </a:rPr>
              <a:t>”</a:t>
            </a:r>
            <a:endParaRPr lang="en-US" dirty="0">
              <a:latin typeface="Helvetica" charset="0"/>
              <a:ea typeface="ＭＳ Ｐゴシック" charset="0"/>
              <a:cs typeface="ＭＳ Ｐゴシック" charset="0"/>
            </a:endParaRPr>
          </a:p>
        </p:txBody>
      </p:sp>
      <p:grpSp>
        <p:nvGrpSpPr>
          <p:cNvPr id="65540" name="Group 3"/>
          <p:cNvGrpSpPr>
            <a:grpSpLocks/>
          </p:cNvGrpSpPr>
          <p:nvPr/>
        </p:nvGrpSpPr>
        <p:grpSpPr bwMode="auto">
          <a:xfrm>
            <a:off x="1447800" y="2128838"/>
            <a:ext cx="5029200" cy="609600"/>
            <a:chOff x="912" y="1104"/>
            <a:chExt cx="3648" cy="384"/>
          </a:xfrm>
        </p:grpSpPr>
        <p:sp>
          <p:nvSpPr>
            <p:cNvPr id="65647" name="Line 4"/>
            <p:cNvSpPr>
              <a:spLocks noChangeShapeType="1"/>
            </p:cNvSpPr>
            <p:nvPr/>
          </p:nvSpPr>
          <p:spPr bwMode="auto">
            <a:xfrm>
              <a:off x="912" y="1104"/>
              <a:ext cx="331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latin typeface="+mn-lt"/>
              </a:endParaRPr>
            </a:p>
          </p:txBody>
        </p:sp>
        <p:sp>
          <p:nvSpPr>
            <p:cNvPr id="65648" name="Line 5"/>
            <p:cNvSpPr>
              <a:spLocks noChangeShapeType="1"/>
            </p:cNvSpPr>
            <p:nvPr/>
          </p:nvSpPr>
          <p:spPr bwMode="auto">
            <a:xfrm>
              <a:off x="912" y="1488"/>
              <a:ext cx="331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latin typeface="+mn-lt"/>
              </a:endParaRPr>
            </a:p>
          </p:txBody>
        </p:sp>
        <p:sp>
          <p:nvSpPr>
            <p:cNvPr id="65649" name="Line 6"/>
            <p:cNvSpPr>
              <a:spLocks noChangeShapeType="1"/>
            </p:cNvSpPr>
            <p:nvPr/>
          </p:nvSpPr>
          <p:spPr bwMode="auto">
            <a:xfrm flipH="1">
              <a:off x="4224" y="1104"/>
              <a:ext cx="336" cy="0"/>
            </a:xfrm>
            <a:prstGeom prst="line">
              <a:avLst/>
            </a:prstGeom>
            <a:noFill/>
            <a:ln w="9525" cap="rnd">
              <a:solidFill>
                <a:schemeClr val="tx1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latin typeface="+mn-lt"/>
              </a:endParaRPr>
            </a:p>
          </p:txBody>
        </p:sp>
        <p:sp>
          <p:nvSpPr>
            <p:cNvPr id="65650" name="Line 7"/>
            <p:cNvSpPr>
              <a:spLocks noChangeShapeType="1"/>
            </p:cNvSpPr>
            <p:nvPr/>
          </p:nvSpPr>
          <p:spPr bwMode="auto">
            <a:xfrm flipH="1">
              <a:off x="4224" y="1488"/>
              <a:ext cx="336" cy="0"/>
            </a:xfrm>
            <a:prstGeom prst="line">
              <a:avLst/>
            </a:prstGeom>
            <a:noFill/>
            <a:ln w="9525" cap="rnd">
              <a:solidFill>
                <a:schemeClr val="tx1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latin typeface="+mn-lt"/>
              </a:endParaRPr>
            </a:p>
          </p:txBody>
        </p:sp>
      </p:grpSp>
      <p:sp>
        <p:nvSpPr>
          <p:cNvPr id="65541" name="Line 8"/>
          <p:cNvSpPr>
            <a:spLocks noChangeShapeType="1"/>
          </p:cNvSpPr>
          <p:nvPr/>
        </p:nvSpPr>
        <p:spPr bwMode="auto">
          <a:xfrm>
            <a:off x="1447800" y="2128838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>
              <a:latin typeface="+mn-lt"/>
            </a:endParaRPr>
          </a:p>
        </p:txBody>
      </p:sp>
      <p:sp>
        <p:nvSpPr>
          <p:cNvPr id="65542" name="Line 9"/>
          <p:cNvSpPr>
            <a:spLocks noChangeShapeType="1"/>
          </p:cNvSpPr>
          <p:nvPr/>
        </p:nvSpPr>
        <p:spPr bwMode="auto">
          <a:xfrm>
            <a:off x="1600200" y="2128838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>
              <a:latin typeface="+mn-lt"/>
            </a:endParaRPr>
          </a:p>
        </p:txBody>
      </p:sp>
      <p:sp>
        <p:nvSpPr>
          <p:cNvPr id="65543" name="Line 10"/>
          <p:cNvSpPr>
            <a:spLocks noChangeShapeType="1"/>
          </p:cNvSpPr>
          <p:nvPr/>
        </p:nvSpPr>
        <p:spPr bwMode="auto">
          <a:xfrm>
            <a:off x="1752600" y="2128838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>
              <a:latin typeface="+mn-lt"/>
            </a:endParaRPr>
          </a:p>
        </p:txBody>
      </p:sp>
      <p:sp>
        <p:nvSpPr>
          <p:cNvPr id="65544" name="Line 11"/>
          <p:cNvSpPr>
            <a:spLocks noChangeShapeType="1"/>
          </p:cNvSpPr>
          <p:nvPr/>
        </p:nvSpPr>
        <p:spPr bwMode="auto">
          <a:xfrm>
            <a:off x="1905000" y="2128838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>
              <a:latin typeface="+mn-lt"/>
            </a:endParaRPr>
          </a:p>
        </p:txBody>
      </p:sp>
      <p:sp>
        <p:nvSpPr>
          <p:cNvPr id="65545" name="Line 12"/>
          <p:cNvSpPr>
            <a:spLocks noChangeShapeType="1"/>
          </p:cNvSpPr>
          <p:nvPr/>
        </p:nvSpPr>
        <p:spPr bwMode="auto">
          <a:xfrm>
            <a:off x="2057400" y="2128838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>
              <a:latin typeface="+mn-lt"/>
            </a:endParaRPr>
          </a:p>
        </p:txBody>
      </p:sp>
      <p:sp>
        <p:nvSpPr>
          <p:cNvPr id="65546" name="Line 13"/>
          <p:cNvSpPr>
            <a:spLocks noChangeShapeType="1"/>
          </p:cNvSpPr>
          <p:nvPr/>
        </p:nvSpPr>
        <p:spPr bwMode="auto">
          <a:xfrm>
            <a:off x="2209800" y="2128838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>
              <a:latin typeface="+mn-lt"/>
            </a:endParaRPr>
          </a:p>
        </p:txBody>
      </p:sp>
      <p:sp>
        <p:nvSpPr>
          <p:cNvPr id="65547" name="Line 14"/>
          <p:cNvSpPr>
            <a:spLocks noChangeShapeType="1"/>
          </p:cNvSpPr>
          <p:nvPr/>
        </p:nvSpPr>
        <p:spPr bwMode="auto">
          <a:xfrm>
            <a:off x="2362200" y="2128838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>
              <a:latin typeface="+mn-lt"/>
            </a:endParaRPr>
          </a:p>
        </p:txBody>
      </p:sp>
      <p:sp>
        <p:nvSpPr>
          <p:cNvPr id="65548" name="Line 15"/>
          <p:cNvSpPr>
            <a:spLocks noChangeShapeType="1"/>
          </p:cNvSpPr>
          <p:nvPr/>
        </p:nvSpPr>
        <p:spPr bwMode="auto">
          <a:xfrm>
            <a:off x="2514600" y="2128838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>
              <a:latin typeface="+mn-lt"/>
            </a:endParaRPr>
          </a:p>
        </p:txBody>
      </p:sp>
      <p:sp>
        <p:nvSpPr>
          <p:cNvPr id="65549" name="Line 16"/>
          <p:cNvSpPr>
            <a:spLocks noChangeShapeType="1"/>
          </p:cNvSpPr>
          <p:nvPr/>
        </p:nvSpPr>
        <p:spPr bwMode="auto">
          <a:xfrm>
            <a:off x="2667000" y="2128838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>
              <a:latin typeface="+mn-lt"/>
            </a:endParaRPr>
          </a:p>
        </p:txBody>
      </p:sp>
      <p:sp>
        <p:nvSpPr>
          <p:cNvPr id="65550" name="Line 17"/>
          <p:cNvSpPr>
            <a:spLocks noChangeShapeType="1"/>
          </p:cNvSpPr>
          <p:nvPr/>
        </p:nvSpPr>
        <p:spPr bwMode="auto">
          <a:xfrm>
            <a:off x="2819400" y="2128838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>
              <a:latin typeface="+mn-lt"/>
            </a:endParaRPr>
          </a:p>
        </p:txBody>
      </p:sp>
      <p:sp>
        <p:nvSpPr>
          <p:cNvPr id="65551" name="Line 18"/>
          <p:cNvSpPr>
            <a:spLocks noChangeShapeType="1"/>
          </p:cNvSpPr>
          <p:nvPr/>
        </p:nvSpPr>
        <p:spPr bwMode="auto">
          <a:xfrm>
            <a:off x="2971800" y="2128838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>
              <a:latin typeface="+mn-lt"/>
            </a:endParaRPr>
          </a:p>
        </p:txBody>
      </p:sp>
      <p:sp>
        <p:nvSpPr>
          <p:cNvPr id="65552" name="Line 19"/>
          <p:cNvSpPr>
            <a:spLocks noChangeShapeType="1"/>
          </p:cNvSpPr>
          <p:nvPr/>
        </p:nvSpPr>
        <p:spPr bwMode="auto">
          <a:xfrm>
            <a:off x="3124200" y="2128838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>
              <a:latin typeface="+mn-lt"/>
            </a:endParaRPr>
          </a:p>
        </p:txBody>
      </p:sp>
      <p:sp>
        <p:nvSpPr>
          <p:cNvPr id="65553" name="Line 20"/>
          <p:cNvSpPr>
            <a:spLocks noChangeShapeType="1"/>
          </p:cNvSpPr>
          <p:nvPr/>
        </p:nvSpPr>
        <p:spPr bwMode="auto">
          <a:xfrm>
            <a:off x="3276600" y="2128838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>
              <a:latin typeface="+mn-lt"/>
            </a:endParaRPr>
          </a:p>
        </p:txBody>
      </p:sp>
      <p:sp>
        <p:nvSpPr>
          <p:cNvPr id="65554" name="Line 21"/>
          <p:cNvSpPr>
            <a:spLocks noChangeShapeType="1"/>
          </p:cNvSpPr>
          <p:nvPr/>
        </p:nvSpPr>
        <p:spPr bwMode="auto">
          <a:xfrm>
            <a:off x="3429000" y="2128838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>
              <a:latin typeface="+mn-lt"/>
            </a:endParaRPr>
          </a:p>
        </p:txBody>
      </p:sp>
      <p:sp>
        <p:nvSpPr>
          <p:cNvPr id="65555" name="Line 22"/>
          <p:cNvSpPr>
            <a:spLocks noChangeShapeType="1"/>
          </p:cNvSpPr>
          <p:nvPr/>
        </p:nvSpPr>
        <p:spPr bwMode="auto">
          <a:xfrm>
            <a:off x="3581400" y="2128838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>
              <a:latin typeface="+mn-lt"/>
            </a:endParaRPr>
          </a:p>
        </p:txBody>
      </p:sp>
      <p:sp>
        <p:nvSpPr>
          <p:cNvPr id="65556" name="Line 23"/>
          <p:cNvSpPr>
            <a:spLocks noChangeShapeType="1"/>
          </p:cNvSpPr>
          <p:nvPr/>
        </p:nvSpPr>
        <p:spPr bwMode="auto">
          <a:xfrm>
            <a:off x="3733800" y="2128838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>
              <a:latin typeface="+mn-lt"/>
            </a:endParaRPr>
          </a:p>
        </p:txBody>
      </p:sp>
      <p:sp>
        <p:nvSpPr>
          <p:cNvPr id="65557" name="Line 24"/>
          <p:cNvSpPr>
            <a:spLocks noChangeShapeType="1"/>
          </p:cNvSpPr>
          <p:nvPr/>
        </p:nvSpPr>
        <p:spPr bwMode="auto">
          <a:xfrm>
            <a:off x="3886200" y="2128838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>
              <a:latin typeface="+mn-lt"/>
            </a:endParaRPr>
          </a:p>
        </p:txBody>
      </p:sp>
      <p:sp>
        <p:nvSpPr>
          <p:cNvPr id="65558" name="Line 25"/>
          <p:cNvSpPr>
            <a:spLocks noChangeShapeType="1"/>
          </p:cNvSpPr>
          <p:nvPr/>
        </p:nvSpPr>
        <p:spPr bwMode="auto">
          <a:xfrm>
            <a:off x="4038600" y="2128838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>
              <a:latin typeface="+mn-lt"/>
            </a:endParaRPr>
          </a:p>
        </p:txBody>
      </p:sp>
      <p:sp>
        <p:nvSpPr>
          <p:cNvPr id="65559" name="Line 26"/>
          <p:cNvSpPr>
            <a:spLocks noChangeShapeType="1"/>
          </p:cNvSpPr>
          <p:nvPr/>
        </p:nvSpPr>
        <p:spPr bwMode="auto">
          <a:xfrm>
            <a:off x="4191000" y="2128838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>
              <a:latin typeface="+mn-lt"/>
            </a:endParaRPr>
          </a:p>
        </p:txBody>
      </p:sp>
      <p:sp>
        <p:nvSpPr>
          <p:cNvPr id="65560" name="Line 27"/>
          <p:cNvSpPr>
            <a:spLocks noChangeShapeType="1"/>
          </p:cNvSpPr>
          <p:nvPr/>
        </p:nvSpPr>
        <p:spPr bwMode="auto">
          <a:xfrm>
            <a:off x="4343400" y="2128838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>
              <a:latin typeface="+mn-lt"/>
            </a:endParaRPr>
          </a:p>
        </p:txBody>
      </p:sp>
      <p:sp>
        <p:nvSpPr>
          <p:cNvPr id="65561" name="Line 28"/>
          <p:cNvSpPr>
            <a:spLocks noChangeShapeType="1"/>
          </p:cNvSpPr>
          <p:nvPr/>
        </p:nvSpPr>
        <p:spPr bwMode="auto">
          <a:xfrm>
            <a:off x="4495800" y="2128838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>
              <a:latin typeface="+mn-lt"/>
            </a:endParaRPr>
          </a:p>
        </p:txBody>
      </p:sp>
      <p:sp>
        <p:nvSpPr>
          <p:cNvPr id="65562" name="Line 29"/>
          <p:cNvSpPr>
            <a:spLocks noChangeShapeType="1"/>
          </p:cNvSpPr>
          <p:nvPr/>
        </p:nvSpPr>
        <p:spPr bwMode="auto">
          <a:xfrm>
            <a:off x="4648200" y="2128838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>
              <a:latin typeface="+mn-lt"/>
            </a:endParaRPr>
          </a:p>
        </p:txBody>
      </p:sp>
      <p:sp>
        <p:nvSpPr>
          <p:cNvPr id="65563" name="Line 30"/>
          <p:cNvSpPr>
            <a:spLocks noChangeShapeType="1"/>
          </p:cNvSpPr>
          <p:nvPr/>
        </p:nvSpPr>
        <p:spPr bwMode="auto">
          <a:xfrm>
            <a:off x="4800600" y="2128838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>
              <a:latin typeface="+mn-lt"/>
            </a:endParaRPr>
          </a:p>
        </p:txBody>
      </p:sp>
      <p:sp>
        <p:nvSpPr>
          <p:cNvPr id="65564" name="Line 31"/>
          <p:cNvSpPr>
            <a:spLocks noChangeShapeType="1"/>
          </p:cNvSpPr>
          <p:nvPr/>
        </p:nvSpPr>
        <p:spPr bwMode="auto">
          <a:xfrm>
            <a:off x="4953000" y="2128838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>
              <a:latin typeface="+mn-lt"/>
            </a:endParaRPr>
          </a:p>
        </p:txBody>
      </p:sp>
      <p:sp>
        <p:nvSpPr>
          <p:cNvPr id="65565" name="Line 32"/>
          <p:cNvSpPr>
            <a:spLocks noChangeShapeType="1"/>
          </p:cNvSpPr>
          <p:nvPr/>
        </p:nvSpPr>
        <p:spPr bwMode="auto">
          <a:xfrm>
            <a:off x="5105400" y="2128838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>
              <a:latin typeface="+mn-lt"/>
            </a:endParaRPr>
          </a:p>
        </p:txBody>
      </p:sp>
      <p:sp>
        <p:nvSpPr>
          <p:cNvPr id="65566" name="Line 33"/>
          <p:cNvSpPr>
            <a:spLocks noChangeShapeType="1"/>
          </p:cNvSpPr>
          <p:nvPr/>
        </p:nvSpPr>
        <p:spPr bwMode="auto">
          <a:xfrm>
            <a:off x="5257800" y="2128838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>
              <a:latin typeface="+mn-lt"/>
            </a:endParaRPr>
          </a:p>
        </p:txBody>
      </p:sp>
      <p:sp>
        <p:nvSpPr>
          <p:cNvPr id="65567" name="Line 34"/>
          <p:cNvSpPr>
            <a:spLocks noChangeShapeType="1"/>
          </p:cNvSpPr>
          <p:nvPr/>
        </p:nvSpPr>
        <p:spPr bwMode="auto">
          <a:xfrm>
            <a:off x="5410200" y="2128838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>
              <a:latin typeface="+mn-lt"/>
            </a:endParaRPr>
          </a:p>
        </p:txBody>
      </p:sp>
      <p:sp>
        <p:nvSpPr>
          <p:cNvPr id="65568" name="Line 35"/>
          <p:cNvSpPr>
            <a:spLocks noChangeShapeType="1"/>
          </p:cNvSpPr>
          <p:nvPr/>
        </p:nvSpPr>
        <p:spPr bwMode="auto">
          <a:xfrm>
            <a:off x="5562600" y="2128838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>
              <a:latin typeface="+mn-lt"/>
            </a:endParaRPr>
          </a:p>
        </p:txBody>
      </p:sp>
      <p:sp>
        <p:nvSpPr>
          <p:cNvPr id="65569" name="Line 36"/>
          <p:cNvSpPr>
            <a:spLocks noChangeShapeType="1"/>
          </p:cNvSpPr>
          <p:nvPr/>
        </p:nvSpPr>
        <p:spPr bwMode="auto">
          <a:xfrm>
            <a:off x="5715000" y="2128838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>
              <a:latin typeface="+mn-lt"/>
            </a:endParaRPr>
          </a:p>
        </p:txBody>
      </p:sp>
      <p:sp>
        <p:nvSpPr>
          <p:cNvPr id="65570" name="Line 37"/>
          <p:cNvSpPr>
            <a:spLocks noChangeShapeType="1"/>
          </p:cNvSpPr>
          <p:nvPr/>
        </p:nvSpPr>
        <p:spPr bwMode="auto">
          <a:xfrm>
            <a:off x="5867400" y="2128838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>
              <a:latin typeface="+mn-lt"/>
            </a:endParaRPr>
          </a:p>
        </p:txBody>
      </p:sp>
      <p:sp>
        <p:nvSpPr>
          <p:cNvPr id="65571" name="Line 38"/>
          <p:cNvSpPr>
            <a:spLocks noChangeShapeType="1"/>
          </p:cNvSpPr>
          <p:nvPr/>
        </p:nvSpPr>
        <p:spPr bwMode="auto">
          <a:xfrm>
            <a:off x="6019800" y="2128838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>
              <a:latin typeface="+mn-lt"/>
            </a:endParaRPr>
          </a:p>
        </p:txBody>
      </p:sp>
      <p:sp>
        <p:nvSpPr>
          <p:cNvPr id="65572" name="Line 39"/>
          <p:cNvSpPr>
            <a:spLocks noChangeShapeType="1"/>
          </p:cNvSpPr>
          <p:nvPr/>
        </p:nvSpPr>
        <p:spPr bwMode="auto">
          <a:xfrm>
            <a:off x="6172200" y="2128838"/>
            <a:ext cx="0" cy="609600"/>
          </a:xfrm>
          <a:prstGeom prst="line">
            <a:avLst/>
          </a:prstGeom>
          <a:noFill/>
          <a:ln w="9525" cap="rnd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>
              <a:latin typeface="+mn-lt"/>
            </a:endParaRPr>
          </a:p>
        </p:txBody>
      </p:sp>
      <p:sp>
        <p:nvSpPr>
          <p:cNvPr id="65573" name="Line 40"/>
          <p:cNvSpPr>
            <a:spLocks noChangeShapeType="1"/>
          </p:cNvSpPr>
          <p:nvPr/>
        </p:nvSpPr>
        <p:spPr bwMode="auto">
          <a:xfrm>
            <a:off x="6324600" y="2128838"/>
            <a:ext cx="0" cy="609600"/>
          </a:xfrm>
          <a:prstGeom prst="line">
            <a:avLst/>
          </a:prstGeom>
          <a:noFill/>
          <a:ln w="9525" cap="rnd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>
              <a:latin typeface="+mn-lt"/>
            </a:endParaRPr>
          </a:p>
        </p:txBody>
      </p:sp>
      <p:sp>
        <p:nvSpPr>
          <p:cNvPr id="65574" name="Text Box 41"/>
          <p:cNvSpPr txBox="1">
            <a:spLocks noChangeArrowheads="1"/>
          </p:cNvSpPr>
          <p:nvPr/>
        </p:nvSpPr>
        <p:spPr bwMode="auto">
          <a:xfrm rot="5390887">
            <a:off x="1225440" y="2280057"/>
            <a:ext cx="620933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9pPr>
          </a:lstStyle>
          <a:p>
            <a:pPr algn="l"/>
            <a:r>
              <a:rPr lang="en-US" sz="1200" b="0">
                <a:latin typeface="+mn-lt"/>
              </a:rPr>
              <a:t>Byte 0</a:t>
            </a:r>
          </a:p>
        </p:txBody>
      </p:sp>
      <p:sp>
        <p:nvSpPr>
          <p:cNvPr id="65575" name="Text Box 42"/>
          <p:cNvSpPr txBox="1">
            <a:spLocks noChangeArrowheads="1"/>
          </p:cNvSpPr>
          <p:nvPr/>
        </p:nvSpPr>
        <p:spPr bwMode="auto">
          <a:xfrm rot="5390887">
            <a:off x="1377840" y="2280057"/>
            <a:ext cx="620933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9pPr>
          </a:lstStyle>
          <a:p>
            <a:pPr algn="l"/>
            <a:r>
              <a:rPr lang="en-US" sz="1200" b="0">
                <a:latin typeface="+mn-lt"/>
              </a:rPr>
              <a:t>Byte 1</a:t>
            </a:r>
          </a:p>
        </p:txBody>
      </p:sp>
      <p:sp>
        <p:nvSpPr>
          <p:cNvPr id="65576" name="Text Box 43"/>
          <p:cNvSpPr txBox="1">
            <a:spLocks noChangeArrowheads="1"/>
          </p:cNvSpPr>
          <p:nvPr/>
        </p:nvSpPr>
        <p:spPr bwMode="auto">
          <a:xfrm rot="5390887">
            <a:off x="1531828" y="2281645"/>
            <a:ext cx="620933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9pPr>
          </a:lstStyle>
          <a:p>
            <a:pPr algn="l"/>
            <a:r>
              <a:rPr lang="en-US" sz="1200" b="0">
                <a:latin typeface="+mn-lt"/>
              </a:rPr>
              <a:t>Byte 2</a:t>
            </a:r>
          </a:p>
        </p:txBody>
      </p:sp>
      <p:sp>
        <p:nvSpPr>
          <p:cNvPr id="65577" name="Text Box 44"/>
          <p:cNvSpPr txBox="1">
            <a:spLocks noChangeArrowheads="1"/>
          </p:cNvSpPr>
          <p:nvPr/>
        </p:nvSpPr>
        <p:spPr bwMode="auto">
          <a:xfrm rot="5390887">
            <a:off x="1684228" y="2281645"/>
            <a:ext cx="620933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9pPr>
          </a:lstStyle>
          <a:p>
            <a:pPr algn="l"/>
            <a:r>
              <a:rPr lang="en-US" sz="1200" b="0">
                <a:latin typeface="+mn-lt"/>
              </a:rPr>
              <a:t>Byte 3</a:t>
            </a:r>
          </a:p>
        </p:txBody>
      </p:sp>
      <p:sp>
        <p:nvSpPr>
          <p:cNvPr id="65578" name="Line 45"/>
          <p:cNvSpPr>
            <a:spLocks noChangeShapeType="1"/>
          </p:cNvSpPr>
          <p:nvPr/>
        </p:nvSpPr>
        <p:spPr bwMode="auto">
          <a:xfrm>
            <a:off x="2133600" y="2586038"/>
            <a:ext cx="304800" cy="4762"/>
          </a:xfrm>
          <a:prstGeom prst="line">
            <a:avLst/>
          </a:prstGeom>
          <a:noFill/>
          <a:ln w="9525" cap="rnd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>
              <a:latin typeface="+mn-lt"/>
            </a:endParaRPr>
          </a:p>
        </p:txBody>
      </p:sp>
      <p:grpSp>
        <p:nvGrpSpPr>
          <p:cNvPr id="65579" name="Group 46"/>
          <p:cNvGrpSpPr>
            <a:grpSpLocks/>
          </p:cNvGrpSpPr>
          <p:nvPr/>
        </p:nvGrpSpPr>
        <p:grpSpPr bwMode="auto">
          <a:xfrm>
            <a:off x="2743200" y="5334000"/>
            <a:ext cx="5029200" cy="609600"/>
            <a:chOff x="912" y="1104"/>
            <a:chExt cx="3648" cy="384"/>
          </a:xfrm>
        </p:grpSpPr>
        <p:sp>
          <p:nvSpPr>
            <p:cNvPr id="65643" name="Line 47"/>
            <p:cNvSpPr>
              <a:spLocks noChangeShapeType="1"/>
            </p:cNvSpPr>
            <p:nvPr/>
          </p:nvSpPr>
          <p:spPr bwMode="auto">
            <a:xfrm>
              <a:off x="912" y="1104"/>
              <a:ext cx="331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latin typeface="+mn-lt"/>
              </a:endParaRPr>
            </a:p>
          </p:txBody>
        </p:sp>
        <p:sp>
          <p:nvSpPr>
            <p:cNvPr id="65644" name="Line 48"/>
            <p:cNvSpPr>
              <a:spLocks noChangeShapeType="1"/>
            </p:cNvSpPr>
            <p:nvPr/>
          </p:nvSpPr>
          <p:spPr bwMode="auto">
            <a:xfrm>
              <a:off x="912" y="1488"/>
              <a:ext cx="331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latin typeface="+mn-lt"/>
              </a:endParaRPr>
            </a:p>
          </p:txBody>
        </p:sp>
        <p:sp>
          <p:nvSpPr>
            <p:cNvPr id="65645" name="Line 49"/>
            <p:cNvSpPr>
              <a:spLocks noChangeShapeType="1"/>
            </p:cNvSpPr>
            <p:nvPr/>
          </p:nvSpPr>
          <p:spPr bwMode="auto">
            <a:xfrm flipH="1">
              <a:off x="4224" y="1104"/>
              <a:ext cx="336" cy="0"/>
            </a:xfrm>
            <a:prstGeom prst="line">
              <a:avLst/>
            </a:prstGeom>
            <a:noFill/>
            <a:ln w="9525" cap="rnd">
              <a:solidFill>
                <a:schemeClr val="tx1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latin typeface="+mn-lt"/>
              </a:endParaRPr>
            </a:p>
          </p:txBody>
        </p:sp>
        <p:sp>
          <p:nvSpPr>
            <p:cNvPr id="65646" name="Line 50"/>
            <p:cNvSpPr>
              <a:spLocks noChangeShapeType="1"/>
            </p:cNvSpPr>
            <p:nvPr/>
          </p:nvSpPr>
          <p:spPr bwMode="auto">
            <a:xfrm flipH="1">
              <a:off x="4224" y="1488"/>
              <a:ext cx="336" cy="0"/>
            </a:xfrm>
            <a:prstGeom prst="line">
              <a:avLst/>
            </a:prstGeom>
            <a:noFill/>
            <a:ln w="9525" cap="rnd">
              <a:solidFill>
                <a:schemeClr val="tx1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latin typeface="+mn-lt"/>
              </a:endParaRPr>
            </a:p>
          </p:txBody>
        </p:sp>
      </p:grpSp>
      <p:sp>
        <p:nvSpPr>
          <p:cNvPr id="65580" name="Line 51"/>
          <p:cNvSpPr>
            <a:spLocks noChangeShapeType="1"/>
          </p:cNvSpPr>
          <p:nvPr/>
        </p:nvSpPr>
        <p:spPr bwMode="auto">
          <a:xfrm>
            <a:off x="2743200" y="5334000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>
              <a:latin typeface="+mn-lt"/>
            </a:endParaRPr>
          </a:p>
        </p:txBody>
      </p:sp>
      <p:sp>
        <p:nvSpPr>
          <p:cNvPr id="65581" name="Line 52"/>
          <p:cNvSpPr>
            <a:spLocks noChangeShapeType="1"/>
          </p:cNvSpPr>
          <p:nvPr/>
        </p:nvSpPr>
        <p:spPr bwMode="auto">
          <a:xfrm>
            <a:off x="2895600" y="5334000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>
              <a:latin typeface="+mn-lt"/>
            </a:endParaRPr>
          </a:p>
        </p:txBody>
      </p:sp>
      <p:sp>
        <p:nvSpPr>
          <p:cNvPr id="65582" name="Line 53"/>
          <p:cNvSpPr>
            <a:spLocks noChangeShapeType="1"/>
          </p:cNvSpPr>
          <p:nvPr/>
        </p:nvSpPr>
        <p:spPr bwMode="auto">
          <a:xfrm>
            <a:off x="3048000" y="5334000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>
              <a:latin typeface="+mn-lt"/>
            </a:endParaRPr>
          </a:p>
        </p:txBody>
      </p:sp>
      <p:sp>
        <p:nvSpPr>
          <p:cNvPr id="65583" name="Line 54"/>
          <p:cNvSpPr>
            <a:spLocks noChangeShapeType="1"/>
          </p:cNvSpPr>
          <p:nvPr/>
        </p:nvSpPr>
        <p:spPr bwMode="auto">
          <a:xfrm>
            <a:off x="3200400" y="5334000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>
              <a:latin typeface="+mn-lt"/>
            </a:endParaRPr>
          </a:p>
        </p:txBody>
      </p:sp>
      <p:sp>
        <p:nvSpPr>
          <p:cNvPr id="65584" name="Line 55"/>
          <p:cNvSpPr>
            <a:spLocks noChangeShapeType="1"/>
          </p:cNvSpPr>
          <p:nvPr/>
        </p:nvSpPr>
        <p:spPr bwMode="auto">
          <a:xfrm>
            <a:off x="3352800" y="5334000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>
              <a:latin typeface="+mn-lt"/>
            </a:endParaRPr>
          </a:p>
        </p:txBody>
      </p:sp>
      <p:sp>
        <p:nvSpPr>
          <p:cNvPr id="65585" name="Line 56"/>
          <p:cNvSpPr>
            <a:spLocks noChangeShapeType="1"/>
          </p:cNvSpPr>
          <p:nvPr/>
        </p:nvSpPr>
        <p:spPr bwMode="auto">
          <a:xfrm>
            <a:off x="3505200" y="5334000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>
              <a:latin typeface="+mn-lt"/>
            </a:endParaRPr>
          </a:p>
        </p:txBody>
      </p:sp>
      <p:sp>
        <p:nvSpPr>
          <p:cNvPr id="65586" name="Line 57"/>
          <p:cNvSpPr>
            <a:spLocks noChangeShapeType="1"/>
          </p:cNvSpPr>
          <p:nvPr/>
        </p:nvSpPr>
        <p:spPr bwMode="auto">
          <a:xfrm>
            <a:off x="3657600" y="5334000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>
              <a:latin typeface="+mn-lt"/>
            </a:endParaRPr>
          </a:p>
        </p:txBody>
      </p:sp>
      <p:sp>
        <p:nvSpPr>
          <p:cNvPr id="65587" name="Line 58"/>
          <p:cNvSpPr>
            <a:spLocks noChangeShapeType="1"/>
          </p:cNvSpPr>
          <p:nvPr/>
        </p:nvSpPr>
        <p:spPr bwMode="auto">
          <a:xfrm>
            <a:off x="3810000" y="5334000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>
              <a:latin typeface="+mn-lt"/>
            </a:endParaRPr>
          </a:p>
        </p:txBody>
      </p:sp>
      <p:sp>
        <p:nvSpPr>
          <p:cNvPr id="65588" name="Line 59"/>
          <p:cNvSpPr>
            <a:spLocks noChangeShapeType="1"/>
          </p:cNvSpPr>
          <p:nvPr/>
        </p:nvSpPr>
        <p:spPr bwMode="auto">
          <a:xfrm>
            <a:off x="3962400" y="5334000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>
              <a:latin typeface="+mn-lt"/>
            </a:endParaRPr>
          </a:p>
        </p:txBody>
      </p:sp>
      <p:sp>
        <p:nvSpPr>
          <p:cNvPr id="65589" name="Line 60"/>
          <p:cNvSpPr>
            <a:spLocks noChangeShapeType="1"/>
          </p:cNvSpPr>
          <p:nvPr/>
        </p:nvSpPr>
        <p:spPr bwMode="auto">
          <a:xfrm>
            <a:off x="4114800" y="5334000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>
              <a:latin typeface="+mn-lt"/>
            </a:endParaRPr>
          </a:p>
        </p:txBody>
      </p:sp>
      <p:sp>
        <p:nvSpPr>
          <p:cNvPr id="65590" name="Line 61"/>
          <p:cNvSpPr>
            <a:spLocks noChangeShapeType="1"/>
          </p:cNvSpPr>
          <p:nvPr/>
        </p:nvSpPr>
        <p:spPr bwMode="auto">
          <a:xfrm>
            <a:off x="4267200" y="5334000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>
              <a:latin typeface="+mn-lt"/>
            </a:endParaRPr>
          </a:p>
        </p:txBody>
      </p:sp>
      <p:sp>
        <p:nvSpPr>
          <p:cNvPr id="65591" name="Line 62"/>
          <p:cNvSpPr>
            <a:spLocks noChangeShapeType="1"/>
          </p:cNvSpPr>
          <p:nvPr/>
        </p:nvSpPr>
        <p:spPr bwMode="auto">
          <a:xfrm>
            <a:off x="4419600" y="5334000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>
              <a:latin typeface="+mn-lt"/>
            </a:endParaRPr>
          </a:p>
        </p:txBody>
      </p:sp>
      <p:sp>
        <p:nvSpPr>
          <p:cNvPr id="65592" name="Line 63"/>
          <p:cNvSpPr>
            <a:spLocks noChangeShapeType="1"/>
          </p:cNvSpPr>
          <p:nvPr/>
        </p:nvSpPr>
        <p:spPr bwMode="auto">
          <a:xfrm>
            <a:off x="4572000" y="5334000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>
              <a:latin typeface="+mn-lt"/>
            </a:endParaRPr>
          </a:p>
        </p:txBody>
      </p:sp>
      <p:sp>
        <p:nvSpPr>
          <p:cNvPr id="65593" name="Line 64"/>
          <p:cNvSpPr>
            <a:spLocks noChangeShapeType="1"/>
          </p:cNvSpPr>
          <p:nvPr/>
        </p:nvSpPr>
        <p:spPr bwMode="auto">
          <a:xfrm>
            <a:off x="4724400" y="5334000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>
              <a:latin typeface="+mn-lt"/>
            </a:endParaRPr>
          </a:p>
        </p:txBody>
      </p:sp>
      <p:sp>
        <p:nvSpPr>
          <p:cNvPr id="65594" name="Line 65"/>
          <p:cNvSpPr>
            <a:spLocks noChangeShapeType="1"/>
          </p:cNvSpPr>
          <p:nvPr/>
        </p:nvSpPr>
        <p:spPr bwMode="auto">
          <a:xfrm>
            <a:off x="4876800" y="5334000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>
              <a:latin typeface="+mn-lt"/>
            </a:endParaRPr>
          </a:p>
        </p:txBody>
      </p:sp>
      <p:sp>
        <p:nvSpPr>
          <p:cNvPr id="65595" name="Line 66"/>
          <p:cNvSpPr>
            <a:spLocks noChangeShapeType="1"/>
          </p:cNvSpPr>
          <p:nvPr/>
        </p:nvSpPr>
        <p:spPr bwMode="auto">
          <a:xfrm>
            <a:off x="5029200" y="5334000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>
              <a:latin typeface="+mn-lt"/>
            </a:endParaRPr>
          </a:p>
        </p:txBody>
      </p:sp>
      <p:sp>
        <p:nvSpPr>
          <p:cNvPr id="65596" name="Line 67"/>
          <p:cNvSpPr>
            <a:spLocks noChangeShapeType="1"/>
          </p:cNvSpPr>
          <p:nvPr/>
        </p:nvSpPr>
        <p:spPr bwMode="auto">
          <a:xfrm>
            <a:off x="5181600" y="5334000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>
              <a:latin typeface="+mn-lt"/>
            </a:endParaRPr>
          </a:p>
        </p:txBody>
      </p:sp>
      <p:sp>
        <p:nvSpPr>
          <p:cNvPr id="65597" name="Line 68"/>
          <p:cNvSpPr>
            <a:spLocks noChangeShapeType="1"/>
          </p:cNvSpPr>
          <p:nvPr/>
        </p:nvSpPr>
        <p:spPr bwMode="auto">
          <a:xfrm>
            <a:off x="5334000" y="5334000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>
              <a:latin typeface="+mn-lt"/>
            </a:endParaRPr>
          </a:p>
        </p:txBody>
      </p:sp>
      <p:sp>
        <p:nvSpPr>
          <p:cNvPr id="65598" name="Line 69"/>
          <p:cNvSpPr>
            <a:spLocks noChangeShapeType="1"/>
          </p:cNvSpPr>
          <p:nvPr/>
        </p:nvSpPr>
        <p:spPr bwMode="auto">
          <a:xfrm>
            <a:off x="5486400" y="5334000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>
              <a:latin typeface="+mn-lt"/>
            </a:endParaRPr>
          </a:p>
        </p:txBody>
      </p:sp>
      <p:sp>
        <p:nvSpPr>
          <p:cNvPr id="65599" name="Line 70"/>
          <p:cNvSpPr>
            <a:spLocks noChangeShapeType="1"/>
          </p:cNvSpPr>
          <p:nvPr/>
        </p:nvSpPr>
        <p:spPr bwMode="auto">
          <a:xfrm>
            <a:off x="5638800" y="5334000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>
              <a:latin typeface="+mn-lt"/>
            </a:endParaRPr>
          </a:p>
        </p:txBody>
      </p:sp>
      <p:sp>
        <p:nvSpPr>
          <p:cNvPr id="65600" name="Line 71"/>
          <p:cNvSpPr>
            <a:spLocks noChangeShapeType="1"/>
          </p:cNvSpPr>
          <p:nvPr/>
        </p:nvSpPr>
        <p:spPr bwMode="auto">
          <a:xfrm>
            <a:off x="5791200" y="5334000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>
              <a:latin typeface="+mn-lt"/>
            </a:endParaRPr>
          </a:p>
        </p:txBody>
      </p:sp>
      <p:sp>
        <p:nvSpPr>
          <p:cNvPr id="65601" name="Line 72"/>
          <p:cNvSpPr>
            <a:spLocks noChangeShapeType="1"/>
          </p:cNvSpPr>
          <p:nvPr/>
        </p:nvSpPr>
        <p:spPr bwMode="auto">
          <a:xfrm>
            <a:off x="5943600" y="5334000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>
              <a:latin typeface="+mn-lt"/>
            </a:endParaRPr>
          </a:p>
        </p:txBody>
      </p:sp>
      <p:sp>
        <p:nvSpPr>
          <p:cNvPr id="65602" name="Line 73"/>
          <p:cNvSpPr>
            <a:spLocks noChangeShapeType="1"/>
          </p:cNvSpPr>
          <p:nvPr/>
        </p:nvSpPr>
        <p:spPr bwMode="auto">
          <a:xfrm>
            <a:off x="6096000" y="5334000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>
              <a:latin typeface="+mn-lt"/>
            </a:endParaRPr>
          </a:p>
        </p:txBody>
      </p:sp>
      <p:sp>
        <p:nvSpPr>
          <p:cNvPr id="65603" name="Line 74"/>
          <p:cNvSpPr>
            <a:spLocks noChangeShapeType="1"/>
          </p:cNvSpPr>
          <p:nvPr/>
        </p:nvSpPr>
        <p:spPr bwMode="auto">
          <a:xfrm>
            <a:off x="6248400" y="5334000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>
              <a:latin typeface="+mn-lt"/>
            </a:endParaRPr>
          </a:p>
        </p:txBody>
      </p:sp>
      <p:sp>
        <p:nvSpPr>
          <p:cNvPr id="65604" name="Line 75"/>
          <p:cNvSpPr>
            <a:spLocks noChangeShapeType="1"/>
          </p:cNvSpPr>
          <p:nvPr/>
        </p:nvSpPr>
        <p:spPr bwMode="auto">
          <a:xfrm>
            <a:off x="6400800" y="5334000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>
              <a:latin typeface="+mn-lt"/>
            </a:endParaRPr>
          </a:p>
        </p:txBody>
      </p:sp>
      <p:sp>
        <p:nvSpPr>
          <p:cNvPr id="65605" name="Line 76"/>
          <p:cNvSpPr>
            <a:spLocks noChangeShapeType="1"/>
          </p:cNvSpPr>
          <p:nvPr/>
        </p:nvSpPr>
        <p:spPr bwMode="auto">
          <a:xfrm>
            <a:off x="6553200" y="5334000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>
              <a:latin typeface="+mn-lt"/>
            </a:endParaRPr>
          </a:p>
        </p:txBody>
      </p:sp>
      <p:sp>
        <p:nvSpPr>
          <p:cNvPr id="65606" name="Line 77"/>
          <p:cNvSpPr>
            <a:spLocks noChangeShapeType="1"/>
          </p:cNvSpPr>
          <p:nvPr/>
        </p:nvSpPr>
        <p:spPr bwMode="auto">
          <a:xfrm>
            <a:off x="6705600" y="5334000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>
              <a:latin typeface="+mn-lt"/>
            </a:endParaRPr>
          </a:p>
        </p:txBody>
      </p:sp>
      <p:sp>
        <p:nvSpPr>
          <p:cNvPr id="65607" name="Line 78"/>
          <p:cNvSpPr>
            <a:spLocks noChangeShapeType="1"/>
          </p:cNvSpPr>
          <p:nvPr/>
        </p:nvSpPr>
        <p:spPr bwMode="auto">
          <a:xfrm>
            <a:off x="6858000" y="5334000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>
              <a:latin typeface="+mn-lt"/>
            </a:endParaRPr>
          </a:p>
        </p:txBody>
      </p:sp>
      <p:sp>
        <p:nvSpPr>
          <p:cNvPr id="65608" name="Line 79"/>
          <p:cNvSpPr>
            <a:spLocks noChangeShapeType="1"/>
          </p:cNvSpPr>
          <p:nvPr/>
        </p:nvSpPr>
        <p:spPr bwMode="auto">
          <a:xfrm>
            <a:off x="7010400" y="5334000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>
              <a:latin typeface="+mn-lt"/>
            </a:endParaRPr>
          </a:p>
        </p:txBody>
      </p:sp>
      <p:sp>
        <p:nvSpPr>
          <p:cNvPr id="65609" name="Line 80"/>
          <p:cNvSpPr>
            <a:spLocks noChangeShapeType="1"/>
          </p:cNvSpPr>
          <p:nvPr/>
        </p:nvSpPr>
        <p:spPr bwMode="auto">
          <a:xfrm>
            <a:off x="7162800" y="5334000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>
              <a:latin typeface="+mn-lt"/>
            </a:endParaRPr>
          </a:p>
        </p:txBody>
      </p:sp>
      <p:sp>
        <p:nvSpPr>
          <p:cNvPr id="65610" name="Line 81"/>
          <p:cNvSpPr>
            <a:spLocks noChangeShapeType="1"/>
          </p:cNvSpPr>
          <p:nvPr/>
        </p:nvSpPr>
        <p:spPr bwMode="auto">
          <a:xfrm>
            <a:off x="7315200" y="5334000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>
              <a:latin typeface="+mn-lt"/>
            </a:endParaRPr>
          </a:p>
        </p:txBody>
      </p:sp>
      <p:sp>
        <p:nvSpPr>
          <p:cNvPr id="65611" name="Line 82"/>
          <p:cNvSpPr>
            <a:spLocks noChangeShapeType="1"/>
          </p:cNvSpPr>
          <p:nvPr/>
        </p:nvSpPr>
        <p:spPr bwMode="auto">
          <a:xfrm>
            <a:off x="7467600" y="5334000"/>
            <a:ext cx="0" cy="609600"/>
          </a:xfrm>
          <a:prstGeom prst="line">
            <a:avLst/>
          </a:prstGeom>
          <a:noFill/>
          <a:ln w="9525" cap="rnd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>
              <a:latin typeface="+mn-lt"/>
            </a:endParaRPr>
          </a:p>
        </p:txBody>
      </p:sp>
      <p:sp>
        <p:nvSpPr>
          <p:cNvPr id="65612" name="Line 83"/>
          <p:cNvSpPr>
            <a:spLocks noChangeShapeType="1"/>
          </p:cNvSpPr>
          <p:nvPr/>
        </p:nvSpPr>
        <p:spPr bwMode="auto">
          <a:xfrm>
            <a:off x="7620000" y="5334000"/>
            <a:ext cx="0" cy="609600"/>
          </a:xfrm>
          <a:prstGeom prst="line">
            <a:avLst/>
          </a:prstGeom>
          <a:noFill/>
          <a:ln w="9525" cap="rnd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>
              <a:latin typeface="+mn-lt"/>
            </a:endParaRPr>
          </a:p>
        </p:txBody>
      </p:sp>
      <p:sp>
        <p:nvSpPr>
          <p:cNvPr id="65613" name="Text Box 84"/>
          <p:cNvSpPr txBox="1">
            <a:spLocks noChangeArrowheads="1"/>
          </p:cNvSpPr>
          <p:nvPr/>
        </p:nvSpPr>
        <p:spPr bwMode="auto">
          <a:xfrm rot="5390887">
            <a:off x="2522427" y="5486808"/>
            <a:ext cx="620933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9pPr>
          </a:lstStyle>
          <a:p>
            <a:pPr algn="l"/>
            <a:r>
              <a:rPr lang="en-US" sz="1200" b="0">
                <a:latin typeface="+mn-lt"/>
              </a:rPr>
              <a:t>Byte 0</a:t>
            </a:r>
          </a:p>
        </p:txBody>
      </p:sp>
      <p:sp>
        <p:nvSpPr>
          <p:cNvPr id="65614" name="Text Box 85"/>
          <p:cNvSpPr txBox="1">
            <a:spLocks noChangeArrowheads="1"/>
          </p:cNvSpPr>
          <p:nvPr/>
        </p:nvSpPr>
        <p:spPr bwMode="auto">
          <a:xfrm rot="5390887">
            <a:off x="2674827" y="5486808"/>
            <a:ext cx="620933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9pPr>
          </a:lstStyle>
          <a:p>
            <a:pPr algn="l"/>
            <a:r>
              <a:rPr lang="en-US" sz="1200" b="0">
                <a:latin typeface="+mn-lt"/>
              </a:rPr>
              <a:t>Byte 1</a:t>
            </a:r>
          </a:p>
        </p:txBody>
      </p:sp>
      <p:sp>
        <p:nvSpPr>
          <p:cNvPr id="65615" name="Text Box 86"/>
          <p:cNvSpPr txBox="1">
            <a:spLocks noChangeArrowheads="1"/>
          </p:cNvSpPr>
          <p:nvPr/>
        </p:nvSpPr>
        <p:spPr bwMode="auto">
          <a:xfrm rot="5390887">
            <a:off x="2827227" y="5486808"/>
            <a:ext cx="620933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9pPr>
          </a:lstStyle>
          <a:p>
            <a:pPr algn="l"/>
            <a:r>
              <a:rPr lang="en-US" sz="1200" b="0">
                <a:latin typeface="+mn-lt"/>
              </a:rPr>
              <a:t>Byte 2</a:t>
            </a:r>
          </a:p>
        </p:txBody>
      </p:sp>
      <p:sp>
        <p:nvSpPr>
          <p:cNvPr id="65616" name="Text Box 87"/>
          <p:cNvSpPr txBox="1">
            <a:spLocks noChangeArrowheads="1"/>
          </p:cNvSpPr>
          <p:nvPr/>
        </p:nvSpPr>
        <p:spPr bwMode="auto">
          <a:xfrm rot="5390887">
            <a:off x="2979627" y="5486808"/>
            <a:ext cx="620933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9pPr>
          </a:lstStyle>
          <a:p>
            <a:pPr algn="l"/>
            <a:r>
              <a:rPr lang="en-US" sz="1200" b="0">
                <a:latin typeface="+mn-lt"/>
              </a:rPr>
              <a:t>Byte 3</a:t>
            </a:r>
          </a:p>
        </p:txBody>
      </p:sp>
      <p:sp>
        <p:nvSpPr>
          <p:cNvPr id="65617" name="Line 88"/>
          <p:cNvSpPr>
            <a:spLocks noChangeShapeType="1"/>
          </p:cNvSpPr>
          <p:nvPr/>
        </p:nvSpPr>
        <p:spPr bwMode="auto">
          <a:xfrm>
            <a:off x="3429000" y="5486400"/>
            <a:ext cx="457200" cy="0"/>
          </a:xfrm>
          <a:prstGeom prst="line">
            <a:avLst/>
          </a:prstGeom>
          <a:noFill/>
          <a:ln w="9525" cap="rnd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>
              <a:latin typeface="+mn-lt"/>
            </a:endParaRPr>
          </a:p>
        </p:txBody>
      </p:sp>
      <p:sp>
        <p:nvSpPr>
          <p:cNvPr id="65618" name="Line 89"/>
          <p:cNvSpPr>
            <a:spLocks noChangeShapeType="1"/>
          </p:cNvSpPr>
          <p:nvPr/>
        </p:nvSpPr>
        <p:spPr bwMode="auto">
          <a:xfrm>
            <a:off x="3429000" y="5791200"/>
            <a:ext cx="457200" cy="0"/>
          </a:xfrm>
          <a:prstGeom prst="line">
            <a:avLst/>
          </a:prstGeom>
          <a:noFill/>
          <a:ln w="9525" cap="rnd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>
              <a:latin typeface="+mn-lt"/>
            </a:endParaRPr>
          </a:p>
        </p:txBody>
      </p:sp>
      <p:sp>
        <p:nvSpPr>
          <p:cNvPr id="65619" name="Text Box 90"/>
          <p:cNvSpPr txBox="1">
            <a:spLocks noChangeArrowheads="1"/>
          </p:cNvSpPr>
          <p:nvPr/>
        </p:nvSpPr>
        <p:spPr bwMode="auto">
          <a:xfrm>
            <a:off x="304800" y="1600200"/>
            <a:ext cx="109517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9pPr>
          </a:lstStyle>
          <a:p>
            <a:pPr algn="l"/>
            <a:r>
              <a:rPr lang="en-US" sz="2400" b="0">
                <a:latin typeface="+mn-lt"/>
              </a:rPr>
              <a:t>Host A</a:t>
            </a:r>
          </a:p>
        </p:txBody>
      </p:sp>
      <p:sp>
        <p:nvSpPr>
          <p:cNvPr id="65620" name="Text Box 91"/>
          <p:cNvSpPr txBox="1">
            <a:spLocks noChangeArrowheads="1"/>
          </p:cNvSpPr>
          <p:nvPr/>
        </p:nvSpPr>
        <p:spPr bwMode="auto">
          <a:xfrm>
            <a:off x="304800" y="4805363"/>
            <a:ext cx="110829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9pPr>
          </a:lstStyle>
          <a:p>
            <a:pPr algn="l"/>
            <a:r>
              <a:rPr lang="en-US" sz="2400" b="0">
                <a:latin typeface="+mn-lt"/>
              </a:rPr>
              <a:t>Host B</a:t>
            </a:r>
          </a:p>
        </p:txBody>
      </p:sp>
      <p:sp>
        <p:nvSpPr>
          <p:cNvPr id="65621" name="Rectangle 92"/>
          <p:cNvSpPr>
            <a:spLocks noChangeArrowheads="1"/>
          </p:cNvSpPr>
          <p:nvPr/>
        </p:nvSpPr>
        <p:spPr bwMode="auto">
          <a:xfrm>
            <a:off x="1447800" y="3200400"/>
            <a:ext cx="1219200" cy="3810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+mn-lt"/>
            </a:endParaRPr>
          </a:p>
        </p:txBody>
      </p:sp>
      <p:sp>
        <p:nvSpPr>
          <p:cNvPr id="65622" name="Text Box 93"/>
          <p:cNvSpPr txBox="1">
            <a:spLocks noChangeArrowheads="1"/>
          </p:cNvSpPr>
          <p:nvPr/>
        </p:nvSpPr>
        <p:spPr bwMode="auto">
          <a:xfrm rot="5390887">
            <a:off x="2249448" y="2345144"/>
            <a:ext cx="706519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9pPr>
          </a:lstStyle>
          <a:p>
            <a:pPr algn="l"/>
            <a:r>
              <a:rPr lang="en-US" sz="1200" b="0">
                <a:latin typeface="+mn-lt"/>
              </a:rPr>
              <a:t>Byte 80</a:t>
            </a:r>
          </a:p>
        </p:txBody>
      </p:sp>
      <p:sp>
        <p:nvSpPr>
          <p:cNvPr id="65623" name="Line 94"/>
          <p:cNvSpPr>
            <a:spLocks noChangeShapeType="1"/>
          </p:cNvSpPr>
          <p:nvPr/>
        </p:nvSpPr>
        <p:spPr bwMode="auto">
          <a:xfrm>
            <a:off x="2133600" y="2357438"/>
            <a:ext cx="304800" cy="4762"/>
          </a:xfrm>
          <a:prstGeom prst="line">
            <a:avLst/>
          </a:prstGeom>
          <a:noFill/>
          <a:ln w="9525" cap="rnd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>
              <a:latin typeface="+mn-lt"/>
            </a:endParaRPr>
          </a:p>
        </p:txBody>
      </p:sp>
      <p:sp>
        <p:nvSpPr>
          <p:cNvPr id="65624" name="Rectangle 95"/>
          <p:cNvSpPr>
            <a:spLocks noChangeArrowheads="1"/>
          </p:cNvSpPr>
          <p:nvPr/>
        </p:nvSpPr>
        <p:spPr bwMode="auto">
          <a:xfrm>
            <a:off x="2743200" y="4495800"/>
            <a:ext cx="1219200" cy="3810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+mn-lt"/>
            </a:endParaRPr>
          </a:p>
        </p:txBody>
      </p:sp>
      <p:sp>
        <p:nvSpPr>
          <p:cNvPr id="65625" name="Line 96"/>
          <p:cNvSpPr>
            <a:spLocks noChangeShapeType="1"/>
          </p:cNvSpPr>
          <p:nvPr/>
        </p:nvSpPr>
        <p:spPr bwMode="auto">
          <a:xfrm>
            <a:off x="1447800" y="3581400"/>
            <a:ext cx="1295400" cy="914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>
              <a:latin typeface="+mn-lt"/>
            </a:endParaRPr>
          </a:p>
        </p:txBody>
      </p:sp>
      <p:sp>
        <p:nvSpPr>
          <p:cNvPr id="65626" name="Line 97"/>
          <p:cNvSpPr>
            <a:spLocks noChangeShapeType="1"/>
          </p:cNvSpPr>
          <p:nvPr/>
        </p:nvSpPr>
        <p:spPr bwMode="auto">
          <a:xfrm>
            <a:off x="2667000" y="3581400"/>
            <a:ext cx="1295400" cy="914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>
              <a:latin typeface="+mn-lt"/>
            </a:endParaRPr>
          </a:p>
        </p:txBody>
      </p:sp>
      <p:sp>
        <p:nvSpPr>
          <p:cNvPr id="65627" name="Line 98"/>
          <p:cNvSpPr>
            <a:spLocks noChangeShapeType="1"/>
          </p:cNvSpPr>
          <p:nvPr/>
        </p:nvSpPr>
        <p:spPr bwMode="auto">
          <a:xfrm>
            <a:off x="1524000" y="2743200"/>
            <a:ext cx="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>
              <a:latin typeface="+mn-lt"/>
            </a:endParaRPr>
          </a:p>
        </p:txBody>
      </p:sp>
      <p:sp>
        <p:nvSpPr>
          <p:cNvPr id="65628" name="Line 99"/>
          <p:cNvSpPr>
            <a:spLocks noChangeShapeType="1"/>
          </p:cNvSpPr>
          <p:nvPr/>
        </p:nvSpPr>
        <p:spPr bwMode="auto">
          <a:xfrm>
            <a:off x="1676400" y="2743200"/>
            <a:ext cx="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>
              <a:latin typeface="+mn-lt"/>
            </a:endParaRPr>
          </a:p>
        </p:txBody>
      </p:sp>
      <p:sp>
        <p:nvSpPr>
          <p:cNvPr id="65629" name="Line 100"/>
          <p:cNvSpPr>
            <a:spLocks noChangeShapeType="1"/>
          </p:cNvSpPr>
          <p:nvPr/>
        </p:nvSpPr>
        <p:spPr bwMode="auto">
          <a:xfrm>
            <a:off x="1828800" y="2743200"/>
            <a:ext cx="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>
              <a:latin typeface="+mn-lt"/>
            </a:endParaRPr>
          </a:p>
        </p:txBody>
      </p:sp>
      <p:sp>
        <p:nvSpPr>
          <p:cNvPr id="65630" name="Line 101"/>
          <p:cNvSpPr>
            <a:spLocks noChangeShapeType="1"/>
          </p:cNvSpPr>
          <p:nvPr/>
        </p:nvSpPr>
        <p:spPr bwMode="auto">
          <a:xfrm>
            <a:off x="1981200" y="2743200"/>
            <a:ext cx="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>
              <a:latin typeface="+mn-lt"/>
            </a:endParaRPr>
          </a:p>
        </p:txBody>
      </p:sp>
      <p:sp>
        <p:nvSpPr>
          <p:cNvPr id="65631" name="Line 102"/>
          <p:cNvSpPr>
            <a:spLocks noChangeShapeType="1"/>
          </p:cNvSpPr>
          <p:nvPr/>
        </p:nvSpPr>
        <p:spPr bwMode="auto">
          <a:xfrm>
            <a:off x="2590800" y="2743200"/>
            <a:ext cx="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>
              <a:latin typeface="+mn-lt"/>
            </a:endParaRPr>
          </a:p>
        </p:txBody>
      </p:sp>
      <p:sp>
        <p:nvSpPr>
          <p:cNvPr id="65632" name="Line 103"/>
          <p:cNvSpPr>
            <a:spLocks noChangeShapeType="1"/>
          </p:cNvSpPr>
          <p:nvPr/>
        </p:nvSpPr>
        <p:spPr bwMode="auto">
          <a:xfrm>
            <a:off x="2133600" y="2967038"/>
            <a:ext cx="304800" cy="4762"/>
          </a:xfrm>
          <a:prstGeom prst="line">
            <a:avLst/>
          </a:prstGeom>
          <a:noFill/>
          <a:ln w="9525" cap="rnd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>
              <a:latin typeface="+mn-lt"/>
            </a:endParaRPr>
          </a:p>
        </p:txBody>
      </p:sp>
      <p:sp>
        <p:nvSpPr>
          <p:cNvPr id="65633" name="Line 104"/>
          <p:cNvSpPr>
            <a:spLocks noChangeShapeType="1"/>
          </p:cNvSpPr>
          <p:nvPr/>
        </p:nvSpPr>
        <p:spPr bwMode="auto">
          <a:xfrm>
            <a:off x="2819400" y="4876800"/>
            <a:ext cx="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>
              <a:latin typeface="+mn-lt"/>
            </a:endParaRPr>
          </a:p>
        </p:txBody>
      </p:sp>
      <p:sp>
        <p:nvSpPr>
          <p:cNvPr id="65634" name="Line 105"/>
          <p:cNvSpPr>
            <a:spLocks noChangeShapeType="1"/>
          </p:cNvSpPr>
          <p:nvPr/>
        </p:nvSpPr>
        <p:spPr bwMode="auto">
          <a:xfrm>
            <a:off x="2971800" y="4876800"/>
            <a:ext cx="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>
              <a:latin typeface="+mn-lt"/>
            </a:endParaRPr>
          </a:p>
        </p:txBody>
      </p:sp>
      <p:sp>
        <p:nvSpPr>
          <p:cNvPr id="65635" name="Line 106"/>
          <p:cNvSpPr>
            <a:spLocks noChangeShapeType="1"/>
          </p:cNvSpPr>
          <p:nvPr/>
        </p:nvSpPr>
        <p:spPr bwMode="auto">
          <a:xfrm>
            <a:off x="3124200" y="4876800"/>
            <a:ext cx="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>
              <a:latin typeface="+mn-lt"/>
            </a:endParaRPr>
          </a:p>
        </p:txBody>
      </p:sp>
      <p:sp>
        <p:nvSpPr>
          <p:cNvPr id="65636" name="Line 107"/>
          <p:cNvSpPr>
            <a:spLocks noChangeShapeType="1"/>
          </p:cNvSpPr>
          <p:nvPr/>
        </p:nvSpPr>
        <p:spPr bwMode="auto">
          <a:xfrm>
            <a:off x="3276600" y="4876800"/>
            <a:ext cx="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>
              <a:latin typeface="+mn-lt"/>
            </a:endParaRPr>
          </a:p>
        </p:txBody>
      </p:sp>
      <p:sp>
        <p:nvSpPr>
          <p:cNvPr id="65637" name="Line 108"/>
          <p:cNvSpPr>
            <a:spLocks noChangeShapeType="1"/>
          </p:cNvSpPr>
          <p:nvPr/>
        </p:nvSpPr>
        <p:spPr bwMode="auto">
          <a:xfrm>
            <a:off x="3886200" y="4876800"/>
            <a:ext cx="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>
              <a:latin typeface="+mn-lt"/>
            </a:endParaRPr>
          </a:p>
        </p:txBody>
      </p:sp>
      <p:sp>
        <p:nvSpPr>
          <p:cNvPr id="65638" name="Line 109"/>
          <p:cNvSpPr>
            <a:spLocks noChangeShapeType="1"/>
          </p:cNvSpPr>
          <p:nvPr/>
        </p:nvSpPr>
        <p:spPr bwMode="auto">
          <a:xfrm>
            <a:off x="3429000" y="5100638"/>
            <a:ext cx="304800" cy="4762"/>
          </a:xfrm>
          <a:prstGeom prst="line">
            <a:avLst/>
          </a:prstGeom>
          <a:noFill/>
          <a:ln w="9525" cap="rnd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>
              <a:latin typeface="+mn-lt"/>
            </a:endParaRPr>
          </a:p>
        </p:txBody>
      </p:sp>
      <p:sp>
        <p:nvSpPr>
          <p:cNvPr id="65639" name="Text Box 110"/>
          <p:cNvSpPr txBox="1">
            <a:spLocks noChangeArrowheads="1"/>
          </p:cNvSpPr>
          <p:nvPr/>
        </p:nvSpPr>
        <p:spPr bwMode="auto">
          <a:xfrm>
            <a:off x="1498600" y="3203575"/>
            <a:ext cx="119388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9pPr>
          </a:lstStyle>
          <a:p>
            <a:pPr algn="l"/>
            <a:r>
              <a:rPr lang="en-US" sz="1800" b="0" dirty="0">
                <a:solidFill>
                  <a:srgbClr val="000099"/>
                </a:solidFill>
                <a:latin typeface="+mn-lt"/>
              </a:rPr>
              <a:t>TCP Data</a:t>
            </a:r>
          </a:p>
        </p:txBody>
      </p:sp>
      <p:sp>
        <p:nvSpPr>
          <p:cNvPr id="65640" name="Text Box 111"/>
          <p:cNvSpPr txBox="1">
            <a:spLocks noChangeArrowheads="1"/>
          </p:cNvSpPr>
          <p:nvPr/>
        </p:nvSpPr>
        <p:spPr bwMode="auto">
          <a:xfrm>
            <a:off x="2717800" y="4513263"/>
            <a:ext cx="119388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9pPr>
          </a:lstStyle>
          <a:p>
            <a:pPr algn="l"/>
            <a:r>
              <a:rPr lang="en-US" sz="1800" b="0">
                <a:solidFill>
                  <a:srgbClr val="000099"/>
                </a:solidFill>
                <a:latin typeface="+mn-lt"/>
              </a:rPr>
              <a:t>TCP Data</a:t>
            </a:r>
          </a:p>
        </p:txBody>
      </p:sp>
      <p:sp>
        <p:nvSpPr>
          <p:cNvPr id="65641" name="Text Box 112"/>
          <p:cNvSpPr txBox="1">
            <a:spLocks noChangeArrowheads="1"/>
          </p:cNvSpPr>
          <p:nvPr/>
        </p:nvSpPr>
        <p:spPr bwMode="auto">
          <a:xfrm rot="5390887">
            <a:off x="3546434" y="5547133"/>
            <a:ext cx="706519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9pPr>
          </a:lstStyle>
          <a:p>
            <a:pPr algn="l"/>
            <a:r>
              <a:rPr lang="en-US" sz="1200" b="0">
                <a:latin typeface="+mn-lt"/>
              </a:rPr>
              <a:t>Byte 80</a:t>
            </a:r>
          </a:p>
        </p:txBody>
      </p:sp>
      <p:sp>
        <p:nvSpPr>
          <p:cNvPr id="947313" name="AutoShape 113"/>
          <p:cNvSpPr>
            <a:spLocks noChangeArrowheads="1"/>
          </p:cNvSpPr>
          <p:nvPr/>
        </p:nvSpPr>
        <p:spPr bwMode="auto">
          <a:xfrm>
            <a:off x="4114800" y="2890838"/>
            <a:ext cx="4648200" cy="1528762"/>
          </a:xfrm>
          <a:prstGeom prst="wedgeRectCallout">
            <a:avLst>
              <a:gd name="adj1" fmla="val -80620"/>
              <a:gd name="adj2" fmla="val -16061"/>
            </a:avLst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marL="457200" indent="-457200" algn="l" eaLnBrk="0" hangingPunct="0"/>
            <a:r>
              <a:rPr lang="en-US" sz="2400" b="0" i="1" dirty="0" smtClean="0">
                <a:latin typeface="+mn-lt"/>
              </a:rPr>
              <a:t>Segment</a:t>
            </a:r>
            <a:r>
              <a:rPr lang="en-US" sz="2400" b="0" dirty="0" smtClean="0">
                <a:latin typeface="+mn-lt"/>
              </a:rPr>
              <a:t> </a:t>
            </a:r>
            <a:r>
              <a:rPr lang="en-US" sz="2400" b="0" dirty="0">
                <a:latin typeface="+mn-lt"/>
              </a:rPr>
              <a:t>sent when:</a:t>
            </a:r>
          </a:p>
          <a:p>
            <a:pPr marL="457200" indent="-457200" algn="l" eaLnBrk="0" hangingPunct="0">
              <a:buFontTx/>
              <a:buAutoNum type="arabicPeriod"/>
            </a:pPr>
            <a:r>
              <a:rPr lang="en-US" b="0" dirty="0">
                <a:latin typeface="+mn-lt"/>
              </a:rPr>
              <a:t>Segment full (Max Segment Size),</a:t>
            </a:r>
          </a:p>
          <a:p>
            <a:pPr marL="457200" indent="-457200" algn="l" eaLnBrk="0" hangingPunct="0">
              <a:buFontTx/>
              <a:buAutoNum type="arabicPeriod"/>
            </a:pPr>
            <a:r>
              <a:rPr lang="en-US" b="0" dirty="0">
                <a:latin typeface="+mn-lt"/>
              </a:rPr>
              <a:t>Not full, but times </a:t>
            </a:r>
            <a:r>
              <a:rPr lang="en-US" b="0" dirty="0" smtClean="0">
                <a:latin typeface="+mn-lt"/>
              </a:rPr>
              <a:t>out</a:t>
            </a:r>
            <a:endParaRPr lang="en-US" b="0" dirty="0">
              <a:latin typeface="+mn-lt"/>
            </a:endParaRPr>
          </a:p>
        </p:txBody>
      </p:sp>
      <p:sp>
        <p:nvSpPr>
          <p:cNvPr id="114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11828BE7-28D6-6A44-825C-169A4C1A9E19}" type="slidenum">
              <a:rPr lang="en-US" smtClean="0"/>
              <a:t>77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99442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6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6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6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6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6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6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6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6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6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6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6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6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6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6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6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6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6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6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6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6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6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6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6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6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6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6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6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6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6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6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6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6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6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6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6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9" fill="hold">
                      <p:stCondLst>
                        <p:cond delay="indefinite"/>
                      </p:stCondLst>
                      <p:childTnLst>
                        <p:par>
                          <p:cTn id="210" fill="hold">
                            <p:stCondLst>
                              <p:cond delay="0"/>
                            </p:stCondLst>
                            <p:childTnLst>
                              <p:par>
                                <p:cTn id="2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73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541" grpId="0" animBg="1"/>
      <p:bldP spid="65542" grpId="0" animBg="1"/>
      <p:bldP spid="65543" grpId="0" animBg="1"/>
      <p:bldP spid="65544" grpId="0" animBg="1"/>
      <p:bldP spid="65545" grpId="0" animBg="1"/>
      <p:bldP spid="65546" grpId="0" animBg="1"/>
      <p:bldP spid="65547" grpId="0" animBg="1"/>
      <p:bldP spid="65548" grpId="0" animBg="1"/>
      <p:bldP spid="65549" grpId="0" animBg="1"/>
      <p:bldP spid="65550" grpId="0" animBg="1"/>
      <p:bldP spid="65551" grpId="0" animBg="1"/>
      <p:bldP spid="65552" grpId="0" animBg="1"/>
      <p:bldP spid="65553" grpId="0" animBg="1"/>
      <p:bldP spid="65554" grpId="0" animBg="1"/>
      <p:bldP spid="65555" grpId="0" animBg="1"/>
      <p:bldP spid="65556" grpId="0" animBg="1"/>
      <p:bldP spid="65557" grpId="0" animBg="1"/>
      <p:bldP spid="65558" grpId="0" animBg="1"/>
      <p:bldP spid="65559" grpId="0" animBg="1"/>
      <p:bldP spid="65560" grpId="0" animBg="1"/>
      <p:bldP spid="65561" grpId="0" animBg="1"/>
      <p:bldP spid="65562" grpId="0" animBg="1"/>
      <p:bldP spid="65563" grpId="0" animBg="1"/>
      <p:bldP spid="65564" grpId="0" animBg="1"/>
      <p:bldP spid="65565" grpId="0" animBg="1"/>
      <p:bldP spid="65566" grpId="0" animBg="1"/>
      <p:bldP spid="65567" grpId="0" animBg="1"/>
      <p:bldP spid="65568" grpId="0" animBg="1"/>
      <p:bldP spid="65569" grpId="0" animBg="1"/>
      <p:bldP spid="65570" grpId="0" animBg="1"/>
      <p:bldP spid="65571" grpId="0" animBg="1"/>
      <p:bldP spid="65572" grpId="0" animBg="1"/>
      <p:bldP spid="65573" grpId="0" animBg="1"/>
      <p:bldP spid="65574" grpId="0"/>
      <p:bldP spid="65575" grpId="0"/>
      <p:bldP spid="65576" grpId="0"/>
      <p:bldP spid="65577" grpId="0"/>
      <p:bldP spid="65578" grpId="0" animBg="1"/>
      <p:bldP spid="65580" grpId="0" animBg="1"/>
      <p:bldP spid="65581" grpId="0" animBg="1"/>
      <p:bldP spid="65582" grpId="0" animBg="1"/>
      <p:bldP spid="65583" grpId="0" animBg="1"/>
      <p:bldP spid="65584" grpId="0" animBg="1"/>
      <p:bldP spid="65585" grpId="0" animBg="1"/>
      <p:bldP spid="65586" grpId="0" animBg="1"/>
      <p:bldP spid="65587" grpId="0" animBg="1"/>
      <p:bldP spid="65588" grpId="0" animBg="1"/>
      <p:bldP spid="65589" grpId="0" animBg="1"/>
      <p:bldP spid="65590" grpId="0" animBg="1"/>
      <p:bldP spid="65591" grpId="0" animBg="1"/>
      <p:bldP spid="65592" grpId="0" animBg="1"/>
      <p:bldP spid="65593" grpId="0" animBg="1"/>
      <p:bldP spid="65594" grpId="0" animBg="1"/>
      <p:bldP spid="65595" grpId="0" animBg="1"/>
      <p:bldP spid="65596" grpId="0" animBg="1"/>
      <p:bldP spid="65597" grpId="0" animBg="1"/>
      <p:bldP spid="65598" grpId="0" animBg="1"/>
      <p:bldP spid="65599" grpId="0" animBg="1"/>
      <p:bldP spid="65600" grpId="0" animBg="1"/>
      <p:bldP spid="65601" grpId="0" animBg="1"/>
      <p:bldP spid="65602" grpId="0" animBg="1"/>
      <p:bldP spid="65603" grpId="0" animBg="1"/>
      <p:bldP spid="65604" grpId="0" animBg="1"/>
      <p:bldP spid="65605" grpId="0" animBg="1"/>
      <p:bldP spid="65606" grpId="0" animBg="1"/>
      <p:bldP spid="65607" grpId="0" animBg="1"/>
      <p:bldP spid="65608" grpId="0" animBg="1"/>
      <p:bldP spid="65609" grpId="0" animBg="1"/>
      <p:bldP spid="65610" grpId="0" animBg="1"/>
      <p:bldP spid="65611" grpId="0" animBg="1"/>
      <p:bldP spid="65612" grpId="0" animBg="1"/>
      <p:bldP spid="65613" grpId="0"/>
      <p:bldP spid="65614" grpId="0"/>
      <p:bldP spid="65615" grpId="0"/>
      <p:bldP spid="65616" grpId="0"/>
      <p:bldP spid="65617" grpId="0" animBg="1"/>
      <p:bldP spid="65618" grpId="0" animBg="1"/>
      <p:bldP spid="65619" grpId="0"/>
      <p:bldP spid="65620" grpId="0"/>
      <p:bldP spid="65621" grpId="0" animBg="1"/>
      <p:bldP spid="65622" grpId="0"/>
      <p:bldP spid="65623" grpId="0" animBg="1"/>
      <p:bldP spid="65624" grpId="0" animBg="1"/>
      <p:bldP spid="65625" grpId="0" animBg="1"/>
      <p:bldP spid="65626" grpId="0" animBg="1"/>
      <p:bldP spid="65627" grpId="0" animBg="1"/>
      <p:bldP spid="65628" grpId="0" animBg="1"/>
      <p:bldP spid="65629" grpId="0" animBg="1"/>
      <p:bldP spid="65630" grpId="0" animBg="1"/>
      <p:bldP spid="65631" grpId="0" animBg="1"/>
      <p:bldP spid="65632" grpId="0" animBg="1"/>
      <p:bldP spid="65633" grpId="0" animBg="1"/>
      <p:bldP spid="65634" grpId="0" animBg="1"/>
      <p:bldP spid="65635" grpId="0" animBg="1"/>
      <p:bldP spid="65636" grpId="0" animBg="1"/>
      <p:bldP spid="65637" grpId="0" animBg="1"/>
      <p:bldP spid="65638" grpId="0" animBg="1"/>
      <p:bldP spid="65639" grpId="0"/>
      <p:bldP spid="65640" grpId="0"/>
      <p:bldP spid="65641" grpId="0"/>
      <p:bldP spid="947313" grpId="0" animBg="1"/>
    </p:bld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7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-152400"/>
            <a:ext cx="8229600" cy="1173162"/>
          </a:xfrm>
        </p:spPr>
        <p:txBody>
          <a:bodyPr/>
          <a:lstStyle/>
          <a:p>
            <a:r>
              <a:rPr lang="en-US" dirty="0">
                <a:latin typeface="Helvetica" charset="0"/>
                <a:ea typeface="ＭＳ Ｐゴシック" charset="0"/>
                <a:cs typeface="ＭＳ Ｐゴシック" charset="0"/>
              </a:rPr>
              <a:t>TCP Segment</a:t>
            </a:r>
          </a:p>
        </p:txBody>
      </p:sp>
      <p:sp>
        <p:nvSpPr>
          <p:cNvPr id="4915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2362200"/>
            <a:ext cx="8458200" cy="4495800"/>
          </a:xfrm>
        </p:spPr>
        <p:txBody>
          <a:bodyPr>
            <a:normAutofit lnSpcReduction="10000"/>
          </a:bodyPr>
          <a:lstStyle/>
          <a:p>
            <a:pPr>
              <a:lnSpc>
                <a:spcPct val="90000"/>
              </a:lnSpc>
            </a:pPr>
            <a:r>
              <a:rPr lang="en-US" dirty="0">
                <a:cs typeface="Arial" charset="0"/>
              </a:rPr>
              <a:t>IP packet</a:t>
            </a:r>
          </a:p>
          <a:p>
            <a:pPr lvl="1">
              <a:lnSpc>
                <a:spcPct val="90000"/>
              </a:lnSpc>
            </a:pPr>
            <a:r>
              <a:rPr lang="en-US" dirty="0">
                <a:ea typeface="Arial" charset="0"/>
                <a:cs typeface="Arial" charset="0"/>
              </a:rPr>
              <a:t>No bigger than Maximum Transmission Unit (</a:t>
            </a:r>
            <a:r>
              <a:rPr lang="en-US" dirty="0">
                <a:solidFill>
                  <a:srgbClr val="0000FF"/>
                </a:solidFill>
                <a:ea typeface="Arial" charset="0"/>
                <a:cs typeface="Arial" charset="0"/>
              </a:rPr>
              <a:t>MTU</a:t>
            </a:r>
            <a:r>
              <a:rPr lang="en-US" dirty="0">
                <a:ea typeface="Arial" charset="0"/>
                <a:cs typeface="Arial" charset="0"/>
              </a:rPr>
              <a:t>)</a:t>
            </a:r>
          </a:p>
          <a:p>
            <a:pPr lvl="1">
              <a:lnSpc>
                <a:spcPct val="90000"/>
              </a:lnSpc>
            </a:pPr>
            <a:r>
              <a:rPr lang="en-US" dirty="0">
                <a:ea typeface="Arial" charset="0"/>
                <a:cs typeface="Arial" charset="0"/>
              </a:rPr>
              <a:t>E.g., up to </a:t>
            </a:r>
            <a:r>
              <a:rPr lang="en-US" dirty="0" smtClean="0">
                <a:ea typeface="Arial" charset="0"/>
                <a:cs typeface="Arial" charset="0"/>
              </a:rPr>
              <a:t>1500 </a:t>
            </a:r>
            <a:r>
              <a:rPr lang="en-US" dirty="0">
                <a:ea typeface="Arial" charset="0"/>
                <a:cs typeface="Arial" charset="0"/>
              </a:rPr>
              <a:t>bytes </a:t>
            </a:r>
            <a:r>
              <a:rPr lang="en-US" dirty="0" smtClean="0">
                <a:ea typeface="Arial" charset="0"/>
                <a:cs typeface="Arial" charset="0"/>
              </a:rPr>
              <a:t>with </a:t>
            </a:r>
            <a:r>
              <a:rPr lang="en-US" dirty="0">
                <a:ea typeface="Arial" charset="0"/>
                <a:cs typeface="Arial" charset="0"/>
              </a:rPr>
              <a:t>Ethernet</a:t>
            </a:r>
          </a:p>
          <a:p>
            <a:pPr>
              <a:lnSpc>
                <a:spcPct val="90000"/>
              </a:lnSpc>
            </a:pPr>
            <a:r>
              <a:rPr lang="en-US" dirty="0">
                <a:cs typeface="Arial" charset="0"/>
              </a:rPr>
              <a:t>TCP packet</a:t>
            </a:r>
          </a:p>
          <a:p>
            <a:pPr lvl="1">
              <a:lnSpc>
                <a:spcPct val="90000"/>
              </a:lnSpc>
            </a:pPr>
            <a:r>
              <a:rPr lang="en-US" dirty="0">
                <a:ea typeface="Arial" charset="0"/>
                <a:cs typeface="Arial" charset="0"/>
              </a:rPr>
              <a:t>IP packet with a TCP header and data inside</a:t>
            </a:r>
          </a:p>
          <a:p>
            <a:pPr lvl="1">
              <a:lnSpc>
                <a:spcPct val="90000"/>
              </a:lnSpc>
            </a:pPr>
            <a:r>
              <a:rPr lang="en-US" dirty="0">
                <a:ea typeface="Arial" charset="0"/>
                <a:cs typeface="Arial" charset="0"/>
              </a:rPr>
              <a:t>TCP header </a:t>
            </a:r>
            <a:r>
              <a:rPr lang="en-US" sz="2800" dirty="0">
                <a:ea typeface="Arial" charset="0"/>
                <a:cs typeface="Arial" charset="0"/>
                <a:sym typeface="Symbol" charset="0"/>
              </a:rPr>
              <a:t></a:t>
            </a:r>
            <a:r>
              <a:rPr lang="en-US" dirty="0">
                <a:ea typeface="Arial" charset="0"/>
                <a:cs typeface="Arial" charset="0"/>
              </a:rPr>
              <a:t> 20 bytes long</a:t>
            </a:r>
          </a:p>
          <a:p>
            <a:pPr>
              <a:lnSpc>
                <a:spcPct val="90000"/>
              </a:lnSpc>
            </a:pPr>
            <a:r>
              <a:rPr lang="en-US" dirty="0">
                <a:cs typeface="Arial" charset="0"/>
              </a:rPr>
              <a:t>TCP </a:t>
            </a:r>
            <a:r>
              <a:rPr lang="en-US" b="1" dirty="0">
                <a:cs typeface="Arial" charset="0"/>
              </a:rPr>
              <a:t>segment</a:t>
            </a:r>
            <a:endParaRPr lang="en-US" dirty="0">
              <a:cs typeface="Arial" charset="0"/>
            </a:endParaRPr>
          </a:p>
          <a:p>
            <a:pPr lvl="1">
              <a:lnSpc>
                <a:spcPct val="90000"/>
              </a:lnSpc>
            </a:pPr>
            <a:r>
              <a:rPr lang="en-US" dirty="0">
                <a:ea typeface="Arial" charset="0"/>
                <a:cs typeface="Arial" charset="0"/>
              </a:rPr>
              <a:t>No more than </a:t>
            </a:r>
            <a:r>
              <a:rPr lang="en-US" dirty="0">
                <a:solidFill>
                  <a:srgbClr val="0000FF"/>
                </a:solidFill>
                <a:ea typeface="Arial" charset="0"/>
                <a:cs typeface="Arial" charset="0"/>
              </a:rPr>
              <a:t>Maximum Segment Size</a:t>
            </a:r>
            <a:r>
              <a:rPr lang="en-US" dirty="0">
                <a:ea typeface="Arial" charset="0"/>
                <a:cs typeface="Arial" charset="0"/>
              </a:rPr>
              <a:t> (MSS) bytes</a:t>
            </a:r>
          </a:p>
          <a:p>
            <a:pPr lvl="1">
              <a:lnSpc>
                <a:spcPct val="90000"/>
              </a:lnSpc>
            </a:pPr>
            <a:r>
              <a:rPr lang="en-US" dirty="0">
                <a:ea typeface="Arial" charset="0"/>
                <a:cs typeface="Arial" charset="0"/>
              </a:rPr>
              <a:t>E.g., up to 1460 consecutive bytes from the stream</a:t>
            </a:r>
          </a:p>
          <a:p>
            <a:pPr lvl="1">
              <a:lnSpc>
                <a:spcPct val="90000"/>
              </a:lnSpc>
            </a:pPr>
            <a:r>
              <a:rPr lang="en-US" dirty="0">
                <a:ea typeface="Arial" charset="0"/>
                <a:cs typeface="Arial" charset="0"/>
              </a:rPr>
              <a:t>MSS = MTU – (IP header) – (TCP header)</a:t>
            </a:r>
          </a:p>
        </p:txBody>
      </p:sp>
      <p:sp>
        <p:nvSpPr>
          <p:cNvPr id="67589" name="Rectangle 4"/>
          <p:cNvSpPr>
            <a:spLocks noChangeArrowheads="1"/>
          </p:cNvSpPr>
          <p:nvPr/>
        </p:nvSpPr>
        <p:spPr bwMode="auto">
          <a:xfrm>
            <a:off x="1905000" y="1295400"/>
            <a:ext cx="5029200" cy="750888"/>
          </a:xfrm>
          <a:prstGeom prst="rect">
            <a:avLst/>
          </a:prstGeom>
          <a:solidFill>
            <a:srgbClr val="84B2B0"/>
          </a:solidFill>
          <a:ln w="38100">
            <a:solidFill>
              <a:schemeClr val="tx1">
                <a:lumMod val="75000"/>
                <a:lumOff val="25000"/>
              </a:schemeClr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+mn-lt"/>
            </a:endParaRPr>
          </a:p>
        </p:txBody>
      </p:sp>
      <p:sp>
        <p:nvSpPr>
          <p:cNvPr id="67590" name="Line 5"/>
          <p:cNvSpPr>
            <a:spLocks noChangeShapeType="1"/>
          </p:cNvSpPr>
          <p:nvPr/>
        </p:nvSpPr>
        <p:spPr bwMode="auto">
          <a:xfrm>
            <a:off x="6019800" y="1295400"/>
            <a:ext cx="0" cy="750888"/>
          </a:xfrm>
          <a:prstGeom prst="line">
            <a:avLst/>
          </a:prstGeom>
          <a:noFill/>
          <a:ln w="38100">
            <a:solidFill>
              <a:srgbClr val="40404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>
              <a:latin typeface="+mn-lt"/>
            </a:endParaRPr>
          </a:p>
        </p:txBody>
      </p:sp>
      <p:sp>
        <p:nvSpPr>
          <p:cNvPr id="67591" name="Text Box 6"/>
          <p:cNvSpPr txBox="1">
            <a:spLocks noChangeArrowheads="1"/>
          </p:cNvSpPr>
          <p:nvPr/>
        </p:nvSpPr>
        <p:spPr bwMode="auto">
          <a:xfrm>
            <a:off x="6022975" y="1589088"/>
            <a:ext cx="762448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9pPr>
          </a:lstStyle>
          <a:p>
            <a:pPr algn="l"/>
            <a:r>
              <a:rPr lang="en-US" sz="1600" b="0">
                <a:latin typeface="+mn-lt"/>
              </a:rPr>
              <a:t>IP Hdr</a:t>
            </a:r>
          </a:p>
        </p:txBody>
      </p:sp>
      <p:sp>
        <p:nvSpPr>
          <p:cNvPr id="67592" name="Line 7"/>
          <p:cNvSpPr>
            <a:spLocks noChangeShapeType="1"/>
          </p:cNvSpPr>
          <p:nvPr/>
        </p:nvSpPr>
        <p:spPr bwMode="auto">
          <a:xfrm>
            <a:off x="1905000" y="1512888"/>
            <a:ext cx="4114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>
              <a:latin typeface="+mn-lt"/>
            </a:endParaRPr>
          </a:p>
        </p:txBody>
      </p:sp>
      <p:sp>
        <p:nvSpPr>
          <p:cNvPr id="67594" name="Text Box 9"/>
          <p:cNvSpPr txBox="1">
            <a:spLocks noChangeArrowheads="1"/>
          </p:cNvSpPr>
          <p:nvPr/>
        </p:nvSpPr>
        <p:spPr bwMode="auto">
          <a:xfrm>
            <a:off x="3429000" y="1295400"/>
            <a:ext cx="780169" cy="307777"/>
          </a:xfrm>
          <a:prstGeom prst="rect">
            <a:avLst/>
          </a:prstGeom>
          <a:solidFill>
            <a:srgbClr val="84B2B0"/>
          </a:solidFill>
          <a:ln>
            <a:noFill/>
          </a:ln>
          <a:extLst/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9pPr>
          </a:lstStyle>
          <a:p>
            <a:pPr algn="l"/>
            <a:r>
              <a:rPr lang="en-US" sz="1400" b="0" dirty="0">
                <a:latin typeface="+mn-lt"/>
              </a:rPr>
              <a:t>IP Data</a:t>
            </a:r>
          </a:p>
        </p:txBody>
      </p:sp>
      <p:grpSp>
        <p:nvGrpSpPr>
          <p:cNvPr id="67595" name="Group 10"/>
          <p:cNvGrpSpPr>
            <a:grpSpLocks/>
          </p:cNvGrpSpPr>
          <p:nvPr/>
        </p:nvGrpSpPr>
        <p:grpSpPr bwMode="auto">
          <a:xfrm>
            <a:off x="1981200" y="1600200"/>
            <a:ext cx="3962400" cy="381000"/>
            <a:chOff x="1200" y="1296"/>
            <a:chExt cx="3168" cy="336"/>
          </a:xfrm>
        </p:grpSpPr>
        <p:sp>
          <p:nvSpPr>
            <p:cNvPr id="67598" name="Rectangle 11"/>
            <p:cNvSpPr>
              <a:spLocks noChangeArrowheads="1"/>
            </p:cNvSpPr>
            <p:nvPr/>
          </p:nvSpPr>
          <p:spPr bwMode="auto">
            <a:xfrm>
              <a:off x="1200" y="1296"/>
              <a:ext cx="3168" cy="336"/>
            </a:xfrm>
            <a:prstGeom prst="rect">
              <a:avLst/>
            </a:prstGeom>
            <a:solidFill>
              <a:srgbClr val="FFCC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+mn-lt"/>
              </a:endParaRPr>
            </a:p>
          </p:txBody>
        </p:sp>
        <p:sp>
          <p:nvSpPr>
            <p:cNvPr id="67599" name="Line 12"/>
            <p:cNvSpPr>
              <a:spLocks noChangeShapeType="1"/>
            </p:cNvSpPr>
            <p:nvPr/>
          </p:nvSpPr>
          <p:spPr bwMode="auto">
            <a:xfrm>
              <a:off x="3792" y="1296"/>
              <a:ext cx="0" cy="3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latin typeface="+mn-lt"/>
              </a:endParaRPr>
            </a:p>
          </p:txBody>
        </p:sp>
      </p:grpSp>
      <p:sp>
        <p:nvSpPr>
          <p:cNvPr id="67596" name="Text Box 13"/>
          <p:cNvSpPr txBox="1">
            <a:spLocks noChangeArrowheads="1"/>
          </p:cNvSpPr>
          <p:nvPr/>
        </p:nvSpPr>
        <p:spPr bwMode="auto">
          <a:xfrm>
            <a:off x="5181600" y="1638300"/>
            <a:ext cx="784225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9pPr>
          </a:lstStyle>
          <a:p>
            <a:pPr algn="l"/>
            <a:r>
              <a:rPr lang="en-US" sz="1200" b="0">
                <a:latin typeface="+mn-lt"/>
              </a:rPr>
              <a:t>TCP Hdr</a:t>
            </a:r>
          </a:p>
        </p:txBody>
      </p:sp>
      <p:sp>
        <p:nvSpPr>
          <p:cNvPr id="67597" name="Text Box 14"/>
          <p:cNvSpPr txBox="1">
            <a:spLocks noChangeArrowheads="1"/>
          </p:cNvSpPr>
          <p:nvPr/>
        </p:nvSpPr>
        <p:spPr bwMode="auto">
          <a:xfrm>
            <a:off x="3055938" y="1638300"/>
            <a:ext cx="1590675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9pPr>
          </a:lstStyle>
          <a:p>
            <a:pPr algn="l"/>
            <a:r>
              <a:rPr lang="en-US" sz="1200" b="0">
                <a:latin typeface="+mn-lt"/>
              </a:rPr>
              <a:t>TCP Data (segment)</a:t>
            </a:r>
          </a:p>
        </p:txBody>
      </p:sp>
      <p:sp>
        <p:nvSpPr>
          <p:cNvPr id="14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11828BE7-28D6-6A44-825C-169A4C1A9E19}" type="slidenum">
              <a:rPr lang="en-US" smtClean="0"/>
              <a:t>78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72823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156" grpId="0" build="p"/>
    </p:bld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5" name="Rectangle 2"/>
          <p:cNvSpPr>
            <a:spLocks noChangeArrowheads="1"/>
          </p:cNvSpPr>
          <p:nvPr/>
        </p:nvSpPr>
        <p:spPr bwMode="auto">
          <a:xfrm>
            <a:off x="2617788" y="2384425"/>
            <a:ext cx="1219200" cy="609600"/>
          </a:xfrm>
          <a:prstGeom prst="rect">
            <a:avLst/>
          </a:prstGeom>
          <a:solidFill>
            <a:srgbClr val="CCFFFF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9636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Helvetica" charset="0"/>
                <a:ea typeface="ＭＳ Ｐゴシック" charset="0"/>
                <a:cs typeface="ＭＳ Ｐゴシック" charset="0"/>
              </a:rPr>
              <a:t>Sequence Numbers</a:t>
            </a:r>
          </a:p>
        </p:txBody>
      </p:sp>
      <p:grpSp>
        <p:nvGrpSpPr>
          <p:cNvPr id="69637" name="Group 4"/>
          <p:cNvGrpSpPr>
            <a:grpSpLocks/>
          </p:cNvGrpSpPr>
          <p:nvPr/>
        </p:nvGrpSpPr>
        <p:grpSpPr bwMode="auto">
          <a:xfrm>
            <a:off x="1703388" y="2379663"/>
            <a:ext cx="5029200" cy="609600"/>
            <a:chOff x="912" y="1104"/>
            <a:chExt cx="3648" cy="384"/>
          </a:xfrm>
        </p:grpSpPr>
        <p:sp>
          <p:nvSpPr>
            <p:cNvPr id="69739" name="Line 5"/>
            <p:cNvSpPr>
              <a:spLocks noChangeShapeType="1"/>
            </p:cNvSpPr>
            <p:nvPr/>
          </p:nvSpPr>
          <p:spPr bwMode="auto">
            <a:xfrm>
              <a:off x="912" y="1104"/>
              <a:ext cx="331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9740" name="Line 6"/>
            <p:cNvSpPr>
              <a:spLocks noChangeShapeType="1"/>
            </p:cNvSpPr>
            <p:nvPr/>
          </p:nvSpPr>
          <p:spPr bwMode="auto">
            <a:xfrm>
              <a:off x="912" y="1488"/>
              <a:ext cx="331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9741" name="Line 7"/>
            <p:cNvSpPr>
              <a:spLocks noChangeShapeType="1"/>
            </p:cNvSpPr>
            <p:nvPr/>
          </p:nvSpPr>
          <p:spPr bwMode="auto">
            <a:xfrm flipH="1">
              <a:off x="4224" y="1104"/>
              <a:ext cx="336" cy="0"/>
            </a:xfrm>
            <a:prstGeom prst="line">
              <a:avLst/>
            </a:prstGeom>
            <a:noFill/>
            <a:ln w="9525" cap="rnd">
              <a:solidFill>
                <a:schemeClr val="tx1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9742" name="Line 8"/>
            <p:cNvSpPr>
              <a:spLocks noChangeShapeType="1"/>
            </p:cNvSpPr>
            <p:nvPr/>
          </p:nvSpPr>
          <p:spPr bwMode="auto">
            <a:xfrm flipH="1">
              <a:off x="4224" y="1488"/>
              <a:ext cx="336" cy="0"/>
            </a:xfrm>
            <a:prstGeom prst="line">
              <a:avLst/>
            </a:prstGeom>
            <a:noFill/>
            <a:ln w="9525" cap="rnd">
              <a:solidFill>
                <a:schemeClr val="tx1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69638" name="Line 9"/>
          <p:cNvSpPr>
            <a:spLocks noChangeShapeType="1"/>
          </p:cNvSpPr>
          <p:nvPr/>
        </p:nvSpPr>
        <p:spPr bwMode="auto">
          <a:xfrm>
            <a:off x="1703388" y="2379663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9639" name="Line 10"/>
          <p:cNvSpPr>
            <a:spLocks noChangeShapeType="1"/>
          </p:cNvSpPr>
          <p:nvPr/>
        </p:nvSpPr>
        <p:spPr bwMode="auto">
          <a:xfrm>
            <a:off x="1855788" y="2379663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9640" name="Line 11"/>
          <p:cNvSpPr>
            <a:spLocks noChangeShapeType="1"/>
          </p:cNvSpPr>
          <p:nvPr/>
        </p:nvSpPr>
        <p:spPr bwMode="auto">
          <a:xfrm>
            <a:off x="2008188" y="2379663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9641" name="Line 12"/>
          <p:cNvSpPr>
            <a:spLocks noChangeShapeType="1"/>
          </p:cNvSpPr>
          <p:nvPr/>
        </p:nvSpPr>
        <p:spPr bwMode="auto">
          <a:xfrm>
            <a:off x="2160588" y="2379663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9642" name="Line 13"/>
          <p:cNvSpPr>
            <a:spLocks noChangeShapeType="1"/>
          </p:cNvSpPr>
          <p:nvPr/>
        </p:nvSpPr>
        <p:spPr bwMode="auto">
          <a:xfrm>
            <a:off x="2312988" y="2379663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9643" name="Line 14"/>
          <p:cNvSpPr>
            <a:spLocks noChangeShapeType="1"/>
          </p:cNvSpPr>
          <p:nvPr/>
        </p:nvSpPr>
        <p:spPr bwMode="auto">
          <a:xfrm>
            <a:off x="2465388" y="2379663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9644" name="Line 15"/>
          <p:cNvSpPr>
            <a:spLocks noChangeShapeType="1"/>
          </p:cNvSpPr>
          <p:nvPr/>
        </p:nvSpPr>
        <p:spPr bwMode="auto">
          <a:xfrm>
            <a:off x="2617788" y="2379663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9645" name="Line 16"/>
          <p:cNvSpPr>
            <a:spLocks noChangeShapeType="1"/>
          </p:cNvSpPr>
          <p:nvPr/>
        </p:nvSpPr>
        <p:spPr bwMode="auto">
          <a:xfrm>
            <a:off x="2770188" y="2379663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9646" name="Line 17"/>
          <p:cNvSpPr>
            <a:spLocks noChangeShapeType="1"/>
          </p:cNvSpPr>
          <p:nvPr/>
        </p:nvSpPr>
        <p:spPr bwMode="auto">
          <a:xfrm>
            <a:off x="2922588" y="2379663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9647" name="Line 18"/>
          <p:cNvSpPr>
            <a:spLocks noChangeShapeType="1"/>
          </p:cNvSpPr>
          <p:nvPr/>
        </p:nvSpPr>
        <p:spPr bwMode="auto">
          <a:xfrm>
            <a:off x="3074988" y="2379663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9648" name="Line 19"/>
          <p:cNvSpPr>
            <a:spLocks noChangeShapeType="1"/>
          </p:cNvSpPr>
          <p:nvPr/>
        </p:nvSpPr>
        <p:spPr bwMode="auto">
          <a:xfrm>
            <a:off x="3227388" y="2379663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9649" name="Line 20"/>
          <p:cNvSpPr>
            <a:spLocks noChangeShapeType="1"/>
          </p:cNvSpPr>
          <p:nvPr/>
        </p:nvSpPr>
        <p:spPr bwMode="auto">
          <a:xfrm>
            <a:off x="3379788" y="2379663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9650" name="Line 21"/>
          <p:cNvSpPr>
            <a:spLocks noChangeShapeType="1"/>
          </p:cNvSpPr>
          <p:nvPr/>
        </p:nvSpPr>
        <p:spPr bwMode="auto">
          <a:xfrm>
            <a:off x="3532188" y="2379663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9651" name="Line 22"/>
          <p:cNvSpPr>
            <a:spLocks noChangeShapeType="1"/>
          </p:cNvSpPr>
          <p:nvPr/>
        </p:nvSpPr>
        <p:spPr bwMode="auto">
          <a:xfrm>
            <a:off x="3684588" y="2379663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9652" name="Line 23"/>
          <p:cNvSpPr>
            <a:spLocks noChangeShapeType="1"/>
          </p:cNvSpPr>
          <p:nvPr/>
        </p:nvSpPr>
        <p:spPr bwMode="auto">
          <a:xfrm>
            <a:off x="3836988" y="2379663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9653" name="Line 24"/>
          <p:cNvSpPr>
            <a:spLocks noChangeShapeType="1"/>
          </p:cNvSpPr>
          <p:nvPr/>
        </p:nvSpPr>
        <p:spPr bwMode="auto">
          <a:xfrm>
            <a:off x="3989388" y="2379663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9654" name="Line 25"/>
          <p:cNvSpPr>
            <a:spLocks noChangeShapeType="1"/>
          </p:cNvSpPr>
          <p:nvPr/>
        </p:nvSpPr>
        <p:spPr bwMode="auto">
          <a:xfrm>
            <a:off x="4141788" y="2379663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9655" name="Line 26"/>
          <p:cNvSpPr>
            <a:spLocks noChangeShapeType="1"/>
          </p:cNvSpPr>
          <p:nvPr/>
        </p:nvSpPr>
        <p:spPr bwMode="auto">
          <a:xfrm>
            <a:off x="4294188" y="2379663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9656" name="Line 27"/>
          <p:cNvSpPr>
            <a:spLocks noChangeShapeType="1"/>
          </p:cNvSpPr>
          <p:nvPr/>
        </p:nvSpPr>
        <p:spPr bwMode="auto">
          <a:xfrm>
            <a:off x="4446588" y="2379663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9657" name="Line 28"/>
          <p:cNvSpPr>
            <a:spLocks noChangeShapeType="1"/>
          </p:cNvSpPr>
          <p:nvPr/>
        </p:nvSpPr>
        <p:spPr bwMode="auto">
          <a:xfrm>
            <a:off x="4598988" y="2379663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9658" name="Line 29"/>
          <p:cNvSpPr>
            <a:spLocks noChangeShapeType="1"/>
          </p:cNvSpPr>
          <p:nvPr/>
        </p:nvSpPr>
        <p:spPr bwMode="auto">
          <a:xfrm>
            <a:off x="4751388" y="2379663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9659" name="Line 30"/>
          <p:cNvSpPr>
            <a:spLocks noChangeShapeType="1"/>
          </p:cNvSpPr>
          <p:nvPr/>
        </p:nvSpPr>
        <p:spPr bwMode="auto">
          <a:xfrm>
            <a:off x="4903788" y="2379663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9660" name="Line 31"/>
          <p:cNvSpPr>
            <a:spLocks noChangeShapeType="1"/>
          </p:cNvSpPr>
          <p:nvPr/>
        </p:nvSpPr>
        <p:spPr bwMode="auto">
          <a:xfrm>
            <a:off x="5056188" y="2379663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9661" name="Line 32"/>
          <p:cNvSpPr>
            <a:spLocks noChangeShapeType="1"/>
          </p:cNvSpPr>
          <p:nvPr/>
        </p:nvSpPr>
        <p:spPr bwMode="auto">
          <a:xfrm>
            <a:off x="5208588" y="2379663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9662" name="Line 33"/>
          <p:cNvSpPr>
            <a:spLocks noChangeShapeType="1"/>
          </p:cNvSpPr>
          <p:nvPr/>
        </p:nvSpPr>
        <p:spPr bwMode="auto">
          <a:xfrm>
            <a:off x="5360988" y="2379663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9663" name="Line 34"/>
          <p:cNvSpPr>
            <a:spLocks noChangeShapeType="1"/>
          </p:cNvSpPr>
          <p:nvPr/>
        </p:nvSpPr>
        <p:spPr bwMode="auto">
          <a:xfrm>
            <a:off x="5513388" y="2379663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9664" name="Line 35"/>
          <p:cNvSpPr>
            <a:spLocks noChangeShapeType="1"/>
          </p:cNvSpPr>
          <p:nvPr/>
        </p:nvSpPr>
        <p:spPr bwMode="auto">
          <a:xfrm>
            <a:off x="5665788" y="2379663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9665" name="Line 36"/>
          <p:cNvSpPr>
            <a:spLocks noChangeShapeType="1"/>
          </p:cNvSpPr>
          <p:nvPr/>
        </p:nvSpPr>
        <p:spPr bwMode="auto">
          <a:xfrm>
            <a:off x="5818188" y="2379663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9666" name="Line 37"/>
          <p:cNvSpPr>
            <a:spLocks noChangeShapeType="1"/>
          </p:cNvSpPr>
          <p:nvPr/>
        </p:nvSpPr>
        <p:spPr bwMode="auto">
          <a:xfrm>
            <a:off x="5970588" y="2379663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9667" name="Line 38"/>
          <p:cNvSpPr>
            <a:spLocks noChangeShapeType="1"/>
          </p:cNvSpPr>
          <p:nvPr/>
        </p:nvSpPr>
        <p:spPr bwMode="auto">
          <a:xfrm>
            <a:off x="6122988" y="2379663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9668" name="Line 39"/>
          <p:cNvSpPr>
            <a:spLocks noChangeShapeType="1"/>
          </p:cNvSpPr>
          <p:nvPr/>
        </p:nvSpPr>
        <p:spPr bwMode="auto">
          <a:xfrm>
            <a:off x="6275388" y="2379663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9669" name="Line 40"/>
          <p:cNvSpPr>
            <a:spLocks noChangeShapeType="1"/>
          </p:cNvSpPr>
          <p:nvPr/>
        </p:nvSpPr>
        <p:spPr bwMode="auto">
          <a:xfrm>
            <a:off x="6427788" y="2379663"/>
            <a:ext cx="0" cy="609600"/>
          </a:xfrm>
          <a:prstGeom prst="line">
            <a:avLst/>
          </a:prstGeom>
          <a:noFill/>
          <a:ln w="9525" cap="rnd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9670" name="Line 41"/>
          <p:cNvSpPr>
            <a:spLocks noChangeShapeType="1"/>
          </p:cNvSpPr>
          <p:nvPr/>
        </p:nvSpPr>
        <p:spPr bwMode="auto">
          <a:xfrm>
            <a:off x="6580188" y="2379663"/>
            <a:ext cx="0" cy="609600"/>
          </a:xfrm>
          <a:prstGeom prst="line">
            <a:avLst/>
          </a:prstGeom>
          <a:noFill/>
          <a:ln w="9525" cap="rnd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9705" name="Text Box 80"/>
          <p:cNvSpPr txBox="1">
            <a:spLocks noChangeArrowheads="1"/>
          </p:cNvSpPr>
          <p:nvPr/>
        </p:nvSpPr>
        <p:spPr bwMode="auto">
          <a:xfrm>
            <a:off x="263525" y="2362200"/>
            <a:ext cx="109517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9pPr>
          </a:lstStyle>
          <a:p>
            <a:pPr algn="l"/>
            <a:r>
              <a:rPr lang="en-US" sz="2400" b="0" dirty="0">
                <a:latin typeface="+mn-lt"/>
              </a:rPr>
              <a:t>Host A</a:t>
            </a:r>
          </a:p>
        </p:txBody>
      </p:sp>
      <p:sp>
        <p:nvSpPr>
          <p:cNvPr id="69729" name="Text Box 104"/>
          <p:cNvSpPr txBox="1">
            <a:spLocks noChangeArrowheads="1"/>
          </p:cNvSpPr>
          <p:nvPr/>
        </p:nvSpPr>
        <p:spPr bwMode="auto">
          <a:xfrm>
            <a:off x="762000" y="1524000"/>
            <a:ext cx="322538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9pPr>
          </a:lstStyle>
          <a:p>
            <a:pPr algn="l"/>
            <a:r>
              <a:rPr lang="en-US" sz="1800" b="0" dirty="0">
                <a:solidFill>
                  <a:srgbClr val="000099"/>
                </a:solidFill>
                <a:latin typeface="+mn-lt"/>
              </a:rPr>
              <a:t>ISN (initial sequence number)</a:t>
            </a:r>
          </a:p>
        </p:txBody>
      </p:sp>
      <p:sp>
        <p:nvSpPr>
          <p:cNvPr id="69731" name="AutoShape 106"/>
          <p:cNvSpPr>
            <a:spLocks noChangeArrowheads="1"/>
          </p:cNvSpPr>
          <p:nvPr/>
        </p:nvSpPr>
        <p:spPr bwMode="auto">
          <a:xfrm>
            <a:off x="76200" y="3352800"/>
            <a:ext cx="2362200" cy="914400"/>
          </a:xfrm>
          <a:prstGeom prst="wedgeRectCallout">
            <a:avLst>
              <a:gd name="adj1" fmla="val 61239"/>
              <a:gd name="adj2" fmla="val -89071"/>
            </a:avLst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 eaLnBrk="0" hangingPunct="0"/>
            <a:r>
              <a:rPr lang="en-US" sz="1800" b="0" dirty="0">
                <a:solidFill>
                  <a:srgbClr val="FF0000"/>
                </a:solidFill>
                <a:latin typeface="+mn-lt"/>
                <a:cs typeface="Courier"/>
              </a:rPr>
              <a:t>Sequence number </a:t>
            </a:r>
            <a:r>
              <a:rPr lang="en-US" sz="1800" b="0" dirty="0" smtClean="0">
                <a:solidFill>
                  <a:srgbClr val="FF0000"/>
                </a:solidFill>
                <a:latin typeface="+mn-lt"/>
                <a:cs typeface="Courier"/>
              </a:rPr>
              <a:t> </a:t>
            </a:r>
            <a:br>
              <a:rPr lang="en-US" sz="1800" b="0" dirty="0" smtClean="0">
                <a:solidFill>
                  <a:srgbClr val="FF0000"/>
                </a:solidFill>
                <a:latin typeface="+mn-lt"/>
                <a:cs typeface="Courier"/>
              </a:rPr>
            </a:br>
            <a:r>
              <a:rPr lang="en-US" sz="1800" b="0" dirty="0" smtClean="0">
                <a:solidFill>
                  <a:srgbClr val="FF0000"/>
                </a:solidFill>
                <a:latin typeface="+mn-lt"/>
                <a:cs typeface="Courier"/>
              </a:rPr>
              <a:t>= 1</a:t>
            </a:r>
            <a:r>
              <a:rPr lang="en-US" sz="1800" b="0" baseline="30000" dirty="0" smtClean="0">
                <a:solidFill>
                  <a:srgbClr val="FF0000"/>
                </a:solidFill>
                <a:latin typeface="+mn-lt"/>
                <a:cs typeface="Courier"/>
              </a:rPr>
              <a:t>st</a:t>
            </a:r>
            <a:r>
              <a:rPr lang="en-US" sz="1800" b="0" dirty="0" smtClean="0">
                <a:solidFill>
                  <a:srgbClr val="FF0000"/>
                </a:solidFill>
                <a:latin typeface="+mn-lt"/>
                <a:cs typeface="Courier"/>
              </a:rPr>
              <a:t> byte in segment = ISN + k</a:t>
            </a:r>
            <a:endParaRPr lang="en-US" sz="1800" b="0" dirty="0">
              <a:solidFill>
                <a:srgbClr val="FF0000"/>
              </a:solidFill>
              <a:latin typeface="+mn-lt"/>
              <a:cs typeface="Courier"/>
            </a:endParaRPr>
          </a:p>
        </p:txBody>
      </p:sp>
      <p:cxnSp>
        <p:nvCxnSpPr>
          <p:cNvPr id="3" name="Straight Arrow Connector 2"/>
          <p:cNvCxnSpPr/>
          <p:nvPr/>
        </p:nvCxnSpPr>
        <p:spPr bwMode="auto">
          <a:xfrm>
            <a:off x="1676400" y="2209800"/>
            <a:ext cx="914400" cy="0"/>
          </a:xfrm>
          <a:prstGeom prst="straightConnector1">
            <a:avLst/>
          </a:prstGeom>
          <a:noFill/>
          <a:ln w="3175" cap="flat" cmpd="sng" algn="ctr">
            <a:solidFill>
              <a:srgbClr val="FF0000"/>
            </a:solidFill>
            <a:prstDash val="solid"/>
            <a:round/>
            <a:headEnd type="arrow"/>
            <a:tailEnd type="arrow"/>
          </a:ln>
          <a:effectLst/>
        </p:spPr>
      </p:cxnSp>
      <p:sp>
        <p:nvSpPr>
          <p:cNvPr id="118" name="Line 105"/>
          <p:cNvSpPr>
            <a:spLocks noChangeShapeType="1"/>
          </p:cNvSpPr>
          <p:nvPr/>
        </p:nvSpPr>
        <p:spPr bwMode="auto">
          <a:xfrm>
            <a:off x="1676400" y="1905000"/>
            <a:ext cx="26988" cy="4794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1704795" y="1809690"/>
            <a:ext cx="88600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k</a:t>
            </a:r>
            <a:r>
              <a:rPr lang="en-US" sz="1600" b="0" dirty="0" smtClean="0">
                <a:solidFill>
                  <a:srgbClr val="FF0000"/>
                </a:solidFill>
                <a:latin typeface="+mn-lt"/>
              </a:rPr>
              <a:t> bytes</a:t>
            </a:r>
            <a:endParaRPr lang="en-US" sz="1600" b="0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48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11828BE7-28D6-6A44-825C-169A4C1A9E19}" type="slidenum">
              <a:rPr lang="en-US" smtClean="0"/>
              <a:t>79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63511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7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7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729" grpId="0"/>
      <p:bldP spid="69731" grpId="0" animBg="1"/>
      <p:bldP spid="118" grpId="0" animBg="1"/>
      <p:bldP spid="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38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a transport layer? </a:t>
            </a:r>
            <a:endParaRPr lang="en-US" dirty="0"/>
          </a:p>
        </p:txBody>
      </p:sp>
      <p:sp>
        <p:nvSpPr>
          <p:cNvPr id="11038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2065338"/>
            <a:ext cx="8229600" cy="4411662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IP </a:t>
            </a:r>
            <a:r>
              <a:rPr lang="en-US" dirty="0">
                <a:solidFill>
                  <a:schemeClr val="bg2">
                    <a:lumMod val="60000"/>
                    <a:lumOff val="40000"/>
                  </a:schemeClr>
                </a:solidFill>
              </a:rPr>
              <a:t>packets are addressed to a </a:t>
            </a:r>
            <a:r>
              <a:rPr lang="en-US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host but end-to-end communication is between application processes at  hosts</a:t>
            </a:r>
          </a:p>
          <a:p>
            <a:pPr lvl="1"/>
            <a:r>
              <a:rPr lang="en-US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Need</a:t>
            </a:r>
            <a:r>
              <a:rPr lang="en-US" dirty="0">
                <a:solidFill>
                  <a:schemeClr val="bg2">
                    <a:lumMod val="60000"/>
                    <a:lumOff val="40000"/>
                  </a:schemeClr>
                </a:solidFill>
              </a:rPr>
              <a:t> </a:t>
            </a:r>
            <a:r>
              <a:rPr lang="en-US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a way to decide which packets go to which applications (mux/</a:t>
            </a:r>
            <a:r>
              <a:rPr lang="en-US" dirty="0" err="1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demux</a:t>
            </a:r>
            <a:r>
              <a:rPr lang="en-US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)</a:t>
            </a:r>
            <a:endParaRPr lang="en-US" dirty="0" smtClean="0"/>
          </a:p>
          <a:p>
            <a:r>
              <a:rPr lang="en-US" dirty="0" smtClean="0"/>
              <a:t>IP </a:t>
            </a:r>
            <a:r>
              <a:rPr lang="en-US" dirty="0"/>
              <a:t>provides a </a:t>
            </a:r>
            <a:r>
              <a:rPr lang="en-US" dirty="0" smtClean="0"/>
              <a:t>weak </a:t>
            </a:r>
            <a:r>
              <a:rPr lang="en-US" dirty="0"/>
              <a:t>service model (</a:t>
            </a:r>
            <a:r>
              <a:rPr lang="en-US" i="1" dirty="0"/>
              <a:t>best-effort</a:t>
            </a:r>
            <a:r>
              <a:rPr lang="en-US" dirty="0"/>
              <a:t>)</a:t>
            </a:r>
          </a:p>
          <a:p>
            <a:pPr lvl="1"/>
            <a:r>
              <a:rPr lang="en-US" dirty="0"/>
              <a:t>Packets can be </a:t>
            </a:r>
            <a:r>
              <a:rPr lang="en-US" dirty="0" smtClean="0"/>
              <a:t>corrupted, delayed</a:t>
            </a:r>
            <a:r>
              <a:rPr lang="en-US" dirty="0"/>
              <a:t>, dropped, reordered, </a:t>
            </a:r>
            <a:r>
              <a:rPr lang="en-US" dirty="0" smtClean="0"/>
              <a:t>duplicated </a:t>
            </a:r>
            <a:endParaRPr lang="en-US" dirty="0"/>
          </a:p>
          <a:p>
            <a:pPr lvl="1"/>
            <a:r>
              <a:rPr lang="en-US" dirty="0" smtClean="0"/>
              <a:t>No guidance on how much traffic to send and when</a:t>
            </a:r>
            <a:endParaRPr lang="en-US" i="1" dirty="0" smtClean="0"/>
          </a:p>
          <a:p>
            <a:pPr lvl="1"/>
            <a:r>
              <a:rPr lang="en-US" dirty="0" smtClean="0"/>
              <a:t>Dealing with this is tedious for application developers</a:t>
            </a:r>
          </a:p>
          <a:p>
            <a:pPr lvl="1"/>
            <a:endParaRPr lang="en-US" dirty="0"/>
          </a:p>
        </p:txBody>
      </p:sp>
      <p:sp>
        <p:nvSpPr>
          <p:cNvPr id="4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1"/>
            <a:ext cx="2133600" cy="365125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37931725" indent="-37474525" algn="ctr"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r"/>
            <a:fld id="{C347C1EF-973B-F840-ADDD-5BD345E7D802}" type="slidenum">
              <a:rPr lang="en-US" sz="1400" smtClean="0">
                <a:latin typeface="Calibri"/>
              </a:rPr>
              <a:pPr algn="r"/>
              <a:t>8</a:t>
            </a:fld>
            <a:endParaRPr lang="en-US" sz="1400" dirty="0"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5502494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38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38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38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5" name="Rectangle 2"/>
          <p:cNvSpPr>
            <a:spLocks noChangeArrowheads="1"/>
          </p:cNvSpPr>
          <p:nvPr/>
        </p:nvSpPr>
        <p:spPr bwMode="auto">
          <a:xfrm>
            <a:off x="2617788" y="2384425"/>
            <a:ext cx="1219200" cy="609600"/>
          </a:xfrm>
          <a:prstGeom prst="rect">
            <a:avLst/>
          </a:prstGeom>
          <a:solidFill>
            <a:srgbClr val="CCFFFF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+mn-lt"/>
            </a:endParaRPr>
          </a:p>
        </p:txBody>
      </p:sp>
      <p:sp>
        <p:nvSpPr>
          <p:cNvPr id="69636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Helvetica" charset="0"/>
                <a:ea typeface="ＭＳ Ｐゴシック" charset="0"/>
                <a:cs typeface="ＭＳ Ｐゴシック" charset="0"/>
              </a:rPr>
              <a:t>Sequence Numbers</a:t>
            </a:r>
          </a:p>
        </p:txBody>
      </p:sp>
      <p:grpSp>
        <p:nvGrpSpPr>
          <p:cNvPr id="69637" name="Group 4"/>
          <p:cNvGrpSpPr>
            <a:grpSpLocks/>
          </p:cNvGrpSpPr>
          <p:nvPr/>
        </p:nvGrpSpPr>
        <p:grpSpPr bwMode="auto">
          <a:xfrm>
            <a:off x="1703388" y="2379663"/>
            <a:ext cx="5029200" cy="609600"/>
            <a:chOff x="912" y="1104"/>
            <a:chExt cx="3648" cy="384"/>
          </a:xfrm>
        </p:grpSpPr>
        <p:sp>
          <p:nvSpPr>
            <p:cNvPr id="69739" name="Line 5"/>
            <p:cNvSpPr>
              <a:spLocks noChangeShapeType="1"/>
            </p:cNvSpPr>
            <p:nvPr/>
          </p:nvSpPr>
          <p:spPr bwMode="auto">
            <a:xfrm>
              <a:off x="912" y="1104"/>
              <a:ext cx="331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latin typeface="+mn-lt"/>
              </a:endParaRPr>
            </a:p>
          </p:txBody>
        </p:sp>
        <p:sp>
          <p:nvSpPr>
            <p:cNvPr id="69740" name="Line 6"/>
            <p:cNvSpPr>
              <a:spLocks noChangeShapeType="1"/>
            </p:cNvSpPr>
            <p:nvPr/>
          </p:nvSpPr>
          <p:spPr bwMode="auto">
            <a:xfrm>
              <a:off x="912" y="1488"/>
              <a:ext cx="331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latin typeface="+mn-lt"/>
              </a:endParaRPr>
            </a:p>
          </p:txBody>
        </p:sp>
        <p:sp>
          <p:nvSpPr>
            <p:cNvPr id="69741" name="Line 7"/>
            <p:cNvSpPr>
              <a:spLocks noChangeShapeType="1"/>
            </p:cNvSpPr>
            <p:nvPr/>
          </p:nvSpPr>
          <p:spPr bwMode="auto">
            <a:xfrm flipH="1">
              <a:off x="4224" y="1104"/>
              <a:ext cx="336" cy="0"/>
            </a:xfrm>
            <a:prstGeom prst="line">
              <a:avLst/>
            </a:prstGeom>
            <a:noFill/>
            <a:ln w="9525" cap="rnd">
              <a:solidFill>
                <a:schemeClr val="tx1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latin typeface="+mn-lt"/>
              </a:endParaRPr>
            </a:p>
          </p:txBody>
        </p:sp>
        <p:sp>
          <p:nvSpPr>
            <p:cNvPr id="69742" name="Line 8"/>
            <p:cNvSpPr>
              <a:spLocks noChangeShapeType="1"/>
            </p:cNvSpPr>
            <p:nvPr/>
          </p:nvSpPr>
          <p:spPr bwMode="auto">
            <a:xfrm flipH="1">
              <a:off x="4224" y="1488"/>
              <a:ext cx="336" cy="0"/>
            </a:xfrm>
            <a:prstGeom prst="line">
              <a:avLst/>
            </a:prstGeom>
            <a:noFill/>
            <a:ln w="9525" cap="rnd">
              <a:solidFill>
                <a:schemeClr val="tx1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latin typeface="+mn-lt"/>
              </a:endParaRPr>
            </a:p>
          </p:txBody>
        </p:sp>
      </p:grpSp>
      <p:sp>
        <p:nvSpPr>
          <p:cNvPr id="69638" name="Line 9"/>
          <p:cNvSpPr>
            <a:spLocks noChangeShapeType="1"/>
          </p:cNvSpPr>
          <p:nvPr/>
        </p:nvSpPr>
        <p:spPr bwMode="auto">
          <a:xfrm>
            <a:off x="1703388" y="2379663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>
              <a:latin typeface="+mn-lt"/>
            </a:endParaRPr>
          </a:p>
        </p:txBody>
      </p:sp>
      <p:sp>
        <p:nvSpPr>
          <p:cNvPr id="69639" name="Line 10"/>
          <p:cNvSpPr>
            <a:spLocks noChangeShapeType="1"/>
          </p:cNvSpPr>
          <p:nvPr/>
        </p:nvSpPr>
        <p:spPr bwMode="auto">
          <a:xfrm>
            <a:off x="1855788" y="2379663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>
              <a:latin typeface="+mn-lt"/>
            </a:endParaRPr>
          </a:p>
        </p:txBody>
      </p:sp>
      <p:sp>
        <p:nvSpPr>
          <p:cNvPr id="69640" name="Line 11"/>
          <p:cNvSpPr>
            <a:spLocks noChangeShapeType="1"/>
          </p:cNvSpPr>
          <p:nvPr/>
        </p:nvSpPr>
        <p:spPr bwMode="auto">
          <a:xfrm>
            <a:off x="2008188" y="2379663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>
              <a:latin typeface="+mn-lt"/>
            </a:endParaRPr>
          </a:p>
        </p:txBody>
      </p:sp>
      <p:sp>
        <p:nvSpPr>
          <p:cNvPr id="69641" name="Line 12"/>
          <p:cNvSpPr>
            <a:spLocks noChangeShapeType="1"/>
          </p:cNvSpPr>
          <p:nvPr/>
        </p:nvSpPr>
        <p:spPr bwMode="auto">
          <a:xfrm>
            <a:off x="2160588" y="2379663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>
              <a:latin typeface="+mn-lt"/>
            </a:endParaRPr>
          </a:p>
        </p:txBody>
      </p:sp>
      <p:sp>
        <p:nvSpPr>
          <p:cNvPr id="69642" name="Line 13"/>
          <p:cNvSpPr>
            <a:spLocks noChangeShapeType="1"/>
          </p:cNvSpPr>
          <p:nvPr/>
        </p:nvSpPr>
        <p:spPr bwMode="auto">
          <a:xfrm>
            <a:off x="2312988" y="2379663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>
              <a:latin typeface="+mn-lt"/>
            </a:endParaRPr>
          </a:p>
        </p:txBody>
      </p:sp>
      <p:sp>
        <p:nvSpPr>
          <p:cNvPr id="69643" name="Line 14"/>
          <p:cNvSpPr>
            <a:spLocks noChangeShapeType="1"/>
          </p:cNvSpPr>
          <p:nvPr/>
        </p:nvSpPr>
        <p:spPr bwMode="auto">
          <a:xfrm>
            <a:off x="2465388" y="2379663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>
              <a:latin typeface="+mn-lt"/>
            </a:endParaRPr>
          </a:p>
        </p:txBody>
      </p:sp>
      <p:sp>
        <p:nvSpPr>
          <p:cNvPr id="69644" name="Line 15"/>
          <p:cNvSpPr>
            <a:spLocks noChangeShapeType="1"/>
          </p:cNvSpPr>
          <p:nvPr/>
        </p:nvSpPr>
        <p:spPr bwMode="auto">
          <a:xfrm>
            <a:off x="2617788" y="2379663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>
              <a:latin typeface="+mn-lt"/>
            </a:endParaRPr>
          </a:p>
        </p:txBody>
      </p:sp>
      <p:sp>
        <p:nvSpPr>
          <p:cNvPr id="69645" name="Line 16"/>
          <p:cNvSpPr>
            <a:spLocks noChangeShapeType="1"/>
          </p:cNvSpPr>
          <p:nvPr/>
        </p:nvSpPr>
        <p:spPr bwMode="auto">
          <a:xfrm>
            <a:off x="2770188" y="2379663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>
              <a:latin typeface="+mn-lt"/>
            </a:endParaRPr>
          </a:p>
        </p:txBody>
      </p:sp>
      <p:sp>
        <p:nvSpPr>
          <p:cNvPr id="69646" name="Line 17"/>
          <p:cNvSpPr>
            <a:spLocks noChangeShapeType="1"/>
          </p:cNvSpPr>
          <p:nvPr/>
        </p:nvSpPr>
        <p:spPr bwMode="auto">
          <a:xfrm>
            <a:off x="2922588" y="2379663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>
              <a:latin typeface="+mn-lt"/>
            </a:endParaRPr>
          </a:p>
        </p:txBody>
      </p:sp>
      <p:sp>
        <p:nvSpPr>
          <p:cNvPr id="69647" name="Line 18"/>
          <p:cNvSpPr>
            <a:spLocks noChangeShapeType="1"/>
          </p:cNvSpPr>
          <p:nvPr/>
        </p:nvSpPr>
        <p:spPr bwMode="auto">
          <a:xfrm>
            <a:off x="3074988" y="2379663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>
              <a:latin typeface="+mn-lt"/>
            </a:endParaRPr>
          </a:p>
        </p:txBody>
      </p:sp>
      <p:sp>
        <p:nvSpPr>
          <p:cNvPr id="69648" name="Line 19"/>
          <p:cNvSpPr>
            <a:spLocks noChangeShapeType="1"/>
          </p:cNvSpPr>
          <p:nvPr/>
        </p:nvSpPr>
        <p:spPr bwMode="auto">
          <a:xfrm>
            <a:off x="3227388" y="2379663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>
              <a:latin typeface="+mn-lt"/>
            </a:endParaRPr>
          </a:p>
        </p:txBody>
      </p:sp>
      <p:sp>
        <p:nvSpPr>
          <p:cNvPr id="69649" name="Line 20"/>
          <p:cNvSpPr>
            <a:spLocks noChangeShapeType="1"/>
          </p:cNvSpPr>
          <p:nvPr/>
        </p:nvSpPr>
        <p:spPr bwMode="auto">
          <a:xfrm>
            <a:off x="3379788" y="2379663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>
              <a:latin typeface="+mn-lt"/>
            </a:endParaRPr>
          </a:p>
        </p:txBody>
      </p:sp>
      <p:sp>
        <p:nvSpPr>
          <p:cNvPr id="69650" name="Line 21"/>
          <p:cNvSpPr>
            <a:spLocks noChangeShapeType="1"/>
          </p:cNvSpPr>
          <p:nvPr/>
        </p:nvSpPr>
        <p:spPr bwMode="auto">
          <a:xfrm>
            <a:off x="3532188" y="2379663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>
              <a:latin typeface="+mn-lt"/>
            </a:endParaRPr>
          </a:p>
        </p:txBody>
      </p:sp>
      <p:sp>
        <p:nvSpPr>
          <p:cNvPr id="69651" name="Line 22"/>
          <p:cNvSpPr>
            <a:spLocks noChangeShapeType="1"/>
          </p:cNvSpPr>
          <p:nvPr/>
        </p:nvSpPr>
        <p:spPr bwMode="auto">
          <a:xfrm>
            <a:off x="3684588" y="2379663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>
              <a:latin typeface="+mn-lt"/>
            </a:endParaRPr>
          </a:p>
        </p:txBody>
      </p:sp>
      <p:sp>
        <p:nvSpPr>
          <p:cNvPr id="69652" name="Line 23"/>
          <p:cNvSpPr>
            <a:spLocks noChangeShapeType="1"/>
          </p:cNvSpPr>
          <p:nvPr/>
        </p:nvSpPr>
        <p:spPr bwMode="auto">
          <a:xfrm>
            <a:off x="3836988" y="2379663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>
              <a:latin typeface="+mn-lt"/>
            </a:endParaRPr>
          </a:p>
        </p:txBody>
      </p:sp>
      <p:sp>
        <p:nvSpPr>
          <p:cNvPr id="69653" name="Line 24"/>
          <p:cNvSpPr>
            <a:spLocks noChangeShapeType="1"/>
          </p:cNvSpPr>
          <p:nvPr/>
        </p:nvSpPr>
        <p:spPr bwMode="auto">
          <a:xfrm>
            <a:off x="3989388" y="2379663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>
              <a:latin typeface="+mn-lt"/>
            </a:endParaRPr>
          </a:p>
        </p:txBody>
      </p:sp>
      <p:sp>
        <p:nvSpPr>
          <p:cNvPr id="69654" name="Line 25"/>
          <p:cNvSpPr>
            <a:spLocks noChangeShapeType="1"/>
          </p:cNvSpPr>
          <p:nvPr/>
        </p:nvSpPr>
        <p:spPr bwMode="auto">
          <a:xfrm>
            <a:off x="4141788" y="2379663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>
              <a:latin typeface="+mn-lt"/>
            </a:endParaRPr>
          </a:p>
        </p:txBody>
      </p:sp>
      <p:sp>
        <p:nvSpPr>
          <p:cNvPr id="69655" name="Line 26"/>
          <p:cNvSpPr>
            <a:spLocks noChangeShapeType="1"/>
          </p:cNvSpPr>
          <p:nvPr/>
        </p:nvSpPr>
        <p:spPr bwMode="auto">
          <a:xfrm>
            <a:off x="4294188" y="2379663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>
              <a:latin typeface="+mn-lt"/>
            </a:endParaRPr>
          </a:p>
        </p:txBody>
      </p:sp>
      <p:sp>
        <p:nvSpPr>
          <p:cNvPr id="69656" name="Line 27"/>
          <p:cNvSpPr>
            <a:spLocks noChangeShapeType="1"/>
          </p:cNvSpPr>
          <p:nvPr/>
        </p:nvSpPr>
        <p:spPr bwMode="auto">
          <a:xfrm>
            <a:off x="4446588" y="2379663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>
              <a:latin typeface="+mn-lt"/>
            </a:endParaRPr>
          </a:p>
        </p:txBody>
      </p:sp>
      <p:sp>
        <p:nvSpPr>
          <p:cNvPr id="69657" name="Line 28"/>
          <p:cNvSpPr>
            <a:spLocks noChangeShapeType="1"/>
          </p:cNvSpPr>
          <p:nvPr/>
        </p:nvSpPr>
        <p:spPr bwMode="auto">
          <a:xfrm>
            <a:off x="4598988" y="2379663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>
              <a:latin typeface="+mn-lt"/>
            </a:endParaRPr>
          </a:p>
        </p:txBody>
      </p:sp>
      <p:sp>
        <p:nvSpPr>
          <p:cNvPr id="69658" name="Line 29"/>
          <p:cNvSpPr>
            <a:spLocks noChangeShapeType="1"/>
          </p:cNvSpPr>
          <p:nvPr/>
        </p:nvSpPr>
        <p:spPr bwMode="auto">
          <a:xfrm>
            <a:off x="4751388" y="2379663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>
              <a:latin typeface="+mn-lt"/>
            </a:endParaRPr>
          </a:p>
        </p:txBody>
      </p:sp>
      <p:sp>
        <p:nvSpPr>
          <p:cNvPr id="69659" name="Line 30"/>
          <p:cNvSpPr>
            <a:spLocks noChangeShapeType="1"/>
          </p:cNvSpPr>
          <p:nvPr/>
        </p:nvSpPr>
        <p:spPr bwMode="auto">
          <a:xfrm>
            <a:off x="4903788" y="2379663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>
              <a:latin typeface="+mn-lt"/>
            </a:endParaRPr>
          </a:p>
        </p:txBody>
      </p:sp>
      <p:sp>
        <p:nvSpPr>
          <p:cNvPr id="69660" name="Line 31"/>
          <p:cNvSpPr>
            <a:spLocks noChangeShapeType="1"/>
          </p:cNvSpPr>
          <p:nvPr/>
        </p:nvSpPr>
        <p:spPr bwMode="auto">
          <a:xfrm>
            <a:off x="5056188" y="2379663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>
              <a:latin typeface="+mn-lt"/>
            </a:endParaRPr>
          </a:p>
        </p:txBody>
      </p:sp>
      <p:sp>
        <p:nvSpPr>
          <p:cNvPr id="69661" name="Line 32"/>
          <p:cNvSpPr>
            <a:spLocks noChangeShapeType="1"/>
          </p:cNvSpPr>
          <p:nvPr/>
        </p:nvSpPr>
        <p:spPr bwMode="auto">
          <a:xfrm>
            <a:off x="5208588" y="2379663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>
              <a:latin typeface="+mn-lt"/>
            </a:endParaRPr>
          </a:p>
        </p:txBody>
      </p:sp>
      <p:sp>
        <p:nvSpPr>
          <p:cNvPr id="69662" name="Line 33"/>
          <p:cNvSpPr>
            <a:spLocks noChangeShapeType="1"/>
          </p:cNvSpPr>
          <p:nvPr/>
        </p:nvSpPr>
        <p:spPr bwMode="auto">
          <a:xfrm>
            <a:off x="5360988" y="2379663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>
              <a:latin typeface="+mn-lt"/>
            </a:endParaRPr>
          </a:p>
        </p:txBody>
      </p:sp>
      <p:sp>
        <p:nvSpPr>
          <p:cNvPr id="69663" name="Line 34"/>
          <p:cNvSpPr>
            <a:spLocks noChangeShapeType="1"/>
          </p:cNvSpPr>
          <p:nvPr/>
        </p:nvSpPr>
        <p:spPr bwMode="auto">
          <a:xfrm>
            <a:off x="5513388" y="2379663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>
              <a:latin typeface="+mn-lt"/>
            </a:endParaRPr>
          </a:p>
        </p:txBody>
      </p:sp>
      <p:sp>
        <p:nvSpPr>
          <p:cNvPr id="69664" name="Line 35"/>
          <p:cNvSpPr>
            <a:spLocks noChangeShapeType="1"/>
          </p:cNvSpPr>
          <p:nvPr/>
        </p:nvSpPr>
        <p:spPr bwMode="auto">
          <a:xfrm>
            <a:off x="5665788" y="2379663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>
              <a:latin typeface="+mn-lt"/>
            </a:endParaRPr>
          </a:p>
        </p:txBody>
      </p:sp>
      <p:sp>
        <p:nvSpPr>
          <p:cNvPr id="69665" name="Line 36"/>
          <p:cNvSpPr>
            <a:spLocks noChangeShapeType="1"/>
          </p:cNvSpPr>
          <p:nvPr/>
        </p:nvSpPr>
        <p:spPr bwMode="auto">
          <a:xfrm>
            <a:off x="5818188" y="2379663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>
              <a:latin typeface="+mn-lt"/>
            </a:endParaRPr>
          </a:p>
        </p:txBody>
      </p:sp>
      <p:sp>
        <p:nvSpPr>
          <p:cNvPr id="69666" name="Line 37"/>
          <p:cNvSpPr>
            <a:spLocks noChangeShapeType="1"/>
          </p:cNvSpPr>
          <p:nvPr/>
        </p:nvSpPr>
        <p:spPr bwMode="auto">
          <a:xfrm>
            <a:off x="5970588" y="2379663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>
              <a:latin typeface="+mn-lt"/>
            </a:endParaRPr>
          </a:p>
        </p:txBody>
      </p:sp>
      <p:sp>
        <p:nvSpPr>
          <p:cNvPr id="69667" name="Line 38"/>
          <p:cNvSpPr>
            <a:spLocks noChangeShapeType="1"/>
          </p:cNvSpPr>
          <p:nvPr/>
        </p:nvSpPr>
        <p:spPr bwMode="auto">
          <a:xfrm>
            <a:off x="6122988" y="2379663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>
              <a:latin typeface="+mn-lt"/>
            </a:endParaRPr>
          </a:p>
        </p:txBody>
      </p:sp>
      <p:sp>
        <p:nvSpPr>
          <p:cNvPr id="69668" name="Line 39"/>
          <p:cNvSpPr>
            <a:spLocks noChangeShapeType="1"/>
          </p:cNvSpPr>
          <p:nvPr/>
        </p:nvSpPr>
        <p:spPr bwMode="auto">
          <a:xfrm>
            <a:off x="6275388" y="2379663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>
              <a:latin typeface="+mn-lt"/>
            </a:endParaRPr>
          </a:p>
        </p:txBody>
      </p:sp>
      <p:sp>
        <p:nvSpPr>
          <p:cNvPr id="69669" name="Line 40"/>
          <p:cNvSpPr>
            <a:spLocks noChangeShapeType="1"/>
          </p:cNvSpPr>
          <p:nvPr/>
        </p:nvSpPr>
        <p:spPr bwMode="auto">
          <a:xfrm>
            <a:off x="6427788" y="2379663"/>
            <a:ext cx="0" cy="609600"/>
          </a:xfrm>
          <a:prstGeom prst="line">
            <a:avLst/>
          </a:prstGeom>
          <a:noFill/>
          <a:ln w="9525" cap="rnd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>
              <a:latin typeface="+mn-lt"/>
            </a:endParaRPr>
          </a:p>
        </p:txBody>
      </p:sp>
      <p:sp>
        <p:nvSpPr>
          <p:cNvPr id="69670" name="Line 41"/>
          <p:cNvSpPr>
            <a:spLocks noChangeShapeType="1"/>
          </p:cNvSpPr>
          <p:nvPr/>
        </p:nvSpPr>
        <p:spPr bwMode="auto">
          <a:xfrm>
            <a:off x="6580188" y="2379663"/>
            <a:ext cx="0" cy="609600"/>
          </a:xfrm>
          <a:prstGeom prst="line">
            <a:avLst/>
          </a:prstGeom>
          <a:noFill/>
          <a:ln w="9525" cap="rnd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>
              <a:latin typeface="+mn-lt"/>
            </a:endParaRPr>
          </a:p>
        </p:txBody>
      </p:sp>
      <p:grpSp>
        <p:nvGrpSpPr>
          <p:cNvPr id="69671" name="Group 42"/>
          <p:cNvGrpSpPr>
            <a:grpSpLocks/>
          </p:cNvGrpSpPr>
          <p:nvPr/>
        </p:nvGrpSpPr>
        <p:grpSpPr bwMode="auto">
          <a:xfrm>
            <a:off x="2998788" y="5584825"/>
            <a:ext cx="5029200" cy="609600"/>
            <a:chOff x="912" y="1104"/>
            <a:chExt cx="3648" cy="384"/>
          </a:xfrm>
        </p:grpSpPr>
        <p:sp>
          <p:nvSpPr>
            <p:cNvPr id="69735" name="Line 43"/>
            <p:cNvSpPr>
              <a:spLocks noChangeShapeType="1"/>
            </p:cNvSpPr>
            <p:nvPr/>
          </p:nvSpPr>
          <p:spPr bwMode="auto">
            <a:xfrm>
              <a:off x="912" y="1104"/>
              <a:ext cx="331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latin typeface="+mn-lt"/>
              </a:endParaRPr>
            </a:p>
          </p:txBody>
        </p:sp>
        <p:sp>
          <p:nvSpPr>
            <p:cNvPr id="69736" name="Line 44"/>
            <p:cNvSpPr>
              <a:spLocks noChangeShapeType="1"/>
            </p:cNvSpPr>
            <p:nvPr/>
          </p:nvSpPr>
          <p:spPr bwMode="auto">
            <a:xfrm>
              <a:off x="912" y="1488"/>
              <a:ext cx="331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latin typeface="+mn-lt"/>
              </a:endParaRPr>
            </a:p>
          </p:txBody>
        </p:sp>
        <p:sp>
          <p:nvSpPr>
            <p:cNvPr id="69737" name="Line 45"/>
            <p:cNvSpPr>
              <a:spLocks noChangeShapeType="1"/>
            </p:cNvSpPr>
            <p:nvPr/>
          </p:nvSpPr>
          <p:spPr bwMode="auto">
            <a:xfrm flipH="1">
              <a:off x="4224" y="1104"/>
              <a:ext cx="336" cy="0"/>
            </a:xfrm>
            <a:prstGeom prst="line">
              <a:avLst/>
            </a:prstGeom>
            <a:noFill/>
            <a:ln w="9525" cap="rnd">
              <a:solidFill>
                <a:schemeClr val="tx1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latin typeface="+mn-lt"/>
              </a:endParaRPr>
            </a:p>
          </p:txBody>
        </p:sp>
        <p:sp>
          <p:nvSpPr>
            <p:cNvPr id="69738" name="Line 46"/>
            <p:cNvSpPr>
              <a:spLocks noChangeShapeType="1"/>
            </p:cNvSpPr>
            <p:nvPr/>
          </p:nvSpPr>
          <p:spPr bwMode="auto">
            <a:xfrm flipH="1">
              <a:off x="4224" y="1488"/>
              <a:ext cx="336" cy="0"/>
            </a:xfrm>
            <a:prstGeom prst="line">
              <a:avLst/>
            </a:prstGeom>
            <a:noFill/>
            <a:ln w="9525" cap="rnd">
              <a:solidFill>
                <a:schemeClr val="tx1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latin typeface="+mn-lt"/>
              </a:endParaRPr>
            </a:p>
          </p:txBody>
        </p:sp>
      </p:grpSp>
      <p:sp>
        <p:nvSpPr>
          <p:cNvPr id="69672" name="Line 47"/>
          <p:cNvSpPr>
            <a:spLocks noChangeShapeType="1"/>
          </p:cNvSpPr>
          <p:nvPr/>
        </p:nvSpPr>
        <p:spPr bwMode="auto">
          <a:xfrm>
            <a:off x="2998788" y="5584825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>
              <a:latin typeface="+mn-lt"/>
            </a:endParaRPr>
          </a:p>
        </p:txBody>
      </p:sp>
      <p:sp>
        <p:nvSpPr>
          <p:cNvPr id="69673" name="Line 48"/>
          <p:cNvSpPr>
            <a:spLocks noChangeShapeType="1"/>
          </p:cNvSpPr>
          <p:nvPr/>
        </p:nvSpPr>
        <p:spPr bwMode="auto">
          <a:xfrm>
            <a:off x="3151188" y="5584825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>
              <a:latin typeface="+mn-lt"/>
            </a:endParaRPr>
          </a:p>
        </p:txBody>
      </p:sp>
      <p:sp>
        <p:nvSpPr>
          <p:cNvPr id="69674" name="Line 49"/>
          <p:cNvSpPr>
            <a:spLocks noChangeShapeType="1"/>
          </p:cNvSpPr>
          <p:nvPr/>
        </p:nvSpPr>
        <p:spPr bwMode="auto">
          <a:xfrm>
            <a:off x="3303588" y="5584825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>
              <a:latin typeface="+mn-lt"/>
            </a:endParaRPr>
          </a:p>
        </p:txBody>
      </p:sp>
      <p:sp>
        <p:nvSpPr>
          <p:cNvPr id="69675" name="Line 50"/>
          <p:cNvSpPr>
            <a:spLocks noChangeShapeType="1"/>
          </p:cNvSpPr>
          <p:nvPr/>
        </p:nvSpPr>
        <p:spPr bwMode="auto">
          <a:xfrm>
            <a:off x="3455988" y="5584825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>
              <a:latin typeface="+mn-lt"/>
            </a:endParaRPr>
          </a:p>
        </p:txBody>
      </p:sp>
      <p:sp>
        <p:nvSpPr>
          <p:cNvPr id="69676" name="Line 51"/>
          <p:cNvSpPr>
            <a:spLocks noChangeShapeType="1"/>
          </p:cNvSpPr>
          <p:nvPr/>
        </p:nvSpPr>
        <p:spPr bwMode="auto">
          <a:xfrm>
            <a:off x="3608388" y="5584825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>
              <a:latin typeface="+mn-lt"/>
            </a:endParaRPr>
          </a:p>
        </p:txBody>
      </p:sp>
      <p:sp>
        <p:nvSpPr>
          <p:cNvPr id="69677" name="Line 52"/>
          <p:cNvSpPr>
            <a:spLocks noChangeShapeType="1"/>
          </p:cNvSpPr>
          <p:nvPr/>
        </p:nvSpPr>
        <p:spPr bwMode="auto">
          <a:xfrm>
            <a:off x="3760788" y="5584825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>
              <a:latin typeface="+mn-lt"/>
            </a:endParaRPr>
          </a:p>
        </p:txBody>
      </p:sp>
      <p:sp>
        <p:nvSpPr>
          <p:cNvPr id="69678" name="Line 53"/>
          <p:cNvSpPr>
            <a:spLocks noChangeShapeType="1"/>
          </p:cNvSpPr>
          <p:nvPr/>
        </p:nvSpPr>
        <p:spPr bwMode="auto">
          <a:xfrm>
            <a:off x="3913188" y="5584825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>
              <a:latin typeface="+mn-lt"/>
            </a:endParaRPr>
          </a:p>
        </p:txBody>
      </p:sp>
      <p:sp>
        <p:nvSpPr>
          <p:cNvPr id="69679" name="Line 54"/>
          <p:cNvSpPr>
            <a:spLocks noChangeShapeType="1"/>
          </p:cNvSpPr>
          <p:nvPr/>
        </p:nvSpPr>
        <p:spPr bwMode="auto">
          <a:xfrm>
            <a:off x="4065588" y="5584825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>
              <a:latin typeface="+mn-lt"/>
            </a:endParaRPr>
          </a:p>
        </p:txBody>
      </p:sp>
      <p:sp>
        <p:nvSpPr>
          <p:cNvPr id="69680" name="Line 55"/>
          <p:cNvSpPr>
            <a:spLocks noChangeShapeType="1"/>
          </p:cNvSpPr>
          <p:nvPr/>
        </p:nvSpPr>
        <p:spPr bwMode="auto">
          <a:xfrm>
            <a:off x="4217988" y="5584825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>
              <a:latin typeface="+mn-lt"/>
            </a:endParaRPr>
          </a:p>
        </p:txBody>
      </p:sp>
      <p:sp>
        <p:nvSpPr>
          <p:cNvPr id="69681" name="Line 56"/>
          <p:cNvSpPr>
            <a:spLocks noChangeShapeType="1"/>
          </p:cNvSpPr>
          <p:nvPr/>
        </p:nvSpPr>
        <p:spPr bwMode="auto">
          <a:xfrm>
            <a:off x="4370388" y="5584825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>
              <a:latin typeface="+mn-lt"/>
            </a:endParaRPr>
          </a:p>
        </p:txBody>
      </p:sp>
      <p:sp>
        <p:nvSpPr>
          <p:cNvPr id="69682" name="Line 57"/>
          <p:cNvSpPr>
            <a:spLocks noChangeShapeType="1"/>
          </p:cNvSpPr>
          <p:nvPr/>
        </p:nvSpPr>
        <p:spPr bwMode="auto">
          <a:xfrm>
            <a:off x="4522788" y="5584825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>
              <a:latin typeface="+mn-lt"/>
            </a:endParaRPr>
          </a:p>
        </p:txBody>
      </p:sp>
      <p:sp>
        <p:nvSpPr>
          <p:cNvPr id="69683" name="Line 58"/>
          <p:cNvSpPr>
            <a:spLocks noChangeShapeType="1"/>
          </p:cNvSpPr>
          <p:nvPr/>
        </p:nvSpPr>
        <p:spPr bwMode="auto">
          <a:xfrm>
            <a:off x="4675188" y="5584825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>
              <a:latin typeface="+mn-lt"/>
            </a:endParaRPr>
          </a:p>
        </p:txBody>
      </p:sp>
      <p:sp>
        <p:nvSpPr>
          <p:cNvPr id="69684" name="Line 59"/>
          <p:cNvSpPr>
            <a:spLocks noChangeShapeType="1"/>
          </p:cNvSpPr>
          <p:nvPr/>
        </p:nvSpPr>
        <p:spPr bwMode="auto">
          <a:xfrm>
            <a:off x="4827588" y="5584825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>
              <a:latin typeface="+mn-lt"/>
            </a:endParaRPr>
          </a:p>
        </p:txBody>
      </p:sp>
      <p:sp>
        <p:nvSpPr>
          <p:cNvPr id="69685" name="Line 60"/>
          <p:cNvSpPr>
            <a:spLocks noChangeShapeType="1"/>
          </p:cNvSpPr>
          <p:nvPr/>
        </p:nvSpPr>
        <p:spPr bwMode="auto">
          <a:xfrm>
            <a:off x="4979988" y="5584825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>
              <a:latin typeface="+mn-lt"/>
            </a:endParaRPr>
          </a:p>
        </p:txBody>
      </p:sp>
      <p:sp>
        <p:nvSpPr>
          <p:cNvPr id="69686" name="Line 61"/>
          <p:cNvSpPr>
            <a:spLocks noChangeShapeType="1"/>
          </p:cNvSpPr>
          <p:nvPr/>
        </p:nvSpPr>
        <p:spPr bwMode="auto">
          <a:xfrm>
            <a:off x="5132388" y="5584825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>
              <a:latin typeface="+mn-lt"/>
            </a:endParaRPr>
          </a:p>
        </p:txBody>
      </p:sp>
      <p:sp>
        <p:nvSpPr>
          <p:cNvPr id="69687" name="Line 62"/>
          <p:cNvSpPr>
            <a:spLocks noChangeShapeType="1"/>
          </p:cNvSpPr>
          <p:nvPr/>
        </p:nvSpPr>
        <p:spPr bwMode="auto">
          <a:xfrm>
            <a:off x="5284788" y="5584825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>
              <a:latin typeface="+mn-lt"/>
            </a:endParaRPr>
          </a:p>
        </p:txBody>
      </p:sp>
      <p:sp>
        <p:nvSpPr>
          <p:cNvPr id="69688" name="Line 63"/>
          <p:cNvSpPr>
            <a:spLocks noChangeShapeType="1"/>
          </p:cNvSpPr>
          <p:nvPr/>
        </p:nvSpPr>
        <p:spPr bwMode="auto">
          <a:xfrm>
            <a:off x="5437188" y="5584825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>
              <a:latin typeface="+mn-lt"/>
            </a:endParaRPr>
          </a:p>
        </p:txBody>
      </p:sp>
      <p:sp>
        <p:nvSpPr>
          <p:cNvPr id="69689" name="Line 64"/>
          <p:cNvSpPr>
            <a:spLocks noChangeShapeType="1"/>
          </p:cNvSpPr>
          <p:nvPr/>
        </p:nvSpPr>
        <p:spPr bwMode="auto">
          <a:xfrm>
            <a:off x="5589588" y="5584825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>
              <a:latin typeface="+mn-lt"/>
            </a:endParaRPr>
          </a:p>
        </p:txBody>
      </p:sp>
      <p:sp>
        <p:nvSpPr>
          <p:cNvPr id="69690" name="Line 65"/>
          <p:cNvSpPr>
            <a:spLocks noChangeShapeType="1"/>
          </p:cNvSpPr>
          <p:nvPr/>
        </p:nvSpPr>
        <p:spPr bwMode="auto">
          <a:xfrm>
            <a:off x="5741988" y="5584825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>
              <a:latin typeface="+mn-lt"/>
            </a:endParaRPr>
          </a:p>
        </p:txBody>
      </p:sp>
      <p:sp>
        <p:nvSpPr>
          <p:cNvPr id="69691" name="Line 66"/>
          <p:cNvSpPr>
            <a:spLocks noChangeShapeType="1"/>
          </p:cNvSpPr>
          <p:nvPr/>
        </p:nvSpPr>
        <p:spPr bwMode="auto">
          <a:xfrm>
            <a:off x="5894388" y="5584825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>
              <a:latin typeface="+mn-lt"/>
            </a:endParaRPr>
          </a:p>
        </p:txBody>
      </p:sp>
      <p:sp>
        <p:nvSpPr>
          <p:cNvPr id="69692" name="Line 67"/>
          <p:cNvSpPr>
            <a:spLocks noChangeShapeType="1"/>
          </p:cNvSpPr>
          <p:nvPr/>
        </p:nvSpPr>
        <p:spPr bwMode="auto">
          <a:xfrm>
            <a:off x="6046788" y="5584825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>
              <a:latin typeface="+mn-lt"/>
            </a:endParaRPr>
          </a:p>
        </p:txBody>
      </p:sp>
      <p:sp>
        <p:nvSpPr>
          <p:cNvPr id="69693" name="Line 68"/>
          <p:cNvSpPr>
            <a:spLocks noChangeShapeType="1"/>
          </p:cNvSpPr>
          <p:nvPr/>
        </p:nvSpPr>
        <p:spPr bwMode="auto">
          <a:xfrm>
            <a:off x="6199188" y="5584825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>
              <a:latin typeface="+mn-lt"/>
            </a:endParaRPr>
          </a:p>
        </p:txBody>
      </p:sp>
      <p:sp>
        <p:nvSpPr>
          <p:cNvPr id="69694" name="Line 69"/>
          <p:cNvSpPr>
            <a:spLocks noChangeShapeType="1"/>
          </p:cNvSpPr>
          <p:nvPr/>
        </p:nvSpPr>
        <p:spPr bwMode="auto">
          <a:xfrm>
            <a:off x="6351588" y="5584825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>
              <a:latin typeface="+mn-lt"/>
            </a:endParaRPr>
          </a:p>
        </p:txBody>
      </p:sp>
      <p:sp>
        <p:nvSpPr>
          <p:cNvPr id="69695" name="Line 70"/>
          <p:cNvSpPr>
            <a:spLocks noChangeShapeType="1"/>
          </p:cNvSpPr>
          <p:nvPr/>
        </p:nvSpPr>
        <p:spPr bwMode="auto">
          <a:xfrm>
            <a:off x="6503988" y="5584825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>
              <a:latin typeface="+mn-lt"/>
            </a:endParaRPr>
          </a:p>
        </p:txBody>
      </p:sp>
      <p:sp>
        <p:nvSpPr>
          <p:cNvPr id="69696" name="Line 71"/>
          <p:cNvSpPr>
            <a:spLocks noChangeShapeType="1"/>
          </p:cNvSpPr>
          <p:nvPr/>
        </p:nvSpPr>
        <p:spPr bwMode="auto">
          <a:xfrm>
            <a:off x="6656388" y="5584825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>
              <a:latin typeface="+mn-lt"/>
            </a:endParaRPr>
          </a:p>
        </p:txBody>
      </p:sp>
      <p:sp>
        <p:nvSpPr>
          <p:cNvPr id="69697" name="Line 72"/>
          <p:cNvSpPr>
            <a:spLocks noChangeShapeType="1"/>
          </p:cNvSpPr>
          <p:nvPr/>
        </p:nvSpPr>
        <p:spPr bwMode="auto">
          <a:xfrm>
            <a:off x="6808788" y="5584825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>
              <a:latin typeface="+mn-lt"/>
            </a:endParaRPr>
          </a:p>
        </p:txBody>
      </p:sp>
      <p:sp>
        <p:nvSpPr>
          <p:cNvPr id="69698" name="Line 73"/>
          <p:cNvSpPr>
            <a:spLocks noChangeShapeType="1"/>
          </p:cNvSpPr>
          <p:nvPr/>
        </p:nvSpPr>
        <p:spPr bwMode="auto">
          <a:xfrm>
            <a:off x="6961188" y="5584825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>
              <a:latin typeface="+mn-lt"/>
            </a:endParaRPr>
          </a:p>
        </p:txBody>
      </p:sp>
      <p:sp>
        <p:nvSpPr>
          <p:cNvPr id="69699" name="Line 74"/>
          <p:cNvSpPr>
            <a:spLocks noChangeShapeType="1"/>
          </p:cNvSpPr>
          <p:nvPr/>
        </p:nvSpPr>
        <p:spPr bwMode="auto">
          <a:xfrm>
            <a:off x="7113588" y="5584825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>
              <a:latin typeface="+mn-lt"/>
            </a:endParaRPr>
          </a:p>
        </p:txBody>
      </p:sp>
      <p:sp>
        <p:nvSpPr>
          <p:cNvPr id="69700" name="Line 75"/>
          <p:cNvSpPr>
            <a:spLocks noChangeShapeType="1"/>
          </p:cNvSpPr>
          <p:nvPr/>
        </p:nvSpPr>
        <p:spPr bwMode="auto">
          <a:xfrm>
            <a:off x="7265988" y="5584825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>
              <a:latin typeface="+mn-lt"/>
            </a:endParaRPr>
          </a:p>
        </p:txBody>
      </p:sp>
      <p:sp>
        <p:nvSpPr>
          <p:cNvPr id="69701" name="Line 76"/>
          <p:cNvSpPr>
            <a:spLocks noChangeShapeType="1"/>
          </p:cNvSpPr>
          <p:nvPr/>
        </p:nvSpPr>
        <p:spPr bwMode="auto">
          <a:xfrm>
            <a:off x="7418388" y="5584825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>
              <a:latin typeface="+mn-lt"/>
            </a:endParaRPr>
          </a:p>
        </p:txBody>
      </p:sp>
      <p:sp>
        <p:nvSpPr>
          <p:cNvPr id="69702" name="Line 77"/>
          <p:cNvSpPr>
            <a:spLocks noChangeShapeType="1"/>
          </p:cNvSpPr>
          <p:nvPr/>
        </p:nvSpPr>
        <p:spPr bwMode="auto">
          <a:xfrm>
            <a:off x="7570788" y="5584825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>
              <a:latin typeface="+mn-lt"/>
            </a:endParaRPr>
          </a:p>
        </p:txBody>
      </p:sp>
      <p:sp>
        <p:nvSpPr>
          <p:cNvPr id="69703" name="Line 78"/>
          <p:cNvSpPr>
            <a:spLocks noChangeShapeType="1"/>
          </p:cNvSpPr>
          <p:nvPr/>
        </p:nvSpPr>
        <p:spPr bwMode="auto">
          <a:xfrm>
            <a:off x="7723188" y="5584825"/>
            <a:ext cx="0" cy="609600"/>
          </a:xfrm>
          <a:prstGeom prst="line">
            <a:avLst/>
          </a:prstGeom>
          <a:noFill/>
          <a:ln w="9525" cap="rnd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>
              <a:latin typeface="+mn-lt"/>
            </a:endParaRPr>
          </a:p>
        </p:txBody>
      </p:sp>
      <p:sp>
        <p:nvSpPr>
          <p:cNvPr id="69704" name="Line 79"/>
          <p:cNvSpPr>
            <a:spLocks noChangeShapeType="1"/>
          </p:cNvSpPr>
          <p:nvPr/>
        </p:nvSpPr>
        <p:spPr bwMode="auto">
          <a:xfrm>
            <a:off x="7875588" y="5584825"/>
            <a:ext cx="0" cy="609600"/>
          </a:xfrm>
          <a:prstGeom prst="line">
            <a:avLst/>
          </a:prstGeom>
          <a:noFill/>
          <a:ln w="9525" cap="rnd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>
              <a:latin typeface="+mn-lt"/>
            </a:endParaRPr>
          </a:p>
        </p:txBody>
      </p:sp>
      <p:sp>
        <p:nvSpPr>
          <p:cNvPr id="69706" name="Text Box 81"/>
          <p:cNvSpPr txBox="1">
            <a:spLocks noChangeArrowheads="1"/>
          </p:cNvSpPr>
          <p:nvPr/>
        </p:nvSpPr>
        <p:spPr bwMode="auto">
          <a:xfrm>
            <a:off x="1634904" y="5638800"/>
            <a:ext cx="110829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9pPr>
          </a:lstStyle>
          <a:p>
            <a:pPr algn="l"/>
            <a:r>
              <a:rPr lang="en-US" sz="2400" b="0" dirty="0">
                <a:latin typeface="+mn-lt"/>
              </a:rPr>
              <a:t>Host B</a:t>
            </a:r>
          </a:p>
        </p:txBody>
      </p:sp>
      <p:sp>
        <p:nvSpPr>
          <p:cNvPr id="69707" name="Rectangle 82"/>
          <p:cNvSpPr>
            <a:spLocks noChangeArrowheads="1"/>
          </p:cNvSpPr>
          <p:nvPr/>
        </p:nvSpPr>
        <p:spPr bwMode="auto">
          <a:xfrm>
            <a:off x="2613025" y="3451225"/>
            <a:ext cx="1219200" cy="3810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+mn-lt"/>
            </a:endParaRPr>
          </a:p>
        </p:txBody>
      </p:sp>
      <p:sp>
        <p:nvSpPr>
          <p:cNvPr id="69708" name="Rectangle 83"/>
          <p:cNvSpPr>
            <a:spLocks noChangeArrowheads="1"/>
          </p:cNvSpPr>
          <p:nvPr/>
        </p:nvSpPr>
        <p:spPr bwMode="auto">
          <a:xfrm>
            <a:off x="3913188" y="4746625"/>
            <a:ext cx="1219200" cy="3810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+mn-lt"/>
            </a:endParaRPr>
          </a:p>
        </p:txBody>
      </p:sp>
      <p:sp>
        <p:nvSpPr>
          <p:cNvPr id="69709" name="Line 84"/>
          <p:cNvSpPr>
            <a:spLocks noChangeShapeType="1"/>
          </p:cNvSpPr>
          <p:nvPr/>
        </p:nvSpPr>
        <p:spPr bwMode="auto">
          <a:xfrm>
            <a:off x="2617788" y="3832225"/>
            <a:ext cx="1295400" cy="914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>
              <a:latin typeface="+mn-lt"/>
            </a:endParaRPr>
          </a:p>
        </p:txBody>
      </p:sp>
      <p:sp>
        <p:nvSpPr>
          <p:cNvPr id="69710" name="Line 85"/>
          <p:cNvSpPr>
            <a:spLocks noChangeShapeType="1"/>
          </p:cNvSpPr>
          <p:nvPr/>
        </p:nvSpPr>
        <p:spPr bwMode="auto">
          <a:xfrm>
            <a:off x="3836988" y="3832225"/>
            <a:ext cx="1295400" cy="914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>
              <a:latin typeface="+mn-lt"/>
            </a:endParaRPr>
          </a:p>
        </p:txBody>
      </p:sp>
      <p:sp>
        <p:nvSpPr>
          <p:cNvPr id="69711" name="Line 86"/>
          <p:cNvSpPr>
            <a:spLocks noChangeShapeType="1"/>
          </p:cNvSpPr>
          <p:nvPr/>
        </p:nvSpPr>
        <p:spPr bwMode="auto">
          <a:xfrm>
            <a:off x="2689225" y="2994025"/>
            <a:ext cx="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>
              <a:latin typeface="+mn-lt"/>
            </a:endParaRPr>
          </a:p>
        </p:txBody>
      </p:sp>
      <p:sp>
        <p:nvSpPr>
          <p:cNvPr id="69712" name="Line 87"/>
          <p:cNvSpPr>
            <a:spLocks noChangeShapeType="1"/>
          </p:cNvSpPr>
          <p:nvPr/>
        </p:nvSpPr>
        <p:spPr bwMode="auto">
          <a:xfrm>
            <a:off x="2841625" y="2994025"/>
            <a:ext cx="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>
              <a:latin typeface="+mn-lt"/>
            </a:endParaRPr>
          </a:p>
        </p:txBody>
      </p:sp>
      <p:sp>
        <p:nvSpPr>
          <p:cNvPr id="69713" name="Line 88"/>
          <p:cNvSpPr>
            <a:spLocks noChangeShapeType="1"/>
          </p:cNvSpPr>
          <p:nvPr/>
        </p:nvSpPr>
        <p:spPr bwMode="auto">
          <a:xfrm>
            <a:off x="2994025" y="2994025"/>
            <a:ext cx="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>
              <a:latin typeface="+mn-lt"/>
            </a:endParaRPr>
          </a:p>
        </p:txBody>
      </p:sp>
      <p:sp>
        <p:nvSpPr>
          <p:cNvPr id="69714" name="Line 89"/>
          <p:cNvSpPr>
            <a:spLocks noChangeShapeType="1"/>
          </p:cNvSpPr>
          <p:nvPr/>
        </p:nvSpPr>
        <p:spPr bwMode="auto">
          <a:xfrm>
            <a:off x="3146425" y="2994025"/>
            <a:ext cx="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>
              <a:latin typeface="+mn-lt"/>
            </a:endParaRPr>
          </a:p>
        </p:txBody>
      </p:sp>
      <p:sp>
        <p:nvSpPr>
          <p:cNvPr id="69715" name="Line 90"/>
          <p:cNvSpPr>
            <a:spLocks noChangeShapeType="1"/>
          </p:cNvSpPr>
          <p:nvPr/>
        </p:nvSpPr>
        <p:spPr bwMode="auto">
          <a:xfrm>
            <a:off x="3756025" y="2994025"/>
            <a:ext cx="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>
              <a:latin typeface="+mn-lt"/>
            </a:endParaRPr>
          </a:p>
        </p:txBody>
      </p:sp>
      <p:sp>
        <p:nvSpPr>
          <p:cNvPr id="69716" name="Line 91"/>
          <p:cNvSpPr>
            <a:spLocks noChangeShapeType="1"/>
          </p:cNvSpPr>
          <p:nvPr/>
        </p:nvSpPr>
        <p:spPr bwMode="auto">
          <a:xfrm>
            <a:off x="3298825" y="3217863"/>
            <a:ext cx="304800" cy="4762"/>
          </a:xfrm>
          <a:prstGeom prst="line">
            <a:avLst/>
          </a:prstGeom>
          <a:noFill/>
          <a:ln w="9525" cap="rnd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>
              <a:latin typeface="+mn-lt"/>
            </a:endParaRPr>
          </a:p>
        </p:txBody>
      </p:sp>
      <p:sp>
        <p:nvSpPr>
          <p:cNvPr id="69717" name="Line 92"/>
          <p:cNvSpPr>
            <a:spLocks noChangeShapeType="1"/>
          </p:cNvSpPr>
          <p:nvPr/>
        </p:nvSpPr>
        <p:spPr bwMode="auto">
          <a:xfrm>
            <a:off x="3989388" y="5127625"/>
            <a:ext cx="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>
              <a:latin typeface="+mn-lt"/>
            </a:endParaRPr>
          </a:p>
        </p:txBody>
      </p:sp>
      <p:sp>
        <p:nvSpPr>
          <p:cNvPr id="69718" name="Line 93"/>
          <p:cNvSpPr>
            <a:spLocks noChangeShapeType="1"/>
          </p:cNvSpPr>
          <p:nvPr/>
        </p:nvSpPr>
        <p:spPr bwMode="auto">
          <a:xfrm>
            <a:off x="4141788" y="5127625"/>
            <a:ext cx="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>
              <a:latin typeface="+mn-lt"/>
            </a:endParaRPr>
          </a:p>
        </p:txBody>
      </p:sp>
      <p:sp>
        <p:nvSpPr>
          <p:cNvPr id="69719" name="Line 94"/>
          <p:cNvSpPr>
            <a:spLocks noChangeShapeType="1"/>
          </p:cNvSpPr>
          <p:nvPr/>
        </p:nvSpPr>
        <p:spPr bwMode="auto">
          <a:xfrm>
            <a:off x="4294188" y="5127625"/>
            <a:ext cx="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>
              <a:latin typeface="+mn-lt"/>
            </a:endParaRPr>
          </a:p>
        </p:txBody>
      </p:sp>
      <p:sp>
        <p:nvSpPr>
          <p:cNvPr id="69720" name="Line 95"/>
          <p:cNvSpPr>
            <a:spLocks noChangeShapeType="1"/>
          </p:cNvSpPr>
          <p:nvPr/>
        </p:nvSpPr>
        <p:spPr bwMode="auto">
          <a:xfrm>
            <a:off x="4446588" y="5127625"/>
            <a:ext cx="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>
              <a:latin typeface="+mn-lt"/>
            </a:endParaRPr>
          </a:p>
        </p:txBody>
      </p:sp>
      <p:sp>
        <p:nvSpPr>
          <p:cNvPr id="69721" name="Line 96"/>
          <p:cNvSpPr>
            <a:spLocks noChangeShapeType="1"/>
          </p:cNvSpPr>
          <p:nvPr/>
        </p:nvSpPr>
        <p:spPr bwMode="auto">
          <a:xfrm>
            <a:off x="5056188" y="5127625"/>
            <a:ext cx="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>
              <a:latin typeface="+mn-lt"/>
            </a:endParaRPr>
          </a:p>
        </p:txBody>
      </p:sp>
      <p:sp>
        <p:nvSpPr>
          <p:cNvPr id="69722" name="Line 97"/>
          <p:cNvSpPr>
            <a:spLocks noChangeShapeType="1"/>
          </p:cNvSpPr>
          <p:nvPr/>
        </p:nvSpPr>
        <p:spPr bwMode="auto">
          <a:xfrm>
            <a:off x="4598988" y="5351463"/>
            <a:ext cx="304800" cy="4762"/>
          </a:xfrm>
          <a:prstGeom prst="line">
            <a:avLst/>
          </a:prstGeom>
          <a:noFill/>
          <a:ln w="9525" cap="rnd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>
              <a:latin typeface="+mn-lt"/>
            </a:endParaRPr>
          </a:p>
        </p:txBody>
      </p:sp>
      <p:sp>
        <p:nvSpPr>
          <p:cNvPr id="69723" name="Text Box 98"/>
          <p:cNvSpPr txBox="1">
            <a:spLocks noChangeArrowheads="1"/>
          </p:cNvSpPr>
          <p:nvPr/>
        </p:nvSpPr>
        <p:spPr bwMode="auto">
          <a:xfrm>
            <a:off x="2663825" y="3454400"/>
            <a:ext cx="119388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9pPr>
          </a:lstStyle>
          <a:p>
            <a:pPr algn="l"/>
            <a:r>
              <a:rPr lang="en-US" sz="1800" b="0">
                <a:solidFill>
                  <a:srgbClr val="000099"/>
                </a:solidFill>
                <a:latin typeface="+mn-lt"/>
              </a:rPr>
              <a:t>TCP Data</a:t>
            </a:r>
          </a:p>
        </p:txBody>
      </p:sp>
      <p:sp>
        <p:nvSpPr>
          <p:cNvPr id="69724" name="Text Box 99"/>
          <p:cNvSpPr txBox="1">
            <a:spLocks noChangeArrowheads="1"/>
          </p:cNvSpPr>
          <p:nvPr/>
        </p:nvSpPr>
        <p:spPr bwMode="auto">
          <a:xfrm>
            <a:off x="3887788" y="4764088"/>
            <a:ext cx="119388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9pPr>
          </a:lstStyle>
          <a:p>
            <a:pPr algn="l"/>
            <a:r>
              <a:rPr lang="en-US" sz="1800" b="0">
                <a:solidFill>
                  <a:srgbClr val="000099"/>
                </a:solidFill>
                <a:latin typeface="+mn-lt"/>
              </a:rPr>
              <a:t>TCP Data</a:t>
            </a:r>
          </a:p>
        </p:txBody>
      </p:sp>
      <p:sp>
        <p:nvSpPr>
          <p:cNvPr id="69725" name="Rectangle 100"/>
          <p:cNvSpPr>
            <a:spLocks noChangeArrowheads="1"/>
          </p:cNvSpPr>
          <p:nvPr/>
        </p:nvSpPr>
        <p:spPr bwMode="auto">
          <a:xfrm>
            <a:off x="3836988" y="3451225"/>
            <a:ext cx="533400" cy="3810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+mn-lt"/>
            </a:endParaRPr>
          </a:p>
        </p:txBody>
      </p:sp>
      <p:sp>
        <p:nvSpPr>
          <p:cNvPr id="69726" name="Text Box 101"/>
          <p:cNvSpPr txBox="1">
            <a:spLocks noChangeArrowheads="1"/>
          </p:cNvSpPr>
          <p:nvPr/>
        </p:nvSpPr>
        <p:spPr bwMode="auto">
          <a:xfrm>
            <a:off x="3913188" y="3424238"/>
            <a:ext cx="51809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9pPr>
          </a:lstStyle>
          <a:p>
            <a:pPr algn="l"/>
            <a:r>
              <a:rPr lang="en-US" sz="1200" b="0">
                <a:solidFill>
                  <a:srgbClr val="000099"/>
                </a:solidFill>
                <a:latin typeface="+mn-lt"/>
              </a:rPr>
              <a:t>TCP </a:t>
            </a:r>
          </a:p>
          <a:p>
            <a:pPr algn="l"/>
            <a:r>
              <a:rPr lang="en-US" sz="1200" b="0">
                <a:solidFill>
                  <a:srgbClr val="000099"/>
                </a:solidFill>
                <a:latin typeface="+mn-lt"/>
              </a:rPr>
              <a:t>HDR</a:t>
            </a:r>
          </a:p>
        </p:txBody>
      </p:sp>
      <p:sp>
        <p:nvSpPr>
          <p:cNvPr id="69727" name="Rectangle 102"/>
          <p:cNvSpPr>
            <a:spLocks noChangeArrowheads="1"/>
          </p:cNvSpPr>
          <p:nvPr/>
        </p:nvSpPr>
        <p:spPr bwMode="auto">
          <a:xfrm>
            <a:off x="5132388" y="4746625"/>
            <a:ext cx="533400" cy="3810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+mn-lt"/>
            </a:endParaRPr>
          </a:p>
        </p:txBody>
      </p:sp>
      <p:sp>
        <p:nvSpPr>
          <p:cNvPr id="69728" name="Text Box 103"/>
          <p:cNvSpPr txBox="1">
            <a:spLocks noChangeArrowheads="1"/>
          </p:cNvSpPr>
          <p:nvPr/>
        </p:nvSpPr>
        <p:spPr bwMode="auto">
          <a:xfrm>
            <a:off x="5159375" y="4746625"/>
            <a:ext cx="51809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9pPr>
          </a:lstStyle>
          <a:p>
            <a:pPr algn="l"/>
            <a:r>
              <a:rPr lang="en-US" sz="1200" b="0">
                <a:solidFill>
                  <a:srgbClr val="000099"/>
                </a:solidFill>
                <a:latin typeface="+mn-lt"/>
              </a:rPr>
              <a:t>TCP </a:t>
            </a:r>
          </a:p>
          <a:p>
            <a:pPr algn="l"/>
            <a:r>
              <a:rPr lang="en-US" sz="1200" b="0">
                <a:solidFill>
                  <a:srgbClr val="000099"/>
                </a:solidFill>
                <a:latin typeface="+mn-lt"/>
              </a:rPr>
              <a:t>HDR</a:t>
            </a:r>
          </a:p>
        </p:txBody>
      </p:sp>
      <p:sp>
        <p:nvSpPr>
          <p:cNvPr id="69732" name="Rectangle 107"/>
          <p:cNvSpPr>
            <a:spLocks noChangeArrowheads="1"/>
          </p:cNvSpPr>
          <p:nvPr/>
        </p:nvSpPr>
        <p:spPr bwMode="auto">
          <a:xfrm>
            <a:off x="3913188" y="5584825"/>
            <a:ext cx="1219200" cy="609600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>
              <a:latin typeface="+mn-lt"/>
            </a:endParaRPr>
          </a:p>
        </p:txBody>
      </p:sp>
      <p:sp>
        <p:nvSpPr>
          <p:cNvPr id="951404" name="AutoShape 108"/>
          <p:cNvSpPr>
            <a:spLocks noChangeArrowheads="1"/>
          </p:cNvSpPr>
          <p:nvPr/>
        </p:nvSpPr>
        <p:spPr bwMode="auto">
          <a:xfrm>
            <a:off x="5741988" y="3756025"/>
            <a:ext cx="3325812" cy="914400"/>
          </a:xfrm>
          <a:prstGeom prst="wedgeRectCallout">
            <a:avLst>
              <a:gd name="adj1" fmla="val -66104"/>
              <a:gd name="adj2" fmla="val 149045"/>
            </a:avLst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 eaLnBrk="0" hangingPunct="0"/>
            <a:r>
              <a:rPr lang="en-US" sz="1800" b="0" dirty="0">
                <a:latin typeface="+mn-lt"/>
              </a:rPr>
              <a:t>ACK sequence number </a:t>
            </a:r>
            <a:endParaRPr lang="en-US" sz="1800" b="0" dirty="0" smtClean="0">
              <a:latin typeface="+mn-lt"/>
            </a:endParaRPr>
          </a:p>
          <a:p>
            <a:pPr algn="ctr" eaLnBrk="0" hangingPunct="0"/>
            <a:r>
              <a:rPr lang="en-US" sz="1800" b="0" dirty="0" smtClean="0">
                <a:latin typeface="+mn-lt"/>
              </a:rPr>
              <a:t>= </a:t>
            </a:r>
            <a:r>
              <a:rPr lang="en-US" sz="1800" b="0" dirty="0">
                <a:latin typeface="+mn-lt"/>
              </a:rPr>
              <a:t>next expected </a:t>
            </a:r>
            <a:r>
              <a:rPr lang="en-US" sz="1800" b="0" dirty="0" smtClean="0">
                <a:latin typeface="+mn-lt"/>
              </a:rPr>
              <a:t>byte</a:t>
            </a:r>
          </a:p>
          <a:p>
            <a:pPr algn="ctr" eaLnBrk="0" hangingPunct="0"/>
            <a:r>
              <a:rPr lang="en-US" sz="1800" b="0" dirty="0" smtClean="0">
                <a:latin typeface="+mn-lt"/>
              </a:rPr>
              <a:t>= </a:t>
            </a:r>
            <a:r>
              <a:rPr lang="en-US" sz="1800" b="0" dirty="0" err="1" smtClean="0">
                <a:latin typeface="+mn-lt"/>
              </a:rPr>
              <a:t>seqno</a:t>
            </a:r>
            <a:r>
              <a:rPr lang="en-US" sz="1800" b="0" dirty="0" smtClean="0">
                <a:latin typeface="+mn-lt"/>
              </a:rPr>
              <a:t> + length(data)</a:t>
            </a:r>
            <a:endParaRPr lang="en-US" sz="1800" b="0" dirty="0">
              <a:latin typeface="+mn-lt"/>
            </a:endParaRPr>
          </a:p>
        </p:txBody>
      </p:sp>
      <p:sp>
        <p:nvSpPr>
          <p:cNvPr id="951405" name="Rectangle 109"/>
          <p:cNvSpPr>
            <a:spLocks noChangeArrowheads="1"/>
          </p:cNvSpPr>
          <p:nvPr/>
        </p:nvSpPr>
        <p:spPr bwMode="auto">
          <a:xfrm>
            <a:off x="5132388" y="5584825"/>
            <a:ext cx="152400" cy="609600"/>
          </a:xfrm>
          <a:prstGeom prst="rect">
            <a:avLst/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+mn-lt"/>
            </a:endParaRPr>
          </a:p>
        </p:txBody>
      </p:sp>
      <p:sp>
        <p:nvSpPr>
          <p:cNvPr id="111" name="Text Box 80"/>
          <p:cNvSpPr txBox="1">
            <a:spLocks noChangeArrowheads="1"/>
          </p:cNvSpPr>
          <p:nvPr/>
        </p:nvSpPr>
        <p:spPr bwMode="auto">
          <a:xfrm>
            <a:off x="263525" y="2362200"/>
            <a:ext cx="109517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9pPr>
          </a:lstStyle>
          <a:p>
            <a:pPr algn="l"/>
            <a:r>
              <a:rPr lang="en-US" sz="2400" b="0" dirty="0">
                <a:latin typeface="+mn-lt"/>
              </a:rPr>
              <a:t>Host A</a:t>
            </a:r>
          </a:p>
        </p:txBody>
      </p:sp>
      <p:sp>
        <p:nvSpPr>
          <p:cNvPr id="112" name="Text Box 104"/>
          <p:cNvSpPr txBox="1">
            <a:spLocks noChangeArrowheads="1"/>
          </p:cNvSpPr>
          <p:nvPr/>
        </p:nvSpPr>
        <p:spPr bwMode="auto">
          <a:xfrm>
            <a:off x="762000" y="1524000"/>
            <a:ext cx="322538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9pPr>
          </a:lstStyle>
          <a:p>
            <a:pPr algn="l"/>
            <a:r>
              <a:rPr lang="en-US" sz="1800" b="0">
                <a:solidFill>
                  <a:srgbClr val="000099"/>
                </a:solidFill>
                <a:latin typeface="+mn-lt"/>
              </a:rPr>
              <a:t>ISN (initial sequence number)</a:t>
            </a:r>
          </a:p>
        </p:txBody>
      </p:sp>
      <p:sp>
        <p:nvSpPr>
          <p:cNvPr id="113" name="AutoShape 106"/>
          <p:cNvSpPr>
            <a:spLocks noChangeArrowheads="1"/>
          </p:cNvSpPr>
          <p:nvPr/>
        </p:nvSpPr>
        <p:spPr bwMode="auto">
          <a:xfrm>
            <a:off x="76200" y="3352800"/>
            <a:ext cx="2362200" cy="914400"/>
          </a:xfrm>
          <a:prstGeom prst="wedgeRectCallout">
            <a:avLst>
              <a:gd name="adj1" fmla="val 61239"/>
              <a:gd name="adj2" fmla="val -89071"/>
            </a:avLst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 eaLnBrk="0" hangingPunct="0"/>
            <a:r>
              <a:rPr lang="en-US" sz="1800" b="0" dirty="0">
                <a:solidFill>
                  <a:srgbClr val="FF0000"/>
                </a:solidFill>
                <a:latin typeface="+mn-lt"/>
                <a:cs typeface="Courier"/>
              </a:rPr>
              <a:t>Sequence number </a:t>
            </a:r>
            <a:r>
              <a:rPr lang="en-US" sz="1800" b="0" dirty="0" smtClean="0">
                <a:solidFill>
                  <a:srgbClr val="FF0000"/>
                </a:solidFill>
                <a:latin typeface="+mn-lt"/>
                <a:cs typeface="Courier"/>
              </a:rPr>
              <a:t> </a:t>
            </a:r>
            <a:br>
              <a:rPr lang="en-US" sz="1800" b="0" dirty="0" smtClean="0">
                <a:solidFill>
                  <a:srgbClr val="FF0000"/>
                </a:solidFill>
                <a:latin typeface="+mn-lt"/>
                <a:cs typeface="Courier"/>
              </a:rPr>
            </a:br>
            <a:r>
              <a:rPr lang="en-US" sz="1800" b="0" dirty="0" smtClean="0">
                <a:solidFill>
                  <a:srgbClr val="FF0000"/>
                </a:solidFill>
                <a:latin typeface="+mn-lt"/>
                <a:cs typeface="Courier"/>
              </a:rPr>
              <a:t>= 1</a:t>
            </a:r>
            <a:r>
              <a:rPr lang="en-US" sz="1800" b="0" baseline="30000" dirty="0" smtClean="0">
                <a:solidFill>
                  <a:srgbClr val="FF0000"/>
                </a:solidFill>
                <a:latin typeface="+mn-lt"/>
                <a:cs typeface="Courier"/>
              </a:rPr>
              <a:t>st</a:t>
            </a:r>
            <a:r>
              <a:rPr lang="en-US" sz="1800" b="0" dirty="0" smtClean="0">
                <a:solidFill>
                  <a:srgbClr val="FF0000"/>
                </a:solidFill>
                <a:latin typeface="+mn-lt"/>
                <a:cs typeface="Courier"/>
              </a:rPr>
              <a:t> byte in segment = ISN + k</a:t>
            </a:r>
            <a:endParaRPr lang="en-US" sz="1800" b="0" dirty="0">
              <a:solidFill>
                <a:srgbClr val="FF0000"/>
              </a:solidFill>
              <a:latin typeface="+mn-lt"/>
              <a:cs typeface="Courier"/>
            </a:endParaRPr>
          </a:p>
        </p:txBody>
      </p:sp>
      <p:cxnSp>
        <p:nvCxnSpPr>
          <p:cNvPr id="114" name="Straight Arrow Connector 113"/>
          <p:cNvCxnSpPr/>
          <p:nvPr/>
        </p:nvCxnSpPr>
        <p:spPr bwMode="auto">
          <a:xfrm>
            <a:off x="1676400" y="2209800"/>
            <a:ext cx="914400" cy="0"/>
          </a:xfrm>
          <a:prstGeom prst="straightConnector1">
            <a:avLst/>
          </a:prstGeom>
          <a:noFill/>
          <a:ln w="3175" cap="flat" cmpd="sng" algn="ctr">
            <a:solidFill>
              <a:srgbClr val="FF0000"/>
            </a:solidFill>
            <a:prstDash val="solid"/>
            <a:round/>
            <a:headEnd type="arrow"/>
            <a:tailEnd type="arrow"/>
          </a:ln>
          <a:effectLst/>
        </p:spPr>
      </p:cxnSp>
      <p:sp>
        <p:nvSpPr>
          <p:cNvPr id="115" name="Line 105"/>
          <p:cNvSpPr>
            <a:spLocks noChangeShapeType="1"/>
          </p:cNvSpPr>
          <p:nvPr/>
        </p:nvSpPr>
        <p:spPr bwMode="auto">
          <a:xfrm>
            <a:off x="1676400" y="1905000"/>
            <a:ext cx="26988" cy="4794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7" name="TextBox 116"/>
          <p:cNvSpPr txBox="1"/>
          <p:nvPr/>
        </p:nvSpPr>
        <p:spPr>
          <a:xfrm>
            <a:off x="1979687" y="1828800"/>
            <a:ext cx="33857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k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16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11828BE7-28D6-6A44-825C-169A4C1A9E19}" type="slidenum">
              <a:rPr lang="en-US" smtClean="0"/>
              <a:t>80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09046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14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14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51404" grpId="0" animBg="1"/>
      <p:bldP spid="951405" grpId="0" animBg="1"/>
    </p:bld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0818" name="Rectangle 2"/>
          <p:cNvSpPr>
            <a:spLocks noChangeArrowheads="1"/>
          </p:cNvSpPr>
          <p:nvPr/>
        </p:nvSpPr>
        <p:spPr bwMode="auto">
          <a:xfrm>
            <a:off x="615950" y="1508125"/>
            <a:ext cx="8001000" cy="4648200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>
              <a:ea typeface="+mn-ea"/>
              <a:cs typeface="+mn-cs"/>
            </a:endParaRPr>
          </a:p>
        </p:txBody>
      </p:sp>
      <p:sp>
        <p:nvSpPr>
          <p:cNvPr id="38916" name="Rectangle 3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>
                <a:latin typeface="Helvetica" charset="0"/>
                <a:ea typeface="ＭＳ Ｐゴシック" charset="0"/>
                <a:cs typeface="ＭＳ Ｐゴシック" charset="0"/>
              </a:rPr>
              <a:t>TCP Header</a:t>
            </a:r>
          </a:p>
        </p:txBody>
      </p:sp>
      <p:sp>
        <p:nvSpPr>
          <p:cNvPr id="38917" name="Rectangle 4"/>
          <p:cNvSpPr>
            <a:spLocks noChangeArrowheads="1"/>
          </p:cNvSpPr>
          <p:nvPr/>
        </p:nvSpPr>
        <p:spPr bwMode="auto">
          <a:xfrm>
            <a:off x="3335338" y="1828800"/>
            <a:ext cx="2362200" cy="533400"/>
          </a:xfrm>
          <a:prstGeom prst="rect">
            <a:avLst/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8918" name="Text Box 5"/>
          <p:cNvSpPr txBox="1">
            <a:spLocks noChangeArrowheads="1"/>
          </p:cNvSpPr>
          <p:nvPr/>
        </p:nvSpPr>
        <p:spPr bwMode="auto">
          <a:xfrm>
            <a:off x="3716338" y="1874838"/>
            <a:ext cx="1497012" cy="396875"/>
          </a:xfrm>
          <a:prstGeom prst="rect">
            <a:avLst/>
          </a:prstGeom>
          <a:solidFill>
            <a:srgbClr val="CCFF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9pPr>
          </a:lstStyle>
          <a:p>
            <a:pPr algn="l"/>
            <a:r>
              <a:rPr lang="en-US" b="0">
                <a:solidFill>
                  <a:srgbClr val="FF6600"/>
                </a:solidFill>
                <a:latin typeface="Arial" charset="0"/>
              </a:rPr>
              <a:t>Source port</a:t>
            </a:r>
          </a:p>
        </p:txBody>
      </p:sp>
      <p:sp>
        <p:nvSpPr>
          <p:cNvPr id="38919" name="Rectangle 6"/>
          <p:cNvSpPr>
            <a:spLocks noChangeArrowheads="1"/>
          </p:cNvSpPr>
          <p:nvPr/>
        </p:nvSpPr>
        <p:spPr bwMode="auto">
          <a:xfrm>
            <a:off x="5697538" y="1828800"/>
            <a:ext cx="2514600" cy="533400"/>
          </a:xfrm>
          <a:prstGeom prst="rect">
            <a:avLst/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8920" name="Text Box 7"/>
          <p:cNvSpPr txBox="1">
            <a:spLocks noChangeArrowheads="1"/>
          </p:cNvSpPr>
          <p:nvPr/>
        </p:nvSpPr>
        <p:spPr bwMode="auto">
          <a:xfrm>
            <a:off x="5849938" y="1874838"/>
            <a:ext cx="1963737" cy="396875"/>
          </a:xfrm>
          <a:prstGeom prst="rect">
            <a:avLst/>
          </a:prstGeom>
          <a:solidFill>
            <a:srgbClr val="CCFF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9pPr>
          </a:lstStyle>
          <a:p>
            <a:pPr algn="l"/>
            <a:r>
              <a:rPr lang="en-US" b="0">
                <a:solidFill>
                  <a:srgbClr val="FF6600"/>
                </a:solidFill>
                <a:latin typeface="Arial" charset="0"/>
              </a:rPr>
              <a:t>Destination port</a:t>
            </a:r>
          </a:p>
        </p:txBody>
      </p:sp>
      <p:sp>
        <p:nvSpPr>
          <p:cNvPr id="38921" name="Rectangle 8"/>
          <p:cNvSpPr>
            <a:spLocks noChangeArrowheads="1"/>
          </p:cNvSpPr>
          <p:nvPr/>
        </p:nvSpPr>
        <p:spPr bwMode="auto">
          <a:xfrm>
            <a:off x="3335338" y="2362200"/>
            <a:ext cx="4876800" cy="457200"/>
          </a:xfrm>
          <a:prstGeom prst="rect">
            <a:avLst/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8922" name="Text Box 9"/>
          <p:cNvSpPr txBox="1">
            <a:spLocks noChangeArrowheads="1"/>
          </p:cNvSpPr>
          <p:nvPr/>
        </p:nvSpPr>
        <p:spPr bwMode="auto">
          <a:xfrm>
            <a:off x="4630738" y="2408238"/>
            <a:ext cx="2260600" cy="396875"/>
          </a:xfrm>
          <a:prstGeom prst="rect">
            <a:avLst/>
          </a:prstGeom>
          <a:solidFill>
            <a:srgbClr val="CCFF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9pPr>
          </a:lstStyle>
          <a:p>
            <a:pPr algn="l"/>
            <a:r>
              <a:rPr lang="en-US" b="0">
                <a:solidFill>
                  <a:srgbClr val="000000"/>
                </a:solidFill>
                <a:latin typeface="Arial" charset="0"/>
              </a:rPr>
              <a:t>Sequence number</a:t>
            </a:r>
          </a:p>
        </p:txBody>
      </p:sp>
      <p:sp>
        <p:nvSpPr>
          <p:cNvPr id="38923" name="Rectangle 10"/>
          <p:cNvSpPr>
            <a:spLocks noChangeArrowheads="1"/>
          </p:cNvSpPr>
          <p:nvPr/>
        </p:nvSpPr>
        <p:spPr bwMode="auto">
          <a:xfrm>
            <a:off x="3335338" y="2819400"/>
            <a:ext cx="4876800" cy="457200"/>
          </a:xfrm>
          <a:prstGeom prst="rect">
            <a:avLst/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8924" name="Text Box 11"/>
          <p:cNvSpPr txBox="1">
            <a:spLocks noChangeArrowheads="1"/>
          </p:cNvSpPr>
          <p:nvPr/>
        </p:nvSpPr>
        <p:spPr bwMode="auto">
          <a:xfrm>
            <a:off x="4630738" y="2865438"/>
            <a:ext cx="2117725" cy="396875"/>
          </a:xfrm>
          <a:prstGeom prst="rect">
            <a:avLst/>
          </a:prstGeom>
          <a:solidFill>
            <a:srgbClr val="CCFF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9pPr>
          </a:lstStyle>
          <a:p>
            <a:pPr algn="l"/>
            <a:r>
              <a:rPr lang="en-US" b="0">
                <a:solidFill>
                  <a:srgbClr val="000000"/>
                </a:solidFill>
                <a:latin typeface="Arial" charset="0"/>
              </a:rPr>
              <a:t>Acknowledgment</a:t>
            </a:r>
          </a:p>
        </p:txBody>
      </p:sp>
      <p:sp>
        <p:nvSpPr>
          <p:cNvPr id="38925" name="Rectangle 12"/>
          <p:cNvSpPr>
            <a:spLocks noChangeArrowheads="1"/>
          </p:cNvSpPr>
          <p:nvPr/>
        </p:nvSpPr>
        <p:spPr bwMode="auto">
          <a:xfrm>
            <a:off x="3335338" y="3276600"/>
            <a:ext cx="2438400" cy="533400"/>
          </a:xfrm>
          <a:prstGeom prst="rect">
            <a:avLst/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8926" name="Rectangle 13"/>
          <p:cNvSpPr>
            <a:spLocks noChangeArrowheads="1"/>
          </p:cNvSpPr>
          <p:nvPr/>
        </p:nvSpPr>
        <p:spPr bwMode="auto">
          <a:xfrm>
            <a:off x="5773738" y="3276600"/>
            <a:ext cx="2438400" cy="533400"/>
          </a:xfrm>
          <a:prstGeom prst="rect">
            <a:avLst/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8927" name="Text Box 14"/>
          <p:cNvSpPr txBox="1">
            <a:spLocks noChangeArrowheads="1"/>
          </p:cNvSpPr>
          <p:nvPr/>
        </p:nvSpPr>
        <p:spPr bwMode="auto">
          <a:xfrm>
            <a:off x="5838825" y="3349625"/>
            <a:ext cx="2301875" cy="396875"/>
          </a:xfrm>
          <a:prstGeom prst="rect">
            <a:avLst/>
          </a:prstGeom>
          <a:solidFill>
            <a:srgbClr val="CCFF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9pPr>
          </a:lstStyle>
          <a:p>
            <a:pPr algn="l"/>
            <a:r>
              <a:rPr lang="en-US" b="0">
                <a:solidFill>
                  <a:srgbClr val="000000"/>
                </a:solidFill>
                <a:latin typeface="Arial" charset="0"/>
              </a:rPr>
              <a:t>Advertised window</a:t>
            </a:r>
          </a:p>
        </p:txBody>
      </p:sp>
      <p:sp>
        <p:nvSpPr>
          <p:cNvPr id="38928" name="Text Box 15"/>
          <p:cNvSpPr txBox="1">
            <a:spLocks noChangeArrowheads="1"/>
          </p:cNvSpPr>
          <p:nvPr/>
        </p:nvSpPr>
        <p:spPr bwMode="auto">
          <a:xfrm>
            <a:off x="3265488" y="3352800"/>
            <a:ext cx="10668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9pPr>
          </a:lstStyle>
          <a:p>
            <a:pPr algn="l"/>
            <a:r>
              <a:rPr lang="en-US" b="0">
                <a:solidFill>
                  <a:srgbClr val="000000"/>
                </a:solidFill>
                <a:latin typeface="Arial" charset="0"/>
              </a:rPr>
              <a:t>HdrLen</a:t>
            </a:r>
          </a:p>
        </p:txBody>
      </p:sp>
      <p:sp>
        <p:nvSpPr>
          <p:cNvPr id="38929" name="Line 16"/>
          <p:cNvSpPr>
            <a:spLocks noChangeShapeType="1"/>
          </p:cNvSpPr>
          <p:nvPr/>
        </p:nvSpPr>
        <p:spPr bwMode="auto">
          <a:xfrm>
            <a:off x="4249738" y="3276600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8930" name="Line 17"/>
          <p:cNvSpPr>
            <a:spLocks noChangeShapeType="1"/>
          </p:cNvSpPr>
          <p:nvPr/>
        </p:nvSpPr>
        <p:spPr bwMode="auto">
          <a:xfrm>
            <a:off x="4706938" y="3276600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8931" name="Text Box 18"/>
          <p:cNvSpPr txBox="1">
            <a:spLocks noChangeArrowheads="1"/>
          </p:cNvSpPr>
          <p:nvPr/>
        </p:nvSpPr>
        <p:spPr bwMode="auto">
          <a:xfrm>
            <a:off x="4919663" y="3363913"/>
            <a:ext cx="804862" cy="396875"/>
          </a:xfrm>
          <a:prstGeom prst="rect">
            <a:avLst/>
          </a:prstGeom>
          <a:solidFill>
            <a:srgbClr val="CCFF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9pPr>
          </a:lstStyle>
          <a:p>
            <a:pPr algn="l"/>
            <a:r>
              <a:rPr lang="en-US" b="0">
                <a:solidFill>
                  <a:srgbClr val="000000"/>
                </a:solidFill>
                <a:latin typeface="Arial" charset="0"/>
              </a:rPr>
              <a:t>Flags</a:t>
            </a:r>
          </a:p>
        </p:txBody>
      </p:sp>
      <p:sp>
        <p:nvSpPr>
          <p:cNvPr id="38932" name="Text Box 19"/>
          <p:cNvSpPr txBox="1">
            <a:spLocks noChangeArrowheads="1"/>
          </p:cNvSpPr>
          <p:nvPr/>
        </p:nvSpPr>
        <p:spPr bwMode="auto">
          <a:xfrm>
            <a:off x="4325938" y="3398838"/>
            <a:ext cx="325437" cy="396875"/>
          </a:xfrm>
          <a:prstGeom prst="rect">
            <a:avLst/>
          </a:prstGeom>
          <a:solidFill>
            <a:srgbClr val="CCFF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9pPr>
          </a:lstStyle>
          <a:p>
            <a:pPr algn="l"/>
            <a:r>
              <a:rPr lang="en-US" b="0">
                <a:solidFill>
                  <a:srgbClr val="000000"/>
                </a:solidFill>
                <a:latin typeface="Arial" charset="0"/>
              </a:rPr>
              <a:t>0</a:t>
            </a:r>
          </a:p>
        </p:txBody>
      </p:sp>
      <p:sp>
        <p:nvSpPr>
          <p:cNvPr id="38933" name="Rectangle 20"/>
          <p:cNvSpPr>
            <a:spLocks noChangeArrowheads="1"/>
          </p:cNvSpPr>
          <p:nvPr/>
        </p:nvSpPr>
        <p:spPr bwMode="auto">
          <a:xfrm>
            <a:off x="3335338" y="3810000"/>
            <a:ext cx="2438400" cy="533400"/>
          </a:xfrm>
          <a:prstGeom prst="rect">
            <a:avLst/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8934" name="Rectangle 21"/>
          <p:cNvSpPr>
            <a:spLocks noChangeArrowheads="1"/>
          </p:cNvSpPr>
          <p:nvPr/>
        </p:nvSpPr>
        <p:spPr bwMode="auto">
          <a:xfrm>
            <a:off x="5773738" y="3810000"/>
            <a:ext cx="2438400" cy="533400"/>
          </a:xfrm>
          <a:prstGeom prst="rect">
            <a:avLst/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8935" name="Text Box 22"/>
          <p:cNvSpPr txBox="1">
            <a:spLocks noChangeArrowheads="1"/>
          </p:cNvSpPr>
          <p:nvPr/>
        </p:nvSpPr>
        <p:spPr bwMode="auto">
          <a:xfrm>
            <a:off x="3700463" y="3897313"/>
            <a:ext cx="1384300" cy="396875"/>
          </a:xfrm>
          <a:prstGeom prst="rect">
            <a:avLst/>
          </a:prstGeom>
          <a:solidFill>
            <a:srgbClr val="CCFF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9pPr>
          </a:lstStyle>
          <a:p>
            <a:pPr algn="l"/>
            <a:r>
              <a:rPr lang="en-US" b="0" dirty="0">
                <a:solidFill>
                  <a:srgbClr val="FF6600"/>
                </a:solidFill>
                <a:latin typeface="Arial" charset="0"/>
              </a:rPr>
              <a:t>Checksum</a:t>
            </a:r>
          </a:p>
        </p:txBody>
      </p:sp>
      <p:sp>
        <p:nvSpPr>
          <p:cNvPr id="38936" name="Text Box 23"/>
          <p:cNvSpPr txBox="1">
            <a:spLocks noChangeArrowheads="1"/>
          </p:cNvSpPr>
          <p:nvPr/>
        </p:nvSpPr>
        <p:spPr bwMode="auto">
          <a:xfrm>
            <a:off x="6062663" y="3897313"/>
            <a:ext cx="1793875" cy="396875"/>
          </a:xfrm>
          <a:prstGeom prst="rect">
            <a:avLst/>
          </a:prstGeom>
          <a:solidFill>
            <a:srgbClr val="CCFF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9pPr>
          </a:lstStyle>
          <a:p>
            <a:pPr algn="l"/>
            <a:r>
              <a:rPr lang="en-US" b="0">
                <a:solidFill>
                  <a:srgbClr val="000000"/>
                </a:solidFill>
                <a:latin typeface="Arial" charset="0"/>
              </a:rPr>
              <a:t>Urgent pointer</a:t>
            </a:r>
          </a:p>
        </p:txBody>
      </p:sp>
      <p:sp>
        <p:nvSpPr>
          <p:cNvPr id="38937" name="Rectangle 24"/>
          <p:cNvSpPr>
            <a:spLocks noChangeArrowheads="1"/>
          </p:cNvSpPr>
          <p:nvPr/>
        </p:nvSpPr>
        <p:spPr bwMode="auto">
          <a:xfrm>
            <a:off x="3335338" y="4343400"/>
            <a:ext cx="4876800" cy="457200"/>
          </a:xfrm>
          <a:prstGeom prst="rect">
            <a:avLst/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8938" name="Text Box 25"/>
          <p:cNvSpPr txBox="1">
            <a:spLocks noChangeArrowheads="1"/>
          </p:cNvSpPr>
          <p:nvPr/>
        </p:nvSpPr>
        <p:spPr bwMode="auto">
          <a:xfrm>
            <a:off x="4783138" y="4389438"/>
            <a:ext cx="2189162" cy="396875"/>
          </a:xfrm>
          <a:prstGeom prst="rect">
            <a:avLst/>
          </a:prstGeom>
          <a:solidFill>
            <a:srgbClr val="CCFF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9pPr>
          </a:lstStyle>
          <a:p>
            <a:pPr algn="l"/>
            <a:r>
              <a:rPr lang="en-US" b="0">
                <a:solidFill>
                  <a:srgbClr val="000000"/>
                </a:solidFill>
                <a:latin typeface="Arial" charset="0"/>
              </a:rPr>
              <a:t>Options (variable)</a:t>
            </a:r>
          </a:p>
        </p:txBody>
      </p:sp>
      <p:sp>
        <p:nvSpPr>
          <p:cNvPr id="38939" name="Rectangle 26"/>
          <p:cNvSpPr>
            <a:spLocks noChangeArrowheads="1"/>
          </p:cNvSpPr>
          <p:nvPr/>
        </p:nvSpPr>
        <p:spPr bwMode="auto">
          <a:xfrm>
            <a:off x="3335338" y="4800600"/>
            <a:ext cx="4876800" cy="1143000"/>
          </a:xfrm>
          <a:prstGeom prst="rect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sz="2400" b="0">
                <a:solidFill>
                  <a:schemeClr val="bg1"/>
                </a:solidFill>
                <a:latin typeface="Arial" charset="0"/>
              </a:rPr>
              <a:t>Data</a:t>
            </a:r>
          </a:p>
        </p:txBody>
      </p:sp>
      <p:sp>
        <p:nvSpPr>
          <p:cNvPr id="38940" name="Text Box 27"/>
          <p:cNvSpPr txBox="1">
            <a:spLocks noChangeArrowheads="1"/>
          </p:cNvSpPr>
          <p:nvPr/>
        </p:nvSpPr>
        <p:spPr bwMode="auto">
          <a:xfrm>
            <a:off x="609600" y="1905000"/>
            <a:ext cx="1752600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9pPr>
          </a:lstStyle>
          <a:p>
            <a:pPr algn="l"/>
            <a:r>
              <a:rPr lang="en-US" b="0" dirty="0">
                <a:solidFill>
                  <a:srgbClr val="FF6600"/>
                </a:solidFill>
                <a:latin typeface="Arial" charset="0"/>
              </a:rPr>
              <a:t>Starting </a:t>
            </a:r>
            <a:r>
              <a:rPr lang="en-US" b="0" dirty="0" smtClean="0">
                <a:solidFill>
                  <a:srgbClr val="FF0000"/>
                </a:solidFill>
                <a:latin typeface="Arial" charset="0"/>
              </a:rPr>
              <a:t>byte offset</a:t>
            </a:r>
            <a:r>
              <a:rPr lang="en-US" b="0" dirty="0" smtClean="0">
                <a:solidFill>
                  <a:srgbClr val="FF6600"/>
                </a:solidFill>
                <a:latin typeface="Arial" charset="0"/>
              </a:rPr>
              <a:t> </a:t>
            </a:r>
            <a:r>
              <a:rPr lang="en-US" b="0" dirty="0">
                <a:solidFill>
                  <a:srgbClr val="FF6600"/>
                </a:solidFill>
                <a:latin typeface="Arial" charset="0"/>
              </a:rPr>
              <a:t>of data</a:t>
            </a:r>
          </a:p>
          <a:p>
            <a:pPr algn="l"/>
            <a:r>
              <a:rPr lang="en-US" b="0" dirty="0">
                <a:solidFill>
                  <a:srgbClr val="FF6600"/>
                </a:solidFill>
                <a:latin typeface="Arial" charset="0"/>
              </a:rPr>
              <a:t>carried in this</a:t>
            </a:r>
            <a:br>
              <a:rPr lang="en-US" b="0" dirty="0">
                <a:solidFill>
                  <a:srgbClr val="FF6600"/>
                </a:solidFill>
                <a:latin typeface="Arial" charset="0"/>
              </a:rPr>
            </a:br>
            <a:r>
              <a:rPr lang="en-US" b="0" dirty="0">
                <a:solidFill>
                  <a:srgbClr val="FF6600"/>
                </a:solidFill>
                <a:latin typeface="Arial" charset="0"/>
              </a:rPr>
              <a:t>segment</a:t>
            </a:r>
          </a:p>
        </p:txBody>
      </p:sp>
      <p:sp>
        <p:nvSpPr>
          <p:cNvPr id="38941" name="Oval 28"/>
          <p:cNvSpPr>
            <a:spLocks noChangeArrowheads="1"/>
          </p:cNvSpPr>
          <p:nvPr/>
        </p:nvSpPr>
        <p:spPr bwMode="auto">
          <a:xfrm>
            <a:off x="3048000" y="2286000"/>
            <a:ext cx="5486400" cy="609600"/>
          </a:xfrm>
          <a:prstGeom prst="ellipse">
            <a:avLst/>
          </a:prstGeom>
          <a:noFill/>
          <a:ln w="25400">
            <a:solidFill>
              <a:srgbClr val="FF66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>
              <a:solidFill>
                <a:srgbClr val="FF6600"/>
              </a:solidFill>
            </a:endParaRPr>
          </a:p>
        </p:txBody>
      </p:sp>
      <p:cxnSp>
        <p:nvCxnSpPr>
          <p:cNvPr id="38942" name="AutoShape 29"/>
          <p:cNvCxnSpPr>
            <a:cxnSpLocks noChangeShapeType="1"/>
            <a:stCxn id="38940" idx="3"/>
            <a:endCxn id="38941" idx="2"/>
          </p:cNvCxnSpPr>
          <p:nvPr/>
        </p:nvCxnSpPr>
        <p:spPr bwMode="auto">
          <a:xfrm>
            <a:off x="2362200" y="2566720"/>
            <a:ext cx="685800" cy="24080"/>
          </a:xfrm>
          <a:prstGeom prst="straightConnector1">
            <a:avLst/>
          </a:prstGeom>
          <a:noFill/>
          <a:ln w="28575">
            <a:solidFill>
              <a:srgbClr val="FF66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sp>
        <p:nvSpPr>
          <p:cNvPr id="30" name="Slide Number Placeholder 2"/>
          <p:cNvSpPr>
            <a:spLocks noGrp="1"/>
          </p:cNvSpPr>
          <p:nvPr>
            <p:ph type="sldNum" sz="quarter" idx="4294967295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1828BE7-28D6-6A44-825C-169A4C1A9E19}" type="slidenum">
              <a:rPr lang="en-US" smtClean="0"/>
              <a:t>81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94164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What does TCP do?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6EA6FD-CDA5-FB4D-8E0E-A2218FA08D1F}" type="slidenum">
              <a:rPr lang="en-US" smtClean="0"/>
              <a:t>82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0133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does TCP do?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760538"/>
            <a:ext cx="8839200" cy="4411662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Most of our previous tricks, but a few differences</a:t>
            </a:r>
          </a:p>
          <a:p>
            <a:r>
              <a:rPr lang="en-US" sz="2400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Checksum </a:t>
            </a:r>
          </a:p>
          <a:p>
            <a:r>
              <a:rPr lang="en-US" sz="2400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Sequence numbers are byte offsets </a:t>
            </a:r>
          </a:p>
          <a:p>
            <a:r>
              <a:rPr lang="en-US" sz="2400" dirty="0" smtClean="0"/>
              <a:t>Receiver sends cumulative acknowledgements (like GBN)</a:t>
            </a:r>
          </a:p>
          <a:p>
            <a:endParaRPr lang="en-US" sz="2400" dirty="0"/>
          </a:p>
          <a:p>
            <a:endParaRPr lang="en-US" sz="2400" dirty="0" smtClean="0"/>
          </a:p>
          <a:p>
            <a:endParaRPr lang="en-US" dirty="0" smtClean="0"/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187669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1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>
                <a:latin typeface="Helvetica" charset="0"/>
                <a:ea typeface="ＭＳ Ｐゴシック" charset="0"/>
                <a:cs typeface="ＭＳ Ｐゴシック" charset="0"/>
              </a:rPr>
              <a:t>ACKing and Sequence Numbers</a:t>
            </a:r>
          </a:p>
        </p:txBody>
      </p:sp>
      <p:sp>
        <p:nvSpPr>
          <p:cNvPr id="9246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SzPct val="75000"/>
            </a:pPr>
            <a:r>
              <a:rPr lang="en-US" sz="2400" dirty="0">
                <a:latin typeface="Arial" charset="0"/>
                <a:cs typeface="Arial" charset="0"/>
              </a:rPr>
              <a:t>Sender sends packet </a:t>
            </a:r>
          </a:p>
          <a:p>
            <a:pPr lvl="1">
              <a:buSzPct val="75000"/>
            </a:pPr>
            <a:r>
              <a:rPr lang="en-US" sz="2000" dirty="0">
                <a:latin typeface="Arial" charset="0"/>
                <a:ea typeface="Arial" charset="0"/>
                <a:cs typeface="Arial" charset="0"/>
              </a:rPr>
              <a:t>Data starts with sequence number X</a:t>
            </a:r>
          </a:p>
          <a:p>
            <a:pPr lvl="1">
              <a:buSzPct val="75000"/>
            </a:pPr>
            <a:r>
              <a:rPr lang="en-US" sz="2000" dirty="0">
                <a:latin typeface="Arial" charset="0"/>
                <a:ea typeface="Arial" charset="0"/>
                <a:cs typeface="Arial" charset="0"/>
              </a:rPr>
              <a:t>Packet contains B </a:t>
            </a:r>
            <a:r>
              <a:rPr lang="en-US" sz="2000" dirty="0" smtClean="0">
                <a:latin typeface="Arial" charset="0"/>
                <a:ea typeface="Arial" charset="0"/>
                <a:cs typeface="Arial" charset="0"/>
              </a:rPr>
              <a:t>bytes [</a:t>
            </a:r>
            <a:r>
              <a:rPr lang="en-US" sz="1800" dirty="0" smtClean="0">
                <a:latin typeface="Arial" charset="0"/>
                <a:ea typeface="Arial" charset="0"/>
                <a:cs typeface="Arial" charset="0"/>
              </a:rPr>
              <a:t>X</a:t>
            </a:r>
            <a:r>
              <a:rPr lang="en-US" sz="1800" dirty="0">
                <a:latin typeface="Arial" charset="0"/>
                <a:ea typeface="Arial" charset="0"/>
                <a:cs typeface="Arial" charset="0"/>
              </a:rPr>
              <a:t>, X+1, X+2, ….X+B-</a:t>
            </a:r>
            <a:r>
              <a:rPr lang="en-US" sz="1800" dirty="0" smtClean="0">
                <a:latin typeface="Arial" charset="0"/>
                <a:ea typeface="Arial" charset="0"/>
                <a:cs typeface="Arial" charset="0"/>
              </a:rPr>
              <a:t>1]</a:t>
            </a:r>
            <a:endParaRPr lang="en-US" sz="1800" dirty="0">
              <a:latin typeface="Arial" charset="0"/>
              <a:ea typeface="Arial" charset="0"/>
              <a:cs typeface="Arial" charset="0"/>
            </a:endParaRPr>
          </a:p>
          <a:p>
            <a:pPr lvl="8">
              <a:buSzPct val="75000"/>
            </a:pPr>
            <a:endParaRPr lang="en-US" sz="1600" dirty="0">
              <a:latin typeface="Arial" charset="0"/>
              <a:ea typeface="Arial" charset="0"/>
              <a:cs typeface="Arial" charset="0"/>
            </a:endParaRPr>
          </a:p>
          <a:p>
            <a:pPr>
              <a:buSzPct val="75000"/>
            </a:pPr>
            <a:r>
              <a:rPr lang="en-US" sz="2400" dirty="0">
                <a:latin typeface="Arial" charset="0"/>
                <a:cs typeface="Arial" charset="0"/>
              </a:rPr>
              <a:t>Upon receipt of packet, receiver sends an ACK</a:t>
            </a:r>
          </a:p>
          <a:p>
            <a:pPr lvl="1">
              <a:buSzPct val="75000"/>
            </a:pPr>
            <a:r>
              <a:rPr lang="en-US" sz="2000" dirty="0">
                <a:latin typeface="Arial" charset="0"/>
                <a:ea typeface="Arial" charset="0"/>
                <a:cs typeface="Arial" charset="0"/>
              </a:rPr>
              <a:t> If all data prior to X already received:</a:t>
            </a:r>
          </a:p>
          <a:p>
            <a:pPr lvl="2">
              <a:buSzPct val="75000"/>
            </a:pPr>
            <a:r>
              <a:rPr lang="en-US" sz="1800" dirty="0">
                <a:latin typeface="Arial" charset="0"/>
                <a:ea typeface="Arial" charset="0"/>
                <a:cs typeface="Arial" charset="0"/>
              </a:rPr>
              <a:t>ACK acknowledges </a:t>
            </a:r>
            <a:r>
              <a:rPr lang="en-US" sz="1800" dirty="0">
                <a:solidFill>
                  <a:srgbClr val="FF0000"/>
                </a:solidFill>
                <a:latin typeface="Arial" charset="0"/>
                <a:ea typeface="Arial" charset="0"/>
                <a:cs typeface="Arial" charset="0"/>
              </a:rPr>
              <a:t>X+B</a:t>
            </a:r>
            <a:r>
              <a:rPr lang="en-US" sz="1800" dirty="0">
                <a:latin typeface="Arial" charset="0"/>
                <a:ea typeface="Arial" charset="0"/>
                <a:cs typeface="Arial" charset="0"/>
              </a:rPr>
              <a:t> (because that is next expected byte)</a:t>
            </a:r>
          </a:p>
          <a:p>
            <a:pPr lvl="1">
              <a:buSzPct val="75000"/>
            </a:pPr>
            <a:r>
              <a:rPr lang="en-US" sz="2000" dirty="0">
                <a:latin typeface="Arial" charset="0"/>
                <a:ea typeface="Arial" charset="0"/>
                <a:cs typeface="Arial" charset="0"/>
              </a:rPr>
              <a:t>If highest </a:t>
            </a:r>
            <a:r>
              <a:rPr lang="en-US" sz="2000" dirty="0" smtClean="0">
                <a:latin typeface="Arial" charset="0"/>
                <a:ea typeface="Arial" charset="0"/>
                <a:cs typeface="Arial" charset="0"/>
              </a:rPr>
              <a:t>in-order byte received </a:t>
            </a:r>
            <a:r>
              <a:rPr lang="en-US" sz="2000" dirty="0">
                <a:latin typeface="Arial" charset="0"/>
                <a:ea typeface="Arial" charset="0"/>
                <a:cs typeface="Arial" charset="0"/>
              </a:rPr>
              <a:t>is </a:t>
            </a:r>
            <a:r>
              <a:rPr lang="en-US" sz="2000" dirty="0" smtClean="0">
                <a:latin typeface="Arial" charset="0"/>
                <a:ea typeface="Arial" charset="0"/>
                <a:cs typeface="Arial" charset="0"/>
              </a:rPr>
              <a:t>Y </a:t>
            </a:r>
            <a:r>
              <a:rPr lang="en-US" sz="2000" dirty="0" err="1" smtClean="0">
                <a:latin typeface="Arial" charset="0"/>
                <a:ea typeface="Arial" charset="0"/>
                <a:cs typeface="Arial" charset="0"/>
              </a:rPr>
              <a:t>s.t.</a:t>
            </a:r>
            <a:r>
              <a:rPr lang="en-US" sz="2000" dirty="0" smtClean="0">
                <a:latin typeface="Arial" charset="0"/>
                <a:ea typeface="Arial" charset="0"/>
                <a:cs typeface="Arial" charset="0"/>
              </a:rPr>
              <a:t> (Y+1) &lt; X</a:t>
            </a:r>
            <a:endParaRPr lang="en-US" sz="2000" dirty="0">
              <a:latin typeface="Arial" charset="0"/>
              <a:ea typeface="Arial" charset="0"/>
              <a:cs typeface="Arial" charset="0"/>
            </a:endParaRPr>
          </a:p>
          <a:p>
            <a:pPr lvl="2">
              <a:buSzPct val="75000"/>
            </a:pPr>
            <a:r>
              <a:rPr lang="en-US" sz="1800" dirty="0">
                <a:latin typeface="Arial" charset="0"/>
                <a:ea typeface="Arial" charset="0"/>
                <a:cs typeface="Arial" charset="0"/>
              </a:rPr>
              <a:t>ACK acknowledges </a:t>
            </a:r>
            <a:r>
              <a:rPr lang="en-US" sz="1800" dirty="0">
                <a:solidFill>
                  <a:srgbClr val="FF0000"/>
                </a:solidFill>
                <a:latin typeface="Arial" charset="0"/>
                <a:ea typeface="Arial" charset="0"/>
                <a:cs typeface="Arial" charset="0"/>
              </a:rPr>
              <a:t>Y+1</a:t>
            </a:r>
          </a:p>
          <a:p>
            <a:pPr lvl="2">
              <a:buSzPct val="75000"/>
            </a:pPr>
            <a:r>
              <a:rPr lang="en-US" sz="1800" dirty="0">
                <a:latin typeface="Arial" charset="0"/>
                <a:ea typeface="Arial" charset="0"/>
                <a:cs typeface="Arial" charset="0"/>
              </a:rPr>
              <a:t>Even if this has been </a:t>
            </a:r>
            <a:r>
              <a:rPr lang="en-US" sz="1800" dirty="0" err="1">
                <a:latin typeface="Arial" charset="0"/>
                <a:ea typeface="Arial" charset="0"/>
                <a:cs typeface="Arial" charset="0"/>
              </a:rPr>
              <a:t>ACKed</a:t>
            </a:r>
            <a:r>
              <a:rPr lang="en-US" sz="1800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1800" dirty="0" smtClean="0">
                <a:latin typeface="Arial" charset="0"/>
                <a:ea typeface="Arial" charset="0"/>
                <a:cs typeface="Arial" charset="0"/>
              </a:rPr>
              <a:t>before</a:t>
            </a:r>
          </a:p>
          <a:p>
            <a:pPr lvl="8">
              <a:buSzPct val="75000"/>
            </a:pPr>
            <a:endParaRPr lang="en-US" sz="1600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4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11828BE7-28D6-6A44-825C-169A4C1A9E19}" type="slidenum">
              <a:rPr lang="en-US" smtClean="0"/>
              <a:t>84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54983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6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6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6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6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6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6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67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67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4675" grpId="0" build="p"/>
    </p:bld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Normal Pattern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 smtClean="0"/>
              <a:t>Sender: </a:t>
            </a:r>
            <a:r>
              <a:rPr lang="en-US" sz="2400" dirty="0" err="1" smtClean="0"/>
              <a:t>seqno</a:t>
            </a:r>
            <a:r>
              <a:rPr lang="en-US" sz="2400" dirty="0" smtClean="0"/>
              <a:t>=X, length=B</a:t>
            </a:r>
          </a:p>
          <a:p>
            <a:r>
              <a:rPr lang="en-US" sz="2400" dirty="0" smtClean="0"/>
              <a:t>Receiver: ACK=X+B</a:t>
            </a:r>
          </a:p>
          <a:p>
            <a:r>
              <a:rPr lang="en-US" sz="2400" dirty="0" smtClean="0"/>
              <a:t>Sender: </a:t>
            </a:r>
            <a:r>
              <a:rPr lang="en-US" sz="2400" dirty="0" err="1"/>
              <a:t>seqno</a:t>
            </a:r>
            <a:r>
              <a:rPr lang="en-US" sz="2400" dirty="0"/>
              <a:t>=</a:t>
            </a:r>
            <a:r>
              <a:rPr lang="en-US" sz="2400" dirty="0" smtClean="0"/>
              <a:t>X+B, </a:t>
            </a:r>
            <a:r>
              <a:rPr lang="en-US" sz="2400" dirty="0"/>
              <a:t>length=</a:t>
            </a:r>
            <a:r>
              <a:rPr lang="en-US" sz="2400" dirty="0" smtClean="0"/>
              <a:t>B</a:t>
            </a:r>
          </a:p>
          <a:p>
            <a:r>
              <a:rPr lang="en-US" sz="2400" dirty="0" smtClean="0"/>
              <a:t>Receiver: ACK=X+2B</a:t>
            </a:r>
          </a:p>
          <a:p>
            <a:r>
              <a:rPr lang="en-US" sz="2400" dirty="0" smtClean="0"/>
              <a:t>Sender: </a:t>
            </a:r>
            <a:r>
              <a:rPr lang="en-US" sz="2400" dirty="0" err="1" smtClean="0"/>
              <a:t>seqno</a:t>
            </a:r>
            <a:r>
              <a:rPr lang="en-US" sz="2400" dirty="0" smtClean="0"/>
              <a:t>=X+2B, length=B</a:t>
            </a:r>
          </a:p>
          <a:p>
            <a:endParaRPr lang="en-US" sz="2400" dirty="0"/>
          </a:p>
          <a:p>
            <a:r>
              <a:rPr lang="en-US" sz="2400" dirty="0" err="1"/>
              <a:t>S</a:t>
            </a:r>
            <a:r>
              <a:rPr lang="en-US" sz="2400" dirty="0" err="1" smtClean="0"/>
              <a:t>eqno</a:t>
            </a:r>
            <a:r>
              <a:rPr lang="en-US" sz="2400" dirty="0" smtClean="0"/>
              <a:t> of next packet is same as last ACK field</a:t>
            </a:r>
            <a:endParaRPr lang="en-US" sz="2400" dirty="0"/>
          </a:p>
          <a:p>
            <a:endParaRPr lang="en-US" sz="2400" dirty="0"/>
          </a:p>
        </p:txBody>
      </p:sp>
      <p:sp>
        <p:nvSpPr>
          <p:cNvPr id="4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11828BE7-28D6-6A44-825C-169A4C1A9E19}" type="slidenum">
              <a:rPr lang="en-US" smtClean="0"/>
              <a:t>85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76544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Slide Number Placeholder 5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55F2E674-B56D-884F-BD9A-B1A8A45FA859}" type="slidenum">
              <a:rPr lang="en-US" sz="1400" b="0">
                <a:latin typeface="Times New Roman" charset="0"/>
              </a:rPr>
              <a:pPr eaLnBrk="1" hangingPunct="1"/>
              <a:t>86</a:t>
            </a:fld>
            <a:endParaRPr lang="en-US" sz="1400" b="0">
              <a:latin typeface="Times New Roman" charset="0"/>
            </a:endParaRPr>
          </a:p>
        </p:txBody>
      </p:sp>
      <p:sp>
        <p:nvSpPr>
          <p:cNvPr id="932866" name="Rectangle 2"/>
          <p:cNvSpPr>
            <a:spLocks noChangeArrowheads="1"/>
          </p:cNvSpPr>
          <p:nvPr/>
        </p:nvSpPr>
        <p:spPr bwMode="auto">
          <a:xfrm>
            <a:off x="615950" y="1508125"/>
            <a:ext cx="8001000" cy="4648200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>
              <a:ea typeface="+mn-ea"/>
              <a:cs typeface="+mn-cs"/>
            </a:endParaRPr>
          </a:p>
        </p:txBody>
      </p:sp>
      <p:sp>
        <p:nvSpPr>
          <p:cNvPr id="40964" name="Rectangle 3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>
                <a:latin typeface="Helvetica" charset="0"/>
                <a:ea typeface="ＭＳ Ｐゴシック" charset="0"/>
                <a:cs typeface="ＭＳ Ｐゴシック" charset="0"/>
              </a:rPr>
              <a:t>TCP Header</a:t>
            </a:r>
          </a:p>
        </p:txBody>
      </p:sp>
      <p:sp>
        <p:nvSpPr>
          <p:cNvPr id="40965" name="Rectangle 4"/>
          <p:cNvSpPr>
            <a:spLocks noChangeArrowheads="1"/>
          </p:cNvSpPr>
          <p:nvPr/>
        </p:nvSpPr>
        <p:spPr bwMode="auto">
          <a:xfrm>
            <a:off x="3335338" y="1828800"/>
            <a:ext cx="2362200" cy="533400"/>
          </a:xfrm>
          <a:prstGeom prst="rect">
            <a:avLst/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rgbClr val="FF6600"/>
              </a:solidFill>
            </a:endParaRPr>
          </a:p>
        </p:txBody>
      </p:sp>
      <p:sp>
        <p:nvSpPr>
          <p:cNvPr id="40966" name="Text Box 5"/>
          <p:cNvSpPr txBox="1">
            <a:spLocks noChangeArrowheads="1"/>
          </p:cNvSpPr>
          <p:nvPr/>
        </p:nvSpPr>
        <p:spPr bwMode="auto">
          <a:xfrm>
            <a:off x="3716338" y="1874838"/>
            <a:ext cx="1497012" cy="396875"/>
          </a:xfrm>
          <a:prstGeom prst="rect">
            <a:avLst/>
          </a:prstGeom>
          <a:solidFill>
            <a:srgbClr val="CCFF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9pPr>
          </a:lstStyle>
          <a:p>
            <a:pPr algn="l"/>
            <a:r>
              <a:rPr lang="en-US" b="0" dirty="0">
                <a:solidFill>
                  <a:srgbClr val="FF6600"/>
                </a:solidFill>
                <a:latin typeface="Arial" charset="0"/>
              </a:rPr>
              <a:t>Source port</a:t>
            </a:r>
          </a:p>
        </p:txBody>
      </p:sp>
      <p:sp>
        <p:nvSpPr>
          <p:cNvPr id="40967" name="Rectangle 6"/>
          <p:cNvSpPr>
            <a:spLocks noChangeArrowheads="1"/>
          </p:cNvSpPr>
          <p:nvPr/>
        </p:nvSpPr>
        <p:spPr bwMode="auto">
          <a:xfrm>
            <a:off x="5697538" y="1828800"/>
            <a:ext cx="2514600" cy="533400"/>
          </a:xfrm>
          <a:prstGeom prst="rect">
            <a:avLst/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0968" name="Text Box 7"/>
          <p:cNvSpPr txBox="1">
            <a:spLocks noChangeArrowheads="1"/>
          </p:cNvSpPr>
          <p:nvPr/>
        </p:nvSpPr>
        <p:spPr bwMode="auto">
          <a:xfrm>
            <a:off x="5849938" y="1874838"/>
            <a:ext cx="1963737" cy="396875"/>
          </a:xfrm>
          <a:prstGeom prst="rect">
            <a:avLst/>
          </a:prstGeom>
          <a:solidFill>
            <a:srgbClr val="CCFF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9pPr>
          </a:lstStyle>
          <a:p>
            <a:pPr algn="l"/>
            <a:r>
              <a:rPr lang="en-US" b="0">
                <a:solidFill>
                  <a:srgbClr val="FF6600"/>
                </a:solidFill>
                <a:latin typeface="Arial" charset="0"/>
              </a:rPr>
              <a:t>Destination port</a:t>
            </a:r>
          </a:p>
        </p:txBody>
      </p:sp>
      <p:sp>
        <p:nvSpPr>
          <p:cNvPr id="40969" name="Rectangle 8"/>
          <p:cNvSpPr>
            <a:spLocks noChangeArrowheads="1"/>
          </p:cNvSpPr>
          <p:nvPr/>
        </p:nvSpPr>
        <p:spPr bwMode="auto">
          <a:xfrm>
            <a:off x="3335338" y="2362200"/>
            <a:ext cx="4876800" cy="457200"/>
          </a:xfrm>
          <a:prstGeom prst="rect">
            <a:avLst/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0970" name="Text Box 9"/>
          <p:cNvSpPr txBox="1">
            <a:spLocks noChangeArrowheads="1"/>
          </p:cNvSpPr>
          <p:nvPr/>
        </p:nvSpPr>
        <p:spPr bwMode="auto">
          <a:xfrm>
            <a:off x="4630738" y="2408238"/>
            <a:ext cx="2287806" cy="400110"/>
          </a:xfrm>
          <a:prstGeom prst="rect">
            <a:avLst/>
          </a:prstGeom>
          <a:solidFill>
            <a:srgbClr val="CCFF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9pPr>
          </a:lstStyle>
          <a:p>
            <a:pPr algn="l"/>
            <a:r>
              <a:rPr lang="en-US" b="0">
                <a:solidFill>
                  <a:srgbClr val="FF6600"/>
                </a:solidFill>
                <a:latin typeface="Arial" charset="0"/>
              </a:rPr>
              <a:t>Sequence number</a:t>
            </a:r>
          </a:p>
        </p:txBody>
      </p:sp>
      <p:sp>
        <p:nvSpPr>
          <p:cNvPr id="40971" name="Rectangle 10"/>
          <p:cNvSpPr>
            <a:spLocks noChangeArrowheads="1"/>
          </p:cNvSpPr>
          <p:nvPr/>
        </p:nvSpPr>
        <p:spPr bwMode="auto">
          <a:xfrm>
            <a:off x="3335338" y="2819400"/>
            <a:ext cx="4876800" cy="457200"/>
          </a:xfrm>
          <a:prstGeom prst="rect">
            <a:avLst/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0972" name="Text Box 11"/>
          <p:cNvSpPr txBox="1">
            <a:spLocks noChangeArrowheads="1"/>
          </p:cNvSpPr>
          <p:nvPr/>
        </p:nvSpPr>
        <p:spPr bwMode="auto">
          <a:xfrm>
            <a:off x="4630738" y="2865438"/>
            <a:ext cx="2117725" cy="396875"/>
          </a:xfrm>
          <a:prstGeom prst="rect">
            <a:avLst/>
          </a:prstGeom>
          <a:solidFill>
            <a:srgbClr val="CCFF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9pPr>
          </a:lstStyle>
          <a:p>
            <a:pPr algn="l"/>
            <a:r>
              <a:rPr lang="en-US" b="0">
                <a:solidFill>
                  <a:srgbClr val="000000"/>
                </a:solidFill>
                <a:latin typeface="Arial" charset="0"/>
              </a:rPr>
              <a:t>Acknowledgment</a:t>
            </a:r>
          </a:p>
        </p:txBody>
      </p:sp>
      <p:sp>
        <p:nvSpPr>
          <p:cNvPr id="40973" name="Rectangle 12"/>
          <p:cNvSpPr>
            <a:spLocks noChangeArrowheads="1"/>
          </p:cNvSpPr>
          <p:nvPr/>
        </p:nvSpPr>
        <p:spPr bwMode="auto">
          <a:xfrm>
            <a:off x="3335338" y="3276600"/>
            <a:ext cx="2438400" cy="533400"/>
          </a:xfrm>
          <a:prstGeom prst="rect">
            <a:avLst/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0974" name="Rectangle 13"/>
          <p:cNvSpPr>
            <a:spLocks noChangeArrowheads="1"/>
          </p:cNvSpPr>
          <p:nvPr/>
        </p:nvSpPr>
        <p:spPr bwMode="auto">
          <a:xfrm>
            <a:off x="5773738" y="3276600"/>
            <a:ext cx="2438400" cy="533400"/>
          </a:xfrm>
          <a:prstGeom prst="rect">
            <a:avLst/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0975" name="Text Box 14"/>
          <p:cNvSpPr txBox="1">
            <a:spLocks noChangeArrowheads="1"/>
          </p:cNvSpPr>
          <p:nvPr/>
        </p:nvSpPr>
        <p:spPr bwMode="auto">
          <a:xfrm>
            <a:off x="5838825" y="3349625"/>
            <a:ext cx="2301875" cy="396875"/>
          </a:xfrm>
          <a:prstGeom prst="rect">
            <a:avLst/>
          </a:prstGeom>
          <a:solidFill>
            <a:srgbClr val="CCFF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9pPr>
          </a:lstStyle>
          <a:p>
            <a:pPr algn="l"/>
            <a:r>
              <a:rPr lang="en-US" b="0">
                <a:solidFill>
                  <a:srgbClr val="000000"/>
                </a:solidFill>
                <a:latin typeface="Arial" charset="0"/>
              </a:rPr>
              <a:t>Advertised window</a:t>
            </a:r>
          </a:p>
        </p:txBody>
      </p:sp>
      <p:sp>
        <p:nvSpPr>
          <p:cNvPr id="40976" name="Text Box 15"/>
          <p:cNvSpPr txBox="1">
            <a:spLocks noChangeArrowheads="1"/>
          </p:cNvSpPr>
          <p:nvPr/>
        </p:nvSpPr>
        <p:spPr bwMode="auto">
          <a:xfrm>
            <a:off x="3265488" y="3352800"/>
            <a:ext cx="10668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9pPr>
          </a:lstStyle>
          <a:p>
            <a:pPr algn="l"/>
            <a:r>
              <a:rPr lang="en-US" b="0">
                <a:solidFill>
                  <a:srgbClr val="000000"/>
                </a:solidFill>
                <a:latin typeface="Arial" charset="0"/>
              </a:rPr>
              <a:t>HdrLen</a:t>
            </a:r>
          </a:p>
        </p:txBody>
      </p:sp>
      <p:sp>
        <p:nvSpPr>
          <p:cNvPr id="40977" name="Line 16"/>
          <p:cNvSpPr>
            <a:spLocks noChangeShapeType="1"/>
          </p:cNvSpPr>
          <p:nvPr/>
        </p:nvSpPr>
        <p:spPr bwMode="auto">
          <a:xfrm>
            <a:off x="4249738" y="3276600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0978" name="Line 17"/>
          <p:cNvSpPr>
            <a:spLocks noChangeShapeType="1"/>
          </p:cNvSpPr>
          <p:nvPr/>
        </p:nvSpPr>
        <p:spPr bwMode="auto">
          <a:xfrm>
            <a:off x="4706938" y="3276600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0979" name="Text Box 18"/>
          <p:cNvSpPr txBox="1">
            <a:spLocks noChangeArrowheads="1"/>
          </p:cNvSpPr>
          <p:nvPr/>
        </p:nvSpPr>
        <p:spPr bwMode="auto">
          <a:xfrm>
            <a:off x="4919663" y="3363913"/>
            <a:ext cx="804862" cy="396875"/>
          </a:xfrm>
          <a:prstGeom prst="rect">
            <a:avLst/>
          </a:prstGeom>
          <a:solidFill>
            <a:srgbClr val="CCFF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9pPr>
          </a:lstStyle>
          <a:p>
            <a:pPr algn="l"/>
            <a:r>
              <a:rPr lang="en-US" b="0">
                <a:solidFill>
                  <a:srgbClr val="000000"/>
                </a:solidFill>
                <a:latin typeface="Arial" charset="0"/>
              </a:rPr>
              <a:t>Flags</a:t>
            </a:r>
          </a:p>
        </p:txBody>
      </p:sp>
      <p:sp>
        <p:nvSpPr>
          <p:cNvPr id="40980" name="Text Box 19"/>
          <p:cNvSpPr txBox="1">
            <a:spLocks noChangeArrowheads="1"/>
          </p:cNvSpPr>
          <p:nvPr/>
        </p:nvSpPr>
        <p:spPr bwMode="auto">
          <a:xfrm>
            <a:off x="4325938" y="3398838"/>
            <a:ext cx="325437" cy="396875"/>
          </a:xfrm>
          <a:prstGeom prst="rect">
            <a:avLst/>
          </a:prstGeom>
          <a:solidFill>
            <a:srgbClr val="CCFF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9pPr>
          </a:lstStyle>
          <a:p>
            <a:pPr algn="l"/>
            <a:r>
              <a:rPr lang="en-US" b="0">
                <a:solidFill>
                  <a:srgbClr val="000000"/>
                </a:solidFill>
                <a:latin typeface="Arial" charset="0"/>
              </a:rPr>
              <a:t>0</a:t>
            </a:r>
          </a:p>
        </p:txBody>
      </p:sp>
      <p:sp>
        <p:nvSpPr>
          <p:cNvPr id="40981" name="Rectangle 20"/>
          <p:cNvSpPr>
            <a:spLocks noChangeArrowheads="1"/>
          </p:cNvSpPr>
          <p:nvPr/>
        </p:nvSpPr>
        <p:spPr bwMode="auto">
          <a:xfrm>
            <a:off x="3335338" y="3810000"/>
            <a:ext cx="2438400" cy="533400"/>
          </a:xfrm>
          <a:prstGeom prst="rect">
            <a:avLst/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0982" name="Rectangle 21"/>
          <p:cNvSpPr>
            <a:spLocks noChangeArrowheads="1"/>
          </p:cNvSpPr>
          <p:nvPr/>
        </p:nvSpPr>
        <p:spPr bwMode="auto">
          <a:xfrm>
            <a:off x="5773738" y="3810000"/>
            <a:ext cx="2438400" cy="533400"/>
          </a:xfrm>
          <a:prstGeom prst="rect">
            <a:avLst/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0983" name="Text Box 22"/>
          <p:cNvSpPr txBox="1">
            <a:spLocks noChangeArrowheads="1"/>
          </p:cNvSpPr>
          <p:nvPr/>
        </p:nvSpPr>
        <p:spPr bwMode="auto">
          <a:xfrm>
            <a:off x="3700463" y="3897313"/>
            <a:ext cx="1384300" cy="396875"/>
          </a:xfrm>
          <a:prstGeom prst="rect">
            <a:avLst/>
          </a:prstGeom>
          <a:solidFill>
            <a:srgbClr val="CCFF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9pPr>
          </a:lstStyle>
          <a:p>
            <a:pPr algn="l"/>
            <a:r>
              <a:rPr lang="en-US" b="0" dirty="0">
                <a:solidFill>
                  <a:srgbClr val="FF6600"/>
                </a:solidFill>
                <a:latin typeface="Arial" charset="0"/>
              </a:rPr>
              <a:t>Checksum</a:t>
            </a:r>
          </a:p>
        </p:txBody>
      </p:sp>
      <p:sp>
        <p:nvSpPr>
          <p:cNvPr id="40984" name="Text Box 23"/>
          <p:cNvSpPr txBox="1">
            <a:spLocks noChangeArrowheads="1"/>
          </p:cNvSpPr>
          <p:nvPr/>
        </p:nvSpPr>
        <p:spPr bwMode="auto">
          <a:xfrm>
            <a:off x="6062663" y="3897313"/>
            <a:ext cx="1793875" cy="396875"/>
          </a:xfrm>
          <a:prstGeom prst="rect">
            <a:avLst/>
          </a:prstGeom>
          <a:solidFill>
            <a:srgbClr val="CCFF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9pPr>
          </a:lstStyle>
          <a:p>
            <a:pPr algn="l"/>
            <a:r>
              <a:rPr lang="en-US" b="0">
                <a:solidFill>
                  <a:srgbClr val="000000"/>
                </a:solidFill>
                <a:latin typeface="Arial" charset="0"/>
              </a:rPr>
              <a:t>Urgent pointer</a:t>
            </a:r>
          </a:p>
        </p:txBody>
      </p:sp>
      <p:sp>
        <p:nvSpPr>
          <p:cNvPr id="40985" name="Rectangle 24"/>
          <p:cNvSpPr>
            <a:spLocks noChangeArrowheads="1"/>
          </p:cNvSpPr>
          <p:nvPr/>
        </p:nvSpPr>
        <p:spPr bwMode="auto">
          <a:xfrm>
            <a:off x="3335338" y="4343400"/>
            <a:ext cx="4876800" cy="457200"/>
          </a:xfrm>
          <a:prstGeom prst="rect">
            <a:avLst/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0986" name="Text Box 25"/>
          <p:cNvSpPr txBox="1">
            <a:spLocks noChangeArrowheads="1"/>
          </p:cNvSpPr>
          <p:nvPr/>
        </p:nvSpPr>
        <p:spPr bwMode="auto">
          <a:xfrm>
            <a:off x="4783138" y="4389438"/>
            <a:ext cx="2189162" cy="396875"/>
          </a:xfrm>
          <a:prstGeom prst="rect">
            <a:avLst/>
          </a:prstGeom>
          <a:solidFill>
            <a:srgbClr val="CCFF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9pPr>
          </a:lstStyle>
          <a:p>
            <a:pPr algn="l"/>
            <a:r>
              <a:rPr lang="en-US" b="0">
                <a:solidFill>
                  <a:srgbClr val="000000"/>
                </a:solidFill>
                <a:latin typeface="Arial" charset="0"/>
              </a:rPr>
              <a:t>Options (variable)</a:t>
            </a:r>
          </a:p>
        </p:txBody>
      </p:sp>
      <p:sp>
        <p:nvSpPr>
          <p:cNvPr id="40987" name="Rectangle 26"/>
          <p:cNvSpPr>
            <a:spLocks noChangeArrowheads="1"/>
          </p:cNvSpPr>
          <p:nvPr/>
        </p:nvSpPr>
        <p:spPr bwMode="auto">
          <a:xfrm>
            <a:off x="3335338" y="4800600"/>
            <a:ext cx="4876800" cy="1143000"/>
          </a:xfrm>
          <a:prstGeom prst="rect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sz="2400" b="0">
                <a:solidFill>
                  <a:schemeClr val="bg1"/>
                </a:solidFill>
                <a:latin typeface="Arial" charset="0"/>
              </a:rPr>
              <a:t>Data</a:t>
            </a:r>
          </a:p>
        </p:txBody>
      </p:sp>
      <p:sp>
        <p:nvSpPr>
          <p:cNvPr id="40988" name="Text Box 27"/>
          <p:cNvSpPr txBox="1">
            <a:spLocks noChangeArrowheads="1"/>
          </p:cNvSpPr>
          <p:nvPr/>
        </p:nvSpPr>
        <p:spPr bwMode="auto">
          <a:xfrm>
            <a:off x="685800" y="1752600"/>
            <a:ext cx="2209800" cy="25545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9pPr>
          </a:lstStyle>
          <a:p>
            <a:pPr algn="l"/>
            <a:r>
              <a:rPr lang="en-US" b="0" dirty="0">
                <a:solidFill>
                  <a:srgbClr val="FF6600"/>
                </a:solidFill>
                <a:latin typeface="Arial" charset="0"/>
              </a:rPr>
              <a:t>Acknowledgment gives </a:t>
            </a:r>
            <a:r>
              <a:rPr lang="en-US" b="0" dirty="0" err="1" smtClean="0">
                <a:solidFill>
                  <a:srgbClr val="FF6600"/>
                </a:solidFill>
                <a:latin typeface="Arial" charset="0"/>
              </a:rPr>
              <a:t>seqno</a:t>
            </a:r>
            <a:r>
              <a:rPr lang="en-US" b="0" dirty="0" smtClean="0">
                <a:solidFill>
                  <a:srgbClr val="FF6600"/>
                </a:solidFill>
                <a:latin typeface="Arial" charset="0"/>
              </a:rPr>
              <a:t> </a:t>
            </a:r>
            <a:r>
              <a:rPr lang="en-US" b="0" dirty="0">
                <a:solidFill>
                  <a:srgbClr val="FF6600"/>
                </a:solidFill>
                <a:latin typeface="Arial" charset="0"/>
              </a:rPr>
              <a:t>just beyond highest </a:t>
            </a:r>
            <a:r>
              <a:rPr lang="en-US" b="0" dirty="0" err="1" smtClean="0">
                <a:solidFill>
                  <a:srgbClr val="FF6600"/>
                </a:solidFill>
                <a:latin typeface="Arial" charset="0"/>
              </a:rPr>
              <a:t>seqno</a:t>
            </a:r>
            <a:r>
              <a:rPr lang="en-US" b="0" dirty="0" smtClean="0">
                <a:solidFill>
                  <a:srgbClr val="FF6600"/>
                </a:solidFill>
                <a:latin typeface="Arial" charset="0"/>
              </a:rPr>
              <a:t> </a:t>
            </a:r>
            <a:r>
              <a:rPr lang="en-US" b="0" dirty="0">
                <a:solidFill>
                  <a:srgbClr val="FF6600"/>
                </a:solidFill>
                <a:latin typeface="Arial" charset="0"/>
              </a:rPr>
              <a:t>received </a:t>
            </a:r>
            <a:r>
              <a:rPr lang="en-US" dirty="0">
                <a:solidFill>
                  <a:srgbClr val="FF0000"/>
                </a:solidFill>
                <a:latin typeface="Arial" charset="0"/>
              </a:rPr>
              <a:t>in </a:t>
            </a:r>
            <a:r>
              <a:rPr lang="en-US" dirty="0" smtClean="0">
                <a:solidFill>
                  <a:srgbClr val="FF0000"/>
                </a:solidFill>
                <a:latin typeface="Arial" charset="0"/>
              </a:rPr>
              <a:t>order</a:t>
            </a:r>
            <a:endParaRPr lang="en-US" b="0" dirty="0">
              <a:solidFill>
                <a:srgbClr val="FF0000"/>
              </a:solidFill>
              <a:latin typeface="Arial" charset="0"/>
            </a:endParaRPr>
          </a:p>
          <a:p>
            <a:pPr algn="l"/>
            <a:r>
              <a:rPr lang="en-US" b="0" i="1" dirty="0" smtClean="0">
                <a:solidFill>
                  <a:srgbClr val="FF6600"/>
                </a:solidFill>
                <a:latin typeface="Arial" charset="0"/>
              </a:rPr>
              <a:t>(</a:t>
            </a:r>
            <a:r>
              <a:rPr lang="ja-JP" altLang="en-US" b="0" i="1" dirty="0" smtClean="0">
                <a:solidFill>
                  <a:srgbClr val="FF6600"/>
                </a:solidFill>
                <a:latin typeface="Arial" charset="0"/>
              </a:rPr>
              <a:t>“</a:t>
            </a:r>
            <a:r>
              <a:rPr lang="en-US" b="0" i="1" dirty="0" smtClean="0">
                <a:solidFill>
                  <a:srgbClr val="FF6600"/>
                </a:solidFill>
                <a:latin typeface="Arial" charset="0"/>
              </a:rPr>
              <a:t>What</a:t>
            </a:r>
            <a:r>
              <a:rPr lang="en-US" altLang="ja-JP" b="0" i="1" dirty="0" smtClean="0">
                <a:solidFill>
                  <a:srgbClr val="FF6600"/>
                </a:solidFill>
                <a:latin typeface="Arial" charset="0"/>
              </a:rPr>
              <a:t> Byte </a:t>
            </a:r>
            <a:br>
              <a:rPr lang="en-US" altLang="ja-JP" b="0" i="1" dirty="0" smtClean="0">
                <a:solidFill>
                  <a:srgbClr val="FF6600"/>
                </a:solidFill>
                <a:latin typeface="Arial" charset="0"/>
              </a:rPr>
            </a:br>
            <a:r>
              <a:rPr lang="en-US" altLang="ja-JP" b="0" i="1" dirty="0" smtClean="0">
                <a:solidFill>
                  <a:srgbClr val="FF6600"/>
                </a:solidFill>
                <a:latin typeface="Arial" charset="0"/>
              </a:rPr>
              <a:t>    is</a:t>
            </a:r>
            <a:r>
              <a:rPr lang="en-US" b="0" i="1" dirty="0" smtClean="0">
                <a:solidFill>
                  <a:srgbClr val="FF6600"/>
                </a:solidFill>
                <a:latin typeface="Arial" charset="0"/>
              </a:rPr>
              <a:t> </a:t>
            </a:r>
            <a:r>
              <a:rPr lang="en-US" b="0" i="1" dirty="0">
                <a:solidFill>
                  <a:srgbClr val="FF6600"/>
                </a:solidFill>
                <a:latin typeface="Arial" charset="0"/>
              </a:rPr>
              <a:t>Next</a:t>
            </a:r>
            <a:r>
              <a:rPr lang="ja-JP" altLang="en-US" b="0" i="1" dirty="0" smtClean="0">
                <a:solidFill>
                  <a:srgbClr val="FF6600"/>
                </a:solidFill>
                <a:latin typeface="Arial" charset="0"/>
              </a:rPr>
              <a:t>”</a:t>
            </a:r>
            <a:r>
              <a:rPr lang="en-US" altLang="ja-JP" b="0" i="1" dirty="0" smtClean="0">
                <a:solidFill>
                  <a:srgbClr val="FF6600"/>
                </a:solidFill>
                <a:latin typeface="Arial" charset="0"/>
              </a:rPr>
              <a:t>)</a:t>
            </a:r>
            <a:endParaRPr lang="en-US" b="0" i="1" dirty="0">
              <a:solidFill>
                <a:srgbClr val="FF6600"/>
              </a:solidFill>
              <a:latin typeface="Arial" charset="0"/>
            </a:endParaRPr>
          </a:p>
          <a:p>
            <a:pPr algn="l"/>
            <a:endParaRPr lang="en-US" b="0" dirty="0">
              <a:solidFill>
                <a:srgbClr val="FF6600"/>
              </a:solidFill>
              <a:latin typeface="Arial" charset="0"/>
            </a:endParaRPr>
          </a:p>
        </p:txBody>
      </p:sp>
      <p:sp>
        <p:nvSpPr>
          <p:cNvPr id="40989" name="Oval 28"/>
          <p:cNvSpPr>
            <a:spLocks noChangeArrowheads="1"/>
          </p:cNvSpPr>
          <p:nvPr/>
        </p:nvSpPr>
        <p:spPr bwMode="auto">
          <a:xfrm>
            <a:off x="2971800" y="2743200"/>
            <a:ext cx="5486400" cy="609600"/>
          </a:xfrm>
          <a:prstGeom prst="ellipse">
            <a:avLst/>
          </a:prstGeom>
          <a:noFill/>
          <a:ln w="25400">
            <a:solidFill>
              <a:srgbClr val="FF66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cxnSp>
        <p:nvCxnSpPr>
          <p:cNvPr id="40990" name="AutoShape 29"/>
          <p:cNvCxnSpPr>
            <a:cxnSpLocks noChangeShapeType="1"/>
            <a:endCxn id="40989" idx="2"/>
          </p:cNvCxnSpPr>
          <p:nvPr/>
        </p:nvCxnSpPr>
        <p:spPr bwMode="auto">
          <a:xfrm flipV="1">
            <a:off x="2590800" y="3048000"/>
            <a:ext cx="381000" cy="76200"/>
          </a:xfrm>
          <a:prstGeom prst="straightConnector1">
            <a:avLst/>
          </a:prstGeom>
          <a:noFill/>
          <a:ln w="28575">
            <a:solidFill>
              <a:srgbClr val="FF66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</p:spTree>
    <p:extLst>
      <p:ext uri="{BB962C8B-B14F-4D97-AF65-F5344CB8AC3E}">
        <p14:creationId xmlns:p14="http://schemas.microsoft.com/office/powerpoint/2010/main" val="26338194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does TCP do?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760538"/>
            <a:ext cx="8839200" cy="4411662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Most of our previous tricks, but a few differences</a:t>
            </a:r>
          </a:p>
          <a:p>
            <a:r>
              <a:rPr lang="en-US" sz="2400" dirty="0" smtClean="0">
                <a:solidFill>
                  <a:srgbClr val="B3B3B3"/>
                </a:solidFill>
              </a:rPr>
              <a:t>Checksum </a:t>
            </a:r>
          </a:p>
          <a:p>
            <a:r>
              <a:rPr lang="en-US" sz="2400" dirty="0" smtClean="0">
                <a:solidFill>
                  <a:srgbClr val="B3B3B3"/>
                </a:solidFill>
              </a:rPr>
              <a:t>Sequence numbers are byte offsets </a:t>
            </a:r>
          </a:p>
          <a:p>
            <a:r>
              <a:rPr lang="en-US" sz="2400" dirty="0" smtClean="0">
                <a:solidFill>
                  <a:srgbClr val="B3B3B3"/>
                </a:solidFill>
              </a:rPr>
              <a:t>Receiver sends cumulative acknowledgements (like GBN)</a:t>
            </a:r>
          </a:p>
          <a:p>
            <a:r>
              <a:rPr lang="en-US" sz="2400" dirty="0" smtClean="0"/>
              <a:t>Receivers </a:t>
            </a:r>
            <a:r>
              <a:rPr lang="en-US" sz="2400" dirty="0" smtClean="0">
                <a:solidFill>
                  <a:srgbClr val="FF6600"/>
                </a:solidFill>
              </a:rPr>
              <a:t>can </a:t>
            </a:r>
            <a:r>
              <a:rPr lang="en-US" sz="2400" dirty="0" smtClean="0"/>
              <a:t>buffer out-of-sequence packets (like SR)</a:t>
            </a:r>
          </a:p>
          <a:p>
            <a:pPr marL="0" indent="0">
              <a:buNone/>
            </a:pPr>
            <a:endParaRPr lang="en-US" sz="2400" dirty="0"/>
          </a:p>
          <a:p>
            <a:endParaRPr lang="en-US" sz="2400" dirty="0" smtClean="0"/>
          </a:p>
          <a:p>
            <a:endParaRPr lang="en-US" dirty="0" smtClean="0"/>
          </a:p>
          <a:p>
            <a:endParaRPr lang="en-US" dirty="0" smtClean="0"/>
          </a:p>
        </p:txBody>
      </p:sp>
      <p:sp>
        <p:nvSpPr>
          <p:cNvPr id="4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11828BE7-28D6-6A44-825C-169A4C1A9E19}" type="slidenum">
              <a:rPr lang="en-US" smtClean="0"/>
              <a:t>87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44319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Loss with cumulative ACKs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36738"/>
            <a:ext cx="8229600" cy="4411662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Sender sends packets with 100B and </a:t>
            </a:r>
            <a:r>
              <a:rPr lang="en-US" dirty="0" err="1" smtClean="0"/>
              <a:t>seqnos</a:t>
            </a:r>
            <a:r>
              <a:rPr lang="en-US" dirty="0" smtClean="0"/>
              <a:t>.:</a:t>
            </a:r>
          </a:p>
          <a:p>
            <a:pPr lvl="1"/>
            <a:r>
              <a:rPr lang="en-US" dirty="0" smtClean="0"/>
              <a:t>100, 200, 300, 400, 500, 600, 700, 800, 900, …</a:t>
            </a:r>
          </a:p>
          <a:p>
            <a:endParaRPr lang="en-US" dirty="0" smtClean="0"/>
          </a:p>
          <a:p>
            <a:r>
              <a:rPr lang="en-US" dirty="0" smtClean="0"/>
              <a:t>Assume the fifth packet (</a:t>
            </a:r>
            <a:r>
              <a:rPr lang="en-US" dirty="0" err="1" smtClean="0"/>
              <a:t>seqno</a:t>
            </a:r>
            <a:r>
              <a:rPr lang="en-US" dirty="0" smtClean="0"/>
              <a:t> 500) is lost, but no others</a:t>
            </a:r>
          </a:p>
          <a:p>
            <a:endParaRPr lang="en-US" dirty="0"/>
          </a:p>
          <a:p>
            <a:r>
              <a:rPr lang="en-US" dirty="0" smtClean="0"/>
              <a:t>Stream of ACKs will be:</a:t>
            </a:r>
          </a:p>
          <a:p>
            <a:pPr lvl="1"/>
            <a:r>
              <a:rPr lang="en-US" dirty="0" smtClean="0"/>
              <a:t>200, 300, 400, 500, 500, 500, 500,…</a:t>
            </a:r>
            <a:endParaRPr lang="en-US" dirty="0"/>
          </a:p>
        </p:txBody>
      </p:sp>
      <p:sp>
        <p:nvSpPr>
          <p:cNvPr id="4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11828BE7-28D6-6A44-825C-169A4C1A9E19}" type="slidenum">
              <a:rPr lang="en-US" smtClean="0"/>
              <a:t>88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27817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2"/>
    </p:bld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does TCP do?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760538"/>
            <a:ext cx="8839200" cy="4411662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Most of our previous tricks, but a few differences</a:t>
            </a:r>
          </a:p>
          <a:p>
            <a:r>
              <a:rPr lang="en-US" sz="2400" dirty="0" smtClean="0">
                <a:solidFill>
                  <a:srgbClr val="B3B3B3"/>
                </a:solidFill>
              </a:rPr>
              <a:t>Checksum </a:t>
            </a:r>
          </a:p>
          <a:p>
            <a:r>
              <a:rPr lang="en-US" sz="2400" dirty="0" smtClean="0">
                <a:solidFill>
                  <a:srgbClr val="B3B3B3"/>
                </a:solidFill>
              </a:rPr>
              <a:t>Sequence numbers are byte offsets </a:t>
            </a:r>
          </a:p>
          <a:p>
            <a:r>
              <a:rPr lang="en-US" sz="2400" dirty="0" smtClean="0">
                <a:solidFill>
                  <a:srgbClr val="B3B3B3"/>
                </a:solidFill>
              </a:rPr>
              <a:t>Receiver sends cumulative acknowledgements (like GBN)</a:t>
            </a:r>
          </a:p>
          <a:p>
            <a:r>
              <a:rPr lang="en-US" sz="2400" dirty="0" smtClean="0">
                <a:solidFill>
                  <a:schemeClr val="bg2"/>
                </a:solidFill>
              </a:rPr>
              <a:t>Receivers may not drop out-of-sequence packets (like SR)</a:t>
            </a:r>
          </a:p>
          <a:p>
            <a:r>
              <a:rPr lang="en-US" sz="2400" dirty="0" smtClean="0"/>
              <a:t>Introduces </a:t>
            </a:r>
            <a:r>
              <a:rPr lang="en-US" sz="2400" dirty="0" smtClean="0">
                <a:solidFill>
                  <a:srgbClr val="FF0000"/>
                </a:solidFill>
              </a:rPr>
              <a:t>fast retransmit</a:t>
            </a:r>
            <a:r>
              <a:rPr lang="en-US" sz="2400" dirty="0" smtClean="0"/>
              <a:t>: optimization that uses duplicate</a:t>
            </a:r>
            <a:br>
              <a:rPr lang="en-US" sz="2400" dirty="0" smtClean="0"/>
            </a:br>
            <a:r>
              <a:rPr lang="en-US" sz="2400" dirty="0" smtClean="0"/>
              <a:t>ACKs to trigger early retransmission</a:t>
            </a:r>
          </a:p>
          <a:p>
            <a:pPr marL="0" indent="0">
              <a:buNone/>
            </a:pPr>
            <a:endParaRPr lang="en-US" sz="2400" dirty="0"/>
          </a:p>
          <a:p>
            <a:endParaRPr lang="en-US" sz="2400" dirty="0" smtClean="0"/>
          </a:p>
          <a:p>
            <a:endParaRPr lang="en-US" dirty="0" smtClean="0"/>
          </a:p>
          <a:p>
            <a:endParaRPr lang="en-US" dirty="0" smtClean="0"/>
          </a:p>
        </p:txBody>
      </p:sp>
      <p:sp>
        <p:nvSpPr>
          <p:cNvPr id="4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11828BE7-28D6-6A44-825C-169A4C1A9E19}" type="slidenum">
              <a:rPr lang="en-US" smtClean="0"/>
              <a:t>89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85452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38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Role of the Transport Layer</a:t>
            </a:r>
            <a:endParaRPr lang="en-US" dirty="0"/>
          </a:p>
        </p:txBody>
      </p:sp>
      <p:sp>
        <p:nvSpPr>
          <p:cNvPr id="11038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2065338"/>
            <a:ext cx="8534400" cy="4411662"/>
          </a:xfrm>
        </p:spPr>
        <p:txBody>
          <a:bodyPr/>
          <a:lstStyle/>
          <a:p>
            <a:r>
              <a:rPr lang="en-US" dirty="0" smtClean="0"/>
              <a:t>Communication between application processes</a:t>
            </a:r>
          </a:p>
          <a:p>
            <a:pPr lvl="1"/>
            <a:r>
              <a:rPr lang="en-US" dirty="0" smtClean="0"/>
              <a:t>Multiplexing between application processes</a:t>
            </a:r>
          </a:p>
          <a:p>
            <a:pPr lvl="1"/>
            <a:r>
              <a:rPr lang="en-US" dirty="0" smtClean="0"/>
              <a:t>Implemented using </a:t>
            </a:r>
            <a:r>
              <a:rPr lang="en-US" i="1" dirty="0" smtClean="0">
                <a:solidFill>
                  <a:srgbClr val="FF0000"/>
                </a:solidFill>
              </a:rPr>
              <a:t>ports</a:t>
            </a:r>
          </a:p>
          <a:p>
            <a:pPr marL="0" indent="0">
              <a:buNone/>
            </a:pPr>
            <a:endParaRPr lang="en-US" dirty="0" smtClean="0"/>
          </a:p>
          <a:p>
            <a:pPr lvl="1"/>
            <a:endParaRPr lang="en-US" dirty="0"/>
          </a:p>
        </p:txBody>
      </p:sp>
      <p:sp>
        <p:nvSpPr>
          <p:cNvPr id="4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1"/>
            <a:ext cx="2133600" cy="365125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37931725" indent="-37474525" algn="ctr"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r"/>
            <a:fld id="{C347C1EF-973B-F840-ADDD-5BD345E7D802}" type="slidenum">
              <a:rPr lang="en-US" sz="1400" smtClean="0">
                <a:latin typeface="Calibri"/>
              </a:rPr>
              <a:pPr algn="r"/>
              <a:t>9</a:t>
            </a:fld>
            <a:endParaRPr lang="en-US" sz="1400" dirty="0"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354110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38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38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38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03875" grpId="0" build="p"/>
    </p:bld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Loss with cumulative ACKs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1719263"/>
            <a:ext cx="9144000" cy="4411662"/>
          </a:xfrm>
        </p:spPr>
        <p:txBody>
          <a:bodyPr>
            <a:normAutofit fontScale="92500"/>
          </a:bodyPr>
          <a:lstStyle/>
          <a:p>
            <a:r>
              <a:rPr lang="en-US" dirty="0" smtClean="0"/>
              <a:t>“Duplicate ACKs” are a sign of an </a:t>
            </a:r>
            <a:r>
              <a:rPr lang="en-US" u="sng" dirty="0" smtClean="0"/>
              <a:t>isolated</a:t>
            </a:r>
            <a:r>
              <a:rPr lang="en-US" dirty="0" smtClean="0"/>
              <a:t> loss</a:t>
            </a:r>
          </a:p>
          <a:p>
            <a:pPr lvl="1"/>
            <a:r>
              <a:rPr lang="en-US" dirty="0" smtClean="0"/>
              <a:t>The lack of ACK progress means 500 hasn’t been delivered</a:t>
            </a:r>
          </a:p>
          <a:p>
            <a:pPr lvl="1"/>
            <a:r>
              <a:rPr lang="en-US" dirty="0" smtClean="0"/>
              <a:t>Stream of ACKs means some packets are being delivered</a:t>
            </a:r>
          </a:p>
          <a:p>
            <a:pPr lvl="1"/>
            <a:endParaRPr lang="en-US" dirty="0"/>
          </a:p>
          <a:p>
            <a:r>
              <a:rPr lang="en-US" dirty="0" smtClean="0"/>
              <a:t>Therefore, could trigger resend upon receiving k duplicate ACKs</a:t>
            </a:r>
          </a:p>
          <a:p>
            <a:pPr lvl="2"/>
            <a:r>
              <a:rPr lang="en-US" dirty="0" smtClean="0"/>
              <a:t>TCP uses k=3</a:t>
            </a:r>
          </a:p>
          <a:p>
            <a:pPr lvl="2"/>
            <a:endParaRPr lang="en-US" dirty="0"/>
          </a:p>
          <a:p>
            <a:r>
              <a:rPr lang="en-US" dirty="0" smtClean="0"/>
              <a:t>But response to loss is trickier….</a:t>
            </a:r>
            <a:endParaRPr lang="en-US" dirty="0"/>
          </a:p>
        </p:txBody>
      </p:sp>
      <p:sp>
        <p:nvSpPr>
          <p:cNvPr id="4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11828BE7-28D6-6A44-825C-169A4C1A9E19}" type="slidenum">
              <a:rPr lang="en-US" smtClean="0"/>
              <a:t>90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12203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Loss with cumulative ACKs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Two choices:</a:t>
            </a:r>
          </a:p>
          <a:p>
            <a:pPr lvl="1"/>
            <a:r>
              <a:rPr lang="en-US" dirty="0" smtClean="0"/>
              <a:t>Send missing packet and</a:t>
            </a:r>
            <a:r>
              <a:rPr lang="en-US" dirty="0"/>
              <a:t> </a:t>
            </a:r>
            <a:r>
              <a:rPr lang="en-US" dirty="0" smtClean="0"/>
              <a:t>increase W by the number of dup ACKs</a:t>
            </a:r>
          </a:p>
          <a:p>
            <a:pPr lvl="1"/>
            <a:r>
              <a:rPr lang="en-US" dirty="0" smtClean="0"/>
              <a:t>Send missing packet, and wait for ACK to increase W</a:t>
            </a:r>
          </a:p>
          <a:p>
            <a:pPr lvl="1"/>
            <a:endParaRPr lang="en-US" dirty="0"/>
          </a:p>
          <a:p>
            <a:r>
              <a:rPr lang="en-US" dirty="0" smtClean="0"/>
              <a:t>Which should TCP do?</a:t>
            </a:r>
          </a:p>
          <a:p>
            <a:pPr marL="344487" lvl="1" indent="0">
              <a:buNone/>
            </a:pPr>
            <a:endParaRPr lang="en-US" dirty="0" smtClean="0"/>
          </a:p>
        </p:txBody>
      </p:sp>
      <p:sp>
        <p:nvSpPr>
          <p:cNvPr id="4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11828BE7-28D6-6A44-825C-169A4C1A9E19}" type="slidenum">
              <a:rPr lang="en-US" smtClean="0"/>
              <a:t>91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38438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does TCP do?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760538"/>
            <a:ext cx="8839200" cy="4411662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Most of our previous tricks, but a few differences</a:t>
            </a:r>
          </a:p>
          <a:p>
            <a:r>
              <a:rPr lang="en-US" sz="2400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Checksum </a:t>
            </a:r>
          </a:p>
          <a:p>
            <a:r>
              <a:rPr lang="en-US" sz="2400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Sequence numbers are byte offsets </a:t>
            </a:r>
          </a:p>
          <a:p>
            <a:r>
              <a:rPr lang="en-US" sz="2400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Receiver sends cumulative acknowledgements (like GBN)</a:t>
            </a:r>
          </a:p>
          <a:p>
            <a:r>
              <a:rPr lang="en-US" sz="2400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Receivers do not drop out-of-sequence packets (like SR)</a:t>
            </a:r>
          </a:p>
          <a:p>
            <a:r>
              <a:rPr lang="en-US" sz="2400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Introduces fast retransmit: optimization that uses duplicate</a:t>
            </a:r>
            <a:br>
              <a:rPr lang="en-US" sz="2400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</a:br>
            <a:r>
              <a:rPr lang="en-US" sz="2400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ACKs to trigger early retransmission</a:t>
            </a:r>
          </a:p>
          <a:p>
            <a:r>
              <a:rPr lang="en-US" sz="2400" dirty="0"/>
              <a:t>Sender maintains a single retransmission </a:t>
            </a:r>
            <a:r>
              <a:rPr lang="en-US" sz="2400" dirty="0" smtClean="0"/>
              <a:t>timer (like GBN) and retransmits on timeout</a:t>
            </a:r>
            <a:endParaRPr lang="en-US" sz="2400" dirty="0"/>
          </a:p>
          <a:p>
            <a:endParaRPr lang="en-US" sz="2400" dirty="0"/>
          </a:p>
          <a:p>
            <a:endParaRPr lang="en-US" sz="2400" dirty="0" smtClean="0"/>
          </a:p>
          <a:p>
            <a:endParaRPr lang="en-US" dirty="0" smtClean="0"/>
          </a:p>
          <a:p>
            <a:endParaRPr lang="en-US" dirty="0" smtClean="0"/>
          </a:p>
        </p:txBody>
      </p:sp>
      <p:sp>
        <p:nvSpPr>
          <p:cNvPr id="4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11828BE7-28D6-6A44-825C-169A4C1A9E19}" type="slidenum">
              <a:rPr lang="en-US" smtClean="0"/>
              <a:t>92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15455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27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Retransmission Timeout</a:t>
            </a:r>
          </a:p>
        </p:txBody>
      </p:sp>
      <p:sp>
        <p:nvSpPr>
          <p:cNvPr id="11427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If </a:t>
            </a:r>
            <a:r>
              <a:rPr lang="en-US" dirty="0" smtClean="0"/>
              <a:t>the sender hasn’t </a:t>
            </a:r>
            <a:r>
              <a:rPr lang="en-US" dirty="0"/>
              <a:t>received </a:t>
            </a:r>
            <a:r>
              <a:rPr lang="en-US" dirty="0" smtClean="0"/>
              <a:t>an ACK </a:t>
            </a:r>
            <a:r>
              <a:rPr lang="en-US" dirty="0"/>
              <a:t>by timeout, retransmit </a:t>
            </a:r>
            <a:r>
              <a:rPr lang="en-US" dirty="0" smtClean="0"/>
              <a:t>the first packet in the window</a:t>
            </a:r>
            <a:endParaRPr lang="en-US" dirty="0"/>
          </a:p>
          <a:p>
            <a:endParaRPr lang="en-US" dirty="0" smtClean="0"/>
          </a:p>
          <a:p>
            <a:r>
              <a:rPr lang="en-US" dirty="0" smtClean="0"/>
              <a:t>How do we pick a timeout value?</a:t>
            </a:r>
          </a:p>
        </p:txBody>
      </p:sp>
      <p:sp>
        <p:nvSpPr>
          <p:cNvPr id="4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11828BE7-28D6-6A44-825C-169A4C1A9E19}" type="slidenum">
              <a:rPr lang="en-US" smtClean="0"/>
              <a:t>93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82536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27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2546" name="Line 2"/>
          <p:cNvSpPr>
            <a:spLocks noChangeShapeType="1"/>
          </p:cNvSpPr>
          <p:nvPr/>
        </p:nvSpPr>
        <p:spPr bwMode="auto">
          <a:xfrm>
            <a:off x="5638800" y="1988415"/>
            <a:ext cx="0" cy="76200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 type="arrow" w="med" len="med"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132547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Timing Illustration</a:t>
            </a:r>
          </a:p>
        </p:txBody>
      </p:sp>
      <p:sp>
        <p:nvSpPr>
          <p:cNvPr id="1132548" name="Line 4"/>
          <p:cNvSpPr>
            <a:spLocks noChangeShapeType="1"/>
          </p:cNvSpPr>
          <p:nvPr/>
        </p:nvSpPr>
        <p:spPr bwMode="auto">
          <a:xfrm>
            <a:off x="3429000" y="1836015"/>
            <a:ext cx="0" cy="41910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32549" name="Line 5"/>
          <p:cNvSpPr>
            <a:spLocks noChangeShapeType="1"/>
          </p:cNvSpPr>
          <p:nvPr/>
        </p:nvSpPr>
        <p:spPr bwMode="auto">
          <a:xfrm>
            <a:off x="1189038" y="1988415"/>
            <a:ext cx="1173162" cy="27305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32550" name="Text Box 6"/>
          <p:cNvSpPr txBox="1">
            <a:spLocks noChangeArrowheads="1"/>
          </p:cNvSpPr>
          <p:nvPr/>
        </p:nvSpPr>
        <p:spPr bwMode="auto">
          <a:xfrm>
            <a:off x="1447800" y="1836015"/>
            <a:ext cx="309563" cy="36671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29" tIns="45714" rIns="91429" bIns="45714">
            <a:spAutoFit/>
          </a:bodyPr>
          <a:lstStyle/>
          <a:p>
            <a:pPr eaLnBrk="1" hangingPunct="1"/>
            <a:r>
              <a:rPr lang="en-US" sz="1800">
                <a:latin typeface="Tahoma" charset="0"/>
              </a:rPr>
              <a:t>1</a:t>
            </a:r>
          </a:p>
        </p:txBody>
      </p:sp>
      <p:sp>
        <p:nvSpPr>
          <p:cNvPr id="1132551" name="Line 7"/>
          <p:cNvSpPr>
            <a:spLocks noChangeShapeType="1"/>
          </p:cNvSpPr>
          <p:nvPr/>
        </p:nvSpPr>
        <p:spPr bwMode="auto">
          <a:xfrm>
            <a:off x="1219200" y="1759815"/>
            <a:ext cx="0" cy="41910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32552" name="Line 8"/>
          <p:cNvSpPr>
            <a:spLocks noChangeShapeType="1"/>
          </p:cNvSpPr>
          <p:nvPr/>
        </p:nvSpPr>
        <p:spPr bwMode="auto">
          <a:xfrm>
            <a:off x="1219200" y="4807815"/>
            <a:ext cx="2209800" cy="51435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32553" name="Text Box 9"/>
          <p:cNvSpPr txBox="1">
            <a:spLocks noChangeArrowheads="1"/>
          </p:cNvSpPr>
          <p:nvPr/>
        </p:nvSpPr>
        <p:spPr bwMode="auto">
          <a:xfrm>
            <a:off x="1477963" y="4655415"/>
            <a:ext cx="309562" cy="36671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29" tIns="45714" rIns="91429" bIns="45714">
            <a:spAutoFit/>
          </a:bodyPr>
          <a:lstStyle/>
          <a:p>
            <a:pPr eaLnBrk="1" hangingPunct="1"/>
            <a:r>
              <a:rPr lang="en-US" sz="1800">
                <a:latin typeface="Tahoma" charset="0"/>
              </a:rPr>
              <a:t>1</a:t>
            </a:r>
          </a:p>
        </p:txBody>
      </p:sp>
      <p:sp>
        <p:nvSpPr>
          <p:cNvPr id="1132554" name="Text Box 10"/>
          <p:cNvSpPr txBox="1">
            <a:spLocks noChangeArrowheads="1"/>
          </p:cNvSpPr>
          <p:nvPr/>
        </p:nvSpPr>
        <p:spPr bwMode="auto">
          <a:xfrm>
            <a:off x="62722" y="5946362"/>
            <a:ext cx="4661678" cy="4616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 lIns="91429" tIns="45714" rIns="91429" bIns="45714">
            <a:spAutoFit/>
          </a:bodyPr>
          <a:lstStyle/>
          <a:p>
            <a:pPr algn="ctr" eaLnBrk="1" hangingPunct="1"/>
            <a:r>
              <a:rPr lang="en-US" sz="2400" b="0" dirty="0">
                <a:solidFill>
                  <a:srgbClr val="FF0000"/>
                </a:solidFill>
                <a:latin typeface="+mn-lt"/>
              </a:rPr>
              <a:t>Timeout too long </a:t>
            </a:r>
            <a:r>
              <a:rPr lang="en-US" sz="2400" b="0" dirty="0">
                <a:solidFill>
                  <a:srgbClr val="FF0000"/>
                </a:solidFill>
                <a:latin typeface="+mn-lt"/>
                <a:sym typeface="Wingdings" charset="0"/>
              </a:rPr>
              <a:t> </a:t>
            </a:r>
            <a:r>
              <a:rPr lang="en-US" sz="2400" b="0" dirty="0" smtClean="0">
                <a:solidFill>
                  <a:srgbClr val="FF0000"/>
                </a:solidFill>
                <a:latin typeface="+mn-lt"/>
                <a:sym typeface="Wingdings" charset="0"/>
              </a:rPr>
              <a:t>inefficient</a:t>
            </a:r>
            <a:endParaRPr lang="en-US" sz="2400" b="0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1132555" name="Line 11"/>
          <p:cNvSpPr>
            <a:spLocks noChangeShapeType="1"/>
          </p:cNvSpPr>
          <p:nvPr/>
        </p:nvSpPr>
        <p:spPr bwMode="auto">
          <a:xfrm>
            <a:off x="8077200" y="1836015"/>
            <a:ext cx="0" cy="41910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32556" name="Line 12"/>
          <p:cNvSpPr>
            <a:spLocks noChangeShapeType="1"/>
          </p:cNvSpPr>
          <p:nvPr/>
        </p:nvSpPr>
        <p:spPr bwMode="auto">
          <a:xfrm>
            <a:off x="5837238" y="1988415"/>
            <a:ext cx="2239962" cy="5207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32557" name="Text Box 13"/>
          <p:cNvSpPr txBox="1">
            <a:spLocks noChangeArrowheads="1"/>
          </p:cNvSpPr>
          <p:nvPr/>
        </p:nvSpPr>
        <p:spPr bwMode="auto">
          <a:xfrm>
            <a:off x="6096000" y="1836015"/>
            <a:ext cx="309563" cy="36671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29" tIns="45714" rIns="91429" bIns="45714">
            <a:spAutoFit/>
          </a:bodyPr>
          <a:lstStyle/>
          <a:p>
            <a:pPr eaLnBrk="1" hangingPunct="1"/>
            <a:r>
              <a:rPr lang="en-US" sz="1800">
                <a:latin typeface="Tahoma" charset="0"/>
              </a:rPr>
              <a:t>1</a:t>
            </a:r>
          </a:p>
        </p:txBody>
      </p:sp>
      <p:sp>
        <p:nvSpPr>
          <p:cNvPr id="1132558" name="Line 14"/>
          <p:cNvSpPr>
            <a:spLocks noChangeShapeType="1"/>
          </p:cNvSpPr>
          <p:nvPr/>
        </p:nvSpPr>
        <p:spPr bwMode="auto">
          <a:xfrm flipH="1">
            <a:off x="5867400" y="2521815"/>
            <a:ext cx="2209800" cy="609600"/>
          </a:xfrm>
          <a:prstGeom prst="line">
            <a:avLst/>
          </a:prstGeom>
          <a:noFill/>
          <a:ln w="25400">
            <a:solidFill>
              <a:schemeClr val="accent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132559" name="Line 15"/>
          <p:cNvSpPr>
            <a:spLocks noChangeShapeType="1"/>
          </p:cNvSpPr>
          <p:nvPr/>
        </p:nvSpPr>
        <p:spPr bwMode="auto">
          <a:xfrm>
            <a:off x="5867400" y="2750415"/>
            <a:ext cx="2209800" cy="51435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32560" name="Text Box 16"/>
          <p:cNvSpPr txBox="1">
            <a:spLocks noChangeArrowheads="1"/>
          </p:cNvSpPr>
          <p:nvPr/>
        </p:nvSpPr>
        <p:spPr bwMode="auto">
          <a:xfrm>
            <a:off x="6126163" y="2612303"/>
            <a:ext cx="309562" cy="36671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29" tIns="45714" rIns="91429" bIns="45714">
            <a:spAutoFit/>
          </a:bodyPr>
          <a:lstStyle/>
          <a:p>
            <a:pPr eaLnBrk="1" hangingPunct="1"/>
            <a:r>
              <a:rPr lang="en-US" sz="1800">
                <a:latin typeface="Tahoma" charset="0"/>
              </a:rPr>
              <a:t>1</a:t>
            </a:r>
          </a:p>
        </p:txBody>
      </p:sp>
      <p:sp>
        <p:nvSpPr>
          <p:cNvPr id="1132561" name="Text Box 17"/>
          <p:cNvSpPr txBox="1">
            <a:spLocks noChangeArrowheads="1"/>
          </p:cNvSpPr>
          <p:nvPr/>
        </p:nvSpPr>
        <p:spPr bwMode="auto">
          <a:xfrm>
            <a:off x="4859938" y="5950815"/>
            <a:ext cx="4284062" cy="8309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 lIns="91429" tIns="45714" rIns="91429" bIns="45714">
            <a:spAutoFit/>
          </a:bodyPr>
          <a:lstStyle/>
          <a:p>
            <a:pPr algn="ctr" eaLnBrk="1" hangingPunct="1"/>
            <a:r>
              <a:rPr lang="en-US" sz="2400" b="0" dirty="0">
                <a:solidFill>
                  <a:srgbClr val="FF0000"/>
                </a:solidFill>
                <a:latin typeface="+mn-lt"/>
              </a:rPr>
              <a:t>Timeout too short </a:t>
            </a:r>
            <a:r>
              <a:rPr lang="en-US" sz="2400" b="0" dirty="0">
                <a:solidFill>
                  <a:srgbClr val="FF0000"/>
                </a:solidFill>
                <a:latin typeface="+mn-lt"/>
                <a:sym typeface="Wingdings" charset="0"/>
              </a:rPr>
              <a:t> </a:t>
            </a:r>
            <a:endParaRPr lang="en-US" sz="2400" b="0" dirty="0" smtClean="0">
              <a:solidFill>
                <a:srgbClr val="FF0000"/>
              </a:solidFill>
              <a:latin typeface="+mn-lt"/>
              <a:sym typeface="Wingdings" charset="0"/>
            </a:endParaRPr>
          </a:p>
          <a:p>
            <a:pPr algn="ctr" eaLnBrk="1" hangingPunct="1"/>
            <a:r>
              <a:rPr lang="en-US" sz="2400" b="0" dirty="0" smtClean="0">
                <a:solidFill>
                  <a:srgbClr val="FF0000"/>
                </a:solidFill>
                <a:latin typeface="+mn-lt"/>
                <a:sym typeface="Wingdings" charset="0"/>
              </a:rPr>
              <a:t>duplicate </a:t>
            </a:r>
            <a:r>
              <a:rPr lang="en-US" sz="2400" b="0" dirty="0">
                <a:solidFill>
                  <a:srgbClr val="FF0000"/>
                </a:solidFill>
                <a:latin typeface="+mn-lt"/>
                <a:sym typeface="Wingdings" charset="0"/>
              </a:rPr>
              <a:t>packets </a:t>
            </a:r>
            <a:endParaRPr lang="en-US" sz="2400" b="0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1132562" name="Line 18"/>
          <p:cNvSpPr>
            <a:spLocks noChangeShapeType="1"/>
          </p:cNvSpPr>
          <p:nvPr/>
        </p:nvSpPr>
        <p:spPr bwMode="auto">
          <a:xfrm>
            <a:off x="990600" y="1988415"/>
            <a:ext cx="0" cy="1143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arrow" w="med" len="med"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132563" name="Text Box 19"/>
          <p:cNvSpPr txBox="1">
            <a:spLocks noChangeArrowheads="1"/>
          </p:cNvSpPr>
          <p:nvPr/>
        </p:nvSpPr>
        <p:spPr bwMode="auto">
          <a:xfrm>
            <a:off x="627063" y="2367828"/>
            <a:ext cx="592137" cy="36671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29" tIns="45714" rIns="91429" bIns="45714">
            <a:spAutoFit/>
          </a:bodyPr>
          <a:lstStyle/>
          <a:p>
            <a:pPr eaLnBrk="1" hangingPunct="1"/>
            <a:r>
              <a:rPr lang="en-US" sz="1800">
                <a:latin typeface="Tahoma" charset="0"/>
              </a:rPr>
              <a:t>RTT</a:t>
            </a:r>
          </a:p>
        </p:txBody>
      </p:sp>
      <p:sp>
        <p:nvSpPr>
          <p:cNvPr id="1132564" name="Line 20"/>
          <p:cNvSpPr>
            <a:spLocks noChangeShapeType="1"/>
          </p:cNvSpPr>
          <p:nvPr/>
        </p:nvSpPr>
        <p:spPr bwMode="auto">
          <a:xfrm>
            <a:off x="2286000" y="2140815"/>
            <a:ext cx="152400" cy="22860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132565" name="Line 21"/>
          <p:cNvSpPr>
            <a:spLocks noChangeShapeType="1"/>
          </p:cNvSpPr>
          <p:nvPr/>
        </p:nvSpPr>
        <p:spPr bwMode="auto">
          <a:xfrm flipH="1">
            <a:off x="2286000" y="2140815"/>
            <a:ext cx="152400" cy="22860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132566" name="Line 22"/>
          <p:cNvSpPr>
            <a:spLocks noChangeShapeType="1"/>
          </p:cNvSpPr>
          <p:nvPr/>
        </p:nvSpPr>
        <p:spPr bwMode="auto">
          <a:xfrm>
            <a:off x="609600" y="1988415"/>
            <a:ext cx="0" cy="2819400"/>
          </a:xfrm>
          <a:prstGeom prst="line">
            <a:avLst/>
          </a:prstGeom>
          <a:noFill/>
          <a:ln w="12700">
            <a:solidFill>
              <a:srgbClr val="FF0000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132567" name="Text Box 23"/>
          <p:cNvSpPr txBox="1">
            <a:spLocks noChangeArrowheads="1"/>
          </p:cNvSpPr>
          <p:nvPr/>
        </p:nvSpPr>
        <p:spPr bwMode="auto">
          <a:xfrm>
            <a:off x="-8145" y="3472728"/>
            <a:ext cx="1154320" cy="36933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800" dirty="0">
                <a:solidFill>
                  <a:srgbClr val="FF0000"/>
                </a:solidFill>
              </a:rPr>
              <a:t>Timeout</a:t>
            </a:r>
          </a:p>
        </p:txBody>
      </p:sp>
      <p:sp>
        <p:nvSpPr>
          <p:cNvPr id="1132568" name="Line 24"/>
          <p:cNvSpPr>
            <a:spLocks noChangeShapeType="1"/>
          </p:cNvSpPr>
          <p:nvPr/>
        </p:nvSpPr>
        <p:spPr bwMode="auto">
          <a:xfrm>
            <a:off x="381000" y="4807815"/>
            <a:ext cx="838200" cy="0"/>
          </a:xfrm>
          <a:prstGeom prst="line">
            <a:avLst/>
          </a:prstGeom>
          <a:noFill/>
          <a:ln w="1270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1132569" name="Line 25"/>
          <p:cNvSpPr>
            <a:spLocks noChangeShapeType="1"/>
          </p:cNvSpPr>
          <p:nvPr/>
        </p:nvSpPr>
        <p:spPr bwMode="auto">
          <a:xfrm>
            <a:off x="381000" y="1988415"/>
            <a:ext cx="838200" cy="0"/>
          </a:xfrm>
          <a:prstGeom prst="line">
            <a:avLst/>
          </a:prstGeom>
          <a:noFill/>
          <a:ln w="1270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1132570" name="Line 26"/>
          <p:cNvSpPr>
            <a:spLocks noChangeShapeType="1"/>
          </p:cNvSpPr>
          <p:nvPr/>
        </p:nvSpPr>
        <p:spPr bwMode="auto">
          <a:xfrm>
            <a:off x="838200" y="3131415"/>
            <a:ext cx="381000" cy="0"/>
          </a:xfrm>
          <a:prstGeom prst="line">
            <a:avLst/>
          </a:prstGeom>
          <a:noFill/>
          <a:ln w="1270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132571" name="Line 27"/>
          <p:cNvSpPr>
            <a:spLocks noChangeShapeType="1"/>
          </p:cNvSpPr>
          <p:nvPr/>
        </p:nvSpPr>
        <p:spPr bwMode="auto">
          <a:xfrm>
            <a:off x="4724400" y="3131415"/>
            <a:ext cx="1143000" cy="0"/>
          </a:xfrm>
          <a:prstGeom prst="line">
            <a:avLst/>
          </a:prstGeom>
          <a:noFill/>
          <a:ln w="1270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132572" name="Line 28"/>
          <p:cNvSpPr>
            <a:spLocks noChangeShapeType="1"/>
          </p:cNvSpPr>
          <p:nvPr/>
        </p:nvSpPr>
        <p:spPr bwMode="auto">
          <a:xfrm>
            <a:off x="4724400" y="1988415"/>
            <a:ext cx="1143000" cy="0"/>
          </a:xfrm>
          <a:prstGeom prst="line">
            <a:avLst/>
          </a:prstGeom>
          <a:noFill/>
          <a:ln w="1270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132573" name="Text Box 29"/>
          <p:cNvSpPr txBox="1">
            <a:spLocks noChangeArrowheads="1"/>
          </p:cNvSpPr>
          <p:nvPr/>
        </p:nvSpPr>
        <p:spPr bwMode="auto">
          <a:xfrm>
            <a:off x="4732130" y="2140815"/>
            <a:ext cx="1154320" cy="36933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800">
                <a:solidFill>
                  <a:srgbClr val="FF0000"/>
                </a:solidFill>
              </a:rPr>
              <a:t>Timeout</a:t>
            </a:r>
          </a:p>
        </p:txBody>
      </p:sp>
      <p:sp>
        <p:nvSpPr>
          <p:cNvPr id="1132574" name="Line 30"/>
          <p:cNvSpPr>
            <a:spLocks noChangeShapeType="1"/>
          </p:cNvSpPr>
          <p:nvPr/>
        </p:nvSpPr>
        <p:spPr bwMode="auto">
          <a:xfrm>
            <a:off x="5486400" y="2750415"/>
            <a:ext cx="381000" cy="0"/>
          </a:xfrm>
          <a:prstGeom prst="line">
            <a:avLst/>
          </a:prstGeom>
          <a:noFill/>
          <a:ln w="1270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132575" name="Line 31"/>
          <p:cNvSpPr>
            <a:spLocks noChangeShapeType="1"/>
          </p:cNvSpPr>
          <p:nvPr/>
        </p:nvSpPr>
        <p:spPr bwMode="auto">
          <a:xfrm>
            <a:off x="5867400" y="1759815"/>
            <a:ext cx="0" cy="41910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32576" name="Line 32"/>
          <p:cNvSpPr>
            <a:spLocks noChangeShapeType="1"/>
          </p:cNvSpPr>
          <p:nvPr/>
        </p:nvSpPr>
        <p:spPr bwMode="auto">
          <a:xfrm>
            <a:off x="4724400" y="1988415"/>
            <a:ext cx="0" cy="1143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arrow" w="med" len="med"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132577" name="Text Box 33"/>
          <p:cNvSpPr txBox="1">
            <a:spLocks noChangeArrowheads="1"/>
          </p:cNvSpPr>
          <p:nvPr/>
        </p:nvSpPr>
        <p:spPr bwMode="auto">
          <a:xfrm>
            <a:off x="4648200" y="2521815"/>
            <a:ext cx="592138" cy="36671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29" tIns="45714" rIns="91429" bIns="45714">
            <a:spAutoFit/>
          </a:bodyPr>
          <a:lstStyle/>
          <a:p>
            <a:pPr eaLnBrk="1" hangingPunct="1"/>
            <a:r>
              <a:rPr lang="en-US" sz="1800">
                <a:latin typeface="Tahoma" charset="0"/>
              </a:rPr>
              <a:t>RTT</a:t>
            </a:r>
          </a:p>
        </p:txBody>
      </p:sp>
      <p:sp>
        <p:nvSpPr>
          <p:cNvPr id="34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11828BE7-28D6-6A44-825C-169A4C1A9E19}" type="slidenum">
              <a:rPr lang="en-US" smtClean="0"/>
              <a:t>94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30299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25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25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2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25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25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25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25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25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25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25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25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25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25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25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25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32546" grpId="0" animBg="1"/>
      <p:bldP spid="1132555" grpId="0" animBg="1"/>
      <p:bldP spid="1132556" grpId="0" animBg="1"/>
      <p:bldP spid="1132557" grpId="0" animBg="1"/>
      <p:bldP spid="1132558" grpId="0" animBg="1"/>
      <p:bldP spid="1132559" grpId="0" animBg="1"/>
      <p:bldP spid="1132560" grpId="0" animBg="1"/>
      <p:bldP spid="1132561" grpId="0"/>
      <p:bldP spid="1132571" grpId="0" animBg="1"/>
      <p:bldP spid="1132572" grpId="0" animBg="1"/>
      <p:bldP spid="1132573" grpId="0" animBg="1"/>
      <p:bldP spid="1132574" grpId="0" animBg="1"/>
      <p:bldP spid="1132575" grpId="0" animBg="1"/>
      <p:bldP spid="1132576" grpId="0" animBg="1"/>
      <p:bldP spid="1132577" grpId="0" animBg="1"/>
    </p:bld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79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Retransmission </a:t>
            </a:r>
            <a:r>
              <a:rPr lang="en-US" dirty="0" smtClean="0"/>
              <a:t>Timeout</a:t>
            </a:r>
            <a:endParaRPr lang="en-US" dirty="0"/>
          </a:p>
        </p:txBody>
      </p:sp>
      <p:sp>
        <p:nvSpPr>
          <p:cNvPr id="11479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719263"/>
            <a:ext cx="8229600" cy="4071937"/>
          </a:xfrm>
        </p:spPr>
        <p:txBody>
          <a:bodyPr/>
          <a:lstStyle/>
          <a:p>
            <a:r>
              <a:rPr lang="en-US" dirty="0">
                <a:solidFill>
                  <a:srgbClr val="B3B3B3"/>
                </a:solidFill>
              </a:rPr>
              <a:t>If </a:t>
            </a:r>
            <a:r>
              <a:rPr lang="en-US" dirty="0" smtClean="0">
                <a:solidFill>
                  <a:srgbClr val="B3B3B3"/>
                </a:solidFill>
              </a:rPr>
              <a:t>haven</a:t>
            </a:r>
            <a:r>
              <a:rPr lang="en-US" dirty="0" smtClean="0">
                <a:solidFill>
                  <a:srgbClr val="B3B3B3"/>
                </a:solidFill>
                <a:latin typeface="Arial"/>
              </a:rPr>
              <a:t>’</a:t>
            </a:r>
            <a:r>
              <a:rPr lang="en-US" dirty="0" smtClean="0">
                <a:solidFill>
                  <a:srgbClr val="B3B3B3"/>
                </a:solidFill>
              </a:rPr>
              <a:t>t </a:t>
            </a:r>
            <a:r>
              <a:rPr lang="en-US" dirty="0">
                <a:solidFill>
                  <a:srgbClr val="B3B3B3"/>
                </a:solidFill>
              </a:rPr>
              <a:t>received </a:t>
            </a:r>
            <a:r>
              <a:rPr lang="en-US" dirty="0" err="1">
                <a:solidFill>
                  <a:srgbClr val="B3B3B3"/>
                </a:solidFill>
              </a:rPr>
              <a:t>ack</a:t>
            </a:r>
            <a:r>
              <a:rPr lang="en-US" dirty="0">
                <a:solidFill>
                  <a:srgbClr val="B3B3B3"/>
                </a:solidFill>
              </a:rPr>
              <a:t> by timeout, retransmit </a:t>
            </a:r>
            <a:r>
              <a:rPr lang="en-US" dirty="0" smtClean="0">
                <a:solidFill>
                  <a:srgbClr val="B3B3B3"/>
                </a:solidFill>
              </a:rPr>
              <a:t>the first packet in the window</a:t>
            </a:r>
            <a:endParaRPr lang="en-US" dirty="0">
              <a:solidFill>
                <a:srgbClr val="B3B3B3"/>
              </a:solidFill>
            </a:endParaRPr>
          </a:p>
          <a:p>
            <a:r>
              <a:rPr lang="en-US" dirty="0"/>
              <a:t>How to set timeout?</a:t>
            </a:r>
          </a:p>
          <a:p>
            <a:pPr lvl="1"/>
            <a:r>
              <a:rPr lang="en-US" dirty="0">
                <a:solidFill>
                  <a:schemeClr val="accent1"/>
                </a:solidFill>
              </a:rPr>
              <a:t>Too long</a:t>
            </a:r>
            <a:r>
              <a:rPr lang="en-US" dirty="0"/>
              <a:t>: connection has low throughput</a:t>
            </a:r>
          </a:p>
          <a:p>
            <a:pPr lvl="1"/>
            <a:r>
              <a:rPr lang="en-US" dirty="0">
                <a:solidFill>
                  <a:schemeClr val="accent1"/>
                </a:solidFill>
              </a:rPr>
              <a:t>Too short</a:t>
            </a:r>
            <a:r>
              <a:rPr lang="en-US" dirty="0"/>
              <a:t>: retransmit packet that was just delayed</a:t>
            </a:r>
          </a:p>
          <a:p>
            <a:r>
              <a:rPr lang="en-US" dirty="0" smtClean="0"/>
              <a:t>Solution</a:t>
            </a:r>
            <a:r>
              <a:rPr lang="en-US" dirty="0"/>
              <a:t>: make timeout proportional to </a:t>
            </a:r>
            <a:r>
              <a:rPr lang="en-US" dirty="0" smtClean="0"/>
              <a:t>RTT</a:t>
            </a:r>
          </a:p>
          <a:p>
            <a:r>
              <a:rPr lang="en-US" dirty="0" smtClean="0"/>
              <a:t>But how do we measure RTT?</a:t>
            </a:r>
            <a:endParaRPr lang="en-US" dirty="0"/>
          </a:p>
        </p:txBody>
      </p:sp>
      <p:sp>
        <p:nvSpPr>
          <p:cNvPr id="4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11828BE7-28D6-6A44-825C-169A4C1A9E19}" type="slidenum">
              <a:rPr lang="en-US" smtClean="0"/>
              <a:t>95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06111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79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79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3810" name="Rectangle 2"/>
          <p:cNvSpPr>
            <a:spLocks noChangeArrowheads="1"/>
          </p:cNvSpPr>
          <p:nvPr/>
        </p:nvSpPr>
        <p:spPr bwMode="auto">
          <a:xfrm>
            <a:off x="1524000" y="2133600"/>
            <a:ext cx="6705600" cy="1447800"/>
          </a:xfrm>
          <a:prstGeom prst="rect">
            <a:avLst/>
          </a:prstGeom>
          <a:solidFill>
            <a:srgbClr val="FFFF99"/>
          </a:solidFill>
          <a:ln w="12700">
            <a:solidFill>
              <a:schemeClr val="tx1"/>
            </a:solidFill>
            <a:miter lim="800000"/>
            <a:headEnd/>
            <a:tailEnd/>
          </a:ln>
          <a:effectLst>
            <a:outerShdw blurRad="63500" dist="46662" dir="3284183" algn="ctr" rotWithShape="0">
              <a:schemeClr val="bg2">
                <a:alpha val="74998"/>
              </a:schemeClr>
            </a:outerShdw>
          </a:effectLst>
        </p:spPr>
        <p:txBody>
          <a:bodyPr wrap="none" lIns="90488" tIns="44450" rIns="90488" bIns="44450" anchor="ctr"/>
          <a:lstStyle/>
          <a:p>
            <a:endParaRPr lang="en-US"/>
          </a:p>
        </p:txBody>
      </p:sp>
      <p:sp>
        <p:nvSpPr>
          <p:cNvPr id="1143811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RTT Estimation</a:t>
            </a:r>
          </a:p>
        </p:txBody>
      </p:sp>
      <p:sp>
        <p:nvSpPr>
          <p:cNvPr id="1143812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990600" y="1447800"/>
            <a:ext cx="7543800" cy="4267200"/>
          </a:xfrm>
        </p:spPr>
        <p:txBody>
          <a:bodyPr/>
          <a:lstStyle/>
          <a:p>
            <a:r>
              <a:rPr lang="en-US" dirty="0"/>
              <a:t>Use </a:t>
            </a:r>
            <a:r>
              <a:rPr lang="en-US" dirty="0" smtClean="0"/>
              <a:t>exponential averaging of RTT samples</a:t>
            </a:r>
            <a:endParaRPr lang="en-US" dirty="0"/>
          </a:p>
        </p:txBody>
      </p:sp>
      <p:graphicFrame>
        <p:nvGraphicFramePr>
          <p:cNvPr id="1143813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41316054"/>
              </p:ext>
            </p:extLst>
          </p:nvPr>
        </p:nvGraphicFramePr>
        <p:xfrm>
          <a:off x="1692275" y="2286000"/>
          <a:ext cx="6384925" cy="1108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4228" name="Equation" r:id="rId3" imgW="3543300" imgH="635000" progId="Equation.3">
                  <p:embed/>
                </p:oleObj>
              </mc:Choice>
              <mc:Fallback>
                <p:oleObj name="Equation" r:id="rId3" imgW="3543300" imgH="6350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92275" y="2286000"/>
                        <a:ext cx="6384925" cy="11080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43814" name="Line 6"/>
          <p:cNvSpPr>
            <a:spLocks noChangeShapeType="1"/>
          </p:cNvSpPr>
          <p:nvPr/>
        </p:nvSpPr>
        <p:spPr bwMode="auto">
          <a:xfrm flipV="1">
            <a:off x="1600200" y="4175125"/>
            <a:ext cx="0" cy="19812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0488" tIns="44450" rIns="90488" bIns="44450"/>
          <a:lstStyle/>
          <a:p>
            <a:endParaRPr lang="en-US"/>
          </a:p>
        </p:txBody>
      </p:sp>
      <p:sp>
        <p:nvSpPr>
          <p:cNvPr id="1143815" name="Line 7"/>
          <p:cNvSpPr>
            <a:spLocks noChangeShapeType="1"/>
          </p:cNvSpPr>
          <p:nvPr/>
        </p:nvSpPr>
        <p:spPr bwMode="auto">
          <a:xfrm>
            <a:off x="1600200" y="6156325"/>
            <a:ext cx="54864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0488" tIns="44450" rIns="90488" bIns="44450"/>
          <a:lstStyle/>
          <a:p>
            <a:endParaRPr lang="en-US"/>
          </a:p>
        </p:txBody>
      </p:sp>
      <p:sp>
        <p:nvSpPr>
          <p:cNvPr id="1143816" name="Line 8"/>
          <p:cNvSpPr>
            <a:spLocks noChangeShapeType="1"/>
          </p:cNvSpPr>
          <p:nvPr/>
        </p:nvSpPr>
        <p:spPr bwMode="auto">
          <a:xfrm flipV="1">
            <a:off x="2209800" y="4937125"/>
            <a:ext cx="0" cy="12192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0488" tIns="44450" rIns="90488" bIns="44450"/>
          <a:lstStyle/>
          <a:p>
            <a:endParaRPr lang="en-US"/>
          </a:p>
        </p:txBody>
      </p:sp>
      <p:sp>
        <p:nvSpPr>
          <p:cNvPr id="1143817" name="Line 9"/>
          <p:cNvSpPr>
            <a:spLocks noChangeShapeType="1"/>
          </p:cNvSpPr>
          <p:nvPr/>
        </p:nvSpPr>
        <p:spPr bwMode="auto">
          <a:xfrm>
            <a:off x="2133600" y="4937125"/>
            <a:ext cx="1524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0488" tIns="44450" rIns="90488" bIns="44450"/>
          <a:lstStyle/>
          <a:p>
            <a:endParaRPr lang="en-US"/>
          </a:p>
        </p:txBody>
      </p:sp>
      <p:sp>
        <p:nvSpPr>
          <p:cNvPr id="1143818" name="Line 10"/>
          <p:cNvSpPr>
            <a:spLocks noChangeShapeType="1"/>
          </p:cNvSpPr>
          <p:nvPr/>
        </p:nvSpPr>
        <p:spPr bwMode="auto">
          <a:xfrm flipV="1">
            <a:off x="3276600" y="5241925"/>
            <a:ext cx="0" cy="9144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0488" tIns="44450" rIns="90488" bIns="44450"/>
          <a:lstStyle/>
          <a:p>
            <a:endParaRPr lang="en-US"/>
          </a:p>
        </p:txBody>
      </p:sp>
      <p:sp>
        <p:nvSpPr>
          <p:cNvPr id="1143819" name="Line 11"/>
          <p:cNvSpPr>
            <a:spLocks noChangeShapeType="1"/>
          </p:cNvSpPr>
          <p:nvPr/>
        </p:nvSpPr>
        <p:spPr bwMode="auto">
          <a:xfrm>
            <a:off x="3200400" y="5241925"/>
            <a:ext cx="1524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0488" tIns="44450" rIns="90488" bIns="44450"/>
          <a:lstStyle/>
          <a:p>
            <a:endParaRPr lang="en-US"/>
          </a:p>
        </p:txBody>
      </p:sp>
      <p:sp>
        <p:nvSpPr>
          <p:cNvPr id="1143820" name="Line 12"/>
          <p:cNvSpPr>
            <a:spLocks noChangeShapeType="1"/>
          </p:cNvSpPr>
          <p:nvPr/>
        </p:nvSpPr>
        <p:spPr bwMode="auto">
          <a:xfrm flipV="1">
            <a:off x="4191000" y="5546725"/>
            <a:ext cx="0" cy="6096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0488" tIns="44450" rIns="90488" bIns="44450"/>
          <a:lstStyle/>
          <a:p>
            <a:endParaRPr lang="en-US"/>
          </a:p>
        </p:txBody>
      </p:sp>
      <p:sp>
        <p:nvSpPr>
          <p:cNvPr id="1143821" name="Line 13"/>
          <p:cNvSpPr>
            <a:spLocks noChangeShapeType="1"/>
          </p:cNvSpPr>
          <p:nvPr/>
        </p:nvSpPr>
        <p:spPr bwMode="auto">
          <a:xfrm>
            <a:off x="4114800" y="5546725"/>
            <a:ext cx="1524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0488" tIns="44450" rIns="90488" bIns="44450"/>
          <a:lstStyle/>
          <a:p>
            <a:endParaRPr lang="en-US"/>
          </a:p>
        </p:txBody>
      </p:sp>
      <p:sp>
        <p:nvSpPr>
          <p:cNvPr id="1143822" name="Line 14"/>
          <p:cNvSpPr>
            <a:spLocks noChangeShapeType="1"/>
          </p:cNvSpPr>
          <p:nvPr/>
        </p:nvSpPr>
        <p:spPr bwMode="auto">
          <a:xfrm flipV="1">
            <a:off x="4876800" y="4937125"/>
            <a:ext cx="0" cy="12192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0488" tIns="44450" rIns="90488" bIns="44450"/>
          <a:lstStyle/>
          <a:p>
            <a:endParaRPr lang="en-US"/>
          </a:p>
        </p:txBody>
      </p:sp>
      <p:sp>
        <p:nvSpPr>
          <p:cNvPr id="1143823" name="Line 15"/>
          <p:cNvSpPr>
            <a:spLocks noChangeShapeType="1"/>
          </p:cNvSpPr>
          <p:nvPr/>
        </p:nvSpPr>
        <p:spPr bwMode="auto">
          <a:xfrm>
            <a:off x="4800600" y="4937125"/>
            <a:ext cx="1524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0488" tIns="44450" rIns="90488" bIns="44450"/>
          <a:lstStyle/>
          <a:p>
            <a:endParaRPr lang="en-US"/>
          </a:p>
        </p:txBody>
      </p:sp>
      <p:sp>
        <p:nvSpPr>
          <p:cNvPr id="1143824" name="Line 16"/>
          <p:cNvSpPr>
            <a:spLocks noChangeShapeType="1"/>
          </p:cNvSpPr>
          <p:nvPr/>
        </p:nvSpPr>
        <p:spPr bwMode="auto">
          <a:xfrm flipV="1">
            <a:off x="6096000" y="5775325"/>
            <a:ext cx="0" cy="3810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0488" tIns="44450" rIns="90488" bIns="44450"/>
          <a:lstStyle/>
          <a:p>
            <a:endParaRPr lang="en-US"/>
          </a:p>
        </p:txBody>
      </p:sp>
      <p:sp>
        <p:nvSpPr>
          <p:cNvPr id="1143825" name="Line 17"/>
          <p:cNvSpPr>
            <a:spLocks noChangeShapeType="1"/>
          </p:cNvSpPr>
          <p:nvPr/>
        </p:nvSpPr>
        <p:spPr bwMode="auto">
          <a:xfrm>
            <a:off x="6019800" y="5775325"/>
            <a:ext cx="1524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0488" tIns="44450" rIns="90488" bIns="44450"/>
          <a:lstStyle/>
          <a:p>
            <a:endParaRPr lang="en-US"/>
          </a:p>
        </p:txBody>
      </p:sp>
      <p:sp>
        <p:nvSpPr>
          <p:cNvPr id="1143826" name="Line 18"/>
          <p:cNvSpPr>
            <a:spLocks noChangeShapeType="1"/>
          </p:cNvSpPr>
          <p:nvPr/>
        </p:nvSpPr>
        <p:spPr bwMode="auto">
          <a:xfrm flipV="1">
            <a:off x="6477000" y="4937125"/>
            <a:ext cx="0" cy="12192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0488" tIns="44450" rIns="90488" bIns="44450"/>
          <a:lstStyle/>
          <a:p>
            <a:endParaRPr lang="en-US"/>
          </a:p>
        </p:txBody>
      </p:sp>
      <p:sp>
        <p:nvSpPr>
          <p:cNvPr id="1143827" name="Line 19"/>
          <p:cNvSpPr>
            <a:spLocks noChangeShapeType="1"/>
          </p:cNvSpPr>
          <p:nvPr/>
        </p:nvSpPr>
        <p:spPr bwMode="auto">
          <a:xfrm>
            <a:off x="6400800" y="4937125"/>
            <a:ext cx="1524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0488" tIns="44450" rIns="90488" bIns="44450"/>
          <a:lstStyle/>
          <a:p>
            <a:endParaRPr lang="en-US"/>
          </a:p>
        </p:txBody>
      </p:sp>
      <p:sp>
        <p:nvSpPr>
          <p:cNvPr id="1143828" name="Freeform 20"/>
          <p:cNvSpPr>
            <a:spLocks/>
          </p:cNvSpPr>
          <p:nvPr/>
        </p:nvSpPr>
        <p:spPr bwMode="auto">
          <a:xfrm>
            <a:off x="2209800" y="5165725"/>
            <a:ext cx="4572000" cy="228600"/>
          </a:xfrm>
          <a:custGeom>
            <a:avLst/>
            <a:gdLst>
              <a:gd name="T0" fmla="*/ 0 w 2880"/>
              <a:gd name="T1" fmla="*/ 0 h 144"/>
              <a:gd name="T2" fmla="*/ 672 w 2880"/>
              <a:gd name="T3" fmla="*/ 0 h 144"/>
              <a:gd name="T4" fmla="*/ 1248 w 2880"/>
              <a:gd name="T5" fmla="*/ 96 h 144"/>
              <a:gd name="T6" fmla="*/ 1680 w 2880"/>
              <a:gd name="T7" fmla="*/ 0 h 144"/>
              <a:gd name="T8" fmla="*/ 2448 w 2880"/>
              <a:gd name="T9" fmla="*/ 144 h 144"/>
              <a:gd name="T10" fmla="*/ 2688 w 2880"/>
              <a:gd name="T11" fmla="*/ 96 h 144"/>
              <a:gd name="T12" fmla="*/ 2880 w 2880"/>
              <a:gd name="T13" fmla="*/ 144 h 1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880" h="144">
                <a:moveTo>
                  <a:pt x="0" y="0"/>
                </a:moveTo>
                <a:lnTo>
                  <a:pt x="672" y="0"/>
                </a:lnTo>
                <a:lnTo>
                  <a:pt x="1248" y="96"/>
                </a:lnTo>
                <a:lnTo>
                  <a:pt x="1680" y="0"/>
                </a:lnTo>
                <a:lnTo>
                  <a:pt x="2448" y="144"/>
                </a:lnTo>
                <a:lnTo>
                  <a:pt x="2688" y="96"/>
                </a:lnTo>
                <a:lnTo>
                  <a:pt x="2880" y="144"/>
                </a:lnTo>
              </a:path>
            </a:pathLst>
          </a:custGeom>
          <a:noFill/>
          <a:ln w="25400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bg2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/>
          <a:lstStyle/>
          <a:p>
            <a:endParaRPr lang="en-US"/>
          </a:p>
        </p:txBody>
      </p:sp>
      <p:sp>
        <p:nvSpPr>
          <p:cNvPr id="1143829" name="Line 21"/>
          <p:cNvSpPr>
            <a:spLocks noChangeShapeType="1"/>
          </p:cNvSpPr>
          <p:nvPr/>
        </p:nvSpPr>
        <p:spPr bwMode="auto">
          <a:xfrm flipH="1">
            <a:off x="1981200" y="5165725"/>
            <a:ext cx="228600" cy="7620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0488" tIns="44450" rIns="90488" bIns="44450"/>
          <a:lstStyle/>
          <a:p>
            <a:endParaRPr lang="en-US"/>
          </a:p>
        </p:txBody>
      </p:sp>
      <p:sp>
        <p:nvSpPr>
          <p:cNvPr id="1143830" name="Text Box 22"/>
          <p:cNvSpPr txBox="1">
            <a:spLocks noChangeArrowheads="1"/>
          </p:cNvSpPr>
          <p:nvPr/>
        </p:nvSpPr>
        <p:spPr bwMode="auto">
          <a:xfrm rot="-5400000">
            <a:off x="761206" y="4680744"/>
            <a:ext cx="1344613" cy="333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bg2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pPr algn="ctr"/>
            <a:r>
              <a:rPr lang="en-US" i="1">
                <a:latin typeface="Times New Roman" charset="0"/>
              </a:rPr>
              <a:t>EstimatedRTT</a:t>
            </a:r>
          </a:p>
        </p:txBody>
      </p:sp>
      <p:sp>
        <p:nvSpPr>
          <p:cNvPr id="1143831" name="Text Box 23"/>
          <p:cNvSpPr txBox="1">
            <a:spLocks noChangeArrowheads="1"/>
          </p:cNvSpPr>
          <p:nvPr/>
        </p:nvSpPr>
        <p:spPr bwMode="auto">
          <a:xfrm>
            <a:off x="6337300" y="6296025"/>
            <a:ext cx="587375" cy="333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bg2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pPr algn="ctr"/>
            <a:r>
              <a:rPr lang="en-US" i="1">
                <a:latin typeface="Times New Roman" charset="0"/>
              </a:rPr>
              <a:t>Time</a:t>
            </a:r>
          </a:p>
        </p:txBody>
      </p:sp>
      <p:sp>
        <p:nvSpPr>
          <p:cNvPr id="1143832" name="Text Box 24"/>
          <p:cNvSpPr txBox="1">
            <a:spLocks noChangeArrowheads="1"/>
          </p:cNvSpPr>
          <p:nvPr/>
        </p:nvSpPr>
        <p:spPr bwMode="auto">
          <a:xfrm>
            <a:off x="3554413" y="4010025"/>
            <a:ext cx="1128712" cy="333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bg2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pPr algn="ctr"/>
            <a:r>
              <a:rPr lang="en-US" i="1">
                <a:latin typeface="Times New Roman" charset="0"/>
              </a:rPr>
              <a:t>SampleRTT</a:t>
            </a:r>
          </a:p>
        </p:txBody>
      </p:sp>
      <p:sp>
        <p:nvSpPr>
          <p:cNvPr id="1143833" name="Line 25"/>
          <p:cNvSpPr>
            <a:spLocks noChangeShapeType="1"/>
          </p:cNvSpPr>
          <p:nvPr/>
        </p:nvSpPr>
        <p:spPr bwMode="auto">
          <a:xfrm flipH="1">
            <a:off x="2209800" y="4479925"/>
            <a:ext cx="1600200" cy="457200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0488" tIns="44450" rIns="90488" bIns="44450"/>
          <a:lstStyle/>
          <a:p>
            <a:endParaRPr lang="en-US"/>
          </a:p>
        </p:txBody>
      </p:sp>
      <p:sp>
        <p:nvSpPr>
          <p:cNvPr id="1143834" name="Line 26"/>
          <p:cNvSpPr>
            <a:spLocks noChangeShapeType="1"/>
          </p:cNvSpPr>
          <p:nvPr/>
        </p:nvSpPr>
        <p:spPr bwMode="auto">
          <a:xfrm flipH="1">
            <a:off x="3276600" y="4479925"/>
            <a:ext cx="685800" cy="762000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0488" tIns="44450" rIns="90488" bIns="44450"/>
          <a:lstStyle/>
          <a:p>
            <a:endParaRPr lang="en-US"/>
          </a:p>
        </p:txBody>
      </p:sp>
      <p:sp>
        <p:nvSpPr>
          <p:cNvPr id="1143835" name="Line 27"/>
          <p:cNvSpPr>
            <a:spLocks noChangeShapeType="1"/>
          </p:cNvSpPr>
          <p:nvPr/>
        </p:nvSpPr>
        <p:spPr bwMode="auto">
          <a:xfrm>
            <a:off x="4191000" y="4479925"/>
            <a:ext cx="685800" cy="457200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0488" tIns="44450" rIns="90488" bIns="44450"/>
          <a:lstStyle/>
          <a:p>
            <a:endParaRPr lang="en-US"/>
          </a:p>
        </p:txBody>
      </p:sp>
      <p:sp>
        <p:nvSpPr>
          <p:cNvPr id="1143836" name="Line 28"/>
          <p:cNvSpPr>
            <a:spLocks noChangeShapeType="1"/>
          </p:cNvSpPr>
          <p:nvPr/>
        </p:nvSpPr>
        <p:spPr bwMode="auto">
          <a:xfrm>
            <a:off x="4191000" y="4479925"/>
            <a:ext cx="2286000" cy="457200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0488" tIns="44450" rIns="90488" bIns="44450"/>
          <a:lstStyle/>
          <a:p>
            <a:endParaRPr lang="en-US"/>
          </a:p>
        </p:txBody>
      </p:sp>
      <p:sp>
        <p:nvSpPr>
          <p:cNvPr id="1143837" name="Line 29"/>
          <p:cNvSpPr>
            <a:spLocks noChangeShapeType="1"/>
          </p:cNvSpPr>
          <p:nvPr/>
        </p:nvSpPr>
        <p:spPr bwMode="auto">
          <a:xfrm>
            <a:off x="4038600" y="4479925"/>
            <a:ext cx="152400" cy="1066800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0488" tIns="44450" rIns="90488" bIns="44450"/>
          <a:lstStyle/>
          <a:p>
            <a:endParaRPr lang="en-US"/>
          </a:p>
        </p:txBody>
      </p:sp>
      <p:sp>
        <p:nvSpPr>
          <p:cNvPr id="1143838" name="Line 30"/>
          <p:cNvSpPr>
            <a:spLocks noChangeShapeType="1"/>
          </p:cNvSpPr>
          <p:nvPr/>
        </p:nvSpPr>
        <p:spPr bwMode="auto">
          <a:xfrm>
            <a:off x="4114800" y="4479925"/>
            <a:ext cx="1981200" cy="1295400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0488" tIns="44450" rIns="90488" bIns="44450"/>
          <a:lstStyle/>
          <a:p>
            <a:endParaRPr lang="en-US"/>
          </a:p>
        </p:txBody>
      </p:sp>
      <p:sp>
        <p:nvSpPr>
          <p:cNvPr id="31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11828BE7-28D6-6A44-825C-169A4C1A9E19}" type="slidenum">
              <a:rPr lang="en-US" smtClean="0"/>
              <a:t>96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58535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38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38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38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38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38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38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38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38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38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38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38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38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38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38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38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38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38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38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38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38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38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38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38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38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38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38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38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43810" grpId="0" animBg="1"/>
      <p:bldP spid="1143814" grpId="0" animBg="1"/>
      <p:bldP spid="1143815" grpId="0" animBg="1"/>
      <p:bldP spid="1143816" grpId="0" animBg="1"/>
      <p:bldP spid="1143817" grpId="0" animBg="1"/>
      <p:bldP spid="1143818" grpId="0" animBg="1"/>
      <p:bldP spid="1143819" grpId="0" animBg="1"/>
      <p:bldP spid="1143820" grpId="0" animBg="1"/>
      <p:bldP spid="1143821" grpId="0" animBg="1"/>
      <p:bldP spid="1143822" grpId="0" animBg="1"/>
      <p:bldP spid="1143823" grpId="0" animBg="1"/>
      <p:bldP spid="1143824" grpId="0" animBg="1"/>
      <p:bldP spid="1143825" grpId="0" animBg="1"/>
      <p:bldP spid="1143826" grpId="0" animBg="1"/>
      <p:bldP spid="1143827" grpId="0" animBg="1"/>
      <p:bldP spid="1143828" grpId="0" animBg="1"/>
      <p:bldP spid="1143829" grpId="0" animBg="1"/>
      <p:bldP spid="1143830" grpId="0"/>
      <p:bldP spid="1143831" grpId="0"/>
      <p:bldP spid="1143832" grpId="0"/>
      <p:bldP spid="1143833" grpId="0" animBg="1"/>
      <p:bldP spid="1143834" grpId="0" animBg="1"/>
      <p:bldP spid="1143835" grpId="0" animBg="1"/>
      <p:bldP spid="1143836" grpId="0" animBg="1"/>
      <p:bldP spid="1143837" grpId="0" animBg="1"/>
      <p:bldP spid="1143838" grpId="0" animBg="1"/>
    </p:bldLst>
  </p:timing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40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Exponential Averaging Example</a:t>
            </a:r>
          </a:p>
        </p:txBody>
      </p:sp>
      <p:sp>
        <p:nvSpPr>
          <p:cNvPr id="1154051" name="Line 3"/>
          <p:cNvSpPr>
            <a:spLocks noChangeShapeType="1"/>
          </p:cNvSpPr>
          <p:nvPr/>
        </p:nvSpPr>
        <p:spPr bwMode="auto">
          <a:xfrm flipV="1">
            <a:off x="1066800" y="2570163"/>
            <a:ext cx="0" cy="3581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0488" tIns="44450" rIns="90488" bIns="44450"/>
          <a:lstStyle/>
          <a:p>
            <a:endParaRPr lang="en-US"/>
          </a:p>
        </p:txBody>
      </p:sp>
      <p:sp>
        <p:nvSpPr>
          <p:cNvPr id="1154052" name="Line 4"/>
          <p:cNvSpPr>
            <a:spLocks noChangeShapeType="1"/>
          </p:cNvSpPr>
          <p:nvPr/>
        </p:nvSpPr>
        <p:spPr bwMode="auto">
          <a:xfrm>
            <a:off x="1066800" y="6151563"/>
            <a:ext cx="67056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0488" tIns="44450" rIns="90488" bIns="44450"/>
          <a:lstStyle/>
          <a:p>
            <a:endParaRPr lang="en-US"/>
          </a:p>
        </p:txBody>
      </p:sp>
      <p:sp>
        <p:nvSpPr>
          <p:cNvPr id="1154053" name="Line 5"/>
          <p:cNvSpPr>
            <a:spLocks noChangeShapeType="1"/>
          </p:cNvSpPr>
          <p:nvPr/>
        </p:nvSpPr>
        <p:spPr bwMode="auto">
          <a:xfrm>
            <a:off x="1066800" y="3103563"/>
            <a:ext cx="6248400" cy="0"/>
          </a:xfrm>
          <a:prstGeom prst="line">
            <a:avLst/>
          </a:prstGeom>
          <a:noFill/>
          <a:ln w="50800">
            <a:solidFill>
              <a:srgbClr val="00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0488" tIns="44450" rIns="90488" bIns="44450"/>
          <a:lstStyle/>
          <a:p>
            <a:endParaRPr lang="en-US"/>
          </a:p>
        </p:txBody>
      </p:sp>
      <p:sp>
        <p:nvSpPr>
          <p:cNvPr id="1154054" name="Text Box 6"/>
          <p:cNvSpPr txBox="1">
            <a:spLocks noChangeArrowheads="1"/>
          </p:cNvSpPr>
          <p:nvPr/>
        </p:nvSpPr>
        <p:spPr bwMode="auto">
          <a:xfrm>
            <a:off x="457200" y="2913063"/>
            <a:ext cx="625475" cy="363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bg2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r>
              <a:rPr lang="en-US" sz="1800" b="1">
                <a:solidFill>
                  <a:srgbClr val="00CC00"/>
                </a:solidFill>
              </a:rPr>
              <a:t>RTT</a:t>
            </a:r>
          </a:p>
        </p:txBody>
      </p:sp>
      <p:sp>
        <p:nvSpPr>
          <p:cNvPr id="1154055" name="Text Box 7"/>
          <p:cNvSpPr txBox="1">
            <a:spLocks noChangeArrowheads="1"/>
          </p:cNvSpPr>
          <p:nvPr/>
        </p:nvSpPr>
        <p:spPr bwMode="auto">
          <a:xfrm>
            <a:off x="7300913" y="6189663"/>
            <a:ext cx="612775" cy="363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bg2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r>
              <a:rPr lang="en-US" sz="1800"/>
              <a:t>time</a:t>
            </a:r>
          </a:p>
        </p:txBody>
      </p:sp>
      <p:grpSp>
        <p:nvGrpSpPr>
          <p:cNvPr id="1154105" name="Group 57"/>
          <p:cNvGrpSpPr>
            <a:grpSpLocks/>
          </p:cNvGrpSpPr>
          <p:nvPr/>
        </p:nvGrpSpPr>
        <p:grpSpPr bwMode="auto">
          <a:xfrm>
            <a:off x="1447800" y="3103563"/>
            <a:ext cx="3048000" cy="3124200"/>
            <a:chOff x="912" y="1811"/>
            <a:chExt cx="1920" cy="1968"/>
          </a:xfrm>
        </p:grpSpPr>
        <p:sp>
          <p:nvSpPr>
            <p:cNvPr id="1154066" name="Line 18"/>
            <p:cNvSpPr>
              <a:spLocks noChangeShapeType="1"/>
            </p:cNvSpPr>
            <p:nvPr/>
          </p:nvSpPr>
          <p:spPr bwMode="auto">
            <a:xfrm>
              <a:off x="912" y="1811"/>
              <a:ext cx="0" cy="196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90488" tIns="44450" rIns="90488" bIns="44450"/>
            <a:lstStyle/>
            <a:p>
              <a:endParaRPr lang="en-US"/>
            </a:p>
          </p:txBody>
        </p:sp>
        <p:sp>
          <p:nvSpPr>
            <p:cNvPr id="1154067" name="Line 19"/>
            <p:cNvSpPr>
              <a:spLocks noChangeShapeType="1"/>
            </p:cNvSpPr>
            <p:nvPr/>
          </p:nvSpPr>
          <p:spPr bwMode="auto">
            <a:xfrm>
              <a:off x="1152" y="1811"/>
              <a:ext cx="0" cy="196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90488" tIns="44450" rIns="90488" bIns="44450"/>
            <a:lstStyle/>
            <a:p>
              <a:endParaRPr lang="en-US"/>
            </a:p>
          </p:txBody>
        </p:sp>
        <p:sp>
          <p:nvSpPr>
            <p:cNvPr id="1154068" name="Line 20"/>
            <p:cNvSpPr>
              <a:spLocks noChangeShapeType="1"/>
            </p:cNvSpPr>
            <p:nvPr/>
          </p:nvSpPr>
          <p:spPr bwMode="auto">
            <a:xfrm>
              <a:off x="1392" y="1811"/>
              <a:ext cx="0" cy="196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90488" tIns="44450" rIns="90488" bIns="44450"/>
            <a:lstStyle/>
            <a:p>
              <a:endParaRPr lang="en-US"/>
            </a:p>
          </p:txBody>
        </p:sp>
        <p:sp>
          <p:nvSpPr>
            <p:cNvPr id="1154069" name="Line 21"/>
            <p:cNvSpPr>
              <a:spLocks noChangeShapeType="1"/>
            </p:cNvSpPr>
            <p:nvPr/>
          </p:nvSpPr>
          <p:spPr bwMode="auto">
            <a:xfrm>
              <a:off x="1632" y="1811"/>
              <a:ext cx="0" cy="196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90488" tIns="44450" rIns="90488" bIns="44450"/>
            <a:lstStyle/>
            <a:p>
              <a:endParaRPr lang="en-US"/>
            </a:p>
          </p:txBody>
        </p:sp>
        <p:sp>
          <p:nvSpPr>
            <p:cNvPr id="1154070" name="Line 22"/>
            <p:cNvSpPr>
              <a:spLocks noChangeShapeType="1"/>
            </p:cNvSpPr>
            <p:nvPr/>
          </p:nvSpPr>
          <p:spPr bwMode="auto">
            <a:xfrm>
              <a:off x="1872" y="1811"/>
              <a:ext cx="0" cy="196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90488" tIns="44450" rIns="90488" bIns="44450"/>
            <a:lstStyle/>
            <a:p>
              <a:endParaRPr lang="en-US"/>
            </a:p>
          </p:txBody>
        </p:sp>
        <p:sp>
          <p:nvSpPr>
            <p:cNvPr id="1154071" name="Line 23"/>
            <p:cNvSpPr>
              <a:spLocks noChangeShapeType="1"/>
            </p:cNvSpPr>
            <p:nvPr/>
          </p:nvSpPr>
          <p:spPr bwMode="auto">
            <a:xfrm>
              <a:off x="2112" y="1811"/>
              <a:ext cx="0" cy="196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90488" tIns="44450" rIns="90488" bIns="44450"/>
            <a:lstStyle/>
            <a:p>
              <a:endParaRPr lang="en-US"/>
            </a:p>
          </p:txBody>
        </p:sp>
        <p:sp>
          <p:nvSpPr>
            <p:cNvPr id="1154072" name="Line 24"/>
            <p:cNvSpPr>
              <a:spLocks noChangeShapeType="1"/>
            </p:cNvSpPr>
            <p:nvPr/>
          </p:nvSpPr>
          <p:spPr bwMode="auto">
            <a:xfrm>
              <a:off x="2352" y="1811"/>
              <a:ext cx="0" cy="196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90488" tIns="44450" rIns="90488" bIns="44450"/>
            <a:lstStyle/>
            <a:p>
              <a:endParaRPr lang="en-US"/>
            </a:p>
          </p:txBody>
        </p:sp>
        <p:sp>
          <p:nvSpPr>
            <p:cNvPr id="1154073" name="Line 25"/>
            <p:cNvSpPr>
              <a:spLocks noChangeShapeType="1"/>
            </p:cNvSpPr>
            <p:nvPr/>
          </p:nvSpPr>
          <p:spPr bwMode="auto">
            <a:xfrm>
              <a:off x="2592" y="1811"/>
              <a:ext cx="0" cy="196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90488" tIns="44450" rIns="90488" bIns="44450"/>
            <a:lstStyle/>
            <a:p>
              <a:endParaRPr lang="en-US"/>
            </a:p>
          </p:txBody>
        </p:sp>
        <p:sp>
          <p:nvSpPr>
            <p:cNvPr id="1154074" name="Line 26"/>
            <p:cNvSpPr>
              <a:spLocks noChangeShapeType="1"/>
            </p:cNvSpPr>
            <p:nvPr/>
          </p:nvSpPr>
          <p:spPr bwMode="auto">
            <a:xfrm>
              <a:off x="2832" y="1811"/>
              <a:ext cx="0" cy="196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90488" tIns="44450" rIns="90488" bIns="44450"/>
            <a:lstStyle/>
            <a:p>
              <a:endParaRPr lang="en-US"/>
            </a:p>
          </p:txBody>
        </p:sp>
      </p:grpSp>
      <p:sp>
        <p:nvSpPr>
          <p:cNvPr id="1154103" name="Text Box 55"/>
          <p:cNvSpPr txBox="1">
            <a:spLocks noChangeArrowheads="1"/>
          </p:cNvSpPr>
          <p:nvPr/>
        </p:nvSpPr>
        <p:spPr bwMode="auto">
          <a:xfrm>
            <a:off x="797555" y="1462088"/>
            <a:ext cx="6749420" cy="3975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bg2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r>
              <a:rPr lang="en-US" sz="2000" b="0" i="1" dirty="0" err="1">
                <a:latin typeface="+mn-lt"/>
              </a:rPr>
              <a:t>EstimatedRTT</a:t>
            </a:r>
            <a:r>
              <a:rPr lang="en-US" sz="2000" b="0" i="1" dirty="0">
                <a:latin typeface="+mn-lt"/>
              </a:rPr>
              <a:t> = </a:t>
            </a:r>
            <a:r>
              <a:rPr lang="el-GR" sz="2000" b="0" i="1" dirty="0">
                <a:latin typeface="+mn-lt"/>
                <a:cs typeface="Arial" charset="0"/>
              </a:rPr>
              <a:t>α</a:t>
            </a:r>
            <a:r>
              <a:rPr lang="en-US" sz="2000" b="0" i="1" dirty="0">
                <a:latin typeface="+mn-lt"/>
                <a:cs typeface="Arial" charset="0"/>
              </a:rPr>
              <a:t>*</a:t>
            </a:r>
            <a:r>
              <a:rPr lang="en-US" sz="2000" b="0" i="1" dirty="0" err="1">
                <a:latin typeface="+mn-lt"/>
                <a:cs typeface="Arial" charset="0"/>
              </a:rPr>
              <a:t>EstimatedRTT</a:t>
            </a:r>
            <a:r>
              <a:rPr lang="en-US" sz="2000" b="0" i="1" dirty="0">
                <a:latin typeface="+mn-lt"/>
                <a:cs typeface="Arial" charset="0"/>
              </a:rPr>
              <a:t> + </a:t>
            </a:r>
            <a:r>
              <a:rPr lang="en-US" sz="2000" b="0" dirty="0">
                <a:latin typeface="+mn-lt"/>
                <a:cs typeface="Arial" charset="0"/>
              </a:rPr>
              <a:t>(1</a:t>
            </a:r>
            <a:r>
              <a:rPr lang="en-US" sz="2000" b="0" i="1" dirty="0">
                <a:latin typeface="+mn-lt"/>
                <a:cs typeface="Arial" charset="0"/>
              </a:rPr>
              <a:t> – </a:t>
            </a:r>
            <a:r>
              <a:rPr lang="el-GR" sz="2000" b="0" i="1" dirty="0">
                <a:latin typeface="+mn-lt"/>
                <a:cs typeface="Arial" charset="0"/>
              </a:rPr>
              <a:t>α</a:t>
            </a:r>
            <a:r>
              <a:rPr lang="en-US" sz="2000" b="0" dirty="0">
                <a:latin typeface="+mn-lt"/>
                <a:cs typeface="Arial" charset="0"/>
              </a:rPr>
              <a:t>)</a:t>
            </a:r>
            <a:r>
              <a:rPr lang="en-US" sz="2000" b="0" i="1" dirty="0">
                <a:latin typeface="+mn-lt"/>
                <a:cs typeface="Arial" charset="0"/>
              </a:rPr>
              <a:t>*</a:t>
            </a:r>
            <a:r>
              <a:rPr lang="en-US" sz="2000" b="0" i="1" dirty="0" err="1">
                <a:latin typeface="+mn-lt"/>
                <a:cs typeface="Arial" charset="0"/>
              </a:rPr>
              <a:t>SampleRTT</a:t>
            </a:r>
            <a:endParaRPr lang="en-US" b="0" dirty="0">
              <a:latin typeface="+mn-lt"/>
            </a:endParaRPr>
          </a:p>
        </p:txBody>
      </p:sp>
      <p:sp>
        <p:nvSpPr>
          <p:cNvPr id="1154104" name="Text Box 56"/>
          <p:cNvSpPr txBox="1">
            <a:spLocks noChangeArrowheads="1"/>
          </p:cNvSpPr>
          <p:nvPr/>
        </p:nvSpPr>
        <p:spPr bwMode="auto">
          <a:xfrm>
            <a:off x="1447161" y="1843088"/>
            <a:ext cx="5518789" cy="3975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bg2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r>
              <a:rPr lang="en-US" sz="2000" b="0" dirty="0">
                <a:latin typeface="+mn-lt"/>
              </a:rPr>
              <a:t>Assume RTT is constant </a:t>
            </a:r>
            <a:r>
              <a:rPr lang="en-US" sz="2000" b="0" dirty="0">
                <a:latin typeface="+mn-lt"/>
                <a:sym typeface="Wingdings" charset="0"/>
              </a:rPr>
              <a:t> </a:t>
            </a:r>
            <a:r>
              <a:rPr lang="en-US" sz="2000" b="0" i="1" dirty="0" err="1">
                <a:latin typeface="+mn-lt"/>
                <a:sym typeface="Wingdings" charset="0"/>
              </a:rPr>
              <a:t>SampleRTT</a:t>
            </a:r>
            <a:r>
              <a:rPr lang="en-US" sz="2000" b="0" dirty="0">
                <a:latin typeface="+mn-lt"/>
                <a:sym typeface="Wingdings" charset="0"/>
              </a:rPr>
              <a:t> = RTT</a:t>
            </a:r>
            <a:endParaRPr lang="en-US" sz="2000" b="0" dirty="0">
              <a:latin typeface="+mn-lt"/>
            </a:endParaRPr>
          </a:p>
        </p:txBody>
      </p:sp>
      <p:sp>
        <p:nvSpPr>
          <p:cNvPr id="1154110" name="Line 62"/>
          <p:cNvSpPr>
            <a:spLocks noChangeShapeType="1"/>
          </p:cNvSpPr>
          <p:nvPr/>
        </p:nvSpPr>
        <p:spPr bwMode="auto">
          <a:xfrm>
            <a:off x="1447800" y="6096000"/>
            <a:ext cx="0" cy="152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0488" tIns="44450" rIns="90488" bIns="44450"/>
          <a:lstStyle/>
          <a:p>
            <a:endParaRPr lang="en-US"/>
          </a:p>
        </p:txBody>
      </p:sp>
      <p:sp>
        <p:nvSpPr>
          <p:cNvPr id="1154111" name="Line 63"/>
          <p:cNvSpPr>
            <a:spLocks noChangeShapeType="1"/>
          </p:cNvSpPr>
          <p:nvPr/>
        </p:nvSpPr>
        <p:spPr bwMode="auto">
          <a:xfrm>
            <a:off x="1828800" y="6096000"/>
            <a:ext cx="0" cy="152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0488" tIns="44450" rIns="90488" bIns="44450"/>
          <a:lstStyle/>
          <a:p>
            <a:endParaRPr lang="en-US"/>
          </a:p>
        </p:txBody>
      </p:sp>
      <p:sp>
        <p:nvSpPr>
          <p:cNvPr id="1154112" name="Line 64"/>
          <p:cNvSpPr>
            <a:spLocks noChangeShapeType="1"/>
          </p:cNvSpPr>
          <p:nvPr/>
        </p:nvSpPr>
        <p:spPr bwMode="auto">
          <a:xfrm>
            <a:off x="2209800" y="6096000"/>
            <a:ext cx="0" cy="152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0488" tIns="44450" rIns="90488" bIns="44450"/>
          <a:lstStyle/>
          <a:p>
            <a:endParaRPr lang="en-US"/>
          </a:p>
        </p:txBody>
      </p:sp>
      <p:sp>
        <p:nvSpPr>
          <p:cNvPr id="1154113" name="Line 65"/>
          <p:cNvSpPr>
            <a:spLocks noChangeShapeType="1"/>
          </p:cNvSpPr>
          <p:nvPr/>
        </p:nvSpPr>
        <p:spPr bwMode="auto">
          <a:xfrm>
            <a:off x="2590800" y="6096000"/>
            <a:ext cx="0" cy="152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0488" tIns="44450" rIns="90488" bIns="44450"/>
          <a:lstStyle/>
          <a:p>
            <a:endParaRPr lang="en-US"/>
          </a:p>
        </p:txBody>
      </p:sp>
      <p:sp>
        <p:nvSpPr>
          <p:cNvPr id="1154114" name="Line 66"/>
          <p:cNvSpPr>
            <a:spLocks noChangeShapeType="1"/>
          </p:cNvSpPr>
          <p:nvPr/>
        </p:nvSpPr>
        <p:spPr bwMode="auto">
          <a:xfrm>
            <a:off x="3352800" y="6096000"/>
            <a:ext cx="0" cy="152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0488" tIns="44450" rIns="90488" bIns="44450"/>
          <a:lstStyle/>
          <a:p>
            <a:endParaRPr lang="en-US"/>
          </a:p>
        </p:txBody>
      </p:sp>
      <p:sp>
        <p:nvSpPr>
          <p:cNvPr id="1154115" name="Line 67"/>
          <p:cNvSpPr>
            <a:spLocks noChangeShapeType="1"/>
          </p:cNvSpPr>
          <p:nvPr/>
        </p:nvSpPr>
        <p:spPr bwMode="auto">
          <a:xfrm>
            <a:off x="2971800" y="6096000"/>
            <a:ext cx="0" cy="152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0488" tIns="44450" rIns="90488" bIns="44450"/>
          <a:lstStyle/>
          <a:p>
            <a:endParaRPr lang="en-US"/>
          </a:p>
        </p:txBody>
      </p:sp>
      <p:sp>
        <p:nvSpPr>
          <p:cNvPr id="1154116" name="Line 68"/>
          <p:cNvSpPr>
            <a:spLocks noChangeShapeType="1"/>
          </p:cNvSpPr>
          <p:nvPr/>
        </p:nvSpPr>
        <p:spPr bwMode="auto">
          <a:xfrm>
            <a:off x="3733800" y="6096000"/>
            <a:ext cx="0" cy="152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0488" tIns="44450" rIns="90488" bIns="44450"/>
          <a:lstStyle/>
          <a:p>
            <a:endParaRPr lang="en-US"/>
          </a:p>
        </p:txBody>
      </p:sp>
      <p:sp>
        <p:nvSpPr>
          <p:cNvPr id="1154117" name="Line 69"/>
          <p:cNvSpPr>
            <a:spLocks noChangeShapeType="1"/>
          </p:cNvSpPr>
          <p:nvPr/>
        </p:nvSpPr>
        <p:spPr bwMode="auto">
          <a:xfrm>
            <a:off x="4114800" y="6096000"/>
            <a:ext cx="0" cy="152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0488" tIns="44450" rIns="90488" bIns="44450"/>
          <a:lstStyle/>
          <a:p>
            <a:endParaRPr lang="en-US"/>
          </a:p>
        </p:txBody>
      </p:sp>
      <p:sp>
        <p:nvSpPr>
          <p:cNvPr id="1154118" name="Line 70"/>
          <p:cNvSpPr>
            <a:spLocks noChangeShapeType="1"/>
          </p:cNvSpPr>
          <p:nvPr/>
        </p:nvSpPr>
        <p:spPr bwMode="auto">
          <a:xfrm>
            <a:off x="4495800" y="6096000"/>
            <a:ext cx="0" cy="152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0488" tIns="44450" rIns="90488" bIns="44450"/>
          <a:lstStyle/>
          <a:p>
            <a:endParaRPr lang="en-US"/>
          </a:p>
        </p:txBody>
      </p:sp>
      <p:sp>
        <p:nvSpPr>
          <p:cNvPr id="1154119" name="Text Box 71"/>
          <p:cNvSpPr txBox="1">
            <a:spLocks noChangeArrowheads="1"/>
          </p:cNvSpPr>
          <p:nvPr/>
        </p:nvSpPr>
        <p:spPr bwMode="auto">
          <a:xfrm>
            <a:off x="914400" y="6172200"/>
            <a:ext cx="293688" cy="333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bg2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r>
              <a:rPr lang="en-US"/>
              <a:t>0</a:t>
            </a:r>
          </a:p>
        </p:txBody>
      </p:sp>
      <p:sp>
        <p:nvSpPr>
          <p:cNvPr id="1154120" name="Text Box 72"/>
          <p:cNvSpPr txBox="1">
            <a:spLocks noChangeArrowheads="1"/>
          </p:cNvSpPr>
          <p:nvPr/>
        </p:nvSpPr>
        <p:spPr bwMode="auto">
          <a:xfrm>
            <a:off x="1306513" y="6172200"/>
            <a:ext cx="293687" cy="333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bg2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r>
              <a:rPr lang="en-US"/>
              <a:t>1</a:t>
            </a:r>
          </a:p>
        </p:txBody>
      </p:sp>
      <p:sp>
        <p:nvSpPr>
          <p:cNvPr id="1154121" name="Text Box 73"/>
          <p:cNvSpPr txBox="1">
            <a:spLocks noChangeArrowheads="1"/>
          </p:cNvSpPr>
          <p:nvPr/>
        </p:nvSpPr>
        <p:spPr bwMode="auto">
          <a:xfrm>
            <a:off x="1687513" y="6172200"/>
            <a:ext cx="293687" cy="333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bg2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r>
              <a:rPr lang="en-US"/>
              <a:t>2</a:t>
            </a:r>
          </a:p>
        </p:txBody>
      </p:sp>
      <p:sp>
        <p:nvSpPr>
          <p:cNvPr id="1154122" name="Text Box 74"/>
          <p:cNvSpPr txBox="1">
            <a:spLocks noChangeArrowheads="1"/>
          </p:cNvSpPr>
          <p:nvPr/>
        </p:nvSpPr>
        <p:spPr bwMode="auto">
          <a:xfrm>
            <a:off x="2068513" y="6172200"/>
            <a:ext cx="293687" cy="333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bg2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r>
              <a:rPr lang="en-US"/>
              <a:t>3</a:t>
            </a:r>
          </a:p>
        </p:txBody>
      </p:sp>
      <p:sp>
        <p:nvSpPr>
          <p:cNvPr id="1154123" name="Text Box 75"/>
          <p:cNvSpPr txBox="1">
            <a:spLocks noChangeArrowheads="1"/>
          </p:cNvSpPr>
          <p:nvPr/>
        </p:nvSpPr>
        <p:spPr bwMode="auto">
          <a:xfrm>
            <a:off x="2438400" y="6172200"/>
            <a:ext cx="293688" cy="333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bg2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r>
              <a:rPr lang="en-US"/>
              <a:t>4</a:t>
            </a:r>
          </a:p>
        </p:txBody>
      </p:sp>
      <p:sp>
        <p:nvSpPr>
          <p:cNvPr id="1154124" name="Text Box 76"/>
          <p:cNvSpPr txBox="1">
            <a:spLocks noChangeArrowheads="1"/>
          </p:cNvSpPr>
          <p:nvPr/>
        </p:nvSpPr>
        <p:spPr bwMode="auto">
          <a:xfrm>
            <a:off x="2819400" y="6172200"/>
            <a:ext cx="293688" cy="333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bg2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r>
              <a:rPr lang="en-US"/>
              <a:t>5</a:t>
            </a:r>
          </a:p>
        </p:txBody>
      </p:sp>
      <p:sp>
        <p:nvSpPr>
          <p:cNvPr id="1154125" name="Text Box 77"/>
          <p:cNvSpPr txBox="1">
            <a:spLocks noChangeArrowheads="1"/>
          </p:cNvSpPr>
          <p:nvPr/>
        </p:nvSpPr>
        <p:spPr bwMode="auto">
          <a:xfrm>
            <a:off x="3200400" y="6172200"/>
            <a:ext cx="293688" cy="333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bg2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r>
              <a:rPr lang="en-US"/>
              <a:t>6</a:t>
            </a:r>
          </a:p>
        </p:txBody>
      </p:sp>
      <p:sp>
        <p:nvSpPr>
          <p:cNvPr id="1154126" name="Text Box 78"/>
          <p:cNvSpPr txBox="1">
            <a:spLocks noChangeArrowheads="1"/>
          </p:cNvSpPr>
          <p:nvPr/>
        </p:nvSpPr>
        <p:spPr bwMode="auto">
          <a:xfrm>
            <a:off x="3581400" y="6172200"/>
            <a:ext cx="293688" cy="333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bg2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r>
              <a:rPr lang="en-US"/>
              <a:t>7</a:t>
            </a:r>
          </a:p>
        </p:txBody>
      </p:sp>
      <p:sp>
        <p:nvSpPr>
          <p:cNvPr id="1154127" name="Text Box 79"/>
          <p:cNvSpPr txBox="1">
            <a:spLocks noChangeArrowheads="1"/>
          </p:cNvSpPr>
          <p:nvPr/>
        </p:nvSpPr>
        <p:spPr bwMode="auto">
          <a:xfrm>
            <a:off x="3962400" y="6172200"/>
            <a:ext cx="293688" cy="333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bg2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r>
              <a:rPr lang="en-US"/>
              <a:t>8</a:t>
            </a:r>
          </a:p>
        </p:txBody>
      </p:sp>
      <p:sp>
        <p:nvSpPr>
          <p:cNvPr id="1154128" name="Text Box 80"/>
          <p:cNvSpPr txBox="1">
            <a:spLocks noChangeArrowheads="1"/>
          </p:cNvSpPr>
          <p:nvPr/>
        </p:nvSpPr>
        <p:spPr bwMode="auto">
          <a:xfrm>
            <a:off x="4343400" y="6172200"/>
            <a:ext cx="293688" cy="333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bg2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r>
              <a:rPr lang="en-US"/>
              <a:t>9</a:t>
            </a:r>
          </a:p>
        </p:txBody>
      </p:sp>
      <p:grpSp>
        <p:nvGrpSpPr>
          <p:cNvPr id="1154148" name="Group 100"/>
          <p:cNvGrpSpPr>
            <a:grpSpLocks/>
          </p:cNvGrpSpPr>
          <p:nvPr/>
        </p:nvGrpSpPr>
        <p:grpSpPr bwMode="auto">
          <a:xfrm>
            <a:off x="1066800" y="3179763"/>
            <a:ext cx="7019925" cy="2971800"/>
            <a:chOff x="672" y="1859"/>
            <a:chExt cx="4422" cy="1872"/>
          </a:xfrm>
        </p:grpSpPr>
        <p:sp>
          <p:nvSpPr>
            <p:cNvPr id="1154149" name="Freeform 101"/>
            <p:cNvSpPr>
              <a:spLocks/>
            </p:cNvSpPr>
            <p:nvPr/>
          </p:nvSpPr>
          <p:spPr bwMode="auto">
            <a:xfrm>
              <a:off x="672" y="1859"/>
              <a:ext cx="3936" cy="1872"/>
            </a:xfrm>
            <a:custGeom>
              <a:avLst/>
              <a:gdLst>
                <a:gd name="T0" fmla="*/ 0 w 3936"/>
                <a:gd name="T1" fmla="*/ 1872 h 1872"/>
                <a:gd name="T2" fmla="*/ 240 w 3936"/>
                <a:gd name="T3" fmla="*/ 1488 h 1872"/>
                <a:gd name="T4" fmla="*/ 480 w 3936"/>
                <a:gd name="T5" fmla="*/ 1200 h 1872"/>
                <a:gd name="T6" fmla="*/ 720 w 3936"/>
                <a:gd name="T7" fmla="*/ 960 h 1872"/>
                <a:gd name="T8" fmla="*/ 960 w 3936"/>
                <a:gd name="T9" fmla="*/ 768 h 1872"/>
                <a:gd name="T10" fmla="*/ 1200 w 3936"/>
                <a:gd name="T11" fmla="*/ 576 h 1872"/>
                <a:gd name="T12" fmla="*/ 1440 w 3936"/>
                <a:gd name="T13" fmla="*/ 432 h 1872"/>
                <a:gd name="T14" fmla="*/ 1728 w 3936"/>
                <a:gd name="T15" fmla="*/ 336 h 1872"/>
                <a:gd name="T16" fmla="*/ 2064 w 3936"/>
                <a:gd name="T17" fmla="*/ 240 h 1872"/>
                <a:gd name="T18" fmla="*/ 2592 w 3936"/>
                <a:gd name="T19" fmla="*/ 144 h 1872"/>
                <a:gd name="T20" fmla="*/ 3360 w 3936"/>
                <a:gd name="T21" fmla="*/ 48 h 1872"/>
                <a:gd name="T22" fmla="*/ 3936 w 3936"/>
                <a:gd name="T23" fmla="*/ 0 h 18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936" h="1872">
                  <a:moveTo>
                    <a:pt x="0" y="1872"/>
                  </a:moveTo>
                  <a:lnTo>
                    <a:pt x="240" y="1488"/>
                  </a:lnTo>
                  <a:lnTo>
                    <a:pt x="480" y="1200"/>
                  </a:lnTo>
                  <a:lnTo>
                    <a:pt x="720" y="960"/>
                  </a:lnTo>
                  <a:lnTo>
                    <a:pt x="960" y="768"/>
                  </a:lnTo>
                  <a:lnTo>
                    <a:pt x="1200" y="576"/>
                  </a:lnTo>
                  <a:lnTo>
                    <a:pt x="1440" y="432"/>
                  </a:lnTo>
                  <a:lnTo>
                    <a:pt x="1728" y="336"/>
                  </a:lnTo>
                  <a:lnTo>
                    <a:pt x="2064" y="240"/>
                  </a:lnTo>
                  <a:lnTo>
                    <a:pt x="2592" y="144"/>
                  </a:lnTo>
                  <a:lnTo>
                    <a:pt x="3360" y="48"/>
                  </a:lnTo>
                  <a:lnTo>
                    <a:pt x="3936" y="0"/>
                  </a:lnTo>
                </a:path>
              </a:pathLst>
            </a:custGeom>
            <a:noFill/>
            <a:ln w="25400" cap="flat" cmpd="sng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bg2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488" tIns="44450" rIns="90488" bIns="44450"/>
            <a:lstStyle/>
            <a:p>
              <a:endParaRPr lang="en-US"/>
            </a:p>
          </p:txBody>
        </p:sp>
        <p:sp>
          <p:nvSpPr>
            <p:cNvPr id="1154150" name="Oval 102"/>
            <p:cNvSpPr>
              <a:spLocks noChangeArrowheads="1"/>
            </p:cNvSpPr>
            <p:nvPr/>
          </p:nvSpPr>
          <p:spPr bwMode="auto">
            <a:xfrm>
              <a:off x="864" y="3299"/>
              <a:ext cx="96" cy="96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 anchor="ctr"/>
            <a:lstStyle/>
            <a:p>
              <a:endParaRPr lang="en-US"/>
            </a:p>
          </p:txBody>
        </p:sp>
        <p:sp>
          <p:nvSpPr>
            <p:cNvPr id="1154151" name="Oval 103"/>
            <p:cNvSpPr>
              <a:spLocks noChangeArrowheads="1"/>
            </p:cNvSpPr>
            <p:nvPr/>
          </p:nvSpPr>
          <p:spPr bwMode="auto">
            <a:xfrm>
              <a:off x="1104" y="3011"/>
              <a:ext cx="96" cy="96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 anchor="ctr"/>
            <a:lstStyle/>
            <a:p>
              <a:endParaRPr lang="en-US"/>
            </a:p>
          </p:txBody>
        </p:sp>
        <p:sp>
          <p:nvSpPr>
            <p:cNvPr id="1154152" name="Oval 104"/>
            <p:cNvSpPr>
              <a:spLocks noChangeArrowheads="1"/>
            </p:cNvSpPr>
            <p:nvPr/>
          </p:nvSpPr>
          <p:spPr bwMode="auto">
            <a:xfrm>
              <a:off x="1344" y="2771"/>
              <a:ext cx="96" cy="96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 anchor="ctr"/>
            <a:lstStyle/>
            <a:p>
              <a:endParaRPr lang="en-US"/>
            </a:p>
          </p:txBody>
        </p:sp>
        <p:sp>
          <p:nvSpPr>
            <p:cNvPr id="1154153" name="Oval 105"/>
            <p:cNvSpPr>
              <a:spLocks noChangeArrowheads="1"/>
            </p:cNvSpPr>
            <p:nvPr/>
          </p:nvSpPr>
          <p:spPr bwMode="auto">
            <a:xfrm>
              <a:off x="1584" y="2579"/>
              <a:ext cx="96" cy="96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 anchor="ctr"/>
            <a:lstStyle/>
            <a:p>
              <a:endParaRPr lang="en-US"/>
            </a:p>
          </p:txBody>
        </p:sp>
        <p:sp>
          <p:nvSpPr>
            <p:cNvPr id="1154154" name="Oval 106"/>
            <p:cNvSpPr>
              <a:spLocks noChangeArrowheads="1"/>
            </p:cNvSpPr>
            <p:nvPr/>
          </p:nvSpPr>
          <p:spPr bwMode="auto">
            <a:xfrm>
              <a:off x="1824" y="2387"/>
              <a:ext cx="96" cy="96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 anchor="ctr"/>
            <a:lstStyle/>
            <a:p>
              <a:endParaRPr lang="en-US"/>
            </a:p>
          </p:txBody>
        </p:sp>
        <p:sp>
          <p:nvSpPr>
            <p:cNvPr id="1154155" name="Oval 107"/>
            <p:cNvSpPr>
              <a:spLocks noChangeArrowheads="1"/>
            </p:cNvSpPr>
            <p:nvPr/>
          </p:nvSpPr>
          <p:spPr bwMode="auto">
            <a:xfrm>
              <a:off x="2064" y="2243"/>
              <a:ext cx="96" cy="96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 anchor="ctr"/>
            <a:lstStyle/>
            <a:p>
              <a:endParaRPr lang="en-US"/>
            </a:p>
          </p:txBody>
        </p:sp>
        <p:sp>
          <p:nvSpPr>
            <p:cNvPr id="1154156" name="Oval 108"/>
            <p:cNvSpPr>
              <a:spLocks noChangeArrowheads="1"/>
            </p:cNvSpPr>
            <p:nvPr/>
          </p:nvSpPr>
          <p:spPr bwMode="auto">
            <a:xfrm>
              <a:off x="2304" y="2156"/>
              <a:ext cx="96" cy="96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 anchor="ctr"/>
            <a:lstStyle/>
            <a:p>
              <a:endParaRPr lang="en-US"/>
            </a:p>
          </p:txBody>
        </p:sp>
        <p:sp>
          <p:nvSpPr>
            <p:cNvPr id="1154157" name="Oval 109"/>
            <p:cNvSpPr>
              <a:spLocks noChangeArrowheads="1"/>
            </p:cNvSpPr>
            <p:nvPr/>
          </p:nvSpPr>
          <p:spPr bwMode="auto">
            <a:xfrm>
              <a:off x="2553" y="2088"/>
              <a:ext cx="96" cy="96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 anchor="ctr"/>
            <a:lstStyle/>
            <a:p>
              <a:endParaRPr lang="en-US"/>
            </a:p>
          </p:txBody>
        </p:sp>
        <p:sp>
          <p:nvSpPr>
            <p:cNvPr id="1154158" name="Oval 110"/>
            <p:cNvSpPr>
              <a:spLocks noChangeArrowheads="1"/>
            </p:cNvSpPr>
            <p:nvPr/>
          </p:nvSpPr>
          <p:spPr bwMode="auto">
            <a:xfrm>
              <a:off x="2784" y="2021"/>
              <a:ext cx="96" cy="96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 anchor="ctr"/>
            <a:lstStyle/>
            <a:p>
              <a:endParaRPr lang="en-US"/>
            </a:p>
          </p:txBody>
        </p:sp>
        <p:sp>
          <p:nvSpPr>
            <p:cNvPr id="1154159" name="Text Box 111"/>
            <p:cNvSpPr txBox="1">
              <a:spLocks noChangeArrowheads="1"/>
            </p:cNvSpPr>
            <p:nvPr/>
          </p:nvSpPr>
          <p:spPr bwMode="auto">
            <a:xfrm>
              <a:off x="3456" y="1960"/>
              <a:ext cx="1638" cy="24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bg2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r>
                <a:rPr lang="en-US" sz="2000" i="1">
                  <a:solidFill>
                    <a:schemeClr val="accent1"/>
                  </a:solidFill>
                  <a:latin typeface="Times New Roman" charset="0"/>
                  <a:cs typeface="Arial" charset="0"/>
                </a:rPr>
                <a:t>EstimatedRTT</a:t>
              </a:r>
              <a:r>
                <a:rPr lang="en-US" sz="2000">
                  <a:solidFill>
                    <a:schemeClr val="accent1"/>
                  </a:solidFill>
                  <a:latin typeface="Times New Roman" charset="0"/>
                  <a:cs typeface="Arial" charset="0"/>
                </a:rPr>
                <a:t> (</a:t>
              </a:r>
              <a:r>
                <a:rPr lang="el-GR" sz="2000">
                  <a:solidFill>
                    <a:schemeClr val="accent1"/>
                  </a:solidFill>
                  <a:latin typeface="Times New Roman" charset="0"/>
                  <a:cs typeface="Arial" charset="0"/>
                </a:rPr>
                <a:t>α</a:t>
              </a:r>
              <a:r>
                <a:rPr lang="en-US" sz="2000">
                  <a:solidFill>
                    <a:schemeClr val="accent1"/>
                  </a:solidFill>
                  <a:latin typeface="Times New Roman" charset="0"/>
                  <a:cs typeface="Arial" charset="0"/>
                </a:rPr>
                <a:t> = 0.8)</a:t>
              </a:r>
              <a:endParaRPr lang="el-GR" sz="2000">
                <a:solidFill>
                  <a:schemeClr val="accent1"/>
                </a:solidFill>
                <a:latin typeface="Times New Roman" charset="0"/>
                <a:cs typeface="Arial" charset="0"/>
              </a:endParaRPr>
            </a:p>
          </p:txBody>
        </p:sp>
      </p:grpSp>
      <p:grpSp>
        <p:nvGrpSpPr>
          <p:cNvPr id="1154160" name="Group 112"/>
          <p:cNvGrpSpPr>
            <a:grpSpLocks/>
          </p:cNvGrpSpPr>
          <p:nvPr/>
        </p:nvGrpSpPr>
        <p:grpSpPr bwMode="auto">
          <a:xfrm>
            <a:off x="1066800" y="2709863"/>
            <a:ext cx="6715125" cy="3441700"/>
            <a:chOff x="672" y="1563"/>
            <a:chExt cx="4230" cy="2168"/>
          </a:xfrm>
        </p:grpSpPr>
        <p:sp>
          <p:nvSpPr>
            <p:cNvPr id="1154161" name="Oval 113"/>
            <p:cNvSpPr>
              <a:spLocks noChangeArrowheads="1"/>
            </p:cNvSpPr>
            <p:nvPr/>
          </p:nvSpPr>
          <p:spPr bwMode="auto">
            <a:xfrm>
              <a:off x="864" y="2723"/>
              <a:ext cx="96" cy="96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 anchor="ctr"/>
            <a:lstStyle/>
            <a:p>
              <a:endParaRPr lang="en-US"/>
            </a:p>
          </p:txBody>
        </p:sp>
        <p:sp>
          <p:nvSpPr>
            <p:cNvPr id="1154162" name="Oval 114"/>
            <p:cNvSpPr>
              <a:spLocks noChangeArrowheads="1"/>
            </p:cNvSpPr>
            <p:nvPr/>
          </p:nvSpPr>
          <p:spPr bwMode="auto">
            <a:xfrm>
              <a:off x="1104" y="2243"/>
              <a:ext cx="96" cy="96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 anchor="ctr"/>
            <a:lstStyle/>
            <a:p>
              <a:endParaRPr lang="en-US"/>
            </a:p>
          </p:txBody>
        </p:sp>
        <p:sp>
          <p:nvSpPr>
            <p:cNvPr id="1154163" name="Oval 115"/>
            <p:cNvSpPr>
              <a:spLocks noChangeArrowheads="1"/>
            </p:cNvSpPr>
            <p:nvPr/>
          </p:nvSpPr>
          <p:spPr bwMode="auto">
            <a:xfrm>
              <a:off x="1344" y="2003"/>
              <a:ext cx="96" cy="96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 anchor="ctr"/>
            <a:lstStyle/>
            <a:p>
              <a:endParaRPr lang="en-US"/>
            </a:p>
          </p:txBody>
        </p:sp>
        <p:sp>
          <p:nvSpPr>
            <p:cNvPr id="1154164" name="Oval 116"/>
            <p:cNvSpPr>
              <a:spLocks noChangeArrowheads="1"/>
            </p:cNvSpPr>
            <p:nvPr/>
          </p:nvSpPr>
          <p:spPr bwMode="auto">
            <a:xfrm>
              <a:off x="1584" y="1907"/>
              <a:ext cx="96" cy="96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 anchor="ctr"/>
            <a:lstStyle/>
            <a:p>
              <a:endParaRPr lang="en-US"/>
            </a:p>
          </p:txBody>
        </p:sp>
        <p:sp>
          <p:nvSpPr>
            <p:cNvPr id="1154165" name="Oval 117"/>
            <p:cNvSpPr>
              <a:spLocks noChangeArrowheads="1"/>
            </p:cNvSpPr>
            <p:nvPr/>
          </p:nvSpPr>
          <p:spPr bwMode="auto">
            <a:xfrm>
              <a:off x="1824" y="1811"/>
              <a:ext cx="96" cy="96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 anchor="ctr"/>
            <a:lstStyle/>
            <a:p>
              <a:endParaRPr lang="en-US"/>
            </a:p>
          </p:txBody>
        </p:sp>
        <p:sp>
          <p:nvSpPr>
            <p:cNvPr id="1154166" name="Oval 118"/>
            <p:cNvSpPr>
              <a:spLocks noChangeArrowheads="1"/>
            </p:cNvSpPr>
            <p:nvPr/>
          </p:nvSpPr>
          <p:spPr bwMode="auto">
            <a:xfrm>
              <a:off x="2064" y="1763"/>
              <a:ext cx="96" cy="96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 anchor="ctr"/>
            <a:lstStyle/>
            <a:p>
              <a:endParaRPr lang="en-US"/>
            </a:p>
          </p:txBody>
        </p:sp>
        <p:sp>
          <p:nvSpPr>
            <p:cNvPr id="1154167" name="Freeform 119"/>
            <p:cNvSpPr>
              <a:spLocks/>
            </p:cNvSpPr>
            <p:nvPr/>
          </p:nvSpPr>
          <p:spPr bwMode="auto">
            <a:xfrm>
              <a:off x="672" y="1811"/>
              <a:ext cx="3456" cy="1920"/>
            </a:xfrm>
            <a:custGeom>
              <a:avLst/>
              <a:gdLst>
                <a:gd name="T0" fmla="*/ 0 w 3456"/>
                <a:gd name="T1" fmla="*/ 1920 h 1920"/>
                <a:gd name="T2" fmla="*/ 240 w 3456"/>
                <a:gd name="T3" fmla="*/ 960 h 1920"/>
                <a:gd name="T4" fmla="*/ 480 w 3456"/>
                <a:gd name="T5" fmla="*/ 480 h 1920"/>
                <a:gd name="T6" fmla="*/ 720 w 3456"/>
                <a:gd name="T7" fmla="*/ 240 h 1920"/>
                <a:gd name="T8" fmla="*/ 960 w 3456"/>
                <a:gd name="T9" fmla="*/ 144 h 1920"/>
                <a:gd name="T10" fmla="*/ 1200 w 3456"/>
                <a:gd name="T11" fmla="*/ 48 h 1920"/>
                <a:gd name="T12" fmla="*/ 1440 w 3456"/>
                <a:gd name="T13" fmla="*/ 0 h 1920"/>
                <a:gd name="T14" fmla="*/ 3456 w 3456"/>
                <a:gd name="T15" fmla="*/ 0 h 19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456" h="1920">
                  <a:moveTo>
                    <a:pt x="0" y="1920"/>
                  </a:moveTo>
                  <a:lnTo>
                    <a:pt x="240" y="960"/>
                  </a:lnTo>
                  <a:lnTo>
                    <a:pt x="480" y="480"/>
                  </a:lnTo>
                  <a:lnTo>
                    <a:pt x="720" y="240"/>
                  </a:lnTo>
                  <a:lnTo>
                    <a:pt x="960" y="144"/>
                  </a:lnTo>
                  <a:lnTo>
                    <a:pt x="1200" y="48"/>
                  </a:lnTo>
                  <a:lnTo>
                    <a:pt x="1440" y="0"/>
                  </a:lnTo>
                  <a:lnTo>
                    <a:pt x="3456" y="0"/>
                  </a:lnTo>
                </a:path>
              </a:pathLst>
            </a:custGeom>
            <a:noFill/>
            <a:ln w="25400" cap="flat" cmpd="sng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bg2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488" tIns="44450" rIns="90488" bIns="44450"/>
            <a:lstStyle/>
            <a:p>
              <a:endParaRPr lang="en-US"/>
            </a:p>
          </p:txBody>
        </p:sp>
        <p:sp>
          <p:nvSpPr>
            <p:cNvPr id="1154168" name="Text Box 120"/>
            <p:cNvSpPr txBox="1">
              <a:spLocks noChangeArrowheads="1"/>
            </p:cNvSpPr>
            <p:nvPr/>
          </p:nvSpPr>
          <p:spPr bwMode="auto">
            <a:xfrm>
              <a:off x="3264" y="1563"/>
              <a:ext cx="1638" cy="24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bg2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r>
                <a:rPr lang="en-US" sz="2000" i="1">
                  <a:solidFill>
                    <a:schemeClr val="tx2"/>
                  </a:solidFill>
                  <a:latin typeface="Times New Roman" charset="0"/>
                  <a:cs typeface="Arial" charset="0"/>
                </a:rPr>
                <a:t>EstimatedRTT</a:t>
              </a:r>
              <a:r>
                <a:rPr lang="en-US" sz="2000">
                  <a:solidFill>
                    <a:schemeClr val="tx2"/>
                  </a:solidFill>
                  <a:latin typeface="Times New Roman" charset="0"/>
                  <a:cs typeface="Arial" charset="0"/>
                </a:rPr>
                <a:t> (</a:t>
              </a:r>
              <a:r>
                <a:rPr lang="el-GR" sz="2000">
                  <a:solidFill>
                    <a:schemeClr val="tx2"/>
                  </a:solidFill>
                  <a:latin typeface="Times New Roman" charset="0"/>
                  <a:cs typeface="Arial" charset="0"/>
                </a:rPr>
                <a:t>α</a:t>
              </a:r>
              <a:r>
                <a:rPr lang="en-US" sz="2000">
                  <a:solidFill>
                    <a:schemeClr val="tx2"/>
                  </a:solidFill>
                  <a:latin typeface="Times New Roman" charset="0"/>
                  <a:cs typeface="Arial" charset="0"/>
                </a:rPr>
                <a:t> = 0.5)</a:t>
              </a:r>
              <a:endParaRPr lang="el-GR" sz="2000">
                <a:solidFill>
                  <a:schemeClr val="tx2"/>
                </a:solidFill>
                <a:latin typeface="Times New Roman" charset="0"/>
                <a:cs typeface="Arial" charset="0"/>
              </a:endParaRPr>
            </a:p>
          </p:txBody>
        </p:sp>
      </p:grpSp>
      <p:sp>
        <p:nvSpPr>
          <p:cNvPr id="60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11828BE7-28D6-6A44-825C-169A4C1A9E19}" type="slidenum">
              <a:rPr lang="en-US" smtClean="0"/>
              <a:t>97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15394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4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4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4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483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-152400"/>
            <a:ext cx="8763000" cy="1173162"/>
          </a:xfrm>
        </p:spPr>
        <p:txBody>
          <a:bodyPr/>
          <a:lstStyle/>
          <a:p>
            <a:r>
              <a:rPr lang="en-US" sz="3600" dirty="0" smtClean="0"/>
              <a:t>Problem: Ambiguous Measurements</a:t>
            </a:r>
            <a:endParaRPr lang="en-US" sz="3600" dirty="0"/>
          </a:p>
        </p:txBody>
      </p:sp>
      <p:sp>
        <p:nvSpPr>
          <p:cNvPr id="11448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600200"/>
            <a:ext cx="8153400" cy="1828800"/>
          </a:xfrm>
        </p:spPr>
        <p:txBody>
          <a:bodyPr/>
          <a:lstStyle/>
          <a:p>
            <a:r>
              <a:rPr lang="en-US" sz="2400" dirty="0"/>
              <a:t>How </a:t>
            </a:r>
            <a:r>
              <a:rPr lang="en-US" sz="2400" dirty="0" smtClean="0"/>
              <a:t>do we </a:t>
            </a:r>
            <a:r>
              <a:rPr lang="en-US" sz="2400" dirty="0"/>
              <a:t>differentiate between the real ACK, and ACK of the retransmitted packet?</a:t>
            </a:r>
          </a:p>
        </p:txBody>
      </p:sp>
      <p:sp>
        <p:nvSpPr>
          <p:cNvPr id="1144836" name="Line 4"/>
          <p:cNvSpPr>
            <a:spLocks noChangeShapeType="1"/>
          </p:cNvSpPr>
          <p:nvPr/>
        </p:nvSpPr>
        <p:spPr bwMode="auto">
          <a:xfrm>
            <a:off x="1773458" y="3429000"/>
            <a:ext cx="0" cy="27432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0488" tIns="44450" rIns="90488" bIns="44450"/>
          <a:lstStyle/>
          <a:p>
            <a:endParaRPr lang="en-US" sz="1400">
              <a:latin typeface="+mn-lt"/>
            </a:endParaRPr>
          </a:p>
        </p:txBody>
      </p:sp>
      <p:sp>
        <p:nvSpPr>
          <p:cNvPr id="1144837" name="Line 5"/>
          <p:cNvSpPr>
            <a:spLocks noChangeShapeType="1"/>
          </p:cNvSpPr>
          <p:nvPr/>
        </p:nvSpPr>
        <p:spPr bwMode="auto">
          <a:xfrm>
            <a:off x="3830858" y="3429000"/>
            <a:ext cx="0" cy="27432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0488" tIns="44450" rIns="90488" bIns="44450"/>
          <a:lstStyle/>
          <a:p>
            <a:endParaRPr lang="en-US" sz="1400">
              <a:latin typeface="+mn-lt"/>
            </a:endParaRPr>
          </a:p>
        </p:txBody>
      </p:sp>
      <p:sp>
        <p:nvSpPr>
          <p:cNvPr id="1144838" name="Line 6"/>
          <p:cNvSpPr>
            <a:spLocks noChangeShapeType="1"/>
          </p:cNvSpPr>
          <p:nvPr/>
        </p:nvSpPr>
        <p:spPr bwMode="auto">
          <a:xfrm>
            <a:off x="1773458" y="3810000"/>
            <a:ext cx="2057400" cy="533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0488" tIns="44450" rIns="90488" bIns="44450"/>
          <a:lstStyle/>
          <a:p>
            <a:endParaRPr lang="en-US" sz="1400">
              <a:latin typeface="+mn-lt"/>
            </a:endParaRPr>
          </a:p>
        </p:txBody>
      </p:sp>
      <p:sp>
        <p:nvSpPr>
          <p:cNvPr id="1144839" name="Line 7"/>
          <p:cNvSpPr>
            <a:spLocks noChangeShapeType="1"/>
          </p:cNvSpPr>
          <p:nvPr/>
        </p:nvSpPr>
        <p:spPr bwMode="auto">
          <a:xfrm>
            <a:off x="1773458" y="4648200"/>
            <a:ext cx="2057400" cy="533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0488" tIns="44450" rIns="90488" bIns="44450"/>
          <a:lstStyle/>
          <a:p>
            <a:endParaRPr lang="en-US" sz="1400">
              <a:latin typeface="+mn-lt"/>
            </a:endParaRPr>
          </a:p>
        </p:txBody>
      </p:sp>
      <p:sp>
        <p:nvSpPr>
          <p:cNvPr id="1144840" name="Line 8"/>
          <p:cNvSpPr>
            <a:spLocks noChangeShapeType="1"/>
          </p:cNvSpPr>
          <p:nvPr/>
        </p:nvSpPr>
        <p:spPr bwMode="auto">
          <a:xfrm flipH="1">
            <a:off x="1773458" y="5181600"/>
            <a:ext cx="2057400" cy="4572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0488" tIns="44450" rIns="90488" bIns="44450"/>
          <a:lstStyle/>
          <a:p>
            <a:endParaRPr lang="en-US" sz="1400">
              <a:latin typeface="+mn-lt"/>
            </a:endParaRPr>
          </a:p>
        </p:txBody>
      </p:sp>
      <p:sp>
        <p:nvSpPr>
          <p:cNvPr id="1144841" name="Text Box 9"/>
          <p:cNvSpPr txBox="1">
            <a:spLocks noChangeArrowheads="1"/>
          </p:cNvSpPr>
          <p:nvPr/>
        </p:nvSpPr>
        <p:spPr bwMode="auto">
          <a:xfrm rot="-755306">
            <a:off x="2408353" y="5167106"/>
            <a:ext cx="571710" cy="305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bg2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pPr algn="ctr"/>
            <a:r>
              <a:rPr lang="en-US" sz="1400">
                <a:latin typeface="+mn-lt"/>
              </a:rPr>
              <a:t>ACK</a:t>
            </a:r>
          </a:p>
        </p:txBody>
      </p:sp>
      <p:sp>
        <p:nvSpPr>
          <p:cNvPr id="1144842" name="Text Box 10"/>
          <p:cNvSpPr txBox="1">
            <a:spLocks noChangeArrowheads="1"/>
          </p:cNvSpPr>
          <p:nvPr/>
        </p:nvSpPr>
        <p:spPr bwMode="auto">
          <a:xfrm rot="873085">
            <a:off x="1971424" y="4586081"/>
            <a:ext cx="1529704" cy="305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bg2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pPr algn="ctr"/>
            <a:r>
              <a:rPr lang="en-US" sz="1400">
                <a:latin typeface="+mn-lt"/>
              </a:rPr>
              <a:t>Retransmission</a:t>
            </a:r>
          </a:p>
        </p:txBody>
      </p:sp>
      <p:sp>
        <p:nvSpPr>
          <p:cNvPr id="1144843" name="Text Box 11"/>
          <p:cNvSpPr txBox="1">
            <a:spLocks noChangeArrowheads="1"/>
          </p:cNvSpPr>
          <p:nvPr/>
        </p:nvSpPr>
        <p:spPr bwMode="auto">
          <a:xfrm rot="802585">
            <a:off x="1734620" y="3795506"/>
            <a:ext cx="2068401" cy="305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bg2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pPr algn="ctr"/>
            <a:r>
              <a:rPr lang="en-US" sz="1400">
                <a:latin typeface="+mn-lt"/>
              </a:rPr>
              <a:t>Original Transmission</a:t>
            </a:r>
          </a:p>
        </p:txBody>
      </p:sp>
      <p:sp>
        <p:nvSpPr>
          <p:cNvPr id="1144844" name="Line 12"/>
          <p:cNvSpPr>
            <a:spLocks noChangeShapeType="1"/>
          </p:cNvSpPr>
          <p:nvPr/>
        </p:nvSpPr>
        <p:spPr bwMode="auto">
          <a:xfrm>
            <a:off x="1544858" y="3810000"/>
            <a:ext cx="2286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0488" tIns="44450" rIns="90488" bIns="44450"/>
          <a:lstStyle/>
          <a:p>
            <a:endParaRPr lang="en-US" sz="1400">
              <a:latin typeface="+mn-lt"/>
            </a:endParaRPr>
          </a:p>
        </p:txBody>
      </p:sp>
      <p:sp>
        <p:nvSpPr>
          <p:cNvPr id="1144845" name="Line 13"/>
          <p:cNvSpPr>
            <a:spLocks noChangeShapeType="1"/>
          </p:cNvSpPr>
          <p:nvPr/>
        </p:nvSpPr>
        <p:spPr bwMode="auto">
          <a:xfrm>
            <a:off x="1544858" y="5638800"/>
            <a:ext cx="2286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0488" tIns="44450" rIns="90488" bIns="44450"/>
          <a:lstStyle/>
          <a:p>
            <a:endParaRPr lang="en-US" sz="1400">
              <a:latin typeface="+mn-lt"/>
            </a:endParaRPr>
          </a:p>
        </p:txBody>
      </p:sp>
      <p:sp>
        <p:nvSpPr>
          <p:cNvPr id="1144846" name="Line 14"/>
          <p:cNvSpPr>
            <a:spLocks noChangeShapeType="1"/>
          </p:cNvSpPr>
          <p:nvPr/>
        </p:nvSpPr>
        <p:spPr bwMode="auto">
          <a:xfrm flipV="1">
            <a:off x="1621058" y="3810000"/>
            <a:ext cx="0" cy="1828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0488" tIns="44450" rIns="90488" bIns="44450"/>
          <a:lstStyle/>
          <a:p>
            <a:endParaRPr lang="en-US" sz="1400">
              <a:latin typeface="+mn-lt"/>
            </a:endParaRPr>
          </a:p>
        </p:txBody>
      </p:sp>
      <p:sp>
        <p:nvSpPr>
          <p:cNvPr id="1144847" name="Text Box 15"/>
          <p:cNvSpPr txBox="1">
            <a:spLocks noChangeArrowheads="1"/>
          </p:cNvSpPr>
          <p:nvPr/>
        </p:nvSpPr>
        <p:spPr bwMode="auto">
          <a:xfrm rot="-5400000">
            <a:off x="821561" y="4571000"/>
            <a:ext cx="1170368" cy="305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bg2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pPr algn="ctr"/>
            <a:r>
              <a:rPr lang="en-US" sz="1400">
                <a:latin typeface="+mn-lt"/>
              </a:rPr>
              <a:t>SampleRTT</a:t>
            </a:r>
          </a:p>
        </p:txBody>
      </p:sp>
      <p:sp>
        <p:nvSpPr>
          <p:cNvPr id="1144848" name="Text Box 16"/>
          <p:cNvSpPr txBox="1">
            <a:spLocks noChangeArrowheads="1"/>
          </p:cNvSpPr>
          <p:nvPr/>
        </p:nvSpPr>
        <p:spPr bwMode="auto">
          <a:xfrm>
            <a:off x="1337797" y="3095625"/>
            <a:ext cx="798296" cy="305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bg2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pPr algn="ctr"/>
            <a:r>
              <a:rPr lang="en-US" sz="1400">
                <a:latin typeface="+mn-lt"/>
              </a:rPr>
              <a:t>Sender</a:t>
            </a:r>
          </a:p>
        </p:txBody>
      </p:sp>
      <p:sp>
        <p:nvSpPr>
          <p:cNvPr id="1144849" name="Text Box 17"/>
          <p:cNvSpPr txBox="1">
            <a:spLocks noChangeArrowheads="1"/>
          </p:cNvSpPr>
          <p:nvPr/>
        </p:nvSpPr>
        <p:spPr bwMode="auto">
          <a:xfrm>
            <a:off x="3327839" y="3095625"/>
            <a:ext cx="939361" cy="305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bg2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pPr algn="ctr"/>
            <a:r>
              <a:rPr lang="en-US" sz="1400">
                <a:latin typeface="+mn-lt"/>
              </a:rPr>
              <a:t>Receiver</a:t>
            </a:r>
          </a:p>
        </p:txBody>
      </p:sp>
      <p:sp>
        <p:nvSpPr>
          <p:cNvPr id="1144850" name="Line 18"/>
          <p:cNvSpPr>
            <a:spLocks noChangeShapeType="1"/>
          </p:cNvSpPr>
          <p:nvPr/>
        </p:nvSpPr>
        <p:spPr bwMode="auto">
          <a:xfrm>
            <a:off x="5431058" y="3429000"/>
            <a:ext cx="0" cy="27432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0488" tIns="44450" rIns="90488" bIns="44450"/>
          <a:lstStyle/>
          <a:p>
            <a:endParaRPr lang="en-US" sz="1400">
              <a:latin typeface="+mn-lt"/>
            </a:endParaRPr>
          </a:p>
        </p:txBody>
      </p:sp>
      <p:sp>
        <p:nvSpPr>
          <p:cNvPr id="1144851" name="Line 19"/>
          <p:cNvSpPr>
            <a:spLocks noChangeShapeType="1"/>
          </p:cNvSpPr>
          <p:nvPr/>
        </p:nvSpPr>
        <p:spPr bwMode="auto">
          <a:xfrm>
            <a:off x="7488458" y="3429000"/>
            <a:ext cx="0" cy="27432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0488" tIns="44450" rIns="90488" bIns="44450"/>
          <a:lstStyle/>
          <a:p>
            <a:endParaRPr lang="en-US" sz="1400">
              <a:latin typeface="+mn-lt"/>
            </a:endParaRPr>
          </a:p>
        </p:txBody>
      </p:sp>
      <p:sp>
        <p:nvSpPr>
          <p:cNvPr id="1144852" name="Line 20"/>
          <p:cNvSpPr>
            <a:spLocks noChangeShapeType="1"/>
          </p:cNvSpPr>
          <p:nvPr/>
        </p:nvSpPr>
        <p:spPr bwMode="auto">
          <a:xfrm>
            <a:off x="5431058" y="3810000"/>
            <a:ext cx="2057400" cy="533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0488" tIns="44450" rIns="90488" bIns="44450"/>
          <a:lstStyle/>
          <a:p>
            <a:endParaRPr lang="en-US" sz="1400">
              <a:latin typeface="+mn-lt"/>
            </a:endParaRPr>
          </a:p>
        </p:txBody>
      </p:sp>
      <p:sp>
        <p:nvSpPr>
          <p:cNvPr id="1144853" name="Line 21"/>
          <p:cNvSpPr>
            <a:spLocks noChangeShapeType="1"/>
          </p:cNvSpPr>
          <p:nvPr/>
        </p:nvSpPr>
        <p:spPr bwMode="auto">
          <a:xfrm>
            <a:off x="5431058" y="4648200"/>
            <a:ext cx="2057400" cy="533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0488" tIns="44450" rIns="90488" bIns="44450"/>
          <a:lstStyle/>
          <a:p>
            <a:endParaRPr lang="en-US" sz="1400">
              <a:latin typeface="+mn-lt"/>
            </a:endParaRPr>
          </a:p>
        </p:txBody>
      </p:sp>
      <p:sp>
        <p:nvSpPr>
          <p:cNvPr id="1144854" name="Line 22"/>
          <p:cNvSpPr>
            <a:spLocks noChangeShapeType="1"/>
          </p:cNvSpPr>
          <p:nvPr/>
        </p:nvSpPr>
        <p:spPr bwMode="auto">
          <a:xfrm flipH="1">
            <a:off x="5431058" y="4343400"/>
            <a:ext cx="2057400" cy="533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0488" tIns="44450" rIns="90488" bIns="44450"/>
          <a:lstStyle/>
          <a:p>
            <a:endParaRPr lang="en-US" sz="1400">
              <a:latin typeface="+mn-lt"/>
            </a:endParaRPr>
          </a:p>
        </p:txBody>
      </p:sp>
      <p:sp>
        <p:nvSpPr>
          <p:cNvPr id="1144855" name="Text Box 23"/>
          <p:cNvSpPr txBox="1">
            <a:spLocks noChangeArrowheads="1"/>
          </p:cNvSpPr>
          <p:nvPr/>
        </p:nvSpPr>
        <p:spPr bwMode="auto">
          <a:xfrm rot="-755306">
            <a:off x="6370753" y="4281281"/>
            <a:ext cx="571710" cy="305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bg2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pPr algn="ctr"/>
            <a:r>
              <a:rPr lang="en-US" sz="1400">
                <a:latin typeface="+mn-lt"/>
              </a:rPr>
              <a:t>ACK</a:t>
            </a:r>
          </a:p>
        </p:txBody>
      </p:sp>
      <p:sp>
        <p:nvSpPr>
          <p:cNvPr id="1144856" name="Text Box 24"/>
          <p:cNvSpPr txBox="1">
            <a:spLocks noChangeArrowheads="1"/>
          </p:cNvSpPr>
          <p:nvPr/>
        </p:nvSpPr>
        <p:spPr bwMode="auto">
          <a:xfrm rot="873085">
            <a:off x="5629024" y="4586081"/>
            <a:ext cx="1529704" cy="305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bg2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pPr algn="ctr"/>
            <a:r>
              <a:rPr lang="en-US" sz="1400">
                <a:latin typeface="+mn-lt"/>
              </a:rPr>
              <a:t>Retransmission</a:t>
            </a:r>
          </a:p>
        </p:txBody>
      </p:sp>
      <p:sp>
        <p:nvSpPr>
          <p:cNvPr id="1144857" name="Text Box 25"/>
          <p:cNvSpPr txBox="1">
            <a:spLocks noChangeArrowheads="1"/>
          </p:cNvSpPr>
          <p:nvPr/>
        </p:nvSpPr>
        <p:spPr bwMode="auto">
          <a:xfrm rot="802585">
            <a:off x="5392220" y="3795506"/>
            <a:ext cx="2068401" cy="305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bg2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pPr algn="ctr"/>
            <a:r>
              <a:rPr lang="en-US" sz="1400">
                <a:latin typeface="+mn-lt"/>
              </a:rPr>
              <a:t>Original Transmission</a:t>
            </a:r>
          </a:p>
        </p:txBody>
      </p:sp>
      <p:sp>
        <p:nvSpPr>
          <p:cNvPr id="1144858" name="Line 26"/>
          <p:cNvSpPr>
            <a:spLocks noChangeShapeType="1"/>
          </p:cNvSpPr>
          <p:nvPr/>
        </p:nvSpPr>
        <p:spPr bwMode="auto">
          <a:xfrm>
            <a:off x="5202458" y="3810000"/>
            <a:ext cx="2286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0488" tIns="44450" rIns="90488" bIns="44450"/>
          <a:lstStyle/>
          <a:p>
            <a:endParaRPr lang="en-US" sz="1400">
              <a:latin typeface="+mn-lt"/>
            </a:endParaRPr>
          </a:p>
        </p:txBody>
      </p:sp>
      <p:sp>
        <p:nvSpPr>
          <p:cNvPr id="1144859" name="Line 27"/>
          <p:cNvSpPr>
            <a:spLocks noChangeShapeType="1"/>
          </p:cNvSpPr>
          <p:nvPr/>
        </p:nvSpPr>
        <p:spPr bwMode="auto">
          <a:xfrm>
            <a:off x="5202458" y="4876800"/>
            <a:ext cx="2286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0488" tIns="44450" rIns="90488" bIns="44450"/>
          <a:lstStyle/>
          <a:p>
            <a:endParaRPr lang="en-US" sz="1400">
              <a:latin typeface="+mn-lt"/>
            </a:endParaRPr>
          </a:p>
        </p:txBody>
      </p:sp>
      <p:sp>
        <p:nvSpPr>
          <p:cNvPr id="1144860" name="Line 28"/>
          <p:cNvSpPr>
            <a:spLocks noChangeShapeType="1"/>
          </p:cNvSpPr>
          <p:nvPr/>
        </p:nvSpPr>
        <p:spPr bwMode="auto">
          <a:xfrm flipV="1">
            <a:off x="5278658" y="3810000"/>
            <a:ext cx="0" cy="1066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0488" tIns="44450" rIns="90488" bIns="44450"/>
          <a:lstStyle/>
          <a:p>
            <a:endParaRPr lang="en-US" sz="1400">
              <a:latin typeface="+mn-lt"/>
            </a:endParaRPr>
          </a:p>
        </p:txBody>
      </p:sp>
      <p:sp>
        <p:nvSpPr>
          <p:cNvPr id="1144861" name="Text Box 29"/>
          <p:cNvSpPr txBox="1">
            <a:spLocks noChangeArrowheads="1"/>
          </p:cNvSpPr>
          <p:nvPr/>
        </p:nvSpPr>
        <p:spPr bwMode="auto">
          <a:xfrm rot="-5400000">
            <a:off x="4479161" y="4136025"/>
            <a:ext cx="1170368" cy="305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bg2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pPr algn="ctr"/>
            <a:r>
              <a:rPr lang="en-US" sz="1400">
                <a:latin typeface="+mn-lt"/>
              </a:rPr>
              <a:t>SampleRTT</a:t>
            </a:r>
          </a:p>
        </p:txBody>
      </p:sp>
      <p:sp>
        <p:nvSpPr>
          <p:cNvPr id="1144862" name="Text Box 30"/>
          <p:cNvSpPr txBox="1">
            <a:spLocks noChangeArrowheads="1"/>
          </p:cNvSpPr>
          <p:nvPr/>
        </p:nvSpPr>
        <p:spPr bwMode="auto">
          <a:xfrm>
            <a:off x="4995397" y="3095625"/>
            <a:ext cx="798296" cy="305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bg2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pPr algn="ctr"/>
            <a:r>
              <a:rPr lang="en-US" sz="1400">
                <a:latin typeface="+mn-lt"/>
              </a:rPr>
              <a:t>Sender</a:t>
            </a:r>
          </a:p>
        </p:txBody>
      </p:sp>
      <p:sp>
        <p:nvSpPr>
          <p:cNvPr id="1144863" name="Text Box 31"/>
          <p:cNvSpPr txBox="1">
            <a:spLocks noChangeArrowheads="1"/>
          </p:cNvSpPr>
          <p:nvPr/>
        </p:nvSpPr>
        <p:spPr bwMode="auto">
          <a:xfrm>
            <a:off x="6985439" y="3095625"/>
            <a:ext cx="939361" cy="305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bg2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pPr algn="ctr"/>
            <a:r>
              <a:rPr lang="en-US" sz="1400">
                <a:latin typeface="+mn-lt"/>
              </a:rPr>
              <a:t>Receiver</a:t>
            </a:r>
          </a:p>
        </p:txBody>
      </p:sp>
      <p:sp>
        <p:nvSpPr>
          <p:cNvPr id="32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11828BE7-28D6-6A44-825C-169A4C1A9E19}" type="slidenum">
              <a:rPr lang="en-US" smtClean="0"/>
              <a:t>98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71355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Helvetica" charset="0"/>
                <a:ea typeface="ＭＳ Ｐゴシック" charset="0"/>
                <a:cs typeface="ＭＳ Ｐゴシック" charset="0"/>
              </a:rPr>
              <a:t>Karn/Partridge Algorithm</a:t>
            </a:r>
          </a:p>
        </p:txBody>
      </p:sp>
      <p:sp>
        <p:nvSpPr>
          <p:cNvPr id="9984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endParaRPr lang="en-US" sz="2000" dirty="0">
              <a:latin typeface="Arial" charset="0"/>
              <a:cs typeface="Arial" charset="0"/>
            </a:endParaRPr>
          </a:p>
          <a:p>
            <a:r>
              <a:rPr lang="en-US" sz="2400" dirty="0">
                <a:latin typeface="Arial" charset="0"/>
                <a:cs typeface="Arial" charset="0"/>
              </a:rPr>
              <a:t>Measure </a:t>
            </a:r>
            <a:r>
              <a:rPr lang="en-US" sz="2400" i="1" dirty="0" err="1">
                <a:latin typeface="Times New Roman" charset="0"/>
                <a:cs typeface="Arial" charset="0"/>
              </a:rPr>
              <a:t>SampleRTT</a:t>
            </a:r>
            <a:r>
              <a:rPr lang="en-US" sz="2400" i="1" dirty="0">
                <a:latin typeface="Times New Roman" charset="0"/>
                <a:cs typeface="Arial" charset="0"/>
              </a:rPr>
              <a:t> </a:t>
            </a:r>
            <a:r>
              <a:rPr lang="en-US" sz="2400" dirty="0">
                <a:latin typeface="Arial" charset="0"/>
                <a:cs typeface="Arial" charset="0"/>
              </a:rPr>
              <a:t>only for original transmissions</a:t>
            </a:r>
          </a:p>
          <a:p>
            <a:pPr lvl="1"/>
            <a:r>
              <a:rPr lang="en-US" sz="2000" dirty="0">
                <a:latin typeface="Arial" charset="0"/>
                <a:ea typeface="Arial" charset="0"/>
                <a:cs typeface="Arial" charset="0"/>
              </a:rPr>
              <a:t>Once a segment has been retransmitted, do not use it for any further </a:t>
            </a:r>
            <a:r>
              <a:rPr lang="en-US" sz="2000" dirty="0" smtClean="0">
                <a:latin typeface="Arial" charset="0"/>
                <a:ea typeface="Arial" charset="0"/>
                <a:cs typeface="Arial" charset="0"/>
              </a:rPr>
              <a:t>measurements</a:t>
            </a:r>
          </a:p>
          <a:p>
            <a:r>
              <a:rPr lang="en-US" sz="2400" dirty="0" smtClean="0">
                <a:latin typeface="Arial" charset="0"/>
                <a:ea typeface="Arial" charset="0"/>
                <a:cs typeface="Arial" charset="0"/>
              </a:rPr>
              <a:t>Computes </a:t>
            </a:r>
            <a:r>
              <a:rPr lang="en-US" sz="2400" dirty="0" err="1" smtClean="0">
                <a:latin typeface="Arial" charset="0"/>
                <a:ea typeface="Arial" charset="0"/>
                <a:cs typeface="Arial" charset="0"/>
              </a:rPr>
              <a:t>EstimatedRTT</a:t>
            </a:r>
            <a:r>
              <a:rPr lang="en-US" sz="2400" dirty="0" smtClean="0">
                <a:latin typeface="Arial" charset="0"/>
                <a:ea typeface="Arial" charset="0"/>
                <a:cs typeface="Arial" charset="0"/>
              </a:rPr>
              <a:t> using </a:t>
            </a:r>
            <a:r>
              <a:rPr lang="el-GR" sz="2400" i="1" dirty="0" smtClean="0">
                <a:cs typeface="Arial" charset="0"/>
              </a:rPr>
              <a:t>α</a:t>
            </a:r>
            <a:r>
              <a:rPr lang="en-US" sz="2400" i="1" dirty="0" smtClean="0">
                <a:cs typeface="Arial" charset="0"/>
              </a:rPr>
              <a:t> = 0.875</a:t>
            </a:r>
            <a:endParaRPr lang="en-US" sz="2400" dirty="0" smtClean="0">
              <a:latin typeface="Arial" charset="0"/>
              <a:ea typeface="Arial" charset="0"/>
              <a:cs typeface="Arial" charset="0"/>
            </a:endParaRPr>
          </a:p>
          <a:p>
            <a:endParaRPr lang="en-US" sz="2400" dirty="0" smtClean="0">
              <a:latin typeface="Arial" charset="0"/>
              <a:ea typeface="Arial" charset="0"/>
              <a:cs typeface="Arial" charset="0"/>
            </a:endParaRPr>
          </a:p>
          <a:p>
            <a:r>
              <a:rPr lang="en-US" sz="2400" dirty="0" smtClean="0">
                <a:latin typeface="Arial" charset="0"/>
                <a:ea typeface="Arial" charset="0"/>
                <a:cs typeface="Arial" charset="0"/>
              </a:rPr>
              <a:t>Timeout value (RTO)  = 2 × </a:t>
            </a:r>
            <a:r>
              <a:rPr lang="en-US" sz="2400" dirty="0" err="1" smtClean="0">
                <a:latin typeface="Arial" charset="0"/>
                <a:ea typeface="Arial" charset="0"/>
                <a:cs typeface="Arial" charset="0"/>
              </a:rPr>
              <a:t>EstimatedRTT</a:t>
            </a:r>
            <a:endParaRPr lang="en-US" sz="2400" dirty="0">
              <a:latin typeface="Arial" charset="0"/>
              <a:ea typeface="Arial" charset="0"/>
              <a:cs typeface="Arial" charset="0"/>
            </a:endParaRPr>
          </a:p>
          <a:p>
            <a:r>
              <a:rPr lang="en-US" sz="2400" dirty="0" smtClean="0">
                <a:latin typeface="Arial" charset="0"/>
                <a:cs typeface="Arial" charset="0"/>
              </a:rPr>
              <a:t>Employs </a:t>
            </a:r>
            <a:r>
              <a:rPr lang="en-US" sz="2400" dirty="0">
                <a:solidFill>
                  <a:srgbClr val="0000FF"/>
                </a:solidFill>
                <a:latin typeface="Arial" charset="0"/>
                <a:cs typeface="Arial" charset="0"/>
              </a:rPr>
              <a:t>exponential </a:t>
            </a:r>
            <a:r>
              <a:rPr lang="en-US" sz="2400" dirty="0" err="1">
                <a:solidFill>
                  <a:srgbClr val="0000FF"/>
                </a:solidFill>
                <a:latin typeface="Arial" charset="0"/>
                <a:cs typeface="Arial" charset="0"/>
              </a:rPr>
              <a:t>backoff</a:t>
            </a:r>
            <a:endParaRPr lang="en-US" sz="2400" dirty="0">
              <a:latin typeface="Arial" charset="0"/>
              <a:cs typeface="Arial" charset="0"/>
            </a:endParaRPr>
          </a:p>
          <a:p>
            <a:pPr lvl="1"/>
            <a:r>
              <a:rPr lang="en-US" sz="2000" dirty="0">
                <a:latin typeface="Arial" charset="0"/>
                <a:ea typeface="Arial" charset="0"/>
                <a:cs typeface="Arial" charset="0"/>
              </a:rPr>
              <a:t>Every time RTO timer expires, set RTO </a:t>
            </a:r>
            <a:r>
              <a:rPr lang="en-US" sz="2000" dirty="0">
                <a:latin typeface="Arial" charset="0"/>
                <a:ea typeface="Arial" charset="0"/>
                <a:cs typeface="Arial" charset="0"/>
                <a:sym typeface="Symbol" charset="0"/>
              </a:rPr>
              <a:t> 2·RTO</a:t>
            </a:r>
          </a:p>
          <a:p>
            <a:pPr lvl="1"/>
            <a:r>
              <a:rPr lang="en-US" sz="2000" dirty="0">
                <a:latin typeface="Arial" charset="0"/>
                <a:ea typeface="Arial" charset="0"/>
                <a:cs typeface="Arial" charset="0"/>
                <a:sym typeface="Symbol" charset="0"/>
              </a:rPr>
              <a:t>(Up  to maximum  60 sec)</a:t>
            </a:r>
          </a:p>
          <a:p>
            <a:pPr lvl="1"/>
            <a:r>
              <a:rPr lang="en-US" sz="2000" dirty="0">
                <a:latin typeface="Arial" charset="0"/>
                <a:ea typeface="Arial" charset="0"/>
                <a:cs typeface="Arial" charset="0"/>
                <a:sym typeface="Symbol" charset="0"/>
              </a:rPr>
              <a:t>Every time new measurement comes in (= successful original transmission), collapse RTO back to </a:t>
            </a:r>
            <a:r>
              <a:rPr lang="en-US" sz="2000" dirty="0" smtClean="0">
                <a:latin typeface="Arial" charset="0"/>
                <a:ea typeface="Arial" charset="0"/>
                <a:cs typeface="Arial" charset="0"/>
                <a:sym typeface="Symbol" charset="0"/>
              </a:rPr>
              <a:t>2 </a:t>
            </a:r>
            <a:r>
              <a:rPr lang="en-US" sz="2000" dirty="0">
                <a:latin typeface="Arial" charset="0"/>
                <a:ea typeface="Arial" charset="0"/>
                <a:cs typeface="Arial" charset="0"/>
              </a:rPr>
              <a:t>× </a:t>
            </a:r>
            <a:r>
              <a:rPr lang="en-US" sz="2000" dirty="0" err="1">
                <a:latin typeface="Arial" charset="0"/>
                <a:ea typeface="Arial" charset="0"/>
                <a:cs typeface="Arial" charset="0"/>
              </a:rPr>
              <a:t>EstimatedRTT</a:t>
            </a:r>
            <a:endParaRPr lang="en-US" sz="2000" dirty="0">
              <a:latin typeface="Arial" charset="0"/>
              <a:ea typeface="Arial" charset="0"/>
              <a:cs typeface="Arial" charset="0"/>
            </a:endParaRPr>
          </a:p>
          <a:p>
            <a:pPr lvl="1"/>
            <a:endParaRPr lang="en-US" sz="2000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4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11828BE7-28D6-6A44-825C-169A4C1A9E19}" type="slidenum">
              <a:rPr lang="en-US" smtClean="0"/>
              <a:t>99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83490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84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84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84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84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840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840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840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840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98403" grpId="0" build="p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50413</TotalTime>
  <Words>9682</Words>
  <Application>Microsoft Macintosh PowerPoint</Application>
  <PresentationFormat>On-screen Show (4:3)</PresentationFormat>
  <Paragraphs>2704</Paragraphs>
  <Slides>221</Slides>
  <Notes>77</Notes>
  <HiddenSlides>15</HiddenSlides>
  <MMClips>0</MMClips>
  <ScaleCrop>false</ScaleCrop>
  <HeadingPairs>
    <vt:vector size="8" baseType="variant">
      <vt:variant>
        <vt:lpstr>Fonts Used</vt:lpstr>
      </vt:variant>
      <vt:variant>
        <vt:i4>19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221</vt:i4>
      </vt:variant>
    </vt:vector>
  </HeadingPairs>
  <TitlesOfParts>
    <vt:vector size="243" baseType="lpstr">
      <vt:lpstr>Arial Bold</vt:lpstr>
      <vt:lpstr>Arial Bold Italic</vt:lpstr>
      <vt:lpstr>Calibri</vt:lpstr>
      <vt:lpstr>Comic Sans MS</vt:lpstr>
      <vt:lpstr>Courier</vt:lpstr>
      <vt:lpstr>Courier New</vt:lpstr>
      <vt:lpstr>Helvetica</vt:lpstr>
      <vt:lpstr>Lucida Grande</vt:lpstr>
      <vt:lpstr>ＭＳ Ｐゴシック</vt:lpstr>
      <vt:lpstr>Queen Mary</vt:lpstr>
      <vt:lpstr>Symbol</vt:lpstr>
      <vt:lpstr>Tahoma</vt:lpstr>
      <vt:lpstr>Times</vt:lpstr>
      <vt:lpstr>Times New Roman</vt:lpstr>
      <vt:lpstr>Times New Roman Bold Italic</vt:lpstr>
      <vt:lpstr>Wingdings</vt:lpstr>
      <vt:lpstr>ZapfDingbats</vt:lpstr>
      <vt:lpstr>ヒラギノ明朝 ProN W3</vt:lpstr>
      <vt:lpstr>Arial</vt:lpstr>
      <vt:lpstr>Office Theme</vt:lpstr>
      <vt:lpstr>Picture</vt:lpstr>
      <vt:lpstr>Equation</vt:lpstr>
      <vt:lpstr>PowerPoint Presentation</vt:lpstr>
      <vt:lpstr>Topic 5 – Transport</vt:lpstr>
      <vt:lpstr>Transport Layer</vt:lpstr>
      <vt:lpstr>Why a transport layer? </vt:lpstr>
      <vt:lpstr>Why a transport layer? </vt:lpstr>
      <vt:lpstr>Why a transport layer? </vt:lpstr>
      <vt:lpstr>Why a transport layer? </vt:lpstr>
      <vt:lpstr>Why a transport layer? </vt:lpstr>
      <vt:lpstr>Role of the Transport Layer</vt:lpstr>
      <vt:lpstr>Role of the Transport Layer</vt:lpstr>
      <vt:lpstr>Role of the Transport Layer</vt:lpstr>
      <vt:lpstr>Role of the Transport Layer</vt:lpstr>
      <vt:lpstr>Role of the Transport Layer</vt:lpstr>
      <vt:lpstr>Role of the Transport Layer</vt:lpstr>
      <vt:lpstr>Context: Applications and Sockets</vt:lpstr>
      <vt:lpstr>Ports</vt:lpstr>
      <vt:lpstr>PowerPoint Presentation</vt:lpstr>
      <vt:lpstr>PowerPoint Presentation</vt:lpstr>
      <vt:lpstr>PowerPoint Presentation</vt:lpstr>
      <vt:lpstr>PowerPoint Presentation</vt:lpstr>
      <vt:lpstr>Recap: Multiplexing and Demultiplexing</vt:lpstr>
      <vt:lpstr>More on Ports</vt:lpstr>
      <vt:lpstr>UDP: User Datagram Protocol </vt:lpstr>
      <vt:lpstr>Why a transport layer? </vt:lpstr>
      <vt:lpstr>Principles of Reliable data transfer</vt:lpstr>
      <vt:lpstr>Principles of Reliable data transfer</vt:lpstr>
      <vt:lpstr>Principles of Reliable data transfer</vt:lpstr>
      <vt:lpstr>Reliable data transfer: getting started</vt:lpstr>
      <vt:lpstr>Reliable data transfer: getting started</vt:lpstr>
      <vt:lpstr>KR state machines – a note.</vt:lpstr>
      <vt:lpstr>Rdt1.0: reliable transfer over a reliable channel</vt:lpstr>
      <vt:lpstr>Rdt2.0: channel with bit errors</vt:lpstr>
      <vt:lpstr>Dealing with Packet Corruption </vt:lpstr>
      <vt:lpstr>rdt2.0: FSM specification</vt:lpstr>
      <vt:lpstr>rdt2.0: operation with no errors</vt:lpstr>
      <vt:lpstr>rdt2.0: error scenario</vt:lpstr>
      <vt:lpstr>rdt2.0 has a fatal flaw!</vt:lpstr>
      <vt:lpstr>Dealing with Packet Corruption </vt:lpstr>
      <vt:lpstr>rdt2.1: sender, handles garbled ACK/NAKs</vt:lpstr>
      <vt:lpstr>rdt2.1: receiver, handles garbled ACK/NAKs</vt:lpstr>
      <vt:lpstr>rdt2.1: discussion</vt:lpstr>
      <vt:lpstr>rdt2.2: a NAK-free protocol</vt:lpstr>
      <vt:lpstr>rdt2.2: sender, receiver fragments</vt:lpstr>
      <vt:lpstr>rdt3.0: channels with errors and loss</vt:lpstr>
      <vt:lpstr>rdt3.0 sender</vt:lpstr>
      <vt:lpstr>Dealing with Packet Loss</vt:lpstr>
      <vt:lpstr>Dealing with Packet Loss</vt:lpstr>
      <vt:lpstr>Dealing with Packet Loss</vt:lpstr>
      <vt:lpstr>Performance of rdt3.0</vt:lpstr>
      <vt:lpstr>rdt3.0: stop-and-wait operation</vt:lpstr>
      <vt:lpstr>Pipelined (Packet-Window) protocols</vt:lpstr>
      <vt:lpstr>A Sliding Packet Window</vt:lpstr>
      <vt:lpstr>A Sliding Packet Window</vt:lpstr>
      <vt:lpstr>Acknowledgements w/ Sliding Window</vt:lpstr>
      <vt:lpstr>Cumulative Acknowledgements (1)</vt:lpstr>
      <vt:lpstr>Cumulative Acknowledgements (2)</vt:lpstr>
      <vt:lpstr>Go-Back-N (GBN)</vt:lpstr>
      <vt:lpstr>Sliding Window with GBN</vt:lpstr>
      <vt:lpstr>GBN Example w/o Errors</vt:lpstr>
      <vt:lpstr>GBN Example with Errors</vt:lpstr>
      <vt:lpstr>GBN: sender extended FSM</vt:lpstr>
      <vt:lpstr>GBN: receiver extended FSM</vt:lpstr>
      <vt:lpstr>Acknowledgements w/ Sliding Window</vt:lpstr>
      <vt:lpstr>Selective Repeat (SR)</vt:lpstr>
      <vt:lpstr>SR Example with Errors</vt:lpstr>
      <vt:lpstr>Observations</vt:lpstr>
      <vt:lpstr>Recap: components of a solution</vt:lpstr>
      <vt:lpstr>What does TCP do?</vt:lpstr>
      <vt:lpstr>Automatic Repeat Request (ARQ)</vt:lpstr>
      <vt:lpstr>TCP Header</vt:lpstr>
      <vt:lpstr>Last time: Components of a solution for reliable transport</vt:lpstr>
      <vt:lpstr>What does TCP do?</vt:lpstr>
      <vt:lpstr>TCP Header</vt:lpstr>
      <vt:lpstr>What does TCP do?</vt:lpstr>
      <vt:lpstr>TCP: Segments and Sequence Numbers</vt:lpstr>
      <vt:lpstr>TCP “Stream of Bytes” Service…</vt:lpstr>
      <vt:lpstr>… Provided Using TCP “Segments”</vt:lpstr>
      <vt:lpstr>TCP Segment</vt:lpstr>
      <vt:lpstr>Sequence Numbers</vt:lpstr>
      <vt:lpstr>Sequence Numbers</vt:lpstr>
      <vt:lpstr>TCP Header</vt:lpstr>
      <vt:lpstr>PowerPoint Presentation</vt:lpstr>
      <vt:lpstr>What does TCP do?</vt:lpstr>
      <vt:lpstr>ACKing and Sequence Numbers</vt:lpstr>
      <vt:lpstr>Normal Pattern</vt:lpstr>
      <vt:lpstr>TCP Header</vt:lpstr>
      <vt:lpstr>What does TCP do?</vt:lpstr>
      <vt:lpstr>Loss with cumulative ACKs</vt:lpstr>
      <vt:lpstr>What does TCP do?</vt:lpstr>
      <vt:lpstr>Loss with cumulative ACKs</vt:lpstr>
      <vt:lpstr>Loss with cumulative ACKs</vt:lpstr>
      <vt:lpstr>What does TCP do?</vt:lpstr>
      <vt:lpstr>Retransmission Timeout</vt:lpstr>
      <vt:lpstr>Timing Illustration</vt:lpstr>
      <vt:lpstr>Retransmission Timeout</vt:lpstr>
      <vt:lpstr>RTT Estimation</vt:lpstr>
      <vt:lpstr>Exponential Averaging Example</vt:lpstr>
      <vt:lpstr>Problem: Ambiguous Measurements</vt:lpstr>
      <vt:lpstr>Karn/Partridge Algorithm</vt:lpstr>
      <vt:lpstr>Karn/Partridge in action</vt:lpstr>
      <vt:lpstr>Jacobson/Karels Algorithm</vt:lpstr>
      <vt:lpstr>With Jacobson/Karels</vt:lpstr>
      <vt:lpstr>What does TCP do?</vt:lpstr>
      <vt:lpstr>TCP Header: What’s left?</vt:lpstr>
      <vt:lpstr>TCP Header: What’s left?</vt:lpstr>
      <vt:lpstr>TCP Header: What’s left?</vt:lpstr>
      <vt:lpstr>TCP Connection Establishment and Initial Sequence Numbers</vt:lpstr>
      <vt:lpstr>Initial Sequence Number (ISN)</vt:lpstr>
      <vt:lpstr>Establishing a TCP Connection</vt:lpstr>
      <vt:lpstr>TCP Header</vt:lpstr>
      <vt:lpstr>Step 1: A’s Initial SYN Packet</vt:lpstr>
      <vt:lpstr>Step 2: B’s SYN-ACK Packet</vt:lpstr>
      <vt:lpstr>Step 3: A’s ACK of the SYN-ACK</vt:lpstr>
      <vt:lpstr>Timing Diagram: 3-Way Handshaking</vt:lpstr>
      <vt:lpstr>What if the SYN Packet Gets Lost?</vt:lpstr>
      <vt:lpstr>Tearing Down the Connection</vt:lpstr>
      <vt:lpstr>Normal Termination, One Side At A Time</vt:lpstr>
      <vt:lpstr>Normal Termination, Both Together</vt:lpstr>
      <vt:lpstr>Abrupt Termination</vt:lpstr>
      <vt:lpstr>TCP State Transitions</vt:lpstr>
      <vt:lpstr>An Simpler View of the Client Side</vt:lpstr>
      <vt:lpstr>TCP Header</vt:lpstr>
      <vt:lpstr>PowerPoint Presentation</vt:lpstr>
      <vt:lpstr>Recap: Sliding Window (so far)</vt:lpstr>
      <vt:lpstr>Sliding Window at Sender (so far)</vt:lpstr>
      <vt:lpstr>Sliding Window at Receiver (so far)</vt:lpstr>
      <vt:lpstr>Solution: Advertised Window (Flow Control)</vt:lpstr>
      <vt:lpstr>Sliding Window at Receiver</vt:lpstr>
      <vt:lpstr>Sliding Window at Sender (so far)</vt:lpstr>
      <vt:lpstr>Sliding Window w/ Flow Control</vt:lpstr>
      <vt:lpstr>Advertised Window Limits Rate</vt:lpstr>
      <vt:lpstr>TCP </vt:lpstr>
      <vt:lpstr>Sizing Windows for  Congestion Control</vt:lpstr>
      <vt:lpstr>PowerPoint Presentation</vt:lpstr>
      <vt:lpstr>PowerPoint Presentation</vt:lpstr>
      <vt:lpstr>Statistical Multiplexing  Congestion</vt:lpstr>
      <vt:lpstr>Congestion is undesirable</vt:lpstr>
      <vt:lpstr>Who Takes Care of Congestion?</vt:lpstr>
      <vt:lpstr>Some History: TCP in the 1980s</vt:lpstr>
      <vt:lpstr>Jacobson’s Approach</vt:lpstr>
      <vt:lpstr>Three Issues to Consider</vt:lpstr>
      <vt:lpstr>Abstract View</vt:lpstr>
      <vt:lpstr>Discovering available bandwidth</vt:lpstr>
      <vt:lpstr>Adjusting to variations in bandwidth</vt:lpstr>
      <vt:lpstr>Multiple flows and sharing bandwidth</vt:lpstr>
      <vt:lpstr>Reality</vt:lpstr>
      <vt:lpstr> View from a single flow </vt:lpstr>
      <vt:lpstr>General Approaches</vt:lpstr>
      <vt:lpstr>General Approaches</vt:lpstr>
      <vt:lpstr>General Approaches</vt:lpstr>
      <vt:lpstr>General Approaches</vt:lpstr>
      <vt:lpstr>General Approaches</vt:lpstr>
      <vt:lpstr>TCP’s Approach in a Nutshell</vt:lpstr>
      <vt:lpstr>All These Windows…</vt:lpstr>
      <vt:lpstr>Note</vt:lpstr>
      <vt:lpstr>Two Basic Questions</vt:lpstr>
      <vt:lpstr>Detecting Congestion</vt:lpstr>
      <vt:lpstr>Not All Losses the Same</vt:lpstr>
      <vt:lpstr>Rate Adjustment</vt:lpstr>
      <vt:lpstr>Bandwidth Discovery with Slow Start</vt:lpstr>
      <vt:lpstr>“Slow Start” Phase</vt:lpstr>
      <vt:lpstr>Slow Start in Action</vt:lpstr>
      <vt:lpstr>Adjusting to Varying Bandwidth</vt:lpstr>
      <vt:lpstr>AIMD</vt:lpstr>
      <vt:lpstr>Leads to the TCP “Sawtooth”</vt:lpstr>
      <vt:lpstr>Slow-Start vs. AIMD</vt:lpstr>
      <vt:lpstr>PowerPoint Presentation</vt:lpstr>
      <vt:lpstr>PowerPoint Presentation</vt:lpstr>
      <vt:lpstr>One Final Phase: Fast Recovery</vt:lpstr>
      <vt:lpstr>Example (in units of MSS, not bytes)</vt:lpstr>
      <vt:lpstr>The problem – A timeline</vt:lpstr>
      <vt:lpstr>Solution: Fast Recovery</vt:lpstr>
      <vt:lpstr>Example</vt:lpstr>
      <vt:lpstr>Timeline</vt:lpstr>
      <vt:lpstr>Putting it all together:  The TCP State Machine (partial)</vt:lpstr>
      <vt:lpstr>TCP Flavors </vt:lpstr>
      <vt:lpstr>PowerPoint Presentation</vt:lpstr>
      <vt:lpstr>TCP Throughput Equation</vt:lpstr>
      <vt:lpstr>A Simple Model for TCP Throughput</vt:lpstr>
      <vt:lpstr>A Simple Model for TCP Throughput</vt:lpstr>
      <vt:lpstr>Some implications: (1) Fairness</vt:lpstr>
      <vt:lpstr>Some Implications:  (2) How does this look at high speed?</vt:lpstr>
      <vt:lpstr>Some implications:  (3) Rate-based Congestion Control</vt:lpstr>
      <vt:lpstr>Some Implications: (4) Lossy Links</vt:lpstr>
      <vt:lpstr>Other Issues: Cheating</vt:lpstr>
      <vt:lpstr>PowerPoint Presentation</vt:lpstr>
      <vt:lpstr>TCP Flavors </vt:lpstr>
      <vt:lpstr>Interoperability</vt:lpstr>
      <vt:lpstr>TCP Throughput Equation</vt:lpstr>
      <vt:lpstr>A Simple Model for TCP Throughput</vt:lpstr>
      <vt:lpstr>A Simple Model for TCP Throughput</vt:lpstr>
      <vt:lpstr>Implications (1): Different RTTs</vt:lpstr>
      <vt:lpstr>Implications (2): High Speed TCP</vt:lpstr>
      <vt:lpstr>Adapting TCP to High Speed</vt:lpstr>
      <vt:lpstr>Implications (3): Rate-based CC</vt:lpstr>
      <vt:lpstr>Recap: TCP problems</vt:lpstr>
      <vt:lpstr>PowerPoint Presentation</vt:lpstr>
      <vt:lpstr>Router-Assisted Congestion Control</vt:lpstr>
      <vt:lpstr>How can routers ensure each flow gets its “fair share”?</vt:lpstr>
      <vt:lpstr>Fairness: General Approach</vt:lpstr>
      <vt:lpstr>Max-Min Fairness</vt:lpstr>
      <vt:lpstr>Example</vt:lpstr>
      <vt:lpstr>Max-Min Fairness</vt:lpstr>
      <vt:lpstr>How do we deal with packets of different sizes?</vt:lpstr>
      <vt:lpstr>Fair Queuing (FQ) </vt:lpstr>
      <vt:lpstr>Example</vt:lpstr>
      <vt:lpstr>Fair Queuing (FQ)</vt:lpstr>
      <vt:lpstr>FQ vs. FIFO</vt:lpstr>
      <vt:lpstr>FQ in the big picture</vt:lpstr>
      <vt:lpstr>FQ in the big picture</vt:lpstr>
      <vt:lpstr>Fairness is a controversial goal</vt:lpstr>
      <vt:lpstr>Router-Assisted Congestion Control</vt:lpstr>
      <vt:lpstr>Why not just let routers tell endhosts what rate they should use?</vt:lpstr>
      <vt:lpstr>Flow Completion Time: TCP vs. RCP (Ignore XCP)</vt:lpstr>
      <vt:lpstr>Why the improvement?</vt:lpstr>
      <vt:lpstr>Router-Assisted Congestion Control</vt:lpstr>
      <vt:lpstr>Explicit Congestion Notification (ECN)</vt:lpstr>
      <vt:lpstr>One final proposal: Charge people for congestion!</vt:lpstr>
      <vt:lpstr>Some TCP issues outstanding…</vt:lpstr>
      <vt:lpstr>PowerPoint Presentation</vt:lpstr>
      <vt:lpstr>Recap</vt:lpstr>
    </vt:vector>
  </TitlesOfParts>
  <Company> </Company>
  <LinksUpToDate>false</LinksUpToDate>
  <SharedDoc>false</SharedDoc>
  <HyperlinksChanged>false</HyperlinksChanged>
  <AppVersion>15.0041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Andrew Moore</dc:creator>
  <cp:lastModifiedBy>evangelia.kalyvianaki@gmail.com</cp:lastModifiedBy>
  <cp:revision>171</cp:revision>
  <cp:lastPrinted>2013-01-21T14:17:30Z</cp:lastPrinted>
  <dcterms:created xsi:type="dcterms:W3CDTF">2012-01-26T21:42:46Z</dcterms:created>
  <dcterms:modified xsi:type="dcterms:W3CDTF">2018-01-08T12:39:41Z</dcterms:modified>
</cp:coreProperties>
</file>