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7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FF6666"/>
    <a:srgbClr val="A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15" autoAdjust="0"/>
    <p:restoredTop sz="80295"/>
  </p:normalViewPr>
  <p:slideViewPr>
    <p:cSldViewPr snapToGrid="0" snapToObjects="1">
      <p:cViewPr varScale="1">
        <p:scale>
          <a:sx n="75" d="100"/>
          <a:sy n="75" d="100"/>
        </p:scale>
        <p:origin x="160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3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C2A83-1C48-3C4D-94D5-130F7112DE79}" type="datetime1">
              <a:rPr lang="en-GB" smtClean="0"/>
              <a:t>25/01/2018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Topic 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F2EC3-477F-6B48-88FD-2505ADF1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611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/>
              </a:defRPr>
            </a:lvl1pPr>
          </a:lstStyle>
          <a:p>
            <a:fld id="{3B72A05E-7FA1-294F-91B8-76EE07B10CC3}" type="datetime1">
              <a:rPr lang="en-GB" smtClean="0"/>
              <a:t>25/01/2018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/>
              </a:defRPr>
            </a:lvl1pPr>
          </a:lstStyle>
          <a:p>
            <a:r>
              <a:rPr lang="en-US"/>
              <a:t>Topic 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/>
              </a:defRPr>
            </a:lvl1pPr>
          </a:lstStyle>
          <a:p>
            <a:fld id="{85661043-EA29-374C-A67A-491E0307AB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41382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Calibri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Calibri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Calibri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Calibri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Calibri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rgbClr val="000000"/>
                </a:solidFill>
                <a:latin typeface="Monaco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rgbClr val="000000"/>
                </a:solidFill>
                <a:latin typeface="Monaco" charset="0"/>
                <a:ea typeface="ＭＳ Ｐゴシック" charset="0"/>
              </a:defRPr>
            </a:lvl2pPr>
            <a:lvl3pPr>
              <a:defRPr sz="1400">
                <a:solidFill>
                  <a:srgbClr val="000000"/>
                </a:solidFill>
                <a:latin typeface="Monaco" charset="0"/>
                <a:ea typeface="ＭＳ Ｐゴシック" charset="0"/>
              </a:defRPr>
            </a:lvl3pPr>
            <a:lvl4pPr>
              <a:defRPr sz="1400">
                <a:solidFill>
                  <a:srgbClr val="000000"/>
                </a:solidFill>
                <a:latin typeface="Monaco" charset="0"/>
                <a:ea typeface="ＭＳ Ｐゴシック" charset="0"/>
              </a:defRPr>
            </a:lvl4pPr>
            <a:lvl5pPr>
              <a:defRPr sz="1400">
                <a:solidFill>
                  <a:srgbClr val="000000"/>
                </a:solidFill>
                <a:latin typeface="Monaco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Monaco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Monaco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Monaco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Monaco" charset="0"/>
                <a:ea typeface="ＭＳ Ｐゴシック" charset="0"/>
              </a:defRPr>
            </a:lvl9pPr>
          </a:lstStyle>
          <a:p>
            <a:fld id="{ECC07154-CA24-AD4E-A09D-A59955A9F125}" type="slidenum">
              <a:rPr lang="en-US" sz="1200">
                <a:solidFill>
                  <a:schemeClr val="tx1"/>
                </a:solidFill>
                <a:latin typeface="Calibri"/>
              </a:rPr>
              <a:pPr/>
              <a:t>1</a:t>
            </a:fld>
            <a:endParaRPr lang="en-US" sz="12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29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I do not get this slide	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022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7523-968E-134F-8F81-B0AE3875C1F6}" type="datetime1">
              <a:rPr lang="en-GB" smtClean="0"/>
              <a:t>25/01/2018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55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C0C7-ABDC-1649-8EB8-FFDCBEAFFBF2}" type="datetime1">
              <a:rPr lang="en-GB" smtClean="0"/>
              <a:t>25/01/2018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4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FC927-75B8-FF47-81D7-3D8EAEF8BCFE}" type="datetime1">
              <a:rPr lang="en-GB" smtClean="0"/>
              <a:t>25/01/2018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52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9004-C94D-F542-ABB9-2CEB26B03A09}" type="datetime1">
              <a:rPr lang="en-GB" smtClean="0"/>
              <a:t>25/01/2018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0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1925-1F73-AA4D-A700-F4B4D585975A}" type="datetime1">
              <a:rPr lang="en-GB" smtClean="0"/>
              <a:t>25/01/2018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7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A98B-FCA8-1140-8B84-5C7096EFF738}" type="datetime1">
              <a:rPr lang="en-GB" smtClean="0"/>
              <a:t>25/01/2018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63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09E7-D8FB-7D4B-8DAA-61D9989CB2D4}" type="datetime1">
              <a:rPr lang="en-GB" smtClean="0"/>
              <a:t>25/01/2018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34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7BE1-A1AF-1746-B759-C3236D4C8DC6}" type="datetime1">
              <a:rPr lang="en-GB" smtClean="0"/>
              <a:t>25/01/2018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0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4BB21-35B9-3448-9256-76B6FB4F95E3}" type="datetime1">
              <a:rPr lang="en-GB" smtClean="0"/>
              <a:t>25/01/2018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522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4BE-2AF9-B649-A100-6B27279C4B9D}" type="datetime1">
              <a:rPr lang="en-GB" smtClean="0"/>
              <a:t>25/01/2018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2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033-43DA-004F-B3AB-86EC003E9F9B}" type="datetime1">
              <a:rPr lang="en-GB" smtClean="0"/>
              <a:t>25/01/2018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60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fld id="{C83F3DD6-EFC8-1948-B459-4E3F8CABEA59}" type="datetime1">
              <a:rPr lang="en-GB" smtClean="0"/>
              <a:t>25/01/2018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fld id="{915173E1-F880-A64A-B74C-298726196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79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alibri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alibri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libri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alibri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libri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libri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Basic Idea of Forward Error Correction</a:t>
            </a: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1524000" y="1676400"/>
            <a:ext cx="6019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Replace erroneous data 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by its </a:t>
            </a:r>
            <a:r>
              <a:rPr lang="ja-JP" altLang="en-US" sz="2800" dirty="0">
                <a:solidFill>
                  <a:schemeClr val="tx1"/>
                </a:solidFill>
                <a:latin typeface="Calibri"/>
              </a:rPr>
              <a:t>“</a:t>
            </a:r>
            <a:r>
              <a:rPr lang="en-US" sz="2800" dirty="0">
                <a:solidFill>
                  <a:schemeClr val="tx1"/>
                </a:solidFill>
                <a:latin typeface="Calibri"/>
              </a:rPr>
              <a:t>closest</a:t>
            </a:r>
            <a:r>
              <a:rPr lang="ja-JP" altLang="en-US" sz="2800" dirty="0">
                <a:solidFill>
                  <a:schemeClr val="tx1"/>
                </a:solidFill>
                <a:latin typeface="Calibri"/>
              </a:rPr>
              <a:t>”</a:t>
            </a:r>
            <a:r>
              <a:rPr lang="en-US" sz="2800" dirty="0">
                <a:solidFill>
                  <a:schemeClr val="tx1"/>
                </a:solidFill>
                <a:latin typeface="Calibri"/>
              </a:rPr>
              <a:t> error-free data.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1905000" y="3276600"/>
            <a:ext cx="762000" cy="60960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00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2667000" y="3276600"/>
            <a:ext cx="1143000" cy="609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GB" sz="2800" dirty="0"/>
              <a:t>00000</a:t>
            </a:r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1752600" y="5486400"/>
            <a:ext cx="762000" cy="60960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01</a:t>
            </a: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2514600" y="5486400"/>
            <a:ext cx="1154596" cy="609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GB" sz="2800" dirty="0">
                <a:solidFill>
                  <a:schemeClr val="tx1"/>
                </a:solidFill>
                <a:latin typeface="Calibri"/>
              </a:rPr>
              <a:t>00111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4953000" y="3200400"/>
            <a:ext cx="762000" cy="60960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10</a:t>
            </a:r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5715000" y="3200400"/>
            <a:ext cx="1295400" cy="609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11001</a:t>
            </a:r>
          </a:p>
        </p:txBody>
      </p: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5791200" y="5791200"/>
            <a:ext cx="762000" cy="60960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11</a:t>
            </a:r>
          </a:p>
        </p:txBody>
      </p:sp>
      <p:sp>
        <p:nvSpPr>
          <p:cNvPr id="81931" name="Rectangle 11"/>
          <p:cNvSpPr>
            <a:spLocks noChangeArrowheads="1"/>
          </p:cNvSpPr>
          <p:nvPr/>
        </p:nvSpPr>
        <p:spPr bwMode="auto">
          <a:xfrm>
            <a:off x="6553200" y="5791200"/>
            <a:ext cx="1225826" cy="609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11110</a:t>
            </a:r>
          </a:p>
        </p:txBody>
      </p:sp>
      <p:sp>
        <p:nvSpPr>
          <p:cNvPr id="81932" name="Rectangle 12"/>
          <p:cNvSpPr>
            <a:spLocks noChangeArrowheads="1"/>
          </p:cNvSpPr>
          <p:nvPr/>
        </p:nvSpPr>
        <p:spPr bwMode="auto">
          <a:xfrm>
            <a:off x="457200" y="4572000"/>
            <a:ext cx="762000" cy="609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GB" sz="2800" dirty="0">
                <a:latin typeface="Calibri"/>
              </a:rPr>
              <a:t>?</a:t>
            </a:r>
            <a:r>
              <a:rPr lang="en-US" sz="2800" dirty="0">
                <a:latin typeface="Calibri"/>
              </a:rPr>
              <a:t>?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33" name="Rectangle 13"/>
          <p:cNvSpPr>
            <a:spLocks noChangeArrowheads="1"/>
          </p:cNvSpPr>
          <p:nvPr/>
        </p:nvSpPr>
        <p:spPr bwMode="auto">
          <a:xfrm>
            <a:off x="1219200" y="4572000"/>
            <a:ext cx="1219200" cy="609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00001</a:t>
            </a:r>
          </a:p>
        </p:txBody>
      </p:sp>
      <p:sp>
        <p:nvSpPr>
          <p:cNvPr id="81934" name="Rectangle 14"/>
          <p:cNvSpPr>
            <a:spLocks noChangeArrowheads="1"/>
          </p:cNvSpPr>
          <p:nvPr/>
        </p:nvSpPr>
        <p:spPr bwMode="auto">
          <a:xfrm>
            <a:off x="6324600" y="4191000"/>
            <a:ext cx="762000" cy="609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GB" sz="2800" dirty="0">
                <a:solidFill>
                  <a:schemeClr val="tx1"/>
                </a:solidFill>
                <a:latin typeface="Calibri"/>
              </a:rPr>
              <a:t>??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35" name="Rectangle 15"/>
          <p:cNvSpPr>
            <a:spLocks noChangeArrowheads="1"/>
          </p:cNvSpPr>
          <p:nvPr/>
        </p:nvSpPr>
        <p:spPr bwMode="auto">
          <a:xfrm>
            <a:off x="7086599" y="4191000"/>
            <a:ext cx="1341783" cy="609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10100</a:t>
            </a:r>
          </a:p>
        </p:txBody>
      </p:sp>
      <p:sp>
        <p:nvSpPr>
          <p:cNvPr id="81936" name="Rectangle 16"/>
          <p:cNvSpPr>
            <a:spLocks noChangeArrowheads="1"/>
          </p:cNvSpPr>
          <p:nvPr/>
        </p:nvSpPr>
        <p:spPr bwMode="auto">
          <a:xfrm>
            <a:off x="3581400" y="4572000"/>
            <a:ext cx="762000" cy="609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GB" sz="2800" dirty="0">
                <a:latin typeface="Calibri"/>
              </a:rPr>
              <a:t>?</a:t>
            </a:r>
            <a:r>
              <a:rPr lang="en-US" sz="2800" dirty="0">
                <a:latin typeface="Calibri"/>
              </a:rPr>
              <a:t>?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37" name="Rectangle 17"/>
          <p:cNvSpPr>
            <a:spLocks noChangeArrowheads="1"/>
          </p:cNvSpPr>
          <p:nvPr/>
        </p:nvSpPr>
        <p:spPr bwMode="auto">
          <a:xfrm>
            <a:off x="4343400" y="4572000"/>
            <a:ext cx="1219200" cy="609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11100</a:t>
            </a:r>
          </a:p>
        </p:txBody>
      </p:sp>
      <p:sp>
        <p:nvSpPr>
          <p:cNvPr id="81938" name="Rectangle 18"/>
          <p:cNvSpPr>
            <a:spLocks noChangeArrowheads="1"/>
          </p:cNvSpPr>
          <p:nvPr/>
        </p:nvSpPr>
        <p:spPr bwMode="auto">
          <a:xfrm>
            <a:off x="6983894" y="28956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FF0000"/>
                </a:solidFill>
                <a:latin typeface="Calibri"/>
              </a:rPr>
              <a:t>Good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39" name="Rectangle 19"/>
          <p:cNvSpPr>
            <a:spLocks noChangeArrowheads="1"/>
          </p:cNvSpPr>
          <p:nvPr/>
        </p:nvSpPr>
        <p:spPr bwMode="auto">
          <a:xfrm>
            <a:off x="685800" y="60198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FF0000"/>
                </a:solidFill>
                <a:latin typeface="Calibri"/>
              </a:rPr>
              <a:t>Good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40" name="Rectangle 20"/>
          <p:cNvSpPr>
            <a:spLocks noChangeArrowheads="1"/>
          </p:cNvSpPr>
          <p:nvPr/>
        </p:nvSpPr>
        <p:spPr bwMode="auto">
          <a:xfrm>
            <a:off x="7467600" y="62484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FF0000"/>
                </a:solidFill>
                <a:latin typeface="Calibri"/>
              </a:rPr>
              <a:t>Good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41" name="Rectangle 21"/>
          <p:cNvSpPr>
            <a:spLocks noChangeArrowheads="1"/>
          </p:cNvSpPr>
          <p:nvPr/>
        </p:nvSpPr>
        <p:spPr bwMode="auto">
          <a:xfrm>
            <a:off x="990600" y="28956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FF0000"/>
                </a:solidFill>
                <a:latin typeface="Calibri"/>
              </a:rPr>
              <a:t>Good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42" name="Rectangle 22"/>
          <p:cNvSpPr>
            <a:spLocks noChangeArrowheads="1"/>
          </p:cNvSpPr>
          <p:nvPr/>
        </p:nvSpPr>
        <p:spPr bwMode="auto">
          <a:xfrm>
            <a:off x="7467600" y="36576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0000FF"/>
                </a:solidFill>
                <a:latin typeface="Calibri"/>
              </a:rPr>
              <a:t>Bad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304800" y="40386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0000FF"/>
                </a:solidFill>
                <a:latin typeface="Calibri"/>
              </a:rPr>
              <a:t>Bad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44" name="Rectangle 24"/>
          <p:cNvSpPr>
            <a:spLocks noChangeArrowheads="1"/>
          </p:cNvSpPr>
          <p:nvPr/>
        </p:nvSpPr>
        <p:spPr bwMode="auto">
          <a:xfrm>
            <a:off x="4343400" y="40386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0000FF"/>
                </a:solidFill>
                <a:latin typeface="Calibri"/>
              </a:rPr>
              <a:t>Bad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1945" name="AutoShape 25"/>
          <p:cNvSpPr>
            <a:spLocks noChangeArrowheads="1"/>
          </p:cNvSpPr>
          <p:nvPr/>
        </p:nvSpPr>
        <p:spPr bwMode="auto">
          <a:xfrm>
            <a:off x="3276600" y="3962400"/>
            <a:ext cx="2438400" cy="1371600"/>
          </a:xfrm>
          <a:prstGeom prst="roundRect">
            <a:avLst>
              <a:gd name="adj" fmla="val 16667"/>
            </a:avLst>
          </a:prstGeom>
          <a:noFill/>
          <a:ln w="508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1946" name="Line 26"/>
          <p:cNvSpPr>
            <a:spLocks noChangeShapeType="1"/>
          </p:cNvSpPr>
          <p:nvPr/>
        </p:nvSpPr>
        <p:spPr bwMode="auto">
          <a:xfrm flipV="1">
            <a:off x="5334000" y="3886200"/>
            <a:ext cx="533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47" name="Line 27"/>
          <p:cNvSpPr>
            <a:spLocks noChangeShapeType="1"/>
          </p:cNvSpPr>
          <p:nvPr/>
        </p:nvSpPr>
        <p:spPr bwMode="auto">
          <a:xfrm>
            <a:off x="2971800" y="40386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48" name="Line 28"/>
          <p:cNvSpPr>
            <a:spLocks noChangeShapeType="1"/>
          </p:cNvSpPr>
          <p:nvPr/>
        </p:nvSpPr>
        <p:spPr bwMode="auto">
          <a:xfrm>
            <a:off x="5486400" y="51816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49" name="Line 29"/>
          <p:cNvSpPr>
            <a:spLocks noChangeShapeType="1"/>
          </p:cNvSpPr>
          <p:nvPr/>
        </p:nvSpPr>
        <p:spPr bwMode="auto">
          <a:xfrm flipV="1">
            <a:off x="2743200" y="4953000"/>
            <a:ext cx="7620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50" name="Rectangle 30"/>
          <p:cNvSpPr>
            <a:spLocks noChangeArrowheads="1"/>
          </p:cNvSpPr>
          <p:nvPr/>
        </p:nvSpPr>
        <p:spPr bwMode="auto">
          <a:xfrm>
            <a:off x="3429000" y="3657600"/>
            <a:ext cx="533400" cy="609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3</a:t>
            </a:r>
          </a:p>
        </p:txBody>
      </p:sp>
      <p:sp>
        <p:nvSpPr>
          <p:cNvPr id="81951" name="Rectangle 31"/>
          <p:cNvSpPr>
            <a:spLocks noChangeArrowheads="1"/>
          </p:cNvSpPr>
          <p:nvPr/>
        </p:nvSpPr>
        <p:spPr bwMode="auto">
          <a:xfrm>
            <a:off x="3352800" y="5105400"/>
            <a:ext cx="533400" cy="609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4</a:t>
            </a:r>
          </a:p>
        </p:txBody>
      </p:sp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5029200" y="3657600"/>
            <a:ext cx="533400" cy="609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2</a:t>
            </a:r>
          </a:p>
        </p:txBody>
      </p:sp>
      <p:sp>
        <p:nvSpPr>
          <p:cNvPr id="81953" name="Rectangle 33"/>
          <p:cNvSpPr>
            <a:spLocks noChangeArrowheads="1"/>
          </p:cNvSpPr>
          <p:nvPr/>
        </p:nvSpPr>
        <p:spPr bwMode="auto">
          <a:xfrm>
            <a:off x="5029200" y="5410200"/>
            <a:ext cx="533400" cy="609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1</a:t>
            </a:r>
          </a:p>
        </p:txBody>
      </p:sp>
      <p:sp>
        <p:nvSpPr>
          <p:cNvPr id="34" name="AutoShape 34"/>
          <p:cNvSpPr>
            <a:spLocks noChangeArrowheads="1"/>
          </p:cNvSpPr>
          <p:nvPr/>
        </p:nvSpPr>
        <p:spPr bwMode="auto">
          <a:xfrm>
            <a:off x="5638800" y="5486400"/>
            <a:ext cx="3048000" cy="1371600"/>
          </a:xfrm>
          <a:prstGeom prst="roundRect">
            <a:avLst>
              <a:gd name="adj" fmla="val 16667"/>
            </a:avLst>
          </a:prstGeom>
          <a:noFill/>
          <a:ln w="508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04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819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819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819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19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81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81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819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819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81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81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5" grpId="0" animBg="1"/>
      <p:bldP spid="81946" grpId="0" animBg="1"/>
      <p:bldP spid="81946" grpId="1" animBg="1"/>
      <p:bldP spid="81947" grpId="0" animBg="1"/>
      <p:bldP spid="81947" grpId="1" animBg="1"/>
      <p:bldP spid="81948" grpId="0" animBg="1"/>
      <p:bldP spid="81949" grpId="0" animBg="1"/>
      <p:bldP spid="81949" grpId="1" animBg="1"/>
      <p:bldP spid="81950" grpId="0" animBg="1"/>
      <p:bldP spid="81950" grpId="1" animBg="1"/>
      <p:bldP spid="81951" grpId="0" animBg="1"/>
      <p:bldP spid="81951" grpId="1" animBg="1"/>
      <p:bldP spid="81952" grpId="0" animBg="1"/>
      <p:bldP spid="81952" grpId="1" animBg="1"/>
      <p:bldP spid="81953" grpId="0" animBg="1"/>
      <p:bldP spid="3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52183</TotalTime>
  <Words>54</Words>
  <Application>Microsoft Macintosh PowerPoint</Application>
  <PresentationFormat>On-screen Show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Tahoma</vt:lpstr>
      <vt:lpstr>Office Theme</vt:lpstr>
      <vt:lpstr>Basic Idea of Forward Error Correction</vt:lpstr>
    </vt:vector>
  </TitlesOfParts>
  <Company> 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evangelia.kalyvianaki@gmail.com</cp:lastModifiedBy>
  <cp:revision>293</cp:revision>
  <cp:lastPrinted>2016-11-14T10:08:21Z</cp:lastPrinted>
  <dcterms:created xsi:type="dcterms:W3CDTF">2012-02-20T09:29:17Z</dcterms:created>
  <dcterms:modified xsi:type="dcterms:W3CDTF">2018-01-26T10:11:39Z</dcterms:modified>
</cp:coreProperties>
</file>