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5"/>
  </p:notesMasterIdLst>
  <p:handoutMasterIdLst>
    <p:handoutMasterId r:id="rId56"/>
  </p:handoutMasterIdLst>
  <p:sldIdLst>
    <p:sldId id="256" r:id="rId3"/>
    <p:sldId id="405" r:id="rId4"/>
    <p:sldId id="406" r:id="rId5"/>
    <p:sldId id="407" r:id="rId6"/>
    <p:sldId id="454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42" r:id="rId48"/>
    <p:sldId id="443" r:id="rId49"/>
    <p:sldId id="444" r:id="rId50"/>
    <p:sldId id="445" r:id="rId51"/>
    <p:sldId id="446" r:id="rId52"/>
    <p:sldId id="456" r:id="rId53"/>
    <p:sldId id="455" r:id="rId5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F36E0-22F7-5F40-BC4A-874197664CB1}" type="datetime1">
              <a:rPr lang="en-GB" smtClean="0"/>
              <a:t>28/10/2015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258AE-CEE7-A64D-A5F8-31ABC38F4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62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9B2D1-496A-744D-869B-5797569352CD}" type="datetime1">
              <a:rPr lang="en-GB" smtClean="0"/>
              <a:t>28/10/2015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C60D0-FE46-744B-904D-1B0A45270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05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5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Please identify your research field; why is it strategic and growth area for research in the UK and beyond …?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smtClean="0"/>
              <a:t>25-Feb-2015</a:t>
            </a:r>
            <a:endParaRPr lang="en-GB" i="1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Header[Header]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6158E43B-4755-402E-9B5A-76F4C473A21A}" type="datetime1">
              <a:rPr lang="de-DE" smtClean="0"/>
              <a:pPr>
                <a:defRPr/>
              </a:pPr>
              <a:t>28.10.15</a:t>
            </a:fld>
            <a:r>
              <a:rPr lang="de-DE" smtClean="0"/>
              <a:t>[Date]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[Footer]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180AA75-FA5D-42F6-9E67-F1641C960A4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40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5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C60D0-FE46-744B-904D-1B0A452708C2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9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incast</a:t>
            </a:r>
            <a:r>
              <a:rPr lang="en-US" baseline="0" dirty="0" smtClean="0"/>
              <a:t>? </a:t>
            </a:r>
          </a:p>
          <a:p>
            <a:r>
              <a:rPr lang="en-US" baseline="0" dirty="0" smtClean="0"/>
              <a:t>-- one big switch abstraction…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9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6AEDE-BA94-D748-AE89-F86AEF472C7E}" type="datetime1">
              <a:rPr lang="en-GB" smtClean="0"/>
              <a:t>28/10/2015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EC1D0-C655-DF48-8315-7E29DA2A6F9F}" type="datetime1">
              <a:rPr lang="en-GB" smtClean="0"/>
              <a:t>28/10/2015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6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2ECA-0918-5540-839B-631BD65CCA85}" type="datetime1">
              <a:rPr lang="en-GB" smtClean="0"/>
              <a:t>28/10/2015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03E9670-001C-CD4E-97DC-2D146896863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5C09520-D7FF-3B4C-AF6E-341EB2BBED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ED0E03D4-ADFD-414A-8511-AE3A84B92B6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0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ea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8F46736F-EF66-B944-BF23-B6084C6F0E4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617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ea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9244660-018D-5B40-88BF-7D99896332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01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14BEEA15-CE80-AF44-A1DE-913BD7CAD08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34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FE467CB0-F5C8-9A41-9684-434EE11FBE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5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>
                <a:ea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943E5DF1-9BAA-5C40-BB95-899C3817DBC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3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7A4D-A8A6-9748-A4E6-AF76041026E6}" type="datetime1">
              <a:rPr lang="en-GB" smtClean="0"/>
              <a:t>28/10/2015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575222CE-6FA6-7840-9C39-2F59EA58F28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2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373AC6FF-2839-3D42-A93A-C3522BADD9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61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76200"/>
            <a:ext cx="2038350" cy="6019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962650" cy="6019800"/>
          </a:xfrm>
        </p:spPr>
        <p:txBody>
          <a:bodyPr vert="eaVert"/>
          <a:lstStyle>
            <a:lvl5pPr>
              <a:defRPr>
                <a:ea typeface="Calibri"/>
                <a:cs typeface="Calibri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Calibri"/>
              </a:defRPr>
            </a:lvl1pPr>
          </a:lstStyle>
          <a:p>
            <a:fld id="{B9BA4229-7374-914D-A29D-842121EF12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5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03891-C74E-DF4D-8F41-1D6B84CC41B6}" type="datetime1">
              <a:rPr lang="en-GB" smtClean="0"/>
              <a:t>28/10/2015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46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E9737-00EC-1843-8AE4-6F46D25009F9}" type="datetime1">
              <a:rPr lang="en-GB" smtClean="0"/>
              <a:t>28/10/2015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5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562A8-2882-474C-9341-E2116CB1A2ED}" type="datetime1">
              <a:rPr lang="en-GB" smtClean="0"/>
              <a:t>28/10/2015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A71B6-CF7E-7046-A10D-7925EA09F563}" type="datetime1">
              <a:rPr lang="en-GB" smtClean="0"/>
              <a:t>28/10/2015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FA743-6CEC-A743-B12B-A50F6623EFFD}" type="datetime1">
              <a:rPr lang="en-GB" smtClean="0"/>
              <a:t>28/10/2015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011B-2F50-6640-9138-58B97BAF9822}" type="datetime1">
              <a:rPr lang="en-GB" smtClean="0"/>
              <a:t>28/10/2015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5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B3C30-2E34-2646-9DEA-B6FB1874A409}" type="datetime1">
              <a:rPr lang="en-GB" smtClean="0"/>
              <a:t>28/10/2015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D254B-16C6-3748-BFFB-5FB0BFB29DFA}" type="datetime1">
              <a:rPr lang="en-GB" smtClean="0"/>
              <a:t>28/10/2015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6F65A-AA6A-2742-B31A-5123DCD35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64008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1600" dirty="0" smtClean="0">
              <a:solidFill>
                <a:srgbClr val="CC9900"/>
              </a:solidFill>
              <a:latin typeface="Calibri"/>
              <a:ea typeface="宋体" charset="0"/>
              <a:cs typeface="Calibri"/>
            </a:endParaRPr>
          </a:p>
        </p:txBody>
      </p:sp>
      <p:sp>
        <p:nvSpPr>
          <p:cNvPr id="5125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Text master level</a:t>
            </a:r>
          </a:p>
          <a:p>
            <a:pPr lvl="1"/>
            <a:r>
              <a:rPr lang="en-US" altLang="zh-CN" dirty="0"/>
              <a:t>Text level1</a:t>
            </a:r>
          </a:p>
          <a:p>
            <a:pPr lvl="2"/>
            <a:r>
              <a:rPr lang="en-US" altLang="zh-CN" dirty="0"/>
              <a:t> text level2 </a:t>
            </a:r>
          </a:p>
          <a:p>
            <a:pPr lvl="3"/>
            <a:r>
              <a:rPr lang="en-US" altLang="zh-CN" dirty="0"/>
              <a:t>Text level3</a:t>
            </a:r>
          </a:p>
        </p:txBody>
      </p:sp>
      <p:sp>
        <p:nvSpPr>
          <p:cNvPr id="266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76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Title</a:t>
            </a:r>
          </a:p>
        </p:txBody>
      </p:sp>
      <p:sp>
        <p:nvSpPr>
          <p:cNvPr id="266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0000"/>
                </a:solidFill>
                <a:latin typeface="Calibri"/>
                <a:ea typeface="宋体" charset="0"/>
                <a:cs typeface="Calibri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73FC810-50F1-EA44-96AB-A0016A0DE3DA}" type="slidenum">
              <a:rPr lang="en-GB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4772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chemeClr val="bg2"/>
          </a:solidFill>
          <a:latin typeface="Calibri"/>
          <a:ea typeface="+mj-ea"/>
          <a:cs typeface="Calibri"/>
        </a:defRPr>
      </a:lvl1pPr>
      <a:lvl2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10000"/>
        </a:spcBef>
        <a:spcAft>
          <a:spcPct val="0"/>
        </a:spcAft>
        <a:defRPr sz="3600">
          <a:solidFill>
            <a:srgbClr val="0000CC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6075" indent="-346075" algn="l" rtl="0" fontAlgn="base">
        <a:lnSpc>
          <a:spcPct val="85000"/>
        </a:lnSpc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l"/>
        <a:defRPr sz="2800">
          <a:solidFill>
            <a:schemeClr val="bg2"/>
          </a:solidFill>
          <a:latin typeface="Calibri"/>
          <a:ea typeface="+mn-ea"/>
          <a:cs typeface="Calibri"/>
        </a:defRPr>
      </a:lvl1pPr>
      <a:lvl2pPr marL="742950" indent="-285750" algn="l" rtl="0" fontAlgn="base">
        <a:lnSpc>
          <a:spcPct val="85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2pPr>
      <a:lvl3pPr marL="1143000" indent="-228600" algn="l" rtl="0" fontAlgn="base">
        <a:lnSpc>
          <a:spcPct val="85000"/>
        </a:lnSpc>
        <a:spcBef>
          <a:spcPct val="15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bg2"/>
          </a:solidFill>
          <a:latin typeface="Calibri"/>
          <a:ea typeface="Calibri"/>
          <a:cs typeface="Calibri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bg2"/>
          </a:solidFill>
          <a:latin typeface="Calibri"/>
          <a:ea typeface="Calibri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800">
          <a:solidFill>
            <a:schemeClr val="tx1"/>
          </a:solidFill>
          <a:latin typeface="Tahoma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Lent Term M/W/F </a:t>
            </a:r>
            <a:r>
              <a:rPr lang="en-US" sz="4000" dirty="0" smtClean="0">
                <a:latin typeface="Calibri"/>
              </a:rPr>
              <a:t>11-midday </a:t>
            </a:r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>
                <a:latin typeface="Calibri"/>
              </a:rPr>
              <a:t>LT1 in Gates </a:t>
            </a:r>
            <a:r>
              <a:rPr lang="en-US" sz="4000" dirty="0" smtClean="0">
                <a:latin typeface="Calibri"/>
              </a:rPr>
              <a:t>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7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2015-2016</a:t>
            </a:r>
            <a:endParaRPr lang="en-US" dirty="0">
              <a:latin typeface="Calibri"/>
            </a:endParaRPr>
          </a:p>
          <a:p>
            <a:pPr algn="ctr" eaLnBrk="0" hangingPunct="0"/>
            <a:endParaRPr lang="en-US" dirty="0" smtClean="0">
              <a:latin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22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774" y="1103200"/>
            <a:ext cx="6024883" cy="48307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Brocade reference design</a:t>
            </a:r>
            <a:endParaRPr lang="en-US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50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6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32792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3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4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5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7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799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0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1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25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6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7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28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3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5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3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4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2847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48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49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50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5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6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7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328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32870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1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2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3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4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875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72" name="Content Placeholder 4"/>
          <p:cNvSpPr>
            <a:spLocks noGrp="1"/>
          </p:cNvSpPr>
          <p:nvPr>
            <p:ph idx="1"/>
          </p:nvPr>
        </p:nvSpPr>
        <p:spPr>
          <a:xfrm>
            <a:off x="457200" y="6042820"/>
            <a:ext cx="8229600" cy="84659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Cisco reference design</a:t>
            </a:r>
            <a:endParaRPr lang="en-US" i="1" dirty="0"/>
          </a:p>
        </p:txBody>
      </p:sp>
      <p:sp>
        <p:nvSpPr>
          <p:cNvPr id="6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86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on DC architecture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Regular, well-defined arrangement</a:t>
            </a:r>
          </a:p>
          <a:p>
            <a:r>
              <a:rPr lang="en-US" dirty="0" smtClean="0"/>
              <a:t>Hierarchical structure with rack/</a:t>
            </a:r>
            <a:r>
              <a:rPr lang="en-US" dirty="0" err="1" smtClean="0"/>
              <a:t>aggr</a:t>
            </a:r>
            <a:r>
              <a:rPr lang="en-US" dirty="0" smtClean="0"/>
              <a:t>/core layers</a:t>
            </a:r>
          </a:p>
          <a:p>
            <a:r>
              <a:rPr lang="en-US" dirty="0" smtClean="0"/>
              <a:t>Mostly homogenous within a layer</a:t>
            </a:r>
          </a:p>
          <a:p>
            <a:r>
              <a:rPr lang="en-US" dirty="0" smtClean="0"/>
              <a:t>Supports communication between servers and between servers and the external world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ontrast: ad-hoc structure, heterogeneity of WANs</a:t>
            </a:r>
          </a:p>
          <a:p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6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6032"/>
            <a:ext cx="8229600" cy="1143000"/>
          </a:xfrm>
        </p:spPr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5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31" y="1562284"/>
            <a:ext cx="7296313" cy="5257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95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81" y="1960399"/>
            <a:ext cx="7020619" cy="4466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739" y="1808737"/>
            <a:ext cx="7221036" cy="4816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22" y="1808736"/>
            <a:ext cx="6044778" cy="4539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397" y="1600201"/>
            <a:ext cx="7409378" cy="4939585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exactly?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97130"/>
          </a:xfrm>
        </p:spPr>
        <p:txBody>
          <a:bodyPr>
            <a:normAutofit/>
          </a:bodyPr>
          <a:lstStyle/>
          <a:p>
            <a:r>
              <a:rPr lang="en-US" dirty="0" smtClean="0"/>
              <a:t>1M servers [</a:t>
            </a:r>
            <a:r>
              <a:rPr lang="en-US" sz="2400" dirty="0" smtClean="0"/>
              <a:t>Microsoft</a:t>
            </a:r>
            <a:r>
              <a:rPr lang="en-US" dirty="0" smtClean="0"/>
              <a:t>] </a:t>
            </a:r>
          </a:p>
          <a:p>
            <a:pPr lvl="1"/>
            <a:r>
              <a:rPr lang="en-US" dirty="0" smtClean="0"/>
              <a:t>less than </a:t>
            </a:r>
            <a:r>
              <a:rPr lang="en-US" dirty="0" err="1" smtClean="0"/>
              <a:t>google</a:t>
            </a:r>
            <a:r>
              <a:rPr lang="en-US" dirty="0" smtClean="0"/>
              <a:t>, more than amazon</a:t>
            </a:r>
          </a:p>
          <a:p>
            <a:pPr lvl="1"/>
            <a:endParaRPr lang="en-US" dirty="0"/>
          </a:p>
          <a:p>
            <a:r>
              <a:rPr lang="en-US" dirty="0" smtClean="0"/>
              <a:t>&gt; $1B to build one site [</a:t>
            </a:r>
            <a:r>
              <a:rPr lang="en-US" sz="2400" dirty="0" smtClean="0"/>
              <a:t>Facebook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r>
              <a:rPr lang="en-US" dirty="0" smtClean="0"/>
              <a:t>&gt;$20M/month/site operational costs [</a:t>
            </a:r>
            <a:r>
              <a:rPr lang="en-US" sz="2400" dirty="0" smtClean="0"/>
              <a:t>Microsoft </a:t>
            </a:r>
            <a:r>
              <a:rPr lang="fr-FR" sz="2400" dirty="0" smtClean="0"/>
              <a:t>’</a:t>
            </a:r>
            <a:r>
              <a:rPr lang="en-US" sz="2400" dirty="0" smtClean="0"/>
              <a:t>09</a:t>
            </a:r>
            <a:r>
              <a:rPr lang="en-US" dirty="0" smtClean="0"/>
              <a:t>]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But only O(10-100) sites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199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5045"/>
          </a:xfrm>
        </p:spPr>
        <p:txBody>
          <a:bodyPr/>
          <a:lstStyle/>
          <a:p>
            <a:r>
              <a:rPr lang="en-US" dirty="0" smtClean="0"/>
              <a:t>Scale </a:t>
            </a:r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/>
              <a:t>user-facing, revenue generating services</a:t>
            </a:r>
          </a:p>
          <a:p>
            <a:pPr lvl="1"/>
            <a:r>
              <a:rPr lang="en-US" dirty="0" smtClean="0"/>
              <a:t>multi-tenancy</a:t>
            </a:r>
          </a:p>
          <a:p>
            <a:pPr lvl="1"/>
            <a:r>
              <a:rPr lang="en-US" dirty="0" smtClean="0"/>
              <a:t>jargon: </a:t>
            </a:r>
            <a:r>
              <a:rPr lang="en-US" dirty="0" err="1" smtClean="0"/>
              <a:t>SaaS</a:t>
            </a:r>
            <a:r>
              <a:rPr lang="en-US" dirty="0" smtClean="0"/>
              <a:t>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DaaS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, …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7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50" y="1600200"/>
            <a:ext cx="8992350" cy="5035045"/>
          </a:xfrm>
        </p:spPr>
        <p:txBody>
          <a:bodyPr>
            <a:normAutofit/>
          </a:bodyPr>
          <a:lstStyle/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scalable</a:t>
            </a:r>
            <a:r>
              <a:rPr lang="en-US" dirty="0" smtClean="0"/>
              <a:t> solutions (duh)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 smtClean="0">
                <a:solidFill>
                  <a:srgbClr val="FF0000"/>
                </a:solidFill>
              </a:rPr>
              <a:t>efficiency</a:t>
            </a:r>
            <a:r>
              <a:rPr lang="en-US" dirty="0" smtClean="0"/>
              <a:t>, lowering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  <a:r>
              <a:rPr lang="en-US" dirty="0" smtClean="0"/>
              <a:t> is critical </a:t>
            </a:r>
          </a:p>
          <a:p>
            <a:pPr lvl="1">
              <a:buFont typeface="Wingdings" charset="0"/>
              <a:buChar char="à"/>
            </a:pPr>
            <a:r>
              <a:rPr lang="en-US" i="1" dirty="0" smtClean="0">
                <a:solidFill>
                  <a:srgbClr val="000090"/>
                </a:solidFill>
                <a:sym typeface="Wingdings"/>
              </a:rPr>
              <a:t>`scale out’ </a:t>
            </a:r>
            <a:r>
              <a:rPr lang="en-US" i="1" dirty="0" smtClean="0">
                <a:sym typeface="Wingdings"/>
              </a:rPr>
              <a:t>solutions w/</a:t>
            </a:r>
            <a:r>
              <a:rPr lang="en-US" i="1" dirty="0" smtClean="0">
                <a:solidFill>
                  <a:srgbClr val="000090"/>
                </a:solidFill>
                <a:sym typeface="Wingdings"/>
              </a:rPr>
              <a:t> commodity </a:t>
            </a:r>
            <a:r>
              <a:rPr lang="en-US" i="1" dirty="0" smtClean="0">
                <a:solidFill>
                  <a:srgbClr val="000000"/>
                </a:solidFill>
                <a:sym typeface="Wingdings"/>
              </a:rPr>
              <a:t>technologies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Service model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 means $$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virtualization </a:t>
            </a:r>
            <a:r>
              <a:rPr lang="en-US" dirty="0" smtClean="0"/>
              <a:t>for isolation and portability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5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Multi-Tier Applications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Applications </a:t>
            </a:r>
            <a:r>
              <a:rPr lang="en-US" sz="3600" dirty="0" smtClean="0">
                <a:latin typeface="Calibri" charset="0"/>
                <a:ea typeface="ＭＳ Ｐゴシック" charset="0"/>
                <a:cs typeface="ＭＳ Ｐゴシック" charset="0"/>
              </a:rPr>
              <a:t>decomposed into tasks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latin typeface="Calibri" charset="0"/>
                <a:ea typeface="ＭＳ Ｐゴシック" charset="0"/>
              </a:rPr>
              <a:t>Many separate components</a:t>
            </a:r>
          </a:p>
          <a:p>
            <a:pPr lvl="1">
              <a:spcAft>
                <a:spcPts val="2400"/>
              </a:spcAft>
            </a:pPr>
            <a:r>
              <a:rPr lang="en-US" sz="3200" dirty="0">
                <a:latin typeface="Calibri" charset="0"/>
                <a:ea typeface="ＭＳ Ｐゴシック" charset="0"/>
              </a:rPr>
              <a:t>Running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in </a:t>
            </a:r>
            <a:r>
              <a:rPr lang="en-US" sz="3200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parallel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 on </a:t>
            </a:r>
            <a:r>
              <a:rPr lang="en-US" sz="3200" dirty="0">
                <a:latin typeface="Calibri" charset="0"/>
                <a:ea typeface="ＭＳ Ｐゴシック" charset="0"/>
              </a:rPr>
              <a:t>different </a:t>
            </a:r>
            <a:r>
              <a:rPr lang="en-US" sz="3200" dirty="0" smtClean="0">
                <a:latin typeface="Calibri" charset="0"/>
                <a:ea typeface="ＭＳ Ｐゴシック" charset="0"/>
              </a:rPr>
              <a:t>machines</a:t>
            </a:r>
            <a:endParaRPr lang="en-US" sz="3200" dirty="0">
              <a:latin typeface="Calibri" charset="0"/>
              <a:ea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F67B40F-B60F-B54A-8C07-805F2E034321}" type="slidenum">
              <a:rPr 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26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953000"/>
          </a:xfrm>
        </p:spPr>
        <p:txBody>
          <a:bodyPr/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C5D33C0-6816-B846-8FC9-DB319C97AFB2}" type="slidenum">
              <a:rPr lang="en-US" sz="1200">
                <a:solidFill>
                  <a:srgbClr val="898989"/>
                </a:solidFill>
              </a:rPr>
              <a:pPr eaLnBrk="1" hangingPunct="1"/>
              <a:t>19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9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23923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Topic 7: Datacenters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634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30FDFD4-4BF7-B345-ADF2-C2A42233C27F}" type="slidenum">
              <a:rPr lang="en-US" sz="1200">
                <a:solidFill>
                  <a:srgbClr val="898989"/>
                </a:solidFill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9700" y="2408936"/>
            <a:ext cx="6667500" cy="4188253"/>
            <a:chOff x="1409700" y="2153778"/>
            <a:chExt cx="6667500" cy="4443412"/>
          </a:xfrm>
        </p:grpSpPr>
        <p:sp>
          <p:nvSpPr>
            <p:cNvPr id="5" name="Rectangle 4"/>
            <p:cNvSpPr/>
            <p:nvPr/>
          </p:nvSpPr>
          <p:spPr>
            <a:xfrm>
              <a:off x="3848100" y="2153778"/>
              <a:ext cx="1600200" cy="609600"/>
            </a:xfrm>
            <a:prstGeom prst="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000000"/>
                  </a:solidFill>
                </a:rPr>
                <a:t>Router</a:t>
              </a:r>
            </a:p>
          </p:txBody>
        </p:sp>
        <p:grpSp>
          <p:nvGrpSpPr>
            <p:cNvPr id="27652" name="Group 19"/>
            <p:cNvGrpSpPr>
              <a:grpSpLocks/>
            </p:cNvGrpSpPr>
            <p:nvPr/>
          </p:nvGrpSpPr>
          <p:grpSpPr bwMode="auto">
            <a:xfrm>
              <a:off x="1752600" y="4430253"/>
              <a:ext cx="5791200" cy="685800"/>
              <a:chOff x="1752600" y="3276600"/>
              <a:chExt cx="5791200" cy="685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7526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14800" y="3276600"/>
                <a:ext cx="1333499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 smtClean="0"/>
                  <a:t>Web Server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72200" y="32766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Web Server</a:t>
                </a:r>
              </a:p>
            </p:txBody>
          </p:sp>
        </p:grpSp>
        <p:grpSp>
          <p:nvGrpSpPr>
            <p:cNvPr id="27653" name="Group 66"/>
            <p:cNvGrpSpPr>
              <a:grpSpLocks/>
            </p:cNvGrpSpPr>
            <p:nvPr/>
          </p:nvGrpSpPr>
          <p:grpSpPr bwMode="auto">
            <a:xfrm>
              <a:off x="1409700" y="5911390"/>
              <a:ext cx="6667500" cy="685800"/>
              <a:chOff x="1409700" y="5053012"/>
              <a:chExt cx="6667500" cy="6858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4097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750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</a:t>
                </a:r>
              </a:p>
              <a:p>
                <a:pPr algn="ctr">
                  <a:defRPr/>
                </a:pPr>
                <a:r>
                  <a:rPr lang="en-US" dirty="0"/>
                  <a:t>Cache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403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05600" y="5053012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Database</a:t>
                </a:r>
              </a:p>
            </p:txBody>
          </p:sp>
        </p:grpSp>
        <p:grpSp>
          <p:nvGrpSpPr>
            <p:cNvPr id="27654" name="Group 22"/>
            <p:cNvGrpSpPr>
              <a:grpSpLocks/>
            </p:cNvGrpSpPr>
            <p:nvPr/>
          </p:nvGrpSpPr>
          <p:grpSpPr bwMode="auto">
            <a:xfrm>
              <a:off x="2743200" y="3211053"/>
              <a:ext cx="3810000" cy="685800"/>
              <a:chOff x="3276600" y="2171700"/>
              <a:chExt cx="3810000" cy="6858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766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715000" y="2171700"/>
                <a:ext cx="1371600" cy="6858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Front-End</a:t>
                </a:r>
              </a:p>
              <a:p>
                <a:pPr algn="ctr">
                  <a:defRPr/>
                </a:pPr>
                <a:r>
                  <a:rPr lang="en-US" dirty="0"/>
                  <a:t>Proxy</a:t>
                </a:r>
              </a:p>
            </p:txBody>
          </p:sp>
        </p:grpSp>
        <p:cxnSp>
          <p:nvCxnSpPr>
            <p:cNvPr id="25" name="Straight Arrow Connector 24"/>
            <p:cNvCxnSpPr>
              <a:stCxn id="5" idx="2"/>
            </p:cNvCxnSpPr>
            <p:nvPr/>
          </p:nvCxnSpPr>
          <p:spPr>
            <a:xfrm rot="5400000">
              <a:off x="38147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2"/>
            </p:cNvCxnSpPr>
            <p:nvPr/>
          </p:nvCxnSpPr>
          <p:spPr>
            <a:xfrm rot="16200000" flipH="1">
              <a:off x="5033962" y="2377616"/>
              <a:ext cx="447675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2667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37719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739481" y="5024772"/>
              <a:ext cx="795337" cy="977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16200000" flipH="1">
              <a:off x="5622131" y="4142122"/>
              <a:ext cx="795337" cy="2743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5400000">
              <a:off x="2974181" y="4237372"/>
              <a:ext cx="795337" cy="2552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>
              <a:off x="3856831" y="5120022"/>
              <a:ext cx="795337" cy="787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>
              <a:off x="4991100" y="3553953"/>
              <a:ext cx="533400" cy="1219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rot="16200000" flipH="1">
              <a:off x="6096000" y="3668253"/>
              <a:ext cx="533400" cy="990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Arrow Connector 2"/>
          <p:cNvCxnSpPr/>
          <p:nvPr/>
        </p:nvCxnSpPr>
        <p:spPr>
          <a:xfrm>
            <a:off x="4639980" y="1886068"/>
            <a:ext cx="0" cy="5291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60916" y="1512588"/>
            <a:ext cx="347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user requests from the Internet </a:t>
            </a:r>
            <a:endParaRPr lang="en-US" sz="2000" i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668658" y="1116644"/>
            <a:ext cx="2126751" cy="1191998"/>
            <a:chOff x="6545370" y="1116644"/>
            <a:chExt cx="2126751" cy="1191998"/>
          </a:xfrm>
        </p:grpSpPr>
        <p:sp>
          <p:nvSpPr>
            <p:cNvPr id="2" name="Left Arrow 1"/>
            <p:cNvSpPr/>
            <p:nvPr/>
          </p:nvSpPr>
          <p:spPr>
            <a:xfrm>
              <a:off x="6545370" y="1116644"/>
              <a:ext cx="2126751" cy="1191998"/>
            </a:xfrm>
            <a:prstGeom prst="leftArrow">
              <a:avLst/>
            </a:prstGeom>
            <a:noFill/>
            <a:ln w="28575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27524" y="1512588"/>
              <a:ext cx="15411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You Live Here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51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Componentization leads to different types of network traffic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370"/>
            <a:ext cx="8763000" cy="473756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between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external clients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and the datacenter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Handled by front-end (web) servers, mid-tier application servers, and back-end databases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ＭＳ Ｐゴシック" charset="0"/>
              </a:rPr>
              <a:t>Traffic patterns fairly stable, though diurnal variations</a:t>
            </a:r>
          </a:p>
          <a:p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r>
              <a:rPr lang="ja-JP" alt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between machines in the datacenter</a:t>
            </a:r>
          </a:p>
          <a:p>
            <a:pPr lvl="1"/>
            <a:r>
              <a:rPr lang="en-US" sz="2400" smtClean="0">
                <a:latin typeface="Calibri" charset="0"/>
                <a:ea typeface="ＭＳ Ｐゴシック" charset="0"/>
              </a:rPr>
              <a:t>Comm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within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“big data” computations (</a:t>
            </a:r>
            <a:r>
              <a:rPr lang="en-US" sz="2400" dirty="0">
                <a:latin typeface="Calibri" charset="0"/>
                <a:ea typeface="ＭＳ Ｐゴシック" charset="0"/>
              </a:rPr>
              <a:t>e.g.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Map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Reduce)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>
                <a:latin typeface="Calibri" charset="0"/>
                <a:ea typeface="ＭＳ Ｐゴシック" charset="0"/>
              </a:rPr>
              <a:t>may shift on small timescales (e.g., minutes)</a:t>
            </a: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0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22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9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922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425208" y="2558107"/>
            <a:ext cx="2614613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793884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rgbClr val="000000"/>
                </a:solidFill>
              </a:rPr>
              <a:t>CR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5514859" y="14230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CR</a:t>
            </a:r>
            <a:endParaRPr lang="en-US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1819159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/>
              <a:t>AR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2717684" y="2108844"/>
            <a:ext cx="299788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719645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6611820" y="2108844"/>
            <a:ext cx="299789" cy="21430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/>
              <a:t>AR</a:t>
            </a:r>
          </a:p>
        </p:txBody>
      </p:sp>
      <p:cxnSp>
        <p:nvCxnSpPr>
          <p:cNvPr id="12" name="AutoShape 13"/>
          <p:cNvCxnSpPr>
            <a:cxnSpLocks noChangeShapeType="1"/>
            <a:stCxn id="6" idx="4"/>
            <a:endCxn id="8" idx="0"/>
          </p:cNvCxnSpPr>
          <p:nvPr/>
        </p:nvCxnSpPr>
        <p:spPr bwMode="auto">
          <a:xfrm flipH="1">
            <a:off x="1969053" y="1637353"/>
            <a:ext cx="97472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AutoShape 14"/>
          <p:cNvCxnSpPr>
            <a:cxnSpLocks noChangeShapeType="1"/>
            <a:endCxn id="7" idx="4"/>
          </p:cNvCxnSpPr>
          <p:nvPr/>
        </p:nvCxnSpPr>
        <p:spPr bwMode="auto">
          <a:xfrm flipV="1">
            <a:off x="1930035" y="1637353"/>
            <a:ext cx="3734718" cy="471492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4" name="AutoShape 15"/>
          <p:cNvCxnSpPr>
            <a:cxnSpLocks noChangeShapeType="1"/>
            <a:stCxn id="7" idx="4"/>
            <a:endCxn id="9" idx="0"/>
          </p:cNvCxnSpPr>
          <p:nvPr/>
        </p:nvCxnSpPr>
        <p:spPr bwMode="auto">
          <a:xfrm flipH="1">
            <a:off x="2867578" y="1637353"/>
            <a:ext cx="2797175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5" name="AutoShape 16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5664753" y="1637353"/>
            <a:ext cx="20478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6" name="AutoShape 17"/>
          <p:cNvCxnSpPr>
            <a:cxnSpLocks noChangeShapeType="1"/>
            <a:stCxn id="7" idx="4"/>
            <a:endCxn id="11" idx="0"/>
          </p:cNvCxnSpPr>
          <p:nvPr/>
        </p:nvCxnSpPr>
        <p:spPr bwMode="auto">
          <a:xfrm>
            <a:off x="5664753" y="1637353"/>
            <a:ext cx="10969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7" name="AutoShape 18"/>
          <p:cNvCxnSpPr>
            <a:cxnSpLocks noChangeShapeType="1"/>
            <a:stCxn id="6" idx="4"/>
            <a:endCxn id="11" idx="0"/>
          </p:cNvCxnSpPr>
          <p:nvPr/>
        </p:nvCxnSpPr>
        <p:spPr bwMode="auto">
          <a:xfrm>
            <a:off x="2943778" y="1637353"/>
            <a:ext cx="3817937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8" name="AutoShape 19"/>
          <p:cNvCxnSpPr>
            <a:cxnSpLocks noChangeShapeType="1"/>
            <a:stCxn id="6" idx="4"/>
            <a:endCxn id="9" idx="0"/>
          </p:cNvCxnSpPr>
          <p:nvPr/>
        </p:nvCxnSpPr>
        <p:spPr bwMode="auto">
          <a:xfrm flipH="1">
            <a:off x="2867578" y="1637353"/>
            <a:ext cx="76200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9" name="AutoShape 20"/>
          <p:cNvCxnSpPr>
            <a:cxnSpLocks noChangeShapeType="1"/>
            <a:stCxn id="6" idx="4"/>
            <a:endCxn id="10" idx="0"/>
          </p:cNvCxnSpPr>
          <p:nvPr/>
        </p:nvCxnSpPr>
        <p:spPr bwMode="auto">
          <a:xfrm>
            <a:off x="2943778" y="1637353"/>
            <a:ext cx="2925762" cy="471491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2724280" y="2747019"/>
            <a:ext cx="282080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825432" y="27470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22" name="AutoShape 59"/>
          <p:cNvCxnSpPr>
            <a:cxnSpLocks noChangeShapeType="1"/>
            <a:endCxn id="8" idx="4"/>
          </p:cNvCxnSpPr>
          <p:nvPr/>
        </p:nvCxnSpPr>
        <p:spPr bwMode="auto">
          <a:xfrm flipV="1">
            <a:off x="1930035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3" name="AutoShape 60"/>
          <p:cNvCxnSpPr>
            <a:cxnSpLocks noChangeShapeType="1"/>
            <a:endCxn id="8" idx="4"/>
          </p:cNvCxnSpPr>
          <p:nvPr/>
        </p:nvCxnSpPr>
        <p:spPr bwMode="auto">
          <a:xfrm flipH="1" flipV="1">
            <a:off x="1969053" y="2323153"/>
            <a:ext cx="85950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4" name="AutoShape 61"/>
          <p:cNvCxnSpPr>
            <a:cxnSpLocks noChangeShapeType="1"/>
            <a:endCxn id="9" idx="4"/>
          </p:cNvCxnSpPr>
          <p:nvPr/>
        </p:nvCxnSpPr>
        <p:spPr bwMode="auto">
          <a:xfrm flipV="1">
            <a:off x="2828560" y="2323153"/>
            <a:ext cx="39018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5" name="AutoShape 62"/>
          <p:cNvCxnSpPr>
            <a:cxnSpLocks noChangeShapeType="1"/>
            <a:endCxn id="9" idx="4"/>
          </p:cNvCxnSpPr>
          <p:nvPr/>
        </p:nvCxnSpPr>
        <p:spPr bwMode="auto">
          <a:xfrm flipV="1">
            <a:off x="1930035" y="2323153"/>
            <a:ext cx="937543" cy="4238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26" name="AutoShape 63"/>
          <p:cNvCxnSpPr>
            <a:cxnSpLocks noChangeShapeType="1"/>
          </p:cNvCxnSpPr>
          <p:nvPr/>
        </p:nvCxnSpPr>
        <p:spPr bwMode="auto">
          <a:xfrm>
            <a:off x="2217211" y="2868960"/>
            <a:ext cx="435136" cy="29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7" name="AutoShape 64"/>
          <p:cNvCxnSpPr>
            <a:cxnSpLocks noChangeShapeType="1"/>
          </p:cNvCxnSpPr>
          <p:nvPr/>
        </p:nvCxnSpPr>
        <p:spPr bwMode="auto">
          <a:xfrm flipV="1">
            <a:off x="1075960" y="2989908"/>
            <a:ext cx="1752600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8" name="AutoShape 65"/>
          <p:cNvCxnSpPr>
            <a:cxnSpLocks noChangeShapeType="1"/>
          </p:cNvCxnSpPr>
          <p:nvPr/>
        </p:nvCxnSpPr>
        <p:spPr bwMode="auto">
          <a:xfrm flipV="1">
            <a:off x="1075960" y="2989908"/>
            <a:ext cx="854075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29" name="AutoShape 66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4603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30" name="AutoShape 67"/>
          <p:cNvCxnSpPr>
            <a:cxnSpLocks noChangeShapeType="1"/>
          </p:cNvCxnSpPr>
          <p:nvPr/>
        </p:nvCxnSpPr>
        <p:spPr bwMode="auto">
          <a:xfrm flipV="1">
            <a:off x="1976072" y="2989908"/>
            <a:ext cx="85248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87147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32" name="Rectangle 39"/>
          <p:cNvSpPr>
            <a:spLocks noChangeArrowheads="1"/>
          </p:cNvSpPr>
          <p:nvPr/>
        </p:nvSpPr>
        <p:spPr bwMode="auto">
          <a:xfrm>
            <a:off x="971357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33" name="AutoShape 69"/>
          <p:cNvCxnSpPr>
            <a:cxnSpLocks noChangeShapeType="1"/>
          </p:cNvCxnSpPr>
          <p:nvPr/>
        </p:nvCxnSpPr>
        <p:spPr bwMode="auto">
          <a:xfrm flipV="1">
            <a:off x="1079135" y="3716983"/>
            <a:ext cx="896937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70"/>
          <p:cNvCxnSpPr>
            <a:cxnSpLocks noChangeShapeType="1"/>
          </p:cNvCxnSpPr>
          <p:nvPr/>
        </p:nvCxnSpPr>
        <p:spPr bwMode="auto">
          <a:xfrm flipH="1" flipV="1">
            <a:off x="1075961" y="3716983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71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72"/>
          <p:cNvCxnSpPr>
            <a:cxnSpLocks noChangeShapeType="1"/>
          </p:cNvCxnSpPr>
          <p:nvPr/>
        </p:nvCxnSpPr>
        <p:spPr bwMode="auto">
          <a:xfrm flipH="1" flipV="1">
            <a:off x="1976072" y="3716983"/>
            <a:ext cx="323" cy="34341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37" name="AutoShape 80"/>
          <p:cNvSpPr>
            <a:spLocks noChangeArrowheads="1"/>
          </p:cNvSpPr>
          <p:nvPr/>
        </p:nvSpPr>
        <p:spPr bwMode="auto">
          <a:xfrm rot="16171351">
            <a:off x="91903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8" name="AutoShape 82"/>
          <p:cNvSpPr>
            <a:spLocks noChangeArrowheads="1"/>
          </p:cNvSpPr>
          <p:nvPr/>
        </p:nvSpPr>
        <p:spPr bwMode="auto">
          <a:xfrm rot="16171351">
            <a:off x="1818041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39" name="AutoShape 82"/>
          <p:cNvSpPr>
            <a:spLocks noChangeArrowheads="1"/>
          </p:cNvSpPr>
          <p:nvPr/>
        </p:nvSpPr>
        <p:spPr bwMode="auto">
          <a:xfrm rot="16171351">
            <a:off x="1264896" y="42120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07" name="Rectangle 21"/>
          <p:cNvSpPr>
            <a:spLocks noChangeArrowheads="1"/>
          </p:cNvSpPr>
          <p:nvPr/>
        </p:nvSpPr>
        <p:spPr bwMode="auto">
          <a:xfrm>
            <a:off x="1612682" y="4221807"/>
            <a:ext cx="2744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1" name="AutoShape 69"/>
          <p:cNvCxnSpPr>
            <a:cxnSpLocks noChangeShapeType="1"/>
          </p:cNvCxnSpPr>
          <p:nvPr/>
        </p:nvCxnSpPr>
        <p:spPr bwMode="auto">
          <a:xfrm flipV="1">
            <a:off x="1425210" y="3716983"/>
            <a:ext cx="5508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2" name="AutoShape 69"/>
          <p:cNvCxnSpPr>
            <a:cxnSpLocks noChangeShapeType="1"/>
          </p:cNvCxnSpPr>
          <p:nvPr/>
        </p:nvCxnSpPr>
        <p:spPr bwMode="auto">
          <a:xfrm flipH="1" flipV="1">
            <a:off x="1075960" y="3716983"/>
            <a:ext cx="34925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3" name="Rectangle 38"/>
          <p:cNvSpPr>
            <a:spLocks noChangeArrowheads="1"/>
          </p:cNvSpPr>
          <p:nvPr/>
        </p:nvSpPr>
        <p:spPr bwMode="auto">
          <a:xfrm>
            <a:off x="3576445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677920" y="3474094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45" name="AutoShape 69"/>
          <p:cNvCxnSpPr>
            <a:cxnSpLocks noChangeShapeType="1"/>
          </p:cNvCxnSpPr>
          <p:nvPr/>
        </p:nvCxnSpPr>
        <p:spPr bwMode="auto">
          <a:xfrm flipV="1">
            <a:off x="2785697" y="3716983"/>
            <a:ext cx="8953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6" name="AutoShape 70"/>
          <p:cNvCxnSpPr>
            <a:cxnSpLocks noChangeShapeType="1"/>
          </p:cNvCxnSpPr>
          <p:nvPr/>
        </p:nvCxnSpPr>
        <p:spPr bwMode="auto">
          <a:xfrm flipH="1" flipV="1">
            <a:off x="2782523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71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90170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72"/>
          <p:cNvCxnSpPr>
            <a:cxnSpLocks noChangeShapeType="1"/>
          </p:cNvCxnSpPr>
          <p:nvPr/>
        </p:nvCxnSpPr>
        <p:spPr bwMode="auto">
          <a:xfrm flipH="1" flipV="1">
            <a:off x="3681048" y="3716983"/>
            <a:ext cx="644" cy="3421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49" name="AutoShape 80"/>
          <p:cNvSpPr>
            <a:spLocks noChangeArrowheads="1"/>
          </p:cNvSpPr>
          <p:nvPr/>
        </p:nvSpPr>
        <p:spPr bwMode="auto">
          <a:xfrm rot="16171351">
            <a:off x="2624967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0" name="AutoShape 82"/>
          <p:cNvSpPr>
            <a:spLocks noChangeArrowheads="1"/>
          </p:cNvSpPr>
          <p:nvPr/>
        </p:nvSpPr>
        <p:spPr bwMode="auto">
          <a:xfrm rot="16171351">
            <a:off x="3523976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51" name="AutoShape 82"/>
          <p:cNvSpPr>
            <a:spLocks noChangeArrowheads="1"/>
          </p:cNvSpPr>
          <p:nvPr/>
        </p:nvSpPr>
        <p:spPr bwMode="auto">
          <a:xfrm rot="16171351">
            <a:off x="2970831" y="42107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25" name="Rectangle 21"/>
          <p:cNvSpPr>
            <a:spLocks noChangeArrowheads="1"/>
          </p:cNvSpPr>
          <p:nvPr/>
        </p:nvSpPr>
        <p:spPr bwMode="auto">
          <a:xfrm>
            <a:off x="3304634" y="4220219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flipV="1">
            <a:off x="3131772" y="3716983"/>
            <a:ext cx="549275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4" name="AutoShape 69"/>
          <p:cNvCxnSpPr>
            <a:cxnSpLocks noChangeShapeType="1"/>
          </p:cNvCxnSpPr>
          <p:nvPr/>
        </p:nvCxnSpPr>
        <p:spPr bwMode="auto">
          <a:xfrm flipH="1" flipV="1">
            <a:off x="2782522" y="3716983"/>
            <a:ext cx="349250" cy="42068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5" name="AutoShape 64"/>
          <p:cNvCxnSpPr>
            <a:cxnSpLocks noChangeShapeType="1"/>
          </p:cNvCxnSpPr>
          <p:nvPr/>
        </p:nvCxnSpPr>
        <p:spPr bwMode="auto">
          <a:xfrm flipH="1" flipV="1">
            <a:off x="1930035" y="2989908"/>
            <a:ext cx="1751012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6" name="AutoShape 65"/>
          <p:cNvCxnSpPr>
            <a:cxnSpLocks noChangeShapeType="1"/>
          </p:cNvCxnSpPr>
          <p:nvPr/>
        </p:nvCxnSpPr>
        <p:spPr bwMode="auto">
          <a:xfrm flipH="1" flipV="1">
            <a:off x="1930036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 flipV="1">
            <a:off x="2782522" y="2989908"/>
            <a:ext cx="46038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8" name="AutoShape 67"/>
          <p:cNvCxnSpPr>
            <a:cxnSpLocks noChangeShapeType="1"/>
          </p:cNvCxnSpPr>
          <p:nvPr/>
        </p:nvCxnSpPr>
        <p:spPr bwMode="auto">
          <a:xfrm flipH="1" flipV="1">
            <a:off x="2828561" y="2989908"/>
            <a:ext cx="852487" cy="48418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59" name="Rectangle 21"/>
          <p:cNvSpPr>
            <a:spLocks noChangeArrowheads="1"/>
          </p:cNvSpPr>
          <p:nvPr/>
        </p:nvSpPr>
        <p:spPr bwMode="auto">
          <a:xfrm>
            <a:off x="4164681" y="3393132"/>
            <a:ext cx="495853" cy="954107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000000"/>
                </a:solidFill>
                <a:latin typeface="Helvetica" charset="0"/>
                <a:ea typeface="ＭＳ Ｐゴシック" charset="0"/>
                <a:cs typeface="Arial" charset="0"/>
              </a:rPr>
              <a:t>. . .</a:t>
            </a: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cxnSp>
        <p:nvCxnSpPr>
          <p:cNvPr id="60" name="AutoShape 17"/>
          <p:cNvCxnSpPr>
            <a:cxnSpLocks noChangeShapeType="1"/>
          </p:cNvCxnSpPr>
          <p:nvPr/>
        </p:nvCxnSpPr>
        <p:spPr bwMode="auto">
          <a:xfrm flipV="1">
            <a:off x="5627322" y="1110308"/>
            <a:ext cx="16192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1" name="AutoShape 17"/>
          <p:cNvCxnSpPr>
            <a:cxnSpLocks noChangeShapeType="1"/>
          </p:cNvCxnSpPr>
          <p:nvPr/>
        </p:nvCxnSpPr>
        <p:spPr bwMode="auto">
          <a:xfrm flipH="1" flipV="1">
            <a:off x="5484448" y="1110308"/>
            <a:ext cx="142875" cy="312737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2" name="AutoShape 17"/>
          <p:cNvCxnSpPr>
            <a:cxnSpLocks noChangeShapeType="1"/>
          </p:cNvCxnSpPr>
          <p:nvPr/>
        </p:nvCxnSpPr>
        <p:spPr bwMode="auto">
          <a:xfrm>
            <a:off x="5627322" y="1362859"/>
            <a:ext cx="0" cy="6018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3" name="AutoShape 17"/>
          <p:cNvCxnSpPr>
            <a:cxnSpLocks noChangeShapeType="1"/>
          </p:cNvCxnSpPr>
          <p:nvPr/>
        </p:nvCxnSpPr>
        <p:spPr bwMode="auto">
          <a:xfrm flipV="1">
            <a:off x="2906347" y="1092844"/>
            <a:ext cx="157163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4" name="AutoShape 17"/>
          <p:cNvCxnSpPr>
            <a:cxnSpLocks noChangeShapeType="1"/>
          </p:cNvCxnSpPr>
          <p:nvPr/>
        </p:nvCxnSpPr>
        <p:spPr bwMode="auto">
          <a:xfrm flipH="1" flipV="1">
            <a:off x="2758711" y="1092844"/>
            <a:ext cx="147637" cy="330200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65" name="AutoShape 17"/>
          <p:cNvCxnSpPr>
            <a:cxnSpLocks noChangeShapeType="1"/>
          </p:cNvCxnSpPr>
          <p:nvPr/>
        </p:nvCxnSpPr>
        <p:spPr bwMode="auto">
          <a:xfrm>
            <a:off x="2906347" y="1360190"/>
            <a:ext cx="0" cy="62854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66" name="Rectangle 65"/>
          <p:cNvSpPr/>
          <p:nvPr/>
        </p:nvSpPr>
        <p:spPr bwMode="auto">
          <a:xfrm>
            <a:off x="5322521" y="2542232"/>
            <a:ext cx="2614614" cy="185907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67" name="Rectangle 25"/>
          <p:cNvSpPr>
            <a:spLocks noChangeArrowheads="1"/>
          </p:cNvSpPr>
          <p:nvPr/>
        </p:nvSpPr>
        <p:spPr bwMode="auto">
          <a:xfrm>
            <a:off x="6622857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68" name="Rectangle 26"/>
          <p:cNvSpPr>
            <a:spLocks noChangeArrowheads="1"/>
          </p:cNvSpPr>
          <p:nvPr/>
        </p:nvSpPr>
        <p:spPr bwMode="auto">
          <a:xfrm>
            <a:off x="5722745" y="2721619"/>
            <a:ext cx="280815" cy="1975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cxnSp>
        <p:nvCxnSpPr>
          <p:cNvPr id="69" name="AutoShape 59"/>
          <p:cNvCxnSpPr>
            <a:cxnSpLocks noChangeShapeType="1"/>
            <a:endCxn id="10" idx="4"/>
          </p:cNvCxnSpPr>
          <p:nvPr/>
        </p:nvCxnSpPr>
        <p:spPr bwMode="auto">
          <a:xfrm flipV="1">
            <a:off x="5827347" y="2323153"/>
            <a:ext cx="42193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0" name="AutoShape 60"/>
          <p:cNvCxnSpPr>
            <a:cxnSpLocks noChangeShapeType="1"/>
            <a:endCxn id="10" idx="4"/>
          </p:cNvCxnSpPr>
          <p:nvPr/>
        </p:nvCxnSpPr>
        <p:spPr bwMode="auto">
          <a:xfrm flipH="1" flipV="1">
            <a:off x="5869540" y="2323153"/>
            <a:ext cx="857920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1" name="AutoShape 61"/>
          <p:cNvCxnSpPr>
            <a:cxnSpLocks noChangeShapeType="1"/>
            <a:endCxn id="11" idx="4"/>
          </p:cNvCxnSpPr>
          <p:nvPr/>
        </p:nvCxnSpPr>
        <p:spPr bwMode="auto">
          <a:xfrm flipV="1">
            <a:off x="6727461" y="2323153"/>
            <a:ext cx="34254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2" name="AutoShape 62"/>
          <p:cNvCxnSpPr>
            <a:cxnSpLocks noChangeShapeType="1"/>
            <a:endCxn id="11" idx="4"/>
          </p:cNvCxnSpPr>
          <p:nvPr/>
        </p:nvCxnSpPr>
        <p:spPr bwMode="auto">
          <a:xfrm flipV="1">
            <a:off x="5827347" y="2323153"/>
            <a:ext cx="934368" cy="39846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73" name="AutoShape 63"/>
          <p:cNvCxnSpPr>
            <a:cxnSpLocks noChangeShapeType="1"/>
          </p:cNvCxnSpPr>
          <p:nvPr/>
        </p:nvCxnSpPr>
        <p:spPr bwMode="auto">
          <a:xfrm>
            <a:off x="6114846" y="2845148"/>
            <a:ext cx="436401" cy="296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4" name="AutoShape 64"/>
          <p:cNvCxnSpPr>
            <a:cxnSpLocks noChangeShapeType="1"/>
          </p:cNvCxnSpPr>
          <p:nvPr/>
        </p:nvCxnSpPr>
        <p:spPr bwMode="auto">
          <a:xfrm flipV="1">
            <a:off x="4974860" y="2964508"/>
            <a:ext cx="17526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5" name="AutoShape 65"/>
          <p:cNvCxnSpPr>
            <a:cxnSpLocks noChangeShapeType="1"/>
          </p:cNvCxnSpPr>
          <p:nvPr/>
        </p:nvCxnSpPr>
        <p:spPr bwMode="auto">
          <a:xfrm flipV="1">
            <a:off x="4974860" y="2964508"/>
            <a:ext cx="852487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6" name="AutoShape 66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4603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77" name="AutoShape 67"/>
          <p:cNvCxnSpPr>
            <a:cxnSpLocks noChangeShapeType="1"/>
          </p:cNvCxnSpPr>
          <p:nvPr/>
        </p:nvCxnSpPr>
        <p:spPr bwMode="auto">
          <a:xfrm flipV="1">
            <a:off x="5873385" y="2964508"/>
            <a:ext cx="85407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78" name="Rectangle 38"/>
          <p:cNvSpPr>
            <a:spLocks noChangeArrowheads="1"/>
          </p:cNvSpPr>
          <p:nvPr/>
        </p:nvSpPr>
        <p:spPr bwMode="auto">
          <a:xfrm>
            <a:off x="576878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/>
              <a:t>S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4868992" y="3450283"/>
            <a:ext cx="282079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80" name="AutoShape 69"/>
          <p:cNvCxnSpPr>
            <a:cxnSpLocks noChangeShapeType="1"/>
          </p:cNvCxnSpPr>
          <p:nvPr/>
        </p:nvCxnSpPr>
        <p:spPr bwMode="auto">
          <a:xfrm flipV="1">
            <a:off x="4976447" y="3693170"/>
            <a:ext cx="896938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1" name="AutoShape 70"/>
          <p:cNvCxnSpPr>
            <a:cxnSpLocks noChangeShapeType="1"/>
          </p:cNvCxnSpPr>
          <p:nvPr/>
        </p:nvCxnSpPr>
        <p:spPr bwMode="auto">
          <a:xfrm flipH="1" flipV="1">
            <a:off x="4974861" y="3693170"/>
            <a:ext cx="321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2" name="AutoShape 71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901700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3" name="AutoShape 72"/>
          <p:cNvCxnSpPr>
            <a:cxnSpLocks noChangeShapeType="1"/>
          </p:cNvCxnSpPr>
          <p:nvPr/>
        </p:nvCxnSpPr>
        <p:spPr bwMode="auto">
          <a:xfrm flipH="1" flipV="1">
            <a:off x="5873386" y="3693170"/>
            <a:ext cx="644" cy="3434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4" name="AutoShape 80"/>
          <p:cNvSpPr>
            <a:spLocks noChangeArrowheads="1"/>
          </p:cNvSpPr>
          <p:nvPr/>
        </p:nvSpPr>
        <p:spPr bwMode="auto">
          <a:xfrm rot="16171351">
            <a:off x="481664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85" name="AutoShape 82"/>
          <p:cNvSpPr>
            <a:spLocks noChangeArrowheads="1"/>
          </p:cNvSpPr>
          <p:nvPr/>
        </p:nvSpPr>
        <p:spPr bwMode="auto">
          <a:xfrm rot="16171351">
            <a:off x="5715656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86" name="AutoShape 82"/>
          <p:cNvSpPr>
            <a:spLocks noChangeArrowheads="1"/>
          </p:cNvSpPr>
          <p:nvPr/>
        </p:nvSpPr>
        <p:spPr bwMode="auto">
          <a:xfrm rot="16171351">
            <a:off x="5162511" y="4187902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66" name="Rectangle 21"/>
          <p:cNvSpPr>
            <a:spLocks noChangeArrowheads="1"/>
          </p:cNvSpPr>
          <p:nvPr/>
        </p:nvSpPr>
        <p:spPr bwMode="auto">
          <a:xfrm>
            <a:off x="5509993" y="4197994"/>
            <a:ext cx="2744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88" name="AutoShape 69"/>
          <p:cNvCxnSpPr>
            <a:cxnSpLocks noChangeShapeType="1"/>
          </p:cNvCxnSpPr>
          <p:nvPr/>
        </p:nvCxnSpPr>
        <p:spPr bwMode="auto">
          <a:xfrm flipV="1">
            <a:off x="5322522" y="3693170"/>
            <a:ext cx="550863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89" name="AutoShape 69"/>
          <p:cNvCxnSpPr>
            <a:cxnSpLocks noChangeShapeType="1"/>
          </p:cNvCxnSpPr>
          <p:nvPr/>
        </p:nvCxnSpPr>
        <p:spPr bwMode="auto">
          <a:xfrm flipH="1" flipV="1">
            <a:off x="4974860" y="3693170"/>
            <a:ext cx="347662" cy="4222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0" name="Rectangle 38"/>
          <p:cNvSpPr>
            <a:spLocks noChangeArrowheads="1"/>
          </p:cNvSpPr>
          <p:nvPr/>
        </p:nvSpPr>
        <p:spPr bwMode="auto">
          <a:xfrm>
            <a:off x="7474080" y="3450283"/>
            <a:ext cx="282080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sp>
        <p:nvSpPr>
          <p:cNvPr id="91" name="Rectangle 39"/>
          <p:cNvSpPr>
            <a:spLocks noChangeArrowheads="1"/>
          </p:cNvSpPr>
          <p:nvPr/>
        </p:nvSpPr>
        <p:spPr bwMode="auto">
          <a:xfrm>
            <a:off x="6575232" y="3450283"/>
            <a:ext cx="280815" cy="19752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/>
              <a:t>S</a:t>
            </a:r>
          </a:p>
        </p:txBody>
      </p:sp>
      <p:cxnSp>
        <p:nvCxnSpPr>
          <p:cNvPr id="92" name="AutoShape 69"/>
          <p:cNvCxnSpPr>
            <a:cxnSpLocks noChangeShapeType="1"/>
          </p:cNvCxnSpPr>
          <p:nvPr/>
        </p:nvCxnSpPr>
        <p:spPr bwMode="auto">
          <a:xfrm flipV="1">
            <a:off x="6683010" y="3693169"/>
            <a:ext cx="8953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70"/>
          <p:cNvCxnSpPr>
            <a:cxnSpLocks noChangeShapeType="1"/>
          </p:cNvCxnSpPr>
          <p:nvPr/>
        </p:nvCxnSpPr>
        <p:spPr bwMode="auto">
          <a:xfrm flipH="1" flipV="1">
            <a:off x="6679836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71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90170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72"/>
          <p:cNvCxnSpPr>
            <a:cxnSpLocks noChangeShapeType="1"/>
          </p:cNvCxnSpPr>
          <p:nvPr/>
        </p:nvCxnSpPr>
        <p:spPr bwMode="auto">
          <a:xfrm flipH="1" flipV="1">
            <a:off x="7578361" y="3693169"/>
            <a:ext cx="645" cy="3421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96" name="AutoShape 80"/>
          <p:cNvSpPr>
            <a:spLocks noChangeArrowheads="1"/>
          </p:cNvSpPr>
          <p:nvPr/>
        </p:nvSpPr>
        <p:spPr bwMode="auto">
          <a:xfrm rot="16171351">
            <a:off x="6522582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7" name="AutoShape 82"/>
          <p:cNvSpPr>
            <a:spLocks noChangeArrowheads="1"/>
          </p:cNvSpPr>
          <p:nvPr/>
        </p:nvSpPr>
        <p:spPr bwMode="auto">
          <a:xfrm rot="16171351">
            <a:off x="7421591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/>
              <a:t>A</a:t>
            </a:r>
          </a:p>
        </p:txBody>
      </p:sp>
      <p:sp>
        <p:nvSpPr>
          <p:cNvPr id="98" name="AutoShape 82"/>
          <p:cNvSpPr>
            <a:spLocks noChangeArrowheads="1"/>
          </p:cNvSpPr>
          <p:nvPr/>
        </p:nvSpPr>
        <p:spPr bwMode="auto">
          <a:xfrm rot="16171351">
            <a:off x="6868446" y="4186671"/>
            <a:ext cx="384420" cy="238779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/>
              <a:t>A</a:t>
            </a:r>
          </a:p>
        </p:txBody>
      </p:sp>
      <p:sp>
        <p:nvSpPr>
          <p:cNvPr id="36984" name="Rectangle 21"/>
          <p:cNvSpPr>
            <a:spLocks noChangeArrowheads="1"/>
          </p:cNvSpPr>
          <p:nvPr/>
        </p:nvSpPr>
        <p:spPr bwMode="auto">
          <a:xfrm>
            <a:off x="7201946" y="4196407"/>
            <a:ext cx="2732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100" name="AutoShape 69"/>
          <p:cNvCxnSpPr>
            <a:cxnSpLocks noChangeShapeType="1"/>
          </p:cNvCxnSpPr>
          <p:nvPr/>
        </p:nvCxnSpPr>
        <p:spPr bwMode="auto">
          <a:xfrm flipV="1">
            <a:off x="7029085" y="3693169"/>
            <a:ext cx="549275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69"/>
          <p:cNvCxnSpPr>
            <a:cxnSpLocks noChangeShapeType="1"/>
          </p:cNvCxnSpPr>
          <p:nvPr/>
        </p:nvCxnSpPr>
        <p:spPr bwMode="auto">
          <a:xfrm flipH="1" flipV="1">
            <a:off x="6679835" y="3693169"/>
            <a:ext cx="349250" cy="4206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64"/>
          <p:cNvCxnSpPr>
            <a:cxnSpLocks noChangeShapeType="1"/>
          </p:cNvCxnSpPr>
          <p:nvPr/>
        </p:nvCxnSpPr>
        <p:spPr bwMode="auto">
          <a:xfrm flipH="1" flipV="1">
            <a:off x="5827348" y="2964508"/>
            <a:ext cx="1751013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3" name="AutoShape 65"/>
          <p:cNvCxnSpPr>
            <a:cxnSpLocks noChangeShapeType="1"/>
          </p:cNvCxnSpPr>
          <p:nvPr/>
        </p:nvCxnSpPr>
        <p:spPr bwMode="auto">
          <a:xfrm flipH="1" flipV="1">
            <a:off x="5827347" y="2964508"/>
            <a:ext cx="852488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4" name="AutoShape 66"/>
          <p:cNvCxnSpPr>
            <a:cxnSpLocks noChangeShapeType="1"/>
          </p:cNvCxnSpPr>
          <p:nvPr/>
        </p:nvCxnSpPr>
        <p:spPr bwMode="auto">
          <a:xfrm flipV="1">
            <a:off x="6679835" y="2964508"/>
            <a:ext cx="47625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05" name="AutoShape 67"/>
          <p:cNvCxnSpPr>
            <a:cxnSpLocks noChangeShapeType="1"/>
          </p:cNvCxnSpPr>
          <p:nvPr/>
        </p:nvCxnSpPr>
        <p:spPr bwMode="auto">
          <a:xfrm flipH="1" flipV="1">
            <a:off x="6727460" y="2964508"/>
            <a:ext cx="850900" cy="485775"/>
          </a:xfrm>
          <a:prstGeom prst="straightConnector1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7" name="U-Turn Arrow 106"/>
          <p:cNvSpPr/>
          <p:nvPr/>
        </p:nvSpPr>
        <p:spPr>
          <a:xfrm>
            <a:off x="1794067" y="3094682"/>
            <a:ext cx="1882218" cy="805597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8" name="U-Turn Arrow 107"/>
          <p:cNvSpPr/>
          <p:nvPr/>
        </p:nvSpPr>
        <p:spPr>
          <a:xfrm>
            <a:off x="1079135" y="1848494"/>
            <a:ext cx="6142037" cy="1819049"/>
          </a:xfrm>
          <a:prstGeom prst="uturnArrow">
            <a:avLst>
              <a:gd name="adj1" fmla="val 1411"/>
              <a:gd name="adj2" fmla="val 3566"/>
              <a:gd name="adj3" fmla="val 8126"/>
              <a:gd name="adj4" fmla="val 81854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 w="38100" cmpd="sng"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4" name="Can 4"/>
          <p:cNvSpPr/>
          <p:nvPr/>
        </p:nvSpPr>
        <p:spPr bwMode="auto">
          <a:xfrm>
            <a:off x="2758711" y="5225444"/>
            <a:ext cx="342033" cy="38959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5" name="Can 144"/>
          <p:cNvSpPr/>
          <p:nvPr/>
        </p:nvSpPr>
        <p:spPr bwMode="auto">
          <a:xfrm>
            <a:off x="2758711" y="5975404"/>
            <a:ext cx="342033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1" name="Rectangle 140"/>
          <p:cNvSpPr/>
          <p:nvPr/>
        </p:nvSpPr>
        <p:spPr bwMode="auto">
          <a:xfrm>
            <a:off x="3802084" y="5037953"/>
            <a:ext cx="228023" cy="3335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 bwMode="auto">
          <a:xfrm>
            <a:off x="3802084" y="6330906"/>
            <a:ext cx="228023" cy="3335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" name="Rectangle 142"/>
          <p:cNvSpPr/>
          <p:nvPr/>
        </p:nvSpPr>
        <p:spPr bwMode="auto">
          <a:xfrm>
            <a:off x="3802084" y="5683213"/>
            <a:ext cx="228023" cy="3360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7" name="Rectangle 136"/>
          <p:cNvSpPr/>
          <p:nvPr/>
        </p:nvSpPr>
        <p:spPr bwMode="auto">
          <a:xfrm>
            <a:off x="4976743" y="4974644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8" name="Rectangle 137"/>
          <p:cNvSpPr/>
          <p:nvPr/>
        </p:nvSpPr>
        <p:spPr bwMode="auto">
          <a:xfrm>
            <a:off x="4976743" y="6394213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9" name="Rectangle 138"/>
          <p:cNvSpPr/>
          <p:nvPr/>
        </p:nvSpPr>
        <p:spPr bwMode="auto">
          <a:xfrm>
            <a:off x="4976743" y="5921835"/>
            <a:ext cx="228023" cy="333586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0" name="Rectangle 139"/>
          <p:cNvSpPr/>
          <p:nvPr/>
        </p:nvSpPr>
        <p:spPr bwMode="auto">
          <a:xfrm>
            <a:off x="4976743" y="5447022"/>
            <a:ext cx="228023" cy="333587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5" name="Can 134"/>
          <p:cNvSpPr/>
          <p:nvPr/>
        </p:nvSpPr>
        <p:spPr bwMode="auto">
          <a:xfrm>
            <a:off x="5982115" y="5225443"/>
            <a:ext cx="342031" cy="50159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6" name="Can 135"/>
          <p:cNvSpPr/>
          <p:nvPr/>
        </p:nvSpPr>
        <p:spPr bwMode="auto">
          <a:xfrm>
            <a:off x="5982115" y="5975404"/>
            <a:ext cx="342031" cy="418809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 bwMode="auto">
          <a:xfrm flipV="1">
            <a:off x="3100745" y="5203528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>
            <a:off x="3100745" y="6226202"/>
            <a:ext cx="701339" cy="272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 bwMode="auto">
          <a:xfrm flipV="1">
            <a:off x="3100745" y="5851222"/>
            <a:ext cx="701339" cy="3749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 bwMode="auto">
          <a:xfrm flipV="1">
            <a:off x="4030107" y="5142655"/>
            <a:ext cx="946637" cy="608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 bwMode="auto">
          <a:xfrm>
            <a:off x="4030107" y="5203528"/>
            <a:ext cx="946637" cy="411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 bwMode="auto">
          <a:xfrm>
            <a:off x="4030107" y="5203528"/>
            <a:ext cx="946637" cy="88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 bwMode="auto">
          <a:xfrm>
            <a:off x="4030107" y="5203528"/>
            <a:ext cx="946637" cy="1356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 bwMode="auto">
          <a:xfrm flipV="1">
            <a:off x="4030107" y="5142655"/>
            <a:ext cx="946637" cy="708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 bwMode="auto">
          <a:xfrm flipV="1">
            <a:off x="4030107" y="5615033"/>
            <a:ext cx="946637" cy="236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 bwMode="auto">
          <a:xfrm>
            <a:off x="4030107" y="5851222"/>
            <a:ext cx="946637" cy="2361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 bwMode="auto">
          <a:xfrm>
            <a:off x="4030107" y="5851222"/>
            <a:ext cx="946637" cy="708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 bwMode="auto">
          <a:xfrm flipV="1">
            <a:off x="4030107" y="5142655"/>
            <a:ext cx="946637" cy="13562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 bwMode="auto">
          <a:xfrm flipV="1">
            <a:off x="4030107" y="5615033"/>
            <a:ext cx="946637" cy="8838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 bwMode="auto">
          <a:xfrm flipV="1">
            <a:off x="4030107" y="6087411"/>
            <a:ext cx="946637" cy="41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 bwMode="auto">
          <a:xfrm>
            <a:off x="4030107" y="6498915"/>
            <a:ext cx="946637" cy="60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 bwMode="auto">
          <a:xfrm>
            <a:off x="5204765" y="6087411"/>
            <a:ext cx="777349" cy="13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 bwMode="auto">
          <a:xfrm>
            <a:off x="5204765" y="5142655"/>
            <a:ext cx="777349" cy="333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 bwMode="auto">
          <a:xfrm flipV="1">
            <a:off x="5204765" y="5476241"/>
            <a:ext cx="777349" cy="138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 bwMode="auto">
          <a:xfrm flipV="1">
            <a:off x="5204765" y="6226202"/>
            <a:ext cx="777349" cy="333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78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533E-6 2.64631E-6 L -0.18676 -0.07449 " pathEditMode="relative" ptsTypes="AA">
                                      <p:cBhvr>
                                        <p:cTn id="6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5.66736E-7 L -0.29604 -0.16678 " pathEditMode="relative" ptsTypes="AA">
                                      <p:cBhvr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-2.63243E-6 L 0.21022 -0.27643 " pathEditMode="relative" ptsTypes="AA">
                                      <p:cBhvr>
                                        <p:cTn id="1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6108E-6 -8.55887E-8 L -0.12856 -0.078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8" y="-39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0618E-6 2.34097E-6 L -0.10511 -0.110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4" y="-55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206E-6 -1.6632E-6 L 0.27102 -0.253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1" y="-127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2.83368E-6 L 0.21647 -0.13833 " pathEditMode="relative" ptsTypes="AA">
                                      <p:cBhvr>
                                        <p:cTn id="1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156E-6 -1.6632E-6 L 0.27484 -0.237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42" y="-1186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0.07089 -0.14828 " pathEditMode="relative" ptsTypes="AA">
                                      <p:cBhvr>
                                        <p:cTn id="2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2912E-6 -1.32084E-6 L 7.92912E-6 -0.2371 " pathEditMode="relative" ptsTypes="AA">
                                      <p:cBhvr>
                                        <p:cTn id="2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1.51284E-6 L -0.23679 -0.27689 " pathEditMode="relative" ptsTypes="AA">
                                      <p:cBhvr>
                                        <p:cTn id="2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44" grpId="0" animBg="1"/>
      <p:bldP spid="145" grpId="0" animBg="1"/>
      <p:bldP spid="141" grpId="0" animBg="1"/>
      <p:bldP spid="142" grpId="0" animBg="1"/>
      <p:bldP spid="143" grpId="0" animBg="1"/>
      <p:bldP spid="137" grpId="0" animBg="1"/>
      <p:bldP spid="138" grpId="0" animBg="1"/>
      <p:bldP spid="139" grpId="0" animBg="1"/>
      <p:bldP spid="140" grpId="0" animBg="1"/>
      <p:bldP spid="135" grpId="0" animBg="1"/>
      <p:bldP spid="13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</a:p>
        </p:txBody>
      </p: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0ABBF82D-9D21-2D47-9E4F-38685398D760}" type="slidenum">
              <a:rPr lang="en-US" sz="1200">
                <a:solidFill>
                  <a:srgbClr val="898989"/>
                </a:solidFill>
              </a:rPr>
              <a:pPr eaLnBrk="1" hangingPunct="1"/>
              <a:t>24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8675" name="TextBox 7"/>
          <p:cNvSpPr txBox="1">
            <a:spLocks noChangeArrowheads="1"/>
          </p:cNvSpPr>
          <p:nvPr/>
        </p:nvSpPr>
        <p:spPr bwMode="auto">
          <a:xfrm>
            <a:off x="228600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6" name="TextBox 17"/>
          <p:cNvSpPr txBox="1">
            <a:spLocks noChangeArrowheads="1"/>
          </p:cNvSpPr>
          <p:nvPr/>
        </p:nvSpPr>
        <p:spPr bwMode="auto">
          <a:xfrm>
            <a:off x="6938963" y="5181600"/>
            <a:ext cx="1857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Distributed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Storage</a:t>
            </a:r>
          </a:p>
        </p:txBody>
      </p:sp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2762250" y="5181600"/>
            <a:ext cx="96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Map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sp>
        <p:nvSpPr>
          <p:cNvPr id="28678" name="TextBox 21"/>
          <p:cNvSpPr txBox="1">
            <a:spLocks noChangeArrowheads="1"/>
          </p:cNvSpPr>
          <p:nvPr/>
        </p:nvSpPr>
        <p:spPr bwMode="auto">
          <a:xfrm>
            <a:off x="5121275" y="5181600"/>
            <a:ext cx="1277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Reduce</a:t>
            </a:r>
          </a:p>
          <a:p>
            <a:pPr eaLnBrk="1" hangingPunct="1"/>
            <a:r>
              <a:rPr lang="en-US" sz="2800">
                <a:latin typeface="Calibri" charset="0"/>
                <a:cs typeface="Calibri" charset="0"/>
              </a:rPr>
              <a:t>Tasks</a:t>
            </a:r>
          </a:p>
        </p:txBody>
      </p:sp>
      <p:grpSp>
        <p:nvGrpSpPr>
          <p:cNvPr id="28679" name="Group 89"/>
          <p:cNvGrpSpPr>
            <a:grpSpLocks/>
          </p:cNvGrpSpPr>
          <p:nvPr/>
        </p:nvGrpSpPr>
        <p:grpSpPr bwMode="auto">
          <a:xfrm>
            <a:off x="1065213" y="1600200"/>
            <a:ext cx="7162800" cy="3200400"/>
            <a:chOff x="1065088" y="1600200"/>
            <a:chExt cx="7162800" cy="3200400"/>
          </a:xfrm>
        </p:grpSpPr>
        <p:grpSp>
          <p:nvGrpSpPr>
            <p:cNvPr id="28680" name="Group 87"/>
            <p:cNvGrpSpPr>
              <a:grpSpLocks/>
            </p:cNvGrpSpPr>
            <p:nvPr/>
          </p:nvGrpSpPr>
          <p:grpSpPr bwMode="auto">
            <a:xfrm>
              <a:off x="1065088" y="1905000"/>
              <a:ext cx="685800" cy="1879600"/>
              <a:chOff x="1219200" y="2209800"/>
              <a:chExt cx="685800" cy="1879600"/>
            </a:xfrm>
          </p:grpSpPr>
          <p:sp>
            <p:nvSpPr>
              <p:cNvPr id="5" name="Can 4"/>
              <p:cNvSpPr/>
              <p:nvPr/>
            </p:nvSpPr>
            <p:spPr>
              <a:xfrm>
                <a:off x="1219200" y="2209800"/>
                <a:ext cx="685800" cy="668682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" name="Can 6"/>
              <p:cNvSpPr/>
              <p:nvPr/>
            </p:nvSpPr>
            <p:spPr>
              <a:xfrm>
                <a:off x="1219200" y="33782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1" name="Group 86"/>
            <p:cNvGrpSpPr>
              <a:grpSpLocks/>
            </p:cNvGrpSpPr>
            <p:nvPr/>
          </p:nvGrpSpPr>
          <p:grpSpPr bwMode="auto">
            <a:xfrm>
              <a:off x="3160588" y="1714500"/>
              <a:ext cx="457200" cy="2971800"/>
              <a:chOff x="3314700" y="2133600"/>
              <a:chExt cx="457200" cy="2971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314700" y="2133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314700" y="4495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314700" y="33147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2" name="Group 85"/>
            <p:cNvGrpSpPr>
              <a:grpSpLocks/>
            </p:cNvGrpSpPr>
            <p:nvPr/>
          </p:nvGrpSpPr>
          <p:grpSpPr bwMode="auto">
            <a:xfrm>
              <a:off x="5522788" y="1600200"/>
              <a:ext cx="457200" cy="3200400"/>
              <a:chOff x="5676900" y="1828800"/>
              <a:chExt cx="457200" cy="32004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76900" y="18288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76900" y="44196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676900" y="35560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676900" y="2692400"/>
                <a:ext cx="457200" cy="609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8683" name="Group 84"/>
            <p:cNvGrpSpPr>
              <a:grpSpLocks/>
            </p:cNvGrpSpPr>
            <p:nvPr/>
          </p:nvGrpSpPr>
          <p:grpSpPr bwMode="auto">
            <a:xfrm>
              <a:off x="7542088" y="1660570"/>
              <a:ext cx="685800" cy="2682830"/>
              <a:chOff x="7696200" y="2117770"/>
              <a:chExt cx="685800" cy="2682830"/>
            </a:xfrm>
          </p:grpSpPr>
          <p:sp>
            <p:nvSpPr>
              <p:cNvPr id="16" name="Can 15"/>
              <p:cNvSpPr/>
              <p:nvPr/>
            </p:nvSpPr>
            <p:spPr>
              <a:xfrm>
                <a:off x="7696200" y="2117770"/>
                <a:ext cx="685800" cy="6477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Can 16"/>
              <p:cNvSpPr/>
              <p:nvPr/>
            </p:nvSpPr>
            <p:spPr>
              <a:xfrm>
                <a:off x="7696200" y="4089400"/>
                <a:ext cx="685800" cy="711200"/>
              </a:xfrm>
              <a:prstGeom prst="can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cxnSp>
          <p:nvCxnSpPr>
            <p:cNvPr id="24" name="Straight Arrow Connector 23"/>
            <p:cNvCxnSpPr>
              <a:stCxn id="5" idx="4"/>
            </p:cNvCxnSpPr>
            <p:nvPr/>
          </p:nvCxnSpPr>
          <p:spPr>
            <a:xfrm flipV="1">
              <a:off x="1750888" y="2019300"/>
              <a:ext cx="1409700" cy="22004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3" idx="4"/>
            </p:cNvCxnSpPr>
            <p:nvPr/>
          </p:nvCxnSpPr>
          <p:spPr>
            <a:xfrm flipV="1">
              <a:off x="1750888" y="4381500"/>
              <a:ext cx="1409700" cy="957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4"/>
            </p:cNvCxnSpPr>
            <p:nvPr/>
          </p:nvCxnSpPr>
          <p:spPr>
            <a:xfrm flipV="1">
              <a:off x="1750888" y="3200400"/>
              <a:ext cx="14097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617788" y="19050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617788" y="20193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617788" y="20193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617788" y="20193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3617788" y="19050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V="1">
              <a:off x="3617788" y="27686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3617788" y="3200400"/>
              <a:ext cx="19050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3617788" y="3200400"/>
              <a:ext cx="1905000" cy="1295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V="1">
              <a:off x="3617788" y="1905000"/>
              <a:ext cx="1905000" cy="24765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617788" y="2768600"/>
              <a:ext cx="1905000" cy="16129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V="1">
              <a:off x="3617788" y="3632200"/>
              <a:ext cx="1905000" cy="749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3617788" y="4381500"/>
              <a:ext cx="19050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5979988" y="3632200"/>
              <a:ext cx="1562100" cy="254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endCxn id="48" idx="2"/>
            </p:cNvCxnSpPr>
            <p:nvPr/>
          </p:nvCxnSpPr>
          <p:spPr>
            <a:xfrm>
              <a:off x="5979988" y="1905000"/>
              <a:ext cx="1562100" cy="11816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5979988" y="2768600"/>
              <a:ext cx="1562100" cy="431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 flipV="1">
              <a:off x="5979988" y="3886200"/>
              <a:ext cx="15621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Can 42"/>
          <p:cNvSpPr/>
          <p:nvPr/>
        </p:nvSpPr>
        <p:spPr bwMode="auto">
          <a:xfrm>
            <a:off x="1065213" y="4191000"/>
            <a:ext cx="685800" cy="572448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Oval Callout 5"/>
          <p:cNvSpPr/>
          <p:nvPr/>
        </p:nvSpPr>
        <p:spPr>
          <a:xfrm>
            <a:off x="228600" y="132705"/>
            <a:ext cx="3183517" cy="1200341"/>
          </a:xfrm>
          <a:prstGeom prst="wedgeEllipseCallout">
            <a:avLst>
              <a:gd name="adj1" fmla="val 21300"/>
              <a:gd name="adj2" fmla="val 115204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Often doesn’t cross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8" name="Can 47"/>
          <p:cNvSpPr/>
          <p:nvPr/>
        </p:nvSpPr>
        <p:spPr bwMode="auto">
          <a:xfrm>
            <a:off x="7542213" y="2762802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9" name="Can 48"/>
          <p:cNvSpPr/>
          <p:nvPr/>
        </p:nvSpPr>
        <p:spPr bwMode="auto">
          <a:xfrm>
            <a:off x="7542213" y="4476750"/>
            <a:ext cx="685800" cy="6477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50" name="Straight Arrow Connector 49"/>
          <p:cNvCxnSpPr>
            <a:stCxn id="12" idx="3"/>
            <a:endCxn id="16" idx="2"/>
          </p:cNvCxnSpPr>
          <p:nvPr/>
        </p:nvCxnSpPr>
        <p:spPr bwMode="auto">
          <a:xfrm>
            <a:off x="5980113" y="1905000"/>
            <a:ext cx="1562100" cy="79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49" idx="2"/>
          </p:cNvCxnSpPr>
          <p:nvPr/>
        </p:nvCxnSpPr>
        <p:spPr bwMode="auto">
          <a:xfrm>
            <a:off x="6018777" y="2826210"/>
            <a:ext cx="1523436" cy="1974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Callout 56"/>
          <p:cNvSpPr/>
          <p:nvPr/>
        </p:nvSpPr>
        <p:spPr>
          <a:xfrm>
            <a:off x="2762250" y="5321089"/>
            <a:ext cx="3614988" cy="925703"/>
          </a:xfrm>
          <a:prstGeom prst="wedgeEllipseCallout">
            <a:avLst>
              <a:gd name="adj1" fmla="val 1731"/>
              <a:gd name="adj2" fmla="val -187892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Always goes over the network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>
            <a:off x="5326694" y="220530"/>
            <a:ext cx="3807259" cy="1440040"/>
          </a:xfrm>
          <a:prstGeom prst="wedgeEllipseCallout">
            <a:avLst>
              <a:gd name="adj1" fmla="val -14339"/>
              <a:gd name="adj2" fmla="val 98821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Some fraction (typically 2/3) crosses the network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07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7" grpId="0" animBg="1"/>
      <p:bldP spid="5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~20,000 switches/routers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 contrast: AT&amp;T ~500 routers </a:t>
            </a:r>
          </a:p>
        </p:txBody>
      </p:sp>
    </p:spTree>
    <p:extLst>
      <p:ext uri="{BB962C8B-B14F-4D97-AF65-F5344CB8AC3E}">
        <p14:creationId xmlns:p14="http://schemas.microsoft.com/office/powerpoint/2010/main" val="39479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scale: </a:t>
            </a:r>
          </a:p>
          <a:p>
            <a:r>
              <a:rPr lang="en-US" dirty="0" smtClean="0"/>
              <a:t>Limited geographic scope: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High bandwidth: 10/40/100G 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Cable/</a:t>
            </a:r>
            <a:r>
              <a:rPr lang="en-US" i="1" dirty="0" err="1" smtClean="0">
                <a:solidFill>
                  <a:srgbClr val="000090"/>
                </a:solidFill>
              </a:rPr>
              <a:t>aDSL</a:t>
            </a:r>
            <a:r>
              <a:rPr lang="en-US" i="1" dirty="0" smtClean="0">
                <a:solidFill>
                  <a:srgbClr val="000090"/>
                </a:solidFill>
              </a:rPr>
              <a:t>/</a:t>
            </a:r>
            <a:r>
              <a:rPr lang="en-US" i="1" dirty="0" err="1" smtClean="0">
                <a:solidFill>
                  <a:srgbClr val="000090"/>
                </a:solidFill>
              </a:rPr>
              <a:t>WiFi</a:t>
            </a:r>
            <a:endParaRPr lang="en-US" i="1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Very low RTT: 10s of microseconds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</a:rPr>
              <a:t>Contrast: 100s of milliseconds in the WAN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5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deviate from standards, invent your own,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“Green field” deployment is still feasible 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066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change (say) addressing, congestion control, </a:t>
            </a:r>
            <a:r>
              <a:rPr lang="en-US" i="1" dirty="0" smtClean="0">
                <a:solidFill>
                  <a:srgbClr val="000090"/>
                </a:solidFill>
              </a:rPr>
              <a:t>etc.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can add mechanisms for security/policy/etc. at the endpoints (typically in the hypervisor)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5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map-reduce scheduler chooses where tasks run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alters traffic pattern (what traffic crosses which links)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52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1979360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a datacenter environment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goals, constraints, workloads,</a:t>
            </a:r>
            <a:r>
              <a:rPr lang="en-US" i="1" dirty="0" smtClean="0">
                <a:solidFill>
                  <a:srgbClr val="000090"/>
                </a:solidFill>
              </a:rPr>
              <a:t> etc.</a:t>
            </a:r>
            <a:endParaRPr lang="en-US" i="1" dirty="0">
              <a:solidFill>
                <a:srgbClr val="000090"/>
              </a:solidFill>
            </a:endParaRPr>
          </a:p>
          <a:p>
            <a:r>
              <a:rPr lang="en-US" dirty="0" smtClean="0"/>
              <a:t>How and why DC networks are different (</a:t>
            </a:r>
            <a:r>
              <a:rPr lang="en-US" i="1" dirty="0" smtClean="0"/>
              <a:t>vs.</a:t>
            </a:r>
            <a:r>
              <a:rPr lang="en-US" dirty="0" smtClean="0"/>
              <a:t> WAN)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latency, geo, autonomy, …</a:t>
            </a:r>
          </a:p>
          <a:p>
            <a:r>
              <a:rPr lang="en-US" dirty="0" smtClean="0"/>
              <a:t>How traditional solutions fare in this environment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IP, Ethernet, TCP, ARP, DHCP </a:t>
            </a:r>
          </a:p>
          <a:p>
            <a:r>
              <a:rPr lang="en-US" dirty="0" smtClean="0"/>
              <a:t>Not details of </a:t>
            </a:r>
            <a:r>
              <a:rPr lang="en-US" i="1" dirty="0" smtClean="0"/>
              <a:t>how</a:t>
            </a:r>
            <a:r>
              <a:rPr lang="en-US" dirty="0" smtClean="0"/>
              <a:t> datacenter networks operate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14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Contrast: ad-hoc WAN topologies (dictated by 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real-world geography and facilities)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1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Characteristics</a:t>
            </a:r>
          </a:p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one/both endpoints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Control over the </a:t>
            </a:r>
            <a:r>
              <a:rPr lang="en-US" i="1" dirty="0" smtClean="0">
                <a:solidFill>
                  <a:srgbClr val="FF0000"/>
                </a:solidFill>
              </a:rPr>
              <a:t>placement</a:t>
            </a:r>
            <a:r>
              <a:rPr lang="en-US" dirty="0" smtClean="0">
                <a:solidFill>
                  <a:srgbClr val="FF0000"/>
                </a:solidFill>
              </a:rPr>
              <a:t> of traffic source/sink</a:t>
            </a:r>
          </a:p>
          <a:p>
            <a:r>
              <a:rPr lang="en-US" dirty="0" smtClean="0"/>
              <a:t>Regular/planned topologies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(e.g., trees/fat-trees)</a:t>
            </a:r>
          </a:p>
          <a:p>
            <a:r>
              <a:rPr lang="en-US" dirty="0" smtClean="0"/>
              <a:t>Limited heterogeneity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 speeds, technologies, latencies, …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recall: all that east-west traffic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target: any server can communicate at its full link speed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problem: server’s access link is 10Gbps!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467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Full Bisection Bandwidth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910898" y="3397250"/>
            <a:ext cx="3384550" cy="24257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/>
          <a:lstStyle/>
          <a:p>
            <a:pPr>
              <a:defRPr/>
            </a:pPr>
            <a:endParaRPr lang="en-US" sz="3000">
              <a:solidFill>
                <a:schemeClr val="tx1"/>
              </a:solidFill>
              <a:cs typeface="Times New Roman"/>
            </a:endParaRPr>
          </a:p>
        </p:txBody>
      </p:sp>
      <p:cxnSp>
        <p:nvCxnSpPr>
          <p:cNvPr id="9" name="Straight Connector 57"/>
          <p:cNvCxnSpPr>
            <a:cxnSpLocks noChangeShapeType="1"/>
          </p:cNvCxnSpPr>
          <p:nvPr/>
        </p:nvCxnSpPr>
        <p:spPr bwMode="auto">
          <a:xfrm>
            <a:off x="596448" y="2316163"/>
            <a:ext cx="7554913" cy="11112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927527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CR</a:t>
            </a: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350961" y="218631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</a:rPr>
              <a:t>CR</a:t>
            </a:r>
            <a:endParaRPr lang="en-US">
              <a:latin typeface="Calibri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95231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3851328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507706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6465385" y="294817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AR</a:t>
            </a:r>
          </a:p>
        </p:txBody>
      </p:sp>
      <p:cxnSp>
        <p:nvCxnSpPr>
          <p:cNvPr id="16" name="AutoShape 13"/>
          <p:cNvCxnSpPr>
            <a:cxnSpLocks noChangeShapeType="1"/>
          </p:cNvCxnSpPr>
          <p:nvPr/>
        </p:nvCxnSpPr>
        <p:spPr bwMode="auto">
          <a:xfrm rot="5400000">
            <a:off x="3378542" y="2210594"/>
            <a:ext cx="498475" cy="9763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</p:cNvCxnSpPr>
          <p:nvPr/>
        </p:nvCxnSpPr>
        <p:spPr bwMode="auto">
          <a:xfrm rot="5400000" flipH="1" flipV="1">
            <a:off x="4089742" y="1499394"/>
            <a:ext cx="498475" cy="2398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</p:cNvCxnSpPr>
          <p:nvPr/>
        </p:nvCxnSpPr>
        <p:spPr bwMode="auto">
          <a:xfrm rot="5400000">
            <a:off x="4539798" y="1949451"/>
            <a:ext cx="498475" cy="149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 rot="16200000" flipH="1">
            <a:off x="5367679" y="2620170"/>
            <a:ext cx="498475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 rot="16200000" flipH="1">
            <a:off x="5846311" y="2141538"/>
            <a:ext cx="498475" cy="1114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</p:cNvCxnSpPr>
          <p:nvPr/>
        </p:nvCxnSpPr>
        <p:spPr bwMode="auto">
          <a:xfrm rot="16200000" flipH="1">
            <a:off x="5135111" y="1430338"/>
            <a:ext cx="498475" cy="2536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rot="5400000">
            <a:off x="3828598" y="2660651"/>
            <a:ext cx="498475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</p:cNvCxnSpPr>
          <p:nvPr/>
        </p:nvCxnSpPr>
        <p:spPr bwMode="auto">
          <a:xfrm rot="16200000" flipH="1">
            <a:off x="4656479" y="1908970"/>
            <a:ext cx="498475" cy="1579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482648" y="2667000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386269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63680" y="358528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27" name="AutoShape 59"/>
          <p:cNvCxnSpPr>
            <a:cxnSpLocks noChangeShapeType="1"/>
          </p:cNvCxnSpPr>
          <p:nvPr/>
        </p:nvCxnSpPr>
        <p:spPr bwMode="auto">
          <a:xfrm rot="5400000" flipH="1" flipV="1">
            <a:off x="2953092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60"/>
          <p:cNvCxnSpPr>
            <a:cxnSpLocks noChangeShapeType="1"/>
          </p:cNvCxnSpPr>
          <p:nvPr/>
        </p:nvCxnSpPr>
        <p:spPr bwMode="auto">
          <a:xfrm rot="16200000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61"/>
          <p:cNvCxnSpPr>
            <a:cxnSpLocks noChangeShapeType="1"/>
          </p:cNvCxnSpPr>
          <p:nvPr/>
        </p:nvCxnSpPr>
        <p:spPr bwMode="auto">
          <a:xfrm rot="5400000" flipH="1" flipV="1">
            <a:off x="3853205" y="3398044"/>
            <a:ext cx="3730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62"/>
          <p:cNvCxnSpPr>
            <a:cxnSpLocks noChangeShapeType="1"/>
          </p:cNvCxnSpPr>
          <p:nvPr/>
        </p:nvCxnSpPr>
        <p:spPr bwMode="auto">
          <a:xfrm rot="5400000" flipH="1" flipV="1">
            <a:off x="3403149" y="2947987"/>
            <a:ext cx="373062" cy="900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63"/>
          <p:cNvCxnSpPr>
            <a:cxnSpLocks noChangeShapeType="1"/>
          </p:cNvCxnSpPr>
          <p:nvPr/>
        </p:nvCxnSpPr>
        <p:spPr bwMode="auto">
          <a:xfrm>
            <a:off x="3315836" y="3706813"/>
            <a:ext cx="5461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4"/>
          <p:cNvCxnSpPr>
            <a:cxnSpLocks noChangeShapeType="1"/>
          </p:cNvCxnSpPr>
          <p:nvPr/>
        </p:nvCxnSpPr>
        <p:spPr bwMode="auto">
          <a:xfrm rot="5400000" flipH="1" flipV="1">
            <a:off x="2919754" y="3193257"/>
            <a:ext cx="485775" cy="1754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5"/>
          <p:cNvCxnSpPr>
            <a:cxnSpLocks noChangeShapeType="1"/>
          </p:cNvCxnSpPr>
          <p:nvPr/>
        </p:nvCxnSpPr>
        <p:spPr bwMode="auto">
          <a:xfrm rot="5400000" flipH="1" flipV="1">
            <a:off x="2469698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6"/>
          <p:cNvCxnSpPr>
            <a:cxnSpLocks noChangeShapeType="1"/>
          </p:cNvCxnSpPr>
          <p:nvPr/>
        </p:nvCxnSpPr>
        <p:spPr bwMode="auto">
          <a:xfrm rot="16200000" flipV="1">
            <a:off x="2919754" y="4047332"/>
            <a:ext cx="485775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67"/>
          <p:cNvCxnSpPr>
            <a:cxnSpLocks noChangeShapeType="1"/>
          </p:cNvCxnSpPr>
          <p:nvPr/>
        </p:nvCxnSpPr>
        <p:spPr bwMode="auto">
          <a:xfrm rot="5400000" flipH="1" flipV="1">
            <a:off x="3369811" y="3643313"/>
            <a:ext cx="485775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Box 59"/>
          <p:cNvSpPr txBox="1">
            <a:spLocks noChangeArrowheads="1"/>
          </p:cNvSpPr>
          <p:nvPr/>
        </p:nvSpPr>
        <p:spPr bwMode="auto">
          <a:xfrm>
            <a:off x="450850" y="180975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n-lt"/>
                <a:ea typeface="Arial" charset="0"/>
                <a:cs typeface="Arial" charset="0"/>
              </a:rPr>
              <a:t>Internet</a:t>
            </a: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3008943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2109933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39" name="AutoShape 69"/>
          <p:cNvCxnSpPr>
            <a:cxnSpLocks noChangeShapeType="1"/>
          </p:cNvCxnSpPr>
          <p:nvPr/>
        </p:nvCxnSpPr>
        <p:spPr bwMode="auto">
          <a:xfrm rot="5400000" flipH="1" flipV="1">
            <a:off x="2526054" y="4318794"/>
            <a:ext cx="422275" cy="896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70"/>
          <p:cNvCxnSpPr>
            <a:cxnSpLocks noChangeShapeType="1"/>
          </p:cNvCxnSpPr>
          <p:nvPr/>
        </p:nvCxnSpPr>
        <p:spPr bwMode="auto">
          <a:xfrm rot="16200000" flipV="1">
            <a:off x="2075998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71"/>
          <p:cNvCxnSpPr>
            <a:cxnSpLocks noChangeShapeType="1"/>
          </p:cNvCxnSpPr>
          <p:nvPr/>
        </p:nvCxnSpPr>
        <p:spPr bwMode="auto">
          <a:xfrm rot="16200000" flipV="1">
            <a:off x="2525260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72"/>
          <p:cNvCxnSpPr>
            <a:cxnSpLocks noChangeShapeType="1"/>
          </p:cNvCxnSpPr>
          <p:nvPr/>
        </p:nvCxnSpPr>
        <p:spPr bwMode="auto">
          <a:xfrm rot="16200000" flipV="1">
            <a:off x="2975317" y="4766469"/>
            <a:ext cx="422275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5" name="AutoShape 80"/>
          <p:cNvSpPr>
            <a:spLocks noChangeArrowheads="1"/>
          </p:cNvSpPr>
          <p:nvPr/>
        </p:nvSpPr>
        <p:spPr bwMode="auto">
          <a:xfrm rot="16171351">
            <a:off x="20546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6" name="AutoShape 82"/>
          <p:cNvSpPr>
            <a:spLocks noChangeArrowheads="1"/>
          </p:cNvSpPr>
          <p:nvPr/>
        </p:nvSpPr>
        <p:spPr bwMode="auto">
          <a:xfrm rot="16171351">
            <a:off x="295361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7" name="AutoShape 82"/>
          <p:cNvSpPr>
            <a:spLocks noChangeArrowheads="1"/>
          </p:cNvSpPr>
          <p:nvPr/>
        </p:nvSpPr>
        <p:spPr bwMode="auto">
          <a:xfrm rot="16171351">
            <a:off x="240046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2752273" y="5029200"/>
            <a:ext cx="344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49" name="AutoShape 69"/>
          <p:cNvCxnSpPr>
            <a:cxnSpLocks noChangeShapeType="1"/>
          </p:cNvCxnSpPr>
          <p:nvPr/>
        </p:nvCxnSpPr>
        <p:spPr bwMode="auto">
          <a:xfrm rot="5400000" flipH="1" flipV="1">
            <a:off x="2699092" y="4491831"/>
            <a:ext cx="422275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69"/>
          <p:cNvCxnSpPr>
            <a:cxnSpLocks noChangeShapeType="1"/>
          </p:cNvCxnSpPr>
          <p:nvPr/>
        </p:nvCxnSpPr>
        <p:spPr bwMode="auto">
          <a:xfrm rot="16200000" flipV="1">
            <a:off x="2249035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Rectangle 38"/>
          <p:cNvSpPr>
            <a:spLocks noChangeArrowheads="1"/>
          </p:cNvSpPr>
          <p:nvPr/>
        </p:nvSpPr>
        <p:spPr bwMode="auto">
          <a:xfrm>
            <a:off x="4714879" y="431341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3815869" y="431341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53" name="AutoShape 69"/>
          <p:cNvCxnSpPr>
            <a:cxnSpLocks noChangeShapeType="1"/>
          </p:cNvCxnSpPr>
          <p:nvPr/>
        </p:nvCxnSpPr>
        <p:spPr bwMode="auto">
          <a:xfrm rot="5400000" flipH="1" flipV="1">
            <a:off x="4231823" y="4319588"/>
            <a:ext cx="422275" cy="895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70"/>
          <p:cNvCxnSpPr>
            <a:cxnSpLocks noChangeShapeType="1"/>
          </p:cNvCxnSpPr>
          <p:nvPr/>
        </p:nvCxnSpPr>
        <p:spPr bwMode="auto">
          <a:xfrm rot="16200000" flipV="1">
            <a:off x="3782561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71"/>
          <p:cNvCxnSpPr>
            <a:cxnSpLocks noChangeShapeType="1"/>
          </p:cNvCxnSpPr>
          <p:nvPr/>
        </p:nvCxnSpPr>
        <p:spPr bwMode="auto">
          <a:xfrm rot="16200000" flipV="1">
            <a:off x="4231823" y="4316413"/>
            <a:ext cx="422275" cy="901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2"/>
          <p:cNvCxnSpPr>
            <a:cxnSpLocks noChangeShapeType="1"/>
          </p:cNvCxnSpPr>
          <p:nvPr/>
        </p:nvCxnSpPr>
        <p:spPr bwMode="auto">
          <a:xfrm rot="16200000" flipV="1">
            <a:off x="4681086" y="4765675"/>
            <a:ext cx="42227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7" name="AutoShape 80"/>
          <p:cNvSpPr>
            <a:spLocks noChangeArrowheads="1"/>
          </p:cNvSpPr>
          <p:nvPr/>
        </p:nvSpPr>
        <p:spPr bwMode="auto">
          <a:xfrm rot="16171351">
            <a:off x="3760538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8" name="AutoShape 82"/>
          <p:cNvSpPr>
            <a:spLocks noChangeArrowheads="1"/>
          </p:cNvSpPr>
          <p:nvPr/>
        </p:nvSpPr>
        <p:spPr bwMode="auto">
          <a:xfrm rot="16171351">
            <a:off x="4659547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59" name="AutoShape 82"/>
          <p:cNvSpPr>
            <a:spLocks noChangeArrowheads="1"/>
          </p:cNvSpPr>
          <p:nvPr/>
        </p:nvSpPr>
        <p:spPr bwMode="auto">
          <a:xfrm rot="16171351">
            <a:off x="4106402" y="506416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0" name="Rectangle 21"/>
          <p:cNvSpPr>
            <a:spLocks noChangeArrowheads="1"/>
          </p:cNvSpPr>
          <p:nvPr/>
        </p:nvSpPr>
        <p:spPr bwMode="auto">
          <a:xfrm>
            <a:off x="4444548" y="5029200"/>
            <a:ext cx="342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charset="0"/>
                <a:cs typeface="Arial" charset="0"/>
              </a:rPr>
              <a:t>…</a:t>
            </a:r>
          </a:p>
        </p:txBody>
      </p:sp>
      <p:cxnSp>
        <p:nvCxnSpPr>
          <p:cNvPr id="61" name="AutoShape 69"/>
          <p:cNvCxnSpPr>
            <a:cxnSpLocks noChangeShapeType="1"/>
          </p:cNvCxnSpPr>
          <p:nvPr/>
        </p:nvCxnSpPr>
        <p:spPr bwMode="auto">
          <a:xfrm rot="5400000" flipH="1" flipV="1">
            <a:off x="4404861" y="4492625"/>
            <a:ext cx="422275" cy="549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69"/>
          <p:cNvCxnSpPr>
            <a:cxnSpLocks noChangeShapeType="1"/>
          </p:cNvCxnSpPr>
          <p:nvPr/>
        </p:nvCxnSpPr>
        <p:spPr bwMode="auto">
          <a:xfrm rot="16200000" flipV="1">
            <a:off x="3955598" y="4592638"/>
            <a:ext cx="422275" cy="3492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64"/>
          <p:cNvCxnSpPr>
            <a:cxnSpLocks noChangeShapeType="1"/>
          </p:cNvCxnSpPr>
          <p:nvPr/>
        </p:nvCxnSpPr>
        <p:spPr bwMode="auto">
          <a:xfrm rot="16200000" flipV="1">
            <a:off x="3772242" y="3194844"/>
            <a:ext cx="485775" cy="1751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16200000" flipV="1">
            <a:off x="3322979" y="3644107"/>
            <a:ext cx="485775" cy="8524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66"/>
          <p:cNvCxnSpPr>
            <a:cxnSpLocks noChangeShapeType="1"/>
          </p:cNvCxnSpPr>
          <p:nvPr/>
        </p:nvCxnSpPr>
        <p:spPr bwMode="auto">
          <a:xfrm rot="5400000" flipH="1" flipV="1">
            <a:off x="3773036" y="4046538"/>
            <a:ext cx="485775" cy="47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67"/>
          <p:cNvCxnSpPr>
            <a:cxnSpLocks noChangeShapeType="1"/>
          </p:cNvCxnSpPr>
          <p:nvPr/>
        </p:nvCxnSpPr>
        <p:spPr bwMode="auto">
          <a:xfrm rot="16200000" flipV="1">
            <a:off x="4222298" y="3644901"/>
            <a:ext cx="485775" cy="8509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5308148" y="4232275"/>
            <a:ext cx="683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Helvetica" charset="0"/>
                <a:cs typeface="Arial" charset="0"/>
              </a:rPr>
              <a:t>. . .</a:t>
            </a:r>
            <a:endParaRPr lang="en-US" sz="2800">
              <a:latin typeface="Calibri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914073" y="5465763"/>
            <a:ext cx="3349625" cy="339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</a:rPr>
              <a:t>~ </a:t>
            </a:r>
            <a:r>
              <a:rPr lang="en-US" sz="1600" dirty="0" smtClean="0">
                <a:solidFill>
                  <a:schemeClr val="tx1"/>
                </a:solidFill>
              </a:rPr>
              <a:t>40-80 </a:t>
            </a:r>
            <a:r>
              <a:rPr lang="en-US" sz="1600" dirty="0">
                <a:solidFill>
                  <a:schemeClr val="tx1"/>
                </a:solidFill>
              </a:rPr>
              <a:t>servers</a:t>
            </a:r>
            <a:r>
              <a:rPr lang="en-US" sz="1600" dirty="0" smtClean="0">
                <a:solidFill>
                  <a:schemeClr val="tx1"/>
                </a:solidFill>
              </a:rPr>
              <a:t>/rack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9" name="AutoShape 17"/>
          <p:cNvCxnSpPr>
            <a:cxnSpLocks noChangeShapeType="1"/>
          </p:cNvCxnSpPr>
          <p:nvPr/>
        </p:nvCxnSpPr>
        <p:spPr bwMode="auto">
          <a:xfrm rot="5400000" flipH="1" flipV="1">
            <a:off x="5463723" y="1947863"/>
            <a:ext cx="312738" cy="163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7"/>
          <p:cNvCxnSpPr>
            <a:cxnSpLocks noChangeShapeType="1"/>
          </p:cNvCxnSpPr>
          <p:nvPr/>
        </p:nvCxnSpPr>
        <p:spPr bwMode="auto">
          <a:xfrm rot="16200000" flipV="1">
            <a:off x="5311323" y="1958975"/>
            <a:ext cx="312738" cy="141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1" name="AutoShape 17"/>
          <p:cNvCxnSpPr>
            <a:cxnSpLocks noChangeShapeType="1"/>
          </p:cNvCxnSpPr>
          <p:nvPr/>
        </p:nvCxnSpPr>
        <p:spPr bwMode="auto">
          <a:xfrm rot="5400000">
            <a:off x="5377998" y="2024063"/>
            <a:ext cx="322263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2" name="AutoShape 17"/>
          <p:cNvCxnSpPr>
            <a:cxnSpLocks noChangeShapeType="1"/>
          </p:cNvCxnSpPr>
          <p:nvPr/>
        </p:nvCxnSpPr>
        <p:spPr bwMode="auto">
          <a:xfrm rot="5400000" flipH="1" flipV="1">
            <a:off x="4029417" y="1942307"/>
            <a:ext cx="33020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3" name="AutoShape 17"/>
          <p:cNvCxnSpPr>
            <a:cxnSpLocks noChangeShapeType="1"/>
          </p:cNvCxnSpPr>
          <p:nvPr/>
        </p:nvCxnSpPr>
        <p:spPr bwMode="auto">
          <a:xfrm rot="16200000" flipV="1">
            <a:off x="3877017" y="1947069"/>
            <a:ext cx="330200" cy="14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rot="5400000">
            <a:off x="3947661" y="2017713"/>
            <a:ext cx="336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" name="Oval Callout 3"/>
          <p:cNvSpPr/>
          <p:nvPr/>
        </p:nvSpPr>
        <p:spPr>
          <a:xfrm>
            <a:off x="168078" y="3641306"/>
            <a:ext cx="1476493" cy="646991"/>
          </a:xfrm>
          <a:prstGeom prst="wedgeEllipseCallout">
            <a:avLst>
              <a:gd name="adj1" fmla="val 86005"/>
              <a:gd name="adj2" fmla="val 117511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10Gbps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6" name="Oval Callout 75"/>
          <p:cNvSpPr/>
          <p:nvPr/>
        </p:nvSpPr>
        <p:spPr>
          <a:xfrm>
            <a:off x="112056" y="2787607"/>
            <a:ext cx="2442752" cy="646991"/>
          </a:xfrm>
          <a:prstGeom prst="wedgeEllipseCallout">
            <a:avLst>
              <a:gd name="adj1" fmla="val 53894"/>
              <a:gd name="adj2" fmla="val 12905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77" name="Oval Callout 76"/>
          <p:cNvSpPr/>
          <p:nvPr/>
        </p:nvSpPr>
        <p:spPr>
          <a:xfrm>
            <a:off x="918871" y="1669172"/>
            <a:ext cx="2442752" cy="646991"/>
          </a:xfrm>
          <a:prstGeom prst="wedgeEllipseCallout">
            <a:avLst>
              <a:gd name="adj1" fmla="val 61540"/>
              <a:gd name="adj2" fmla="val 103080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O(40x10x100)</a:t>
            </a:r>
            <a:r>
              <a:rPr lang="en-US" sz="2000" dirty="0" err="1" smtClean="0">
                <a:solidFill>
                  <a:srgbClr val="000090"/>
                </a:solidFill>
              </a:rPr>
              <a:t>Gbps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24337"/>
            <a:ext cx="3810000" cy="21272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783208" y="4755495"/>
            <a:ext cx="7844886" cy="1911098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>
                <a:solidFill>
                  <a:schemeClr val="tx1"/>
                </a:solidFill>
              </a:rPr>
              <a:t>Traditional tree topologies “scale up”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full bisection bandwidth is expensive</a:t>
            </a:r>
          </a:p>
          <a:p>
            <a:pPr marL="342900" indent="-342900" algn="ctr"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typically, tree topologies “oversubscribed”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4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6" grpId="0" animBg="1"/>
      <p:bldP spid="77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A “Scale Out” Design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048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alibri" charset="0"/>
                <a:ea typeface="ＭＳ Ｐゴシック" charset="0"/>
                <a:cs typeface="ＭＳ Ｐゴシック" charset="0"/>
              </a:rPr>
              <a:t>Build multi-stage `Fat Trees’ out of k-port switches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k</a:t>
            </a:r>
            <a:r>
              <a:rPr lang="en-US" dirty="0">
                <a:latin typeface="Calibri" charset="0"/>
                <a:ea typeface="ＭＳ Ｐゴシック" charset="0"/>
              </a:rPr>
              <a:t>/2 ports up, k/2 down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Supports k</a:t>
            </a:r>
            <a:r>
              <a:rPr lang="en-US" baseline="30000" dirty="0">
                <a:latin typeface="Calibri" charset="0"/>
                <a:ea typeface="ＭＳ Ｐゴシック" charset="0"/>
              </a:rPr>
              <a:t>3</a:t>
            </a:r>
            <a:r>
              <a:rPr lang="en-US" dirty="0">
                <a:latin typeface="Calibri" charset="0"/>
                <a:ea typeface="ＭＳ Ｐゴシック" charset="0"/>
              </a:rPr>
              <a:t>/4 hosts</a:t>
            </a:r>
            <a:r>
              <a:rPr lang="en-US" dirty="0" smtClean="0">
                <a:latin typeface="Calibri" charset="0"/>
                <a:ea typeface="ＭＳ Ｐゴシック" charset="0"/>
              </a:rPr>
              <a:t>: </a:t>
            </a:r>
          </a:p>
          <a:p>
            <a:pPr lvl="2"/>
            <a:r>
              <a:rPr lang="en-US" dirty="0" smtClean="0">
                <a:latin typeface="Calibri" charset="0"/>
                <a:ea typeface="ＭＳ Ｐゴシック" charset="0"/>
              </a:rPr>
              <a:t>48 </a:t>
            </a:r>
            <a:r>
              <a:rPr lang="en-US" dirty="0">
                <a:latin typeface="Calibri" charset="0"/>
                <a:ea typeface="ＭＳ Ｐゴシック" charset="0"/>
              </a:rPr>
              <a:t>ports, 27,648 hosts</a:t>
            </a:r>
          </a:p>
          <a:p>
            <a:pPr lvl="1"/>
            <a:endParaRPr lang="en-US" dirty="0">
              <a:latin typeface="Calibri" charset="0"/>
              <a:ea typeface="ＭＳ Ｐゴシック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0" y="3979863"/>
            <a:ext cx="45720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298809" y="4390689"/>
            <a:ext cx="3192458" cy="1379554"/>
          </a:xfrm>
          <a:prstGeom prst="wedgeEllipseCallout">
            <a:avLst>
              <a:gd name="adj1" fmla="val -5739"/>
              <a:gd name="adj2" fmla="val 28036"/>
            </a:avLst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90"/>
                </a:solidFill>
              </a:rPr>
              <a:t>All links are the same speed (e.g. 10Gps)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200">
                <a:latin typeface="Calibri" charset="0"/>
                <a:ea typeface="ＭＳ Ｐゴシック" charset="0"/>
                <a:cs typeface="ＭＳ Ｐゴシック" charset="0"/>
              </a:rPr>
              <a:t>Full Bisection Bandwidth Not Sufficient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3733800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To realize full bisectional throughput, routing must spread traffic across paths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 smtClean="0">
                <a:latin typeface="Calibri" charset="0"/>
                <a:ea typeface="ＭＳ Ｐゴシック" charset="0"/>
                <a:cs typeface="ＭＳ Ｐゴシック" charset="0"/>
              </a:rPr>
              <a:t>Enter load-balanced routing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(1) Let the network split traffic/flows at random </a:t>
            </a:r>
            <a:br>
              <a:rPr lang="en-US" sz="2400" dirty="0" smtClean="0">
                <a:latin typeface="Calibri" charset="0"/>
                <a:ea typeface="ＭＳ Ｐゴシック" charset="0"/>
              </a:rPr>
            </a:br>
            <a:r>
              <a:rPr lang="en-US" sz="2400" dirty="0" smtClean="0">
                <a:latin typeface="Calibri" charset="0"/>
                <a:ea typeface="ＭＳ Ｐゴシック" charset="0"/>
              </a:rPr>
              <a:t>(e.g., ECMP protocol -- RFC 2991/2992)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How? (2) Centralized </a:t>
            </a:r>
            <a:r>
              <a:rPr lang="en-US" sz="2400" dirty="0">
                <a:latin typeface="Calibri" charset="0"/>
                <a:ea typeface="ＭＳ Ｐゴシック" charset="0"/>
              </a:rPr>
              <a:t>flow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scheduling?</a:t>
            </a: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Many more research proposals</a:t>
            </a:r>
            <a:endParaRPr lang="en-US" sz="2400" dirty="0">
              <a:latin typeface="Calibri" charset="0"/>
              <a:ea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5FB77BF-2B3F-4C45-A7C6-B1CB5711C368}" type="slidenum">
              <a:rPr lang="en-US" sz="1200">
                <a:solidFill>
                  <a:srgbClr val="898989"/>
                </a:solidFill>
              </a:rPr>
              <a:pPr eaLnBrk="1" hangingPunct="1"/>
              <a:t>35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440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47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8676" y="933074"/>
            <a:ext cx="1923578" cy="1737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switching time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1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reduces queuing delay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real money on the line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current target: 1μs RTTs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cut-through switches making a comeback (</a:t>
            </a:r>
            <a:r>
              <a:rPr lang="en-US" dirty="0" err="1" smtClean="0">
                <a:solidFill>
                  <a:srgbClr val="000090"/>
                </a:solidFill>
              </a:rPr>
              <a:t>lec</a:t>
            </a:r>
            <a:r>
              <a:rPr lang="en-US" dirty="0" smtClean="0">
                <a:solidFill>
                  <a:srgbClr val="000090"/>
                </a:solidFill>
              </a:rPr>
              <a:t>. 2!)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avoid congestion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 TCP timers (e.g., default timeout is 500ms!)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how? fix/replace TCP to more rapidly fill the pipe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8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013325"/>
            <a:ext cx="915988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86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3794125"/>
            <a:ext cx="9144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87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25146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1219200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example problem at scale - INCAST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6250" y="3233738"/>
            <a:ext cx="1643063" cy="692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D2245-9B60-4CE5-81A6-BF7D91A288F5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11273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38" y="304482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700713" y="357981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438" y="1706563"/>
            <a:ext cx="1674812" cy="17653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38" y="3001963"/>
            <a:ext cx="1674812" cy="5461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611438" y="3624263"/>
            <a:ext cx="1674812" cy="657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9850" y="3700463"/>
            <a:ext cx="1676400" cy="1800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7164388" y="3276600"/>
            <a:ext cx="192087" cy="593725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400300" y="1447800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1700" y="1463675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24003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2171700" y="2714625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24003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2171700" y="3962400"/>
            <a:ext cx="192088" cy="593725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4003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1700" y="5257800"/>
            <a:ext cx="192088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pic>
        <p:nvPicPr>
          <p:cNvPr id="99" name="Picture 98" descr="bang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6788" y="2819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3048000" y="5257800"/>
            <a:ext cx="2743200" cy="461963"/>
            <a:chOff x="2743200" y="5418892"/>
            <a:chExt cx="2743200" cy="461665"/>
          </a:xfrm>
        </p:grpSpPr>
        <p:sp>
          <p:nvSpPr>
            <p:cNvPr id="11303" name="TextBox 100"/>
            <p:cNvSpPr txBox="1">
              <a:spLocks noChangeArrowheads="1"/>
            </p:cNvSpPr>
            <p:nvPr/>
          </p:nvSpPr>
          <p:spPr bwMode="auto">
            <a:xfrm>
              <a:off x="3581400" y="5418892"/>
              <a:ext cx="1905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</a:rPr>
                <a:t>TCP timeout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2743200" y="5563262"/>
              <a:ext cx="762000" cy="239557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294" name="TextBox 40"/>
          <p:cNvSpPr txBox="1">
            <a:spLocks noChangeArrowheads="1"/>
          </p:cNvSpPr>
          <p:nvPr/>
        </p:nvSpPr>
        <p:spPr bwMode="auto">
          <a:xfrm>
            <a:off x="381000" y="1382713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1</a:t>
            </a:r>
          </a:p>
        </p:txBody>
      </p:sp>
      <p:sp>
        <p:nvSpPr>
          <p:cNvPr id="11295" name="TextBox 42"/>
          <p:cNvSpPr txBox="1">
            <a:spLocks noChangeArrowheads="1"/>
          </p:cNvSpPr>
          <p:nvPr/>
        </p:nvSpPr>
        <p:spPr bwMode="auto">
          <a:xfrm>
            <a:off x="381000" y="26670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2</a:t>
            </a:r>
          </a:p>
        </p:txBody>
      </p:sp>
      <p:sp>
        <p:nvSpPr>
          <p:cNvPr id="11296" name="TextBox 43"/>
          <p:cNvSpPr txBox="1">
            <a:spLocks noChangeArrowheads="1"/>
          </p:cNvSpPr>
          <p:nvPr/>
        </p:nvSpPr>
        <p:spPr bwMode="auto">
          <a:xfrm>
            <a:off x="381000" y="3962400"/>
            <a:ext cx="137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3</a:t>
            </a:r>
          </a:p>
        </p:txBody>
      </p:sp>
      <p:sp>
        <p:nvSpPr>
          <p:cNvPr id="11297" name="TextBox 44"/>
          <p:cNvSpPr txBox="1">
            <a:spLocks noChangeArrowheads="1"/>
          </p:cNvSpPr>
          <p:nvPr/>
        </p:nvSpPr>
        <p:spPr bwMode="auto">
          <a:xfrm>
            <a:off x="381000" y="5181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Worker 4</a:t>
            </a:r>
          </a:p>
        </p:txBody>
      </p:sp>
      <p:sp>
        <p:nvSpPr>
          <p:cNvPr id="11298" name="TextBox 45"/>
          <p:cNvSpPr txBox="1">
            <a:spLocks noChangeArrowheads="1"/>
          </p:cNvSpPr>
          <p:nvPr/>
        </p:nvSpPr>
        <p:spPr bwMode="auto">
          <a:xfrm>
            <a:off x="7010400" y="251460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Aggregator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5562600" y="4532313"/>
            <a:ext cx="2590800" cy="1849437"/>
            <a:chOff x="5410200" y="4837093"/>
            <a:chExt cx="2590800" cy="1849457"/>
          </a:xfrm>
        </p:grpSpPr>
        <p:sp>
          <p:nvSpPr>
            <p:cNvPr id="11301" name="TextBox 34"/>
            <p:cNvSpPr txBox="1">
              <a:spLocks noChangeArrowheads="1"/>
            </p:cNvSpPr>
            <p:nvPr/>
          </p:nvSpPr>
          <p:spPr bwMode="auto">
            <a:xfrm>
              <a:off x="5410200" y="4837093"/>
              <a:ext cx="25908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CC"/>
                  </a:solidFill>
                </a:rPr>
                <a:t>RTO</a:t>
              </a:r>
              <a:r>
                <a:rPr lang="en-US" sz="2000" b="1" baseline="-25000">
                  <a:solidFill>
                    <a:srgbClr val="0000CC"/>
                  </a:solidFill>
                </a:rPr>
                <a:t>min </a:t>
              </a:r>
              <a:r>
                <a:rPr lang="en-US" sz="2000" b="1">
                  <a:solidFill>
                    <a:srgbClr val="0000CC"/>
                  </a:solidFill>
                </a:rPr>
                <a:t>= 300 ms</a:t>
              </a:r>
            </a:p>
            <a:p>
              <a:endParaRPr lang="en-US" b="1">
                <a:solidFill>
                  <a:srgbClr val="FF0000"/>
                </a:solidFill>
              </a:endParaRPr>
            </a:p>
            <a:p>
              <a:endParaRPr lang="en-US"/>
            </a:p>
          </p:txBody>
        </p:sp>
        <p:pic>
          <p:nvPicPr>
            <p:cNvPr id="11302" name="Picture 46" descr="hourglass_3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79180" y="5334000"/>
              <a:ext cx="1078820" cy="1352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10000" y="1393825"/>
            <a:ext cx="502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Caused by Partition/Aggregate.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2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1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Material is emerging (not established) wisdom</a:t>
            </a:r>
          </a:p>
          <a:p>
            <a:endParaRPr lang="en-US" dirty="0" smtClean="0"/>
          </a:p>
          <a:p>
            <a:r>
              <a:rPr lang="en-US" dirty="0" smtClean="0"/>
              <a:t>Material is incomplete</a:t>
            </a:r>
          </a:p>
          <a:p>
            <a:pPr lvl="1"/>
            <a:r>
              <a:rPr lang="en-US" dirty="0" smtClean="0"/>
              <a:t>many details on how and why datacenter networks</a:t>
            </a:r>
            <a:br>
              <a:rPr lang="en-US" dirty="0" smtClean="0"/>
            </a:br>
            <a:r>
              <a:rPr lang="en-US" dirty="0" smtClean="0"/>
              <a:t>operate aren’t public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58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6245201" y="1618506"/>
            <a:ext cx="1175370" cy="4000500"/>
            <a:chOff x="0" y="0"/>
            <a:chExt cx="1053" cy="3584"/>
          </a:xfrm>
        </p:grpSpPr>
        <p:sp>
          <p:nvSpPr>
            <p:cNvPr id="27649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rgbClr val="00CC99">
                <a:alpha val="0"/>
              </a:srgb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92969" y="-178594"/>
            <a:ext cx="7358063" cy="1714500"/>
          </a:xfrm>
          <a:ln/>
        </p:spPr>
        <p:txBody>
          <a:bodyPr/>
          <a:lstStyle/>
          <a:p>
            <a:r>
              <a:rPr lang="en-US" sz="4500"/>
              <a:t>The Incast Workload</a:t>
            </a:r>
          </a:p>
        </p:txBody>
      </p:sp>
      <p:pic>
        <p:nvPicPr>
          <p:cNvPr id="27653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98586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813844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82401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83306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919143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312539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Rectangle 11"/>
          <p:cNvSpPr>
            <a:spLocks/>
          </p:cNvSpPr>
          <p:nvPr/>
        </p:nvSpPr>
        <p:spPr bwMode="auto">
          <a:xfrm>
            <a:off x="737816" y="4095289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762623" y="4103102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4065240" y="5809789"/>
            <a:ext cx="14631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Storage Servers</a:t>
            </a:r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923107" y="2344043"/>
            <a:ext cx="303609" cy="294680"/>
            <a:chOff x="0" y="0"/>
            <a:chExt cx="272" cy="264"/>
          </a:xfrm>
        </p:grpSpPr>
        <p:sp>
          <p:nvSpPr>
            <p:cNvPr id="27662" name="AutoShape 14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67" name="Group 19"/>
          <p:cNvGrpSpPr>
            <a:grpSpLocks/>
          </p:cNvGrpSpPr>
          <p:nvPr/>
        </p:nvGrpSpPr>
        <p:grpSpPr bwMode="auto">
          <a:xfrm>
            <a:off x="1076028" y="2495848"/>
            <a:ext cx="303609" cy="294680"/>
            <a:chOff x="0" y="0"/>
            <a:chExt cx="272" cy="264"/>
          </a:xfrm>
        </p:grpSpPr>
        <p:sp>
          <p:nvSpPr>
            <p:cNvPr id="27665" name="AutoShape 17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0" name="Group 22"/>
          <p:cNvGrpSpPr>
            <a:grpSpLocks/>
          </p:cNvGrpSpPr>
          <p:nvPr/>
        </p:nvGrpSpPr>
        <p:grpSpPr bwMode="auto">
          <a:xfrm>
            <a:off x="1227832" y="2656582"/>
            <a:ext cx="303609" cy="294680"/>
            <a:chOff x="0" y="0"/>
            <a:chExt cx="272" cy="264"/>
          </a:xfrm>
        </p:grpSpPr>
        <p:sp>
          <p:nvSpPr>
            <p:cNvPr id="27668" name="AutoShape 20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3" name="Group 25"/>
          <p:cNvGrpSpPr>
            <a:grpSpLocks/>
          </p:cNvGrpSpPr>
          <p:nvPr/>
        </p:nvGrpSpPr>
        <p:grpSpPr bwMode="auto">
          <a:xfrm>
            <a:off x="1380753" y="2808387"/>
            <a:ext cx="303609" cy="294680"/>
            <a:chOff x="0" y="0"/>
            <a:chExt cx="272" cy="264"/>
          </a:xfrm>
        </p:grpSpPr>
        <p:sp>
          <p:nvSpPr>
            <p:cNvPr id="27671" name="AutoShape 23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2" name="Rectangle 24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7676" name="Group 28"/>
          <p:cNvGrpSpPr>
            <a:grpSpLocks/>
          </p:cNvGrpSpPr>
          <p:nvPr/>
        </p:nvGrpSpPr>
        <p:grpSpPr bwMode="auto">
          <a:xfrm>
            <a:off x="6467326" y="1855143"/>
            <a:ext cx="741164" cy="295796"/>
            <a:chOff x="0" y="0"/>
            <a:chExt cx="664" cy="265"/>
          </a:xfrm>
        </p:grpSpPr>
        <p:sp>
          <p:nvSpPr>
            <p:cNvPr id="27674" name="AutoShape 26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5" name="Rectangle 27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679" name="Group 31"/>
          <p:cNvGrpSpPr>
            <a:grpSpLocks/>
          </p:cNvGrpSpPr>
          <p:nvPr/>
        </p:nvGrpSpPr>
        <p:grpSpPr bwMode="auto">
          <a:xfrm>
            <a:off x="6467326" y="2872011"/>
            <a:ext cx="727770" cy="294680"/>
            <a:chOff x="0" y="0"/>
            <a:chExt cx="652" cy="264"/>
          </a:xfrm>
        </p:grpSpPr>
        <p:sp>
          <p:nvSpPr>
            <p:cNvPr id="27677" name="AutoShape 29"/>
            <p:cNvSpPr>
              <a:spLocks/>
            </p:cNvSpPr>
            <p:nvPr/>
          </p:nvSpPr>
          <p:spPr bwMode="auto">
            <a:xfrm>
              <a:off x="0" y="8"/>
              <a:ext cx="652" cy="249"/>
            </a:xfrm>
            <a:prstGeom prst="roundRect">
              <a:avLst>
                <a:gd name="adj" fmla="val 11718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78" name="Rectangle 30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540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7680" name="Rectangle 32"/>
          <p:cNvSpPr>
            <a:spLocks/>
          </p:cNvSpPr>
          <p:nvPr/>
        </p:nvSpPr>
        <p:spPr bwMode="auto">
          <a:xfrm>
            <a:off x="6206133" y="1234321"/>
            <a:ext cx="9401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Data Block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552284" y="470420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 rot="10800000">
            <a:off x="7183934" y="5144617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977926" y="3404444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4" name="Line 36"/>
          <p:cNvSpPr>
            <a:spLocks noChangeShapeType="1"/>
          </p:cNvSpPr>
          <p:nvPr/>
        </p:nvSpPr>
        <p:spPr bwMode="auto">
          <a:xfrm rot="10800000" flipH="1">
            <a:off x="4006081" y="210740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5" name="Line 37"/>
          <p:cNvSpPr>
            <a:spLocks noChangeShapeType="1"/>
          </p:cNvSpPr>
          <p:nvPr/>
        </p:nvSpPr>
        <p:spPr bwMode="auto">
          <a:xfrm rot="10800000" flipH="1">
            <a:off x="4006082" y="3117578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4006082" y="3404444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4006082" y="340444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7690" name="Group 42"/>
          <p:cNvGrpSpPr>
            <a:grpSpLocks/>
          </p:cNvGrpSpPr>
          <p:nvPr/>
        </p:nvGrpSpPr>
        <p:grpSpPr bwMode="auto">
          <a:xfrm>
            <a:off x="6474024" y="3920133"/>
            <a:ext cx="707678" cy="299145"/>
            <a:chOff x="0" y="0"/>
            <a:chExt cx="634" cy="268"/>
          </a:xfrm>
        </p:grpSpPr>
        <p:sp>
          <p:nvSpPr>
            <p:cNvPr id="27688" name="AutoShape 40"/>
            <p:cNvSpPr>
              <a:spLocks/>
            </p:cNvSpPr>
            <p:nvPr/>
          </p:nvSpPr>
          <p:spPr bwMode="auto">
            <a:xfrm>
              <a:off x="0" y="0"/>
              <a:ext cx="63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89" name="Rectangle 41"/>
            <p:cNvSpPr>
              <a:spLocks/>
            </p:cNvSpPr>
            <p:nvPr/>
          </p:nvSpPr>
          <p:spPr bwMode="auto">
            <a:xfrm>
              <a:off x="12" y="4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343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693" name="Group 45"/>
          <p:cNvGrpSpPr>
            <a:grpSpLocks/>
          </p:cNvGrpSpPr>
          <p:nvPr/>
        </p:nvGrpSpPr>
        <p:grpSpPr bwMode="auto">
          <a:xfrm>
            <a:off x="6491883" y="4996160"/>
            <a:ext cx="694283" cy="294680"/>
            <a:chOff x="0" y="0"/>
            <a:chExt cx="622" cy="264"/>
          </a:xfrm>
        </p:grpSpPr>
        <p:sp>
          <p:nvSpPr>
            <p:cNvPr id="27691" name="AutoShape 43"/>
            <p:cNvSpPr>
              <a:spLocks/>
            </p:cNvSpPr>
            <p:nvPr/>
          </p:nvSpPr>
          <p:spPr bwMode="auto">
            <a:xfrm>
              <a:off x="0" y="7"/>
              <a:ext cx="622" cy="248"/>
            </a:xfrm>
            <a:prstGeom prst="roundRect">
              <a:avLst>
                <a:gd name="adj" fmla="val 11824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2" name="Rectangle 44"/>
            <p:cNvSpPr>
              <a:spLocks/>
            </p:cNvSpPr>
            <p:nvPr/>
          </p:nvSpPr>
          <p:spPr bwMode="auto">
            <a:xfrm>
              <a:off x="8" y="0"/>
              <a:ext cx="60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1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694" name="Rectangle 46"/>
          <p:cNvSpPr>
            <a:spLocks/>
          </p:cNvSpPr>
          <p:nvPr/>
        </p:nvSpPr>
        <p:spPr bwMode="auto">
          <a:xfrm>
            <a:off x="314771" y="1775803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sp>
        <p:nvSpPr>
          <p:cNvPr id="27695" name="Rectangle 47"/>
          <p:cNvSpPr>
            <a:spLocks/>
          </p:cNvSpPr>
          <p:nvPr/>
        </p:nvSpPr>
        <p:spPr bwMode="auto">
          <a:xfrm>
            <a:off x="24557" y="5690265"/>
            <a:ext cx="21031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 now sends</a:t>
            </a:r>
          </a:p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next batch of requests</a:t>
            </a:r>
          </a:p>
        </p:txBody>
      </p:sp>
      <p:grpSp>
        <p:nvGrpSpPr>
          <p:cNvPr id="27698" name="Group 50"/>
          <p:cNvGrpSpPr>
            <a:grpSpLocks/>
          </p:cNvGrpSpPr>
          <p:nvPr/>
        </p:nvGrpSpPr>
        <p:grpSpPr bwMode="auto">
          <a:xfrm>
            <a:off x="550292" y="4822032"/>
            <a:ext cx="741164" cy="296912"/>
            <a:chOff x="0" y="0"/>
            <a:chExt cx="664" cy="265"/>
          </a:xfrm>
        </p:grpSpPr>
        <p:sp>
          <p:nvSpPr>
            <p:cNvPr id="27696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97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7701" name="Group 53"/>
          <p:cNvGrpSpPr>
            <a:grpSpLocks/>
          </p:cNvGrpSpPr>
          <p:nvPr/>
        </p:nvGrpSpPr>
        <p:grpSpPr bwMode="auto">
          <a:xfrm>
            <a:off x="1309316" y="4819799"/>
            <a:ext cx="740048" cy="296912"/>
            <a:chOff x="0" y="0"/>
            <a:chExt cx="662" cy="265"/>
          </a:xfrm>
        </p:grpSpPr>
        <p:sp>
          <p:nvSpPr>
            <p:cNvPr id="27699" name="AutoShape 51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0" name="Rectangle 52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7704" name="Group 56"/>
          <p:cNvGrpSpPr>
            <a:grpSpLocks/>
          </p:cNvGrpSpPr>
          <p:nvPr/>
        </p:nvGrpSpPr>
        <p:grpSpPr bwMode="auto">
          <a:xfrm>
            <a:off x="2080617" y="4819799"/>
            <a:ext cx="741164" cy="296912"/>
            <a:chOff x="0" y="0"/>
            <a:chExt cx="664" cy="265"/>
          </a:xfrm>
        </p:grpSpPr>
        <p:sp>
          <p:nvSpPr>
            <p:cNvPr id="27702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3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7707" name="Group 59"/>
          <p:cNvGrpSpPr>
            <a:grpSpLocks/>
          </p:cNvGrpSpPr>
          <p:nvPr/>
        </p:nvGrpSpPr>
        <p:grpSpPr bwMode="auto">
          <a:xfrm>
            <a:off x="2840757" y="4819799"/>
            <a:ext cx="740048" cy="296912"/>
            <a:chOff x="0" y="0"/>
            <a:chExt cx="662" cy="265"/>
          </a:xfrm>
        </p:grpSpPr>
        <p:sp>
          <p:nvSpPr>
            <p:cNvPr id="27705" name="AutoShape 57"/>
            <p:cNvSpPr>
              <a:spLocks/>
            </p:cNvSpPr>
            <p:nvPr/>
          </p:nvSpPr>
          <p:spPr bwMode="auto">
            <a:xfrm>
              <a:off x="0" y="1"/>
              <a:ext cx="662" cy="264"/>
            </a:xfrm>
            <a:prstGeom prst="roundRect">
              <a:avLst>
                <a:gd name="adj" fmla="val 11616"/>
              </a:avLst>
            </a:prstGeom>
            <a:solidFill>
              <a:schemeClr val="accent1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706" name="Rectangle 58"/>
            <p:cNvSpPr>
              <a:spLocks/>
            </p:cNvSpPr>
            <p:nvPr/>
          </p:nvSpPr>
          <p:spPr bwMode="auto">
            <a:xfrm>
              <a:off x="12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5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FCCA8572-7900-E444-B1D9-5FE7ACC73397}" type="slidenum">
              <a:rPr lang="en-US" sz="1300">
                <a:cs typeface="Gill Sans" charset="0"/>
              </a:rPr>
              <a:pPr algn="ctr"/>
              <a:t>40</a:t>
            </a:fld>
            <a:endParaRPr lang="en-US" sz="1300">
              <a:cs typeface="Gill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2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3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4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5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506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7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0" grpId="0" autoUpdateAnimBg="0"/>
      <p:bldP spid="27681" grpId="0" autoUpdateAnimBg="0"/>
      <p:bldP spid="27682" grpId="0" animBg="1"/>
      <p:bldP spid="27694" grpId="0" autoUpdateAnimBg="0"/>
      <p:bldP spid="2769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6245201" y="1350615"/>
            <a:ext cx="1175370" cy="4000500"/>
            <a:chOff x="0" y="0"/>
            <a:chExt cx="1053" cy="3584"/>
          </a:xfrm>
        </p:grpSpPr>
        <p:sp>
          <p:nvSpPr>
            <p:cNvPr id="28673" name="AutoShape 1"/>
            <p:cNvSpPr>
              <a:spLocks/>
            </p:cNvSpPr>
            <p:nvPr/>
          </p:nvSpPr>
          <p:spPr bwMode="auto">
            <a:xfrm>
              <a:off x="0" y="0"/>
              <a:ext cx="1053" cy="3584"/>
            </a:xfrm>
            <a:prstGeom prst="roundRect">
              <a:avLst>
                <a:gd name="adj" fmla="val 11718"/>
              </a:avLst>
            </a:prstGeom>
            <a:solidFill>
              <a:schemeClr val="accent1">
                <a:alpha val="0"/>
              </a:schemeClr>
            </a:solid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50" y="1572"/>
              <a:ext cx="9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867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19" y="2717974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08" y="1545953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05" y="2556123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3565178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26" y="4651252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2857501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10"/>
          <p:cNvSpPr>
            <a:spLocks/>
          </p:cNvSpPr>
          <p:nvPr/>
        </p:nvSpPr>
        <p:spPr bwMode="auto">
          <a:xfrm>
            <a:off x="737816" y="3827398"/>
            <a:ext cx="5424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Client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2762623" y="3835211"/>
            <a:ext cx="620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Switch</a:t>
            </a:r>
          </a:p>
        </p:txBody>
      </p:sp>
      <p:grpSp>
        <p:nvGrpSpPr>
          <p:cNvPr id="28686" name="Group 14"/>
          <p:cNvGrpSpPr>
            <a:grpSpLocks/>
          </p:cNvGrpSpPr>
          <p:nvPr/>
        </p:nvGrpSpPr>
        <p:grpSpPr bwMode="auto">
          <a:xfrm>
            <a:off x="923107" y="2076152"/>
            <a:ext cx="303609" cy="294680"/>
            <a:chOff x="0" y="0"/>
            <a:chExt cx="272" cy="264"/>
          </a:xfrm>
        </p:grpSpPr>
        <p:sp>
          <p:nvSpPr>
            <p:cNvPr id="28684" name="AutoShape 12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89" name="Group 17"/>
          <p:cNvGrpSpPr>
            <a:grpSpLocks/>
          </p:cNvGrpSpPr>
          <p:nvPr/>
        </p:nvGrpSpPr>
        <p:grpSpPr bwMode="auto">
          <a:xfrm>
            <a:off x="1076028" y="2227957"/>
            <a:ext cx="303609" cy="294680"/>
            <a:chOff x="0" y="0"/>
            <a:chExt cx="272" cy="264"/>
          </a:xfrm>
        </p:grpSpPr>
        <p:sp>
          <p:nvSpPr>
            <p:cNvPr id="28687" name="AutoShape 15"/>
            <p:cNvSpPr>
              <a:spLocks/>
            </p:cNvSpPr>
            <p:nvPr/>
          </p:nvSpPr>
          <p:spPr bwMode="auto">
            <a:xfrm>
              <a:off x="0" y="33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2" name="Group 20"/>
          <p:cNvGrpSpPr>
            <a:grpSpLocks/>
          </p:cNvGrpSpPr>
          <p:nvPr/>
        </p:nvGrpSpPr>
        <p:grpSpPr bwMode="auto">
          <a:xfrm>
            <a:off x="1227832" y="2388691"/>
            <a:ext cx="303609" cy="294680"/>
            <a:chOff x="0" y="0"/>
            <a:chExt cx="272" cy="264"/>
          </a:xfrm>
        </p:grpSpPr>
        <p:sp>
          <p:nvSpPr>
            <p:cNvPr id="28690" name="AutoShape 18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380753" y="2540496"/>
            <a:ext cx="303609" cy="294680"/>
            <a:chOff x="0" y="0"/>
            <a:chExt cx="272" cy="264"/>
          </a:xfrm>
        </p:grpSpPr>
        <p:sp>
          <p:nvSpPr>
            <p:cNvPr id="28693" name="AutoShape 21"/>
            <p:cNvSpPr>
              <a:spLocks/>
            </p:cNvSpPr>
            <p:nvPr/>
          </p:nvSpPr>
          <p:spPr bwMode="auto">
            <a:xfrm>
              <a:off x="0" y="26"/>
              <a:ext cx="272" cy="208"/>
            </a:xfrm>
            <a:prstGeom prst="roundRect">
              <a:avLst>
                <a:gd name="adj" fmla="val 11537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 cap="flat">
              <a:solidFill>
                <a:srgbClr val="00956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4" name="Rectangle 22"/>
            <p:cNvSpPr>
              <a:spLocks/>
            </p:cNvSpPr>
            <p:nvPr/>
          </p:nvSpPr>
          <p:spPr bwMode="auto">
            <a:xfrm>
              <a:off x="8" y="0"/>
              <a:ext cx="25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09201" bIns="38100" anchor="ctr"/>
            <a:lstStyle/>
            <a:p>
              <a:pPr marL="22323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R</a:t>
              </a: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6467326" y="1587252"/>
            <a:ext cx="727770" cy="295796"/>
            <a:chOff x="0" y="0"/>
            <a:chExt cx="652" cy="265"/>
          </a:xfrm>
        </p:grpSpPr>
        <p:sp>
          <p:nvSpPr>
            <p:cNvPr id="28696" name="AutoShape 24"/>
            <p:cNvSpPr>
              <a:spLocks/>
            </p:cNvSpPr>
            <p:nvPr/>
          </p:nvSpPr>
          <p:spPr bwMode="auto">
            <a:xfrm>
              <a:off x="0" y="1"/>
              <a:ext cx="652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697" name="Rectangle 25"/>
            <p:cNvSpPr>
              <a:spLocks/>
            </p:cNvSpPr>
            <p:nvPr/>
          </p:nvSpPr>
          <p:spPr bwMode="auto">
            <a:xfrm>
              <a:off x="13" y="0"/>
              <a:ext cx="624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01" name="Group 29"/>
          <p:cNvGrpSpPr>
            <a:grpSpLocks/>
          </p:cNvGrpSpPr>
          <p:nvPr/>
        </p:nvGrpSpPr>
        <p:grpSpPr bwMode="auto">
          <a:xfrm>
            <a:off x="6467327" y="2597423"/>
            <a:ext cx="716607" cy="294680"/>
            <a:chOff x="0" y="0"/>
            <a:chExt cx="642" cy="264"/>
          </a:xfrm>
        </p:grpSpPr>
        <p:sp>
          <p:nvSpPr>
            <p:cNvPr id="28699" name="AutoShape 27"/>
            <p:cNvSpPr>
              <a:spLocks/>
            </p:cNvSpPr>
            <p:nvPr/>
          </p:nvSpPr>
          <p:spPr bwMode="auto">
            <a:xfrm>
              <a:off x="0" y="13"/>
              <a:ext cx="642" cy="238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/>
            </p:cNvSpPr>
            <p:nvPr/>
          </p:nvSpPr>
          <p:spPr bwMode="auto">
            <a:xfrm>
              <a:off x="14" y="0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616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1977926" y="3136553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 rot="10800000" flipH="1">
            <a:off x="4006081" y="1839516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4" name="Line 32"/>
          <p:cNvSpPr>
            <a:spLocks noChangeShapeType="1"/>
          </p:cNvSpPr>
          <p:nvPr/>
        </p:nvSpPr>
        <p:spPr bwMode="auto">
          <a:xfrm rot="10800000" flipH="1">
            <a:off x="4006082" y="2849687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5" name="Line 33"/>
          <p:cNvSpPr>
            <a:spLocks noChangeShapeType="1"/>
          </p:cNvSpPr>
          <p:nvPr/>
        </p:nvSpPr>
        <p:spPr bwMode="auto">
          <a:xfrm>
            <a:off x="4006082" y="3136553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4006082" y="3136553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09" name="Group 37"/>
          <p:cNvGrpSpPr>
            <a:grpSpLocks/>
          </p:cNvGrpSpPr>
          <p:nvPr/>
        </p:nvGrpSpPr>
        <p:grpSpPr bwMode="auto">
          <a:xfrm>
            <a:off x="6474023" y="3652243"/>
            <a:ext cx="718840" cy="315888"/>
            <a:chOff x="0" y="0"/>
            <a:chExt cx="644" cy="283"/>
          </a:xfrm>
        </p:grpSpPr>
        <p:sp>
          <p:nvSpPr>
            <p:cNvPr id="28707" name="AutoShape 35"/>
            <p:cNvSpPr>
              <a:spLocks/>
            </p:cNvSpPr>
            <p:nvPr/>
          </p:nvSpPr>
          <p:spPr bwMode="auto">
            <a:xfrm>
              <a:off x="0" y="0"/>
              <a:ext cx="644" cy="283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/>
            </p:cNvSpPr>
            <p:nvPr/>
          </p:nvSpPr>
          <p:spPr bwMode="auto">
            <a:xfrm>
              <a:off x="17" y="12"/>
              <a:ext cx="616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172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12" name="Group 40"/>
          <p:cNvGrpSpPr>
            <a:grpSpLocks/>
          </p:cNvGrpSpPr>
          <p:nvPr/>
        </p:nvGrpSpPr>
        <p:grpSpPr bwMode="auto">
          <a:xfrm>
            <a:off x="6475140" y="4695900"/>
            <a:ext cx="695399" cy="313655"/>
            <a:chOff x="0" y="0"/>
            <a:chExt cx="622" cy="281"/>
          </a:xfrm>
        </p:grpSpPr>
        <p:sp>
          <p:nvSpPr>
            <p:cNvPr id="28710" name="AutoShape 38"/>
            <p:cNvSpPr>
              <a:spLocks/>
            </p:cNvSpPr>
            <p:nvPr/>
          </p:nvSpPr>
          <p:spPr bwMode="auto">
            <a:xfrm>
              <a:off x="0" y="0"/>
              <a:ext cx="622" cy="281"/>
            </a:xfrm>
            <a:prstGeom prst="roundRect">
              <a:avLst>
                <a:gd name="adj" fmla="val 11718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/>
            </p:cNvSpPr>
            <p:nvPr/>
          </p:nvSpPr>
          <p:spPr bwMode="auto">
            <a:xfrm>
              <a:off x="14" y="9"/>
              <a:ext cx="59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091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grpSp>
        <p:nvGrpSpPr>
          <p:cNvPr id="28715" name="Group 43"/>
          <p:cNvGrpSpPr>
            <a:grpSpLocks/>
          </p:cNvGrpSpPr>
          <p:nvPr/>
        </p:nvGrpSpPr>
        <p:grpSpPr bwMode="auto">
          <a:xfrm>
            <a:off x="3087440" y="2922240"/>
            <a:ext cx="658564" cy="339328"/>
            <a:chOff x="0" y="0"/>
            <a:chExt cx="590" cy="304"/>
          </a:xfrm>
        </p:grpSpPr>
        <p:sp>
          <p:nvSpPr>
            <p:cNvPr id="28713" name="AutoShape 41"/>
            <p:cNvSpPr>
              <a:spLocks/>
            </p:cNvSpPr>
            <p:nvPr/>
          </p:nvSpPr>
          <p:spPr bwMode="auto">
            <a:xfrm>
              <a:off x="0" y="0"/>
              <a:ext cx="590" cy="304"/>
            </a:xfrm>
            <a:prstGeom prst="roundRect">
              <a:avLst>
                <a:gd name="adj" fmla="val 11838"/>
              </a:avLst>
            </a:prstGeom>
            <a:solidFill>
              <a:srgbClr val="FF0000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/>
            </p:cNvSpPr>
            <p:nvPr/>
          </p:nvSpPr>
          <p:spPr bwMode="auto">
            <a:xfrm>
              <a:off x="16" y="20"/>
              <a:ext cx="56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0657" bIns="38100" anchor="ctr"/>
            <a:lstStyle/>
            <a:p>
              <a:pPr marL="23440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16" name="Rectangle 44"/>
          <p:cNvSpPr>
            <a:spLocks/>
          </p:cNvSpPr>
          <p:nvPr/>
        </p:nvSpPr>
        <p:spPr bwMode="auto">
          <a:xfrm>
            <a:off x="314771" y="1507912"/>
            <a:ext cx="17786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Arial" charset="0"/>
              </a:rPr>
              <a:t>Synchronized Read</a:t>
            </a:r>
          </a:p>
        </p:txBody>
      </p:sp>
      <p:grpSp>
        <p:nvGrpSpPr>
          <p:cNvPr id="28719" name="Group 47"/>
          <p:cNvGrpSpPr>
            <a:grpSpLocks/>
          </p:cNvGrpSpPr>
          <p:nvPr/>
        </p:nvGrpSpPr>
        <p:grpSpPr bwMode="auto">
          <a:xfrm>
            <a:off x="526852" y="4554141"/>
            <a:ext cx="741164" cy="296912"/>
            <a:chOff x="0" y="0"/>
            <a:chExt cx="664" cy="265"/>
          </a:xfrm>
        </p:grpSpPr>
        <p:sp>
          <p:nvSpPr>
            <p:cNvPr id="28717" name="AutoShape 45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18" name="Rectangle 46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1</a:t>
              </a:r>
            </a:p>
          </p:txBody>
        </p:sp>
      </p:grpSp>
      <p:grpSp>
        <p:nvGrpSpPr>
          <p:cNvPr id="28722" name="Group 50"/>
          <p:cNvGrpSpPr>
            <a:grpSpLocks/>
          </p:cNvGrpSpPr>
          <p:nvPr/>
        </p:nvGrpSpPr>
        <p:grpSpPr bwMode="auto">
          <a:xfrm>
            <a:off x="1285875" y="4551909"/>
            <a:ext cx="741164" cy="296912"/>
            <a:chOff x="0" y="0"/>
            <a:chExt cx="664" cy="265"/>
          </a:xfrm>
        </p:grpSpPr>
        <p:sp>
          <p:nvSpPr>
            <p:cNvPr id="28720" name="AutoShape 48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1" name="Rectangle 49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2</a:t>
              </a:r>
            </a:p>
          </p:txBody>
        </p:sp>
      </p:grpSp>
      <p:grpSp>
        <p:nvGrpSpPr>
          <p:cNvPr id="28725" name="Group 53"/>
          <p:cNvGrpSpPr>
            <a:grpSpLocks/>
          </p:cNvGrpSpPr>
          <p:nvPr/>
        </p:nvGrpSpPr>
        <p:grpSpPr bwMode="auto">
          <a:xfrm>
            <a:off x="2053828" y="4551909"/>
            <a:ext cx="741164" cy="296912"/>
            <a:chOff x="0" y="0"/>
            <a:chExt cx="664" cy="265"/>
          </a:xfrm>
        </p:grpSpPr>
        <p:sp>
          <p:nvSpPr>
            <p:cNvPr id="28723" name="AutoShape 51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4" name="Rectangle 52"/>
            <p:cNvSpPr>
              <a:spLocks/>
            </p:cNvSpPr>
            <p:nvPr/>
          </p:nvSpPr>
          <p:spPr bwMode="auto">
            <a:xfrm>
              <a:off x="16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3</a:t>
              </a:r>
            </a:p>
          </p:txBody>
        </p:sp>
      </p:grpSp>
      <p:grpSp>
        <p:nvGrpSpPr>
          <p:cNvPr id="28728" name="Group 56"/>
          <p:cNvGrpSpPr>
            <a:grpSpLocks/>
          </p:cNvGrpSpPr>
          <p:nvPr/>
        </p:nvGrpSpPr>
        <p:grpSpPr bwMode="auto">
          <a:xfrm>
            <a:off x="2817316" y="4551909"/>
            <a:ext cx="741164" cy="296912"/>
            <a:chOff x="0" y="0"/>
            <a:chExt cx="664" cy="265"/>
          </a:xfrm>
        </p:grpSpPr>
        <p:sp>
          <p:nvSpPr>
            <p:cNvPr id="28726" name="AutoShape 54"/>
            <p:cNvSpPr>
              <a:spLocks/>
            </p:cNvSpPr>
            <p:nvPr/>
          </p:nvSpPr>
          <p:spPr bwMode="auto">
            <a:xfrm>
              <a:off x="0" y="1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27" name="Rectangle 55"/>
            <p:cNvSpPr>
              <a:spLocks/>
            </p:cNvSpPr>
            <p:nvPr/>
          </p:nvSpPr>
          <p:spPr bwMode="auto">
            <a:xfrm>
              <a:off x="13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29" name="Rectangle 57"/>
          <p:cNvSpPr>
            <a:spLocks/>
          </p:cNvSpPr>
          <p:nvPr/>
        </p:nvSpPr>
        <p:spPr bwMode="auto">
          <a:xfrm>
            <a:off x="7552284" y="4436314"/>
            <a:ext cx="1154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Server 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Request Unit</a:t>
            </a:r>
          </a:p>
          <a:p>
            <a:r>
              <a:rPr lang="en-US" sz="1700" dirty="0">
                <a:latin typeface="Calibri"/>
                <a:ea typeface="ＭＳ Ｐゴシック" charset="0"/>
                <a:cs typeface="Calibri"/>
                <a:sym typeface="Arial" charset="0"/>
              </a:rPr>
              <a:t>(SRU)</a:t>
            </a:r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 rot="10800000">
            <a:off x="7183934" y="4876726"/>
            <a:ext cx="348258" cy="781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28733" name="Group 61"/>
          <p:cNvGrpSpPr>
            <a:grpSpLocks/>
          </p:cNvGrpSpPr>
          <p:nvPr/>
        </p:nvGrpSpPr>
        <p:grpSpPr bwMode="auto">
          <a:xfrm>
            <a:off x="6436072" y="4679156"/>
            <a:ext cx="741164" cy="299145"/>
            <a:chOff x="0" y="0"/>
            <a:chExt cx="664" cy="268"/>
          </a:xfrm>
        </p:grpSpPr>
        <p:sp>
          <p:nvSpPr>
            <p:cNvPr id="28731" name="AutoShape 59"/>
            <p:cNvSpPr>
              <a:spLocks/>
            </p:cNvSpPr>
            <p:nvPr/>
          </p:nvSpPr>
          <p:spPr bwMode="auto">
            <a:xfrm>
              <a:off x="0" y="4"/>
              <a:ext cx="664" cy="264"/>
            </a:xfrm>
            <a:prstGeom prst="roundRect">
              <a:avLst>
                <a:gd name="adj" fmla="val 11616"/>
              </a:avLst>
            </a:prstGeom>
            <a:solidFill>
              <a:srgbClr val="3333CC"/>
            </a:solidFill>
            <a:ln w="25400" cap="flat">
              <a:solidFill>
                <a:srgbClr val="23239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732" name="Rectangle 60"/>
            <p:cNvSpPr>
              <a:spLocks/>
            </p:cNvSpPr>
            <p:nvPr/>
          </p:nvSpPr>
          <p:spPr bwMode="auto">
            <a:xfrm>
              <a:off x="17" y="0"/>
              <a:ext cx="6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111459" bIns="38100" anchor="ctr"/>
            <a:lstStyle/>
            <a:p>
              <a:pPr marL="24556"/>
              <a:r>
                <a:rPr lang="en-US" sz="1700" dirty="0">
                  <a:solidFill>
                    <a:srgbClr val="FFFFFF"/>
                  </a:solidFill>
                  <a:latin typeface="Calibri"/>
                  <a:ea typeface="ＭＳ Ｐゴシック" charset="0"/>
                  <a:cs typeface="Calibri"/>
                  <a:sym typeface="Arial" charset="0"/>
                </a:rPr>
                <a:t>4</a:t>
              </a:r>
            </a:p>
          </p:txBody>
        </p:sp>
      </p:grpSp>
      <p:sp>
        <p:nvSpPr>
          <p:cNvPr id="28734" name="Rectangle 62"/>
          <p:cNvSpPr>
            <a:spLocks/>
          </p:cNvSpPr>
          <p:nvPr/>
        </p:nvSpPr>
        <p:spPr bwMode="auto">
          <a:xfrm>
            <a:off x="767953" y="-357187"/>
            <a:ext cx="7840266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500">
                <a:ea typeface="ＭＳ Ｐゴシック" charset="0"/>
                <a:cs typeface="Gill Sans" charset="0"/>
              </a:rPr>
              <a:t>Incast Workload Overfills Buffers</a:t>
            </a:r>
          </a:p>
        </p:txBody>
      </p:sp>
      <p:sp>
        <p:nvSpPr>
          <p:cNvPr id="28735" name="Text Box 63"/>
          <p:cNvSpPr txBox="1">
            <a:spLocks noChangeArrowheads="1"/>
          </p:cNvSpPr>
          <p:nvPr/>
        </p:nvSpPr>
        <p:spPr bwMode="auto">
          <a:xfrm>
            <a:off x="4446984" y="6509742"/>
            <a:ext cx="241102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/>
            <a:fld id="{6036C4CF-580F-D54A-B166-A576A5C95628}" type="slidenum">
              <a:rPr lang="en-US" sz="1300">
                <a:cs typeface="Gill Sans" charset="0"/>
              </a:rPr>
              <a:pPr algn="ctr"/>
              <a:t>41</a:t>
            </a:fld>
            <a:endParaRPr lang="en-US" sz="1300">
              <a:cs typeface="Gill Sans" charset="0"/>
            </a:endParaRPr>
          </a:p>
        </p:txBody>
      </p:sp>
      <p:sp>
        <p:nvSpPr>
          <p:cNvPr id="28736" name="Line 64"/>
          <p:cNvSpPr>
            <a:spLocks noChangeShapeType="1"/>
          </p:cNvSpPr>
          <p:nvPr/>
        </p:nvSpPr>
        <p:spPr bwMode="auto">
          <a:xfrm rot="10800000" flipH="1">
            <a:off x="615033" y="5910337"/>
            <a:ext cx="790388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7" name="Line 65"/>
          <p:cNvSpPr>
            <a:spLocks noChangeShapeType="1"/>
          </p:cNvSpPr>
          <p:nvPr/>
        </p:nvSpPr>
        <p:spPr bwMode="auto">
          <a:xfrm>
            <a:off x="901898" y="5732859"/>
            <a:ext cx="0" cy="37504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8" name="Line 66"/>
          <p:cNvSpPr>
            <a:spLocks noChangeShapeType="1"/>
          </p:cNvSpPr>
          <p:nvPr/>
        </p:nvSpPr>
        <p:spPr bwMode="auto">
          <a:xfrm>
            <a:off x="1214438" y="5715001"/>
            <a:ext cx="0" cy="40406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2830711" y="5704954"/>
            <a:ext cx="0" cy="4230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0" name="Rectangle 68"/>
          <p:cNvSpPr>
            <a:spLocks/>
          </p:cNvSpPr>
          <p:nvPr/>
        </p:nvSpPr>
        <p:spPr bwMode="auto">
          <a:xfrm>
            <a:off x="455414" y="6148090"/>
            <a:ext cx="86618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Sent</a:t>
            </a:r>
          </a:p>
        </p:txBody>
      </p:sp>
      <p:sp>
        <p:nvSpPr>
          <p:cNvPr id="28741" name="Rectangle 69"/>
          <p:cNvSpPr>
            <a:spLocks/>
          </p:cNvSpPr>
          <p:nvPr/>
        </p:nvSpPr>
        <p:spPr bwMode="auto">
          <a:xfrm>
            <a:off x="714375" y="5116711"/>
            <a:ext cx="103584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Requests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Received</a:t>
            </a:r>
          </a:p>
        </p:txBody>
      </p:sp>
      <p:sp>
        <p:nvSpPr>
          <p:cNvPr id="28742" name="Rectangle 70"/>
          <p:cNvSpPr>
            <a:spLocks/>
          </p:cNvSpPr>
          <p:nvPr/>
        </p:nvSpPr>
        <p:spPr bwMode="auto">
          <a:xfrm>
            <a:off x="2080617" y="5080992"/>
            <a:ext cx="148232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Responses 1-3 completed</a:t>
            </a:r>
          </a:p>
        </p:txBody>
      </p:sp>
      <p:sp>
        <p:nvSpPr>
          <p:cNvPr id="28743" name="Line 71"/>
          <p:cNvSpPr>
            <a:spLocks noChangeShapeType="1"/>
          </p:cNvSpPr>
          <p:nvPr/>
        </p:nvSpPr>
        <p:spPr bwMode="auto">
          <a:xfrm>
            <a:off x="1839516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4" name="Rectangle 72"/>
          <p:cNvSpPr>
            <a:spLocks/>
          </p:cNvSpPr>
          <p:nvPr/>
        </p:nvSpPr>
        <p:spPr bwMode="auto">
          <a:xfrm>
            <a:off x="1348383" y="6161484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dropped</a:t>
            </a:r>
          </a:p>
        </p:txBody>
      </p:sp>
      <p:sp>
        <p:nvSpPr>
          <p:cNvPr id="28745" name="Line 73"/>
          <p:cNvSpPr>
            <a:spLocks noChangeShapeType="1"/>
          </p:cNvSpPr>
          <p:nvPr/>
        </p:nvSpPr>
        <p:spPr bwMode="auto">
          <a:xfrm>
            <a:off x="6831211" y="5741789"/>
            <a:ext cx="0" cy="3482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6" name="Rectangle 74"/>
          <p:cNvSpPr>
            <a:spLocks/>
          </p:cNvSpPr>
          <p:nvPr/>
        </p:nvSpPr>
        <p:spPr bwMode="auto">
          <a:xfrm>
            <a:off x="6259711" y="6090047"/>
            <a:ext cx="109835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Response 4 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Resent</a:t>
            </a:r>
          </a:p>
        </p:txBody>
      </p:sp>
      <p:sp>
        <p:nvSpPr>
          <p:cNvPr id="28747" name="Rectangle 75"/>
          <p:cNvSpPr>
            <a:spLocks/>
          </p:cNvSpPr>
          <p:nvPr/>
        </p:nvSpPr>
        <p:spPr bwMode="auto">
          <a:xfrm>
            <a:off x="4039568" y="5518457"/>
            <a:ext cx="85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Link Idle!</a:t>
            </a:r>
          </a:p>
        </p:txBody>
      </p:sp>
      <p:sp>
        <p:nvSpPr>
          <p:cNvPr id="28748" name="Rectangle 76"/>
          <p:cNvSpPr>
            <a:spLocks/>
          </p:cNvSpPr>
          <p:nvPr/>
        </p:nvSpPr>
        <p:spPr bwMode="auto">
          <a:xfrm>
            <a:off x="2536031" y="2294930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49" name="AutoShape 77"/>
          <p:cNvSpPr>
            <a:spLocks/>
          </p:cNvSpPr>
          <p:nvPr/>
        </p:nvSpPr>
        <p:spPr bwMode="auto">
          <a:xfrm>
            <a:off x="2553891" y="26967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0" name="AutoShape 78"/>
          <p:cNvSpPr>
            <a:spLocks/>
          </p:cNvSpPr>
          <p:nvPr/>
        </p:nvSpPr>
        <p:spPr bwMode="auto">
          <a:xfrm>
            <a:off x="2553891" y="2518172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51" name="AutoShape 79"/>
          <p:cNvSpPr>
            <a:spLocks/>
          </p:cNvSpPr>
          <p:nvPr/>
        </p:nvSpPr>
        <p:spPr bwMode="auto">
          <a:xfrm>
            <a:off x="2553891" y="233064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2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3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2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3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3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3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4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5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6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6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7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8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8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8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9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/>
                                        <p:tgtEl>
                                          <p:spTgt spid="28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1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1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2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3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4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6" grpId="0" autoUpdateAnimBg="0"/>
      <p:bldP spid="28729" grpId="0" autoUpdateAnimBg="0"/>
      <p:bldP spid="28730" grpId="0" animBg="1"/>
      <p:bldP spid="28737" grpId="0" animBg="1"/>
      <p:bldP spid="28738" grpId="0" animBg="1"/>
      <p:bldP spid="28739" grpId="0" animBg="1"/>
      <p:bldP spid="28740" grpId="0" autoUpdateAnimBg="0"/>
      <p:bldP spid="28741" grpId="0" autoUpdateAnimBg="0"/>
      <p:bldP spid="28742" grpId="0" autoUpdateAnimBg="0"/>
      <p:bldP spid="28743" grpId="0" animBg="1"/>
      <p:bldP spid="28744" grpId="0" autoUpdateAnimBg="0"/>
      <p:bldP spid="28745" grpId="0" animBg="1"/>
      <p:bldP spid="28746" grpId="0" autoUpdateAnimBg="0"/>
      <p:bldP spid="28747" grpId="0" autoUpdateAnimBg="0"/>
      <p:bldP spid="28749" grpId="0" animBg="1"/>
      <p:bldP spid="28749" grpId="1" animBg="1"/>
      <p:bldP spid="28750" grpId="0" animBg="1"/>
      <p:bldP spid="28750" grpId="1" animBg="1"/>
      <p:bldP spid="28751" grpId="0" animBg="1"/>
      <p:bldP spid="28751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5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5349875"/>
            <a:ext cx="9144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8" descr="server-gray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1013" y="1557338"/>
            <a:ext cx="915987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Queue Buildup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284663" y="3570288"/>
            <a:ext cx="1643062" cy="69373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88" y="6356350"/>
            <a:ext cx="2133600" cy="365125"/>
          </a:xfrm>
        </p:spPr>
        <p:txBody>
          <a:bodyPr/>
          <a:lstStyle/>
          <a:p>
            <a:pPr>
              <a:defRPr/>
            </a:pPr>
            <a:fld id="{B90372EE-A76A-4C7B-8000-8CA9BFA024AD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13319" name="Picture 4" descr="server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650" y="3381375"/>
            <a:ext cx="114935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5699125" y="3916363"/>
            <a:ext cx="1609725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850" y="2043113"/>
            <a:ext cx="1674813" cy="17668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8263" y="4038600"/>
            <a:ext cx="1676400" cy="17986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51"/>
          <p:cNvGrpSpPr>
            <a:grpSpLocks/>
          </p:cNvGrpSpPr>
          <p:nvPr/>
        </p:nvGrpSpPr>
        <p:grpSpPr bwMode="auto">
          <a:xfrm>
            <a:off x="4419600" y="36139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333399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3987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0113" y="1785938"/>
            <a:ext cx="192087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3987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0113" y="5595938"/>
            <a:ext cx="192087" cy="593725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3328" name="TextBox 40"/>
          <p:cNvSpPr txBox="1">
            <a:spLocks noChangeArrowheads="1"/>
          </p:cNvSpPr>
          <p:nvPr/>
        </p:nvSpPr>
        <p:spPr bwMode="auto">
          <a:xfrm>
            <a:off x="1522413" y="1100138"/>
            <a:ext cx="1295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1</a:t>
            </a:r>
          </a:p>
        </p:txBody>
      </p:sp>
      <p:sp>
        <p:nvSpPr>
          <p:cNvPr id="13329" name="TextBox 44"/>
          <p:cNvSpPr txBox="1">
            <a:spLocks noChangeArrowheads="1"/>
          </p:cNvSpPr>
          <p:nvPr/>
        </p:nvSpPr>
        <p:spPr bwMode="auto">
          <a:xfrm>
            <a:off x="1522413" y="4910138"/>
            <a:ext cx="1066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Sender 2</a:t>
            </a:r>
          </a:p>
        </p:txBody>
      </p:sp>
      <p:sp>
        <p:nvSpPr>
          <p:cNvPr id="13330" name="TextBox 45"/>
          <p:cNvSpPr txBox="1">
            <a:spLocks noChangeArrowheads="1"/>
          </p:cNvSpPr>
          <p:nvPr/>
        </p:nvSpPr>
        <p:spPr bwMode="auto">
          <a:xfrm>
            <a:off x="7237413" y="2863850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Receiver</a:t>
            </a: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19399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17113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1482725" y="1785938"/>
            <a:ext cx="192088" cy="593725"/>
          </a:xfrm>
          <a:prstGeom prst="rect">
            <a:avLst/>
          </a:prstGeom>
          <a:gradFill rotWithShape="1">
            <a:gsLst>
              <a:gs pos="0">
                <a:srgbClr val="72280A"/>
              </a:gs>
              <a:gs pos="50000">
                <a:srgbClr val="F75615"/>
              </a:gs>
              <a:gs pos="100000">
                <a:srgbClr val="72280A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111125" y="1785938"/>
            <a:ext cx="1335088" cy="593725"/>
            <a:chOff x="3389376" y="1676400"/>
            <a:chExt cx="1335024" cy="594360"/>
          </a:xfrm>
        </p:grpSpPr>
        <p:sp>
          <p:nvSpPr>
            <p:cNvPr id="13337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8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39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0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1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  <p:sp>
          <p:nvSpPr>
            <p:cNvPr id="13342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72280A"/>
                </a:gs>
                <a:gs pos="50000">
                  <a:srgbClr val="F75615"/>
                </a:gs>
                <a:gs pos="100000">
                  <a:srgbClr val="72280A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333399"/>
                </a:solidFill>
                <a:latin typeface="Calibri"/>
              </a:endParaRPr>
            </a:p>
          </p:txBody>
        </p:sp>
      </p:grp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657600" y="1752600"/>
            <a:ext cx="5486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Big flows buildup queues.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Increased latency for short flows.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657600" y="4910138"/>
            <a:ext cx="5410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 Measurements in Bing cluster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0000CC"/>
                </a:solidFill>
              </a:rPr>
              <a:t> For 90% packets: RTT &lt; 1ms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>
                <a:solidFill>
                  <a:srgbClr val="FF0000"/>
                </a:solidFill>
              </a:rPr>
              <a:t> For 10% packets: 1ms &lt; RTT &lt; 15ms</a:t>
            </a:r>
            <a:endParaRPr lang="en-US" sz="2000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8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2 C 0.01458 -0.00324 0.02708 -0.01203 0.04271 0.00324 C 0.05833 0.01851 0.07777 0.05136 0.10295 0.08652 C 0.12812 0.12168 0.1684 0.1846 0.1934 0.2149 C 0.2184 0.2452 0.2283 0.25885 0.25295 0.26787 C 0.2776 0.27689 0.32274 0.26926 0.34097 0.26949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462 C 0.08542 0.02475 0.15295 0.12723 0.18629 0.17141 C 0.21962 0.21559 0.23941 0.24428 0.26528 0.26024 C 0.29115 0.2762 0.32604 0.26625 0.34202 0.26787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463 C 0.02257 -0.00347 0.06233 -0.01921 0.09028 0.00208 C 0.11823 0.02338 0.1507 0.08796 0.17657 0.12384 C 0.20243 0.15972 0.22743 0.19352 0.24584 0.21759 C 0.26424 0.24167 0.27118 0.25972 0.2875 0.26806 C 0.30382 0.27639 0.33177 0.26783 0.34341 0.26783 " pathEditMode="relative" rAng="0" ptsTypes="aaaa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0662E-6 C 0.01198 -0.00023 0.05157 -0.00231 0.07153 -0.00185 C 0.0915 -0.00139 0.10174 -0.01226 0.11979 0.00301 C 0.13785 0.01828 0.1592 0.05876 0.17986 0.08975 C 0.20052 0.12075 0.2224 0.15961 0.24375 0.18922 C 0.26511 0.21883 0.29063 0.25445 0.30764 0.26787 C 0.32466 0.28129 0.3382 0.26926 0.34618 0.26949 " pathEditMode="relative" rAng="0" ptsTypes="aaaaa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296 C 0.05608 -0.06822 0.11285 -0.15009 0.14219 -0.19264 C 0.17153 -0.23519 0.1658 -0.22803 0.17604 -0.24329 C 0.18629 -0.25855 0.19636 -0.27752 0.20417 -0.28492 C 0.21198 -0.29232 0.21945 -0.287 0.22344 -0.28769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2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8483E-6 C 0.00539 -0.00046 0.01077 0.02174 0.03247 -0.00323 C 0.05417 -0.02821 0.10243 -0.1073 0.13004 -0.14963 C 0.15764 -0.19195 0.18195 -0.23358 0.19792 -0.25647 C 0.21389 -0.27937 0.22049 -0.28122 0.22639 -0.2876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28839 L 0.22726 0.188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2 0.26764 L 0.56059 0.26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11 0.26394 L 0.58559 0.267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9 0.26764 L 0.61059 0.2676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3 L 0.51041 -0.2875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9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Link-Layer Flow Control</a:t>
            </a:r>
            <a:br>
              <a:rPr lang="en-US" dirty="0" smtClean="0"/>
            </a:br>
            <a:r>
              <a:rPr lang="en-US" sz="2200" dirty="0" smtClean="0"/>
              <a:t>Common between switches but this is flow-control to the end host too…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idea to reduce </a:t>
            </a:r>
            <a:r>
              <a:rPr lang="en-US" dirty="0" err="1" smtClean="0"/>
              <a:t>incast</a:t>
            </a:r>
            <a:r>
              <a:rPr lang="en-US" dirty="0" smtClean="0"/>
              <a:t> is to employ Link-Layer Flow Control…..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 descr="stop-sign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2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AutoShape 79"/>
          <p:cNvSpPr>
            <a:spLocks/>
          </p:cNvSpPr>
          <p:nvPr/>
        </p:nvSpPr>
        <p:spPr bwMode="auto">
          <a:xfrm>
            <a:off x="7000759" y="3805524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482616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AutoShape 79"/>
          <p:cNvSpPr>
            <a:spLocks/>
          </p:cNvSpPr>
          <p:nvPr/>
        </p:nvSpPr>
        <p:spPr bwMode="auto">
          <a:xfrm>
            <a:off x="7000759" y="5916657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38667" y="5094111"/>
            <a:ext cx="5024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Recall: the Data-Link can use specially coded symbols in the coding to say “Stop” and “Start”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414 0 -0.04828 0 -0.07224 0 L -0.15474 -0.25481 L -0.26623 -0.29743 " pathEditMode="relative" ptsTypes="f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632 0.01042 L -0.15434 -0.1007 L -0.26233 -0.14398 " pathEditMode="relative" ptsTypes="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7242 -0.00764 L -0.16204 0.04633 L -0.2678 0.00394 " pathEditMode="relative" ptsTypes="AA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61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Link Layer Flow Control – The Dark side</a:t>
            </a:r>
            <a:br>
              <a:rPr lang="en-US" sz="3600" dirty="0" smtClean="0"/>
            </a:br>
            <a:r>
              <a:rPr lang="en-US" sz="3600" dirty="0" smtClean="0"/>
              <a:t>Head of Line Blocking….</a:t>
            </a:r>
            <a:endParaRPr lang="en-US" sz="3600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89" y="3819342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78" y="2647322"/>
            <a:ext cx="1415355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5" y="3657491"/>
            <a:ext cx="1414240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4666546"/>
            <a:ext cx="1414240" cy="58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896" y="5752621"/>
            <a:ext cx="1414240" cy="586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39" y="3958869"/>
            <a:ext cx="1316013" cy="56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3604996" y="4237922"/>
            <a:ext cx="712143" cy="223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 rot="10800000" flipH="1">
            <a:off x="5633151" y="2940884"/>
            <a:ext cx="669727" cy="1295921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 rot="10800000" flipH="1">
            <a:off x="5633152" y="3951056"/>
            <a:ext cx="717723" cy="286866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Line 38"/>
          <p:cNvSpPr>
            <a:spLocks noChangeShapeType="1"/>
          </p:cNvSpPr>
          <p:nvPr/>
        </p:nvSpPr>
        <p:spPr bwMode="auto">
          <a:xfrm>
            <a:off x="5633152" y="4237922"/>
            <a:ext cx="746745" cy="722189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Line 39"/>
          <p:cNvSpPr>
            <a:spLocks noChangeShapeType="1"/>
          </p:cNvSpPr>
          <p:nvPr/>
        </p:nvSpPr>
        <p:spPr bwMode="auto">
          <a:xfrm>
            <a:off x="5633152" y="4237921"/>
            <a:ext cx="746745" cy="1808262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Rectangle 76"/>
          <p:cNvSpPr>
            <a:spLocks/>
          </p:cNvSpPr>
          <p:nvPr/>
        </p:nvSpPr>
        <p:spPr bwMode="auto">
          <a:xfrm>
            <a:off x="4317139" y="330030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AutoShape 77"/>
          <p:cNvSpPr>
            <a:spLocks/>
          </p:cNvSpPr>
          <p:nvPr/>
        </p:nvSpPr>
        <p:spPr bwMode="auto">
          <a:xfrm>
            <a:off x="4334999" y="3702140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AutoShape 78"/>
          <p:cNvSpPr>
            <a:spLocks/>
          </p:cNvSpPr>
          <p:nvPr/>
        </p:nvSpPr>
        <p:spPr bwMode="auto">
          <a:xfrm>
            <a:off x="4334999" y="3523546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AutoShape 79"/>
          <p:cNvSpPr>
            <a:spLocks/>
          </p:cNvSpPr>
          <p:nvPr/>
        </p:nvSpPr>
        <p:spPr bwMode="auto">
          <a:xfrm>
            <a:off x="4334999" y="3336023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18" descr="stop-sign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91" y="3072352"/>
            <a:ext cx="939987" cy="902388"/>
          </a:xfrm>
          <a:prstGeom prst="rect">
            <a:avLst/>
          </a:prstGeom>
        </p:spPr>
      </p:pic>
      <p:sp>
        <p:nvSpPr>
          <p:cNvPr id="20" name="AutoShape 79"/>
          <p:cNvSpPr>
            <a:spLocks/>
          </p:cNvSpPr>
          <p:nvPr/>
        </p:nvSpPr>
        <p:spPr bwMode="auto">
          <a:xfrm>
            <a:off x="7000759" y="2806939"/>
            <a:ext cx="258961" cy="133945"/>
          </a:xfrm>
          <a:prstGeom prst="roundRect">
            <a:avLst>
              <a:gd name="adj" fmla="val 50000"/>
            </a:avLst>
          </a:prstGeom>
          <a:solidFill>
            <a:srgbClr val="002D9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AutoShape 79"/>
          <p:cNvSpPr>
            <a:spLocks/>
          </p:cNvSpPr>
          <p:nvPr/>
        </p:nvSpPr>
        <p:spPr bwMode="auto">
          <a:xfrm>
            <a:off x="7000759" y="2647322"/>
            <a:ext cx="258961" cy="13394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6"/>
          <p:cNvSpPr>
            <a:spLocks/>
          </p:cNvSpPr>
          <p:nvPr/>
        </p:nvSpPr>
        <p:spPr bwMode="auto">
          <a:xfrm>
            <a:off x="6956111" y="2369384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89" y="4960111"/>
            <a:ext cx="1242342" cy="83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35"/>
          <p:cNvSpPr>
            <a:spLocks noChangeShapeType="1"/>
          </p:cNvSpPr>
          <p:nvPr/>
        </p:nvSpPr>
        <p:spPr bwMode="auto">
          <a:xfrm flipV="1">
            <a:off x="3757396" y="4520322"/>
            <a:ext cx="712143" cy="559677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25399" dir="5400000" algn="ctr" rotWithShape="0">
              <a:schemeClr val="bg2">
                <a:alpha val="37997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76"/>
          <p:cNvSpPr>
            <a:spLocks/>
          </p:cNvSpPr>
          <p:nvPr/>
        </p:nvSpPr>
        <p:spPr bwMode="auto">
          <a:xfrm>
            <a:off x="4290351" y="4826166"/>
            <a:ext cx="303609" cy="5715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97000" y="5252557"/>
            <a:ext cx="1113589" cy="0"/>
          </a:xfrm>
          <a:prstGeom prst="straightConnector1">
            <a:avLst/>
          </a:prstGeom>
          <a:ln>
            <a:solidFill>
              <a:schemeClr val="accent4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4000" y="5397666"/>
            <a:ext cx="2104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Waiting for no good reason….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989667"/>
            <a:ext cx="4439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Such HOL blocking does not even differentiate processes so this can occur between competing processes on a pair of machines – no datacenter required.</a:t>
            </a:r>
            <a:endParaRPr lang="en-US" dirty="0"/>
          </a:p>
        </p:txBody>
      </p:sp>
      <p:cxnSp>
        <p:nvCxnSpPr>
          <p:cNvPr id="34" name="Straight Arrow Connector 33"/>
          <p:cNvCxnSpPr>
            <a:stCxn id="24" idx="1"/>
          </p:cNvCxnSpPr>
          <p:nvPr/>
        </p:nvCxnSpPr>
        <p:spPr>
          <a:xfrm flipH="1">
            <a:off x="3434863" y="2714295"/>
            <a:ext cx="3565896" cy="2365704"/>
          </a:xfrm>
          <a:prstGeom prst="straightConnector1">
            <a:avLst/>
          </a:prstGeom>
          <a:ln>
            <a:solidFill>
              <a:schemeClr val="accent4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5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 Flow Control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its worse that you imagine….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57199" y="1905242"/>
            <a:ext cx="5723467" cy="3801095"/>
            <a:chOff x="1674813" y="1811338"/>
            <a:chExt cx="5073650" cy="485015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267296" y="2785010"/>
              <a:ext cx="453401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000236" y="1811338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000236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641384" y="2785010"/>
              <a:ext cx="453403" cy="390073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813893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720697" y="3897779"/>
              <a:ext cx="45340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546835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531524" y="3897779"/>
              <a:ext cx="456183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304810" y="3897779"/>
              <a:ext cx="450620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6172671" y="3897779"/>
              <a:ext cx="453401" cy="387050"/>
            </a:xfrm>
            <a:prstGeom prst="rect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Straight Connector 15"/>
            <p:cNvCxnSpPr>
              <a:cxnSpLocks noChangeShapeType="1"/>
              <a:stCxn id="5" idx="0"/>
              <a:endCxn id="6" idx="2"/>
            </p:cNvCxnSpPr>
            <p:nvPr/>
          </p:nvCxnSpPr>
          <p:spPr bwMode="auto">
            <a:xfrm rot="5400000" flipH="1" flipV="1">
              <a:off x="3067844" y="1626394"/>
              <a:ext cx="585788" cy="1733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Straight Connector 17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5400000" flipH="1" flipV="1">
              <a:off x="3935413" y="2492375"/>
              <a:ext cx="58578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Connector 1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 flipV="1">
              <a:off x="4754563" y="1673225"/>
              <a:ext cx="585788" cy="16398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Connector 21"/>
            <p:cNvCxnSpPr>
              <a:cxnSpLocks noChangeShapeType="1"/>
              <a:stCxn id="13" idx="0"/>
              <a:endCxn id="8" idx="2"/>
            </p:cNvCxnSpPr>
            <p:nvPr/>
          </p:nvCxnSpPr>
          <p:spPr bwMode="auto">
            <a:xfrm rot="5400000" flipH="1" flipV="1">
              <a:off x="5337968" y="3367882"/>
              <a:ext cx="722313" cy="33655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23"/>
            <p:cNvCxnSpPr>
              <a:cxnSpLocks noChangeShapeType="1"/>
              <a:stCxn id="14" idx="0"/>
              <a:endCxn id="8" idx="2"/>
            </p:cNvCxnSpPr>
            <p:nvPr/>
          </p:nvCxnSpPr>
          <p:spPr bwMode="auto">
            <a:xfrm rot="16200000" flipV="1">
              <a:off x="5772150" y="3270250"/>
              <a:ext cx="722313" cy="531813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25"/>
            <p:cNvCxnSpPr>
              <a:cxnSpLocks noChangeShapeType="1"/>
              <a:stCxn id="11" idx="0"/>
              <a:endCxn id="7" idx="2"/>
            </p:cNvCxnSpPr>
            <p:nvPr/>
          </p:nvCxnSpPr>
          <p:spPr bwMode="auto">
            <a:xfrm rot="5400000" flipH="1" flipV="1">
              <a:off x="364013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Connector 27"/>
            <p:cNvCxnSpPr>
              <a:cxnSpLocks noChangeShapeType="1"/>
              <a:stCxn id="12" idx="0"/>
            </p:cNvCxnSpPr>
            <p:nvPr/>
          </p:nvCxnSpPr>
          <p:spPr bwMode="auto">
            <a:xfrm rot="16200000" flipV="1">
              <a:off x="4133056" y="3271044"/>
              <a:ext cx="722313" cy="5302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Connector 29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 flipV="1">
              <a:off x="1906587" y="3309938"/>
              <a:ext cx="722313" cy="45243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Straight Connector 31"/>
            <p:cNvCxnSpPr>
              <a:cxnSpLocks noChangeShapeType="1"/>
              <a:stCxn id="10" idx="0"/>
              <a:endCxn id="5" idx="2"/>
            </p:cNvCxnSpPr>
            <p:nvPr/>
          </p:nvCxnSpPr>
          <p:spPr bwMode="auto">
            <a:xfrm rot="16200000" flipV="1">
              <a:off x="2359819" y="3309144"/>
              <a:ext cx="722313" cy="4540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Rounded Rectangle 23"/>
            <p:cNvSpPr>
              <a:spLocks noChangeArrowheads="1"/>
            </p:cNvSpPr>
            <p:nvPr/>
          </p:nvSpPr>
          <p:spPr bwMode="auto">
            <a:xfrm>
              <a:off x="1674813" y="4508592"/>
              <a:ext cx="681494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88860" y="4599307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786077" y="4856331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788860" y="5137548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1794423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799986" y="5693932"/>
              <a:ext cx="450620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0" name="Straight Connector 39"/>
            <p:cNvCxnSpPr>
              <a:cxnSpLocks noChangeShapeType="1"/>
              <a:stCxn id="24" idx="0"/>
              <a:endCxn id="9" idx="2"/>
            </p:cNvCxnSpPr>
            <p:nvPr/>
          </p:nvCxnSpPr>
          <p:spPr bwMode="auto">
            <a:xfrm rot="5400000" flipH="1" flipV="1">
              <a:off x="1916113" y="4384675"/>
              <a:ext cx="223838" cy="269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Rounded Rectangle 30"/>
            <p:cNvSpPr>
              <a:spLocks noChangeArrowheads="1"/>
            </p:cNvSpPr>
            <p:nvPr/>
          </p:nvSpPr>
          <p:spPr bwMode="auto">
            <a:xfrm>
              <a:off x="2609433" y="4508592"/>
              <a:ext cx="678712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2720697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717916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2720697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726260" y="5409692"/>
              <a:ext cx="45618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731823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>
              <a:spLocks noChangeArrowheads="1"/>
            </p:cNvSpPr>
            <p:nvPr/>
          </p:nvSpPr>
          <p:spPr bwMode="auto">
            <a:xfrm>
              <a:off x="3435571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3552398" y="4599307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5468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52398" y="5137548"/>
              <a:ext cx="450620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35579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5607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ounded Rectangle 42"/>
            <p:cNvSpPr>
              <a:spLocks noChangeArrowheads="1"/>
            </p:cNvSpPr>
            <p:nvPr/>
          </p:nvSpPr>
          <p:spPr bwMode="auto">
            <a:xfrm>
              <a:off x="6066970" y="4508592"/>
              <a:ext cx="681493" cy="1490746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181015" y="4599307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178235" y="4856331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181015" y="5137548"/>
              <a:ext cx="453403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6189361" y="5409692"/>
              <a:ext cx="453401" cy="18143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6192142" y="5693932"/>
              <a:ext cx="453403" cy="178405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TextBox 64"/>
            <p:cNvSpPr txBox="1">
              <a:spLocks noChangeArrowheads="1"/>
            </p:cNvSpPr>
            <p:nvPr/>
          </p:nvSpPr>
          <p:spPr bwMode="auto">
            <a:xfrm>
              <a:off x="4478641" y="4726373"/>
              <a:ext cx="581025" cy="1935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defTabSz="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3000" b="1" dirty="0">
                  <a:latin typeface="Calibri" charset="0"/>
                </a:rPr>
                <a:t>…</a:t>
              </a:r>
            </a:p>
          </p:txBody>
        </p:sp>
        <p:cxnSp>
          <p:nvCxnSpPr>
            <p:cNvPr id="50" name="Straight Connector 70"/>
            <p:cNvCxnSpPr>
              <a:cxnSpLocks noChangeShapeType="1"/>
              <a:stCxn id="31" idx="0"/>
              <a:endCxn id="10" idx="2"/>
            </p:cNvCxnSpPr>
            <p:nvPr/>
          </p:nvCxnSpPr>
          <p:spPr bwMode="auto">
            <a:xfrm rot="5400000" flipH="1" flipV="1">
              <a:off x="2836863" y="4397375"/>
              <a:ext cx="223838" cy="1587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Straight Connector 72"/>
            <p:cNvCxnSpPr>
              <a:cxnSpLocks noChangeShapeType="1"/>
              <a:stCxn id="37" idx="0"/>
              <a:endCxn id="11" idx="2"/>
            </p:cNvCxnSpPr>
            <p:nvPr/>
          </p:nvCxnSpPr>
          <p:spPr bwMode="auto">
            <a:xfrm rot="16200000" flipV="1">
              <a:off x="3664744" y="4396581"/>
              <a:ext cx="223838" cy="31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74"/>
            <p:cNvCxnSpPr>
              <a:cxnSpLocks noChangeShapeType="1"/>
              <a:stCxn id="43" idx="0"/>
              <a:endCxn id="14" idx="2"/>
            </p:cNvCxnSpPr>
            <p:nvPr/>
          </p:nvCxnSpPr>
          <p:spPr bwMode="auto">
            <a:xfrm rot="16200000" flipV="1">
              <a:off x="6292057" y="4393406"/>
              <a:ext cx="223838" cy="952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3" name="Picture 5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8" y="2973952"/>
            <a:ext cx="584889" cy="561494"/>
          </a:xfrm>
          <a:prstGeom prst="rect">
            <a:avLst/>
          </a:prstGeom>
        </p:spPr>
      </p:pic>
      <p:sp>
        <p:nvSpPr>
          <p:cNvPr id="65" name="Rounded Rectangle 64"/>
          <p:cNvSpPr>
            <a:spLocks noChangeArrowheads="1"/>
          </p:cNvSpPr>
          <p:nvPr/>
        </p:nvSpPr>
        <p:spPr bwMode="auto">
          <a:xfrm>
            <a:off x="4422716" y="4020270"/>
            <a:ext cx="768776" cy="1168308"/>
          </a:xfrm>
          <a:prstGeom prst="roundRect">
            <a:avLst>
              <a:gd name="adj" fmla="val 16667"/>
            </a:avLst>
          </a:prstGeom>
          <a:solidFill>
            <a:srgbClr val="A6A6A6"/>
          </a:solidFill>
          <a:ln w="9525">
            <a:solidFill>
              <a:srgbClr val="4A7EBB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4551367" y="4091364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48231" y="4292795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4551367" y="4513187"/>
            <a:ext cx="511473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560782" y="4726468"/>
            <a:ext cx="511471" cy="142188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4563919" y="4949229"/>
            <a:ext cx="511473" cy="139817"/>
          </a:xfrm>
          <a:prstGeom prst="rect">
            <a:avLst/>
          </a:prstGeom>
          <a:solidFill>
            <a:schemeClr val="accent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71" name="Straight Connector 39"/>
          <p:cNvCxnSpPr>
            <a:cxnSpLocks noChangeShapeType="1"/>
            <a:stCxn id="13" idx="2"/>
            <a:endCxn id="65" idx="0"/>
          </p:cNvCxnSpPr>
          <p:nvPr/>
        </p:nvCxnSpPr>
        <p:spPr bwMode="auto">
          <a:xfrm>
            <a:off x="4806282" y="3843734"/>
            <a:ext cx="822" cy="176536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75" name="Picture 7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" y="4407251"/>
            <a:ext cx="479409" cy="460233"/>
          </a:xfrm>
          <a:prstGeom prst="rect">
            <a:avLst/>
          </a:prstGeom>
        </p:spPr>
      </p:pic>
      <p:pic>
        <p:nvPicPr>
          <p:cNvPr id="76" name="Picture 7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70" y="2210054"/>
            <a:ext cx="584889" cy="561494"/>
          </a:xfrm>
          <a:prstGeom prst="rect">
            <a:avLst/>
          </a:prstGeom>
        </p:spPr>
      </p:pic>
      <p:pic>
        <p:nvPicPr>
          <p:cNvPr id="77" name="Picture 7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800" y="2412458"/>
            <a:ext cx="584889" cy="561494"/>
          </a:xfrm>
          <a:prstGeom prst="rect">
            <a:avLst/>
          </a:prstGeom>
        </p:spPr>
      </p:pic>
      <p:pic>
        <p:nvPicPr>
          <p:cNvPr id="78" name="Picture 7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94" y="3259652"/>
            <a:ext cx="584889" cy="561494"/>
          </a:xfrm>
          <a:prstGeom prst="rect">
            <a:avLst/>
          </a:prstGeom>
        </p:spPr>
      </p:pic>
      <p:pic>
        <p:nvPicPr>
          <p:cNvPr id="80" name="Picture 7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597" y="3911211"/>
            <a:ext cx="335772" cy="322341"/>
          </a:xfrm>
          <a:prstGeom prst="rect">
            <a:avLst/>
          </a:prstGeom>
        </p:spPr>
      </p:pic>
      <p:pic>
        <p:nvPicPr>
          <p:cNvPr id="85" name="Picture 8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45" y="4178947"/>
            <a:ext cx="335772" cy="322341"/>
          </a:xfrm>
          <a:prstGeom prst="rect">
            <a:avLst/>
          </a:prstGeom>
        </p:spPr>
      </p:pic>
      <p:pic>
        <p:nvPicPr>
          <p:cNvPr id="87" name="Picture 8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25" y="4444023"/>
            <a:ext cx="335772" cy="322341"/>
          </a:xfrm>
          <a:prstGeom prst="rect">
            <a:avLst/>
          </a:prstGeom>
        </p:spPr>
      </p:pic>
      <p:pic>
        <p:nvPicPr>
          <p:cNvPr id="88" name="Picture 8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96" y="4655375"/>
            <a:ext cx="335772" cy="322341"/>
          </a:xfrm>
          <a:prstGeom prst="rect">
            <a:avLst/>
          </a:prstGeom>
        </p:spPr>
      </p:pic>
      <p:pic>
        <p:nvPicPr>
          <p:cNvPr id="89" name="Picture 8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55" y="4927875"/>
            <a:ext cx="335772" cy="322341"/>
          </a:xfrm>
          <a:prstGeom prst="rect">
            <a:avLst/>
          </a:prstGeom>
        </p:spPr>
      </p:pic>
      <p:pic>
        <p:nvPicPr>
          <p:cNvPr id="91" name="Picture 9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928" y="3340000"/>
            <a:ext cx="584889" cy="561494"/>
          </a:xfrm>
          <a:prstGeom prst="rect">
            <a:avLst/>
          </a:prstGeom>
        </p:spPr>
      </p:pic>
      <p:pic>
        <p:nvPicPr>
          <p:cNvPr id="92" name="Picture 9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64" y="1649451"/>
            <a:ext cx="584889" cy="561494"/>
          </a:xfrm>
          <a:prstGeom prst="rect">
            <a:avLst/>
          </a:prstGeom>
        </p:spPr>
      </p:pic>
      <p:pic>
        <p:nvPicPr>
          <p:cNvPr id="93" name="Picture 9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2490801"/>
            <a:ext cx="584889" cy="561494"/>
          </a:xfrm>
          <a:prstGeom prst="rect">
            <a:avLst/>
          </a:prstGeom>
        </p:spPr>
      </p:pic>
      <p:pic>
        <p:nvPicPr>
          <p:cNvPr id="94" name="Picture 9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03" y="3340000"/>
            <a:ext cx="584889" cy="561494"/>
          </a:xfrm>
          <a:prstGeom prst="rect">
            <a:avLst/>
          </a:prstGeom>
        </p:spPr>
      </p:pic>
      <p:pic>
        <p:nvPicPr>
          <p:cNvPr id="95" name="Picture 9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069" y="3412052"/>
            <a:ext cx="584889" cy="561494"/>
          </a:xfrm>
          <a:prstGeom prst="rect">
            <a:avLst/>
          </a:prstGeom>
        </p:spPr>
      </p:pic>
      <p:pic>
        <p:nvPicPr>
          <p:cNvPr id="96" name="Picture 9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71" y="3349717"/>
            <a:ext cx="584889" cy="561494"/>
          </a:xfrm>
          <a:prstGeom prst="rect">
            <a:avLst/>
          </a:prstGeom>
        </p:spPr>
      </p:pic>
      <p:pic>
        <p:nvPicPr>
          <p:cNvPr id="97" name="Picture 9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37" y="4023887"/>
            <a:ext cx="335772" cy="322341"/>
          </a:xfrm>
          <a:prstGeom prst="rect">
            <a:avLst/>
          </a:prstGeom>
        </p:spPr>
      </p:pic>
      <p:pic>
        <p:nvPicPr>
          <p:cNvPr id="98" name="Picture 9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85" y="4291623"/>
            <a:ext cx="335772" cy="322341"/>
          </a:xfrm>
          <a:prstGeom prst="rect">
            <a:avLst/>
          </a:prstGeom>
        </p:spPr>
      </p:pic>
      <p:pic>
        <p:nvPicPr>
          <p:cNvPr id="99" name="Picture 9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965" y="4556699"/>
            <a:ext cx="335772" cy="322341"/>
          </a:xfrm>
          <a:prstGeom prst="rect">
            <a:avLst/>
          </a:prstGeom>
        </p:spPr>
      </p:pic>
      <p:pic>
        <p:nvPicPr>
          <p:cNvPr id="100" name="Picture 9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436" y="4768051"/>
            <a:ext cx="335772" cy="322341"/>
          </a:xfrm>
          <a:prstGeom prst="rect">
            <a:avLst/>
          </a:prstGeom>
        </p:spPr>
      </p:pic>
      <p:pic>
        <p:nvPicPr>
          <p:cNvPr id="101" name="Picture 10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95" y="5040551"/>
            <a:ext cx="335772" cy="322341"/>
          </a:xfrm>
          <a:prstGeom prst="rect">
            <a:avLst/>
          </a:prstGeom>
        </p:spPr>
      </p:pic>
      <p:pic>
        <p:nvPicPr>
          <p:cNvPr id="102" name="Picture 101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68" y="3979202"/>
            <a:ext cx="335772" cy="322341"/>
          </a:xfrm>
          <a:prstGeom prst="rect">
            <a:avLst/>
          </a:prstGeom>
        </p:spPr>
      </p:pic>
      <p:pic>
        <p:nvPicPr>
          <p:cNvPr id="103" name="Picture 102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16" y="4246938"/>
            <a:ext cx="335772" cy="322341"/>
          </a:xfrm>
          <a:prstGeom prst="rect">
            <a:avLst/>
          </a:prstGeom>
        </p:spPr>
      </p:pic>
      <p:pic>
        <p:nvPicPr>
          <p:cNvPr id="104" name="Picture 103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796" y="4512014"/>
            <a:ext cx="335772" cy="322341"/>
          </a:xfrm>
          <a:prstGeom prst="rect">
            <a:avLst/>
          </a:prstGeom>
        </p:spPr>
      </p:pic>
      <p:pic>
        <p:nvPicPr>
          <p:cNvPr id="105" name="Picture 104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67" y="4723366"/>
            <a:ext cx="335772" cy="322341"/>
          </a:xfrm>
          <a:prstGeom prst="rect">
            <a:avLst/>
          </a:prstGeom>
        </p:spPr>
      </p:pic>
      <p:pic>
        <p:nvPicPr>
          <p:cNvPr id="106" name="Picture 105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226" y="4995866"/>
            <a:ext cx="335772" cy="322341"/>
          </a:xfrm>
          <a:prstGeom prst="rect">
            <a:avLst/>
          </a:prstGeom>
        </p:spPr>
      </p:pic>
      <p:pic>
        <p:nvPicPr>
          <p:cNvPr id="107" name="Picture 106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69" y="3980375"/>
            <a:ext cx="335772" cy="322341"/>
          </a:xfrm>
          <a:prstGeom prst="rect">
            <a:avLst/>
          </a:prstGeom>
        </p:spPr>
      </p:pic>
      <p:pic>
        <p:nvPicPr>
          <p:cNvPr id="108" name="Picture 107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17" y="4248111"/>
            <a:ext cx="335772" cy="322341"/>
          </a:xfrm>
          <a:prstGeom prst="rect">
            <a:avLst/>
          </a:prstGeom>
        </p:spPr>
      </p:pic>
      <p:pic>
        <p:nvPicPr>
          <p:cNvPr id="109" name="Picture 108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97" y="4513187"/>
            <a:ext cx="335772" cy="322341"/>
          </a:xfrm>
          <a:prstGeom prst="rect">
            <a:avLst/>
          </a:prstGeom>
        </p:spPr>
      </p:pic>
      <p:pic>
        <p:nvPicPr>
          <p:cNvPr id="110" name="Picture 109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668" y="4724539"/>
            <a:ext cx="335772" cy="322341"/>
          </a:xfrm>
          <a:prstGeom prst="rect">
            <a:avLst/>
          </a:prstGeom>
        </p:spPr>
      </p:pic>
      <p:pic>
        <p:nvPicPr>
          <p:cNvPr id="111" name="Picture 110" descr="stop-sign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27" y="4997039"/>
            <a:ext cx="335772" cy="322341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296440" y="1679222"/>
            <a:ext cx="27064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down on trouble….</a:t>
            </a:r>
          </a:p>
          <a:p>
            <a:endParaRPr lang="en-US" dirty="0"/>
          </a:p>
          <a:p>
            <a:r>
              <a:rPr lang="en-US" dirty="0" smtClean="0"/>
              <a:t>Did I mention this is Link-Layer!</a:t>
            </a:r>
          </a:p>
          <a:p>
            <a:endParaRPr lang="en-US" dirty="0"/>
          </a:p>
          <a:p>
            <a:r>
              <a:rPr lang="en-US" dirty="0" smtClean="0"/>
              <a:t>That means no (IP) control traffic, no routing messages….</a:t>
            </a:r>
          </a:p>
          <a:p>
            <a:endParaRPr lang="en-US" dirty="0"/>
          </a:p>
          <a:p>
            <a:r>
              <a:rPr lang="en-US" dirty="0" smtClean="0"/>
              <a:t>a whole system waiting for one machine</a:t>
            </a:r>
          </a:p>
          <a:p>
            <a:endParaRPr lang="en-US" dirty="0" smtClean="0"/>
          </a:p>
          <a:p>
            <a:r>
              <a:rPr lang="en-US" dirty="0" err="1" smtClean="0"/>
              <a:t>Incast</a:t>
            </a:r>
            <a:r>
              <a:rPr lang="en-US" dirty="0" smtClean="0"/>
              <a:t> is very unpleasant.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573950" y="5856111"/>
            <a:ext cx="8112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Reducing the impact of HOL in Link Layer Flow Control can be done through priority queues and </a:t>
            </a:r>
            <a:r>
              <a:rPr lang="en-US" i="1" dirty="0" smtClean="0"/>
              <a:t>overtaking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12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packet will reach in </a:t>
            </a:r>
            <a:r>
              <a:rPr lang="en-US" dirty="0" err="1" smtClean="0">
                <a:solidFill>
                  <a:srgbClr val="000090"/>
                </a:solidFill>
              </a:rPr>
              <a:t>Xms</a:t>
            </a:r>
            <a:r>
              <a:rPr lang="en-US" dirty="0" smtClean="0">
                <a:solidFill>
                  <a:srgbClr val="000090"/>
                </a:solidFill>
              </a:rPr>
              <a:t>, or not at all”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“your VM will always see at least </a:t>
            </a:r>
            <a:r>
              <a:rPr lang="en-US" dirty="0" err="1" smtClean="0">
                <a:solidFill>
                  <a:srgbClr val="000090"/>
                </a:solidFill>
              </a:rPr>
              <a:t>YGbps</a:t>
            </a:r>
            <a:r>
              <a:rPr lang="en-US" dirty="0" smtClean="0">
                <a:solidFill>
                  <a:srgbClr val="000090"/>
                </a:solidFill>
              </a:rPr>
              <a:t> throughput”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Resurrecting `best effort’ vs. `Quality of Service’ debates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How is still an open question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0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e.g., “No traffic between VMs of tenant A and tenant B”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X cannot consume more than </a:t>
            </a:r>
            <a:r>
              <a:rPr lang="en-US" dirty="0" err="1" smtClean="0">
                <a:solidFill>
                  <a:srgbClr val="000090"/>
                </a:solidFill>
              </a:rPr>
              <a:t>XGbps</a:t>
            </a:r>
            <a:r>
              <a:rPr lang="en-US" dirty="0" smtClean="0">
                <a:solidFill>
                  <a:srgbClr val="000090"/>
                </a:solidFill>
              </a:rPr>
              <a:t>”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“Tenant Y’s traffic is low priority”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Q: How’s that Ethernet spanning tree looking? 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53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What’s different about DC networks?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</a:rPr>
              <a:t>Goals</a:t>
            </a:r>
          </a:p>
          <a:p>
            <a:r>
              <a:rPr lang="en-US" dirty="0" smtClean="0"/>
              <a:t>Extreme bisection bandwidth requirements </a:t>
            </a:r>
          </a:p>
          <a:p>
            <a:r>
              <a:rPr lang="en-US" dirty="0" smtClean="0"/>
              <a:t>Extreme latency requirements </a:t>
            </a:r>
          </a:p>
          <a:p>
            <a:r>
              <a:rPr lang="en-US" i="1" dirty="0" smtClean="0"/>
              <a:t>Predictable, deterministic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Differentiating between tenants is key</a:t>
            </a:r>
          </a:p>
          <a:p>
            <a:r>
              <a:rPr lang="en-US" dirty="0" smtClean="0"/>
              <a:t>Scalability (of course) </a:t>
            </a:r>
          </a:p>
          <a:p>
            <a:r>
              <a:rPr lang="en-US" dirty="0" smtClean="0"/>
              <a:t>Cost/efficiency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focus on commodity solutions, ease of management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some debate over the importance in the network case</a:t>
            </a: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>
              <a:solidFill>
                <a:srgbClr val="000090"/>
              </a:solidFill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193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613"/>
            <a:ext cx="9144000" cy="714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Datacenters?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4704"/>
            <a:ext cx="8905875" cy="5519139"/>
          </a:xfrm>
        </p:spPr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Your &lt;public-life, private-life, banks, government&gt; live in my datacenter.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Security, Privacy, Control, Cost, Energy, (breaking) received wisdom; all this and more come together into sharp focus in datacenters.</a:t>
            </a:r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	</a:t>
            </a:r>
            <a:r>
              <a:rPr lang="en-US" i="1" dirty="0" smtClean="0"/>
              <a:t>Do I need to labor the point?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16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02" y="1618874"/>
            <a:ext cx="9132328" cy="51037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new characteristics and goals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some liberating, some constraining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scalability is the baseline requirement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more emphasis on performance 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heterogeneity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less emphasis on interoperability </a:t>
            </a:r>
          </a:p>
          <a:p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0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2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485"/>
            <a:ext cx="8229600" cy="664699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400" dirty="0">
                <a:latin typeface="+mj-lt"/>
                <a:ea typeface="+mj-ea"/>
                <a:cs typeface="+mj-cs"/>
              </a:rPr>
              <a:t>Computer Networking UROP</a:t>
            </a:r>
          </a:p>
          <a:p>
            <a:r>
              <a:rPr lang="en-US" dirty="0" smtClean="0"/>
              <a:t>Assessed </a:t>
            </a:r>
            <a:r>
              <a:rPr lang="en-US" dirty="0" err="1" smtClean="0"/>
              <a:t>Practicals</a:t>
            </a:r>
            <a:r>
              <a:rPr lang="en-US" dirty="0" smtClean="0"/>
              <a:t> for Computer Networking.</a:t>
            </a:r>
          </a:p>
          <a:p>
            <a:pPr lvl="1"/>
            <a:r>
              <a:rPr lang="en-US" dirty="0" smtClean="0"/>
              <a:t>so supervisors can set/use work</a:t>
            </a:r>
          </a:p>
          <a:p>
            <a:pPr lvl="1"/>
            <a:r>
              <a:rPr lang="en-US" dirty="0" smtClean="0"/>
              <a:t>so we can have a Computer Networking </a:t>
            </a:r>
            <a:r>
              <a:rPr lang="en-US" i="1" dirty="0" smtClean="0"/>
              <a:t>tick</a:t>
            </a:r>
          </a:p>
          <a:p>
            <a:pPr marL="457200" lvl="1" indent="0">
              <a:buNone/>
            </a:pPr>
            <a:r>
              <a:rPr lang="en-US" i="1" dirty="0" smtClean="0"/>
              <a:t>running over </a:t>
            </a:r>
            <a:r>
              <a:rPr lang="en-US" i="1" smtClean="0"/>
              <a:t>summer </a:t>
            </a:r>
            <a:r>
              <a:rPr lang="en-US" i="1" smtClean="0"/>
              <a:t>2016</a:t>
            </a:r>
            <a:endParaRPr lang="en-US" i="1" dirty="0" smtClean="0"/>
          </a:p>
          <a:p>
            <a:pPr marL="457200" lvl="1" indent="0" algn="r">
              <a:buNone/>
            </a:pPr>
            <a:r>
              <a:rPr lang="en-US" i="1" dirty="0" smtClean="0"/>
              <a:t>Talk to me.</a:t>
            </a: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Part 2 projects for 16-17</a:t>
            </a:r>
          </a:p>
          <a:p>
            <a:pPr>
              <a:spcBef>
                <a:spcPct val="0"/>
              </a:spcBef>
            </a:pPr>
            <a:r>
              <a:rPr lang="en-US" dirty="0"/>
              <a:t>Fancy doing something at </a:t>
            </a:r>
            <a:r>
              <a:rPr lang="en-US" dirty="0" smtClean="0"/>
              <a:t>scale or speed?</a:t>
            </a:r>
          </a:p>
          <a:p>
            <a:pPr marL="457200" lvl="1" indent="0">
              <a:buNone/>
            </a:pPr>
            <a:endParaRPr lang="en-US" i="1" dirty="0"/>
          </a:p>
          <a:p>
            <a:pPr marL="457200" lvl="1" indent="0" algn="r">
              <a:buNone/>
            </a:pPr>
            <a:r>
              <a:rPr lang="en-US" i="1" dirty="0"/>
              <a:t>Talk to me.</a:t>
            </a:r>
          </a:p>
          <a:p>
            <a:pPr marL="457200" lvl="1" indent="0">
              <a:buNone/>
            </a:pPr>
            <a:endParaRPr lang="en-US" i="1" dirty="0"/>
          </a:p>
          <a:p>
            <a:pPr>
              <a:spcBef>
                <a:spcPct val="0"/>
              </a:spcBef>
            </a:pPr>
            <a:endParaRPr lang="en-US" dirty="0"/>
          </a:p>
          <a:p>
            <a:pPr marL="0" indent="0">
              <a:spcBef>
                <a:spcPct val="0"/>
              </a:spcBef>
              <a:buNone/>
            </a:pP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6F65A-AA6A-2742-B31A-5123DCD351C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700" y="2053775"/>
            <a:ext cx="2324100" cy="3505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265714" y="2739571"/>
            <a:ext cx="4108250" cy="1179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41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28" y="3465286"/>
            <a:ext cx="4314371" cy="31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556000" y="3193143"/>
            <a:ext cx="3447143" cy="112485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67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59000" y="3918856"/>
            <a:ext cx="5154230" cy="2884715"/>
            <a:chOff x="2159000" y="3918856"/>
            <a:chExt cx="5154230" cy="28847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59000" y="3918856"/>
              <a:ext cx="5154230" cy="288471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606143" y="5932714"/>
              <a:ext cx="653143" cy="3900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6"/>
            <a:ext cx="8944429" cy="217351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7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goes into a datacenter (network)?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1873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</a:p>
          <a:p>
            <a:r>
              <a:rPr lang="en-US" dirty="0" smtClean="0"/>
              <a:t>Connected to the outside via `core’ switches</a:t>
            </a:r>
          </a:p>
          <a:p>
            <a:pPr lvl="1"/>
            <a:r>
              <a:rPr lang="en-US" dirty="0" smtClean="0"/>
              <a:t>note: blurry line between aggregation and core </a:t>
            </a:r>
          </a:p>
          <a:p>
            <a:r>
              <a:rPr lang="en-US" dirty="0" smtClean="0"/>
              <a:t>With network redundancy of ~2x for robustness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72946"/>
            <a:ext cx="2133600" cy="331932"/>
          </a:xfrm>
        </p:spPr>
        <p:txBody>
          <a:bodyPr/>
          <a:lstStyle/>
          <a:p>
            <a:fld id="{EDD62991-B0E6-405B-8EC1-567F5CA116A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6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|0.1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2|0.8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hwang-blue">
  <a:themeElements>
    <a:clrScheme name="">
      <a:dk1>
        <a:srgbClr val="000000"/>
      </a:dk1>
      <a:lt1>
        <a:srgbClr val="FFFFFF"/>
      </a:lt1>
      <a:dk2>
        <a:srgbClr val="000080"/>
      </a:dk2>
      <a:lt2>
        <a:srgbClr val="CCFFFF"/>
      </a:lt2>
      <a:accent1>
        <a:srgbClr val="3399FF"/>
      </a:accent1>
      <a:accent2>
        <a:srgbClr val="FFFF00"/>
      </a:accent2>
      <a:accent3>
        <a:srgbClr val="AAAAC0"/>
      </a:accent3>
      <a:accent4>
        <a:srgbClr val="DADADA"/>
      </a:accent4>
      <a:accent5>
        <a:srgbClr val="ADCAFF"/>
      </a:accent5>
      <a:accent6>
        <a:srgbClr val="E7E700"/>
      </a:accent6>
      <a:hlink>
        <a:srgbClr val="FFFF00"/>
      </a:hlink>
      <a:folHlink>
        <a:srgbClr val="969696"/>
      </a:folHlink>
    </a:clrScheme>
    <a:fontScheme name="ghwang-blu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hwang-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hwang-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hwang-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23185</TotalTime>
  <Words>1881</Words>
  <Application>Microsoft Macintosh PowerPoint</Application>
  <PresentationFormat>On-screen Show (4:3)</PresentationFormat>
  <Paragraphs>563</Paragraphs>
  <Slides>52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Calibri</vt:lpstr>
      <vt:lpstr>Courier New</vt:lpstr>
      <vt:lpstr>Gill Sans</vt:lpstr>
      <vt:lpstr>Helvetica</vt:lpstr>
      <vt:lpstr>ＭＳ Ｐゴシック</vt:lpstr>
      <vt:lpstr>Tahoma</vt:lpstr>
      <vt:lpstr>Times New Roman</vt:lpstr>
      <vt:lpstr>Wingdings</vt:lpstr>
      <vt:lpstr>宋体</vt:lpstr>
      <vt:lpstr>Arial</vt:lpstr>
      <vt:lpstr>Office Theme</vt:lpstr>
      <vt:lpstr>ghwang-blue</vt:lpstr>
      <vt:lpstr>PowerPoint Presentation</vt:lpstr>
      <vt:lpstr>Topic 7: Datacenters</vt:lpstr>
      <vt:lpstr>What we will cover</vt:lpstr>
      <vt:lpstr>Disclaimer</vt:lpstr>
      <vt:lpstr>Why Datacenters?</vt:lpstr>
      <vt:lpstr>What goes into a datacenter (network)?</vt:lpstr>
      <vt:lpstr>What goes into a datacenter (network)?</vt:lpstr>
      <vt:lpstr>What goes into a datacenter (network)?</vt:lpstr>
      <vt:lpstr>What goes into a datacenter (network)?</vt:lpstr>
      <vt:lpstr>Example 1</vt:lpstr>
      <vt:lpstr>Example 2</vt:lpstr>
      <vt:lpstr>Observations on DC architecture</vt:lpstr>
      <vt:lpstr>What’s new?</vt:lpstr>
      <vt:lpstr>SCALE!</vt:lpstr>
      <vt:lpstr>How big exactly?</vt:lpstr>
      <vt:lpstr>What’s new?</vt:lpstr>
      <vt:lpstr>Implications</vt:lpstr>
      <vt:lpstr>Multi-Tier Applications</vt:lpstr>
      <vt:lpstr>Componentization leads to different types of network traffic</vt:lpstr>
      <vt:lpstr>North-South Traffic</vt:lpstr>
      <vt:lpstr>Componentization leads to different types of network traffic</vt:lpstr>
      <vt:lpstr>East-West Traffic</vt:lpstr>
      <vt:lpstr>East-West Traffic</vt:lpstr>
      <vt:lpstr>East-West Traffic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Full Bisection Bandwidth</vt:lpstr>
      <vt:lpstr>A “Scale Out” Design</vt:lpstr>
      <vt:lpstr>Full Bisection Bandwidth Not Sufficient</vt:lpstr>
      <vt:lpstr>What’s different about DC networks?</vt:lpstr>
      <vt:lpstr>What’s different about DC networks?</vt:lpstr>
      <vt:lpstr>What’s different about DC networks?</vt:lpstr>
      <vt:lpstr>An example problem at scale - INCAST</vt:lpstr>
      <vt:lpstr>The Incast Workload</vt:lpstr>
      <vt:lpstr>PowerPoint Presentation</vt:lpstr>
      <vt:lpstr>Queue Buildup</vt:lpstr>
      <vt:lpstr>Link-Layer Flow Control Common between switches but this is flow-control to the end host too…</vt:lpstr>
      <vt:lpstr>Link Layer Flow Control – The Dark side Head of Line Blocking….</vt:lpstr>
      <vt:lpstr>Link Layer Flow Control  But its worse that you imagine….</vt:lpstr>
      <vt:lpstr>What’s different about DC networks?</vt:lpstr>
      <vt:lpstr>What’s different about DC networks?</vt:lpstr>
      <vt:lpstr>What’s different about DC networks?</vt:lpstr>
      <vt:lpstr>What’s different about DC networks?</vt:lpstr>
      <vt:lpstr>Summary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</cp:lastModifiedBy>
  <cp:revision>102</cp:revision>
  <cp:lastPrinted>2014-02-28T10:45:21Z</cp:lastPrinted>
  <dcterms:created xsi:type="dcterms:W3CDTF">2012-03-01T20:08:30Z</dcterms:created>
  <dcterms:modified xsi:type="dcterms:W3CDTF">2015-10-28T17:04:02Z</dcterms:modified>
</cp:coreProperties>
</file>