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3"/>
  </p:notesMasterIdLst>
  <p:handoutMasterIdLst>
    <p:handoutMasterId r:id="rId204"/>
  </p:handoutMasterIdLst>
  <p:sldIdLst>
    <p:sldId id="257" r:id="rId3"/>
    <p:sldId id="260" r:id="rId4"/>
    <p:sldId id="587" r:id="rId5"/>
    <p:sldId id="588" r:id="rId6"/>
    <p:sldId id="574" r:id="rId7"/>
    <p:sldId id="575" r:id="rId8"/>
    <p:sldId id="577" r:id="rId9"/>
    <p:sldId id="691" r:id="rId10"/>
    <p:sldId id="584" r:id="rId11"/>
    <p:sldId id="585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613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6" r:id="rId31"/>
    <p:sldId id="627" r:id="rId32"/>
    <p:sldId id="628" r:id="rId33"/>
    <p:sldId id="629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47" r:id="rId46"/>
    <p:sldId id="649" r:id="rId47"/>
    <p:sldId id="650" r:id="rId48"/>
    <p:sldId id="651" r:id="rId49"/>
    <p:sldId id="652" r:id="rId50"/>
    <p:sldId id="653" r:id="rId51"/>
    <p:sldId id="654" r:id="rId52"/>
    <p:sldId id="657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86" r:id="rId63"/>
    <p:sldId id="687" r:id="rId64"/>
    <p:sldId id="688" r:id="rId65"/>
    <p:sldId id="689" r:id="rId66"/>
    <p:sldId id="690" r:id="rId67"/>
    <p:sldId id="693" r:id="rId68"/>
    <p:sldId id="694" r:id="rId69"/>
    <p:sldId id="695" r:id="rId70"/>
    <p:sldId id="696" r:id="rId71"/>
    <p:sldId id="697" r:id="rId72"/>
    <p:sldId id="404" r:id="rId73"/>
    <p:sldId id="405" r:id="rId74"/>
    <p:sldId id="406" r:id="rId75"/>
    <p:sldId id="407" r:id="rId76"/>
    <p:sldId id="40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470" r:id="rId86"/>
    <p:sldId id="465" r:id="rId87"/>
    <p:sldId id="466" r:id="rId88"/>
    <p:sldId id="467" r:id="rId89"/>
    <p:sldId id="468" r:id="rId90"/>
    <p:sldId id="469" r:id="rId91"/>
    <p:sldId id="290" r:id="rId92"/>
    <p:sldId id="530" r:id="rId93"/>
    <p:sldId id="529" r:id="rId94"/>
    <p:sldId id="533" r:id="rId95"/>
    <p:sldId id="535" r:id="rId96"/>
    <p:sldId id="537" r:id="rId97"/>
    <p:sldId id="539" r:id="rId98"/>
    <p:sldId id="541" r:id="rId99"/>
    <p:sldId id="542" r:id="rId100"/>
    <p:sldId id="544" r:id="rId101"/>
    <p:sldId id="546" r:id="rId102"/>
    <p:sldId id="591" r:id="rId103"/>
    <p:sldId id="592" r:id="rId104"/>
    <p:sldId id="548" r:id="rId105"/>
    <p:sldId id="561" r:id="rId106"/>
    <p:sldId id="296" r:id="rId107"/>
    <p:sldId id="297" r:id="rId108"/>
    <p:sldId id="301" r:id="rId109"/>
    <p:sldId id="303" r:id="rId110"/>
    <p:sldId id="305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3" r:id="rId119"/>
    <p:sldId id="314" r:id="rId120"/>
    <p:sldId id="315" r:id="rId121"/>
    <p:sldId id="316" r:id="rId122"/>
    <p:sldId id="700" r:id="rId123"/>
    <p:sldId id="319" r:id="rId124"/>
    <p:sldId id="318" r:id="rId125"/>
    <p:sldId id="773" r:id="rId126"/>
    <p:sldId id="774" r:id="rId127"/>
    <p:sldId id="775" r:id="rId128"/>
    <p:sldId id="776" r:id="rId129"/>
    <p:sldId id="777" r:id="rId130"/>
    <p:sldId id="778" r:id="rId131"/>
    <p:sldId id="779" r:id="rId132"/>
    <p:sldId id="780" r:id="rId133"/>
    <p:sldId id="781" r:id="rId134"/>
    <p:sldId id="782" r:id="rId135"/>
    <p:sldId id="783" r:id="rId136"/>
    <p:sldId id="784" r:id="rId137"/>
    <p:sldId id="785" r:id="rId138"/>
    <p:sldId id="786" r:id="rId139"/>
    <p:sldId id="715" r:id="rId140"/>
    <p:sldId id="716" r:id="rId141"/>
    <p:sldId id="717" r:id="rId142"/>
    <p:sldId id="718" r:id="rId143"/>
    <p:sldId id="719" r:id="rId144"/>
    <p:sldId id="720" r:id="rId145"/>
    <p:sldId id="563" r:id="rId146"/>
    <p:sldId id="714" r:id="rId147"/>
    <p:sldId id="787" r:id="rId148"/>
    <p:sldId id="722" r:id="rId149"/>
    <p:sldId id="800" r:id="rId150"/>
    <p:sldId id="788" r:id="rId151"/>
    <p:sldId id="724" r:id="rId152"/>
    <p:sldId id="725" r:id="rId153"/>
    <p:sldId id="726" r:id="rId154"/>
    <p:sldId id="727" r:id="rId155"/>
    <p:sldId id="728" r:id="rId156"/>
    <p:sldId id="729" r:id="rId157"/>
    <p:sldId id="730" r:id="rId158"/>
    <p:sldId id="731" r:id="rId159"/>
    <p:sldId id="732" r:id="rId160"/>
    <p:sldId id="733" r:id="rId161"/>
    <p:sldId id="734" r:id="rId162"/>
    <p:sldId id="735" r:id="rId163"/>
    <p:sldId id="736" r:id="rId164"/>
    <p:sldId id="737" r:id="rId165"/>
    <p:sldId id="738" r:id="rId166"/>
    <p:sldId id="739" r:id="rId167"/>
    <p:sldId id="740" r:id="rId168"/>
    <p:sldId id="741" r:id="rId169"/>
    <p:sldId id="742" r:id="rId170"/>
    <p:sldId id="743" r:id="rId171"/>
    <p:sldId id="744" r:id="rId172"/>
    <p:sldId id="745" r:id="rId173"/>
    <p:sldId id="746" r:id="rId174"/>
    <p:sldId id="747" r:id="rId175"/>
    <p:sldId id="748" r:id="rId176"/>
    <p:sldId id="749" r:id="rId177"/>
    <p:sldId id="750" r:id="rId178"/>
    <p:sldId id="751" r:id="rId179"/>
    <p:sldId id="801" r:id="rId180"/>
    <p:sldId id="789" r:id="rId181"/>
    <p:sldId id="756" r:id="rId182"/>
    <p:sldId id="757" r:id="rId183"/>
    <p:sldId id="758" r:id="rId184"/>
    <p:sldId id="759" r:id="rId185"/>
    <p:sldId id="760" r:id="rId186"/>
    <p:sldId id="761" r:id="rId187"/>
    <p:sldId id="762" r:id="rId188"/>
    <p:sldId id="790" r:id="rId189"/>
    <p:sldId id="791" r:id="rId190"/>
    <p:sldId id="792" r:id="rId191"/>
    <p:sldId id="793" r:id="rId192"/>
    <p:sldId id="794" r:id="rId193"/>
    <p:sldId id="795" r:id="rId194"/>
    <p:sldId id="796" r:id="rId195"/>
    <p:sldId id="797" r:id="rId196"/>
    <p:sldId id="798" r:id="rId197"/>
    <p:sldId id="799" r:id="rId198"/>
    <p:sldId id="802" r:id="rId199"/>
    <p:sldId id="803" r:id="rId200"/>
    <p:sldId id="569" r:id="rId201"/>
    <p:sldId id="699" r:id="rId20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1"/>
    <p:restoredTop sz="94643"/>
  </p:normalViewPr>
  <p:slideViewPr>
    <p:cSldViewPr snapToGrid="0" snapToObjects="1">
      <p:cViewPr varScale="1">
        <p:scale>
          <a:sx n="198" d="100"/>
          <a:sy n="198" d="100"/>
        </p:scale>
        <p:origin x="3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664"/>
    </p:cViewPr>
  </p:sorterViewPr>
  <p:notesViewPr>
    <p:cSldViewPr snapToGrid="0" snapToObjects="1">
      <p:cViewPr varScale="1">
        <p:scale>
          <a:sx n="158" d="100"/>
          <a:sy n="158" d="100"/>
        </p:scale>
        <p:origin x="63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180" Type="http://schemas.openxmlformats.org/officeDocument/2006/relationships/slide" Target="slides/slide178.xml"/><Relationship Id="rId181" Type="http://schemas.openxmlformats.org/officeDocument/2006/relationships/slide" Target="slides/slide179.xml"/><Relationship Id="rId182" Type="http://schemas.openxmlformats.org/officeDocument/2006/relationships/slide" Target="slides/slide180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83" Type="http://schemas.openxmlformats.org/officeDocument/2006/relationships/slide" Target="slides/slide181.xml"/><Relationship Id="rId184" Type="http://schemas.openxmlformats.org/officeDocument/2006/relationships/slide" Target="slides/slide182.xml"/><Relationship Id="rId185" Type="http://schemas.openxmlformats.org/officeDocument/2006/relationships/slide" Target="slides/slide183.xml"/><Relationship Id="rId186" Type="http://schemas.openxmlformats.org/officeDocument/2006/relationships/slide" Target="slides/slide184.xml"/><Relationship Id="rId187" Type="http://schemas.openxmlformats.org/officeDocument/2006/relationships/slide" Target="slides/slide185.xml"/><Relationship Id="rId188" Type="http://schemas.openxmlformats.org/officeDocument/2006/relationships/slide" Target="slides/slide186.xml"/><Relationship Id="rId189" Type="http://schemas.openxmlformats.org/officeDocument/2006/relationships/slide" Target="slides/slide18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slide" Target="slides/slide149.xml"/><Relationship Id="rId152" Type="http://schemas.openxmlformats.org/officeDocument/2006/relationships/slide" Target="slides/slide15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slide" Target="slides/slide151.xml"/><Relationship Id="rId154" Type="http://schemas.openxmlformats.org/officeDocument/2006/relationships/slide" Target="slides/slide152.xml"/><Relationship Id="rId155" Type="http://schemas.openxmlformats.org/officeDocument/2006/relationships/slide" Target="slides/slide153.xml"/><Relationship Id="rId156" Type="http://schemas.openxmlformats.org/officeDocument/2006/relationships/slide" Target="slides/slide154.xml"/><Relationship Id="rId157" Type="http://schemas.openxmlformats.org/officeDocument/2006/relationships/slide" Target="slides/slide155.xml"/><Relationship Id="rId158" Type="http://schemas.openxmlformats.org/officeDocument/2006/relationships/slide" Target="slides/slide156.xml"/><Relationship Id="rId159" Type="http://schemas.openxmlformats.org/officeDocument/2006/relationships/slide" Target="slides/slide157.xml"/><Relationship Id="rId190" Type="http://schemas.openxmlformats.org/officeDocument/2006/relationships/slide" Target="slides/slide188.xml"/><Relationship Id="rId191" Type="http://schemas.openxmlformats.org/officeDocument/2006/relationships/slide" Target="slides/slide189.xml"/><Relationship Id="rId192" Type="http://schemas.openxmlformats.org/officeDocument/2006/relationships/slide" Target="slides/slide190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93" Type="http://schemas.openxmlformats.org/officeDocument/2006/relationships/slide" Target="slides/slide191.xml"/><Relationship Id="rId194" Type="http://schemas.openxmlformats.org/officeDocument/2006/relationships/slide" Target="slides/slide192.xml"/><Relationship Id="rId195" Type="http://schemas.openxmlformats.org/officeDocument/2006/relationships/slide" Target="slides/slide193.xml"/><Relationship Id="rId196" Type="http://schemas.openxmlformats.org/officeDocument/2006/relationships/slide" Target="slides/slide194.xml"/><Relationship Id="rId197" Type="http://schemas.openxmlformats.org/officeDocument/2006/relationships/slide" Target="slides/slide195.xml"/><Relationship Id="rId198" Type="http://schemas.openxmlformats.org/officeDocument/2006/relationships/slide" Target="slides/slide196.xml"/><Relationship Id="rId199" Type="http://schemas.openxmlformats.org/officeDocument/2006/relationships/slide" Target="slides/slide19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60" Type="http://schemas.openxmlformats.org/officeDocument/2006/relationships/slide" Target="slides/slide158.xml"/><Relationship Id="rId161" Type="http://schemas.openxmlformats.org/officeDocument/2006/relationships/slide" Target="slides/slide159.xml"/><Relationship Id="rId162" Type="http://schemas.openxmlformats.org/officeDocument/2006/relationships/slide" Target="slides/slide16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63" Type="http://schemas.openxmlformats.org/officeDocument/2006/relationships/slide" Target="slides/slide161.xml"/><Relationship Id="rId164" Type="http://schemas.openxmlformats.org/officeDocument/2006/relationships/slide" Target="slides/slide162.xml"/><Relationship Id="rId165" Type="http://schemas.openxmlformats.org/officeDocument/2006/relationships/slide" Target="slides/slide163.xml"/><Relationship Id="rId166" Type="http://schemas.openxmlformats.org/officeDocument/2006/relationships/slide" Target="slides/slide164.xml"/><Relationship Id="rId167" Type="http://schemas.openxmlformats.org/officeDocument/2006/relationships/slide" Target="slides/slide165.xml"/><Relationship Id="rId168" Type="http://schemas.openxmlformats.org/officeDocument/2006/relationships/slide" Target="slides/slide166.xml"/><Relationship Id="rId169" Type="http://schemas.openxmlformats.org/officeDocument/2006/relationships/slide" Target="slides/slide167.xml"/><Relationship Id="rId200" Type="http://schemas.openxmlformats.org/officeDocument/2006/relationships/slide" Target="slides/slide198.xml"/><Relationship Id="rId201" Type="http://schemas.openxmlformats.org/officeDocument/2006/relationships/slide" Target="slides/slide199.xml"/><Relationship Id="rId202" Type="http://schemas.openxmlformats.org/officeDocument/2006/relationships/slide" Target="slides/slide200.xml"/><Relationship Id="rId203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204" Type="http://schemas.openxmlformats.org/officeDocument/2006/relationships/handoutMaster" Target="handoutMasters/handoutMaster1.xml"/><Relationship Id="rId205" Type="http://schemas.openxmlformats.org/officeDocument/2006/relationships/presProps" Target="presProps.xml"/><Relationship Id="rId206" Type="http://schemas.openxmlformats.org/officeDocument/2006/relationships/viewProps" Target="viewProps.xml"/><Relationship Id="rId207" Type="http://schemas.openxmlformats.org/officeDocument/2006/relationships/theme" Target="theme/theme1.xml"/><Relationship Id="rId208" Type="http://schemas.openxmlformats.org/officeDocument/2006/relationships/tableStyles" Target="tableStyles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70" Type="http://schemas.openxmlformats.org/officeDocument/2006/relationships/slide" Target="slides/slide168.xml"/><Relationship Id="rId171" Type="http://schemas.openxmlformats.org/officeDocument/2006/relationships/slide" Target="slides/slide169.xml"/><Relationship Id="rId172" Type="http://schemas.openxmlformats.org/officeDocument/2006/relationships/slide" Target="slides/slide170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173" Type="http://schemas.openxmlformats.org/officeDocument/2006/relationships/slide" Target="slides/slide171.xml"/><Relationship Id="rId174" Type="http://schemas.openxmlformats.org/officeDocument/2006/relationships/slide" Target="slides/slide172.xml"/><Relationship Id="rId175" Type="http://schemas.openxmlformats.org/officeDocument/2006/relationships/slide" Target="slides/slide173.xml"/><Relationship Id="rId176" Type="http://schemas.openxmlformats.org/officeDocument/2006/relationships/slide" Target="slides/slide174.xml"/><Relationship Id="rId177" Type="http://schemas.openxmlformats.org/officeDocument/2006/relationships/slide" Target="slides/slide175.xml"/><Relationship Id="rId178" Type="http://schemas.openxmlformats.org/officeDocument/2006/relationships/slide" Target="slides/slide176.xml"/><Relationship Id="rId179" Type="http://schemas.openxmlformats.org/officeDocument/2006/relationships/slide" Target="slides/slide17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29/10/2015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29/10/2015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know this algorithm?</a:t>
            </a:r>
          </a:p>
          <a:p>
            <a:r>
              <a:rPr lang="en-US" dirty="0" smtClean="0"/>
              <a:t>Well,</a:t>
            </a:r>
            <a:r>
              <a:rPr lang="en-US" baseline="0" dirty="0" smtClean="0"/>
              <a:t> last year….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C75DA80-99BD-574C-A3A9-E80C35B3C838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1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A07EF1-D880-FD4A-A188-850F48E25CDA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20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EA4306-3474-FF47-9CF4-718099FB53B1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EDEB6AE-0869-E645-8CE5-DA226C25F018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09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8675AD1-3CC2-2A4D-BC83-526C52DF480F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2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D2C0FC3-E1FE-D24E-9F41-AD7BA22739C1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89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2D9C77-97A1-604E-A724-F34863062B2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1D85E9-732F-D442-A026-A64C49A8602B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A2BA30-5DFD-1C44-81F5-E5FE5882966D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5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697D61-39CE-3147-BD1B-10C518C8BF0B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4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0CA8BFC-8587-BC48-A0BC-08586A5D9733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9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977A1E-0C21-B240-B163-C42714E5E532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2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385EB7-51AB-434E-8A99-D98E388F23DA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Separate routing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forwarding </a:t>
            </a:r>
            <a:r>
              <a:rPr lang="en-US" dirty="0">
                <a:ea typeface="ＭＳ Ｐゴシック" charset="0"/>
                <a:cs typeface="ＭＳ Ｐゴシック" charset="0"/>
              </a:rPr>
              <a:t>tables - not always the case.  For efficiency, 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98935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4FCDF84-12AA-904D-BF86-2556360CA587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here. 12/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jan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/2014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05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14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4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59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this out.  Break into groups….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19-jan-2015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4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7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4D941-95A8-3947-B617-FD0A0574D12A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F274-1E60-D84E-A51C-6E7F63A29BD8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5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D931-B9B8-BC40-AE63-EF20C4B9E608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2014-1-23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34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91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3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15/Feb/2013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9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95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26-jan-2015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8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100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103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76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108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47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feb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8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Jan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2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121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5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4C3649-7B3A-F040-B159-EF9673C6A3A1}" type="slidenum">
              <a:rPr lang="en-US" sz="1100" i="0">
                <a:latin typeface="Times New Roman" charset="0"/>
              </a:rPr>
              <a:pPr/>
              <a:t>125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FINAL SLIDE IN PART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48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126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kinds of routers: small for homes, routers that connect different ISPs or ISPs to enterprises (edge)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B978EB8-C674-0845-AFCC-D22A50F82F14}" type="slidenum">
              <a:rPr lang="en-US" sz="1100" i="0">
                <a:latin typeface="Times New Roman" charset="0"/>
              </a:rPr>
              <a:pPr/>
              <a:t>127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84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7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start here.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119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68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21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3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094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6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43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1/Fab/2013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16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69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36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“7/8” for class A, B, C restriction?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Class</a:t>
            </a:r>
            <a:r>
              <a:rPr lang="en-US" baseline="0" dirty="0" smtClean="0"/>
              <a:t> A starts with ‘0XX…’ for a total of 4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B starts with 10X…’ for a total of 2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C starts with ‘110…’  for 1 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Classes D and E start with ‘111…’ for 1/3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Total of 8 /3’s, 7 of which are used in classes A, B, and C… thus 7/8.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588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Allocated:</a:t>
            </a:r>
          </a:p>
          <a:p>
            <a:r>
              <a:rPr lang="en-US" dirty="0" smtClean="0"/>
              <a:t>2^125 + 2^121 + 2^118 + 2^120</a:t>
            </a:r>
          </a:p>
          <a:p>
            <a:r>
              <a:rPr lang="en-US" dirty="0" smtClean="0"/>
              <a:t>2^118 * (2^7 + 2^3 + 1 + 2^2)</a:t>
            </a:r>
          </a:p>
          <a:p>
            <a:r>
              <a:rPr lang="en-US" dirty="0" smtClean="0"/>
              <a:t>2^118 * (128 + 8 + 1 + 4)</a:t>
            </a:r>
          </a:p>
          <a:p>
            <a:r>
              <a:rPr lang="en-US" dirty="0" smtClean="0"/>
              <a:t>2^118 * 141 &gt; 2^125</a:t>
            </a:r>
          </a:p>
          <a:p>
            <a:endParaRPr lang="en-US" dirty="0" smtClean="0"/>
          </a:p>
          <a:p>
            <a:r>
              <a:rPr lang="en-US" dirty="0" smtClean="0"/>
              <a:t>Unallocated:</a:t>
            </a:r>
          </a:p>
          <a:p>
            <a:r>
              <a:rPr lang="en-US" dirty="0" smtClean="0"/>
              <a:t>5*2^125 + 2*2^124 + 2*2^123 + 2*2^122 + 2^121 + 2*2^120 + 2^119 + 2^118</a:t>
            </a:r>
          </a:p>
          <a:p>
            <a:r>
              <a:rPr lang="en-US" dirty="0" smtClean="0"/>
              <a:t>5*2^125 + 2^125 + 2^124 + 2^123 + 2^121 + 2^121 + 2^119 + 2^118</a:t>
            </a:r>
          </a:p>
          <a:p>
            <a:r>
              <a:rPr lang="en-US" dirty="0" smtClean="0"/>
              <a:t>6*2^125 + 2^124 + 2^123 + 2*2^121 + 2^119 + 2^118</a:t>
            </a:r>
          </a:p>
          <a:p>
            <a:r>
              <a:rPr lang="en-US" dirty="0" smtClean="0"/>
              <a:t>3*2^126 + 2^124 + 2^123 + 2^122 + 2^119 + 2^118</a:t>
            </a:r>
          </a:p>
          <a:p>
            <a:r>
              <a:rPr lang="en-US" dirty="0" smtClean="0"/>
              <a:t>2^118 * (3*2^8 + 2^6 + 2^5 + 2^4 + 2^1 + 1)</a:t>
            </a:r>
          </a:p>
          <a:p>
            <a:r>
              <a:rPr lang="en-US" dirty="0" smtClean="0"/>
              <a:t>2^118 * (3*256 + 64 + 32 + 16 + 2 + 1)</a:t>
            </a:r>
          </a:p>
          <a:p>
            <a:r>
              <a:rPr lang="en-US" dirty="0" smtClean="0"/>
              <a:t>2^118 * 883 &gt; 2^118 * 512 = 2^118 * 2^9 = 2^127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8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09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5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30-jan-2015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plane: software</a:t>
            </a:r>
            <a:r>
              <a:rPr lang="en-US" baseline="0" dirty="0" smtClean="0"/>
              <a:t>. Makes decisions over long time horizons.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plane: mostly hardware. A decision for each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6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2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2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29/10/2015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74A1-97B2-F346-AA2B-204EC2F97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70E3-CCF8-784A-BFDB-F5C9D5995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8DB-C24D-1449-B224-5F839EF47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29/10/2015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29/10/2015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29/10/2015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29/10/2015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29/10/2015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29/10/2015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29/10/2015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BE14-B330-764E-8689-58363A72AD2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096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99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5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6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4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image" Target="../media/image59.png"/><Relationship Id="rId9" Type="http://schemas.openxmlformats.org/officeDocument/2006/relationships/image" Target="../media/image60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1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8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2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2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2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2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2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GI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rin.net/policy/nrpm.html" TargetMode="External"/><Relationship Id="rId3" Type="http://schemas.openxmlformats.org/officeDocument/2006/relationships/image" Target="../media/image67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7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wmf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wmf"/><Relationship Id="rId3" Type="http://schemas.openxmlformats.org/officeDocument/2006/relationships/image" Target="../media/image75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4.wmf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5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2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2015-2016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100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differently…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What happens when a fragment is lost?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2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28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2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0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1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2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333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8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9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0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 smtClean="0"/>
              <a:t>rc.config</a:t>
            </a:r>
            <a:r>
              <a:rPr lang="en-US" dirty="0" smtClean="0"/>
              <a:t> </a:t>
            </a:r>
            <a:r>
              <a:rPr lang="en-US" sz="2100" dirty="0" smtClean="0"/>
              <a:t>(circa 1980’s your mileage will vary)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9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0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1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2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3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4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85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6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7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8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9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Router definitions</a:t>
            </a:r>
            <a:endParaRPr lang="en-US" b="1" dirty="0"/>
          </a:p>
        </p:txBody>
      </p:sp>
      <p:grpSp>
        <p:nvGrpSpPr>
          <p:cNvPr id="3" name="Group 39"/>
          <p:cNvGrpSpPr/>
          <p:nvPr/>
        </p:nvGrpSpPr>
        <p:grpSpPr>
          <a:xfrm>
            <a:off x="3276600" y="2362200"/>
            <a:ext cx="2590800" cy="1956370"/>
            <a:chOff x="3276600" y="2461331"/>
            <a:chExt cx="2590800" cy="1806660"/>
          </a:xfrm>
        </p:grpSpPr>
        <p:grpSp>
          <p:nvGrpSpPr>
            <p:cNvPr id="5" name="Group 13"/>
            <p:cNvGrpSpPr/>
            <p:nvPr/>
          </p:nvGrpSpPr>
          <p:grpSpPr>
            <a:xfrm>
              <a:off x="3276600" y="2743179"/>
              <a:ext cx="2590800" cy="1447784"/>
              <a:chOff x="3276600" y="2593432"/>
              <a:chExt cx="2590800" cy="169741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276600" y="3352803"/>
                <a:ext cx="838199" cy="44667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505200" y="3543300"/>
                <a:ext cx="761999" cy="658211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4800602" y="3581404"/>
                <a:ext cx="761998" cy="709445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4953000" y="2682768"/>
                <a:ext cx="762000" cy="44143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3352800" y="2593432"/>
                <a:ext cx="838200" cy="536026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29200" y="3390900"/>
                <a:ext cx="838200" cy="657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>
              <a:off x="4267202" y="276612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267202" y="396239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743200" y="2057400"/>
            <a:ext cx="3441824" cy="2697778"/>
            <a:chOff x="2743200" y="2057400"/>
            <a:chExt cx="3441824" cy="2697778"/>
          </a:xfrm>
        </p:grpSpPr>
        <p:sp>
          <p:nvSpPr>
            <p:cNvPr id="50" name="TextBox 49"/>
            <p:cNvSpPr txBox="1"/>
            <p:nvPr/>
          </p:nvSpPr>
          <p:spPr>
            <a:xfrm>
              <a:off x="4419600" y="205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5000" y="26024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0514" y="3212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42026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9600" y="4355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6600" y="42026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3212068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N-1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1800" y="2450068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</a:t>
              </a:r>
              <a:endParaRPr lang="en-US" sz="20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19200" y="5181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= number of external router “ports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 = speed (“line rate”) of a port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Router capacity = N x R</a:t>
            </a:r>
          </a:p>
        </p:txBody>
      </p:sp>
      <p:pic>
        <p:nvPicPr>
          <p:cNvPr id="4" name="Picture 5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6477000" y="3134380"/>
            <a:ext cx="152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  <a:latin typeface="+mn-lt"/>
              </a:rPr>
              <a:t>R</a:t>
            </a:r>
            <a:r>
              <a:rPr lang="en-US" sz="2800" b="1" dirty="0" smtClean="0">
                <a:solidFill>
                  <a:srgbClr val="8F3D8B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rgbClr val="8F3D8B"/>
                </a:solidFill>
                <a:latin typeface="+mn-lt"/>
              </a:rPr>
              <a:t>bits/sec</a:t>
            </a:r>
            <a:endParaRPr lang="en-US" sz="2000" b="1" i="1" dirty="0">
              <a:solidFill>
                <a:srgbClr val="8F3D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Q:</a:t>
            </a:r>
            <a:r>
              <a:rPr lang="en-US" dirty="0"/>
              <a:t> How does an ISP </a:t>
            </a:r>
            <a:r>
              <a:rPr lang="en-US" dirty="0" smtClean="0"/>
              <a:t>get a </a:t>
            </a:r>
            <a:r>
              <a:rPr lang="en-US" dirty="0"/>
              <a:t>block of addresses?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A:</a:t>
            </a:r>
            <a:r>
              <a:rPr lang="en-US" sz="2400" dirty="0">
                <a:solidFill>
                  <a:srgbClr val="FF0000"/>
                </a:solidFill>
              </a:rPr>
              <a:t> ICANN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orporation for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ames and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umbers</a:t>
            </a:r>
          </a:p>
          <a:p>
            <a:pPr lvl="1"/>
            <a:r>
              <a:rPr lang="en-US" dirty="0"/>
              <a:t>allocates addresses</a:t>
            </a:r>
          </a:p>
          <a:p>
            <a:pPr lvl="1"/>
            <a:r>
              <a:rPr lang="en-US" dirty="0"/>
              <a:t>manages DNS</a:t>
            </a:r>
          </a:p>
          <a:p>
            <a:pPr lvl="1"/>
            <a:r>
              <a:rPr lang="en-US" dirty="0"/>
              <a:t>assigns domain names, resolves disputes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5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6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97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042" y="0"/>
            <a:ext cx="70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 get more IP addresses?  well there is always…..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0" grpId="0" animBg="1"/>
      <p:bldP spid="245762" grpId="0"/>
      <p:bldP spid="245764" grpId="0" animBg="1"/>
      <p:bldP spid="245768" grpId="0" animBg="1"/>
      <p:bldP spid="245769" grpId="0" animBg="1"/>
      <p:bldP spid="245770" grpId="0" animBg="1"/>
      <p:bldP spid="245771" grpId="0" animBg="1"/>
      <p:bldP spid="245772" grpId="0"/>
      <p:bldP spid="245773" grpId="0"/>
      <p:bldP spid="245774" grpId="0"/>
      <p:bldP spid="245775" grpId="0"/>
      <p:bldP spid="245776" grpId="0" animBg="1"/>
      <p:bldP spid="245777" grpId="0"/>
      <p:bldP spid="245778" grpId="0" animBg="1"/>
      <p:bldP spid="245839" grpId="0" animBg="1"/>
      <p:bldP spid="245841" grpId="0"/>
      <p:bldP spid="245842" grpId="0" animBg="1"/>
      <p:bldP spid="245843" grpId="0" animBg="1"/>
      <p:bldP spid="245844" grpId="0" animBg="1"/>
      <p:bldP spid="245846" grpId="0" animBg="1"/>
      <p:bldP spid="245847" grpId="0" animBg="1"/>
      <p:bldP spid="245848" grpId="0"/>
      <p:bldP spid="245849" grpId="0" animBg="1"/>
      <p:bldP spid="245850" grpId="0"/>
      <p:bldP spid="245851" grpId="0" animBg="1"/>
      <p:bldP spid="24585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6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68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6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port-number field: </a:t>
            </a:r>
          </a:p>
          <a:p>
            <a:pPr lvl="1"/>
            <a:r>
              <a:rPr lang="en-US" dirty="0"/>
              <a:t>60,000 simultaneous connections with a single LAN-side address!</a:t>
            </a:r>
          </a:p>
          <a:p>
            <a:r>
              <a:rPr lang="en-US" dirty="0"/>
              <a:t>NAT is controversial:</a:t>
            </a:r>
          </a:p>
          <a:p>
            <a:pPr lvl="1"/>
            <a:r>
              <a:rPr lang="en-US" dirty="0"/>
              <a:t>routers should only process up to layer 3</a:t>
            </a:r>
          </a:p>
          <a:p>
            <a:pPr lvl="1"/>
            <a:r>
              <a:rPr lang="en-US" dirty="0"/>
              <a:t>violates end-to-end </a:t>
            </a:r>
            <a:r>
              <a:rPr lang="en-US" dirty="0" smtClean="0"/>
              <a:t>argument (?)</a:t>
            </a:r>
            <a:endParaRPr lang="en-US" dirty="0"/>
          </a:p>
          <a:p>
            <a:pPr lvl="2"/>
            <a:r>
              <a:rPr lang="en-US" dirty="0"/>
              <a:t>NAT possibility must be taken into account by app designers, </a:t>
            </a:r>
            <a:r>
              <a:rPr lang="en-US" dirty="0" err="1"/>
              <a:t>eg</a:t>
            </a:r>
            <a:r>
              <a:rPr lang="en-US" dirty="0"/>
              <a:t>, P2P applications</a:t>
            </a:r>
          </a:p>
          <a:p>
            <a:pPr lvl="1"/>
            <a:r>
              <a:rPr lang="en-US" dirty="0"/>
              <a:t>address shortage should instead be solved by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</a:t>
            </a:r>
            <a:r>
              <a:rPr lang="en-US" sz="2000" dirty="0" smtClean="0"/>
              <a:t>138.76.29.7</a:t>
            </a:r>
            <a:r>
              <a:rPr lang="en-US" sz="2000" dirty="0"/>
              <a:t>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5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6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57"/>
          <p:cNvSpPr>
            <a:spLocks noChangeArrowheads="1"/>
          </p:cNvSpPr>
          <p:nvPr/>
        </p:nvSpPr>
        <p:spPr bwMode="auto">
          <a:xfrm>
            <a:off x="7467600" y="5029200"/>
            <a:ext cx="1447800" cy="914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4" name="Cloud 57"/>
          <p:cNvSpPr>
            <a:spLocks noChangeArrowheads="1"/>
          </p:cNvSpPr>
          <p:nvPr/>
        </p:nvSpPr>
        <p:spPr bwMode="auto">
          <a:xfrm>
            <a:off x="7239000" y="2286000"/>
            <a:ext cx="1447800" cy="1143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3" name="Cloud 57"/>
          <p:cNvSpPr>
            <a:spLocks noChangeArrowheads="1"/>
          </p:cNvSpPr>
          <p:nvPr/>
        </p:nvSpPr>
        <p:spPr bwMode="auto">
          <a:xfrm>
            <a:off x="685800" y="1828800"/>
            <a:ext cx="1676400" cy="1295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1" name="Cloud 57"/>
          <p:cNvSpPr>
            <a:spLocks noChangeArrowheads="1"/>
          </p:cNvSpPr>
          <p:nvPr/>
        </p:nvSpPr>
        <p:spPr bwMode="auto">
          <a:xfrm>
            <a:off x="457200" y="4800600"/>
            <a:ext cx="2667000" cy="16002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5" name="Cloud 57"/>
          <p:cNvSpPr>
            <a:spLocks noChangeArrowheads="1"/>
          </p:cNvSpPr>
          <p:nvPr/>
        </p:nvSpPr>
        <p:spPr bwMode="auto">
          <a:xfrm>
            <a:off x="4038600" y="5029200"/>
            <a:ext cx="2895600" cy="134874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0" name="Cloud 57"/>
          <p:cNvSpPr>
            <a:spLocks noChangeArrowheads="1"/>
          </p:cNvSpPr>
          <p:nvPr/>
        </p:nvSpPr>
        <p:spPr bwMode="auto">
          <a:xfrm>
            <a:off x="2743200" y="1905000"/>
            <a:ext cx="3886200" cy="2667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grpSp>
        <p:nvGrpSpPr>
          <p:cNvPr id="3" name="Group 124"/>
          <p:cNvGrpSpPr/>
          <p:nvPr/>
        </p:nvGrpSpPr>
        <p:grpSpPr>
          <a:xfrm>
            <a:off x="1295400" y="2819400"/>
            <a:ext cx="6172200" cy="2781300"/>
            <a:chOff x="1447800" y="2247900"/>
            <a:chExt cx="6172200" cy="27813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1447800" y="2971800"/>
              <a:ext cx="1447800" cy="3048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2209801" y="2286001"/>
              <a:ext cx="685801" cy="533401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895600" y="3733800"/>
              <a:ext cx="838200" cy="5334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00400" y="4800600"/>
              <a:ext cx="1066800" cy="2286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927124" y="4178776"/>
              <a:ext cx="776446" cy="38894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010400" y="4800600"/>
              <a:ext cx="609600" cy="762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6629400" y="2247900"/>
              <a:ext cx="762000" cy="381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Networks and routers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648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F3D8B"/>
                </a:solidFill>
              </a:rPr>
              <a:t>AT&amp;T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438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INTEL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96200" y="525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MIT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68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JANET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pic>
        <p:nvPicPr>
          <p:cNvPr id="93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762000" cy="762000"/>
          </a:xfrm>
          <a:prstGeom prst="rect">
            <a:avLst/>
          </a:prstGeom>
          <a:noFill/>
        </p:spPr>
      </p:pic>
      <p:pic>
        <p:nvPicPr>
          <p:cNvPr id="33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03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5" name="Straight Connector 334"/>
          <p:cNvCxnSpPr/>
          <p:nvPr/>
        </p:nvCxnSpPr>
        <p:spPr>
          <a:xfrm flipV="1">
            <a:off x="2057400" y="4876800"/>
            <a:ext cx="609600" cy="381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endCxn id="325" idx="0"/>
          </p:cNvCxnSpPr>
          <p:nvPr/>
        </p:nvCxnSpPr>
        <p:spPr>
          <a:xfrm rot="16200000" flipH="1">
            <a:off x="4168593" y="2918011"/>
            <a:ext cx="768717" cy="1142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3581402" y="3581401"/>
            <a:ext cx="990599" cy="83819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6200000" flipH="1">
            <a:off x="4572000" y="3581400"/>
            <a:ext cx="685801" cy="533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V="1">
            <a:off x="2362200" y="5486400"/>
            <a:ext cx="609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2667000" y="49530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1828800" y="52578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endCxn id="330" idx="1"/>
          </p:cNvCxnSpPr>
          <p:nvPr/>
        </p:nvCxnSpPr>
        <p:spPr>
          <a:xfrm>
            <a:off x="4191000" y="5562600"/>
            <a:ext cx="838200" cy="1524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5143501" y="5829300"/>
            <a:ext cx="457199" cy="76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5124450" y="5276850"/>
            <a:ext cx="304800" cy="1143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endCxn id="326" idx="1"/>
          </p:cNvCxnSpPr>
          <p:nvPr/>
        </p:nvCxnSpPr>
        <p:spPr>
          <a:xfrm flipV="1">
            <a:off x="5486400" y="5471160"/>
            <a:ext cx="914400" cy="9144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325" idx="1"/>
          </p:cNvCxnSpPr>
          <p:nvPr/>
        </p:nvCxnSpPr>
        <p:spPr>
          <a:xfrm rot="10800000" flipV="1">
            <a:off x="3200404" y="3546661"/>
            <a:ext cx="1142997" cy="3473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4800600" y="2971800"/>
            <a:ext cx="1676400" cy="5334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324" idx="1"/>
          </p:cNvCxnSpPr>
          <p:nvPr/>
        </p:nvCxnSpPr>
        <p:spPr>
          <a:xfrm flipV="1">
            <a:off x="3733800" y="4263019"/>
            <a:ext cx="1219200" cy="8038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23" idx="1"/>
          </p:cNvCxnSpPr>
          <p:nvPr/>
        </p:nvCxnSpPr>
        <p:spPr>
          <a:xfrm rot="10800000">
            <a:off x="4495800" y="2590803"/>
            <a:ext cx="1676400" cy="30061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V="1">
            <a:off x="2971800" y="2590800"/>
            <a:ext cx="1371600" cy="838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 flipH="1" flipV="1">
            <a:off x="5295903" y="3086101"/>
            <a:ext cx="1066797" cy="9906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1678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197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27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0520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6388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33041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62200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533400" cy="4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4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9519"/>
            <a:ext cx="533400" cy="3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96824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4711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989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4102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1" name="Straight Connector 330"/>
          <p:cNvCxnSpPr/>
          <p:nvPr/>
        </p:nvCxnSpPr>
        <p:spPr>
          <a:xfrm rot="16200000" flipV="1">
            <a:off x="2933702" y="3771902"/>
            <a:ext cx="609599" cy="3809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876800" y="34290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486400" y="54864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410200" y="4191000"/>
            <a:ext cx="1295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(ISP)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58000" y="2133600"/>
            <a:ext cx="2057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(enterprise)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6200" y="3048000"/>
            <a:ext cx="1828800" cy="609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home,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small business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7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68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69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570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Remember this?  </a:t>
            </a:r>
            <a:r>
              <a:rPr lang="en-GB" altLang="ja-JP" sz="3600" dirty="0" err="1" smtClean="0">
                <a:ea typeface="ＭＳ Ｐゴシック" charset="0"/>
                <a:cs typeface="ＭＳ Ｐゴシック" charset="0"/>
              </a:rPr>
              <a:t>Traceroute</a:t>
            </a:r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 at work…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172" y="2530435"/>
            <a:ext cx="8388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Gluing it together: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How does my Network (address) interact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with my Data-Link (address)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9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42F3B61-5B23-3C41-B29B-02C15FD63E85}" type="slidenum">
              <a:rPr lang="en-US" sz="1200" i="0" smtClean="0">
                <a:latin typeface="Calibri"/>
                <a:cs typeface="Calibri"/>
              </a:rPr>
              <a:pPr/>
              <a:t>125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Switches vs.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Routers Summary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both store-and-forward devices</a:t>
            </a:r>
          </a:p>
          <a:p>
            <a:pPr lvl="1"/>
            <a:r>
              <a:rPr lang="en-US" sz="2000" dirty="0">
                <a:ea typeface="ＭＳ Ｐゴシック" charset="0"/>
              </a:rPr>
              <a:t>routers: network layer devices (examine network layer headers)</a:t>
            </a:r>
          </a:p>
          <a:p>
            <a:pPr lvl="1"/>
            <a:r>
              <a:rPr lang="en-US" sz="2000" dirty="0">
                <a:ea typeface="ＭＳ Ｐゴシック" charset="0"/>
              </a:rPr>
              <a:t>switches are link layer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routers maintain routing tables, implement routing algorithms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maintain switch tables, implement filtering, learning algorithms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8486" name="Picture 4" descr="566 Bridge and router 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126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(and IPv4 ARP)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or How do I glue my network to my data-link?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32-bit IP address: </a:t>
            </a:r>
          </a:p>
          <a:p>
            <a:pPr lvl="1"/>
            <a:r>
              <a:rPr lang="en-US" i="1" dirty="0">
                <a:ea typeface="ＭＳ Ｐゴシック" charset="0"/>
              </a:rPr>
              <a:t>network-layer</a:t>
            </a:r>
            <a:r>
              <a:rPr lang="en-US" dirty="0">
                <a:ea typeface="ＭＳ Ｐゴシック" charset="0"/>
              </a:rPr>
              <a:t> address</a:t>
            </a:r>
          </a:p>
          <a:p>
            <a:pPr lvl="1"/>
            <a:r>
              <a:rPr lang="en-US" dirty="0">
                <a:ea typeface="ＭＳ Ｐゴシック" charset="0"/>
              </a:rPr>
              <a:t>used to get datagram to destination IP subnet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burned in NIC ROM, also </a:t>
            </a:r>
            <a:r>
              <a:rPr lang="en-US" dirty="0" smtClean="0">
                <a:ea typeface="ＭＳ Ｐゴシック" charset="0"/>
              </a:rPr>
              <a:t>(commonly) software </a:t>
            </a:r>
            <a:r>
              <a:rPr lang="en-US" dirty="0">
                <a:ea typeface="ＭＳ Ｐゴシック" charset="0"/>
              </a:rPr>
              <a:t>settable</a:t>
            </a:r>
          </a:p>
        </p:txBody>
      </p:sp>
    </p:spTree>
    <p:extLst>
      <p:ext uri="{BB962C8B-B14F-4D97-AF65-F5344CB8AC3E}">
        <p14:creationId xmlns:p14="http://schemas.microsoft.com/office/powerpoint/2010/main" val="15543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D155F3-DEBC-0546-A795-93DB337E7C59}" type="slidenum">
              <a:rPr lang="en-US" sz="1200" i="0" smtClean="0">
                <a:latin typeface="Calibri"/>
                <a:cs typeface="Calibri"/>
              </a:rPr>
              <a:pPr/>
              <a:t>127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11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Addresses and ARP</a:t>
            </a:r>
          </a:p>
        </p:txBody>
      </p:sp>
      <p:sp>
        <p:nvSpPr>
          <p:cNvPr id="91145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490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rgbClr val="FF0000"/>
                </a:solidFill>
                <a:latin typeface="Calibri"/>
              </a:rPr>
              <a:t>Each adapter on LAN has unique LAN address</a:t>
            </a:r>
          </a:p>
        </p:txBody>
      </p:sp>
      <p:sp>
        <p:nvSpPr>
          <p:cNvPr id="91146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068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Ethernet</a:t>
            </a:r>
          </a:p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Broadcast </a:t>
            </a:r>
            <a:r>
              <a:rPr lang="en-US" sz="1800" i="0" dirty="0">
                <a:solidFill>
                  <a:srgbClr val="FF0000"/>
                </a:solidFill>
                <a:latin typeface="Calibri"/>
              </a:rPr>
              <a:t>address =</a:t>
            </a:r>
          </a:p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FF-FF-FF-FF-FF-FF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48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08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= adapter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7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8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9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0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1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3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4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455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1A-2F-BB-</a:t>
            </a:r>
            <a:r>
              <a:rPr lang="en-US" sz="1400" i="0" dirty="0" smtClean="0">
                <a:latin typeface="Calibri"/>
              </a:rPr>
              <a:t>709</a:t>
            </a:r>
            <a:r>
              <a:rPr lang="en-US" sz="1400" i="0" dirty="0">
                <a:latin typeface="Calibri"/>
              </a:rPr>
              <a:t>-AD</a:t>
            </a:r>
          </a:p>
        </p:txBody>
      </p:sp>
      <p:sp>
        <p:nvSpPr>
          <p:cNvPr id="91159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0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582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58-23-D7-FA-20-B0</a:t>
            </a:r>
          </a:p>
        </p:txBody>
      </p:sp>
      <p:sp>
        <p:nvSpPr>
          <p:cNvPr id="91162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0C-C4-11-6F-E3-98</a:t>
            </a:r>
          </a:p>
        </p:txBody>
      </p:sp>
      <p:sp>
        <p:nvSpPr>
          <p:cNvPr id="91164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5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403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71-</a:t>
            </a:r>
            <a:r>
              <a:rPr lang="en-US" sz="1400" i="0" dirty="0" smtClean="0">
                <a:latin typeface="Calibri"/>
              </a:rPr>
              <a:t>6F7</a:t>
            </a:r>
            <a:r>
              <a:rPr lang="en-US" sz="1400" i="0" dirty="0">
                <a:latin typeface="Calibri"/>
              </a:rPr>
              <a:t>-2B-08-53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043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   LAN</a:t>
            </a:r>
          </a:p>
          <a:p>
            <a:r>
              <a:rPr lang="en-US" sz="1800" i="0" dirty="0">
                <a:latin typeface="Calibri"/>
              </a:rPr>
              <a:t>(wired or</a:t>
            </a:r>
          </a:p>
          <a:p>
            <a:r>
              <a:rPr lang="en-US" sz="1800" i="0" dirty="0">
                <a:latin typeface="Calibri"/>
              </a:rPr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18211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F2BDD-3690-9340-9AFB-DEC04E0CDDAF}" type="slidenum">
              <a:rPr lang="en-US" sz="14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Every node maintains an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ARP</a:t>
            </a:r>
            <a:r>
              <a:rPr lang="en-US" dirty="0">
                <a:cs typeface="Calibri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&lt;IP address, MAC address&gt; </a:t>
            </a:r>
            <a:r>
              <a:rPr lang="en-US" dirty="0" smtClean="0">
                <a:ea typeface="Calibri"/>
                <a:cs typeface="Calibri"/>
              </a:rPr>
              <a:t>pair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Encapsulate and transmit the data packet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But: what if IP address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not</a:t>
            </a:r>
            <a:r>
              <a:rPr lang="en-US" dirty="0">
                <a:cs typeface="Calibri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broadcasts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Who has IP address 1.2.3.156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Receiver responds: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MAC address 58-23-D7-FA-20-B0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caches</a:t>
            </a:r>
            <a:r>
              <a:rPr lang="en-US" dirty="0">
                <a:ea typeface="Calibri"/>
                <a:cs typeface="Calibri"/>
              </a:rPr>
              <a:t> result in its ARP </a:t>
            </a:r>
            <a:r>
              <a:rPr lang="en-US" dirty="0" smtClean="0">
                <a:ea typeface="Calibri"/>
                <a:cs typeface="Calibri"/>
              </a:rPr>
              <a:t>table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(core)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15000" y="6019800"/>
            <a:ext cx="2062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/>
                <a:cs typeface="Calibri"/>
              </a:rPr>
              <a:t>72 racks, &gt;1MW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CRS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R=10/40/100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922 </a:t>
            </a:r>
            <a:r>
              <a:rPr lang="en-US" sz="2600" dirty="0" err="1" smtClean="0">
                <a:solidFill>
                  <a:schemeClr val="tx1"/>
                </a:solidFill>
              </a:rPr>
              <a:t>Tbps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Netflix: 0.7GB per hour (1.5Mb/s)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~600 million concurrent Netflix users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03492"/>
            <a:ext cx="4532703" cy="30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>
                <a:latin typeface="Helvetica" charset="0"/>
                <a:cs typeface="Calibri"/>
              </a:rPr>
              <a:t>1.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A</a:t>
            </a:r>
            <a:r>
              <a:rPr lang="en-US" dirty="0">
                <a:latin typeface="Helvetica" charset="0"/>
                <a:cs typeface="Calibri"/>
              </a:rPr>
              <a:t> 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</a:t>
            </a:r>
            <a:r>
              <a:rPr lang="en-US" dirty="0">
                <a:latin typeface="Helvetica" charset="0"/>
                <a:cs typeface="Calibri"/>
              </a:rPr>
              <a:t>.</a:t>
            </a:r>
            <a:br>
              <a:rPr lang="en-US" dirty="0">
                <a:latin typeface="Helvetica" charset="0"/>
                <a:cs typeface="Calibri"/>
              </a:rPr>
            </a:br>
            <a:r>
              <a:rPr lang="en-US" dirty="0">
                <a:latin typeface="Helvetica" charset="0"/>
                <a:cs typeface="Calibri"/>
              </a:rPr>
              <a:t>2.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 </a:t>
            </a:r>
            <a:r>
              <a:rPr lang="en-US" dirty="0">
                <a:latin typeface="Helvetica" charset="0"/>
                <a:cs typeface="Calibri"/>
              </a:rPr>
              <a:t>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B</a:t>
            </a:r>
            <a:r>
              <a:rPr lang="en-US" dirty="0">
                <a:latin typeface="Helvetica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5939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constructs an IP packet to send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has a gateway 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Used to reach destinations outside of 111.111.111.0/24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Address 111.111.111.110 for R learned via </a:t>
            </a:r>
            <a:r>
              <a:rPr lang="en-US" dirty="0" smtClean="0">
                <a:solidFill>
                  <a:srgbClr val="0000FF"/>
                </a:solidFill>
                <a:ea typeface="Calibri"/>
                <a:cs typeface="Calibri"/>
              </a:rPr>
              <a:t>DHCP/</a:t>
            </a:r>
            <a:r>
              <a:rPr lang="en-US" dirty="0" err="1" smtClean="0">
                <a:solidFill>
                  <a:srgbClr val="0000FF"/>
                </a:solidFill>
                <a:ea typeface="Calibri"/>
                <a:cs typeface="Calibri"/>
              </a:rPr>
              <a:t>config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3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learns the MAC address of </a:t>
            </a:r>
            <a:r>
              <a:rPr lang="en-US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 smtClean="0">
                <a:cs typeface="Calibri"/>
              </a:rPr>
              <a:t>’s </a:t>
            </a:r>
            <a:r>
              <a:rPr lang="en-US" dirty="0">
                <a:cs typeface="Calibri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responds with </a:t>
            </a:r>
            <a:r>
              <a:rPr lang="en-US" dirty="0" smtClean="0">
                <a:ea typeface="Calibri"/>
                <a:cs typeface="Calibri"/>
              </a:rPr>
              <a:t>E6-E9</a:t>
            </a:r>
            <a:r>
              <a:rPr lang="en-US" dirty="0">
                <a:ea typeface="Calibri"/>
                <a:cs typeface="Calibri"/>
              </a:rPr>
              <a:t>-00-17-BB-4B</a:t>
            </a:r>
          </a:p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endParaRPr lang="en-US" dirty="0">
              <a:cs typeface="Calibri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2743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Router </a:t>
            </a:r>
            <a:r>
              <a:rPr lang="en-US" sz="2800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’s </a:t>
            </a:r>
            <a:r>
              <a:rPr lang="en-US" sz="2800" dirty="0">
                <a:cs typeface="Calibri"/>
              </a:rPr>
              <a:t>adaptor receives the packet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Calibri"/>
              </a:rPr>
              <a:t>Router </a:t>
            </a:r>
            <a:r>
              <a:rPr lang="en-US" sz="2800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>
                <a:cs typeface="Calibri"/>
              </a:rPr>
              <a:t> consults its forwarding table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Packet matches 222.222.222.0/24 via other adaptor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8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s learns the MAC address of 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responds with 49-BD-D2-C7-</a:t>
            </a:r>
            <a:r>
              <a:rPr lang="en-US" dirty="0" smtClean="0">
                <a:ea typeface="Calibri"/>
                <a:cs typeface="Calibri"/>
              </a:rPr>
              <a:t>52A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458E67-F584-3F43-A21D-3C00464A7DE3}" type="slidenum">
              <a:rPr lang="en-US" sz="14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Impersonation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Any</a:t>
            </a:r>
            <a:r>
              <a:rPr lang="en-US" dirty="0">
                <a:ea typeface="Calibri"/>
                <a:cs typeface="Calibri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whatever</a:t>
            </a:r>
            <a:r>
              <a:rPr lang="en-US" dirty="0">
                <a:ea typeface="Calibri"/>
                <a:cs typeface="Calibri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Calibri"/>
              </a:rPr>
              <a:t>Actual </a:t>
            </a:r>
            <a:r>
              <a:rPr lang="en-US" dirty="0">
                <a:cs typeface="Calibri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never sees a problem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Because even though later packets carry its IP address, its NIC </a:t>
            </a:r>
            <a:r>
              <a:rPr lang="en-US" dirty="0" err="1">
                <a:ea typeface="Calibri"/>
                <a:cs typeface="Calibri"/>
              </a:rPr>
              <a:t>doesn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capture them since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not its MAC </a:t>
            </a:r>
            <a:r>
              <a:rPr lang="en-US" dirty="0" smtClean="0">
                <a:solidFill>
                  <a:srgbClr val="FF3300"/>
                </a:solidFill>
                <a:ea typeface="Calibri"/>
                <a:cs typeface="Calibri"/>
              </a:rPr>
              <a:t>address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5781" name="Picture 4" descr="arppoison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2" y="228600"/>
            <a:ext cx="902607" cy="1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3415D7-6CE7-704F-919D-9007E1D143FB}" type="slidenum">
              <a:rPr lang="en-US" sz="14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Broadcasting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Can use broadcast to make contact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</a:rPr>
              <a:t>Scalable because of limited size</a:t>
            </a:r>
          </a:p>
          <a:p>
            <a:pPr lvl="1"/>
            <a:endParaRPr lang="en-US" dirty="0" smtClean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Caching</a:t>
            </a:r>
            <a:r>
              <a:rPr lang="en-US" dirty="0">
                <a:cs typeface="Calibri"/>
              </a:rPr>
              <a:t>: remember the past for a while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Store the information you learn to reduce overhead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Remember your own address &amp; other host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s </a:t>
            </a:r>
            <a:r>
              <a:rPr lang="en-US" dirty="0" smtClean="0">
                <a:ea typeface="Calibri"/>
                <a:cs typeface="Calibri"/>
              </a:rPr>
              <a:t>addresses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Soft state</a:t>
            </a:r>
            <a:r>
              <a:rPr lang="en-US" dirty="0">
                <a:cs typeface="Calibri"/>
              </a:rPr>
              <a:t>: eventually forget the past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Associate a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time-to-live</a:t>
            </a:r>
            <a:r>
              <a:rPr lang="en-US" dirty="0">
                <a:ea typeface="Calibri"/>
                <a:cs typeface="Calibri"/>
              </a:rPr>
              <a:t> field with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either refresh or discard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Key for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robustness</a:t>
            </a:r>
            <a:r>
              <a:rPr lang="en-US" dirty="0">
                <a:ea typeface="Calibri"/>
                <a:cs typeface="Calibri"/>
              </a:rPr>
              <a:t> in the face of unpredictable change</a:t>
            </a:r>
          </a:p>
        </p:txBody>
      </p:sp>
    </p:spTree>
    <p:extLst>
      <p:ext uri="{BB962C8B-B14F-4D97-AF65-F5344CB8AC3E}">
        <p14:creationId xmlns:p14="http://schemas.microsoft.com/office/powerpoint/2010/main" val="10879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DNS-Like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host arrives:</a:t>
            </a:r>
          </a:p>
          <a:p>
            <a:pPr lvl="1"/>
            <a:r>
              <a:rPr lang="en-US" dirty="0" smtClean="0"/>
              <a:t>Assign it an IP address that will last as long it is present</a:t>
            </a:r>
          </a:p>
          <a:p>
            <a:pPr lvl="1"/>
            <a:r>
              <a:rPr lang="en-US" dirty="0" smtClean="0"/>
              <a:t>Add an entry into a table in DNS-server that maps MAC to IP addresses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Names: explicit creation, and are plentiful</a:t>
            </a:r>
          </a:p>
          <a:p>
            <a:pPr lvl="1"/>
            <a:r>
              <a:rPr lang="en-US" dirty="0" smtClean="0"/>
              <a:t>Hosts: come and go without informing network</a:t>
            </a:r>
          </a:p>
          <a:p>
            <a:pPr lvl="2"/>
            <a:r>
              <a:rPr lang="en-US" dirty="0" smtClean="0"/>
              <a:t>Must do mapping on demand</a:t>
            </a:r>
          </a:p>
          <a:p>
            <a:pPr lvl="1"/>
            <a:r>
              <a:rPr lang="en-US" dirty="0" smtClean="0"/>
              <a:t>Addresses: not plentiful, need to reuse and remap</a:t>
            </a:r>
          </a:p>
          <a:p>
            <a:pPr lvl="2"/>
            <a:r>
              <a:rPr lang="en-US" dirty="0" smtClean="0"/>
              <a:t>Soft-state enables dynamic reuse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address space in terms of /8’s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138</a:t>
            </a:fld>
            <a:endParaRPr lang="en-US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1971006" y="2301996"/>
          <a:ext cx="5323056" cy="3786544"/>
        </p:xfrm>
        <a:graphic>
          <a:graphicData uri="http://schemas.openxmlformats.org/drawingml/2006/table">
            <a:tbl>
              <a:tblPr/>
              <a:tblGrid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</a:tblGrid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124200" y="296279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131092" y="438527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124756" y="508010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8420" y="556325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D &amp; E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24 /8’s on January 12,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957778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(edge)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3528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ASR 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R=1/10/40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</a:t>
            </a:r>
            <a:r>
              <a:rPr lang="en-US" sz="2600" dirty="0" smtClean="0"/>
              <a:t>120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52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 /8’s on April 10,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140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/>
          </p:nvPr>
        </p:nvGraphicFramePr>
        <p:xfrm>
          <a:off x="1944554" y="2209379"/>
          <a:ext cx="5309824" cy="4035856"/>
        </p:xfrm>
        <a:graphic>
          <a:graphicData uri="http://schemas.openxmlformats.org/drawingml/2006/table">
            <a:tbl>
              <a:tblPr/>
              <a:tblGrid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13 /8’s on May 8,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35856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 /8’s on November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142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 /8’s</a:t>
            </a:r>
            <a:r>
              <a:rPr lang="en-US" sz="2000" dirty="0" smtClean="0"/>
              <a:t> on January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2011!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 field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long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= 4,294,967,295 addresses</a:t>
            </a:r>
          </a:p>
          <a:p>
            <a:r>
              <a:rPr lang="en-US" sz="2000" dirty="0" smtClean="0"/>
              <a:t>IPv6 = 340,282,366,920,938,463,374,607,432,768,211,456 addresses</a:t>
            </a:r>
          </a:p>
          <a:p>
            <a:r>
              <a:rPr lang="en-US" sz="2000" dirty="0" smtClean="0"/>
              <a:t>4x in number of bits translates to </a:t>
            </a:r>
            <a:r>
              <a:rPr lang="en-US" sz="2000" b="1" u="sng" dirty="0" smtClean="0"/>
              <a:t>huge</a:t>
            </a:r>
            <a:r>
              <a:rPr lang="en-US" sz="2000" dirty="0" smtClean="0"/>
              <a:t> increase in address space!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145</a:t>
            </a:fld>
            <a:endParaRPr lang="en-US"/>
          </a:p>
        </p:txBody>
      </p:sp>
      <p:pic>
        <p:nvPicPr>
          <p:cNvPr id="7" name="Picture 6" descr="014G_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68293"/>
            <a:ext cx="67008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Significant Protocol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Increased minimum MTU from 576 to 1280</a:t>
            </a:r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enroute</a:t>
            </a:r>
            <a:r>
              <a:rPr lang="en-US" sz="2000" dirty="0" smtClean="0"/>
              <a:t> fragmentation… fragmentation only at source</a:t>
            </a:r>
          </a:p>
          <a:p>
            <a:r>
              <a:rPr lang="en-US" sz="2000" dirty="0" smtClean="0"/>
              <a:t>Header changes</a:t>
            </a:r>
          </a:p>
          <a:p>
            <a:r>
              <a:rPr lang="en-US" sz="2000" dirty="0" smtClean="0"/>
              <a:t>Replace broadcast with multicast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146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3514" y="2881675"/>
            <a:ext cx="3581400" cy="2020887"/>
            <a:chOff x="192" y="1127"/>
            <a:chExt cx="2632" cy="156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34" y="1444"/>
              <a:ext cx="790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Fragment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Offset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19" y="1444"/>
              <a:ext cx="415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Flags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19" y="1127"/>
              <a:ext cx="1205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Total Length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18" y="1127"/>
              <a:ext cx="701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Type of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Service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42" y="1127"/>
              <a:ext cx="276" cy="3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IHL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56" y="2502"/>
              <a:ext cx="668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" y="2502"/>
              <a:ext cx="1964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Options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" y="2299"/>
              <a:ext cx="2632" cy="203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" y="2097"/>
              <a:ext cx="2632" cy="202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19" y="1771"/>
              <a:ext cx="1205" cy="3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Header Checksum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18" y="1771"/>
              <a:ext cx="701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Protocol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2" y="1771"/>
              <a:ext cx="726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Time to Live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2" y="1444"/>
              <a:ext cx="1427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Identification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2" y="1127"/>
              <a:ext cx="450" cy="31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gray">
            <a:xfrm>
              <a:off x="192" y="1444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gray">
            <a:xfrm>
              <a:off x="192" y="1771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gray">
            <a:xfrm>
              <a:off x="192" y="2097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gray">
            <a:xfrm>
              <a:off x="192" y="2299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gray">
            <a:xfrm>
              <a:off x="192" y="2502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gray">
            <a:xfrm>
              <a:off x="918" y="1771"/>
              <a:ext cx="0" cy="32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gray">
            <a:xfrm>
              <a:off x="642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gray">
            <a:xfrm>
              <a:off x="918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gray">
            <a:xfrm>
              <a:off x="1619" y="1127"/>
              <a:ext cx="0" cy="9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gray">
            <a:xfrm>
              <a:off x="2034" y="1444"/>
              <a:ext cx="0" cy="32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gray">
            <a:xfrm>
              <a:off x="2156" y="2502"/>
              <a:ext cx="0" cy="18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64114" y="2921362"/>
            <a:ext cx="3276600" cy="3352800"/>
            <a:chOff x="2928" y="1150"/>
            <a:chExt cx="2640" cy="277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29" y="1688"/>
              <a:ext cx="669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Next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Header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898" y="1688"/>
              <a:ext cx="670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Hop Limit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127" y="1150"/>
              <a:ext cx="1441" cy="538"/>
            </a:xfrm>
            <a:prstGeom prst="rect">
              <a:avLst/>
            </a:prstGeom>
            <a:solidFill>
              <a:srgbClr val="4798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Flow Label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79" y="1150"/>
              <a:ext cx="748" cy="538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Traffic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Class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28" y="3042"/>
              <a:ext cx="2640" cy="886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928" y="2175"/>
              <a:ext cx="2640" cy="86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28" y="1688"/>
              <a:ext cx="1301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Payload Length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28" y="1150"/>
              <a:ext cx="451" cy="538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gray">
            <a:xfrm>
              <a:off x="2928" y="1688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gray">
            <a:xfrm>
              <a:off x="2928" y="2175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gray">
            <a:xfrm>
              <a:off x="2928" y="3042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gray">
            <a:xfrm>
              <a:off x="3379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gray">
            <a:xfrm>
              <a:off x="4127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gray">
            <a:xfrm>
              <a:off x="4898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gray">
            <a:xfrm>
              <a:off x="4229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492189" y="5101284"/>
            <a:ext cx="3429000" cy="12265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</a:t>
            </a:r>
            <a:r>
              <a:rPr lang="en-GB" sz="1400" dirty="0">
                <a:solidFill>
                  <a:srgbClr val="000000"/>
                </a:solidFill>
              </a:rPr>
              <a:t>’</a:t>
            </a:r>
            <a:r>
              <a:rPr lang="en-US" sz="1400" dirty="0" err="1">
                <a:solidFill>
                  <a:srgbClr val="000000"/>
                </a:solidFill>
              </a:rPr>
              <a:t>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Name </a:t>
            </a:r>
            <a:r>
              <a:rPr lang="en-US" sz="1400" dirty="0">
                <a:solidFill>
                  <a:srgbClr val="000000"/>
                </a:solidFill>
              </a:rPr>
              <a:t>Kept from IPv4 to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Fields Not Kept in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Name and Position Changed in IPv6</a:t>
            </a:r>
            <a:endParaRPr lang="en-US" sz="14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New Field in IPv6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 rot="16200000">
            <a:off x="243621" y="5462003"/>
            <a:ext cx="1250950" cy="4368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Ctr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Legend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171514" y="5127987"/>
            <a:ext cx="328613" cy="228600"/>
          </a:xfrm>
          <a:prstGeom prst="rect">
            <a:avLst/>
          </a:prstGeom>
          <a:solidFill>
            <a:srgbClr val="F3BF2D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171514" y="5437550"/>
            <a:ext cx="328613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71514" y="5747112"/>
            <a:ext cx="328613" cy="228600"/>
          </a:xfrm>
          <a:prstGeom prst="rect">
            <a:avLst/>
          </a:prstGeom>
          <a:solidFill>
            <a:srgbClr val="4B87C3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-26411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774188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100620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596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verdana"/>
                        </a:rPr>
                        <a:t>IPv4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/>
                        </a:rPr>
                        <a:t>IPv6 </a:t>
                      </a:r>
                      <a:endParaRPr lang="en-US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Addresses are 32 bits (4 bytes) in length.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Addresses are 128 bits (16 bytes) in length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(A) resource records in DNS to map host names to IPv4 addresses.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(AAAA) resource records in DNS to map host names to IPv6 addresses.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IN-ADDR.ARPA DNS domain to map IPv4 addresses to host names.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IP6.ARPA DNS domain to map IPv6 addresses to host names.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is optional and should be supported externally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support is not optional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identify packet flow for </a:t>
                      </a:r>
                      <a:r>
                        <a:rPr lang="en-US" sz="1400" dirty="0" err="1">
                          <a:latin typeface="verdana"/>
                        </a:rPr>
                        <a:t>QoS</a:t>
                      </a:r>
                      <a:r>
                        <a:rPr lang="en-US" sz="1400" dirty="0">
                          <a:latin typeface="verdana"/>
                        </a:rPr>
                        <a:t> handling by routers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contains Flow Label field, which Identifies packet flow for </a:t>
                      </a:r>
                      <a:r>
                        <a:rPr lang="en-US" sz="1400" dirty="0" err="1">
                          <a:latin typeface="verdana"/>
                        </a:rPr>
                        <a:t>QoS</a:t>
                      </a:r>
                      <a:r>
                        <a:rPr lang="en-US" sz="1400" dirty="0">
                          <a:latin typeface="verdana"/>
                        </a:rPr>
                        <a:t> handling by router.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Both routers and the sending host fragment packets.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Routers do not support packet fragmentation. Sending host fragments packets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a checksum.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include a checksum.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options.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Optional data is supported as extension headers.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ARP uses broadcast ARP request to resolve IP to MAC/Hardware address.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Multicast Neighbor Solicitation messages resolve IP addresses to MAC addresses.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Internet Group Management Protocol (IGMP) manages membership in local subnet groups.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Multicast Listener Discovery (MLD) messages manage membership in local subnet groups.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Broadcast addresses are used to send traffic to all nodes on a subnet.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IPv6 uses a link-local scope all-nodes multicast address. </a:t>
                      </a:r>
                      <a:endParaRPr lang="en-US" sz="140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Configured either manually or through DHCP.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Does not require manual configuration or DHCP.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Must support a 576-byte packet size (possibly fragmented).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Must support a 1280-byte packet size (without fragmentation).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Why </a:t>
            </a:r>
            <a:r>
              <a:rPr lang="en-US" dirty="0" smtClean="0"/>
              <a:t>IPv6?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Larger address </a:t>
            </a:r>
            <a:r>
              <a:rPr lang="en-US" sz="2000" dirty="0"/>
              <a:t>space</a:t>
            </a:r>
          </a:p>
          <a:p>
            <a:endParaRPr lang="en-US" sz="2000" dirty="0"/>
          </a:p>
          <a:p>
            <a:r>
              <a:rPr lang="en-US" sz="2000" dirty="0"/>
              <a:t>Auto-</a:t>
            </a:r>
            <a:r>
              <a:rPr lang="en-US" sz="2000" dirty="0"/>
              <a:t>configuration</a:t>
            </a:r>
          </a:p>
          <a:p>
            <a:endParaRPr lang="en-US" sz="2000" dirty="0"/>
          </a:p>
          <a:p>
            <a:r>
              <a:rPr lang="en-US" sz="2000" dirty="0"/>
              <a:t>Cleanup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fragmentation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checksum</a:t>
            </a:r>
          </a:p>
          <a:p>
            <a:pPr marL="342900" lvl="2" indent="-342900"/>
            <a:r>
              <a:rPr lang="en-US" sz="2000" dirty="0"/>
              <a:t>Pseudo-header (w/o Hop Limit) covered by transport layer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Flow </a:t>
            </a:r>
            <a:r>
              <a:rPr lang="en-US" sz="2000" dirty="0"/>
              <a:t>label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Increase minimum MTU from 576 to 1280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Replace broadcasts with </a:t>
            </a:r>
            <a:r>
              <a:rPr lang="en-US" sz="2000" dirty="0"/>
              <a:t>multicast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Checksum!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89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Provided by transport layer, if needed</a:t>
            </a:r>
          </a:p>
          <a:p>
            <a:endParaRPr lang="en-US" sz="1200" dirty="0" smtClean="0"/>
          </a:p>
          <a:p>
            <a:r>
              <a:rPr lang="en-US" sz="2400" dirty="0" err="1" smtClean="0"/>
              <a:t>Ala</a:t>
            </a:r>
            <a:r>
              <a:rPr lang="en-US" sz="2400" dirty="0" smtClean="0"/>
              <a:t> TCP, includes pseudo-header</a:t>
            </a:r>
          </a:p>
          <a:p>
            <a:endParaRPr lang="en-US" sz="1200" dirty="0" smtClean="0"/>
          </a:p>
          <a:p>
            <a:r>
              <a:rPr lang="en-US" sz="2400" dirty="0" smtClean="0"/>
              <a:t>Pseudo-header doesn’t include Hop Limit</a:t>
            </a:r>
          </a:p>
          <a:p>
            <a:pPr lvl="1"/>
            <a:r>
              <a:rPr lang="en-US" sz="2000" dirty="0" smtClean="0"/>
              <a:t>No per-hop re-computation!</a:t>
            </a:r>
          </a:p>
          <a:p>
            <a:pPr lvl="1"/>
            <a:r>
              <a:rPr lang="en-US" sz="2000" dirty="0" smtClean="0"/>
              <a:t>Allows end-to-end implementation (transport layer)</a:t>
            </a:r>
          </a:p>
          <a:p>
            <a:endParaRPr lang="en-US" sz="1200" dirty="0" smtClean="0"/>
          </a:p>
          <a:p>
            <a:r>
              <a:rPr lang="en-US" sz="2400" dirty="0" smtClean="0"/>
              <a:t>UDP checksum required (wasn’t in IPv4</a:t>
            </a:r>
            <a:r>
              <a:rPr lang="en-US" sz="2400" dirty="0" smtClean="0"/>
              <a:t>) rfc6936: </a:t>
            </a:r>
            <a:r>
              <a:rPr lang="en-US" sz="2400" b="1" dirty="0" smtClean="0"/>
              <a:t>No more zero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Pseudo-header added to ICMPv6 checksum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routers (small business)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42672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3945E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 = 10/100/1000 Mbps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&lt; 10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11270" name="Picture 6" descr="Product Small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168" y="2667000"/>
            <a:ext cx="2701632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5952</a:t>
            </a:r>
          </a:p>
          <a:p>
            <a:r>
              <a:rPr lang="en-US" sz="2000" dirty="0" smtClean="0"/>
              <a:t>128-bit IPv6 addresses are represented in:</a:t>
            </a:r>
          </a:p>
          <a:p>
            <a:pPr lvl="1"/>
            <a:r>
              <a:rPr lang="en-US" sz="1800" dirty="0" smtClean="0"/>
              <a:t>Eight 16-bit segments </a:t>
            </a:r>
          </a:p>
          <a:p>
            <a:pPr lvl="1"/>
            <a:r>
              <a:rPr lang="en-US" sz="1800" dirty="0" smtClean="0"/>
              <a:t>Hexadecimal (non-case sensitive) between 0000 and FFFF</a:t>
            </a:r>
          </a:p>
          <a:p>
            <a:pPr lvl="1"/>
            <a:r>
              <a:rPr lang="en-US" sz="1800" dirty="0" smtClean="0"/>
              <a:t>Separated by colons </a:t>
            </a:r>
          </a:p>
          <a:p>
            <a:r>
              <a:rPr lang="en-US" sz="2000" dirty="0" smtClean="0"/>
              <a:t>Example: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3ffe:1944:0100:000a:0000:00bc:2500:0d0b</a:t>
            </a:r>
          </a:p>
          <a:p>
            <a:r>
              <a:rPr lang="en-US" sz="2000" dirty="0" smtClean="0"/>
              <a:t>Two rules for dealing with 0’s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150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700" y="4285623"/>
            <a:ext cx="4670563" cy="19835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29230" y="4866652"/>
            <a:ext cx="156565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One Hex digit = 4 bits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</a:t>
            </a:r>
            <a:r>
              <a:rPr lang="en-US" dirty="0" smtClean="0">
                <a:solidFill>
                  <a:srgbClr val="FF0000"/>
                </a:solidFill>
              </a:rPr>
              <a:t>Leading 0’s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leading zeroes in any 16-bit segment do not have to be written.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en-US" sz="1600" dirty="0" smtClean="0"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3ffe : 1944 :  100 :    a :    0 :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bc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: 2500 :  d0b</a:t>
            </a:r>
          </a:p>
          <a:p>
            <a:pPr lvl="1"/>
            <a:endParaRPr lang="en-US" sz="16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457200" lvl="1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3ffe:1944:100:a:0:bc:2500:d0b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100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a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bc : 2500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d0b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100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 : a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bc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 : 2500 : d0b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</a:p>
          <a:p>
            <a:pPr lvl="1"/>
            <a:r>
              <a:rPr lang="de-DE" sz="1600" i="1" dirty="0" err="1" smtClean="0">
                <a:solidFill>
                  <a:srgbClr val="FF0000"/>
                </a:solidFill>
              </a:rPr>
              <a:t>Which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is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correct</a:t>
            </a:r>
            <a:r>
              <a:rPr lang="de-DE" sz="1600" i="1" dirty="0" smtClean="0">
                <a:solidFill>
                  <a:srgbClr val="FF0000"/>
                </a:solidFill>
              </a:rPr>
              <a:t>?</a:t>
            </a:r>
            <a:endParaRPr lang="de-DE" sz="16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b="1" dirty="0" smtClean="0">
                <a:solidFill>
                  <a:srgbClr val="008000"/>
                </a:solidFill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3ffe : 1944 : 1000 : a000 : 0000 : bc00 : 2500 : d0b0</a:t>
            </a:r>
          </a:p>
          <a:p>
            <a:pPr lvl="1"/>
            <a:r>
              <a:rPr lang="de-DE" sz="1600" i="1" dirty="0" err="1" smtClean="0"/>
              <a:t>Which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correct</a:t>
            </a:r>
            <a:r>
              <a:rPr lang="de-DE" sz="1600" i="1" dirty="0" smtClean="0"/>
              <a:t>?</a:t>
            </a:r>
            <a:endParaRPr lang="de-DE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</a:t>
            </a:r>
            <a:r>
              <a:rPr lang="en-US" dirty="0" smtClean="0">
                <a:solidFill>
                  <a:srgbClr val="FF0000"/>
                </a:solidFill>
              </a:rPr>
              <a:t>Double Colon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Any </a:t>
            </a:r>
            <a:r>
              <a:rPr lang="en-US" sz="2000" b="1" dirty="0" smtClean="0"/>
              <a:t>single</a:t>
            </a:r>
            <a:r>
              <a:rPr lang="en-US" sz="2000" dirty="0" smtClean="0"/>
              <a:t>, </a:t>
            </a:r>
            <a:r>
              <a:rPr lang="en-US" sz="2000" b="1" dirty="0" smtClean="0"/>
              <a:t>contiguous</a:t>
            </a:r>
            <a:r>
              <a:rPr lang="en-US" sz="2000" dirty="0" smtClean="0"/>
              <a:t> string of </a:t>
            </a:r>
            <a:r>
              <a:rPr lang="en-US" sz="2000" b="1" dirty="0" smtClean="0"/>
              <a:t>16-bit segments </a:t>
            </a:r>
            <a:r>
              <a:rPr lang="en-US" sz="2000" dirty="0" smtClean="0"/>
              <a:t>consisting </a:t>
            </a:r>
            <a:r>
              <a:rPr lang="en-US" sz="2000" b="1" dirty="0" smtClean="0"/>
              <a:t>of all zeroes </a:t>
            </a:r>
            <a:r>
              <a:rPr lang="en-US" sz="2000" dirty="0" smtClean="0"/>
              <a:t>can be represented with a </a:t>
            </a:r>
            <a:r>
              <a:rPr lang="en-US" sz="2000" b="1" dirty="0" smtClean="0"/>
              <a:t>double colon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ff02 : 0000 : 0000 : 0000 : 0000 : 0000 : 0000 : 0005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0 :    0 :    0 :    0 :    0 :    0 :    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                                     :    5 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ff02::5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Only a </a:t>
            </a:r>
            <a:r>
              <a:rPr lang="en-US" sz="2000" b="1" dirty="0" smtClean="0">
                <a:solidFill>
                  <a:srgbClr val="FF0000"/>
                </a:solidFill>
              </a:rPr>
              <a:t>single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contiguous string of all-zero segments can be represented with a double colon. </a:t>
            </a:r>
          </a:p>
          <a:p>
            <a:endParaRPr lang="en-US" sz="800" dirty="0" smtClean="0"/>
          </a:p>
          <a:p>
            <a:r>
              <a:rPr lang="en-US" sz="2000" dirty="0" smtClean="0"/>
              <a:t>Example: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0d02 : 0000 : 0000 : 0014 : 0000 : 0000 : 0095</a:t>
            </a:r>
          </a:p>
          <a:p>
            <a:endParaRPr lang="en-US" sz="1000" dirty="0" smtClean="0"/>
          </a:p>
          <a:p>
            <a:r>
              <a:rPr lang="en-US" sz="2000" dirty="0" smtClean="0"/>
              <a:t>Both of these are correct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14 :    0 :    0 :   95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b="1" dirty="0" smtClean="0"/>
              <a:t>OR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:    0 :    0 :  14 </a:t>
            </a:r>
            <a:r>
              <a:rPr lang="en-US" sz="1800" b="1" dirty="0" smtClean="0">
                <a:solidFill>
                  <a:srgbClr val="FF0000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 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However, using double colon more than once creates ambiguity</a:t>
            </a:r>
          </a:p>
          <a:p>
            <a:endParaRPr lang="en-US" sz="2000" dirty="0"/>
          </a:p>
          <a:p>
            <a:r>
              <a:rPr lang="en-US" sz="2000" dirty="0" smtClean="0"/>
              <a:t>Example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2001:d02::14::95</a:t>
            </a:r>
          </a:p>
          <a:p>
            <a:pPr marL="0" indent="0" algn="ctr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 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  <a:br>
              <a:rPr lang="en-US" sz="2000" dirty="0" smtClean="0">
                <a:latin typeface="Courier"/>
                <a:cs typeface="Courier"/>
              </a:rPr>
            </a:b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IPv4, network portion of address can by identified by either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Netmask</a:t>
            </a:r>
            <a:r>
              <a:rPr lang="en-US" sz="2000" dirty="0" smtClean="0"/>
              <a:t>: 	</a:t>
            </a:r>
            <a:r>
              <a:rPr lang="en-US" sz="2000" dirty="0" smtClean="0">
                <a:latin typeface="Courier"/>
                <a:cs typeface="Courier"/>
              </a:rPr>
              <a:t>255.255.255.0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Bitcount</a:t>
            </a:r>
            <a:r>
              <a:rPr lang="en-US" sz="2000" dirty="0" smtClean="0"/>
              <a:t>:	</a:t>
            </a:r>
            <a:r>
              <a:rPr lang="en-US" sz="2000" dirty="0" smtClean="0">
                <a:latin typeface="Courier"/>
                <a:cs typeface="Courier"/>
              </a:rPr>
              <a:t>/24</a:t>
            </a:r>
          </a:p>
          <a:p>
            <a:endParaRPr lang="en-US" sz="24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Only use </a:t>
            </a:r>
            <a:r>
              <a:rPr lang="en-US" sz="2400" dirty="0" err="1" smtClean="0">
                <a:solidFill>
                  <a:srgbClr val="FF0000"/>
                </a:solidFill>
                <a:cs typeface="Courier"/>
              </a:rPr>
              <a:t>bitcount</a:t>
            </a:r>
            <a:r>
              <a:rPr lang="en-US" sz="24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2400" dirty="0" smtClean="0">
                <a:cs typeface="Courier"/>
              </a:rPr>
              <a:t>with IPv6</a:t>
            </a:r>
          </a:p>
          <a:p>
            <a:pPr marL="0" indent="0">
              <a:buNone/>
            </a:pPr>
            <a:endParaRPr lang="en-US" sz="1000" dirty="0" smtClean="0">
              <a:cs typeface="Courier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3ffe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1944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100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::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/64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Default route</a:t>
            </a:r>
            <a:r>
              <a:rPr lang="en-US" sz="2400" dirty="0" smtClean="0"/>
              <a:t>:		</a:t>
            </a:r>
            <a:r>
              <a:rPr lang="en-US" sz="2400" dirty="0"/>
              <a:t>	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ourier"/>
                <a:cs typeface="Courier"/>
              </a:rPr>
              <a:t>:/0</a:t>
            </a:r>
          </a:p>
          <a:p>
            <a:endParaRPr lang="en-US" sz="1000" dirty="0" smtClean="0"/>
          </a:p>
          <a:p>
            <a:r>
              <a:rPr lang="en-US" sz="2400" dirty="0" smtClean="0"/>
              <a:t>Unspecified Address: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::/128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2000" dirty="0" smtClean="0">
                <a:cs typeface="Courier"/>
              </a:rPr>
              <a:t>Used in SLAAC (coming later)</a:t>
            </a:r>
          </a:p>
          <a:p>
            <a:endParaRPr lang="en-US" sz="10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Loopback/Local Host: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::1/128</a:t>
            </a:r>
          </a:p>
          <a:p>
            <a:pPr lvl="1"/>
            <a:r>
              <a:rPr lang="en-US" sz="1600" dirty="0" smtClean="0">
                <a:cs typeface="Courier"/>
              </a:rPr>
              <a:t> No longer a /8 of addresses but a single address</a:t>
            </a:r>
          </a:p>
          <a:p>
            <a:pPr marL="457200" lvl="1" indent="0">
              <a:buNone/>
            </a:pPr>
            <a:endParaRPr lang="en-US" sz="16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57200" y="1524000"/>
            <a:ext cx="2438400" cy="990600"/>
          </a:xfrm>
          <a:prstGeom prst="wedgeEllipseCallout">
            <a:avLst>
              <a:gd name="adj1" fmla="val 20725"/>
              <a:gd name="adj2" fmla="val 11901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their way in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0" name="Oval Callout 49"/>
          <p:cNvSpPr/>
          <p:nvPr/>
        </p:nvSpPr>
        <p:spPr bwMode="auto">
          <a:xfrm>
            <a:off x="6553200" y="2286000"/>
            <a:ext cx="2438400" cy="990600"/>
          </a:xfrm>
          <a:prstGeom prst="wedgeEllipseCallout">
            <a:avLst>
              <a:gd name="adj1" fmla="val -36350"/>
              <a:gd name="adj2" fmla="val 134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before they leave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1" name="Oval Callout 50"/>
          <p:cNvSpPr/>
          <p:nvPr/>
        </p:nvSpPr>
        <p:spPr bwMode="auto">
          <a:xfrm>
            <a:off x="5867400" y="5105400"/>
            <a:ext cx="2743200" cy="1143000"/>
          </a:xfrm>
          <a:prstGeom prst="wedgeEllipseCallout">
            <a:avLst>
              <a:gd name="adj1" fmla="val -76247"/>
              <a:gd name="adj2" fmla="val -923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Transfers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packets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from input to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output ports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5" name="Oval Callout 54"/>
          <p:cNvSpPr/>
          <p:nvPr/>
        </p:nvSpPr>
        <p:spPr bwMode="auto">
          <a:xfrm>
            <a:off x="5867400" y="228600"/>
            <a:ext cx="2971800" cy="1600200"/>
          </a:xfrm>
          <a:prstGeom prst="wedgeEllipseCallout">
            <a:avLst>
              <a:gd name="adj1" fmla="val -12523"/>
              <a:gd name="adj2" fmla="val 494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Input and Output for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the same port are on one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physical </a:t>
            </a:r>
            <a:r>
              <a:rPr lang="en-US" sz="1800" dirty="0" err="1" smtClean="0">
                <a:latin typeface="+mn-lt"/>
              </a:rPr>
              <a:t>linecard</a:t>
            </a:r>
            <a:r>
              <a:rPr lang="en-US" sz="1800" dirty="0" smtClean="0">
                <a:latin typeface="+mn-lt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3048000" y="1600200"/>
            <a:ext cx="3276600" cy="1524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6553200" y="1752600"/>
            <a:ext cx="76200" cy="1447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4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 unicast address assigned to interfaces belonging to different nodes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Unicast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6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Globally routable addresses</a:t>
            </a:r>
          </a:p>
          <a:p>
            <a:pPr lvl="1"/>
            <a:r>
              <a:rPr lang="en-US" sz="1800" dirty="0" smtClean="0"/>
              <a:t>RFC 3587</a:t>
            </a:r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48 bit </a:t>
            </a:r>
            <a:r>
              <a:rPr lang="en-US" sz="1800" b="1" dirty="0" smtClean="0">
                <a:solidFill>
                  <a:srgbClr val="0000FF"/>
                </a:solidFill>
              </a:rPr>
              <a:t>global routing prefix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Hierarchically-structured value assigned to a site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Further broken down into Registry, ISP Prefix, and Site Prefix fields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16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Subnet ID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Identifier of a subnet within a site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64(!)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Interface ID</a:t>
            </a:r>
          </a:p>
          <a:p>
            <a:pPr lvl="2"/>
            <a:r>
              <a:rPr lang="en-US" sz="1600" dirty="0" smtClean="0"/>
              <a:t>Identify an interface on a subnet</a:t>
            </a:r>
          </a:p>
          <a:p>
            <a:pPr lvl="2"/>
            <a:r>
              <a:rPr lang="en-US" sz="1600" dirty="0" smtClean="0"/>
              <a:t>Motivated by expected use of MAC addresses (IEEE EUI-64 identifiers)</a:t>
            </a:r>
            <a:r>
              <a:rPr lang="en-US" sz="1600" dirty="0"/>
              <a:t> </a:t>
            </a:r>
            <a:r>
              <a:rPr lang="en-US" sz="1600" dirty="0" smtClean="0"/>
              <a:t>in SLAAC…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Except GUAs that start with ‘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000…’</a:t>
            </a:r>
            <a:r>
              <a:rPr lang="en-US" sz="1800" dirty="0">
                <a:solidFill>
                  <a:srgbClr val="FF0000"/>
                </a:solidFill>
              </a:rPr>
              <a:t> binary</a:t>
            </a:r>
          </a:p>
          <a:p>
            <a:pPr lvl="2"/>
            <a:r>
              <a:rPr lang="en-US" sz="1600" dirty="0"/>
              <a:t>Used for, e.g., “IPv4-Mapped IPv6 Addresses” (RFC 4308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161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396" y="1411356"/>
            <a:ext cx="4487676" cy="18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0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Unicast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Courier"/>
              </a:rPr>
              <a:t>Current </a:t>
            </a:r>
            <a:r>
              <a:rPr lang="en-US" sz="2000" b="1" dirty="0">
                <a:solidFill>
                  <a:srgbClr val="0000FF"/>
                </a:solidFill>
                <a:cs typeface="Courier"/>
              </a:rPr>
              <a:t>ARIN</a:t>
            </a:r>
            <a:r>
              <a:rPr lang="en-US" sz="2000" dirty="0">
                <a:cs typeface="Courier"/>
              </a:rPr>
              <a:t> policy is to assign no longer than /32 to an ISP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  <a:cs typeface="Courier"/>
              </a:rPr>
              <a:t>A</a:t>
            </a:r>
            <a:r>
              <a:rPr lang="en-US" sz="1800" dirty="0">
                <a:cs typeface="Courier"/>
              </a:rPr>
              <a:t>merican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R</a:t>
            </a:r>
            <a:r>
              <a:rPr lang="en-US" sz="1800" dirty="0">
                <a:cs typeface="Courier"/>
              </a:rPr>
              <a:t>egistry for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I</a:t>
            </a:r>
            <a:r>
              <a:rPr lang="en-US" sz="1800" dirty="0">
                <a:cs typeface="Courier"/>
              </a:rPr>
              <a:t>nternet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N</a:t>
            </a:r>
            <a:r>
              <a:rPr lang="en-US" sz="1800" dirty="0">
                <a:cs typeface="Courier"/>
              </a:rPr>
              <a:t>umbers</a:t>
            </a:r>
          </a:p>
          <a:p>
            <a:pPr lvl="1"/>
            <a:r>
              <a:rPr lang="en-US" sz="1800" dirty="0">
                <a:cs typeface="Courier"/>
                <a:hlinkClick r:id="rId2"/>
              </a:rPr>
              <a:t>https://www.arin.net/policy/</a:t>
            </a:r>
            <a:r>
              <a:rPr lang="en-US" sz="1800" dirty="0" smtClean="0">
                <a:cs typeface="Courier"/>
                <a:hlinkClick r:id="rId2"/>
              </a:rPr>
              <a:t>nrpm.html</a:t>
            </a:r>
            <a:endParaRPr lang="en-US" sz="1800" dirty="0" smtClean="0">
              <a:cs typeface="Courier"/>
            </a:endParaRPr>
          </a:p>
          <a:p>
            <a:pPr lvl="1"/>
            <a:r>
              <a:rPr lang="en-US" sz="1800" dirty="0" smtClean="0">
                <a:cs typeface="Courier"/>
              </a:rPr>
              <a:t>UCSC allocation is 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2607:F5F0::/</a:t>
            </a:r>
            <a:r>
              <a:rPr lang="en-US" sz="1800" dirty="0" smtClean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32</a:t>
            </a:r>
            <a:endParaRPr lang="en-US" sz="1800" dirty="0">
              <a:solidFill>
                <a:srgbClr val="FF0000"/>
              </a:solidFill>
              <a:cs typeface="Courier"/>
            </a:endParaRPr>
          </a:p>
          <a:p>
            <a:endParaRPr lang="en-US" sz="1200" dirty="0" smtClean="0"/>
          </a:p>
          <a:p>
            <a:r>
              <a:rPr lang="en-US" sz="2000" dirty="0" smtClean="0"/>
              <a:t>IANA </a:t>
            </a:r>
            <a:r>
              <a:rPr lang="en-US" sz="2000" dirty="0"/>
              <a:t>currently assigning addresses that start with </a:t>
            </a:r>
            <a:r>
              <a:rPr lang="en-US" sz="2000" dirty="0" smtClean="0"/>
              <a:t>‘</a:t>
            </a:r>
            <a:r>
              <a:rPr lang="en-US" sz="2000" dirty="0" smtClean="0">
                <a:latin typeface="Courier"/>
                <a:cs typeface="Courier"/>
              </a:rPr>
              <a:t>001…’</a:t>
            </a:r>
            <a:r>
              <a:rPr lang="en-US" sz="2000" dirty="0" smtClean="0"/>
              <a:t> </a:t>
            </a:r>
            <a:r>
              <a:rPr lang="en-US" sz="2000" dirty="0"/>
              <a:t>binary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2000::/3</a:t>
            </a:r>
          </a:p>
          <a:p>
            <a:pPr lvl="2"/>
            <a:r>
              <a:rPr lang="en-US" sz="1600" dirty="0" smtClean="0">
                <a:latin typeface="Courier"/>
                <a:cs typeface="Courier"/>
              </a:rPr>
              <a:t>(2000:: - 3FFF:FFFF:FFFF:FFFF:FFFF:FFFF:FFFF:FFFF)</a:t>
            </a:r>
          </a:p>
          <a:p>
            <a:pPr lvl="1"/>
            <a:r>
              <a:rPr lang="en-US" sz="1800" dirty="0" smtClean="0">
                <a:cs typeface="Courier"/>
              </a:rPr>
              <a:t>Supports</a:t>
            </a:r>
          </a:p>
          <a:p>
            <a:pPr lvl="2"/>
            <a:r>
              <a:rPr lang="en-US" sz="1600" dirty="0" smtClean="0">
                <a:cs typeface="Courier"/>
              </a:rPr>
              <a:t>Maximum 2</a:t>
            </a:r>
            <a:r>
              <a:rPr lang="en-US" sz="1600" baseline="30000" dirty="0" smtClean="0">
                <a:cs typeface="Courier"/>
              </a:rPr>
              <a:t>29</a:t>
            </a:r>
            <a:r>
              <a:rPr lang="en-US" sz="1600" dirty="0">
                <a:cs typeface="Courier"/>
              </a:rPr>
              <a:t> (</a:t>
            </a:r>
            <a:r>
              <a:rPr lang="en-US" sz="1600" dirty="0" smtClean="0">
                <a:cs typeface="Courier"/>
              </a:rPr>
              <a:t>536,870,912… 1/8 of an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Internet address space</a:t>
            </a:r>
            <a:r>
              <a:rPr lang="en-US" sz="16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of) ISPs </a:t>
            </a:r>
          </a:p>
          <a:p>
            <a:pPr lvl="2"/>
            <a:r>
              <a:rPr lang="en-US" sz="1600" dirty="0" smtClean="0">
                <a:cs typeface="Courier"/>
              </a:rPr>
              <a:t>2</a:t>
            </a:r>
            <a:r>
              <a:rPr lang="en-US" sz="1600" baseline="30000" dirty="0" smtClean="0">
                <a:cs typeface="Courier"/>
              </a:rPr>
              <a:t>45</a:t>
            </a:r>
            <a:r>
              <a:rPr lang="en-US" sz="1600" dirty="0" smtClean="0">
                <a:cs typeface="Courier"/>
              </a:rPr>
              <a:t> sites (equivalent to 8,192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IAS</a:t>
            </a:r>
            <a:r>
              <a:rPr lang="en-US" sz="1600" dirty="0" smtClean="0">
                <a:cs typeface="Courier"/>
              </a:rPr>
              <a:t>s of sites!)</a:t>
            </a:r>
          </a:p>
          <a:p>
            <a:endParaRPr lang="en-US" sz="1200" dirty="0">
              <a:cs typeface="Courier"/>
            </a:endParaRPr>
          </a:p>
          <a:p>
            <a:r>
              <a:rPr lang="en-US" sz="2000" dirty="0">
                <a:cs typeface="Courier"/>
              </a:rPr>
              <a:t>ISP can delegate a minimum of 2</a:t>
            </a:r>
            <a:r>
              <a:rPr lang="en-US" sz="2000" baseline="30000" dirty="0">
                <a:cs typeface="Courier"/>
              </a:rPr>
              <a:t>16</a:t>
            </a:r>
            <a:r>
              <a:rPr lang="en-US" sz="2000" dirty="0">
                <a:cs typeface="Courier"/>
              </a:rPr>
              <a:t>, or 65,535 site prefixes</a:t>
            </a:r>
          </a:p>
          <a:p>
            <a:pPr lvl="1"/>
            <a:r>
              <a:rPr lang="en-US" sz="1800" dirty="0">
                <a:cs typeface="Courier"/>
              </a:rPr>
              <a:t>Difference between Global Prefix (48 bits) and </a:t>
            </a:r>
            <a:r>
              <a:rPr lang="en-US" sz="1800" dirty="0" smtClean="0">
                <a:cs typeface="Courier"/>
              </a:rPr>
              <a:t>ISP Prefix </a:t>
            </a:r>
            <a:r>
              <a:rPr lang="en-US" sz="1800" dirty="0">
                <a:cs typeface="Courier"/>
              </a:rPr>
              <a:t>(32 bits</a:t>
            </a:r>
            <a:r>
              <a:rPr lang="en-US" sz="1800" dirty="0" smtClean="0">
                <a:cs typeface="Courier"/>
              </a:rPr>
              <a:t>)</a:t>
            </a:r>
            <a:endParaRPr lang="en-US" sz="18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162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335" y="1941974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Subnetting</a:t>
            </a:r>
            <a:r>
              <a:rPr lang="en-US" dirty="0" smtClean="0"/>
              <a:t> GUAs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site can identify 2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(65,535) subnets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4</a:t>
            </a:r>
            <a:r>
              <a:rPr lang="en-US" sz="1600" dirty="0">
                <a:latin typeface="Courier"/>
                <a:cs typeface="Courier"/>
              </a:rPr>
              <a:t>::/</a:t>
            </a:r>
            <a:r>
              <a:rPr lang="en-US" sz="1600" dirty="0" smtClean="0">
                <a:latin typeface="Courier"/>
                <a:cs typeface="Courier"/>
              </a:rPr>
              <a:t>64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...</a:t>
            </a:r>
          </a:p>
          <a:p>
            <a:endParaRPr lang="en-US" sz="2000" dirty="0" smtClean="0"/>
          </a:p>
          <a:p>
            <a:r>
              <a:rPr lang="en-US" sz="2000" dirty="0" smtClean="0"/>
              <a:t>Subnet has address space of 2</a:t>
            </a:r>
            <a:r>
              <a:rPr lang="en-US" sz="2000" baseline="30000" dirty="0" smtClean="0"/>
              <a:t>64</a:t>
            </a:r>
            <a:r>
              <a:rPr lang="en-US" sz="2000" dirty="0"/>
              <a:t>… </a:t>
            </a:r>
            <a:r>
              <a:rPr lang="en-US" sz="2000" dirty="0" smtClean="0"/>
              <a:t>an </a:t>
            </a:r>
            <a:r>
              <a:rPr lang="en-US" sz="2000" dirty="0"/>
              <a:t>IAS of IASs!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Can extend the subnet ID into the interface ID portion of the address…</a:t>
            </a:r>
          </a:p>
          <a:p>
            <a:pPr lvl="1"/>
            <a:r>
              <a:rPr lang="en-US" sz="1800" dirty="0" smtClean="0"/>
              <a:t>Sacrifice ability to use EUI-64 style of SLAAC…</a:t>
            </a:r>
          </a:p>
          <a:p>
            <a:pPr lvl="1"/>
            <a:r>
              <a:rPr lang="en-US" sz="1800" dirty="0" smtClean="0"/>
              <a:t>Maybe not a bad thing… more later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58" y="2060038"/>
            <a:ext cx="4858062" cy="13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huge numbers!!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Assume average /16’s allocated to ISPs and /22’s allocated to sites in IPv4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And this keeps assumption of /64 subnets!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1861249" y="2144658"/>
          <a:ext cx="5421502" cy="333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569"/>
                <a:gridCol w="1018573"/>
                <a:gridCol w="1216995"/>
                <a:gridCol w="1296365"/>
              </a:tblGrid>
              <a:tr h="35336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IPv6</a:t>
                      </a:r>
                      <a:r>
                        <a:rPr lang="en-US" b="0" dirty="0" smtClean="0"/>
                        <a:t> 2000::/3</a:t>
                      </a:r>
                      <a:r>
                        <a:rPr lang="en-US" b="0" baseline="0" dirty="0" smtClean="0"/>
                        <a:t> block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vs</a:t>
                      </a:r>
                      <a:r>
                        <a:rPr lang="en-US" sz="1600" baseline="0" dirty="0" smtClean="0"/>
                        <a:t> IPv4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/32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29</a:t>
                      </a:r>
                      <a:r>
                        <a:rPr lang="en-US" sz="1600" baseline="0" dirty="0" smtClean="0"/>
                        <a:t> = 512M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9,362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42</a:t>
                      </a:r>
                      <a:r>
                        <a:rPr lang="en-US" sz="1600" dirty="0" smtClean="0"/>
                        <a:t> = 4T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/48 – /64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16</a:t>
                      </a:r>
                      <a:r>
                        <a:rPr lang="en-US" sz="1600" dirty="0" smtClean="0"/>
                        <a:t> = 64K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1,024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IPv4</a:t>
                      </a:r>
                      <a:r>
                        <a:rPr lang="en-US" b="0" dirty="0" smtClean="0"/>
                        <a:t> class A, B, and C blocks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</a:t>
                      </a:r>
                      <a:r>
                        <a:rPr lang="en-US" sz="1600" baseline="0" dirty="0" smtClean="0"/>
                        <a:t> * 7/8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/22 * 7/8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/16 - 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 = 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923" y="4961178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Allocated </a:t>
            </a:r>
          </a:p>
          <a:p>
            <a:pPr lvl="1"/>
            <a:r>
              <a:rPr lang="en-US" sz="1400" dirty="0" smtClean="0"/>
              <a:t>2000::/3	Global Unicast</a:t>
            </a:r>
          </a:p>
          <a:p>
            <a:pPr lvl="1"/>
            <a:r>
              <a:rPr lang="en-US" sz="1400" dirty="0" smtClean="0"/>
              <a:t>FC00::/7	Unique Local Unicast</a:t>
            </a:r>
          </a:p>
          <a:p>
            <a:pPr lvl="1"/>
            <a:r>
              <a:rPr lang="en-US" sz="1400" dirty="0" smtClean="0"/>
              <a:t>FE80::/10 Link Local Unicast</a:t>
            </a:r>
          </a:p>
          <a:p>
            <a:pPr lvl="1"/>
            <a:r>
              <a:rPr lang="en-US" sz="1400" dirty="0" smtClean="0"/>
              <a:t>FF00::/8	Multicast</a:t>
            </a:r>
          </a:p>
          <a:p>
            <a:r>
              <a:rPr lang="en-US" sz="2000" b="1" i="1" dirty="0" smtClean="0"/>
              <a:t>Accounts for a bit more than 2</a:t>
            </a:r>
            <a:r>
              <a:rPr lang="en-US" sz="2000" b="1" i="1" baseline="30000" dirty="0" smtClean="0"/>
              <a:t>125</a:t>
            </a:r>
            <a:r>
              <a:rPr lang="en-US" sz="2000" b="1" i="1" dirty="0" smtClean="0"/>
              <a:t> of the address space.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Unallocated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(“Reserved by IETF”)</a:t>
            </a:r>
          </a:p>
          <a:p>
            <a:pPr lvl="1"/>
            <a:r>
              <a:rPr lang="en-US" sz="1400" dirty="0"/>
              <a:t>/3’s – 4000::, 6000::, 8000::, A000::, C000::</a:t>
            </a:r>
          </a:p>
          <a:p>
            <a:pPr lvl="1"/>
            <a:r>
              <a:rPr lang="en-US" sz="1400" dirty="0"/>
              <a:t>/4’s – 1000::, E000::</a:t>
            </a:r>
          </a:p>
          <a:p>
            <a:pPr lvl="1"/>
            <a:r>
              <a:rPr lang="en-US" sz="1400" dirty="0"/>
              <a:t>/5’s – 0800::, F000::</a:t>
            </a:r>
          </a:p>
          <a:p>
            <a:pPr lvl="1"/>
            <a:r>
              <a:rPr lang="en-US" sz="1400" dirty="0"/>
              <a:t>/6’s – 0400::, F800::</a:t>
            </a:r>
          </a:p>
          <a:p>
            <a:pPr lvl="1"/>
            <a:r>
              <a:rPr lang="en-US" sz="1400" dirty="0"/>
              <a:t>/7’s – 0200::</a:t>
            </a:r>
          </a:p>
          <a:p>
            <a:pPr lvl="1"/>
            <a:r>
              <a:rPr lang="en-US" sz="1400" dirty="0"/>
              <a:t>/8’s – 0000::, 0100::</a:t>
            </a:r>
          </a:p>
          <a:p>
            <a:pPr lvl="1"/>
            <a:r>
              <a:rPr lang="en-US" sz="1400" dirty="0"/>
              <a:t>/9’s – FE00::</a:t>
            </a:r>
          </a:p>
          <a:p>
            <a:pPr lvl="1"/>
            <a:r>
              <a:rPr lang="en-US" sz="1400" dirty="0"/>
              <a:t>/10’s – FEC0::</a:t>
            </a:r>
          </a:p>
          <a:p>
            <a:r>
              <a:rPr lang="en-US" sz="1800" b="1" i="1" dirty="0" smtClean="0"/>
              <a:t>Accounts for a little more than </a:t>
            </a:r>
            <a:r>
              <a:rPr lang="en-US" sz="1800" b="1" i="1" dirty="0" smtClean="0">
                <a:solidFill>
                  <a:srgbClr val="FF0000"/>
                </a:solidFill>
              </a:rPr>
              <a:t>2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127</a:t>
            </a:r>
            <a:r>
              <a:rPr lang="en-US" sz="1800" b="1" i="1" dirty="0" smtClean="0"/>
              <a:t>, or more than half, of the address space!!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390" y="5450670"/>
            <a:ext cx="591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www.iana.org</a:t>
            </a:r>
            <a:r>
              <a:rPr lang="en-US" sz="1400" dirty="0"/>
              <a:t>/assignments/ipv6-address-space/ipv6-address-</a:t>
            </a:r>
            <a:r>
              <a:rPr lang="en-US" sz="1400" dirty="0" smtClean="0"/>
              <a:t>space.xml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Courier"/>
              </a:rPr>
              <a:t>/64 </a:t>
            </a:r>
            <a:r>
              <a:rPr lang="en-US" dirty="0" smtClean="0"/>
              <a:t>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Scanning a subnet becomes a </a:t>
            </a:r>
            <a:r>
              <a:rPr lang="en-US" sz="2000" dirty="0" err="1" smtClean="0"/>
              <a:t>DoS</a:t>
            </a:r>
            <a:r>
              <a:rPr lang="en-US" sz="2000" dirty="0" smtClean="0"/>
              <a:t> attack!</a:t>
            </a:r>
          </a:p>
          <a:p>
            <a:pPr lvl="1"/>
            <a:r>
              <a:rPr lang="en-US" sz="1800" dirty="0" smtClean="0"/>
              <a:t>Creates IPv6 version of 2</a:t>
            </a:r>
            <a:r>
              <a:rPr lang="en-US" sz="1800" baseline="30000" dirty="0" smtClean="0"/>
              <a:t>64</a:t>
            </a:r>
            <a:r>
              <a:rPr lang="en-US" sz="1800" dirty="0" smtClean="0"/>
              <a:t> ARP entries in routers</a:t>
            </a:r>
          </a:p>
          <a:p>
            <a:pPr lvl="1"/>
            <a:r>
              <a:rPr lang="en-US" sz="1800" dirty="0" smtClean="0"/>
              <a:t>Exhaust address-translation table space</a:t>
            </a:r>
          </a:p>
          <a:p>
            <a:pPr marL="457200" lvl="1" indent="0">
              <a:buNone/>
            </a:pPr>
            <a:endParaRPr lang="en-US" sz="1600" dirty="0">
              <a:latin typeface="Courier"/>
              <a:cs typeface="Courier"/>
            </a:endParaRPr>
          </a:p>
          <a:p>
            <a:r>
              <a:rPr lang="en-US" sz="2100" dirty="0"/>
              <a:t>So now we </a:t>
            </a:r>
            <a:r>
              <a:rPr lang="en-US" sz="2100" dirty="0"/>
              <a:t>have</a:t>
            </a:r>
            <a:r>
              <a:rPr lang="en-US" sz="2100" dirty="0" smtClean="0"/>
              <a:t>: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00FF"/>
                </a:solidFill>
                <a:latin typeface="Courier"/>
                <a:cs typeface="Courier"/>
              </a:rPr>
              <a:t>ping6 ff02::1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nodes in broadcast domain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ping6 ff02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::2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routers in broadcast </a:t>
            </a:r>
            <a:r>
              <a:rPr lang="en-US" sz="2000" dirty="0" smtClean="0">
                <a:latin typeface="Courier"/>
                <a:cs typeface="Courier"/>
              </a:rPr>
              <a:t>domain</a:t>
            </a:r>
            <a:endParaRPr lang="en-US" sz="1600" dirty="0" smtClean="0"/>
          </a:p>
          <a:p>
            <a:endParaRPr lang="en-US" sz="2200" dirty="0" smtClean="0"/>
          </a:p>
          <a:p>
            <a:r>
              <a:rPr lang="en-US" sz="2000" dirty="0" smtClean="0"/>
              <a:t>Solutions</a:t>
            </a:r>
          </a:p>
          <a:p>
            <a:pPr lvl="1"/>
            <a:r>
              <a:rPr lang="en-US" sz="1800" dirty="0" smtClean="0"/>
              <a:t>RFC 6164 recommends use of </a:t>
            </a:r>
            <a:r>
              <a:rPr lang="en-US" sz="1800" dirty="0" smtClean="0">
                <a:cs typeface="Courier"/>
              </a:rPr>
              <a:t>/127 </a:t>
            </a:r>
            <a:r>
              <a:rPr lang="en-US" sz="1800" dirty="0" smtClean="0"/>
              <a:t>to protect router-router links</a:t>
            </a:r>
          </a:p>
          <a:p>
            <a:pPr lvl="1"/>
            <a:r>
              <a:rPr lang="en-US" sz="1800" dirty="0" smtClean="0"/>
              <a:t>RFC 3756 suggest “clever cache management” to address more generally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‘</a:t>
            </a:r>
            <a:r>
              <a:rPr lang="en-US" sz="1800" dirty="0">
                <a:latin typeface="Courier"/>
                <a:cs typeface="Courier"/>
              </a:rPr>
              <a:t>11111110 10</a:t>
            </a:r>
            <a:r>
              <a:rPr lang="en-US" sz="1800" dirty="0"/>
              <a:t>…’ binary</a:t>
            </a:r>
            <a:r>
              <a:rPr lang="en-US" sz="1800" dirty="0" smtClean="0"/>
              <a:t> (</a:t>
            </a:r>
            <a:r>
              <a:rPr lang="en-US" sz="1800" dirty="0">
                <a:latin typeface="Courier"/>
                <a:cs typeface="Courier"/>
              </a:rPr>
              <a:t>FE80::/10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According to RFC 4291 bits 11-64 should be 0’s… so really </a:t>
            </a:r>
            <a:r>
              <a:rPr lang="en-US" sz="1600" dirty="0">
                <a:latin typeface="Courier"/>
                <a:cs typeface="Courier"/>
              </a:rPr>
              <a:t>FE80::/</a:t>
            </a:r>
            <a:r>
              <a:rPr lang="en-US" sz="1600" dirty="0" smtClean="0">
                <a:latin typeface="Courier"/>
                <a:cs typeface="Courier"/>
              </a:rPr>
              <a:t>64?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1800" dirty="0" smtClean="0"/>
              <a:t>For use on a single link.</a:t>
            </a:r>
          </a:p>
          <a:p>
            <a:pPr lvl="1"/>
            <a:r>
              <a:rPr lang="en-US" sz="1600" dirty="0" smtClean="0"/>
              <a:t>Automatic address configuration</a:t>
            </a:r>
          </a:p>
          <a:p>
            <a:pPr lvl="1"/>
            <a:r>
              <a:rPr lang="en-US" sz="1600" dirty="0" smtClean="0"/>
              <a:t>Neighbor discovery (IPv6 ARP)</a:t>
            </a:r>
          </a:p>
          <a:p>
            <a:pPr lvl="1"/>
            <a:r>
              <a:rPr lang="en-US" sz="1600" dirty="0" smtClean="0"/>
              <a:t>When no routers are present</a:t>
            </a:r>
          </a:p>
          <a:p>
            <a:pPr lvl="1"/>
            <a:r>
              <a:rPr lang="en-US" sz="1600" dirty="0" smtClean="0"/>
              <a:t>Routers must not forward</a:t>
            </a:r>
          </a:p>
          <a:p>
            <a:endParaRPr lang="en-US" sz="1000" dirty="0" smtClean="0"/>
          </a:p>
          <a:p>
            <a:r>
              <a:rPr lang="en-US" sz="1800" dirty="0" smtClean="0"/>
              <a:t>Addresses “chicken-or-egg” problem… need an address to get an address.</a:t>
            </a:r>
          </a:p>
          <a:p>
            <a:endParaRPr lang="en-US" sz="1000" dirty="0" smtClean="0"/>
          </a:p>
          <a:p>
            <a:r>
              <a:rPr lang="en-US" sz="1800" dirty="0" smtClean="0"/>
              <a:t>Address assignment done unilaterally by node (later)</a:t>
            </a:r>
          </a:p>
          <a:p>
            <a:endParaRPr lang="en-US" sz="1000" dirty="0"/>
          </a:p>
          <a:p>
            <a:r>
              <a:rPr lang="en-US" sz="1800" dirty="0" smtClean="0"/>
              <a:t>IPv4 has link-local address (</a:t>
            </a:r>
            <a:r>
              <a:rPr lang="en-US" sz="1800" dirty="0" smtClean="0">
                <a:latin typeface="Courier"/>
                <a:cs typeface="Courier"/>
              </a:rPr>
              <a:t>169.254/16</a:t>
            </a:r>
            <a:r>
              <a:rPr lang="en-US" sz="1800" dirty="0" smtClean="0"/>
              <a:t>, RFC 3927)</a:t>
            </a:r>
          </a:p>
          <a:p>
            <a:pPr lvl="1"/>
            <a:r>
              <a:rPr lang="en-US" sz="1600" dirty="0" smtClean="0"/>
              <a:t>Only used if no globally routable addresses available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168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10820" y="2543657"/>
            <a:ext cx="4425044" cy="1503221"/>
            <a:chOff x="717" y="829"/>
            <a:chExt cx="4325" cy="1379"/>
          </a:xfrm>
        </p:grpSpPr>
        <p:pic>
          <p:nvPicPr>
            <p:cNvPr id="8" name="Picture 5" descr="004G_28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7" y="829"/>
              <a:ext cx="4325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76" y="1024"/>
              <a:ext cx="1569" cy="28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700" dirty="0"/>
                <a:t>Remaining 54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6096000" y="685800"/>
            <a:ext cx="2895600" cy="1600200"/>
          </a:xfrm>
          <a:prstGeom prst="wedgeEllipseCallout">
            <a:avLst>
              <a:gd name="adj1" fmla="val -75808"/>
              <a:gd name="adj2" fmla="val 381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(1)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 IGP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and BGP protocols;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compute routing tables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6172200" y="838200"/>
            <a:ext cx="2895600" cy="1600200"/>
          </a:xfrm>
          <a:prstGeom prst="wedgeEllipseCallout">
            <a:avLst>
              <a:gd name="adj1" fmla="val -75341"/>
              <a:gd name="adj2" fmla="val 3647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(2)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Push forwarding 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tables to the line cards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67000" y="2362200"/>
            <a:ext cx="1600200" cy="3810000"/>
            <a:chOff x="2667000" y="2362200"/>
            <a:chExt cx="1600200" cy="38100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048000" y="2362200"/>
              <a:ext cx="10668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6" idx="3"/>
            </p:cNvCxnSpPr>
            <p:nvPr/>
          </p:nvCxnSpPr>
          <p:spPr bwMode="auto">
            <a:xfrm flipH="1">
              <a:off x="3023786" y="2362200"/>
              <a:ext cx="1167214" cy="17772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048000" y="2362200"/>
              <a:ext cx="1219200" cy="3505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667000" y="3200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67000" y="3962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5867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‘1111110…’ binary (</a:t>
            </a:r>
            <a:r>
              <a:rPr lang="en-US" sz="1800" dirty="0" smtClean="0">
                <a:latin typeface="Courier"/>
                <a:cs typeface="Courier"/>
              </a:rPr>
              <a:t>FC00::/7</a:t>
            </a:r>
            <a:r>
              <a:rPr lang="en-US" sz="1800" dirty="0" smtClean="0"/>
              <a:t>)</a:t>
            </a:r>
          </a:p>
          <a:p>
            <a:endParaRPr lang="en-US" sz="1200" dirty="0"/>
          </a:p>
          <a:p>
            <a:r>
              <a:rPr lang="en-US" sz="1800" dirty="0"/>
              <a:t>Globally unique addresses intended for local communication</a:t>
            </a:r>
          </a:p>
          <a:p>
            <a:pPr lvl="1"/>
            <a:r>
              <a:rPr lang="en-US" sz="1600" dirty="0"/>
              <a:t>IPv6 equivalent </a:t>
            </a:r>
            <a:r>
              <a:rPr lang="en-US" sz="1600" dirty="0" smtClean="0"/>
              <a:t>of IPv4 </a:t>
            </a:r>
            <a:r>
              <a:rPr lang="en-US" sz="1600" dirty="0"/>
              <a:t>RFC 1918 addresses</a:t>
            </a:r>
          </a:p>
          <a:p>
            <a:endParaRPr lang="en-US" sz="1200" dirty="0" smtClean="0"/>
          </a:p>
          <a:p>
            <a:r>
              <a:rPr lang="en-US" sz="1800" dirty="0" smtClean="0"/>
              <a:t>Defined in RFC 4193</a:t>
            </a:r>
          </a:p>
          <a:p>
            <a:pPr lvl="1"/>
            <a:r>
              <a:rPr lang="en-US" sz="1600" dirty="0" smtClean="0"/>
              <a:t>Replace “site local” addresses defined in RFC 1884, deprecated in RFC 3879</a:t>
            </a:r>
          </a:p>
          <a:p>
            <a:endParaRPr lang="en-US" sz="1200" dirty="0" smtClean="0"/>
          </a:p>
          <a:p>
            <a:r>
              <a:rPr lang="en-US" sz="1800" dirty="0" smtClean="0"/>
              <a:t>Should not be installed in global DNS</a:t>
            </a:r>
          </a:p>
          <a:p>
            <a:pPr lvl="1"/>
            <a:r>
              <a:rPr lang="en-US" sz="1600" dirty="0" smtClean="0"/>
              <a:t>Can be installed in “local DNS”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Local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4 parts</a:t>
            </a:r>
          </a:p>
          <a:p>
            <a:pPr lvl="1"/>
            <a:r>
              <a:rPr lang="en-US" sz="1800" dirty="0"/>
              <a:t>“</a:t>
            </a:r>
            <a:r>
              <a:rPr lang="en-US" sz="1800" b="1" dirty="0">
                <a:solidFill>
                  <a:srgbClr val="0000FF"/>
                </a:solidFill>
              </a:rPr>
              <a:t>L</a:t>
            </a:r>
            <a:r>
              <a:rPr lang="en-US" sz="1800" dirty="0"/>
              <a:t>” bit always 1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Global ID </a:t>
            </a:r>
            <a:r>
              <a:rPr lang="en-US" sz="1800" dirty="0"/>
              <a:t>(40 bits) randomly generated to enforce the idea that these addresses are not to be globally routed or </a:t>
            </a:r>
            <a:r>
              <a:rPr lang="en-US" sz="1800" dirty="0" smtClean="0"/>
              <a:t>aggregated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Subnet ID </a:t>
            </a:r>
            <a:r>
              <a:rPr lang="en-US" sz="1800" dirty="0"/>
              <a:t>(16 bits)… same as Globally Unique Subnet ID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Interface ID </a:t>
            </a:r>
            <a:r>
              <a:rPr lang="en-US" sz="1800" dirty="0"/>
              <a:t>(64 bits)… same as Globally Unique Interface </a:t>
            </a:r>
            <a:r>
              <a:rPr lang="en-US" sz="1800" dirty="0" smtClean="0"/>
              <a:t>ID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02" y="3968941"/>
            <a:ext cx="6991085" cy="19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Anycast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‘</a:t>
            </a:r>
            <a:r>
              <a:rPr lang="en-US" sz="2000" dirty="0" smtClean="0"/>
              <a:t>11111111…</a:t>
            </a:r>
            <a:r>
              <a:rPr lang="en-US" sz="2000" dirty="0"/>
              <a:t>’ binary (</a:t>
            </a:r>
            <a:r>
              <a:rPr lang="en-US" sz="2000" dirty="0" smtClean="0"/>
              <a:t>FF00</a:t>
            </a:r>
            <a:r>
              <a:rPr lang="en-US" sz="2000" dirty="0"/>
              <a:t>::</a:t>
            </a:r>
            <a:r>
              <a:rPr lang="en-US" sz="2000" dirty="0" smtClean="0"/>
              <a:t>/8)</a:t>
            </a:r>
          </a:p>
          <a:p>
            <a:r>
              <a:rPr lang="en-US" sz="2000" dirty="0" smtClean="0"/>
              <a:t>Equivalent to IPv4 multicast (224.0.0.0/8)</a:t>
            </a:r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Flag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Scope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173</a:t>
            </a:fld>
            <a:endParaRPr lang="en-US"/>
          </a:p>
        </p:txBody>
      </p:sp>
      <p:pic>
        <p:nvPicPr>
          <p:cNvPr id="7" name="Picture 4" descr="314P_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443" y="3487647"/>
            <a:ext cx="6646106" cy="27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019800" y="5477142"/>
            <a:ext cx="9250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Reserved 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nodes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FF01::1</a:t>
            </a:r>
            <a:r>
              <a:rPr lang="en-US" sz="1600" dirty="0" smtClean="0"/>
              <a:t> – interface-local; used for loopback multicast transmissions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FF02::1</a:t>
            </a:r>
            <a:r>
              <a:rPr lang="en-US" sz="1600" dirty="0" smtClean="0"/>
              <a:t> – link-local; </a:t>
            </a:r>
            <a:r>
              <a:rPr lang="en-US" sz="1600" dirty="0" smtClean="0">
                <a:solidFill>
                  <a:srgbClr val="FF0000"/>
                </a:solidFill>
              </a:rPr>
              <a:t>replaces IPv4 broadcast address</a:t>
            </a:r>
            <a:r>
              <a:rPr lang="en-US" sz="1600" dirty="0" smtClean="0"/>
              <a:t> (all 1’s host)</a:t>
            </a:r>
          </a:p>
          <a:p>
            <a:endParaRPr lang="en-US" sz="1000" dirty="0" smtClean="0"/>
          </a:p>
          <a:p>
            <a:r>
              <a:rPr lang="en-US" sz="1800" dirty="0" smtClean="0"/>
              <a:t>All routers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FF01::2</a:t>
            </a:r>
            <a:r>
              <a:rPr lang="en-US" sz="1600" dirty="0" smtClean="0"/>
              <a:t> (interface-local), </a:t>
            </a:r>
            <a:r>
              <a:rPr lang="en-US" sz="1600" b="1" dirty="0" smtClean="0">
                <a:solidFill>
                  <a:srgbClr val="0000FF"/>
                </a:solidFill>
              </a:rPr>
              <a:t>FF02::2</a:t>
            </a:r>
            <a:r>
              <a:rPr lang="en-US" sz="1600" dirty="0" smtClean="0"/>
              <a:t> (link-local)</a:t>
            </a:r>
          </a:p>
          <a:p>
            <a:endParaRPr lang="en-US" sz="1000" dirty="0" smtClean="0"/>
          </a:p>
          <a:p>
            <a:r>
              <a:rPr lang="en-US" sz="1800" dirty="0" smtClean="0"/>
              <a:t>Solicited-Node multicast</a:t>
            </a:r>
          </a:p>
          <a:p>
            <a:pPr lvl="1"/>
            <a:r>
              <a:rPr lang="en-US" sz="1600" dirty="0" smtClean="0"/>
              <a:t>Used in Neighbor Discovery Protocol (later)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FF02::FF00:0/104</a:t>
            </a:r>
            <a:r>
              <a:rPr lang="en-US" sz="1600" dirty="0" smtClean="0">
                <a:solidFill>
                  <a:srgbClr val="0000FF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(</a:t>
            </a:r>
            <a:r>
              <a:rPr lang="en-US" sz="1600" dirty="0" smtClean="0">
                <a:latin typeface="Courier"/>
                <a:cs typeface="Courier"/>
              </a:rPr>
              <a:t>FF02::FF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>
                <a:cs typeface="Courier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Construct by replacing ‘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/>
              <a:t>’ above with low-order 24 bits of a nodes unicast or </a:t>
            </a:r>
            <a:r>
              <a:rPr lang="en-US" sz="1600" dirty="0" err="1" smtClean="0"/>
              <a:t>anycast</a:t>
            </a:r>
            <a:r>
              <a:rPr lang="en-US" sz="1600" dirty="0" smtClean="0"/>
              <a:t> address</a:t>
            </a:r>
          </a:p>
          <a:p>
            <a:pPr lvl="1"/>
            <a:r>
              <a:rPr lang="en-US" sz="1600" dirty="0" smtClean="0"/>
              <a:t>Example</a:t>
            </a:r>
          </a:p>
          <a:p>
            <a:pPr lvl="2"/>
            <a:r>
              <a:rPr lang="en-US" sz="1400" dirty="0" smtClean="0"/>
              <a:t>For unicast </a:t>
            </a:r>
            <a:r>
              <a:rPr lang="en-US" sz="1400" dirty="0"/>
              <a:t>address </a:t>
            </a:r>
            <a:r>
              <a:rPr lang="en-US" sz="1400" dirty="0" smtClean="0"/>
              <a:t>		</a:t>
            </a:r>
            <a:r>
              <a:rPr lang="en-US" sz="1400" dirty="0" smtClean="0">
                <a:latin typeface="Courier"/>
                <a:cs typeface="Courier"/>
              </a:rPr>
              <a:t>4037</a:t>
            </a:r>
            <a:r>
              <a:rPr lang="en-US" sz="1400" dirty="0">
                <a:latin typeface="Courier"/>
                <a:cs typeface="Courier"/>
              </a:rPr>
              <a:t>::01:800:20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r>
              <a:rPr lang="en-US" sz="1400" dirty="0">
                <a:cs typeface="Courier"/>
              </a:rPr>
              <a:t> </a:t>
            </a:r>
            <a:endParaRPr lang="en-US" sz="1400" dirty="0" smtClean="0">
              <a:cs typeface="Courier"/>
            </a:endParaRPr>
          </a:p>
          <a:p>
            <a:pPr lvl="2"/>
            <a:r>
              <a:rPr lang="en-US" sz="1400" dirty="0" smtClean="0">
                <a:cs typeface="Courier"/>
              </a:rPr>
              <a:t>Solicited-Node multicast is	</a:t>
            </a:r>
            <a:r>
              <a:rPr lang="en-US" sz="1400" dirty="0" smtClean="0">
                <a:latin typeface="Courier"/>
                <a:cs typeface="Courier"/>
              </a:rPr>
              <a:t>FF02</a:t>
            </a:r>
            <a:r>
              <a:rPr lang="en-US" sz="1400" dirty="0">
                <a:latin typeface="Courier"/>
                <a:cs typeface="Courier"/>
              </a:rPr>
              <a:t>::1:FF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endParaRPr lang="en-US" sz="1400" dirty="0" smtClean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Allocated from unicast address space</a:t>
            </a:r>
          </a:p>
          <a:p>
            <a:pPr lvl="1"/>
            <a:r>
              <a:rPr lang="en-US" sz="1800" dirty="0" smtClean="0"/>
              <a:t>Syntactically indistinguishable from unicast addresses</a:t>
            </a:r>
          </a:p>
          <a:p>
            <a:endParaRPr lang="en-US" sz="1000" dirty="0" smtClean="0"/>
          </a:p>
          <a:p>
            <a:r>
              <a:rPr lang="en-US" sz="2000" dirty="0" smtClean="0"/>
              <a:t>An address assigned to more than one node</a:t>
            </a:r>
          </a:p>
          <a:p>
            <a:endParaRPr lang="en-US" sz="1000" dirty="0" smtClean="0"/>
          </a:p>
          <a:p>
            <a:r>
              <a:rPr lang="en-US" sz="2000" dirty="0" err="1" smtClean="0"/>
              <a:t>Anycast</a:t>
            </a:r>
            <a:r>
              <a:rPr lang="en-US" sz="2000" dirty="0" smtClean="0"/>
              <a:t> traffic routed to the “nearest” host with the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</a:t>
            </a:r>
          </a:p>
          <a:p>
            <a:endParaRPr lang="en-US" sz="1000" dirty="0" smtClean="0"/>
          </a:p>
          <a:p>
            <a:r>
              <a:rPr lang="en-US" sz="2000" dirty="0" smtClean="0"/>
              <a:t>Typically used for a service (e.g. local DNS servers)</a:t>
            </a:r>
          </a:p>
          <a:p>
            <a:endParaRPr lang="en-US" sz="1000" dirty="0" smtClean="0"/>
          </a:p>
          <a:p>
            <a:r>
              <a:rPr lang="en-US" sz="2000" dirty="0" smtClean="0"/>
              <a:t>Nodes must be configured to know an address is </a:t>
            </a:r>
            <a:r>
              <a:rPr lang="en-US" sz="2000" dirty="0" err="1" smtClean="0"/>
              <a:t>anycast</a:t>
            </a:r>
            <a:endParaRPr lang="en-US" sz="2000" dirty="0" smtClean="0"/>
          </a:p>
          <a:p>
            <a:pPr lvl="1"/>
            <a:r>
              <a:rPr lang="en-US" sz="1800" dirty="0" smtClean="0"/>
              <a:t>Don’t do Duplicate Address Detection</a:t>
            </a:r>
          </a:p>
          <a:p>
            <a:pPr lvl="1"/>
            <a:r>
              <a:rPr lang="en-US" sz="1800" dirty="0" smtClean="0"/>
              <a:t>Advertise a route?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Node’s Required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Link-local address for each interface</a:t>
            </a:r>
          </a:p>
          <a:p>
            <a:endParaRPr lang="en-US" sz="800" dirty="0" smtClean="0"/>
          </a:p>
          <a:p>
            <a:r>
              <a:rPr lang="en-US" sz="2000" dirty="0" smtClean="0"/>
              <a:t>Configured unicast or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</a:p>
          <a:p>
            <a:endParaRPr lang="en-US" sz="800" dirty="0"/>
          </a:p>
          <a:p>
            <a:r>
              <a:rPr lang="en-US" sz="2000" dirty="0" smtClean="0"/>
              <a:t>Loopback address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All-Nodes multicast interface and link addresses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Solicited-Node multicast for each configured unicast and </a:t>
            </a:r>
            <a:r>
              <a:rPr lang="en-US" sz="2000" dirty="0" err="1" smtClean="0">
                <a:solidFill>
                  <a:srgbClr val="FF0000"/>
                </a:solidFill>
              </a:rPr>
              <a:t>anycast</a:t>
            </a:r>
            <a:r>
              <a:rPr lang="en-US" sz="2000" dirty="0" smtClean="0">
                <a:solidFill>
                  <a:srgbClr val="FF0000"/>
                </a:solidFill>
              </a:rPr>
              <a:t> address</a:t>
            </a:r>
          </a:p>
          <a:p>
            <a:endParaRPr lang="en-US" sz="800" dirty="0" smtClean="0"/>
          </a:p>
          <a:p>
            <a:r>
              <a:rPr lang="en-US" sz="2000" dirty="0" smtClean="0"/>
              <a:t>Multicast addresses for all groups the node is a member of</a:t>
            </a:r>
          </a:p>
          <a:p>
            <a:endParaRPr lang="en-US" sz="800" dirty="0" smtClean="0"/>
          </a:p>
          <a:p>
            <a:r>
              <a:rPr lang="en-US" sz="2000" dirty="0" smtClean="0"/>
              <a:t>Routers must add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Subnet-Router </a:t>
            </a:r>
            <a:r>
              <a:rPr lang="en-US" sz="1800" dirty="0" err="1">
                <a:solidFill>
                  <a:srgbClr val="FF0000"/>
                </a:solidFill>
              </a:rPr>
              <a:t>a</a:t>
            </a:r>
            <a:r>
              <a:rPr lang="en-US" sz="1800" dirty="0" err="1" smtClean="0">
                <a:solidFill>
                  <a:srgbClr val="FF0000"/>
                </a:solidFill>
              </a:rPr>
              <a:t>nycast</a:t>
            </a:r>
            <a:r>
              <a:rPr lang="en-US" sz="1800" dirty="0" smtClean="0">
                <a:solidFill>
                  <a:srgbClr val="FF0000"/>
                </a:solidFill>
              </a:rPr>
              <a:t> address for each interface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Subnet prefix with all 0’s host part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All-Routers multicast 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2138" y="2010930"/>
            <a:ext cx="19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new for 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“Interface ID” (host part) is 64 </a:t>
            </a:r>
            <a:r>
              <a:rPr lang="en-US" sz="2400" dirty="0" smtClean="0"/>
              <a:t>bits</a:t>
            </a:r>
          </a:p>
          <a:p>
            <a:endParaRPr lang="en-US" sz="1200" dirty="0"/>
          </a:p>
          <a:p>
            <a:r>
              <a:rPr lang="en-US" sz="2400" dirty="0"/>
              <a:t>New addresses required by all nodes (host or router)</a:t>
            </a:r>
          </a:p>
          <a:p>
            <a:pPr lvl="1"/>
            <a:r>
              <a:rPr lang="en-US" sz="2000" dirty="0"/>
              <a:t>Link-local address</a:t>
            </a:r>
          </a:p>
          <a:p>
            <a:pPr lvl="1"/>
            <a:r>
              <a:rPr lang="en-US" sz="2000" dirty="0"/>
              <a:t>All-nodes interface-local and link-local multicast</a:t>
            </a:r>
          </a:p>
          <a:p>
            <a:pPr lvl="1"/>
            <a:r>
              <a:rPr lang="en-US" sz="2000" dirty="0"/>
              <a:t>Solicited-node multicast for each unicast/</a:t>
            </a:r>
            <a:r>
              <a:rPr lang="en-US" sz="2000" dirty="0" err="1"/>
              <a:t>anycast</a:t>
            </a:r>
            <a:r>
              <a:rPr lang="en-US" sz="2000" dirty="0"/>
              <a:t> address</a:t>
            </a:r>
          </a:p>
          <a:p>
            <a:endParaRPr lang="en-US" sz="12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addresses required by routers</a:t>
            </a:r>
          </a:p>
          <a:p>
            <a:pPr lvl="1"/>
            <a:r>
              <a:rPr lang="en-US" sz="2000" dirty="0"/>
              <a:t>All-routers interface-local, link-local and site-local multicast</a:t>
            </a:r>
          </a:p>
          <a:p>
            <a:pPr lvl="1"/>
            <a:r>
              <a:rPr lang="en-US" sz="2000" dirty="0"/>
              <a:t>Subnet-Router </a:t>
            </a:r>
            <a:r>
              <a:rPr lang="en-US" sz="2000" dirty="0" err="1"/>
              <a:t>anycast</a:t>
            </a:r>
            <a:r>
              <a:rPr lang="en-US" sz="2000" dirty="0"/>
              <a:t> for each interface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178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Configuration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6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38200" y="2590800"/>
            <a:ext cx="7620000" cy="4038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Callout 48"/>
          <p:cNvSpPr/>
          <p:nvPr/>
        </p:nvSpPr>
        <p:spPr bwMode="auto">
          <a:xfrm>
            <a:off x="7162800" y="16764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data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67000" y="1600200"/>
            <a:ext cx="4038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Callout 35"/>
          <p:cNvSpPr/>
          <p:nvPr/>
        </p:nvSpPr>
        <p:spPr bwMode="auto">
          <a:xfrm>
            <a:off x="6324600" y="4572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8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 animBg="1"/>
      <p:bldP spid="3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Address to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(manual) assignment</a:t>
            </a:r>
          </a:p>
          <a:p>
            <a:pPr lvl="1"/>
            <a:r>
              <a:rPr lang="en-US" sz="2000" dirty="0" smtClean="0"/>
              <a:t>Needed for network equipment</a:t>
            </a:r>
          </a:p>
          <a:p>
            <a:endParaRPr lang="en-US" sz="1200" dirty="0" smtClean="0"/>
          </a:p>
          <a:p>
            <a:r>
              <a:rPr lang="en-US" sz="2400" dirty="0" smtClean="0"/>
              <a:t>DHCPv6</a:t>
            </a:r>
          </a:p>
          <a:p>
            <a:pPr lvl="1"/>
            <a:r>
              <a:rPr lang="en-US" sz="2000" dirty="0" smtClean="0"/>
              <a:t>Needed to track who uses an IP address</a:t>
            </a:r>
          </a:p>
          <a:p>
            <a:endParaRPr lang="en-US" sz="1200" b="1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err="1" smtClean="0">
                <a:solidFill>
                  <a:srgbClr val="0000FF"/>
                </a:solidFill>
              </a:rPr>
              <a:t>tate</a:t>
            </a:r>
            <a:r>
              <a:rPr lang="en-US" sz="2400" b="1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err="1" smtClean="0">
                <a:solidFill>
                  <a:srgbClr val="0000FF"/>
                </a:solidFill>
              </a:rPr>
              <a:t>ess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ddress </a:t>
            </a:r>
            <a:r>
              <a:rPr lang="en-US" sz="2400" b="1" dirty="0" err="1" smtClean="0">
                <a:solidFill>
                  <a:srgbClr val="0000FF"/>
                </a:solidFill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</a:rPr>
              <a:t>uto</a:t>
            </a:r>
            <a:r>
              <a:rPr lang="en-US" sz="2400" b="1" dirty="0" err="1" smtClean="0">
                <a:solidFill>
                  <a:srgbClr val="0000FF"/>
                </a:solidFill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</a:rPr>
              <a:t>onfiguration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SLAAC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New to IPv6</a:t>
            </a:r>
          </a:p>
          <a:p>
            <a:endParaRPr lang="en-US" sz="1200" dirty="0"/>
          </a:p>
          <a:p>
            <a:r>
              <a:rPr lang="en-US" sz="2400" dirty="0" smtClean="0"/>
              <a:t>Describe SLAAC in the following…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RFC 4862 – IPv6 </a:t>
            </a:r>
            <a:r>
              <a:rPr lang="en-US" sz="2000" dirty="0" err="1"/>
              <a:t>Stateful</a:t>
            </a:r>
            <a:r>
              <a:rPr lang="en-US" sz="2000" dirty="0"/>
              <a:t> Address </a:t>
            </a:r>
            <a:r>
              <a:rPr lang="en-US" sz="2000" dirty="0" err="1"/>
              <a:t>Autoconfiguration</a:t>
            </a:r>
            <a:endParaRPr lang="en-US" sz="2000" dirty="0"/>
          </a:p>
          <a:p>
            <a:endParaRPr lang="en-US" sz="800" dirty="0" smtClean="0"/>
          </a:p>
          <a:p>
            <a:r>
              <a:rPr lang="en-US" sz="2000" dirty="0" smtClean="0"/>
              <a:t>Used to assign unicast addresses to interfaces</a:t>
            </a:r>
          </a:p>
          <a:p>
            <a:pPr lvl="1"/>
            <a:r>
              <a:rPr lang="en-US" sz="1800" dirty="0" smtClean="0"/>
              <a:t>Link-Local Unicast</a:t>
            </a:r>
          </a:p>
          <a:p>
            <a:pPr lvl="1"/>
            <a:r>
              <a:rPr lang="en-US" sz="1800" dirty="0" smtClean="0"/>
              <a:t>Global </a:t>
            </a:r>
            <a:r>
              <a:rPr lang="en-US" sz="1800" dirty="0"/>
              <a:t>Unicast</a:t>
            </a:r>
          </a:p>
          <a:p>
            <a:pPr lvl="1"/>
            <a:r>
              <a:rPr lang="en-US" sz="1800" dirty="0" smtClean="0"/>
              <a:t>Unique-Local Unicast?</a:t>
            </a:r>
          </a:p>
          <a:p>
            <a:endParaRPr lang="en-US" sz="800" dirty="0" smtClean="0"/>
          </a:p>
          <a:p>
            <a:r>
              <a:rPr lang="en-US" sz="2000" dirty="0" smtClean="0"/>
              <a:t>Goal is to minimize manual configuration</a:t>
            </a:r>
          </a:p>
          <a:p>
            <a:pPr lvl="1"/>
            <a:r>
              <a:rPr lang="en-US" sz="1800" dirty="0" smtClean="0"/>
              <a:t>No manual configuration of hosts</a:t>
            </a:r>
          </a:p>
          <a:p>
            <a:pPr lvl="1"/>
            <a:r>
              <a:rPr lang="en-US" sz="1800" dirty="0" smtClean="0"/>
              <a:t>Limited router configuration</a:t>
            </a:r>
          </a:p>
          <a:p>
            <a:pPr lvl="1"/>
            <a:r>
              <a:rPr lang="en-US" sz="1800" dirty="0" smtClean="0"/>
              <a:t>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Use when “not particularly concerned with the exact addresses hosts use”</a:t>
            </a:r>
          </a:p>
          <a:p>
            <a:pPr lvl="1"/>
            <a:r>
              <a:rPr lang="en-US" sz="1800" dirty="0" smtClean="0"/>
              <a:t>Otherwise use DHCPv6 (RFC 3315)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Neighbor Discovery Protocol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SLAAC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</a:t>
            </a:r>
            <a:r>
              <a:rPr lang="en-US" sz="2000" dirty="0"/>
              <a:t>to identify a unique interface on a </a:t>
            </a:r>
            <a:r>
              <a:rPr lang="en-US" sz="2000" dirty="0" smtClean="0"/>
              <a:t>link</a:t>
            </a:r>
          </a:p>
          <a:p>
            <a:endParaRPr lang="en-US" sz="800" dirty="0"/>
          </a:p>
          <a:p>
            <a:r>
              <a:rPr lang="en-US" sz="2000" dirty="0"/>
              <a:t>Thought of as the “host portion” of an IPv6 address. </a:t>
            </a:r>
          </a:p>
          <a:p>
            <a:endParaRPr lang="en-US" sz="800" dirty="0"/>
          </a:p>
          <a:p>
            <a:r>
              <a:rPr lang="en-US" sz="2000" dirty="0" smtClean="0"/>
              <a:t>64 </a:t>
            </a:r>
            <a:r>
              <a:rPr lang="en-US" sz="2000" dirty="0"/>
              <a:t>bits: To support both 48 bit and 64 bit IEEE MAC addresses</a:t>
            </a:r>
          </a:p>
          <a:p>
            <a:endParaRPr lang="en-US" sz="800" dirty="0" smtClean="0"/>
          </a:p>
          <a:p>
            <a:r>
              <a:rPr lang="en-US" sz="2000" dirty="0" smtClean="0"/>
              <a:t>Required </a:t>
            </a:r>
            <a:r>
              <a:rPr lang="en-US" sz="2000" dirty="0"/>
              <a:t>to be unique on a link</a:t>
            </a:r>
          </a:p>
          <a:p>
            <a:endParaRPr lang="en-US" sz="800" dirty="0" smtClean="0"/>
          </a:p>
          <a:p>
            <a:r>
              <a:rPr lang="en-US" sz="2000" dirty="0" smtClean="0"/>
              <a:t>Subnets </a:t>
            </a:r>
            <a:r>
              <a:rPr lang="en-US" sz="2000" dirty="0"/>
              <a:t>using auto addressing must be /64s.  </a:t>
            </a:r>
          </a:p>
          <a:p>
            <a:endParaRPr lang="en-US" sz="800" dirty="0" smtClean="0"/>
          </a:p>
          <a:p>
            <a:r>
              <a:rPr lang="en-US" sz="2000" dirty="0" smtClean="0"/>
              <a:t>EUI-64 </a:t>
            </a:r>
            <a:r>
              <a:rPr lang="en-US" sz="2000" dirty="0" err="1" smtClean="0"/>
              <a:t>vs</a:t>
            </a:r>
            <a:r>
              <a:rPr lang="en-US" sz="2000" dirty="0" smtClean="0"/>
              <a:t> Privacy interface IDs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184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948216"/>
            <a:ext cx="57150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696" y="2703796"/>
            <a:ext cx="5850176" cy="38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EUI-64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interface MAC address</a:t>
            </a:r>
          </a:p>
          <a:p>
            <a:r>
              <a:rPr lang="en-US" sz="2000" dirty="0" smtClean="0"/>
              <a:t>Insert FFFE to convert EUI-48 to EUI-64</a:t>
            </a:r>
          </a:p>
          <a:p>
            <a:r>
              <a:rPr lang="en-US" sz="2000" dirty="0" err="1" smtClean="0"/>
              <a:t>FlipUniversal</a:t>
            </a:r>
            <a:r>
              <a:rPr lang="en-US" sz="2000" dirty="0" smtClean="0"/>
              <a:t>/Local bit to “1”</a:t>
            </a:r>
          </a:p>
          <a:p>
            <a:pPr lvl="1"/>
            <a:r>
              <a:rPr lang="en-US" sz="1800" dirty="0" smtClean="0"/>
              <a:t>Section 2.5.1 RFC 4291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Using MAC uniquely identifies a host… security/privacy concerns!</a:t>
            </a:r>
          </a:p>
          <a:p>
            <a:r>
              <a:rPr lang="en-US" sz="2000" dirty="0" smtClean="0"/>
              <a:t>Microsoft(!) defined an alternative solution for Interface IDs (RFC 4941)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Hosts generates a random 64 bit Interface 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186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571" y="3881393"/>
            <a:ext cx="5879420" cy="1019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6224" y="4564361"/>
            <a:ext cx="31963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Randomly generated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9D9D9"/>
                </a:solidFill>
              </a:rPr>
              <a:t>SLAAC Process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RFC 4861 – Neighbor Discovery for IPv6</a:t>
            </a:r>
          </a:p>
          <a:p>
            <a:endParaRPr lang="en-US" sz="800" dirty="0" smtClean="0"/>
          </a:p>
          <a:p>
            <a:r>
              <a:rPr lang="en-US" sz="2000" dirty="0" smtClean="0"/>
              <a:t>Used to</a:t>
            </a:r>
          </a:p>
          <a:p>
            <a:pPr lvl="1"/>
            <a:r>
              <a:rPr lang="en-US" sz="1800" dirty="0" smtClean="0"/>
              <a:t>Determine MAC address for nodes on </a:t>
            </a:r>
            <a:r>
              <a:rPr lang="en-US" sz="1800" smtClean="0"/>
              <a:t>same subnet (ARP)</a:t>
            </a:r>
            <a:endParaRPr lang="en-US" sz="1800" dirty="0" smtClean="0"/>
          </a:p>
          <a:p>
            <a:pPr lvl="1"/>
            <a:r>
              <a:rPr lang="en-US" sz="1800" dirty="0" smtClean="0"/>
              <a:t>Find routers on same subnet</a:t>
            </a:r>
          </a:p>
          <a:p>
            <a:pPr lvl="1"/>
            <a:r>
              <a:rPr lang="en-US" sz="1800" dirty="0" smtClean="0"/>
              <a:t>Determine subnet prefix and MTU</a:t>
            </a:r>
          </a:p>
          <a:p>
            <a:pPr lvl="1"/>
            <a:r>
              <a:rPr lang="en-US" sz="1800" dirty="0" smtClean="0"/>
              <a:t>Determine address of 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Uses 5 ICMPv6 messages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RS</a:t>
            </a:r>
            <a:r>
              <a:rPr lang="en-US" sz="1800" dirty="0" smtClean="0"/>
              <a:t>) – request routers to send RA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RA</a:t>
            </a:r>
            <a:r>
              <a:rPr lang="en-US" sz="1800" dirty="0" smtClean="0"/>
              <a:t>) – router’s address and subnet parameters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 – request neighbor’s MAC address (ARP Request)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Advertisement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 – MAC address for an IPv6 address (ARP Reply)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Redirect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– inform host of a better next hop for a destination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RS &amp; 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Router Solicitation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RS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hosts to request that a router send an </a:t>
            </a:r>
            <a:r>
              <a:rPr lang="en-US" sz="1600" dirty="0" smtClean="0"/>
              <a:t>RA</a:t>
            </a:r>
            <a:endParaRPr lang="en-US" sz="1600" dirty="0"/>
          </a:p>
          <a:p>
            <a:pPr lvl="1"/>
            <a:r>
              <a:rPr lang="en-US" sz="1600" dirty="0" smtClean="0"/>
              <a:t>Source = </a:t>
            </a:r>
            <a:r>
              <a:rPr lang="en-US" sz="1600" dirty="0"/>
              <a:t>unspecified </a:t>
            </a:r>
            <a:r>
              <a:rPr lang="en-US" sz="1600" dirty="0" smtClean="0"/>
              <a:t>(</a:t>
            </a:r>
            <a:r>
              <a:rPr lang="en-US" sz="1600" dirty="0"/>
              <a:t>::) or link-local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-routers multicast (FF02::2</a:t>
            </a:r>
            <a:r>
              <a:rPr lang="en-US" sz="1600" dirty="0" smtClean="0"/>
              <a:t>)</a:t>
            </a:r>
            <a:endParaRPr lang="en-US" sz="800" dirty="0"/>
          </a:p>
          <a:p>
            <a:r>
              <a:rPr lang="en-US" sz="1800" b="1" dirty="0" smtClean="0">
                <a:solidFill>
                  <a:srgbClr val="0000FF"/>
                </a:solidFill>
              </a:rPr>
              <a:t>Router </a:t>
            </a:r>
            <a:r>
              <a:rPr lang="en-US" sz="1800" b="1" dirty="0">
                <a:solidFill>
                  <a:srgbClr val="0000FF"/>
                </a:solidFill>
              </a:rPr>
              <a:t>Advertisement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RA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routers to advertise their </a:t>
            </a:r>
            <a:r>
              <a:rPr lang="en-US" sz="1600" dirty="0" smtClean="0"/>
              <a:t>address and </a:t>
            </a:r>
            <a:r>
              <a:rPr lang="en-US" sz="1600" dirty="0"/>
              <a:t>link-specific </a:t>
            </a:r>
            <a:r>
              <a:rPr lang="en-US" sz="1600" dirty="0" smtClean="0"/>
              <a:t>parameters</a:t>
            </a:r>
            <a:endParaRPr lang="en-US" sz="1600" dirty="0"/>
          </a:p>
          <a:p>
            <a:pPr lvl="1"/>
            <a:r>
              <a:rPr lang="en-US" sz="1600" dirty="0"/>
              <a:t>Sent periodically and in response to Router Solicitation </a:t>
            </a:r>
            <a:r>
              <a:rPr lang="en-US" sz="1600" dirty="0" smtClean="0"/>
              <a:t>messages</a:t>
            </a:r>
            <a:endParaRPr lang="en-US" sz="1600" dirty="0"/>
          </a:p>
          <a:p>
            <a:pPr lvl="1"/>
            <a:r>
              <a:rPr lang="en-US" sz="1600" dirty="0" smtClean="0"/>
              <a:t>Source = link</a:t>
            </a:r>
            <a:r>
              <a:rPr lang="en-US" sz="1600" dirty="0"/>
              <a:t>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-nodes multicast (FF02::1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1950" y="4561469"/>
            <a:ext cx="8420100" cy="1506438"/>
            <a:chOff x="0" y="420479"/>
            <a:chExt cx="8420100" cy="1506438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037" y="459113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6908" y="1203017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3812" y="992513"/>
              <a:ext cx="714375" cy="857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33500" y="717271"/>
              <a:ext cx="708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980296" y="717271"/>
              <a:ext cx="0" cy="529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984280" y="716721"/>
              <a:ext cx="0" cy="486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0" y="992513"/>
              <a:ext cx="3598218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RA </a:t>
              </a:r>
              <a:r>
                <a:rPr lang="en-US" sz="1600" dirty="0" smtClean="0">
                  <a:solidFill>
                    <a:srgbClr val="000000"/>
                  </a:solidFill>
                </a:rPr>
                <a:t>(Address, prefix, link MTU)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468202" y="1140569"/>
              <a:ext cx="9531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1238" y="1387282"/>
              <a:ext cx="1714500" cy="5396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RS </a:t>
              </a:r>
              <a:r>
                <a:rPr lang="en-US" sz="1600" dirty="0" smtClean="0">
                  <a:solidFill>
                    <a:srgbClr val="000000"/>
                  </a:solidFill>
                </a:rPr>
                <a:t>(Need RA from Router)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962001" y="1584476"/>
              <a:ext cx="9892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267880" y="420479"/>
              <a:ext cx="2339453" cy="28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6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429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6096000" y="1524000"/>
            <a:ext cx="21336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hosts”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</a:rPr>
              <a:t>“Clients”, “Users”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points”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962400" y="26670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bg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8600" y="26670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657600" y="2209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20000" y="3352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600200" y="4419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96000" y="4800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0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371600" y="2667000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4110" y="3266204"/>
            <a:ext cx="5565290" cy="1610596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62000" y="3810000"/>
            <a:ext cx="21336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“Route”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“Path”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3" grpId="0" animBg="1"/>
      <p:bldP spid="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NS &amp; 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Request </a:t>
            </a:r>
            <a:r>
              <a:rPr lang="en-US" sz="1600" b="1" i="1" dirty="0" smtClean="0">
                <a:solidFill>
                  <a:srgbClr val="FF0000"/>
                </a:solidFill>
              </a:rPr>
              <a:t>target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MAC address while providing target</a:t>
            </a:r>
            <a:r>
              <a:rPr lang="en-US" sz="1600" b="1" i="1" dirty="0" smtClean="0"/>
              <a:t> </a:t>
            </a:r>
            <a:r>
              <a:rPr lang="en-US" sz="1600" dirty="0" smtClean="0"/>
              <a:t>of source (IPv4 ARP Request)</a:t>
            </a:r>
          </a:p>
          <a:p>
            <a:pPr lvl="1"/>
            <a:r>
              <a:rPr lang="en-US" sz="1600" dirty="0" smtClean="0"/>
              <a:t>Used to resolve address or verify reachability of neighbor</a:t>
            </a:r>
          </a:p>
          <a:p>
            <a:pPr lvl="1"/>
            <a:r>
              <a:rPr lang="en-US" sz="1600" dirty="0" smtClean="0"/>
              <a:t>Source = unicast or “::” (Duplicate Address Detection… next slide)</a:t>
            </a:r>
            <a:endParaRPr lang="en-US" sz="1600" dirty="0"/>
          </a:p>
          <a:p>
            <a:pPr lvl="1"/>
            <a:r>
              <a:rPr lang="en-US" sz="1600" dirty="0" smtClean="0"/>
              <a:t>Destination = solicited-</a:t>
            </a:r>
            <a:r>
              <a:rPr lang="en-US" sz="1600" dirty="0"/>
              <a:t>node </a:t>
            </a:r>
            <a:r>
              <a:rPr lang="en-US" sz="1600" dirty="0" smtClean="0"/>
              <a:t>multicast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Neighbor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Advertise MAC address for given IPv6 address (IPv4 ARP Reply)</a:t>
            </a:r>
          </a:p>
          <a:p>
            <a:pPr lvl="1"/>
            <a:r>
              <a:rPr lang="en-US" sz="1600" dirty="0" smtClean="0"/>
              <a:t>Respond to NS or communicate MAC address change</a:t>
            </a:r>
          </a:p>
          <a:p>
            <a:pPr lvl="1"/>
            <a:r>
              <a:rPr lang="en-US" sz="1600" dirty="0" smtClean="0"/>
              <a:t>Source = unicast, destination = NS’s source or all-nodes multicast (if source “::”)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190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5062" y="4605192"/>
            <a:ext cx="7293876" cy="1711323"/>
            <a:chOff x="925062" y="4550912"/>
            <a:chExt cx="7293876" cy="1711323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5062" y="4696442"/>
              <a:ext cx="753745" cy="33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0831" y="5164031"/>
              <a:ext cx="720744" cy="455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5980" y="5164031"/>
              <a:ext cx="594020" cy="5388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678807" y="4858710"/>
              <a:ext cx="58926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711204" y="4858710"/>
              <a:ext cx="0" cy="3325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209087" y="4858364"/>
              <a:ext cx="0" cy="305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624243" y="4550912"/>
              <a:ext cx="1945310" cy="1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510624" y="5830737"/>
              <a:ext cx="4602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173857" y="5677459"/>
              <a:ext cx="2474180" cy="5847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</a:t>
              </a:r>
              <a:r>
                <a:rPr lang="en-US" sz="1600" dirty="0" smtClean="0">
                  <a:solidFill>
                    <a:srgbClr val="000000"/>
                  </a:solidFill>
                </a:rPr>
                <a:t>(Request for another node’s Link Layer Address)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694973" y="5677459"/>
              <a:ext cx="1523965" cy="3391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NA (Sent in response to NS)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6263575" y="5830737"/>
              <a:ext cx="431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Duplicate Address </a:t>
            </a:r>
            <a:r>
              <a:rPr lang="en-US" sz="2000" b="1" dirty="0" smtClean="0">
                <a:solidFill>
                  <a:srgbClr val="0000FF"/>
                </a:solidFill>
              </a:rPr>
              <a:t>Detection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0000FF"/>
                </a:solidFill>
              </a:rPr>
              <a:t>DAD</a:t>
            </a:r>
            <a:r>
              <a:rPr lang="en-US" sz="2000" dirty="0" smtClean="0"/>
              <a:t>) used to verify address is unique in subnet prior </a:t>
            </a:r>
            <a:r>
              <a:rPr lang="en-US" sz="2000" dirty="0"/>
              <a:t>to assigning </a:t>
            </a:r>
            <a:r>
              <a:rPr lang="en-US" sz="2000" dirty="0" smtClean="0"/>
              <a:t>it to </a:t>
            </a:r>
            <a:r>
              <a:rPr lang="en-US" sz="2000" dirty="0"/>
              <a:t>an interface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</a:t>
            </a:r>
            <a:r>
              <a:rPr lang="en-US" sz="2000" dirty="0" smtClean="0"/>
              <a:t> </a:t>
            </a:r>
            <a:r>
              <a:rPr lang="en-US" sz="2000" dirty="0"/>
              <a:t>take place on all unicast addresses, regardless of whether they are obtained through </a:t>
            </a:r>
            <a:r>
              <a:rPr lang="en-US" sz="2000" dirty="0" err="1"/>
              <a:t>stateful</a:t>
            </a:r>
            <a:r>
              <a:rPr lang="en-US" sz="2000" dirty="0"/>
              <a:t>, stateless or manual </a:t>
            </a:r>
            <a:r>
              <a:rPr lang="en-US" sz="2000" dirty="0" smtClean="0"/>
              <a:t>configuration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 NOT </a:t>
            </a:r>
            <a:r>
              <a:rPr lang="en-US" sz="2000" dirty="0" smtClean="0"/>
              <a:t>be performed on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  <a:endParaRPr lang="en-US" sz="2000" dirty="0"/>
          </a:p>
          <a:p>
            <a:endParaRPr lang="en-US" sz="1000" dirty="0" smtClean="0"/>
          </a:p>
          <a:p>
            <a:r>
              <a:rPr lang="en-US" sz="2000" dirty="0" smtClean="0"/>
              <a:t>Uses </a:t>
            </a:r>
            <a:r>
              <a:rPr lang="en-US" sz="2000" dirty="0"/>
              <a:t>Neighbor Solicitation and Neighbor Advertisement </a:t>
            </a:r>
            <a:r>
              <a:rPr lang="en-US" sz="2000" dirty="0" smtClean="0"/>
              <a:t>messages</a:t>
            </a:r>
          </a:p>
          <a:p>
            <a:endParaRPr lang="en-US" sz="1000" dirty="0" smtClean="0"/>
          </a:p>
          <a:p>
            <a:r>
              <a:rPr lang="en-US" sz="2000" dirty="0" smtClean="0"/>
              <a:t>NS sent to solicited-node multicast; if no NA received address is unique</a:t>
            </a:r>
          </a:p>
          <a:p>
            <a:endParaRPr lang="en-US" sz="1000" dirty="0"/>
          </a:p>
          <a:p>
            <a:r>
              <a:rPr lang="en-US" sz="2000" b="1" dirty="0" smtClean="0"/>
              <a:t>Solicited-node multicast</a:t>
            </a:r>
            <a:r>
              <a:rPr lang="en-US" sz="2000" dirty="0" smtClean="0"/>
              <a:t>: 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FF02::1:FF:0/104</a:t>
            </a:r>
            <a:r>
              <a:rPr lang="en-US" sz="2000" dirty="0">
                <a:solidFill>
                  <a:srgbClr val="0000FF"/>
                </a:solidFill>
                <a:cs typeface="Courier"/>
              </a:rPr>
              <a:t> </a:t>
            </a:r>
            <a:r>
              <a:rPr lang="en-US" sz="2000" dirty="0" smtClean="0"/>
              <a:t>w/ last </a:t>
            </a:r>
            <a:r>
              <a:rPr lang="en-US" sz="2000" dirty="0"/>
              <a:t>24 bits of target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9100" y="2046038"/>
            <a:ext cx="8305800" cy="2704445"/>
            <a:chOff x="198420" y="2046038"/>
            <a:chExt cx="8305800" cy="2704445"/>
          </a:xfrm>
        </p:grpSpPr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420" y="2046038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3020" y="2655638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74820" y="2350838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170220" y="2350838"/>
              <a:ext cx="0" cy="301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56020" y="2427038"/>
              <a:ext cx="4648200" cy="59144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My Global Address is </a:t>
              </a:r>
            </a:p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79820" y="3036638"/>
              <a:ext cx="44958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“</a:t>
              </a:r>
              <a:r>
                <a:rPr lang="en-US" sz="1400" dirty="0">
                  <a:solidFill>
                    <a:srgbClr val="000000"/>
                  </a:solidFill>
                </a:rPr>
                <a:t>Tentative”: Need to do Duplicate Address Detection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932220" y="3570038"/>
              <a:ext cx="3429000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(Neighbor Solicitation</a:t>
              </a:r>
              <a:r>
                <a:rPr lang="en-US" sz="1600" dirty="0"/>
                <a:t>)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32220" y="3874838"/>
              <a:ext cx="45720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- </a:t>
              </a:r>
              <a:r>
                <a:rPr lang="en-US" sz="1400" b="1" dirty="0">
                  <a:solidFill>
                    <a:srgbClr val="000000"/>
                  </a:solidFill>
                </a:rPr>
                <a:t>Target Address </a:t>
              </a:r>
              <a:r>
                <a:rPr lang="en-US" sz="1400" dirty="0">
                  <a:solidFill>
                    <a:srgbClr val="000000"/>
                  </a:solidFill>
                </a:rPr>
                <a:t>= 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51020" y="3693863"/>
              <a:ext cx="1905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751620" y="3722438"/>
              <a:ext cx="1524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56020" y="4227263"/>
              <a:ext cx="4041221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Destination</a:t>
              </a:r>
              <a:r>
                <a:rPr lang="en-US" sz="1400" dirty="0">
                  <a:solidFill>
                    <a:srgbClr val="000000"/>
                  </a:solidFill>
                </a:rPr>
                <a:t>: Solicited-Node Multicast Address =  </a:t>
              </a:r>
              <a:r>
                <a:rPr lang="en-US" sz="1400" dirty="0">
                  <a:solidFill>
                    <a:srgbClr val="0000FF"/>
                  </a:solidFill>
                  <a:latin typeface="Courier New" charset="0"/>
                </a:rPr>
                <a:t>FF02::1::FF</a:t>
              </a:r>
              <a:r>
                <a:rPr lang="en-US" sz="1400" dirty="0">
                  <a:solidFill>
                    <a:srgbClr val="FF0000"/>
                  </a:solidFill>
                  <a:latin typeface="Courier New" charset="0"/>
                </a:rPr>
                <a:t>7B:5004</a:t>
              </a:r>
              <a:r>
                <a:rPr lang="en-US" sz="1400" dirty="0">
                  <a:latin typeface="Courier New" charset="0"/>
                </a:rPr>
                <a:t> 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98420" y="2579438"/>
              <a:ext cx="2286000" cy="914400"/>
            </a:xfrm>
            <a:prstGeom prst="wedgeRectCallout">
              <a:avLst>
                <a:gd name="adj1" fmla="val 65625"/>
                <a:gd name="adj2" fmla="val 3333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I need to make sure nobody else has this Global </a:t>
              </a:r>
              <a:r>
                <a:rPr lang="en-US" sz="1400" dirty="0" err="1">
                  <a:solidFill>
                    <a:srgbClr val="000000"/>
                  </a:solidFill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</a:rPr>
                <a:t> Address…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link-local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“tentative” address not in use by another host with DAD</a:t>
            </a:r>
          </a:p>
          <a:p>
            <a:endParaRPr lang="en-US" sz="800" dirty="0" smtClean="0"/>
          </a:p>
          <a:p>
            <a:r>
              <a:rPr lang="en-US" sz="2000" dirty="0" smtClean="0"/>
              <a:t>Send RS to solicit RAs from routers</a:t>
            </a:r>
          </a:p>
          <a:p>
            <a:endParaRPr lang="en-US" sz="800" dirty="0" smtClean="0"/>
          </a:p>
          <a:p>
            <a:r>
              <a:rPr lang="en-US" sz="2000" dirty="0" smtClean="0"/>
              <a:t>Receive RA with</a:t>
            </a:r>
          </a:p>
          <a:p>
            <a:pPr lvl="1"/>
            <a:r>
              <a:rPr lang="en-US" sz="1800" dirty="0" smtClean="0"/>
              <a:t>router address,</a:t>
            </a:r>
          </a:p>
          <a:p>
            <a:pPr lvl="1"/>
            <a:r>
              <a:rPr lang="en-US" sz="1800" dirty="0" smtClean="0"/>
              <a:t>subnet MTU,</a:t>
            </a:r>
          </a:p>
          <a:p>
            <a:pPr lvl="1"/>
            <a:r>
              <a:rPr lang="en-US" sz="1800" dirty="0" smtClean="0"/>
              <a:t>subnet prefix,</a:t>
            </a:r>
          </a:p>
          <a:p>
            <a:pPr lvl="1"/>
            <a:r>
              <a:rPr lang="en-US" sz="1800" dirty="0" smtClean="0"/>
              <a:t>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Generate global unicast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address is not in use by another host with 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611" y="252390"/>
            <a:ext cx="8832779" cy="6091583"/>
            <a:chOff x="-7866" y="252390"/>
            <a:chExt cx="8832779" cy="6091583"/>
          </a:xfrm>
        </p:grpSpPr>
        <p:cxnSp>
          <p:nvCxnSpPr>
            <p:cNvPr id="8" name="Straight Arrow Connector 10"/>
            <p:cNvCxnSpPr>
              <a:cxnSpLocks noChangeShapeType="1"/>
            </p:cNvCxnSpPr>
            <p:nvPr/>
          </p:nvCxnSpPr>
          <p:spPr bwMode="auto">
            <a:xfrm>
              <a:off x="3048000" y="2000228"/>
              <a:ext cx="1828800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226" y="1771628"/>
              <a:ext cx="3531736" cy="92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Make sure Link-local address is unique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DAD: Okay if no NA returned</a:t>
              </a:r>
            </a:p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0" y="2533628"/>
              <a:ext cx="4038600" cy="42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Destination: Solicited-Node Multicast Address</a:t>
              </a:r>
              <a:endPara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Target address = </a:t>
              </a:r>
              <a:r>
                <a:rPr lang="en-US" sz="1200" dirty="0">
                  <a:solidFill>
                    <a:srgbClr val="FF0000"/>
                  </a:solidFill>
                </a:rPr>
                <a:t>Link-local address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62000" y="1546203"/>
              <a:ext cx="723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000625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696200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9625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5200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4848225" y="555603"/>
              <a:ext cx="350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174009" y="555603"/>
              <a:ext cx="4203344" cy="59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FF0000"/>
                  </a:solidFill>
                </a:rPr>
                <a:t>Link-local Address </a:t>
              </a:r>
              <a:r>
                <a:rPr lang="en-US" sz="1200" dirty="0"/>
                <a:t>= 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Link-local Prefix + Interface Identifier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FE80 [64 bits]    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cxnSp>
          <p:nvCxnSpPr>
            <p:cNvPr id="18" name="Straight Connector 25"/>
            <p:cNvCxnSpPr>
              <a:cxnSpLocks noChangeShapeType="1"/>
            </p:cNvCxnSpPr>
            <p:nvPr/>
          </p:nvCxnSpPr>
          <p:spPr bwMode="auto">
            <a:xfrm>
              <a:off x="457200" y="31384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438400" y="3725840"/>
              <a:ext cx="23066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505200" y="4281465"/>
              <a:ext cx="1524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4800522" y="3497240"/>
              <a:ext cx="285197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RS </a:t>
              </a:r>
              <a:r>
                <a:rPr lang="en-US" dirty="0" smtClean="0">
                  <a:solidFill>
                    <a:srgbClr val="000000"/>
                  </a:solidFill>
                </a:rPr>
                <a:t>(Router </a:t>
              </a:r>
              <a:r>
                <a:rPr lang="en-US" dirty="0">
                  <a:solidFill>
                    <a:srgbClr val="000000"/>
                  </a:solidFill>
                </a:rPr>
                <a:t>Solicitation)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Get Prefix and other information</a:t>
              </a: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457345" y="4052865"/>
              <a:ext cx="313025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RA </a:t>
              </a:r>
              <a:r>
                <a:rPr lang="en-US" dirty="0">
                  <a:solidFill>
                    <a:srgbClr val="000000"/>
                  </a:solidFill>
                </a:rPr>
                <a:t>(Router Advertisement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-7866" y="4457678"/>
              <a:ext cx="4070207" cy="67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Source = Link-local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Destin  = FF02::1 All nodes multicast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Query   = Prefix, Default Router, MTU, options</a:t>
              </a: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4952667" y="4433865"/>
              <a:ext cx="3621755" cy="64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IPv6 Address =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Prefix + Interface ID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[64 bits]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pic>
          <p:nvPicPr>
            <p:cNvPr id="25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443265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34"/>
            <p:cNvCxnSpPr>
              <a:cxnSpLocks noChangeShapeType="1"/>
            </p:cNvCxnSpPr>
            <p:nvPr/>
          </p:nvCxnSpPr>
          <p:spPr bwMode="auto">
            <a:xfrm>
              <a:off x="228600" y="53482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4191226" y="5500665"/>
              <a:ext cx="3044373" cy="84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Make sure IPv6 Address is unique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Target Address = IPv6 Address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DAD: Okay if no NA returned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1981200" y="5729265"/>
              <a:ext cx="2209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3124200" y="1623990"/>
              <a:ext cx="5700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Make sure Link-local address is unique</a:t>
              </a:r>
            </a:p>
          </p:txBody>
        </p:sp>
        <p:sp>
          <p:nvSpPr>
            <p:cNvPr id="30" name="TextBox 40"/>
            <p:cNvSpPr txBox="1">
              <a:spLocks noChangeArrowheads="1"/>
            </p:cNvSpPr>
            <p:nvPr/>
          </p:nvSpPr>
          <p:spPr bwMode="auto">
            <a:xfrm>
              <a:off x="152400" y="252390"/>
              <a:ext cx="299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Create Link-local address</a:t>
              </a: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2438400" y="3216253"/>
              <a:ext cx="6096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Get Network Prefix to create Global unicast address</a:t>
              </a:r>
            </a:p>
          </p:txBody>
        </p:sp>
        <p:sp>
          <p:nvSpPr>
            <p:cNvPr id="32" name="TextBox 42"/>
            <p:cNvSpPr txBox="1">
              <a:spLocks noChangeArrowheads="1"/>
            </p:cNvSpPr>
            <p:nvPr/>
          </p:nvSpPr>
          <p:spPr bwMode="auto">
            <a:xfrm>
              <a:off x="2438400" y="5349853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8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Leases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Prefix information contained in RA includes lifetime information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Preferred </a:t>
            </a:r>
            <a:r>
              <a:rPr lang="en-US" sz="1800" b="1" dirty="0" smtClean="0">
                <a:solidFill>
                  <a:srgbClr val="0000FF"/>
                </a:solidFill>
              </a:rPr>
              <a:t>lifetime</a:t>
            </a:r>
            <a:r>
              <a:rPr lang="en-US" sz="1800" dirty="0" smtClean="0"/>
              <a:t>: when an address’s preferred lifetime expires SHOULD only be used for existing communications</a:t>
            </a:r>
            <a:endParaRPr lang="en-US" sz="1800" dirty="0"/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Valid lifetime</a:t>
            </a:r>
            <a:r>
              <a:rPr lang="en-US" sz="1800" dirty="0" smtClean="0"/>
              <a:t>: when an address’s valid lifetime expires it MUST NOT be used as a source address or accepted as a destination address.</a:t>
            </a:r>
          </a:p>
          <a:p>
            <a:endParaRPr lang="en-US" sz="2200" dirty="0" smtClean="0"/>
          </a:p>
          <a:p>
            <a:r>
              <a:rPr lang="en-US" sz="2000" dirty="0" smtClean="0"/>
              <a:t>Unsolicited RAs can reduce prefix lifetime values</a:t>
            </a:r>
          </a:p>
          <a:p>
            <a:pPr lvl="1"/>
            <a:r>
              <a:rPr lang="en-US" sz="1800" dirty="0" smtClean="0"/>
              <a:t>Can be used to force re-addressing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Implements router discovery and ARP </a:t>
            </a:r>
            <a:r>
              <a:rPr lang="en-US" sz="2400" dirty="0" smtClean="0"/>
              <a:t>functions</a:t>
            </a:r>
          </a:p>
          <a:p>
            <a:endParaRPr lang="en-US" sz="1200" dirty="0"/>
          </a:p>
          <a:p>
            <a:r>
              <a:rPr lang="en-US" sz="2400" dirty="0"/>
              <a:t>ICMPv6 </a:t>
            </a:r>
            <a:r>
              <a:rPr lang="en-US" sz="2400" dirty="0" smtClean="0"/>
              <a:t>messages</a:t>
            </a:r>
          </a:p>
          <a:p>
            <a:pPr lvl="1"/>
            <a:r>
              <a:rPr lang="en-US" sz="2000" dirty="0" smtClean="0"/>
              <a:t>Router Solicitation/Router Advertisement</a:t>
            </a:r>
          </a:p>
          <a:p>
            <a:pPr lvl="1"/>
            <a:r>
              <a:rPr lang="en-US" sz="2000" dirty="0" smtClean="0"/>
              <a:t>Neighbor Solicitation/Neighbor Advertisement</a:t>
            </a:r>
          </a:p>
          <a:p>
            <a:pPr lvl="1"/>
            <a:r>
              <a:rPr lang="en-US" sz="2000" dirty="0" smtClean="0"/>
              <a:t>(Next hop) Redirect</a:t>
            </a:r>
          </a:p>
          <a:p>
            <a:endParaRPr lang="en-US" sz="1200" dirty="0"/>
          </a:p>
          <a:p>
            <a:r>
              <a:rPr lang="en-US" sz="2400" dirty="0"/>
              <a:t>Duplicate Address Detection (DAD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verify unique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/>
              <a:t>Uses</a:t>
            </a:r>
            <a:r>
              <a:rPr lang="en-US" sz="2000" dirty="0"/>
              <a:t>:</a:t>
            </a:r>
          </a:p>
          <a:p>
            <a:pPr lvl="2"/>
            <a:r>
              <a:rPr lang="en-US" sz="1800" dirty="0"/>
              <a:t>NS/NA (i.e. gratuitous ARP)</a:t>
            </a:r>
          </a:p>
          <a:p>
            <a:pPr lvl="2"/>
            <a:r>
              <a:rPr lang="en-US" sz="1800" dirty="0"/>
              <a:t>Solicited node </a:t>
            </a:r>
            <a:r>
              <a:rPr lang="en-US" sz="1800" dirty="0" smtClean="0"/>
              <a:t>multicast address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197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23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Assigns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endParaRPr lang="en-US" sz="800" dirty="0"/>
          </a:p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Eliminate manual configuration</a:t>
            </a:r>
          </a:p>
          <a:p>
            <a:pPr lvl="1"/>
            <a:r>
              <a:rPr lang="en-US" sz="1800" dirty="0"/>
              <a:t>Require minimal router configuration</a:t>
            </a:r>
          </a:p>
          <a:p>
            <a:pPr lvl="1"/>
            <a:r>
              <a:rPr lang="en-US" sz="1800" dirty="0"/>
              <a:t>Require 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Host </a:t>
            </a:r>
            <a:r>
              <a:rPr lang="en-US" sz="2000" dirty="0"/>
              <a:t>part </a:t>
            </a:r>
            <a:r>
              <a:rPr lang="en-US" sz="2000" dirty="0" smtClean="0"/>
              <a:t>options</a:t>
            </a:r>
            <a:endParaRPr lang="en-US" sz="2000" dirty="0"/>
          </a:p>
          <a:p>
            <a:pPr lvl="1"/>
            <a:r>
              <a:rPr lang="en-US" sz="1800" dirty="0"/>
              <a:t>EUI-64</a:t>
            </a:r>
          </a:p>
          <a:p>
            <a:pPr lvl="1"/>
            <a:r>
              <a:rPr lang="en-US" sz="1800" dirty="0"/>
              <a:t>Random (“privacy” addresses)</a:t>
            </a:r>
          </a:p>
          <a:p>
            <a:endParaRPr lang="en-US" sz="800" dirty="0" smtClean="0"/>
          </a:p>
          <a:p>
            <a:r>
              <a:rPr lang="en-US" sz="2000" dirty="0" smtClean="0"/>
              <a:t>Steps</a:t>
            </a:r>
            <a:endParaRPr lang="en-US" sz="2000" dirty="0"/>
          </a:p>
          <a:p>
            <a:pPr lvl="1"/>
            <a:r>
              <a:rPr lang="en-US" sz="1800" dirty="0"/>
              <a:t>Generate link-local address and verify with DAD</a:t>
            </a:r>
          </a:p>
          <a:p>
            <a:pPr lvl="1"/>
            <a:r>
              <a:rPr lang="en-US" sz="1800" dirty="0"/>
              <a:t>Find router - RS/RA</a:t>
            </a:r>
          </a:p>
          <a:p>
            <a:pPr lvl="1"/>
            <a:r>
              <a:rPr lang="en-US" sz="1800" dirty="0"/>
              <a:t>Generate global unicast address and verify with </a:t>
            </a:r>
            <a:r>
              <a:rPr lang="en-US" sz="1800" dirty="0" smtClean="0"/>
              <a:t>DAD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 –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276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33725"/>
            <a:ext cx="381000" cy="2857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>
            <a:off x="2590800" y="3362325"/>
            <a:ext cx="5334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762000" y="3125787"/>
            <a:ext cx="533400" cy="227013"/>
            <a:chOff x="885372" y="3276600"/>
            <a:chExt cx="1172028" cy="228600"/>
          </a:xfrm>
        </p:grpSpPr>
        <p:sp>
          <p:nvSpPr>
            <p:cNvPr id="64" name="Rectangle 63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" dirty="0"/>
                <a:t>111010010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130"/>
              </p:ext>
            </p:extLst>
          </p:nvPr>
        </p:nvGraphicFramePr>
        <p:xfrm>
          <a:off x="1629592" y="2438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8867"/>
              </p:ext>
            </p:extLst>
          </p:nvPr>
        </p:nvGraphicFramePr>
        <p:xfrm>
          <a:off x="2286000" y="2819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0094"/>
              </p:ext>
            </p:extLst>
          </p:nvPr>
        </p:nvGraphicFramePr>
        <p:xfrm>
          <a:off x="3153592" y="2895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5243"/>
              </p:ext>
            </p:extLst>
          </p:nvPr>
        </p:nvGraphicFramePr>
        <p:xfrm>
          <a:off x="3305992" y="36956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9121"/>
              </p:ext>
            </p:extLst>
          </p:nvPr>
        </p:nvGraphicFramePr>
        <p:xfrm>
          <a:off x="3886200" y="40004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1171"/>
              </p:ext>
            </p:extLst>
          </p:nvPr>
        </p:nvGraphicFramePr>
        <p:xfrm>
          <a:off x="4648200" y="3581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5267"/>
              </p:ext>
            </p:extLst>
          </p:nvPr>
        </p:nvGraphicFramePr>
        <p:xfrm>
          <a:off x="5668192" y="3276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6143"/>
              </p:ext>
            </p:extLst>
          </p:nvPr>
        </p:nvGraphicFramePr>
        <p:xfrm>
          <a:off x="6506392" y="38100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5789" y="5391090"/>
            <a:ext cx="582211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90"/>
                </a:solidFill>
              </a:rPr>
              <a:t>MIT</a:t>
            </a:r>
            <a:endParaRPr lang="en-US" sz="1800" b="0" dirty="0">
              <a:solidFill>
                <a:srgbClr val="00009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228600" y="5334000"/>
            <a:ext cx="82296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Internet routing protocols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are responsible for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constructing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and updating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forwarding tables at routers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3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39E-6 -1.5848E-6 L 0.0686 -0.01599 L 0.1372 0.03893 L 0.22282 0.02294 L 0.23497 0.12118 L 0.30687 0.14875 L 0.39267 0.1235 L 0.50938 0.06858 L 0.59673 0.18536 " pathEditMode="relative" ptsTypes="AAAAAAAAA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200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understand </a:t>
            </a:r>
            <a:r>
              <a:rPr lang="en-US" dirty="0"/>
              <a:t>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Algorthims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routing approaches (LS </a:t>
            </a:r>
            <a:r>
              <a:rPr lang="en-US" dirty="0" err="1" smtClean="0"/>
              <a:t>vs</a:t>
            </a:r>
            <a:r>
              <a:rPr lang="en-US" dirty="0" smtClean="0"/>
              <a:t> DV)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of these in detail (LS)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9067800" cy="49863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Routing protocols implement the core function of a network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Establish paths between nodes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Part </a:t>
            </a:r>
            <a:r>
              <a:rPr lang="en-US" dirty="0">
                <a:solidFill>
                  <a:srgbClr val="000090"/>
                </a:solidFill>
              </a:rPr>
              <a:t>of the network’s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control plane</a:t>
            </a:r>
            <a:r>
              <a:rPr lang="en-US" dirty="0"/>
              <a:t>” </a:t>
            </a:r>
          </a:p>
          <a:p>
            <a:endParaRPr lang="en-US" sz="2400" dirty="0" smtClean="0"/>
          </a:p>
          <a:p>
            <a:r>
              <a:rPr lang="en-US" sz="2400" dirty="0" smtClean="0"/>
              <a:t>Network modeled as a graph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Routers are graph vertices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Links are edges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Edges have an associated “cost”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e.g., distance, loss 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Goal: compute a “good” path from source to destination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“good” usually means the shortest (least cost) path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24525" y="2971800"/>
            <a:ext cx="3419475" cy="2286000"/>
            <a:chOff x="3066" y="1107"/>
            <a:chExt cx="2250" cy="14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3187" y="1796"/>
              <a:ext cx="212" cy="231"/>
              <a:chOff x="2950" y="2441"/>
              <a:chExt cx="215" cy="231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A</a:t>
                </a: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357" y="2180"/>
              <a:ext cx="212" cy="231"/>
              <a:chOff x="2950" y="2441"/>
              <a:chExt cx="215" cy="231"/>
            </a:xfrm>
          </p:grpSpPr>
          <p:sp>
            <p:nvSpPr>
              <p:cNvPr id="72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E</a:t>
                </a:r>
              </a:p>
            </p:txBody>
          </p:sp>
        </p:grp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3673" y="2177"/>
              <a:ext cx="220" cy="231"/>
              <a:chOff x="2947" y="2441"/>
              <a:chExt cx="223" cy="231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4"/>
              <p:cNvSpPr txBox="1">
                <a:spLocks noChangeArrowheads="1"/>
              </p:cNvSpPr>
              <p:nvPr/>
            </p:nvSpPr>
            <p:spPr bwMode="auto">
              <a:xfrm>
                <a:off x="2947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D</a:t>
                </a:r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4347" y="1490"/>
              <a:ext cx="220" cy="231"/>
              <a:chOff x="2946" y="2441"/>
              <a:chExt cx="223" cy="231"/>
            </a:xfrm>
          </p:grpSpPr>
          <p:sp>
            <p:nvSpPr>
              <p:cNvPr id="68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</a:t>
                </a:r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3667" y="1490"/>
              <a:ext cx="212" cy="231"/>
              <a:chOff x="2950" y="2441"/>
              <a:chExt cx="215" cy="231"/>
            </a:xfrm>
          </p:grpSpPr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B</a:t>
                </a:r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4934" y="1838"/>
              <a:ext cx="204" cy="231"/>
              <a:chOff x="2954" y="2441"/>
              <a:chExt cx="207" cy="231"/>
            </a:xfrm>
          </p:grpSpPr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F</a:t>
                </a:r>
              </a:p>
            </p:txBody>
          </p:sp>
        </p:grpSp>
        <p:sp>
          <p:nvSpPr>
            <p:cNvPr id="54" name="Text Box 64"/>
            <p:cNvSpPr txBox="1">
              <a:spLocks noChangeArrowheads="1"/>
            </p:cNvSpPr>
            <p:nvPr/>
          </p:nvSpPr>
          <p:spPr bwMode="auto">
            <a:xfrm>
              <a:off x="3397" y="16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5" name="Text Box 65"/>
            <p:cNvSpPr txBox="1">
              <a:spLocks noChangeArrowheads="1"/>
            </p:cNvSpPr>
            <p:nvPr/>
          </p:nvSpPr>
          <p:spPr bwMode="auto">
            <a:xfrm>
              <a:off x="3745" y="18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6" name="Text Box 66"/>
            <p:cNvSpPr txBox="1">
              <a:spLocks noChangeArrowheads="1"/>
            </p:cNvSpPr>
            <p:nvPr/>
          </p:nvSpPr>
          <p:spPr bwMode="auto">
            <a:xfrm>
              <a:off x="3310" y="20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4129" y="19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066" y="22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426" y="18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4786" y="21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4759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4024" y="14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3673" y="11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400" dirty="0" smtClean="0"/>
              <a:t>Internet Routing works at two levels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Each AS runs an </a:t>
            </a:r>
            <a:r>
              <a:rPr lang="en-US" sz="2400" dirty="0" smtClean="0">
                <a:solidFill>
                  <a:srgbClr val="FF0000"/>
                </a:solidFill>
              </a:rPr>
              <a:t>intra-domain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/>
              <a:t> that </a:t>
            </a:r>
            <a:br>
              <a:rPr lang="en-US" sz="2400" dirty="0" smtClean="0"/>
            </a:br>
            <a:r>
              <a:rPr lang="en-US" sz="2400" dirty="0" smtClean="0"/>
              <a:t>establishes routes within its domain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AS -- region of network under a single administrative entity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Link State, e.g., Open Shortest Path First (OSPF)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Distance Vector, e.g., Routing Information Protocol (RIP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ASes</a:t>
            </a:r>
            <a:r>
              <a:rPr lang="en-US" sz="2400" dirty="0" smtClean="0"/>
              <a:t> participate in an </a:t>
            </a:r>
            <a:r>
              <a:rPr lang="en-US" sz="2400" dirty="0" smtClean="0">
                <a:solidFill>
                  <a:srgbClr val="FF0000"/>
                </a:solidFill>
              </a:rPr>
              <a:t>inter-domain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establishes routes between domains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Path Vector, e.g., Border Gateway Protocol (BGP)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each host has a unique ID (address)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</a:t>
            </a:r>
          </a:p>
          <a:p>
            <a:r>
              <a:rPr lang="en-US" dirty="0" smtClean="0"/>
              <a:t>Distance Vector </a:t>
            </a:r>
          </a:p>
          <a:p>
            <a:r>
              <a:rPr lang="en-US" dirty="0" smtClean="0"/>
              <a:t>Routing: goals and metrics (if time)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Link-State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</a:t>
            </a:r>
            <a:r>
              <a:rPr lang="en-US" sz="2400" dirty="0">
                <a:latin typeface="Arial" charset="0"/>
              </a:rPr>
              <a:t>node </a:t>
            </a:r>
            <a:r>
              <a:rPr lang="en-US" sz="2400" dirty="0" smtClean="0">
                <a:latin typeface="Arial" charset="0"/>
              </a:rPr>
              <a:t>maintains its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400" dirty="0" smtClean="0">
                <a:latin typeface="Arial" charset="0"/>
              </a:rPr>
              <a:t> “link state” (LS)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i.e., a list of its directly attached links and their costs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2819400"/>
            <a:ext cx="914400" cy="954107"/>
            <a:chOff x="1828800" y="2819400"/>
            <a:chExt cx="914400" cy="95410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2819400"/>
              <a:ext cx="914400" cy="762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701" y="2819400"/>
              <a:ext cx="813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(N1,N2)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(N1,N4)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(N1,N5)</a:t>
              </a:r>
            </a:p>
            <a:p>
              <a:pPr algn="ctr"/>
              <a:endParaRPr lang="en-US" sz="1400" b="0" dirty="0" smtClean="0"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2209800" y="35814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0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1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241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217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67" name="AutoShape 93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8" name="AutoShape 94"/>
            <p:cNvCxnSpPr>
              <a:cxnSpLocks noChangeShapeType="1"/>
              <a:stCxn id="155" idx="3"/>
              <a:endCxn id="158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9" name="AutoShape 95"/>
            <p:cNvCxnSpPr>
              <a:cxnSpLocks noChangeShapeType="1"/>
              <a:stCxn id="156" idx="3"/>
              <a:endCxn id="158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0" name="AutoShape 96"/>
            <p:cNvCxnSpPr>
              <a:cxnSpLocks noChangeShapeType="1"/>
              <a:stCxn id="156" idx="3"/>
              <a:endCxn id="159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1" name="AutoShape 97"/>
            <p:cNvCxnSpPr>
              <a:cxnSpLocks noChangeShapeType="1"/>
              <a:stCxn id="158" idx="3"/>
              <a:endCxn id="160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2" name="AutoShape 98"/>
            <p:cNvCxnSpPr>
              <a:cxnSpLocks noChangeShapeType="1"/>
              <a:stCxn id="159" idx="3"/>
              <a:endCxn id="161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3" name="AutoShape 9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" name="AutoShape 100"/>
            <p:cNvCxnSpPr>
              <a:cxnSpLocks noChangeShapeType="1"/>
              <a:stCxn id="156" idx="0"/>
              <a:endCxn id="155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" name="AutoShape 101"/>
            <p:cNvCxnSpPr>
              <a:cxnSpLocks noChangeShapeType="1"/>
              <a:stCxn id="157" idx="3"/>
              <a:endCxn id="160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" name="AutoShape 102"/>
            <p:cNvCxnSpPr>
              <a:cxnSpLocks noChangeShapeType="1"/>
              <a:stCxn id="249" idx="35"/>
              <a:endCxn id="155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7" name="AutoShape 103"/>
            <p:cNvCxnSpPr>
              <a:cxnSpLocks noChangeShapeType="1"/>
              <a:stCxn id="237" idx="31"/>
              <a:endCxn id="156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8" name="AutoShape 104"/>
            <p:cNvCxnSpPr>
              <a:cxnSpLocks noChangeShapeType="1"/>
              <a:stCxn id="157" idx="0"/>
              <a:endCxn id="220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9" name="AutoShape 105"/>
            <p:cNvCxnSpPr>
              <a:cxnSpLocks noChangeShapeType="1"/>
              <a:stCxn id="161" idx="3"/>
              <a:endCxn id="201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0" name="AutoShape 106"/>
            <p:cNvCxnSpPr>
              <a:cxnSpLocks noChangeShapeType="1"/>
              <a:stCxn id="160" idx="3"/>
              <a:endCxn id="205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1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182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183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184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185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186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187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188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189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191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192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node floods its local link state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on receiving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LS message, a router forwards the message</a:t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to all its neighbors other than the one it received the message from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286000" y="4267200"/>
            <a:ext cx="1846146" cy="1344706"/>
            <a:chOff x="1152" y="2304"/>
            <a:chExt cx="1248" cy="960"/>
          </a:xfrm>
        </p:grpSpPr>
        <p:sp>
          <p:nvSpPr>
            <p:cNvPr id="35854" name="Line 120"/>
            <p:cNvSpPr>
              <a:spLocks noChangeShapeType="1"/>
            </p:cNvSpPr>
            <p:nvPr/>
          </p:nvSpPr>
          <p:spPr bwMode="auto">
            <a:xfrm flipH="1">
              <a:off x="1152" y="2592"/>
              <a:ext cx="48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5" name="Line 121"/>
            <p:cNvSpPr>
              <a:spLocks noChangeShapeType="1"/>
            </p:cNvSpPr>
            <p:nvPr/>
          </p:nvSpPr>
          <p:spPr bwMode="auto">
            <a:xfrm>
              <a:off x="1344" y="2592"/>
              <a:ext cx="960" cy="43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6" name="Line 122"/>
            <p:cNvSpPr>
              <a:spLocks noChangeShapeType="1"/>
            </p:cNvSpPr>
            <p:nvPr/>
          </p:nvSpPr>
          <p:spPr bwMode="auto">
            <a:xfrm flipV="1">
              <a:off x="1344" y="2304"/>
              <a:ext cx="1056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2211470" y="4325470"/>
            <a:ext cx="4189330" cy="2151529"/>
            <a:chOff x="1296" y="2352"/>
            <a:chExt cx="2832" cy="1536"/>
          </a:xfrm>
        </p:grpSpPr>
        <p:sp>
          <p:nvSpPr>
            <p:cNvPr id="35851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344" cy="24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2" name="Line 125"/>
            <p:cNvSpPr>
              <a:spLocks noChangeShapeType="1"/>
            </p:cNvSpPr>
            <p:nvPr/>
          </p:nvSpPr>
          <p:spPr bwMode="auto">
            <a:xfrm flipV="1">
              <a:off x="2736" y="2736"/>
              <a:ext cx="139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3" name="Line 126"/>
            <p:cNvSpPr>
              <a:spLocks noChangeShapeType="1"/>
            </p:cNvSpPr>
            <p:nvPr/>
          </p:nvSpPr>
          <p:spPr bwMode="auto">
            <a:xfrm>
              <a:off x="1296" y="3552"/>
              <a:ext cx="120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4291410" y="5006788"/>
            <a:ext cx="2414190" cy="1546412"/>
            <a:chOff x="2688" y="2832"/>
            <a:chExt cx="1632" cy="1104"/>
          </a:xfrm>
        </p:grpSpPr>
        <p:sp>
          <p:nvSpPr>
            <p:cNvPr id="35849" name="Line 128"/>
            <p:cNvSpPr>
              <a:spLocks noChangeShapeType="1"/>
            </p:cNvSpPr>
            <p:nvPr/>
          </p:nvSpPr>
          <p:spPr bwMode="auto">
            <a:xfrm flipH="1">
              <a:off x="4128" y="2832"/>
              <a:ext cx="192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0" name="Line 129"/>
            <p:cNvSpPr>
              <a:spLocks noChangeShapeType="1"/>
            </p:cNvSpPr>
            <p:nvPr/>
          </p:nvSpPr>
          <p:spPr bwMode="auto">
            <a:xfrm flipV="1">
              <a:off x="2688" y="3888"/>
              <a:ext cx="1248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17634" name="Line 130"/>
          <p:cNvSpPr>
            <a:spLocks noChangeShapeType="1"/>
          </p:cNvSpPr>
          <p:nvPr/>
        </p:nvSpPr>
        <p:spPr bwMode="auto">
          <a:xfrm flipV="1">
            <a:off x="2247877" y="5329518"/>
            <a:ext cx="1562123" cy="53788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810000"/>
            <a:ext cx="1622618" cy="1528465"/>
            <a:chOff x="1828800" y="3810000"/>
            <a:chExt cx="1622618" cy="1528465"/>
          </a:xfrm>
        </p:grpSpPr>
        <p:grpSp>
          <p:nvGrpSpPr>
            <p:cNvPr id="132" name="Group 131"/>
            <p:cNvGrpSpPr/>
            <p:nvPr/>
          </p:nvGrpSpPr>
          <p:grpSpPr>
            <a:xfrm>
              <a:off x="2895600" y="3810000"/>
              <a:ext cx="479618" cy="461665"/>
              <a:chOff x="1793305" y="2819400"/>
              <a:chExt cx="1037915" cy="1039486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971800" y="4491335"/>
              <a:ext cx="479618" cy="461665"/>
              <a:chOff x="1793305" y="2819400"/>
              <a:chExt cx="1037915" cy="1039486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28800" y="4876800"/>
              <a:ext cx="479618" cy="461665"/>
              <a:chOff x="1793305" y="2819400"/>
              <a:chExt cx="1037915" cy="1039486"/>
            </a:xfrm>
          </p:grpSpPr>
          <p:sp>
            <p:nvSpPr>
              <p:cNvPr id="142" name="Rounded Rectangle 141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0582" y="5329535"/>
            <a:ext cx="2232218" cy="1223665"/>
            <a:chOff x="4930582" y="5329535"/>
            <a:chExt cx="2232218" cy="1223665"/>
          </a:xfrm>
        </p:grpSpPr>
        <p:grpSp>
          <p:nvGrpSpPr>
            <p:cNvPr id="147" name="Group 146"/>
            <p:cNvGrpSpPr/>
            <p:nvPr/>
          </p:nvGrpSpPr>
          <p:grpSpPr>
            <a:xfrm>
              <a:off x="4930582" y="6091535"/>
              <a:ext cx="479618" cy="461665"/>
              <a:chOff x="1793305" y="2819400"/>
              <a:chExt cx="1037915" cy="1039486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683182" y="5329535"/>
              <a:ext cx="479618" cy="461665"/>
              <a:chOff x="1793305" y="2819400"/>
              <a:chExt cx="1037915" cy="1039486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67000" y="4038600"/>
            <a:ext cx="2994218" cy="2667000"/>
            <a:chOff x="2667000" y="4038600"/>
            <a:chExt cx="2994218" cy="26670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2743200" y="5177135"/>
              <a:ext cx="479618" cy="461665"/>
              <a:chOff x="1793305" y="2819400"/>
              <a:chExt cx="1037915" cy="1039486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667000" y="6243935"/>
              <a:ext cx="479618" cy="461665"/>
              <a:chOff x="1298605" y="3848832"/>
              <a:chExt cx="1037915" cy="1039486"/>
            </a:xfrm>
          </p:grpSpPr>
          <p:sp>
            <p:nvSpPr>
              <p:cNvPr id="145" name="Rounded Rectangle 144"/>
              <p:cNvSpPr/>
              <p:nvPr/>
            </p:nvSpPr>
            <p:spPr bwMode="auto">
              <a:xfrm>
                <a:off x="1373606" y="3858885"/>
                <a:ext cx="914400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98605" y="3848832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159182" y="5181600"/>
              <a:ext cx="479618" cy="461665"/>
              <a:chOff x="1793305" y="2819400"/>
              <a:chExt cx="1037915" cy="1039486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81600" y="4038600"/>
              <a:ext cx="479618" cy="461665"/>
              <a:chOff x="1793305" y="2819400"/>
              <a:chExt cx="1037915" cy="1039486"/>
            </a:xfrm>
          </p:grpSpPr>
          <p:sp>
            <p:nvSpPr>
              <p:cNvPr id="154" name="Rounded Rectangle 153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971800" y="5481935"/>
              <a:ext cx="479618" cy="461665"/>
              <a:chOff x="1841817" y="3162544"/>
              <a:chExt cx="1037914" cy="1039486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1916818" y="3172597"/>
                <a:ext cx="914399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841817" y="3162544"/>
                <a:ext cx="1037914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176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Each node floods its local link state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Hence, each node learns the entire network 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Can use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to compute the shortest paths between nodes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60" name="AutoShape 2"/>
          <p:cNvSpPr>
            <a:spLocks noChangeArrowheads="1"/>
          </p:cNvSpPr>
          <p:nvPr/>
        </p:nvSpPr>
        <p:spPr bwMode="auto">
          <a:xfrm>
            <a:off x="533400" y="4495800"/>
            <a:ext cx="1371600" cy="853440"/>
          </a:xfrm>
          <a:prstGeom prst="wedgeRectCallout">
            <a:avLst>
              <a:gd name="adj1" fmla="val 67310"/>
              <a:gd name="adj2" fmla="val -5010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161" name="Group 119"/>
          <p:cNvGrpSpPr>
            <a:grpSpLocks/>
          </p:cNvGrpSpPr>
          <p:nvPr/>
        </p:nvGrpSpPr>
        <p:grpSpPr bwMode="auto">
          <a:xfrm>
            <a:off x="457200" y="4419600"/>
            <a:ext cx="1479550" cy="933450"/>
            <a:chOff x="1008" y="1392"/>
            <a:chExt cx="932" cy="630"/>
          </a:xfrm>
        </p:grpSpPr>
        <p:sp>
          <p:nvSpPr>
            <p:cNvPr id="16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7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185" name="AutoShape 143"/>
            <p:cNvCxnSpPr>
              <a:cxnSpLocks noChangeShapeType="1"/>
              <a:stCxn id="178" idx="3"/>
              <a:endCxn id="18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6" name="AutoShape 144"/>
            <p:cNvCxnSpPr>
              <a:cxnSpLocks noChangeShapeType="1"/>
              <a:stCxn id="178" idx="3"/>
              <a:endCxn id="18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7" name="AutoShape 145"/>
            <p:cNvCxnSpPr>
              <a:cxnSpLocks noChangeShapeType="1"/>
              <a:stCxn id="179" idx="3"/>
              <a:endCxn id="18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8" name="AutoShape 146"/>
            <p:cNvCxnSpPr>
              <a:cxnSpLocks noChangeShapeType="1"/>
              <a:stCxn id="179" idx="3"/>
              <a:endCxn id="18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9" name="AutoShape 147"/>
            <p:cNvCxnSpPr>
              <a:cxnSpLocks noChangeShapeType="1"/>
              <a:stCxn id="181" idx="3"/>
              <a:endCxn id="18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0" name="AutoShape 148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1" name="AutoShape 149"/>
            <p:cNvCxnSpPr>
              <a:cxnSpLocks noChangeShapeType="1"/>
              <a:stCxn id="184" idx="0"/>
              <a:endCxn id="18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2" name="AutoShape 15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3" name="AutoShape 151"/>
            <p:cNvCxnSpPr>
              <a:cxnSpLocks noChangeShapeType="1"/>
              <a:stCxn id="180" idx="3"/>
              <a:endCxn id="18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" name="AutoShape 152"/>
            <p:cNvCxnSpPr>
              <a:cxnSpLocks noChangeShapeType="1"/>
              <a:endCxn id="17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" name="AutoShape 153"/>
            <p:cNvCxnSpPr>
              <a:cxnSpLocks noChangeShapeType="1"/>
              <a:endCxn id="17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" name="AutoShape 154"/>
            <p:cNvCxnSpPr>
              <a:cxnSpLocks noChangeShapeType="1"/>
              <a:stCxn id="18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7" name="AutoShape 155"/>
            <p:cNvCxnSpPr>
              <a:cxnSpLocks noChangeShapeType="1"/>
              <a:stCxn id="184" idx="3"/>
              <a:endCxn id="20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8" name="AutoShape 156"/>
            <p:cNvCxnSpPr>
              <a:cxnSpLocks noChangeShapeType="1"/>
              <a:stCxn id="18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0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0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0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0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04" name="AutoShape 2"/>
          <p:cNvSpPr>
            <a:spLocks noChangeArrowheads="1"/>
          </p:cNvSpPr>
          <p:nvPr/>
        </p:nvSpPr>
        <p:spPr bwMode="auto">
          <a:xfrm>
            <a:off x="2590800" y="3270885"/>
            <a:ext cx="1371600" cy="853440"/>
          </a:xfrm>
          <a:prstGeom prst="wedgeRectCallout">
            <a:avLst>
              <a:gd name="adj1" fmla="val 59309"/>
              <a:gd name="adj2" fmla="val 8585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05" name="Group 119"/>
          <p:cNvGrpSpPr>
            <a:grpSpLocks/>
          </p:cNvGrpSpPr>
          <p:nvPr/>
        </p:nvGrpSpPr>
        <p:grpSpPr bwMode="auto">
          <a:xfrm>
            <a:off x="2514600" y="3200400"/>
            <a:ext cx="1479550" cy="933450"/>
            <a:chOff x="1008" y="1392"/>
            <a:chExt cx="932" cy="630"/>
          </a:xfrm>
        </p:grpSpPr>
        <p:sp>
          <p:nvSpPr>
            <p:cNvPr id="20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29" name="AutoShape 143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0" name="AutoShape 144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1" name="AutoShape 145"/>
            <p:cNvCxnSpPr>
              <a:cxnSpLocks noChangeShapeType="1"/>
              <a:stCxn id="223" idx="3"/>
              <a:endCxn id="22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2" name="AutoShape 146"/>
            <p:cNvCxnSpPr>
              <a:cxnSpLocks noChangeShapeType="1"/>
              <a:stCxn id="223" idx="3"/>
              <a:endCxn id="22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3" name="AutoShape 147"/>
            <p:cNvCxnSpPr>
              <a:cxnSpLocks noChangeShapeType="1"/>
              <a:stCxn id="225" idx="3"/>
              <a:endCxn id="22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4" name="AutoShape 148"/>
            <p:cNvCxnSpPr>
              <a:cxnSpLocks noChangeShapeType="1"/>
              <a:stCxn id="226" idx="3"/>
              <a:endCxn id="22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" name="AutoShape 149"/>
            <p:cNvCxnSpPr>
              <a:cxnSpLocks noChangeShapeType="1"/>
              <a:stCxn id="228" idx="0"/>
              <a:endCxn id="22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6" name="AutoShape 150"/>
            <p:cNvCxnSpPr>
              <a:cxnSpLocks noChangeShapeType="1"/>
              <a:stCxn id="223" idx="0"/>
              <a:endCxn id="22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7" name="AutoShape 151"/>
            <p:cNvCxnSpPr>
              <a:cxnSpLocks noChangeShapeType="1"/>
              <a:stCxn id="224" idx="3"/>
              <a:endCxn id="22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8" name="AutoShape 152"/>
            <p:cNvCxnSpPr>
              <a:cxnSpLocks noChangeShapeType="1"/>
              <a:endCxn id="22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9" name="AutoShape 153"/>
            <p:cNvCxnSpPr>
              <a:cxnSpLocks noChangeShapeType="1"/>
              <a:endCxn id="22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0" name="AutoShape 154"/>
            <p:cNvCxnSpPr>
              <a:cxnSpLocks noChangeShapeType="1"/>
              <a:stCxn id="22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1" name="AutoShape 155"/>
            <p:cNvCxnSpPr>
              <a:cxnSpLocks noChangeShapeType="1"/>
              <a:stCxn id="228" idx="3"/>
              <a:endCxn id="24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2" name="AutoShape 156"/>
            <p:cNvCxnSpPr>
              <a:cxnSpLocks noChangeShapeType="1"/>
              <a:stCxn id="22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4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4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4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4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48" name="AutoShape 2"/>
          <p:cNvSpPr>
            <a:spLocks noChangeArrowheads="1"/>
          </p:cNvSpPr>
          <p:nvPr/>
        </p:nvSpPr>
        <p:spPr bwMode="auto">
          <a:xfrm>
            <a:off x="5988050" y="3347085"/>
            <a:ext cx="1371600" cy="853440"/>
          </a:xfrm>
          <a:prstGeom prst="wedgeRectCallout">
            <a:avLst>
              <a:gd name="adj1" fmla="val 1015"/>
              <a:gd name="adj2" fmla="val 950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49" name="Group 119"/>
          <p:cNvGrpSpPr>
            <a:grpSpLocks/>
          </p:cNvGrpSpPr>
          <p:nvPr/>
        </p:nvGrpSpPr>
        <p:grpSpPr bwMode="auto">
          <a:xfrm>
            <a:off x="5911850" y="3276600"/>
            <a:ext cx="1479550" cy="933450"/>
            <a:chOff x="1008" y="1392"/>
            <a:chExt cx="932" cy="630"/>
          </a:xfrm>
        </p:grpSpPr>
        <p:sp>
          <p:nvSpPr>
            <p:cNvPr id="250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7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8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9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0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1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73" name="AutoShape 143"/>
            <p:cNvCxnSpPr>
              <a:cxnSpLocks noChangeShapeType="1"/>
              <a:stCxn id="266" idx="3"/>
              <a:endCxn id="268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4" name="AutoShape 144"/>
            <p:cNvCxnSpPr>
              <a:cxnSpLocks noChangeShapeType="1"/>
              <a:stCxn id="266" idx="3"/>
              <a:endCxn id="269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5" name="AutoShape 145"/>
            <p:cNvCxnSpPr>
              <a:cxnSpLocks noChangeShapeType="1"/>
              <a:stCxn id="267" idx="3"/>
              <a:endCxn id="269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" name="AutoShape 146"/>
            <p:cNvCxnSpPr>
              <a:cxnSpLocks noChangeShapeType="1"/>
              <a:stCxn id="267" idx="3"/>
              <a:endCxn id="270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" name="AutoShape 147"/>
            <p:cNvCxnSpPr>
              <a:cxnSpLocks noChangeShapeType="1"/>
              <a:stCxn id="269" idx="3"/>
              <a:endCxn id="271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8" name="AutoShape 148"/>
            <p:cNvCxnSpPr>
              <a:cxnSpLocks noChangeShapeType="1"/>
              <a:stCxn id="270" idx="3"/>
              <a:endCxn id="272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9" name="AutoShape 149"/>
            <p:cNvCxnSpPr>
              <a:cxnSpLocks noChangeShapeType="1"/>
              <a:stCxn id="272" idx="0"/>
              <a:endCxn id="271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0" name="AutoShape 150"/>
            <p:cNvCxnSpPr>
              <a:cxnSpLocks noChangeShapeType="1"/>
              <a:stCxn id="267" idx="0"/>
              <a:endCxn id="266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1" name="AutoShape 151"/>
            <p:cNvCxnSpPr>
              <a:cxnSpLocks noChangeShapeType="1"/>
              <a:stCxn id="268" idx="3"/>
              <a:endCxn id="271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2" name="AutoShape 152"/>
            <p:cNvCxnSpPr>
              <a:cxnSpLocks noChangeShapeType="1"/>
              <a:endCxn id="266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3" name="AutoShape 153"/>
            <p:cNvCxnSpPr>
              <a:cxnSpLocks noChangeShapeType="1"/>
              <a:endCxn id="267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4" name="AutoShape 154"/>
            <p:cNvCxnSpPr>
              <a:cxnSpLocks noChangeShapeType="1"/>
              <a:stCxn id="268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5" name="AutoShape 155"/>
            <p:cNvCxnSpPr>
              <a:cxnSpLocks noChangeShapeType="1"/>
              <a:stCxn id="272" idx="3"/>
              <a:endCxn id="289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" name="AutoShape 156"/>
            <p:cNvCxnSpPr>
              <a:cxnSpLocks noChangeShapeType="1"/>
              <a:stCxn id="271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88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89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90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91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92" name="AutoShape 2"/>
          <p:cNvSpPr>
            <a:spLocks noChangeArrowheads="1"/>
          </p:cNvSpPr>
          <p:nvPr/>
        </p:nvSpPr>
        <p:spPr bwMode="auto">
          <a:xfrm>
            <a:off x="2514600" y="5257800"/>
            <a:ext cx="1371600" cy="853440"/>
          </a:xfrm>
          <a:prstGeom prst="wedgeRectCallout">
            <a:avLst>
              <a:gd name="adj1" fmla="val -62994"/>
              <a:gd name="adj2" fmla="val 3257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93" name="Group 119"/>
          <p:cNvGrpSpPr>
            <a:grpSpLocks/>
          </p:cNvGrpSpPr>
          <p:nvPr/>
        </p:nvGrpSpPr>
        <p:grpSpPr bwMode="auto">
          <a:xfrm>
            <a:off x="2438400" y="5187315"/>
            <a:ext cx="1479550" cy="933450"/>
            <a:chOff x="1008" y="1392"/>
            <a:chExt cx="932" cy="630"/>
          </a:xfrm>
        </p:grpSpPr>
        <p:sp>
          <p:nvSpPr>
            <p:cNvPr id="294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1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2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3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4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5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6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17" name="AutoShape 143"/>
            <p:cNvCxnSpPr>
              <a:cxnSpLocks noChangeShapeType="1"/>
              <a:stCxn id="310" idx="3"/>
              <a:endCxn id="312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8" name="AutoShape 144"/>
            <p:cNvCxnSpPr>
              <a:cxnSpLocks noChangeShapeType="1"/>
              <a:stCxn id="310" idx="3"/>
              <a:endCxn id="313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9" name="AutoShape 145"/>
            <p:cNvCxnSpPr>
              <a:cxnSpLocks noChangeShapeType="1"/>
              <a:stCxn id="311" idx="3"/>
              <a:endCxn id="313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0" name="AutoShape 146"/>
            <p:cNvCxnSpPr>
              <a:cxnSpLocks noChangeShapeType="1"/>
              <a:stCxn id="311" idx="3"/>
              <a:endCxn id="314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1" name="AutoShape 147"/>
            <p:cNvCxnSpPr>
              <a:cxnSpLocks noChangeShapeType="1"/>
              <a:stCxn id="313" idx="3"/>
              <a:endCxn id="315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2" name="AutoShape 148"/>
            <p:cNvCxnSpPr>
              <a:cxnSpLocks noChangeShapeType="1"/>
              <a:stCxn id="314" idx="3"/>
              <a:endCxn id="316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3" name="AutoShape 149"/>
            <p:cNvCxnSpPr>
              <a:cxnSpLocks noChangeShapeType="1"/>
              <a:stCxn id="316" idx="0"/>
              <a:endCxn id="315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4" name="AutoShape 150"/>
            <p:cNvCxnSpPr>
              <a:cxnSpLocks noChangeShapeType="1"/>
              <a:stCxn id="311" idx="0"/>
              <a:endCxn id="310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5" name="AutoShape 151"/>
            <p:cNvCxnSpPr>
              <a:cxnSpLocks noChangeShapeType="1"/>
              <a:stCxn id="312" idx="3"/>
              <a:endCxn id="315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6" name="AutoShape 152"/>
            <p:cNvCxnSpPr>
              <a:cxnSpLocks noChangeShapeType="1"/>
              <a:endCxn id="310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" name="AutoShape 153"/>
            <p:cNvCxnSpPr>
              <a:cxnSpLocks noChangeShapeType="1"/>
              <a:endCxn id="311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8" name="AutoShape 154"/>
            <p:cNvCxnSpPr>
              <a:cxnSpLocks noChangeShapeType="1"/>
              <a:stCxn id="312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9" name="AutoShape 155"/>
            <p:cNvCxnSpPr>
              <a:cxnSpLocks noChangeShapeType="1"/>
              <a:stCxn id="316" idx="3"/>
              <a:endCxn id="333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0" name="AutoShape 156"/>
            <p:cNvCxnSpPr>
              <a:cxnSpLocks noChangeShapeType="1"/>
              <a:stCxn id="315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1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32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33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34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35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36" name="AutoShape 2"/>
          <p:cNvSpPr>
            <a:spLocks noChangeArrowheads="1"/>
          </p:cNvSpPr>
          <p:nvPr/>
        </p:nvSpPr>
        <p:spPr bwMode="auto">
          <a:xfrm>
            <a:off x="4495800" y="4566285"/>
            <a:ext cx="1371600" cy="853440"/>
          </a:xfrm>
          <a:prstGeom prst="wedgeRectCallout">
            <a:avLst>
              <a:gd name="adj1" fmla="val -67566"/>
              <a:gd name="adj2" fmla="val 1052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37" name="Group 119"/>
          <p:cNvGrpSpPr>
            <a:grpSpLocks/>
          </p:cNvGrpSpPr>
          <p:nvPr/>
        </p:nvGrpSpPr>
        <p:grpSpPr bwMode="auto">
          <a:xfrm>
            <a:off x="4419600" y="4495800"/>
            <a:ext cx="1479550" cy="933450"/>
            <a:chOff x="1008" y="1392"/>
            <a:chExt cx="932" cy="630"/>
          </a:xfrm>
        </p:grpSpPr>
        <p:sp>
          <p:nvSpPr>
            <p:cNvPr id="338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60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61" name="AutoShape 143"/>
            <p:cNvCxnSpPr>
              <a:cxnSpLocks noChangeShapeType="1"/>
              <a:stCxn id="354" idx="3"/>
              <a:endCxn id="356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2" name="AutoShape 144"/>
            <p:cNvCxnSpPr>
              <a:cxnSpLocks noChangeShapeType="1"/>
              <a:stCxn id="354" idx="3"/>
              <a:endCxn id="357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3" name="AutoShape 145"/>
            <p:cNvCxnSpPr>
              <a:cxnSpLocks noChangeShapeType="1"/>
              <a:stCxn id="355" idx="3"/>
              <a:endCxn id="357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4" name="AutoShape 146"/>
            <p:cNvCxnSpPr>
              <a:cxnSpLocks noChangeShapeType="1"/>
              <a:stCxn id="355" idx="3"/>
              <a:endCxn id="358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5" name="AutoShape 147"/>
            <p:cNvCxnSpPr>
              <a:cxnSpLocks noChangeShapeType="1"/>
              <a:stCxn id="357" idx="3"/>
              <a:endCxn id="359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6" name="AutoShape 148"/>
            <p:cNvCxnSpPr>
              <a:cxnSpLocks noChangeShapeType="1"/>
              <a:stCxn id="358" idx="3"/>
              <a:endCxn id="360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7" name="AutoShape 149"/>
            <p:cNvCxnSpPr>
              <a:cxnSpLocks noChangeShapeType="1"/>
              <a:stCxn id="360" idx="0"/>
              <a:endCxn id="359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" name="AutoShape 150"/>
            <p:cNvCxnSpPr>
              <a:cxnSpLocks noChangeShapeType="1"/>
              <a:stCxn id="355" idx="0"/>
              <a:endCxn id="354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" name="AutoShape 151"/>
            <p:cNvCxnSpPr>
              <a:cxnSpLocks noChangeShapeType="1"/>
              <a:stCxn id="356" idx="3"/>
              <a:endCxn id="359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0" name="AutoShape 152"/>
            <p:cNvCxnSpPr>
              <a:cxnSpLocks noChangeShapeType="1"/>
              <a:endCxn id="354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1" name="AutoShape 153"/>
            <p:cNvCxnSpPr>
              <a:cxnSpLocks noChangeShapeType="1"/>
              <a:endCxn id="355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2" name="AutoShape 154"/>
            <p:cNvCxnSpPr>
              <a:cxnSpLocks noChangeShapeType="1"/>
              <a:stCxn id="356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3" name="AutoShape 155"/>
            <p:cNvCxnSpPr>
              <a:cxnSpLocks noChangeShapeType="1"/>
              <a:stCxn id="360" idx="3"/>
              <a:endCxn id="377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4" name="AutoShape 156"/>
            <p:cNvCxnSpPr>
              <a:cxnSpLocks noChangeShapeType="1"/>
              <a:stCxn id="359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5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76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77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78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79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80" name="AutoShape 2"/>
          <p:cNvSpPr>
            <a:spLocks noChangeArrowheads="1"/>
          </p:cNvSpPr>
          <p:nvPr/>
        </p:nvSpPr>
        <p:spPr bwMode="auto">
          <a:xfrm>
            <a:off x="6858000" y="5105400"/>
            <a:ext cx="1371600" cy="853440"/>
          </a:xfrm>
          <a:prstGeom prst="wedgeRectCallout">
            <a:avLst>
              <a:gd name="adj1" fmla="val -73282"/>
              <a:gd name="adj2" fmla="val 785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81" name="Group 119"/>
          <p:cNvGrpSpPr>
            <a:grpSpLocks/>
          </p:cNvGrpSpPr>
          <p:nvPr/>
        </p:nvGrpSpPr>
        <p:grpSpPr bwMode="auto">
          <a:xfrm>
            <a:off x="6781800" y="5034915"/>
            <a:ext cx="1479550" cy="933450"/>
            <a:chOff x="1008" y="1392"/>
            <a:chExt cx="932" cy="630"/>
          </a:xfrm>
        </p:grpSpPr>
        <p:sp>
          <p:nvSpPr>
            <p:cNvPr id="38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9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05" name="AutoShape 143"/>
            <p:cNvCxnSpPr>
              <a:cxnSpLocks noChangeShapeType="1"/>
              <a:stCxn id="398" idx="3"/>
              <a:endCxn id="40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6" name="AutoShape 144"/>
            <p:cNvCxnSpPr>
              <a:cxnSpLocks noChangeShapeType="1"/>
              <a:stCxn id="398" idx="3"/>
              <a:endCxn id="40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7" name="AutoShape 145"/>
            <p:cNvCxnSpPr>
              <a:cxnSpLocks noChangeShapeType="1"/>
              <a:stCxn id="399" idx="3"/>
              <a:endCxn id="40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8" name="AutoShape 146"/>
            <p:cNvCxnSpPr>
              <a:cxnSpLocks noChangeShapeType="1"/>
              <a:stCxn id="399" idx="3"/>
              <a:endCxn id="40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9" name="AutoShape 147"/>
            <p:cNvCxnSpPr>
              <a:cxnSpLocks noChangeShapeType="1"/>
              <a:stCxn id="401" idx="3"/>
              <a:endCxn id="40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" name="AutoShape 148"/>
            <p:cNvCxnSpPr>
              <a:cxnSpLocks noChangeShapeType="1"/>
              <a:stCxn id="402" idx="3"/>
              <a:endCxn id="40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1" name="AutoShape 149"/>
            <p:cNvCxnSpPr>
              <a:cxnSpLocks noChangeShapeType="1"/>
              <a:stCxn id="404" idx="0"/>
              <a:endCxn id="40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2" name="AutoShape 150"/>
            <p:cNvCxnSpPr>
              <a:cxnSpLocks noChangeShapeType="1"/>
              <a:stCxn id="399" idx="0"/>
              <a:endCxn id="39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3" name="AutoShape 151"/>
            <p:cNvCxnSpPr>
              <a:cxnSpLocks noChangeShapeType="1"/>
              <a:stCxn id="400" idx="3"/>
              <a:endCxn id="40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4" name="AutoShape 152"/>
            <p:cNvCxnSpPr>
              <a:cxnSpLocks noChangeShapeType="1"/>
              <a:endCxn id="39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5" name="AutoShape 153"/>
            <p:cNvCxnSpPr>
              <a:cxnSpLocks noChangeShapeType="1"/>
              <a:endCxn id="39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6" name="AutoShape 154"/>
            <p:cNvCxnSpPr>
              <a:cxnSpLocks noChangeShapeType="1"/>
              <a:stCxn id="40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7" name="AutoShape 155"/>
            <p:cNvCxnSpPr>
              <a:cxnSpLocks noChangeShapeType="1"/>
              <a:stCxn id="404" idx="3"/>
              <a:endCxn id="42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8" name="AutoShape 156"/>
            <p:cNvCxnSpPr>
              <a:cxnSpLocks noChangeShapeType="1"/>
              <a:stCxn id="40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2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2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2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2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24" name="AutoShape 2"/>
          <p:cNvSpPr>
            <a:spLocks noChangeArrowheads="1"/>
          </p:cNvSpPr>
          <p:nvPr/>
        </p:nvSpPr>
        <p:spPr bwMode="auto">
          <a:xfrm>
            <a:off x="4495800" y="5918835"/>
            <a:ext cx="1371600" cy="853440"/>
          </a:xfrm>
          <a:prstGeom prst="wedgeRectCallout">
            <a:avLst>
              <a:gd name="adj1" fmla="val -65280"/>
              <a:gd name="adj2" fmla="val -23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425" name="Group 119"/>
          <p:cNvGrpSpPr>
            <a:grpSpLocks/>
          </p:cNvGrpSpPr>
          <p:nvPr/>
        </p:nvGrpSpPr>
        <p:grpSpPr bwMode="auto">
          <a:xfrm>
            <a:off x="4419600" y="5848350"/>
            <a:ext cx="1479550" cy="933450"/>
            <a:chOff x="1008" y="1392"/>
            <a:chExt cx="932" cy="630"/>
          </a:xfrm>
        </p:grpSpPr>
        <p:sp>
          <p:nvSpPr>
            <p:cNvPr id="42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49" name="AutoShape 143"/>
            <p:cNvCxnSpPr>
              <a:cxnSpLocks noChangeShapeType="1"/>
              <a:stCxn id="442" idx="3"/>
              <a:endCxn id="44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" name="AutoShape 144"/>
            <p:cNvCxnSpPr>
              <a:cxnSpLocks noChangeShapeType="1"/>
              <a:stCxn id="442" idx="3"/>
              <a:endCxn id="44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1" name="AutoShape 145"/>
            <p:cNvCxnSpPr>
              <a:cxnSpLocks noChangeShapeType="1"/>
              <a:stCxn id="443" idx="3"/>
              <a:endCxn id="44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2" name="AutoShape 146"/>
            <p:cNvCxnSpPr>
              <a:cxnSpLocks noChangeShapeType="1"/>
              <a:stCxn id="443" idx="3"/>
              <a:endCxn id="44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3" name="AutoShape 147"/>
            <p:cNvCxnSpPr>
              <a:cxnSpLocks noChangeShapeType="1"/>
              <a:stCxn id="445" idx="3"/>
              <a:endCxn id="44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4" name="AutoShape 148"/>
            <p:cNvCxnSpPr>
              <a:cxnSpLocks noChangeShapeType="1"/>
              <a:stCxn id="446" idx="3"/>
              <a:endCxn id="44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5" name="AutoShape 149"/>
            <p:cNvCxnSpPr>
              <a:cxnSpLocks noChangeShapeType="1"/>
              <a:stCxn id="448" idx="0"/>
              <a:endCxn id="44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6" name="AutoShape 150"/>
            <p:cNvCxnSpPr>
              <a:cxnSpLocks noChangeShapeType="1"/>
              <a:stCxn id="443" idx="0"/>
              <a:endCxn id="44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7" name="AutoShape 151"/>
            <p:cNvCxnSpPr>
              <a:cxnSpLocks noChangeShapeType="1"/>
              <a:stCxn id="444" idx="3"/>
              <a:endCxn id="44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8" name="AutoShape 152"/>
            <p:cNvCxnSpPr>
              <a:cxnSpLocks noChangeShapeType="1"/>
              <a:endCxn id="44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9" name="AutoShape 153"/>
            <p:cNvCxnSpPr>
              <a:cxnSpLocks noChangeShapeType="1"/>
              <a:endCxn id="44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" name="AutoShape 154"/>
            <p:cNvCxnSpPr>
              <a:cxnSpLocks noChangeShapeType="1"/>
              <a:stCxn id="44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" name="AutoShape 155"/>
            <p:cNvCxnSpPr>
              <a:cxnSpLocks noChangeShapeType="1"/>
              <a:stCxn id="448" idx="3"/>
              <a:endCxn id="46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2" name="AutoShape 156"/>
            <p:cNvCxnSpPr>
              <a:cxnSpLocks noChangeShapeType="1"/>
              <a:stCxn id="44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6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6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6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6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610600" cy="1173162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Dijkstra’</a:t>
            </a:r>
            <a:r>
              <a:rPr lang="en-US" altLang="ja-JP" dirty="0" err="1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Shortest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Path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</a:rPr>
              <a:t>INPUT: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topology (graph), with link costs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OUTPUT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Least cost paths from one node to all other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nodes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Iterative: after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iterations, a node knows the least cost path to its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closest neighbors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990600" y="1676400"/>
            <a:ext cx="7620000" cy="4343400"/>
            <a:chOff x="3066" y="1107"/>
            <a:chExt cx="2250" cy="1409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42" name="Group 46"/>
            <p:cNvGrpSpPr>
              <a:grpSpLocks/>
            </p:cNvGrpSpPr>
            <p:nvPr/>
          </p:nvGrpSpPr>
          <p:grpSpPr bwMode="auto">
            <a:xfrm>
              <a:off x="3215" y="1840"/>
              <a:ext cx="156" cy="182"/>
              <a:chOff x="2978" y="2485"/>
              <a:chExt cx="159" cy="182"/>
            </a:xfrm>
          </p:grpSpPr>
          <p:sp>
            <p:nvSpPr>
              <p:cNvPr id="29768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48"/>
              <p:cNvSpPr txBox="1">
                <a:spLocks noChangeArrowheads="1"/>
              </p:cNvSpPr>
              <p:nvPr/>
            </p:nvSpPr>
            <p:spPr bwMode="auto">
              <a:xfrm>
                <a:off x="2978" y="2485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29743" name="Group 49"/>
            <p:cNvGrpSpPr>
              <a:grpSpLocks/>
            </p:cNvGrpSpPr>
            <p:nvPr/>
          </p:nvGrpSpPr>
          <p:grpSpPr bwMode="auto">
            <a:xfrm>
              <a:off x="4386" y="2229"/>
              <a:ext cx="155" cy="188"/>
              <a:chOff x="2979" y="2490"/>
              <a:chExt cx="158" cy="188"/>
            </a:xfrm>
          </p:grpSpPr>
          <p:sp>
            <p:nvSpPr>
              <p:cNvPr id="29766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Text Box 51"/>
              <p:cNvSpPr txBox="1">
                <a:spLocks noChangeArrowheads="1"/>
              </p:cNvSpPr>
              <p:nvPr/>
            </p:nvSpPr>
            <p:spPr bwMode="auto">
              <a:xfrm>
                <a:off x="2979" y="2497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29744" name="Group 52"/>
            <p:cNvGrpSpPr>
              <a:grpSpLocks/>
            </p:cNvGrpSpPr>
            <p:nvPr/>
          </p:nvGrpSpPr>
          <p:grpSpPr bwMode="auto">
            <a:xfrm>
              <a:off x="3702" y="2226"/>
              <a:ext cx="162" cy="191"/>
              <a:chOff x="2976" y="2490"/>
              <a:chExt cx="165" cy="191"/>
            </a:xfrm>
          </p:grpSpPr>
          <p:sp>
            <p:nvSpPr>
              <p:cNvPr id="29764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Text Box 54"/>
              <p:cNvSpPr txBox="1">
                <a:spLocks noChangeArrowheads="1"/>
              </p:cNvSpPr>
              <p:nvPr/>
            </p:nvSpPr>
            <p:spPr bwMode="auto">
              <a:xfrm>
                <a:off x="2976" y="2499"/>
                <a:ext cx="16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29745" name="Group 55"/>
            <p:cNvGrpSpPr>
              <a:grpSpLocks/>
            </p:cNvGrpSpPr>
            <p:nvPr/>
          </p:nvGrpSpPr>
          <p:grpSpPr bwMode="auto">
            <a:xfrm>
              <a:off x="4376" y="1539"/>
              <a:ext cx="161" cy="186"/>
              <a:chOff x="2975" y="2490"/>
              <a:chExt cx="164" cy="186"/>
            </a:xfrm>
          </p:grpSpPr>
          <p:sp>
            <p:nvSpPr>
              <p:cNvPr id="29762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Text Box 57"/>
              <p:cNvSpPr txBox="1">
                <a:spLocks noChangeArrowheads="1"/>
              </p:cNvSpPr>
              <p:nvPr/>
            </p:nvSpPr>
            <p:spPr bwMode="auto">
              <a:xfrm>
                <a:off x="2975" y="2495"/>
                <a:ext cx="16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29746" name="Group 58"/>
            <p:cNvGrpSpPr>
              <a:grpSpLocks/>
            </p:cNvGrpSpPr>
            <p:nvPr/>
          </p:nvGrpSpPr>
          <p:grpSpPr bwMode="auto">
            <a:xfrm>
              <a:off x="3696" y="1539"/>
              <a:ext cx="155" cy="186"/>
              <a:chOff x="2979" y="2490"/>
              <a:chExt cx="158" cy="186"/>
            </a:xfrm>
          </p:grpSpPr>
          <p:sp>
            <p:nvSpPr>
              <p:cNvPr id="29760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Text Box 60"/>
              <p:cNvSpPr txBox="1">
                <a:spLocks noChangeArrowheads="1"/>
              </p:cNvSpPr>
              <p:nvPr/>
            </p:nvSpPr>
            <p:spPr bwMode="auto">
              <a:xfrm>
                <a:off x="2979" y="2495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29747" name="Group 61"/>
            <p:cNvGrpSpPr>
              <a:grpSpLocks/>
            </p:cNvGrpSpPr>
            <p:nvPr/>
          </p:nvGrpSpPr>
          <p:grpSpPr bwMode="auto">
            <a:xfrm>
              <a:off x="4962" y="1887"/>
              <a:ext cx="150" cy="184"/>
              <a:chOff x="2982" y="2490"/>
              <a:chExt cx="153" cy="184"/>
            </a:xfrm>
          </p:grpSpPr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Text Box 63"/>
              <p:cNvSpPr txBox="1">
                <a:spLocks noChangeArrowheads="1"/>
              </p:cNvSpPr>
              <p:nvPr/>
            </p:nvSpPr>
            <p:spPr bwMode="auto">
              <a:xfrm>
                <a:off x="2982" y="2493"/>
                <a:ext cx="15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9748" name="Text Box 64"/>
            <p:cNvSpPr txBox="1">
              <a:spLocks noChangeArrowheads="1"/>
            </p:cNvSpPr>
            <p:nvPr/>
          </p:nvSpPr>
          <p:spPr bwMode="auto">
            <a:xfrm>
              <a:off x="3423" y="160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49" name="Text Box 65"/>
            <p:cNvSpPr txBox="1">
              <a:spLocks noChangeArrowheads="1"/>
            </p:cNvSpPr>
            <p:nvPr/>
          </p:nvSpPr>
          <p:spPr bwMode="auto">
            <a:xfrm>
              <a:off x="3741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2</a:t>
              </a:r>
            </a:p>
          </p:txBody>
        </p:sp>
        <p:sp>
          <p:nvSpPr>
            <p:cNvPr id="29750" name="Text Box 66"/>
            <p:cNvSpPr txBox="1">
              <a:spLocks noChangeArrowheads="1"/>
            </p:cNvSpPr>
            <p:nvPr/>
          </p:nvSpPr>
          <p:spPr bwMode="auto">
            <a:xfrm>
              <a:off x="3336" y="2036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1" name="Text Box 67"/>
            <p:cNvSpPr txBox="1">
              <a:spLocks noChangeArrowheads="1"/>
            </p:cNvSpPr>
            <p:nvPr/>
          </p:nvSpPr>
          <p:spPr bwMode="auto">
            <a:xfrm>
              <a:off x="4155" y="196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3</a:t>
              </a:r>
            </a:p>
          </p:txBody>
        </p:sp>
        <p:sp>
          <p:nvSpPr>
            <p:cNvPr id="29752" name="Text Box 68"/>
            <p:cNvSpPr txBox="1">
              <a:spLocks noChangeArrowheads="1"/>
            </p:cNvSpPr>
            <p:nvPr/>
          </p:nvSpPr>
          <p:spPr bwMode="auto">
            <a:xfrm>
              <a:off x="4092" y="2309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1</a:t>
              </a:r>
            </a:p>
          </p:txBody>
        </p: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4452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4812" y="2105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4786" y="1617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050" y="1494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3700" y="1197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4419600" cy="5486400"/>
          </a:xfrm>
          <a:noFill/>
        </p:spPr>
        <p:txBody>
          <a:bodyPr/>
          <a:lstStyle/>
          <a:p>
            <a:pPr marL="285750" indent="-285750">
              <a:lnSpc>
                <a:spcPct val="80000"/>
              </a:lnSpc>
            </a:pP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):</a:t>
            </a:r>
            <a:r>
              <a:rPr lang="en-US" sz="2400" dirty="0">
                <a:latin typeface="Arial" charset="0"/>
              </a:rPr>
              <a:t> link cost from node </a:t>
            </a:r>
            <a:r>
              <a:rPr lang="en-US" sz="2400" i="1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>
                <a:latin typeface="Arial" charset="0"/>
              </a:rPr>
              <a:t>j</a:t>
            </a:r>
            <a:r>
              <a:rPr lang="en-US" sz="2400" dirty="0">
                <a:latin typeface="Arial" charset="0"/>
              </a:rPr>
              <a:t>; cost </a:t>
            </a:r>
            <a:r>
              <a:rPr lang="en-US" sz="2400" dirty="0" smtClean="0">
                <a:latin typeface="Arial" charset="0"/>
              </a:rPr>
              <a:t>is infinite </a:t>
            </a:r>
            <a:r>
              <a:rPr lang="en-US" sz="2400" dirty="0">
                <a:latin typeface="Arial" charset="0"/>
              </a:rPr>
              <a:t>if not direct neighbors; </a:t>
            </a:r>
            <a:r>
              <a:rPr lang="en-US" sz="2400" b="1" dirty="0">
                <a:latin typeface="Arial" charset="0"/>
              </a:rPr>
              <a:t>≥ </a:t>
            </a:r>
            <a:r>
              <a:rPr lang="en-US" sz="2400" b="1" dirty="0" smtClean="0">
                <a:latin typeface="Arial" charset="0"/>
              </a:rPr>
              <a:t>0</a:t>
            </a:r>
          </a:p>
          <a:p>
            <a:pPr marL="285750" indent="-285750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D(v)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total cost of the current least cost path </a:t>
            </a:r>
            <a:r>
              <a:rPr lang="en-US" sz="2400" dirty="0">
                <a:latin typeface="Arial" charset="0"/>
              </a:rPr>
              <a:t>from source to destination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p(v)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smtClean="0">
                <a:latin typeface="Arial" charset="0"/>
              </a:rPr>
              <a:t>v</a:t>
            </a:r>
            <a:r>
              <a:rPr lang="en-US" sz="2400" dirty="0" smtClean="0">
                <a:latin typeface="Arial" charset="0"/>
              </a:rPr>
              <a:t>’s predecessor along </a:t>
            </a:r>
            <a:r>
              <a:rPr lang="en-US" sz="2400" dirty="0">
                <a:latin typeface="Arial" charset="0"/>
              </a:rPr>
              <a:t>path from source </a:t>
            </a: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set of nodes whose least cost path definitively known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572000" y="2895600"/>
            <a:ext cx="4191000" cy="2624138"/>
            <a:chOff x="624" y="2400"/>
            <a:chExt cx="2250" cy="1409"/>
          </a:xfrm>
        </p:grpSpPr>
        <p:sp>
          <p:nvSpPr>
            <p:cNvPr id="38920" name="Freeform 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Freeform 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26" name="Oval 1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1" name="Oval 1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Oval 1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1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6" name="Oval 2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2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2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1" name="Oval 2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2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2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3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6" name="Oval 3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3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3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51" name="Oval 3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Freeform 3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Freeform 3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Freeform 3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Freeform 4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Freeform 4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Freeform 4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Freeform 4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Freeform 4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Freeform 4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1" name="Group 46"/>
            <p:cNvGrpSpPr>
              <a:grpSpLocks/>
            </p:cNvGrpSpPr>
            <p:nvPr/>
          </p:nvGrpSpPr>
          <p:grpSpPr bwMode="auto">
            <a:xfrm>
              <a:off x="761" y="3089"/>
              <a:ext cx="181" cy="197"/>
              <a:chOff x="2966" y="2441"/>
              <a:chExt cx="184" cy="197"/>
            </a:xfrm>
          </p:grpSpPr>
          <p:sp>
            <p:nvSpPr>
              <p:cNvPr id="3898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Text Box 48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38962" name="Group 49"/>
            <p:cNvGrpSpPr>
              <a:grpSpLocks/>
            </p:cNvGrpSpPr>
            <p:nvPr/>
          </p:nvGrpSpPr>
          <p:grpSpPr bwMode="auto">
            <a:xfrm>
              <a:off x="1931" y="3473"/>
              <a:ext cx="181" cy="197"/>
              <a:chOff x="2966" y="2441"/>
              <a:chExt cx="184" cy="197"/>
            </a:xfrm>
          </p:grpSpPr>
          <p:sp>
            <p:nvSpPr>
              <p:cNvPr id="3898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6" name="Text Box 51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963" name="Group 52"/>
            <p:cNvGrpSpPr>
              <a:grpSpLocks/>
            </p:cNvGrpSpPr>
            <p:nvPr/>
          </p:nvGrpSpPr>
          <p:grpSpPr bwMode="auto">
            <a:xfrm>
              <a:off x="1246" y="3470"/>
              <a:ext cx="188" cy="197"/>
              <a:chOff x="2962" y="2441"/>
              <a:chExt cx="191" cy="197"/>
            </a:xfrm>
          </p:grpSpPr>
          <p:sp>
            <p:nvSpPr>
              <p:cNvPr id="3898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Text Box 54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38964" name="Group 55"/>
            <p:cNvGrpSpPr>
              <a:grpSpLocks/>
            </p:cNvGrpSpPr>
            <p:nvPr/>
          </p:nvGrpSpPr>
          <p:grpSpPr bwMode="auto">
            <a:xfrm>
              <a:off x="1921" y="2783"/>
              <a:ext cx="188" cy="197"/>
              <a:chOff x="2962" y="2441"/>
              <a:chExt cx="191" cy="197"/>
            </a:xfrm>
          </p:grpSpPr>
          <p:sp>
            <p:nvSpPr>
              <p:cNvPr id="3898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Text Box 57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38965" name="Group 58"/>
            <p:cNvGrpSpPr>
              <a:grpSpLocks/>
            </p:cNvGrpSpPr>
            <p:nvPr/>
          </p:nvGrpSpPr>
          <p:grpSpPr bwMode="auto">
            <a:xfrm>
              <a:off x="1242" y="2783"/>
              <a:ext cx="181" cy="197"/>
              <a:chOff x="2967" y="2441"/>
              <a:chExt cx="184" cy="197"/>
            </a:xfrm>
          </p:grpSpPr>
          <p:sp>
            <p:nvSpPr>
              <p:cNvPr id="3897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Text Box 60"/>
              <p:cNvSpPr txBox="1">
                <a:spLocks noChangeArrowheads="1"/>
              </p:cNvSpPr>
              <p:nvPr/>
            </p:nvSpPr>
            <p:spPr bwMode="auto">
              <a:xfrm>
                <a:off x="2967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66" name="Group 61"/>
            <p:cNvGrpSpPr>
              <a:grpSpLocks/>
            </p:cNvGrpSpPr>
            <p:nvPr/>
          </p:nvGrpSpPr>
          <p:grpSpPr bwMode="auto">
            <a:xfrm>
              <a:off x="2508" y="3131"/>
              <a:ext cx="174" cy="197"/>
              <a:chOff x="2970" y="2441"/>
              <a:chExt cx="177" cy="197"/>
            </a:xfrm>
          </p:grpSpPr>
          <p:sp>
            <p:nvSpPr>
              <p:cNvPr id="3897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8" name="Text Box 63"/>
              <p:cNvSpPr txBox="1">
                <a:spLocks noChangeArrowheads="1"/>
              </p:cNvSpPr>
              <p:nvPr/>
            </p:nvSpPr>
            <p:spPr bwMode="auto">
              <a:xfrm>
                <a:off x="2970" y="2441"/>
                <a:ext cx="17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8967" name="Text Box 64"/>
            <p:cNvSpPr txBox="1">
              <a:spLocks noChangeArrowheads="1"/>
            </p:cNvSpPr>
            <p:nvPr/>
          </p:nvSpPr>
          <p:spPr bwMode="auto">
            <a:xfrm>
              <a:off x="969" y="2897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8" name="Text Box 65"/>
            <p:cNvSpPr txBox="1">
              <a:spLocks noChangeArrowheads="1"/>
            </p:cNvSpPr>
            <p:nvPr/>
          </p:nvSpPr>
          <p:spPr bwMode="auto">
            <a:xfrm>
              <a:off x="1318" y="3116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9" name="Text Box 66"/>
            <p:cNvSpPr txBox="1">
              <a:spLocks noChangeArrowheads="1"/>
            </p:cNvSpPr>
            <p:nvPr/>
          </p:nvSpPr>
          <p:spPr bwMode="auto">
            <a:xfrm>
              <a:off x="882" y="332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0" name="Text Box 67"/>
            <p:cNvSpPr txBox="1">
              <a:spLocks noChangeArrowheads="1"/>
            </p:cNvSpPr>
            <p:nvPr/>
          </p:nvSpPr>
          <p:spPr bwMode="auto">
            <a:xfrm>
              <a:off x="1701" y="320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1" name="Text Box 68"/>
            <p:cNvSpPr txBox="1">
              <a:spLocks noChangeArrowheads="1"/>
            </p:cNvSpPr>
            <p:nvPr/>
          </p:nvSpPr>
          <p:spPr bwMode="auto">
            <a:xfrm>
              <a:off x="1638" y="3563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2" name="Text Box 69"/>
            <p:cNvSpPr txBox="1">
              <a:spLocks noChangeArrowheads="1"/>
            </p:cNvSpPr>
            <p:nvPr/>
          </p:nvSpPr>
          <p:spPr bwMode="auto">
            <a:xfrm>
              <a:off x="1999" y="313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3" name="Text Box 70"/>
            <p:cNvSpPr txBox="1">
              <a:spLocks noChangeArrowheads="1"/>
            </p:cNvSpPr>
            <p:nvPr/>
          </p:nvSpPr>
          <p:spPr bwMode="auto">
            <a:xfrm>
              <a:off x="2358" y="3398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74" name="Text Box 71"/>
            <p:cNvSpPr txBox="1">
              <a:spLocks noChangeArrowheads="1"/>
            </p:cNvSpPr>
            <p:nvPr/>
          </p:nvSpPr>
          <p:spPr bwMode="auto">
            <a:xfrm>
              <a:off x="2331" y="286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38975" name="Text Box 72"/>
            <p:cNvSpPr txBox="1">
              <a:spLocks noChangeArrowheads="1"/>
            </p:cNvSpPr>
            <p:nvPr/>
          </p:nvSpPr>
          <p:spPr bwMode="auto">
            <a:xfrm>
              <a:off x="1596" y="271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6" name="Text Box 73"/>
            <p:cNvSpPr txBox="1">
              <a:spLocks noChangeArrowheads="1"/>
            </p:cNvSpPr>
            <p:nvPr/>
          </p:nvSpPr>
          <p:spPr bwMode="auto">
            <a:xfrm>
              <a:off x="1245" y="244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38917" name="Line 74"/>
          <p:cNvSpPr>
            <a:spLocks noChangeShapeType="1"/>
          </p:cNvSpPr>
          <p:nvPr/>
        </p:nvSpPr>
        <p:spPr bwMode="auto">
          <a:xfrm>
            <a:off x="4267200" y="2286000"/>
            <a:ext cx="1600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75"/>
          <p:cNvSpPr>
            <a:spLocks noChangeShapeType="1"/>
          </p:cNvSpPr>
          <p:nvPr/>
        </p:nvSpPr>
        <p:spPr bwMode="auto">
          <a:xfrm>
            <a:off x="4267200" y="2286000"/>
            <a:ext cx="10668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6"/>
          <p:cNvSpPr>
            <a:spLocks noChangeArrowheads="1"/>
          </p:cNvSpPr>
          <p:nvPr/>
        </p:nvSpPr>
        <p:spPr bwMode="auto">
          <a:xfrm>
            <a:off x="4648200" y="5867400"/>
            <a:ext cx="1828800" cy="685800"/>
          </a:xfrm>
          <a:prstGeom prst="wedgeRoundRectCallout">
            <a:avLst>
              <a:gd name="adj1" fmla="val -30132"/>
              <a:gd name="adj2" fmla="val -247771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Source</a:t>
            </a: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 animBg="1"/>
      <p:bldP spid="389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474663" y="1660525"/>
            <a:ext cx="68595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Arial" charset="0"/>
              </a:rPr>
              <a:t>1  </a:t>
            </a:r>
            <a:r>
              <a:rPr lang="en-US" i="1" dirty="0">
                <a:latin typeface="Arial" charset="0"/>
              </a:rPr>
              <a:t>Initialization: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2   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= {</a:t>
            </a:r>
            <a:r>
              <a:rPr lang="en-US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};</a:t>
            </a:r>
          </a:p>
          <a:p>
            <a:pPr algn="l"/>
            <a:r>
              <a:rPr lang="en-US" b="0" dirty="0">
                <a:latin typeface="Arial" charset="0"/>
              </a:rPr>
              <a:t>3    for all nodes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4      if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i="1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5        then D(v) = c(</a:t>
            </a:r>
            <a:r>
              <a:rPr lang="en-US" b="0" dirty="0" err="1">
                <a:latin typeface="Arial" charset="0"/>
              </a:rPr>
              <a:t>A,v</a:t>
            </a:r>
            <a:r>
              <a:rPr lang="en-US" b="0" dirty="0">
                <a:latin typeface="Arial" charset="0"/>
              </a:rPr>
              <a:t>); </a:t>
            </a:r>
          </a:p>
          <a:p>
            <a:pPr algn="l"/>
            <a:r>
              <a:rPr lang="en-US" b="0" dirty="0">
                <a:latin typeface="Arial" charset="0"/>
              </a:rPr>
              <a:t>6        else D(v) =     ;</a:t>
            </a:r>
          </a:p>
          <a:p>
            <a:pPr algn="l"/>
            <a:r>
              <a:rPr lang="en-US" b="0" dirty="0">
                <a:latin typeface="Arial" charset="0"/>
              </a:rPr>
              <a:t>7 </a:t>
            </a:r>
          </a:p>
          <a:p>
            <a:pPr algn="l"/>
            <a:r>
              <a:rPr lang="en-US" b="0" dirty="0">
                <a:latin typeface="Arial" charset="0"/>
              </a:rPr>
              <a:t>8   </a:t>
            </a:r>
            <a:r>
              <a:rPr lang="en-US" i="1" dirty="0">
                <a:latin typeface="Arial" charset="0"/>
              </a:rPr>
              <a:t>Loop</a:t>
            </a:r>
            <a:r>
              <a:rPr lang="en-US" b="0" i="1" dirty="0">
                <a:latin typeface="Arial" charset="0"/>
              </a:rPr>
              <a:t> </a:t>
            </a:r>
            <a:endParaRPr lang="en-US" b="0" dirty="0">
              <a:latin typeface="Arial" charset="0"/>
            </a:endParaRPr>
          </a:p>
          <a:p>
            <a:pPr algn="l"/>
            <a:r>
              <a:rPr lang="en-US" b="0" dirty="0">
                <a:latin typeface="Arial" charset="0"/>
              </a:rPr>
              <a:t>9      find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such that D(w) is a minimum; </a:t>
            </a:r>
          </a:p>
          <a:p>
            <a:pPr algn="l"/>
            <a:r>
              <a:rPr lang="en-US" b="0" dirty="0">
                <a:latin typeface="Arial" charset="0"/>
              </a:rPr>
              <a:t>10    add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to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; </a:t>
            </a:r>
          </a:p>
          <a:p>
            <a:pPr algn="l"/>
            <a:r>
              <a:rPr lang="en-US" b="0" dirty="0">
                <a:latin typeface="Arial" charset="0"/>
              </a:rPr>
              <a:t>11    update D(v) for all </a:t>
            </a:r>
            <a:r>
              <a:rPr lang="en-US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and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: </a:t>
            </a:r>
          </a:p>
          <a:p>
            <a:pPr algn="l"/>
            <a:r>
              <a:rPr lang="en-US" b="0" dirty="0">
                <a:latin typeface="Arial" charset="0"/>
              </a:rPr>
              <a:t>12       if 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 &lt; D(v) then</a:t>
            </a:r>
          </a:p>
          <a:p>
            <a:pPr algn="l"/>
            <a:r>
              <a:rPr lang="en-US" b="0" dirty="0">
                <a:latin typeface="Arial" charset="0"/>
              </a:rPr>
              <a:t>              //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b="0" i="1" dirty="0">
                <a:latin typeface="Times New Roman" charset="0"/>
              </a:rPr>
              <a:t> gives us a shorter path to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="0" i="1" dirty="0">
                <a:latin typeface="Times New Roman" charset="0"/>
              </a:rPr>
              <a:t> than </a:t>
            </a:r>
            <a:r>
              <a:rPr lang="en-US" b="0" i="1" dirty="0" smtClean="0">
                <a:latin typeface="Times New Roman" charset="0"/>
              </a:rPr>
              <a:t>we’</a:t>
            </a:r>
            <a:r>
              <a:rPr lang="en-US" altLang="ja-JP" b="0" i="1" dirty="0" smtClean="0">
                <a:latin typeface="Times New Roman" charset="0"/>
              </a:rPr>
              <a:t>ve </a:t>
            </a:r>
            <a:r>
              <a:rPr lang="en-US" altLang="ja-JP" b="0" i="1" dirty="0">
                <a:latin typeface="Times New Roman" charset="0"/>
              </a:rPr>
              <a:t>found so far</a:t>
            </a:r>
            <a:r>
              <a:rPr lang="en-US" altLang="ja-JP" b="0" i="1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13          D(v) =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); p(v) = w;</a:t>
            </a:r>
          </a:p>
          <a:p>
            <a:pPr algn="l"/>
            <a:r>
              <a:rPr lang="en-US" b="0" dirty="0">
                <a:latin typeface="Arial" charset="0"/>
              </a:rPr>
              <a:t>14  </a:t>
            </a:r>
            <a:r>
              <a:rPr lang="en-US" i="1" dirty="0">
                <a:latin typeface="Arial" charset="0"/>
              </a:rPr>
              <a:t>until all nodes in S;</a:t>
            </a:r>
            <a:r>
              <a:rPr lang="en-US" b="0" dirty="0">
                <a:latin typeface="Arial" charset="0"/>
              </a:rPr>
              <a:t> </a:t>
            </a:r>
          </a:p>
        </p:txBody>
      </p:sp>
      <p:sp>
        <p:nvSpPr>
          <p:cNvPr id="934916" name="Freeform 4"/>
          <p:cNvSpPr>
            <a:spLocks/>
          </p:cNvSpPr>
          <p:nvPr/>
        </p:nvSpPr>
        <p:spPr bwMode="auto">
          <a:xfrm>
            <a:off x="228600" y="4011612"/>
            <a:ext cx="476250" cy="2286000"/>
          </a:xfrm>
          <a:custGeom>
            <a:avLst/>
            <a:gdLst>
              <a:gd name="T0" fmla="*/ 2147483647 w 300"/>
              <a:gd name="T1" fmla="*/ 2147483647 h 3600"/>
              <a:gd name="T2" fmla="*/ 2147483647 w 300"/>
              <a:gd name="T3" fmla="*/ 2147483647 h 3600"/>
              <a:gd name="T4" fmla="*/ 0 w 300"/>
              <a:gd name="T5" fmla="*/ 2147483647 h 3600"/>
              <a:gd name="T6" fmla="*/ 0 w 300"/>
              <a:gd name="T7" fmla="*/ 0 h 3600"/>
              <a:gd name="T8" fmla="*/ 2147483647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"/>
              <a:gd name="T16" fmla="*/ 0 h 3600"/>
              <a:gd name="T17" fmla="*/ 300 w 3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49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06770"/>
              </p:ext>
            </p:extLst>
          </p:nvPr>
        </p:nvGraphicFramePr>
        <p:xfrm>
          <a:off x="2533650" y="3249612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49612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257799" y="1524000"/>
            <a:ext cx="40386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c(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i,j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link cost from node </a:t>
            </a:r>
            <a:r>
              <a:rPr lang="en-US" b="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j</a:t>
            </a:r>
            <a:endParaRPr lang="en-US" b="0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current cost source </a:t>
            </a:r>
            <a:r>
              <a:rPr lang="en-US" b="0" dirty="0">
                <a:solidFill>
                  <a:srgbClr val="000090"/>
                </a:solidFill>
                <a:latin typeface="Arial" charset="0"/>
                <a:sym typeface="Symbol" charset="0"/>
              </a:rPr>
              <a:t>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000090"/>
                </a:solidFill>
                <a:latin typeface="Arial" charset="0"/>
              </a:rPr>
              <a:t>v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p(v)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b="0" dirty="0" smtClean="0">
                <a:solidFill>
                  <a:srgbClr val="000090"/>
                </a:solidFill>
                <a:latin typeface="Arial" charset="0"/>
              </a:rPr>
              <a:t>’s predecessor along 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path from source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endParaRPr lang="en-US" b="0" i="1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set of nodes whose least cost path definitively known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9349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59727" y="1516063"/>
            <a:ext cx="769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1250" y="1501775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 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D</a:t>
            </a:r>
            <a:r>
              <a:rPr lang="en-US" b="0" dirty="0">
                <a:latin typeface="Arial" charset="0"/>
              </a:rPr>
              <a:t>(D),p(D)</a:t>
            </a:r>
          </a:p>
          <a:p>
            <a:r>
              <a:rPr lang="en-US" b="0" dirty="0">
                <a:latin typeface="Arial" charset="0"/>
              </a:rPr>
              <a:t>1,A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24600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4" name="Group 91"/>
          <p:cNvGrpSpPr>
            <a:grpSpLocks/>
          </p:cNvGrpSpPr>
          <p:nvPr/>
        </p:nvGrpSpPr>
        <p:grpSpPr bwMode="auto">
          <a:xfrm>
            <a:off x="684213" y="3810000"/>
            <a:ext cx="3571875" cy="2236788"/>
            <a:chOff x="624" y="2400"/>
            <a:chExt cx="2250" cy="1409"/>
          </a:xfrm>
        </p:grpSpPr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Freeform 17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18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21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37" name="Oval 22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23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4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5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Rectangle 26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2" name="Oval 27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28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29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30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Rectangle 31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7" name="Oval 32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33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34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35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36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2" name="Oval 37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38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39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40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Rectangle 41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7" name="Oval 42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43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44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45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Rectangle 46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62" name="Oval 47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Freeform 48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Freeform 49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Freeform 50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Freeform 51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Freeform 52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Freeform 53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Freeform 54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Freeform 55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Freeform 56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2" name="Group 57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3098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Text Box 59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3073" name="Group 60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309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3074" name="Group 63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3094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Text Box 65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3075" name="Group 66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3092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Text Box 68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3076" name="Group 69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3090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Text Box 71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3077" name="Group 72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3088" name="Rectangle 7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Text Box 74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3078" name="Text Box 75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79" name="Text Box 76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0" name="Text Box 77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1" name="Text Box 78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2" name="Text Box 79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3" name="Text Box 80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4" name="Text Box 81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5" name="Text Box 82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3086" name="Text Box 83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7" name="Text Box 84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graphicFrame>
        <p:nvGraphicFramePr>
          <p:cNvPr id="430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Line 87"/>
          <p:cNvSpPr>
            <a:spLocks noChangeShapeType="1"/>
          </p:cNvSpPr>
          <p:nvPr/>
        </p:nvSpPr>
        <p:spPr bwMode="auto">
          <a:xfrm>
            <a:off x="228600" y="1981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7048" name="Rectangle 88"/>
          <p:cNvSpPr>
            <a:spLocks noChangeArrowheads="1"/>
          </p:cNvSpPr>
          <p:nvPr/>
        </p:nvSpPr>
        <p:spPr bwMode="auto">
          <a:xfrm>
            <a:off x="4953000" y="3733800"/>
            <a:ext cx="3276600" cy="2362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3029" name="Text Box 89"/>
          <p:cNvSpPr txBox="1">
            <a:spLocks noChangeArrowheads="1"/>
          </p:cNvSpPr>
          <p:nvPr/>
        </p:nvSpPr>
        <p:spPr bwMode="auto">
          <a:xfrm>
            <a:off x="5180013" y="3744913"/>
            <a:ext cx="3049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1  </a:t>
            </a:r>
            <a:r>
              <a:rPr lang="en-US" i="1">
                <a:latin typeface="Arial" charset="0"/>
              </a:rPr>
              <a:t>Initialization: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2    </a:t>
            </a:r>
            <a:r>
              <a:rPr lang="en-US">
                <a:latin typeface="Arial" charset="0"/>
              </a:rPr>
              <a:t>S</a:t>
            </a:r>
            <a:r>
              <a:rPr lang="en-US" b="0">
                <a:latin typeface="Arial" charset="0"/>
              </a:rPr>
              <a:t> = {A};</a:t>
            </a:r>
          </a:p>
          <a:p>
            <a:pPr algn="l"/>
            <a:r>
              <a:rPr lang="en-US" b="0">
                <a:latin typeface="Arial" charset="0"/>
              </a:rPr>
              <a:t>3    for all nodes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4      if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adjacent to </a:t>
            </a:r>
            <a:r>
              <a:rPr lang="en-US" i="1">
                <a:latin typeface="Arial" charset="0"/>
              </a:rPr>
              <a:t>A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5        then D(v) = c(A,v); </a:t>
            </a:r>
          </a:p>
          <a:p>
            <a:pPr algn="l"/>
            <a:r>
              <a:rPr lang="en-US" b="0">
                <a:latin typeface="Arial" charset="0"/>
              </a:rPr>
              <a:t>6        else D(v) =     ;</a:t>
            </a:r>
          </a:p>
          <a:p>
            <a:pPr algn="l"/>
            <a:r>
              <a:rPr lang="en-US" b="0">
                <a:latin typeface="Arial" charset="0"/>
              </a:rPr>
              <a:t>…</a:t>
            </a:r>
          </a:p>
        </p:txBody>
      </p:sp>
      <p:graphicFrame>
        <p:nvGraphicFramePr>
          <p:cNvPr id="43030" name="Object 4"/>
          <p:cNvGraphicFramePr>
            <a:graphicFrameLocks noChangeAspect="1"/>
          </p:cNvGraphicFramePr>
          <p:nvPr/>
        </p:nvGraphicFramePr>
        <p:xfrm>
          <a:off x="7239000" y="53340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2" name="Equation" r:id="rId8" imgW="152400" imgH="127000" progId="Equation.3">
                  <p:embed/>
                </p:oleObj>
              </mc:Choice>
              <mc:Fallback>
                <p:oleObj name="Equation" r:id="rId8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97445" y="1516063"/>
            <a:ext cx="833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endParaRPr lang="en-US" b="0" dirty="0"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2586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89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5070" name="Group 93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5150" name="Line 45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98" name="Rectangle 90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152" name="Text Box 91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5153" name="Freeform 92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1" name="Group 94"/>
          <p:cNvGrpSpPr>
            <a:grpSpLocks/>
          </p:cNvGrpSpPr>
          <p:nvPr/>
        </p:nvGrpSpPr>
        <p:grpSpPr bwMode="auto">
          <a:xfrm>
            <a:off x="685800" y="3810000"/>
            <a:ext cx="3571875" cy="2236788"/>
            <a:chOff x="624" y="2400"/>
            <a:chExt cx="2250" cy="1409"/>
          </a:xfrm>
        </p:grpSpPr>
        <p:sp>
          <p:nvSpPr>
            <p:cNvPr id="45081" name="Freeform 9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Freeform 9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9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9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9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Rectangle 10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87" name="Oval 10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10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0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Line 10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Rectangle 10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2" name="Oval 10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10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10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10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Rectangle 11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7" name="Oval 11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Oval 11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Line 11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Line 11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Rectangle 11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2" name="Oval 11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Oval 11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11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Line 11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Rectangle 12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7" name="Oval 12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Oval 12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Line 12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Line 12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Rectangle 12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12" name="Oval 12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12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Freeform 12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12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Freeform 13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Freeform 13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Freeform 13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13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Freeform 13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Freeform 13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2" name="Group 136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5148" name="Rectangle 1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Text Box 13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5123" name="Group 139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5146" name="Rectangle 1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Text Box 14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5124" name="Group 142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5144" name="Rectangle 1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Text Box 14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5125" name="Group 145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5142" name="Rectangle 1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Text Box 14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5126" name="Group 148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5140" name="Rectangle 1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1" name="Text Box 15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5127" name="Group 151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5138" name="Rectangle 1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Text Box 15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128" name="Text Box 154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29" name="Text Box 155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0" name="Text Box 156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1" name="Text Box 157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2" name="Text Box 158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3" name="Text Box 159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4" name="Text Box 160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5" name="Text Box 161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5136" name="Text Box 162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7" name="Text Box 163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45072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5073" name="Text Box 8"/>
          <p:cNvSpPr txBox="1">
            <a:spLocks noChangeArrowheads="1"/>
          </p:cNvSpPr>
          <p:nvPr/>
        </p:nvSpPr>
        <p:spPr bwMode="auto">
          <a:xfrm>
            <a:off x="63277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760730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graphicFrame>
        <p:nvGraphicFramePr>
          <p:cNvPr id="4507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029200" y="1752600"/>
            <a:ext cx="4114800" cy="2895600"/>
            <a:chOff x="3168" y="1104"/>
            <a:chExt cx="2592" cy="1824"/>
          </a:xfrm>
        </p:grpSpPr>
        <p:sp>
          <p:nvSpPr>
            <p:cNvPr id="45078" name="Oval 164"/>
            <p:cNvSpPr>
              <a:spLocks noChangeArrowheads="1"/>
            </p:cNvSpPr>
            <p:nvPr/>
          </p:nvSpPr>
          <p:spPr bwMode="auto">
            <a:xfrm>
              <a:off x="3168" y="2640"/>
              <a:ext cx="2592" cy="28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165"/>
            <p:cNvSpPr>
              <a:spLocks noChangeArrowheads="1"/>
            </p:cNvSpPr>
            <p:nvPr/>
          </p:nvSpPr>
          <p:spPr bwMode="auto">
            <a:xfrm>
              <a:off x="3552" y="1104"/>
              <a:ext cx="384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080" name="AutoShape 166"/>
            <p:cNvCxnSpPr>
              <a:cxnSpLocks noChangeShapeType="1"/>
              <a:stCxn id="45079" idx="4"/>
              <a:endCxn id="45078" idx="0"/>
            </p:cNvCxnSpPr>
            <p:nvPr/>
          </p:nvCxnSpPr>
          <p:spPr bwMode="auto">
            <a:xfrm>
              <a:off x="3744" y="1448"/>
              <a:ext cx="720" cy="118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51789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98875" y="1501775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71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7161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71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8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7162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7195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7163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7193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4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7164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7191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7165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7189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7166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7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8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69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0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1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2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73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4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5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6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77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8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9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7180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7185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923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187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7188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81" name="Group 97"/>
          <p:cNvGrpSpPr>
            <a:grpSpLocks/>
          </p:cNvGrpSpPr>
          <p:nvPr/>
        </p:nvGrpSpPr>
        <p:grpSpPr bwMode="auto">
          <a:xfrm>
            <a:off x="1676400" y="2133600"/>
            <a:ext cx="4876800" cy="2743200"/>
            <a:chOff x="1056" y="1344"/>
            <a:chExt cx="3072" cy="1728"/>
          </a:xfrm>
        </p:grpSpPr>
        <p:sp>
          <p:nvSpPr>
            <p:cNvPr id="47182" name="Oval 94"/>
            <p:cNvSpPr>
              <a:spLocks noChangeArrowheads="1"/>
            </p:cNvSpPr>
            <p:nvPr/>
          </p:nvSpPr>
          <p:spPr bwMode="auto">
            <a:xfrm>
              <a:off x="2880" y="2784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Oval 95"/>
            <p:cNvSpPr>
              <a:spLocks noChangeArrowheads="1"/>
            </p:cNvSpPr>
            <p:nvPr/>
          </p:nvSpPr>
          <p:spPr bwMode="auto">
            <a:xfrm>
              <a:off x="1056" y="1344"/>
              <a:ext cx="432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184" name="AutoShape 96"/>
            <p:cNvCxnSpPr>
              <a:cxnSpLocks noChangeShapeType="1"/>
              <a:stCxn id="47183" idx="5"/>
              <a:endCxn id="47182" idx="1"/>
            </p:cNvCxnSpPr>
            <p:nvPr/>
          </p:nvCxnSpPr>
          <p:spPr bwMode="auto">
            <a:xfrm>
              <a:off x="1425" y="1599"/>
              <a:ext cx="1638" cy="121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21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54964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66975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71951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3198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0095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4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208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9247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9209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9245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9210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9243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9211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9241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2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9212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9239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0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9213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9237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8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9214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5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6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7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18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9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20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21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2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23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4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2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27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9228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9233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971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235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9236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229" name="Group 99"/>
          <p:cNvGrpSpPr>
            <a:grpSpLocks/>
          </p:cNvGrpSpPr>
          <p:nvPr/>
        </p:nvGrpSpPr>
        <p:grpSpPr bwMode="auto">
          <a:xfrm>
            <a:off x="3671955" y="2078938"/>
            <a:ext cx="3657600" cy="2781300"/>
            <a:chOff x="2736" y="1296"/>
            <a:chExt cx="2304" cy="1752"/>
          </a:xfrm>
        </p:grpSpPr>
        <p:sp>
          <p:nvSpPr>
            <p:cNvPr id="49231" name="Oval 96"/>
            <p:cNvSpPr>
              <a:spLocks noChangeArrowheads="1"/>
            </p:cNvSpPr>
            <p:nvPr/>
          </p:nvSpPr>
          <p:spPr bwMode="auto">
            <a:xfrm>
              <a:off x="2736" y="1296"/>
              <a:ext cx="2304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232" name="AutoShape 97"/>
            <p:cNvCxnSpPr>
              <a:cxnSpLocks noChangeShapeType="1"/>
              <a:stCxn id="49231" idx="4"/>
            </p:cNvCxnSpPr>
            <p:nvPr/>
          </p:nvCxnSpPr>
          <p:spPr bwMode="auto">
            <a:xfrm>
              <a:off x="3888" y="1593"/>
              <a:ext cx="336" cy="14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9230" name="AutoShape 98"/>
          <p:cNvSpPr>
            <a:spLocks noChangeArrowheads="1"/>
          </p:cNvSpPr>
          <p:nvPr/>
        </p:nvSpPr>
        <p:spPr bwMode="auto">
          <a:xfrm>
            <a:off x="4648200" y="4800600"/>
            <a:ext cx="41148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67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9564" y="1516063"/>
            <a:ext cx="769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41575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94113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944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75550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2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43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228600" y="25908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3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4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28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0" name="Oval 31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Oval 32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5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38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39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Rectangle 40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3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45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Rectangle 50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9" name="Oval 51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Freeform 52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Freeform 53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Freeform 54"/>
          <p:cNvSpPr>
            <a:spLocks/>
          </p:cNvSpPr>
          <p:nvPr/>
        </p:nvSpPr>
        <p:spPr bwMode="auto">
          <a:xfrm>
            <a:off x="30765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Freeform 55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Freeform 56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5" name="Freeform 57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6" name="Freeform 58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Freeform 59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8" name="Group 60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1291" name="Rectangle 6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Text Box 62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1259" name="Group 63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1289" name="Rectangle 6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0" name="Text Box 65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1260" name="Group 66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1287" name="Rectangle 6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Text Box 68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1261" name="Group 69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1285" name="Rectangle 7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Text Box 71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1262" name="Group 72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1283" name="Rectangle 7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Text Box 74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1263" name="Group 75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1281" name="Rectangle 7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Text Box 77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1264" name="Text Box 78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5" name="Text Box 79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6" name="Text Box 80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7" name="Text Box 81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68" name="Text Box 82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9" name="Text Box 83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70" name="Text Box 84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71" name="Text Box 85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2" name="Text Box 86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73" name="Text Box 87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4" name="Line 88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5" name="Freeform 89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6" name="Group 93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1277" name="Line 94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51" name="Rectangle 95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279" name="Text Box 96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1280" name="Freeform 97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6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87475" y="1516063"/>
            <a:ext cx="919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449513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7020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3023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5834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6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228600" y="28956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75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0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5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0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5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9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7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3342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3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3308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3340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1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3309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3338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9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3310" name="Group 70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7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3311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3334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5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3312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3332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3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3313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4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5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6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17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8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9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20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1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22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3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27" name="Group 96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3328" name="Line 97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02" name="Rectangle 98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330" name="Text Box 99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3331" name="Freeform 100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62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2803" y="1516063"/>
            <a:ext cx="10954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511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036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3039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5850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228600" y="32004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15" name="Freeform 20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Freeform 21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3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8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8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3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7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55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5391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5356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5389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5357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5387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8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5358" name="Group 70"/>
          <p:cNvGrpSpPr>
            <a:grpSpLocks/>
          </p:cNvGrpSpPr>
          <p:nvPr/>
        </p:nvGrpSpPr>
        <p:grpSpPr bwMode="auto">
          <a:xfrm>
            <a:off x="2643188" y="4419600"/>
            <a:ext cx="349250" cy="366713"/>
            <a:chOff x="2946" y="2441"/>
            <a:chExt cx="223" cy="231"/>
          </a:xfrm>
        </p:grpSpPr>
        <p:sp>
          <p:nvSpPr>
            <p:cNvPr id="55385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6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5359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5383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5360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5381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5361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2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3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4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65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6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7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8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69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70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71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2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5" name="Freeform 9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76" name="Group 97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5377" name="Line 98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51" name="Rectangle 99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379" name="Text Box 100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5380" name="Freeform 101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73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0028" y="1516063"/>
            <a:ext cx="124931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62213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7147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150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961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1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1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228600" y="3505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57363" name="Group 20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7369" name="Freeform 21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2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3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4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5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26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75" name="Oval 27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28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Line 29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Line 30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Rectangle 31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0" name="Oval 32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Oval 33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Line 34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5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Rectangle 36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5" name="Oval 37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Oval 38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39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Line 40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1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0" name="Oval 42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Oval 43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Line 44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Line 45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46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5" name="Oval 47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6" name="Oval 48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Line 49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Line 50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9" name="Rectangle 51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400" name="Oval 52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1" name="Freeform 53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Freeform 54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Freeform 55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4" name="Freeform 56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5" name="Freeform 57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Freeform 58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7" name="Freeform 59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Freeform 60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Freeform 61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0" name="Group 62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7438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Text Box 64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7411" name="Group 65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7436" name="Rectangle 6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Text Box 6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7412" name="Group 68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7434" name="Rectangle 6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Text Box 70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7413" name="Group 71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7432" name="Rectangle 7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Text Box 7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7414" name="Group 74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7430" name="Rectangle 7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Text Box 76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7415" name="Group 77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7428" name="Rectangle 7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Text Box 79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7416" name="Text Box 80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7" name="Text Box 81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8" name="Text Box 82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19" name="Text Box 83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0" name="Text Box 84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1" name="Text Box 85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2" name="Text Box 86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23" name="Text Box 87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4" name="Text Box 88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5" name="Text Box 89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4" name="Group 95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7365" name="Line 96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97" name="Rectangle 97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367" name="Text Box 98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7368" name="Freeform 99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 charset="0"/>
              </a:rPr>
              <a:t>Step</a:t>
            </a:r>
          </a:p>
          <a:p>
            <a:r>
              <a:rPr lang="en-US" b="0" dirty="0">
                <a:latin typeface="Arial" charset="0"/>
              </a:rPr>
              <a:t>0</a:t>
            </a:r>
          </a:p>
          <a:p>
            <a:r>
              <a:rPr lang="en-US" b="0" dirty="0">
                <a:latin typeface="Arial" charset="0"/>
              </a:rPr>
              <a:t>1</a:t>
            </a:r>
          </a:p>
          <a:p>
            <a:r>
              <a:rPr lang="en-US" b="0" dirty="0">
                <a:latin typeface="Arial" charset="0"/>
              </a:rPr>
              <a:t>2</a:t>
            </a:r>
          </a:p>
          <a:p>
            <a:r>
              <a:rPr lang="en-US" b="0" dirty="0">
                <a:latin typeface="Arial" charset="0"/>
              </a:rPr>
              <a:t>3</a:t>
            </a:r>
          </a:p>
          <a:p>
            <a:r>
              <a:rPr lang="en-US" b="0" dirty="0">
                <a:latin typeface="Arial" charset="0"/>
              </a:rPr>
              <a:t>4</a:t>
            </a:r>
          </a:p>
          <a:p>
            <a:r>
              <a:rPr lang="en-US" b="0" dirty="0">
                <a:latin typeface="Arial" charset="0"/>
              </a:rPr>
              <a:t>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5929" y="1516063"/>
            <a:ext cx="12549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S</a:t>
            </a:r>
            <a:endParaRPr lang="en-US" b="0" dirty="0">
              <a:latin typeface="Arial" charset="0"/>
            </a:endParaRP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163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08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3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10" name="Group 19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9417" name="Freeform 20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Freeform 21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22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3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4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25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3" name="Oval 26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27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Line 29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Rectangle 30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8" name="Oval 31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32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3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4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35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3" name="Oval 36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7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38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39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Rectangle 40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8" name="Oval 41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2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Line 43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Line 44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Rectangle 45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3" name="Oval 46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7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Line 48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Line 49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Rectangle 50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8" name="Oval 51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9" name="Freeform 52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Freeform 53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Freeform 54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Freeform 55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Freeform 56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Freeform 57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Freeform 58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Freeform 59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Freeform 60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58" name="Group 61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9486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Text Box 63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9459" name="Group 64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9484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Text Box 66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9460" name="Group 67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9482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Text Box 69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9461" name="Group 70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9480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Text Box 72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9462" name="Group 73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9478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Text Box 75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9463" name="Group 76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9476" name="Rectangle 7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78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9464" name="Text Box 79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5" name="Text Box 80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6" name="Text Box 81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7" name="Text Box 82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68" name="Text Box 83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9" name="Text Box 84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70" name="Text Box 85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71" name="Text Box 86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2" name="Text Box 87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73" name="Text Box 88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4" name="Line 89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Line 90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1" name="Rectangle 96"/>
          <p:cNvSpPr>
            <a:spLocks noChangeArrowheads="1"/>
          </p:cNvSpPr>
          <p:nvPr/>
        </p:nvSpPr>
        <p:spPr bwMode="auto">
          <a:xfrm>
            <a:off x="4114800" y="41148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To determine path A </a:t>
            </a:r>
            <a:r>
              <a:rPr lang="en-US" sz="2400" b="0" dirty="0">
                <a:latin typeface="Arial" charset="0"/>
                <a:sym typeface="Symbol" charset="0"/>
              </a:rPr>
              <a:t></a:t>
            </a:r>
            <a:r>
              <a:rPr lang="en-US" sz="2400" b="0" dirty="0">
                <a:latin typeface="Arial" charset="0"/>
              </a:rPr>
              <a:t> C (say), work backward from C via p(v) </a:t>
            </a:r>
          </a:p>
        </p:txBody>
      </p:sp>
      <p:sp>
        <p:nvSpPr>
          <p:cNvPr id="1021025" name="Oval 97"/>
          <p:cNvSpPr>
            <a:spLocks noChangeArrowheads="1"/>
          </p:cNvSpPr>
          <p:nvPr/>
        </p:nvSpPr>
        <p:spPr bwMode="auto">
          <a:xfrm>
            <a:off x="3746662" y="23622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6" name="Oval 98"/>
          <p:cNvSpPr>
            <a:spLocks noChangeArrowheads="1"/>
          </p:cNvSpPr>
          <p:nvPr/>
        </p:nvSpPr>
        <p:spPr bwMode="auto">
          <a:xfrm>
            <a:off x="6261262" y="20574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7" name="Oval 99"/>
          <p:cNvSpPr>
            <a:spLocks noChangeArrowheads="1"/>
          </p:cNvSpPr>
          <p:nvPr/>
        </p:nvSpPr>
        <p:spPr bwMode="auto">
          <a:xfrm>
            <a:off x="4965862" y="17526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1028" name="AutoShape 100"/>
          <p:cNvCxnSpPr>
            <a:cxnSpLocks noChangeShapeType="1"/>
            <a:stCxn id="1021025" idx="6"/>
            <a:endCxn id="1021026" idx="2"/>
          </p:cNvCxnSpPr>
          <p:nvPr/>
        </p:nvCxnSpPr>
        <p:spPr bwMode="auto">
          <a:xfrm flipV="1">
            <a:off x="4368962" y="2286000"/>
            <a:ext cx="18796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1029" name="AutoShape 101"/>
          <p:cNvCxnSpPr>
            <a:cxnSpLocks noChangeShapeType="1"/>
            <a:stCxn id="1021026" idx="2"/>
            <a:endCxn id="1021027" idx="5"/>
          </p:cNvCxnSpPr>
          <p:nvPr/>
        </p:nvCxnSpPr>
        <p:spPr bwMode="auto">
          <a:xfrm flipH="1" flipV="1">
            <a:off x="5486562" y="2155825"/>
            <a:ext cx="762000" cy="130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025" grpId="0" animBg="1"/>
      <p:bldP spid="1021026" grpId="0" animBg="1"/>
      <p:bldP spid="10210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Running </a:t>
            </a:r>
            <a:r>
              <a:rPr lang="en-US" sz="2800" b="0" dirty="0" err="1">
                <a:latin typeface="Arial" charset="0"/>
              </a:rPr>
              <a:t>Dijkstra</a:t>
            </a:r>
            <a:r>
              <a:rPr lang="en-US" sz="2800" b="0" dirty="0">
                <a:latin typeface="Arial" charset="0"/>
              </a:rPr>
              <a:t> at node A gives the shortest path from A to all destinations</a:t>
            </a:r>
          </a:p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We then construct the </a:t>
            </a:r>
            <a:r>
              <a:rPr lang="en-US" sz="2800" b="0" i="1" dirty="0">
                <a:latin typeface="Arial" charset="0"/>
              </a:rPr>
              <a:t>forwarding table</a:t>
            </a:r>
            <a:endParaRPr lang="en-US" b="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Forwarding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76600"/>
            <a:ext cx="3571875" cy="2236788"/>
            <a:chOff x="336" y="2400"/>
            <a:chExt cx="2250" cy="1409"/>
          </a:xfrm>
        </p:grpSpPr>
        <p:sp>
          <p:nvSpPr>
            <p:cNvPr id="61468" name="Freeform 5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Freeform 6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8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9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Rectangle 10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4" name="Oval 11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12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Line 13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Rectangle 15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9" name="Oval 16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17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Rectangle 20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4" name="Oval 21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22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4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Rectangle 25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9" name="Oval 26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Oval 27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28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29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Rectangle 30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4" name="Oval 31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Oval 32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3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34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35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9" name="Oval 36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Freeform 37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Freeform 38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2" name="Freeform 39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Freeform 40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4" name="Freeform 41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Freeform 42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6" name="Freeform 43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Freeform 44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8" name="Freeform 45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9" name="Group 46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6153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1510" name="Group 49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6153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6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1511" name="Group 52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6153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Text Box 5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61512" name="Group 55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6153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61513" name="Group 58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6152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Text Box 6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61514" name="Group 61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6152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61515" name="Text Box 64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6" name="Text Box 65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7" name="Text Box 66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18" name="Text Box 67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19" name="Text Box 68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0" name="Text Box 69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1" name="Text Box 70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22" name="Text Box 71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3" name="Text Box 72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24" name="Text Box 73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5" name="Line 74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6" name="Line 75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9324" name="Group 76"/>
          <p:cNvGraphicFramePr>
            <a:graphicFrameLocks noGrp="1"/>
          </p:cNvGraphicFramePr>
          <p:nvPr/>
        </p:nvGraphicFramePr>
        <p:xfrm>
          <a:off x="4724400" y="3124200"/>
          <a:ext cx="3505200" cy="3124200"/>
        </p:xfrm>
        <a:graphic>
          <a:graphicData uri="http://schemas.openxmlformats.org/drawingml/2006/table">
            <a:tbl>
              <a:tblPr/>
              <a:tblGrid>
                <a:gridCol w="1898650"/>
                <a:gridCol w="16065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8392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many messages needed to flood link state messages?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O(N x E), where N is #nodes; E is #edges in graph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Processing complexity for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O(N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), because we check all nodes w not in S at each iteration and we have O(N) iterations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more </a:t>
            </a:r>
            <a:r>
              <a:rPr lang="en-US" dirty="0">
                <a:solidFill>
                  <a:srgbClr val="000090"/>
                </a:solidFill>
              </a:rPr>
              <a:t>efficient implementations: O(N log(N)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How many entries in the LS topology database? </a:t>
            </a:r>
            <a:r>
              <a:rPr lang="en-US" dirty="0" smtClean="0">
                <a:solidFill>
                  <a:srgbClr val="000090"/>
                </a:solidFill>
              </a:rPr>
              <a:t>O(E)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400" dirty="0" smtClean="0"/>
              <a:t>How many entries in the forwarding table? </a:t>
            </a:r>
            <a:r>
              <a:rPr lang="en-US" dirty="0" smtClean="0">
                <a:solidFill>
                  <a:srgbClr val="000090"/>
                </a:solidFill>
              </a:rPr>
              <a:t>O(N)</a:t>
            </a:r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Inconsistent link-state database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Some routers know about failure before others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shortest paths are no longer consistent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cause transient </a:t>
            </a:r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forwarding loops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Issue#2: Transient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Disruptions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838200" y="3429000"/>
            <a:ext cx="3571875" cy="2236788"/>
            <a:chOff x="528" y="2160"/>
            <a:chExt cx="2250" cy="1409"/>
          </a:xfrm>
        </p:grpSpPr>
        <p:sp>
          <p:nvSpPr>
            <p:cNvPr id="80969" name="Freeform 4"/>
            <p:cNvSpPr>
              <a:spLocks/>
            </p:cNvSpPr>
            <p:nvPr/>
          </p:nvSpPr>
          <p:spPr bwMode="auto">
            <a:xfrm>
              <a:off x="528" y="216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0" name="Freeform 5"/>
            <p:cNvSpPr>
              <a:spLocks/>
            </p:cNvSpPr>
            <p:nvPr/>
          </p:nvSpPr>
          <p:spPr bwMode="auto">
            <a:xfrm>
              <a:off x="864" y="270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1" name="Oval 6"/>
            <p:cNvSpPr>
              <a:spLocks noChangeArrowheads="1"/>
            </p:cNvSpPr>
            <p:nvPr/>
          </p:nvSpPr>
          <p:spPr bwMode="auto">
            <a:xfrm>
              <a:off x="604" y="295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>
              <a:off x="604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3" name="Line 8"/>
            <p:cNvSpPr>
              <a:spLocks noChangeShapeType="1"/>
            </p:cNvSpPr>
            <p:nvPr/>
          </p:nvSpPr>
          <p:spPr bwMode="auto">
            <a:xfrm>
              <a:off x="917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4" name="Rectangle 9"/>
            <p:cNvSpPr>
              <a:spLocks noChangeArrowheads="1"/>
            </p:cNvSpPr>
            <p:nvPr/>
          </p:nvSpPr>
          <p:spPr bwMode="auto">
            <a:xfrm>
              <a:off x="604" y="294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75" name="Oval 10"/>
            <p:cNvSpPr>
              <a:spLocks noChangeArrowheads="1"/>
            </p:cNvSpPr>
            <p:nvPr/>
          </p:nvSpPr>
          <p:spPr bwMode="auto">
            <a:xfrm>
              <a:off x="601" y="288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6" name="Oval 11"/>
            <p:cNvSpPr>
              <a:spLocks noChangeArrowheads="1"/>
            </p:cNvSpPr>
            <p:nvPr/>
          </p:nvSpPr>
          <p:spPr bwMode="auto">
            <a:xfrm>
              <a:off x="1078" y="333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7" name="Line 12"/>
            <p:cNvSpPr>
              <a:spLocks noChangeShapeType="1"/>
            </p:cNvSpPr>
            <p:nvPr/>
          </p:nvSpPr>
          <p:spPr bwMode="auto">
            <a:xfrm>
              <a:off x="1078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13"/>
            <p:cNvSpPr>
              <a:spLocks noChangeShapeType="1"/>
            </p:cNvSpPr>
            <p:nvPr/>
          </p:nvSpPr>
          <p:spPr bwMode="auto">
            <a:xfrm>
              <a:off x="1391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Rectangle 14"/>
            <p:cNvSpPr>
              <a:spLocks noChangeArrowheads="1"/>
            </p:cNvSpPr>
            <p:nvPr/>
          </p:nvSpPr>
          <p:spPr bwMode="auto">
            <a:xfrm>
              <a:off x="1078" y="333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0" name="Oval 15"/>
            <p:cNvSpPr>
              <a:spLocks noChangeArrowheads="1"/>
            </p:cNvSpPr>
            <p:nvPr/>
          </p:nvSpPr>
          <p:spPr bwMode="auto">
            <a:xfrm>
              <a:off x="1075" y="327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Oval 16"/>
            <p:cNvSpPr>
              <a:spLocks noChangeArrowheads="1"/>
            </p:cNvSpPr>
            <p:nvPr/>
          </p:nvSpPr>
          <p:spPr bwMode="auto">
            <a:xfrm>
              <a:off x="1074" y="264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17"/>
            <p:cNvSpPr>
              <a:spLocks noChangeShapeType="1"/>
            </p:cNvSpPr>
            <p:nvPr/>
          </p:nvSpPr>
          <p:spPr bwMode="auto">
            <a:xfrm>
              <a:off x="1074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3" name="Line 18"/>
            <p:cNvSpPr>
              <a:spLocks noChangeShapeType="1"/>
            </p:cNvSpPr>
            <p:nvPr/>
          </p:nvSpPr>
          <p:spPr bwMode="auto">
            <a:xfrm>
              <a:off x="1387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4" name="Rectangle 19"/>
            <p:cNvSpPr>
              <a:spLocks noChangeArrowheads="1"/>
            </p:cNvSpPr>
            <p:nvPr/>
          </p:nvSpPr>
          <p:spPr bwMode="auto">
            <a:xfrm>
              <a:off x="1074" y="264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5" name="Oval 20"/>
            <p:cNvSpPr>
              <a:spLocks noChangeArrowheads="1"/>
            </p:cNvSpPr>
            <p:nvPr/>
          </p:nvSpPr>
          <p:spPr bwMode="auto">
            <a:xfrm>
              <a:off x="1071" y="258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6" name="Oval 21"/>
            <p:cNvSpPr>
              <a:spLocks noChangeArrowheads="1"/>
            </p:cNvSpPr>
            <p:nvPr/>
          </p:nvSpPr>
          <p:spPr bwMode="auto">
            <a:xfrm>
              <a:off x="1757" y="264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Line 22"/>
            <p:cNvSpPr>
              <a:spLocks noChangeShapeType="1"/>
            </p:cNvSpPr>
            <p:nvPr/>
          </p:nvSpPr>
          <p:spPr bwMode="auto">
            <a:xfrm>
              <a:off x="1757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8" name="Line 23"/>
            <p:cNvSpPr>
              <a:spLocks noChangeShapeType="1"/>
            </p:cNvSpPr>
            <p:nvPr/>
          </p:nvSpPr>
          <p:spPr bwMode="auto">
            <a:xfrm>
              <a:off x="2069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Rectangle 24"/>
            <p:cNvSpPr>
              <a:spLocks noChangeArrowheads="1"/>
            </p:cNvSpPr>
            <p:nvPr/>
          </p:nvSpPr>
          <p:spPr bwMode="auto">
            <a:xfrm>
              <a:off x="1757" y="263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0" name="Oval 25"/>
            <p:cNvSpPr>
              <a:spLocks noChangeArrowheads="1"/>
            </p:cNvSpPr>
            <p:nvPr/>
          </p:nvSpPr>
          <p:spPr bwMode="auto">
            <a:xfrm>
              <a:off x="1760" y="258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Oval 26"/>
            <p:cNvSpPr>
              <a:spLocks noChangeArrowheads="1"/>
            </p:cNvSpPr>
            <p:nvPr/>
          </p:nvSpPr>
          <p:spPr bwMode="auto">
            <a:xfrm>
              <a:off x="1767" y="333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"/>
            <p:cNvSpPr>
              <a:spLocks noChangeShapeType="1"/>
            </p:cNvSpPr>
            <p:nvPr/>
          </p:nvSpPr>
          <p:spPr bwMode="auto">
            <a:xfrm>
              <a:off x="1767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3" name="Line 28"/>
            <p:cNvSpPr>
              <a:spLocks noChangeShapeType="1"/>
            </p:cNvSpPr>
            <p:nvPr/>
          </p:nvSpPr>
          <p:spPr bwMode="auto">
            <a:xfrm>
              <a:off x="2080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Rectangle 29"/>
            <p:cNvSpPr>
              <a:spLocks noChangeArrowheads="1"/>
            </p:cNvSpPr>
            <p:nvPr/>
          </p:nvSpPr>
          <p:spPr bwMode="auto">
            <a:xfrm>
              <a:off x="1767" y="332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5" name="Oval 30"/>
            <p:cNvSpPr>
              <a:spLocks noChangeArrowheads="1"/>
            </p:cNvSpPr>
            <p:nvPr/>
          </p:nvSpPr>
          <p:spPr bwMode="auto">
            <a:xfrm>
              <a:off x="1764" y="326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6" name="Oval 31"/>
            <p:cNvSpPr>
              <a:spLocks noChangeArrowheads="1"/>
            </p:cNvSpPr>
            <p:nvPr/>
          </p:nvSpPr>
          <p:spPr bwMode="auto">
            <a:xfrm>
              <a:off x="2332" y="299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7" name="Line 32"/>
            <p:cNvSpPr>
              <a:spLocks noChangeShapeType="1"/>
            </p:cNvSpPr>
            <p:nvPr/>
          </p:nvSpPr>
          <p:spPr bwMode="auto">
            <a:xfrm>
              <a:off x="2332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8" name="Line 33"/>
            <p:cNvSpPr>
              <a:spLocks noChangeShapeType="1"/>
            </p:cNvSpPr>
            <p:nvPr/>
          </p:nvSpPr>
          <p:spPr bwMode="auto">
            <a:xfrm>
              <a:off x="2645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" name="Rectangle 34"/>
            <p:cNvSpPr>
              <a:spLocks noChangeArrowheads="1"/>
            </p:cNvSpPr>
            <p:nvPr/>
          </p:nvSpPr>
          <p:spPr bwMode="auto">
            <a:xfrm>
              <a:off x="2332" y="298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1000" name="Oval 35"/>
            <p:cNvSpPr>
              <a:spLocks noChangeArrowheads="1"/>
            </p:cNvSpPr>
            <p:nvPr/>
          </p:nvSpPr>
          <p:spPr bwMode="auto">
            <a:xfrm>
              <a:off x="2329" y="292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" name="Freeform 36"/>
            <p:cNvSpPr>
              <a:spLocks/>
            </p:cNvSpPr>
            <p:nvPr/>
          </p:nvSpPr>
          <p:spPr bwMode="auto">
            <a:xfrm>
              <a:off x="1923" y="273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2" name="Freeform 37"/>
            <p:cNvSpPr>
              <a:spLocks/>
            </p:cNvSpPr>
            <p:nvPr/>
          </p:nvSpPr>
          <p:spPr bwMode="auto">
            <a:xfrm>
              <a:off x="1230" y="274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3" name="Freeform 38"/>
            <p:cNvSpPr>
              <a:spLocks/>
            </p:cNvSpPr>
            <p:nvPr/>
          </p:nvSpPr>
          <p:spPr bwMode="auto">
            <a:xfrm>
              <a:off x="1395" y="272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Freeform 39"/>
            <p:cNvSpPr>
              <a:spLocks/>
            </p:cNvSpPr>
            <p:nvPr/>
          </p:nvSpPr>
          <p:spPr bwMode="auto">
            <a:xfrm>
              <a:off x="2082" y="307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Freeform 40"/>
            <p:cNvSpPr>
              <a:spLocks/>
            </p:cNvSpPr>
            <p:nvPr/>
          </p:nvSpPr>
          <p:spPr bwMode="auto">
            <a:xfrm>
              <a:off x="1401" y="335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" name="Freeform 41"/>
            <p:cNvSpPr>
              <a:spLocks/>
            </p:cNvSpPr>
            <p:nvPr/>
          </p:nvSpPr>
          <p:spPr bwMode="auto">
            <a:xfrm>
              <a:off x="810" y="303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Freeform 42"/>
            <p:cNvSpPr>
              <a:spLocks/>
            </p:cNvSpPr>
            <p:nvPr/>
          </p:nvSpPr>
          <p:spPr bwMode="auto">
            <a:xfrm>
              <a:off x="1395" y="266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Freeform 43"/>
            <p:cNvSpPr>
              <a:spLocks/>
            </p:cNvSpPr>
            <p:nvPr/>
          </p:nvSpPr>
          <p:spPr bwMode="auto">
            <a:xfrm>
              <a:off x="2070" y="266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9" name="Freeform 44"/>
            <p:cNvSpPr>
              <a:spLocks/>
            </p:cNvSpPr>
            <p:nvPr/>
          </p:nvSpPr>
          <p:spPr bwMode="auto">
            <a:xfrm>
              <a:off x="753" y="223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0" name="Group 45"/>
            <p:cNvGrpSpPr>
              <a:grpSpLocks/>
            </p:cNvGrpSpPr>
            <p:nvPr/>
          </p:nvGrpSpPr>
          <p:grpSpPr bwMode="auto">
            <a:xfrm>
              <a:off x="649" y="2849"/>
              <a:ext cx="212" cy="231"/>
              <a:chOff x="2950" y="2441"/>
              <a:chExt cx="215" cy="231"/>
            </a:xfrm>
          </p:grpSpPr>
          <p:sp>
            <p:nvSpPr>
              <p:cNvPr id="8102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Text Box 4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81011" name="Group 48"/>
            <p:cNvGrpSpPr>
              <a:grpSpLocks/>
            </p:cNvGrpSpPr>
            <p:nvPr/>
          </p:nvGrpSpPr>
          <p:grpSpPr bwMode="auto">
            <a:xfrm>
              <a:off x="1819" y="3233"/>
              <a:ext cx="212" cy="231"/>
              <a:chOff x="2950" y="2441"/>
              <a:chExt cx="215" cy="231"/>
            </a:xfrm>
          </p:grpSpPr>
          <p:sp>
            <p:nvSpPr>
              <p:cNvPr id="8102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6" name="Text Box 5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81012" name="Group 51"/>
            <p:cNvGrpSpPr>
              <a:grpSpLocks/>
            </p:cNvGrpSpPr>
            <p:nvPr/>
          </p:nvGrpSpPr>
          <p:grpSpPr bwMode="auto">
            <a:xfrm>
              <a:off x="1134" y="3230"/>
              <a:ext cx="220" cy="231"/>
              <a:chOff x="2946" y="2441"/>
              <a:chExt cx="223" cy="231"/>
            </a:xfrm>
          </p:grpSpPr>
          <p:sp>
            <p:nvSpPr>
              <p:cNvPr id="8102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Text Box 5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1013" name="Group 54"/>
            <p:cNvGrpSpPr>
              <a:grpSpLocks/>
            </p:cNvGrpSpPr>
            <p:nvPr/>
          </p:nvGrpSpPr>
          <p:grpSpPr bwMode="auto">
            <a:xfrm>
              <a:off x="1809" y="2543"/>
              <a:ext cx="220" cy="231"/>
              <a:chOff x="2946" y="2441"/>
              <a:chExt cx="223" cy="231"/>
            </a:xfrm>
          </p:grpSpPr>
          <p:sp>
            <p:nvSpPr>
              <p:cNvPr id="8102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Text Box 56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1014" name="Group 57"/>
            <p:cNvGrpSpPr>
              <a:grpSpLocks/>
            </p:cNvGrpSpPr>
            <p:nvPr/>
          </p:nvGrpSpPr>
          <p:grpSpPr bwMode="auto">
            <a:xfrm>
              <a:off x="1130" y="2543"/>
              <a:ext cx="212" cy="231"/>
              <a:chOff x="2951" y="2441"/>
              <a:chExt cx="215" cy="231"/>
            </a:xfrm>
          </p:grpSpPr>
          <p:sp>
            <p:nvSpPr>
              <p:cNvPr id="8101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Text Box 59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81015" name="Group 60"/>
            <p:cNvGrpSpPr>
              <a:grpSpLocks/>
            </p:cNvGrpSpPr>
            <p:nvPr/>
          </p:nvGrpSpPr>
          <p:grpSpPr bwMode="auto">
            <a:xfrm>
              <a:off x="2396" y="2891"/>
              <a:ext cx="204" cy="231"/>
              <a:chOff x="2954" y="2441"/>
              <a:chExt cx="207" cy="231"/>
            </a:xfrm>
          </p:grpSpPr>
          <p:sp>
            <p:nvSpPr>
              <p:cNvPr id="8101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81016" name="Line 63"/>
            <p:cNvSpPr>
              <a:spLocks noChangeShapeType="1"/>
            </p:cNvSpPr>
            <p:nvPr/>
          </p:nvSpPr>
          <p:spPr bwMode="auto">
            <a:xfrm>
              <a:off x="804" y="302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900" name="Text Box 124"/>
          <p:cNvSpPr txBox="1">
            <a:spLocks noChangeArrowheads="1"/>
          </p:cNvSpPr>
          <p:nvPr/>
        </p:nvSpPr>
        <p:spPr bwMode="auto">
          <a:xfrm>
            <a:off x="609600" y="5745163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 and D think that this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is the path to C</a:t>
            </a:r>
          </a:p>
        </p:txBody>
      </p:sp>
      <p:sp>
        <p:nvSpPr>
          <p:cNvPr id="971901" name="Text Box 125"/>
          <p:cNvSpPr txBox="1">
            <a:spLocks noChangeArrowheads="1"/>
          </p:cNvSpPr>
          <p:nvPr/>
        </p:nvSpPr>
        <p:spPr bwMode="auto">
          <a:xfrm>
            <a:off x="49530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E thinks that this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is the path to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62525" y="3429000"/>
            <a:ext cx="3571875" cy="2236788"/>
            <a:chOff x="4962525" y="3429000"/>
            <a:chExt cx="3571875" cy="2236788"/>
          </a:xfrm>
        </p:grpSpPr>
        <p:grpSp>
          <p:nvGrpSpPr>
            <p:cNvPr id="3" name="Group 2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80909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0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1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2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3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4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15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6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7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8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9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0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4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9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0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3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5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6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8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9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40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950" name="Group 105"/>
              <p:cNvGrpSpPr>
                <a:grpSpLocks/>
              </p:cNvGrpSpPr>
              <p:nvPr/>
            </p:nvGrpSpPr>
            <p:grpSpPr bwMode="auto">
              <a:xfrm>
                <a:off x="5154613" y="4522788"/>
                <a:ext cx="336550" cy="366713"/>
                <a:chOff x="2950" y="2441"/>
                <a:chExt cx="215" cy="231"/>
              </a:xfrm>
            </p:grpSpPr>
            <p:sp>
              <p:nvSpPr>
                <p:cNvPr id="809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0951" name="Group 108"/>
              <p:cNvGrpSpPr>
                <a:grpSpLocks/>
              </p:cNvGrpSpPr>
              <p:nvPr/>
            </p:nvGrpSpPr>
            <p:grpSpPr bwMode="auto">
              <a:xfrm>
                <a:off x="7011988" y="5132388"/>
                <a:ext cx="336550" cy="366713"/>
                <a:chOff x="2950" y="2441"/>
                <a:chExt cx="215" cy="231"/>
              </a:xfrm>
            </p:grpSpPr>
            <p:sp>
              <p:nvSpPr>
                <p:cNvPr id="80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80952" name="Group 111"/>
              <p:cNvGrpSpPr>
                <a:grpSpLocks/>
              </p:cNvGrpSpPr>
              <p:nvPr/>
            </p:nvGrpSpPr>
            <p:grpSpPr bwMode="auto">
              <a:xfrm>
                <a:off x="5924550" y="5127625"/>
                <a:ext cx="349250" cy="366713"/>
                <a:chOff x="2946" y="2441"/>
                <a:chExt cx="223" cy="231"/>
              </a:xfrm>
            </p:grpSpPr>
            <p:sp>
              <p:nvSpPr>
                <p:cNvPr id="809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80953" name="Group 114"/>
              <p:cNvGrpSpPr>
                <a:grpSpLocks/>
              </p:cNvGrpSpPr>
              <p:nvPr/>
            </p:nvGrpSpPr>
            <p:grpSpPr bwMode="auto">
              <a:xfrm>
                <a:off x="6996113" y="4037013"/>
                <a:ext cx="349250" cy="366713"/>
                <a:chOff x="2946" y="2441"/>
                <a:chExt cx="223" cy="231"/>
              </a:xfrm>
            </p:grpSpPr>
            <p:sp>
              <p:nvSpPr>
                <p:cNvPr id="809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0954" name="Group 117"/>
              <p:cNvGrpSpPr>
                <a:grpSpLocks/>
              </p:cNvGrpSpPr>
              <p:nvPr/>
            </p:nvGrpSpPr>
            <p:grpSpPr bwMode="auto">
              <a:xfrm>
                <a:off x="5918200" y="4037013"/>
                <a:ext cx="336550" cy="366713"/>
                <a:chOff x="2951" y="2441"/>
                <a:chExt cx="215" cy="231"/>
              </a:xfrm>
            </p:grpSpPr>
            <p:sp>
              <p:nvSpPr>
                <p:cNvPr id="809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51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80955" name="Group 120"/>
              <p:cNvGrpSpPr>
                <a:grpSpLocks/>
              </p:cNvGrpSpPr>
              <p:nvPr/>
            </p:nvGrpSpPr>
            <p:grpSpPr bwMode="auto">
              <a:xfrm>
                <a:off x="7927975" y="4589463"/>
                <a:ext cx="323850" cy="366713"/>
                <a:chOff x="2954" y="2441"/>
                <a:chExt cx="207" cy="231"/>
              </a:xfrm>
            </p:grpSpPr>
            <p:sp>
              <p:nvSpPr>
                <p:cNvPr id="809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54" y="2441"/>
                  <a:ext cx="20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8095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&quot;No&quot; Symbol 3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2057400" y="5094287"/>
            <a:ext cx="5029200" cy="468313"/>
            <a:chOff x="1296" y="3216"/>
            <a:chExt cx="3168" cy="295"/>
          </a:xfrm>
        </p:grpSpPr>
        <p:sp>
          <p:nvSpPr>
            <p:cNvPr id="80905" name="Oval 128"/>
            <p:cNvSpPr>
              <a:spLocks noChangeArrowheads="1"/>
            </p:cNvSpPr>
            <p:nvPr/>
          </p:nvSpPr>
          <p:spPr bwMode="auto">
            <a:xfrm>
              <a:off x="129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129"/>
            <p:cNvSpPr>
              <a:spLocks noChangeArrowheads="1"/>
            </p:cNvSpPr>
            <p:nvPr/>
          </p:nvSpPr>
          <p:spPr bwMode="auto">
            <a:xfrm>
              <a:off x="393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907" name="AutoShape 130"/>
            <p:cNvCxnSpPr>
              <a:cxnSpLocks noChangeShapeType="1"/>
              <a:stCxn id="80905" idx="5"/>
              <a:endCxn id="80906" idx="3"/>
            </p:cNvCxnSpPr>
            <p:nvPr/>
          </p:nvCxnSpPr>
          <p:spPr bwMode="auto">
            <a:xfrm rot="16200000" flipH="1">
              <a:off x="2879" y="2339"/>
              <a:ext cx="1" cy="2266"/>
            </a:xfrm>
            <a:prstGeom prst="curvedConnector3">
              <a:avLst>
                <a:gd name="adj1" fmla="val 17700000"/>
              </a:avLst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908" name="Rectangle 131"/>
            <p:cNvSpPr>
              <a:spLocks noChangeArrowheads="1"/>
            </p:cNvSpPr>
            <p:nvPr/>
          </p:nvSpPr>
          <p:spPr bwMode="auto">
            <a:xfrm>
              <a:off x="2554" y="3223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Loop!</a:t>
              </a:r>
            </a:p>
          </p:txBody>
        </p:sp>
      </p:grp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971900" grpId="0"/>
      <p:bldP spid="97190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 Vector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Learn-By-Doing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Let’s try to collectively develop</a:t>
            </a:r>
            <a:br>
              <a:rPr lang="en-US" dirty="0" smtClean="0"/>
            </a:br>
            <a:r>
              <a:rPr lang="en-US" dirty="0" smtClean="0"/>
              <a:t> distance-vector routing from first principles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Your job: find the (route to) the youngest person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Ground Rules</a:t>
            </a:r>
          </a:p>
          <a:p>
            <a:pPr lvl="1"/>
            <a:r>
              <a:rPr lang="en-US" b="1" dirty="0" smtClean="0"/>
              <a:t>You </a:t>
            </a:r>
            <a:r>
              <a:rPr lang="en-US" b="1" dirty="0"/>
              <a:t>may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your </a:t>
            </a:r>
            <a:r>
              <a:rPr lang="en-US" dirty="0" smtClean="0"/>
              <a:t>seat, nor shout loudly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the class </a:t>
            </a:r>
            <a:endParaRPr lang="en-US" dirty="0" smtClean="0"/>
          </a:p>
          <a:p>
            <a:pPr lvl="1"/>
            <a:r>
              <a:rPr lang="en-US" b="1" dirty="0" smtClean="0"/>
              <a:t>You may</a:t>
            </a:r>
            <a:r>
              <a:rPr lang="en-US" dirty="0"/>
              <a:t> </a:t>
            </a:r>
            <a:r>
              <a:rPr lang="en-US" dirty="0" smtClean="0"/>
              <a:t>talk with your immediate neighbors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(N-S-E-W only) </a:t>
            </a:r>
            <a:br>
              <a:rPr lang="en-US" dirty="0" smtClean="0"/>
            </a:br>
            <a:r>
              <a:rPr lang="en-US" dirty="0" smtClean="0"/>
              <a:t> (hint: “</a:t>
            </a:r>
            <a:r>
              <a:rPr lang="en-US" dirty="0"/>
              <a:t>exchange updates</a:t>
            </a:r>
            <a:r>
              <a:rPr lang="en-US" dirty="0" smtClean="0"/>
              <a:t>” with them)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sz="2400" dirty="0" smtClean="0"/>
              <a:t>At the end of </a:t>
            </a:r>
            <a:r>
              <a:rPr lang="en-US" sz="2400" dirty="0" smtClean="0">
                <a:solidFill>
                  <a:srgbClr val="FF0000"/>
                </a:solidFill>
              </a:rPr>
              <a:t>5 minutes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 will pick a victim and ask: </a:t>
            </a:r>
          </a:p>
          <a:p>
            <a:pPr lvl="1"/>
            <a:r>
              <a:rPr lang="en-US" dirty="0" smtClean="0"/>
              <a:t>who is the youngest person in the room? (</a:t>
            </a:r>
            <a:r>
              <a:rPr lang="en-US" dirty="0" err="1" smtClean="0"/>
              <a:t>date&amp;name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of your neighbors first told you this info.?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Distance-Vector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Distributed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5486400" y="1905000"/>
            <a:ext cx="2667000" cy="6858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114800" y="4876800"/>
            <a:ext cx="2667000" cy="6858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791200" y="3657600"/>
            <a:ext cx="2667000" cy="6858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62000" y="5715000"/>
            <a:ext cx="2667000" cy="6858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143000"/>
            <a:ext cx="2667000" cy="6858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57200" y="2057400"/>
            <a:ext cx="2667000" cy="6858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2819400" y="2895600"/>
            <a:ext cx="2667000" cy="6858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76200" y="32766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6200" y="914400"/>
            <a:ext cx="2667000" cy="6858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096000" y="4648200"/>
            <a:ext cx="2667000" cy="6858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Destination</a:t>
            </a:r>
            <a:endParaRPr lang="en-US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57200" y="49530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8392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knows the links to its neighbors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flood this information to the whole network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has provisional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shortest path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to </a:t>
            </a:r>
            <a:br>
              <a:rPr lang="en-US" altLang="ja-JP" dirty="0" smtClean="0">
                <a:latin typeface="Arial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every</a:t>
            </a:r>
            <a:r>
              <a:rPr lang="en-US" altLang="ja-JP" dirty="0" smtClean="0">
                <a:latin typeface="Arial" charset="0"/>
              </a:rPr>
              <a:t> other router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 Router A: </a:t>
            </a:r>
            <a:r>
              <a:rPr lang="ja-JP" alt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 can get to router B with cost </a:t>
            </a:r>
            <a:r>
              <a:rPr lang="en-US" altLang="ja-JP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ja-JP" alt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Routers exchange </a:t>
            </a:r>
            <a:r>
              <a:rPr lang="en-US" dirty="0" smtClean="0">
                <a:latin typeface="Arial" charset="0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distance vector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information with their neighboring routers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because one entry per destination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Routers look over the set of options offered by their neighbors and select the best one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Iterative </a:t>
            </a:r>
            <a:r>
              <a:rPr lang="en-US" dirty="0">
                <a:latin typeface="Arial" charset="0"/>
              </a:rPr>
              <a:t>process converges </a:t>
            </a:r>
            <a:r>
              <a:rPr lang="en-US" dirty="0" smtClean="0">
                <a:latin typeface="Arial" charset="0"/>
              </a:rPr>
              <a:t>to set </a:t>
            </a:r>
            <a:r>
              <a:rPr lang="en-US" dirty="0">
                <a:latin typeface="Arial" charset="0"/>
              </a:rPr>
              <a:t>of shortest paths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inconvenient 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we use a </a:t>
            </a:r>
            <a:r>
              <a:rPr lang="en-US" dirty="0"/>
              <a:t>non-additive </a:t>
            </a:r>
            <a:r>
              <a:rPr lang="en-US" dirty="0" smtClean="0"/>
              <a:t>metric?</a:t>
            </a:r>
          </a:p>
          <a:p>
            <a:pPr lvl="1"/>
            <a:r>
              <a:rPr lang="en-US" dirty="0" smtClean="0"/>
              <a:t>E.g., maximal capacity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if routers don’t use the same metric?</a:t>
            </a:r>
          </a:p>
          <a:p>
            <a:pPr lvl="1"/>
            <a:r>
              <a:rPr lang="en-US" dirty="0" smtClean="0"/>
              <a:t>I want low delay, you want low loss rate?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nodes lie?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Use Any Metric?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said that we can pick any metric.  Really?</a:t>
            </a:r>
          </a:p>
          <a:p>
            <a:r>
              <a:rPr lang="en-US" dirty="0" smtClean="0"/>
              <a:t>What about maximizing capacity?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All nodes want to maximize capacity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 high capacity link gets reduced to low capacity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3810000"/>
            <a:ext cx="0" cy="2133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3124200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102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200" y="4267200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4864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114800" y="2514600"/>
            <a:ext cx="990600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43"/>
          <p:cNvSpPr txBox="1">
            <a:spLocks noChangeArrowheads="1"/>
          </p:cNvSpPr>
          <p:nvPr/>
        </p:nvSpPr>
        <p:spPr bwMode="auto">
          <a:xfrm>
            <a:off x="304800" y="13716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err="1" smtClean="0">
                <a:latin typeface="Times New Roman" charset="0"/>
              </a:rPr>
              <a:t>Problem:“cost</a:t>
            </a:r>
            <a:r>
              <a:rPr lang="en-US" sz="3200" b="0" i="1" dirty="0" smtClean="0">
                <a:latin typeface="Times New Roman" charset="0"/>
              </a:rPr>
              <a:t>” does not change around loop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381000" y="60960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smtClean="0">
                <a:latin typeface="Times New Roman" charset="0"/>
              </a:rPr>
              <a:t>Additive measures avoid this problem!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agreement on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nodes choose their paths according to different criteria, then bad things might happen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A</a:t>
            </a:r>
            <a:r>
              <a:rPr lang="en-US" dirty="0" smtClean="0"/>
              <a:t> is minimizing latency</a:t>
            </a:r>
          </a:p>
          <a:p>
            <a:pPr lvl="1"/>
            <a:r>
              <a:rPr lang="en-US" dirty="0" smtClean="0"/>
              <a:t>Node B is minimizing loss rate</a:t>
            </a:r>
          </a:p>
          <a:p>
            <a:pPr lvl="1"/>
            <a:r>
              <a:rPr lang="en-US" dirty="0" smtClean="0"/>
              <a:t>Node C is minimizing price</a:t>
            </a:r>
          </a:p>
          <a:p>
            <a:r>
              <a:rPr lang="en-US" dirty="0" smtClean="0"/>
              <a:t>Any of those goals are fine, if globally adopted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a problem when nodes use different criteria</a:t>
            </a:r>
          </a:p>
          <a:p>
            <a:pPr lvl="6"/>
            <a:endParaRPr lang="en-US" dirty="0"/>
          </a:p>
          <a:p>
            <a:r>
              <a:rPr lang="en-US" dirty="0" smtClean="0"/>
              <a:t>Consider a routing algorithm where paths are described by delay, cost, loss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2895600" y="175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88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26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3962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25400" y="1295400"/>
            <a:ext cx="3200400" cy="762000"/>
          </a:xfrm>
          <a:prstGeom prst="wedgeRoundRectCallout">
            <a:avLst>
              <a:gd name="adj1" fmla="val -2053"/>
              <a:gd name="adj2" fmla="val 7810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price, </a:t>
            </a:r>
          </a:p>
          <a:p>
            <a:pPr algn="ctr"/>
            <a:r>
              <a:rPr lang="en-US" dirty="0" smtClean="0">
                <a:latin typeface="+mn-lt"/>
              </a:rPr>
              <a:t>then loss</a:t>
            </a:r>
            <a:endParaRPr lang="en-US" dirty="0">
              <a:latin typeface="+mn-lt"/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5715000" y="1295400"/>
            <a:ext cx="3200400" cy="762000"/>
          </a:xfrm>
          <a:prstGeom prst="wedgeRoundRectCallout">
            <a:avLst>
              <a:gd name="adj1" fmla="val 2709"/>
              <a:gd name="adj2" fmla="val 66436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delay,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price</a:t>
            </a:r>
            <a:endParaRPr lang="en-US" dirty="0">
              <a:latin typeface="+mn-lt"/>
            </a:endParaRPr>
          </a:p>
        </p:txBody>
      </p:sp>
      <p:sp>
        <p:nvSpPr>
          <p:cNvPr id="124" name="AutoShape 11"/>
          <p:cNvSpPr>
            <a:spLocks noChangeArrowheads="1"/>
          </p:cNvSpPr>
          <p:nvPr/>
        </p:nvSpPr>
        <p:spPr bwMode="auto">
          <a:xfrm>
            <a:off x="5257800" y="3200400"/>
            <a:ext cx="3886200" cy="838200"/>
          </a:xfrm>
          <a:prstGeom prst="wedgeRoundRectCallout">
            <a:avLst>
              <a:gd name="adj1" fmla="val -68089"/>
              <a:gd name="adj2" fmla="val 14618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loss,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delay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1173162"/>
          </a:xfrm>
        </p:spPr>
        <p:txBody>
          <a:bodyPr/>
          <a:lstStyle/>
          <a:p>
            <a:r>
              <a:rPr lang="en-US" dirty="0" smtClean="0"/>
              <a:t>Must agree on loop-avoiding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nodes minimize same metric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And that metric increases around 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Then process is guaranteed to converge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routers lie?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router claims a 1-hop path to everywhere?</a:t>
            </a:r>
          </a:p>
          <a:p>
            <a:pPr lvl="3"/>
            <a:endParaRPr lang="en-US" dirty="0"/>
          </a:p>
          <a:p>
            <a:r>
              <a:rPr lang="en-US" dirty="0" smtClean="0"/>
              <a:t>All traffic from nearby routers gets sent there</a:t>
            </a:r>
          </a:p>
          <a:p>
            <a:pPr lvl="4"/>
            <a:endParaRPr lang="en-US" dirty="0"/>
          </a:p>
          <a:p>
            <a:r>
              <a:rPr lang="en-US" dirty="0" smtClean="0"/>
              <a:t>How can you tell if they are lying?</a:t>
            </a:r>
          </a:p>
          <a:p>
            <a:pPr lvl="4"/>
            <a:endParaRPr lang="en-US" dirty="0"/>
          </a:p>
          <a:p>
            <a:r>
              <a:rPr lang="en-US" dirty="0" smtClean="0"/>
              <a:t>Can this happen in real life?</a:t>
            </a:r>
          </a:p>
          <a:p>
            <a:pPr lvl="1"/>
            <a:r>
              <a:rPr lang="en-US" dirty="0" smtClean="0"/>
              <a:t>It has, several times….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47937"/>
          </a:xfrm>
        </p:spPr>
        <p:txBody>
          <a:bodyPr/>
          <a:lstStyle/>
          <a:p>
            <a:r>
              <a:rPr lang="en-US" sz="3200" dirty="0" smtClean="0"/>
              <a:t>Core idea</a:t>
            </a:r>
          </a:p>
          <a:p>
            <a:pPr lvl="1"/>
            <a:r>
              <a:rPr lang="en-US" sz="2800" dirty="0" smtClean="0"/>
              <a:t>LS: tell all nodes about your immediate neighbors</a:t>
            </a:r>
          </a:p>
          <a:p>
            <a:pPr lvl="1"/>
            <a:r>
              <a:rPr lang="en-US" sz="2800" dirty="0" smtClean="0"/>
              <a:t>DV: tell your immediate neighbors about (your least cost distance to) all nodes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ports (attached to other switches or hosts)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Ports are typically duplex (incoming</a:t>
            </a:r>
            <a:r>
              <a:rPr lang="en-US" sz="2800" dirty="0"/>
              <a:t> </a:t>
            </a:r>
            <a:r>
              <a:rPr lang="en-US" sz="2800" dirty="0" smtClean="0"/>
              <a:t>and outgoing)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r>
              <a:rPr lang="en-US" sz="2400" dirty="0" smtClean="0"/>
              <a:t>LS: each node learns the complete network map; each node computes shortest paths independently and in parallel</a:t>
            </a:r>
          </a:p>
          <a:p>
            <a:endParaRPr lang="en-US" sz="2400" dirty="0" smtClean="0"/>
          </a:p>
          <a:p>
            <a:r>
              <a:rPr lang="en-US" sz="2400" dirty="0" smtClean="0"/>
              <a:t>DV</a:t>
            </a:r>
            <a:r>
              <a:rPr lang="en-US" sz="2400" dirty="0"/>
              <a:t>: </a:t>
            </a:r>
            <a:r>
              <a:rPr lang="en-US" sz="2400" dirty="0" smtClean="0"/>
              <a:t>no </a:t>
            </a:r>
            <a:r>
              <a:rPr lang="en-US" sz="2400" dirty="0"/>
              <a:t>node has the complete picture</a:t>
            </a:r>
            <a:r>
              <a:rPr lang="en-US" sz="2400" dirty="0" smtClean="0"/>
              <a:t>; nodes cooperate to compute shortest paths in a distributed manner</a:t>
            </a:r>
            <a:endParaRPr lang="en-US" sz="2400" dirty="0"/>
          </a:p>
          <a:p>
            <a:endParaRPr lang="en-US" sz="2400" dirty="0" smtClean="0"/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 smtClean="0">
                <a:solidFill>
                  <a:srgbClr val="000090"/>
                </a:solidFill>
              </a:rPr>
              <a:t>higher messaging overhead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>
                <a:solidFill>
                  <a:srgbClr val="000090"/>
                </a:solidFill>
              </a:rPr>
              <a:t>higher processing complexity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is l</a:t>
            </a:r>
            <a:r>
              <a:rPr lang="en-US" dirty="0" smtClean="0">
                <a:solidFill>
                  <a:srgbClr val="000090"/>
                </a:solidFill>
              </a:rPr>
              <a:t>ess vulnerable to looping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9624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Message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/>
              <a:t>complexity</a:t>
            </a:r>
          </a:p>
          <a:p>
            <a:r>
              <a:rPr lang="en-US" sz="2000" dirty="0"/>
              <a:t>LS: O</a:t>
            </a:r>
            <a:r>
              <a:rPr lang="en-US" sz="2000" dirty="0" smtClean="0"/>
              <a:t>(</a:t>
            </a:r>
            <a:r>
              <a:rPr lang="en-US" sz="2000" dirty="0" err="1" smtClean="0"/>
              <a:t>NxE</a:t>
            </a:r>
            <a:r>
              <a:rPr lang="en-US" sz="2000" dirty="0" smtClean="0"/>
              <a:t>) </a:t>
            </a:r>
            <a:r>
              <a:rPr lang="en-US" sz="2000" dirty="0"/>
              <a:t>messages; </a:t>
            </a:r>
            <a:endParaRPr lang="en-US" sz="2000" dirty="0" smtClean="0"/>
          </a:p>
          <a:p>
            <a:pPr lvl="1"/>
            <a:r>
              <a:rPr lang="en-US" sz="1600" dirty="0" smtClean="0"/>
              <a:t>N is #nodes</a:t>
            </a:r>
            <a:r>
              <a:rPr lang="en-US" sz="1600" dirty="0"/>
              <a:t>; </a:t>
            </a:r>
            <a:r>
              <a:rPr lang="en-US" sz="1600" dirty="0" smtClean="0"/>
              <a:t>E is #edges</a:t>
            </a:r>
            <a:endParaRPr lang="en-US" sz="1600" dirty="0"/>
          </a:p>
          <a:p>
            <a:r>
              <a:rPr lang="en-US" sz="2000" dirty="0"/>
              <a:t>DV: O</a:t>
            </a:r>
            <a:r>
              <a:rPr lang="en-US" sz="2000" dirty="0" smtClean="0"/>
              <a:t>(#Iterations x E)</a:t>
            </a:r>
          </a:p>
          <a:p>
            <a:pPr lvl="1"/>
            <a:r>
              <a:rPr lang="en-US" sz="1600" dirty="0" smtClean="0"/>
              <a:t>where </a:t>
            </a:r>
            <a:r>
              <a:rPr lang="en-US" sz="1600" dirty="0"/>
              <a:t>#Iterations is ideally </a:t>
            </a:r>
            <a:br>
              <a:rPr lang="en-US" sz="1600" dirty="0"/>
            </a:br>
            <a:r>
              <a:rPr lang="en-US" sz="1600" dirty="0" smtClean="0"/>
              <a:t>O(</a:t>
            </a:r>
            <a:r>
              <a:rPr lang="en-US" sz="1600" dirty="0"/>
              <a:t>network diameter) </a:t>
            </a:r>
            <a:r>
              <a:rPr lang="en-US" sz="1600" dirty="0" smtClean="0"/>
              <a:t>but varies </a:t>
            </a:r>
            <a:r>
              <a:rPr lang="en-US" sz="1600" dirty="0"/>
              <a:t>due to routing loops or </a:t>
            </a:r>
            <a:r>
              <a:rPr lang="en-US" sz="1600" dirty="0" smtClean="0"/>
              <a:t>the </a:t>
            </a:r>
            <a:br>
              <a:rPr lang="en-US" sz="1600" dirty="0" smtClean="0"/>
            </a:br>
            <a:r>
              <a:rPr lang="en-US" sz="1600" dirty="0" smtClean="0"/>
              <a:t>count</a:t>
            </a:r>
            <a:r>
              <a:rPr lang="en-US" sz="1600" dirty="0"/>
              <a:t>-to-infinity </a:t>
            </a:r>
            <a:r>
              <a:rPr lang="en-US" sz="1600" dirty="0" smtClean="0"/>
              <a:t>problem</a:t>
            </a:r>
            <a:endParaRPr lang="en-US" sz="1600" dirty="0"/>
          </a:p>
          <a:p>
            <a:pPr>
              <a:buFont typeface="Wingdings" charset="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Processing </a:t>
            </a:r>
            <a:r>
              <a:rPr lang="en-US" sz="2000" dirty="0" smtClean="0"/>
              <a:t>complexity</a:t>
            </a:r>
            <a:endParaRPr lang="en-US" sz="2000" dirty="0"/>
          </a:p>
          <a:p>
            <a:r>
              <a:rPr lang="en-US" sz="2000" dirty="0"/>
              <a:t>LS: O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DV: </a:t>
            </a:r>
            <a:r>
              <a:rPr lang="en-US" sz="2000" dirty="0" smtClean="0"/>
              <a:t>O(#Iterations x N)</a:t>
            </a:r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148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solidFill>
                  <a:srgbClr val="008000"/>
                </a:solidFill>
              </a:rPr>
              <a:t>Robustness:</a:t>
            </a:r>
            <a:r>
              <a:rPr lang="en-US" sz="2000" dirty="0"/>
              <a:t> what happens if router malfunctions?</a:t>
            </a:r>
          </a:p>
          <a:p>
            <a:r>
              <a:rPr lang="en-US" sz="2000" dirty="0"/>
              <a:t>LS: 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link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 computes only its </a:t>
            </a:r>
            <a:r>
              <a:rPr lang="en-US" sz="1800" i="1" dirty="0"/>
              <a:t>own</a:t>
            </a:r>
            <a:r>
              <a:rPr lang="en-US" sz="1800" dirty="0"/>
              <a:t> table</a:t>
            </a:r>
          </a:p>
          <a:p>
            <a:r>
              <a:rPr lang="en-US" sz="2000" dirty="0"/>
              <a:t>DV: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path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table used by others; error </a:t>
            </a:r>
            <a:r>
              <a:rPr lang="en-US" sz="1800" dirty="0" smtClean="0"/>
              <a:t>propagates </a:t>
            </a:r>
            <a:r>
              <a:rPr lang="en-US" sz="1800" dirty="0"/>
              <a:t>through network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Just the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 and distance-vector are the deployed routing paradigms for intra-domain routing </a:t>
            </a:r>
          </a:p>
          <a:p>
            <a:endParaRPr lang="en-US" dirty="0"/>
          </a:p>
          <a:p>
            <a:r>
              <a:rPr lang="en-US" dirty="0" smtClean="0"/>
              <a:t>Inter-domain routing (BGP)</a:t>
            </a:r>
          </a:p>
          <a:p>
            <a:pPr lvl="1"/>
            <a:r>
              <a:rPr lang="en-US" dirty="0" smtClean="0"/>
              <a:t>more Part II (Principles of Communications)</a:t>
            </a:r>
          </a:p>
          <a:p>
            <a:pPr lvl="1"/>
            <a:r>
              <a:rPr lang="en-US" dirty="0" smtClean="0"/>
              <a:t>A version of DV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desirable goals for a routing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“Good” paths (least cost)</a:t>
            </a:r>
          </a:p>
          <a:p>
            <a:r>
              <a:rPr lang="en-US" dirty="0"/>
              <a:t>Fast convergence after change/failures</a:t>
            </a:r>
          </a:p>
          <a:p>
            <a:pPr lvl="1"/>
            <a:r>
              <a:rPr lang="en-US" dirty="0"/>
              <a:t>no/rare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Scalable </a:t>
            </a:r>
          </a:p>
          <a:p>
            <a:pPr lvl="1"/>
            <a:r>
              <a:rPr lang="en-US" dirty="0" smtClean="0"/>
              <a:t>#messages</a:t>
            </a:r>
          </a:p>
          <a:p>
            <a:pPr lvl="1"/>
            <a:r>
              <a:rPr lang="en-US" dirty="0" smtClean="0"/>
              <a:t>table size </a:t>
            </a:r>
          </a:p>
          <a:p>
            <a:pPr lvl="1"/>
            <a:r>
              <a:rPr lang="en-US" dirty="0" smtClean="0"/>
              <a:t>processing complexity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Rich metrics (more later)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Delivery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11662"/>
          </a:xfrm>
        </p:spPr>
        <p:txBody>
          <a:bodyPr/>
          <a:lstStyle/>
          <a:p>
            <a:r>
              <a:rPr lang="en-US" dirty="0" smtClean="0"/>
              <a:t>What if a node wants to send to more than one destination?</a:t>
            </a:r>
          </a:p>
          <a:p>
            <a:pPr lvl="1"/>
            <a:r>
              <a:rPr lang="en-US" dirty="0" smtClean="0"/>
              <a:t>broadcast: send to all</a:t>
            </a:r>
          </a:p>
          <a:p>
            <a:pPr lvl="1"/>
            <a:r>
              <a:rPr lang="en-US" dirty="0" smtClean="0"/>
              <a:t>multicast: send to all members of a group</a:t>
            </a:r>
          </a:p>
          <a:p>
            <a:pPr lvl="1"/>
            <a:r>
              <a:rPr lang="en-US" dirty="0" err="1" smtClean="0"/>
              <a:t>anycast</a:t>
            </a:r>
            <a:r>
              <a:rPr lang="en-US" dirty="0" smtClean="0"/>
              <a:t>: send to any member of a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a node wants to send along more than one path?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44116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Propagation delay</a:t>
            </a:r>
          </a:p>
          <a:p>
            <a:r>
              <a:rPr lang="en-US" sz="2400" dirty="0" smtClean="0"/>
              <a:t>Congestion</a:t>
            </a:r>
          </a:p>
          <a:p>
            <a:r>
              <a:rPr lang="en-US" sz="2400" dirty="0" smtClean="0"/>
              <a:t>Load balance</a:t>
            </a:r>
          </a:p>
          <a:p>
            <a:r>
              <a:rPr lang="en-US" sz="2400" dirty="0" smtClean="0"/>
              <a:t>Bandwidth (available, capacity, maximal, </a:t>
            </a:r>
            <a:r>
              <a:rPr lang="en-US" sz="2400" dirty="0" err="1" smtClean="0"/>
              <a:t>bbw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dirty="0" smtClean="0"/>
              <a:t>Reliability </a:t>
            </a:r>
          </a:p>
          <a:p>
            <a:r>
              <a:rPr lang="en-US" sz="2400" dirty="0" smtClean="0"/>
              <a:t>Loss rate </a:t>
            </a:r>
          </a:p>
          <a:p>
            <a:r>
              <a:rPr lang="en-US" sz="2400" dirty="0" smtClean="0"/>
              <a:t>Combinations of the above</a:t>
            </a:r>
          </a:p>
          <a:p>
            <a:pPr marL="0" indent="0">
              <a:buNone/>
            </a:pPr>
            <a:r>
              <a:rPr lang="en-US" dirty="0" smtClean="0"/>
              <a:t>In practice, operators set abstract “weights” (much like our costs); how exactly is a bit of a black art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Routing back to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the routing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Forwarding</a:t>
            </a:r>
            <a:r>
              <a:rPr lang="en-US" dirty="0"/>
              <a:t>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Architectural Components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an IP Router</a:t>
            </a: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48400" y="2622550"/>
            <a:ext cx="25188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Plane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3001-2294-6545-B391-9CDF8B5F13ED}" type="slidenum">
              <a:rPr lang="en-US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73063"/>
            <a:ext cx="8364538" cy="12350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Per-packet processing in an IP Router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0538"/>
            <a:ext cx="7772400" cy="449421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1. Accept packet arriving on an incoming link.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2. Lookup packet destination address in the forwarding table, to identify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3. Manipulate packet header: e.g., decrement TTL, update header checksum.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4. Send packet to the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5. Buffer packet in the queue.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6. Transmit packet onto outgoing link.</a:t>
            </a:r>
          </a:p>
        </p:txBody>
      </p:sp>
    </p:spTree>
    <p:extLst>
      <p:ext uri="{BB962C8B-B14F-4D97-AF65-F5344CB8AC3E}">
        <p14:creationId xmlns:p14="http://schemas.microsoft.com/office/powerpoint/2010/main" val="39125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9AE8-5FAD-0C4B-A01E-BB61C781D67A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Lookup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IP Address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Header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133600" y="1905000"/>
            <a:ext cx="3260725" cy="519113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43036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8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4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5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55160" y="4752975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prefixes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76400" y="3733800"/>
            <a:ext cx="1981200" cy="1981200"/>
            <a:chOff x="1056" y="2352"/>
            <a:chExt cx="1248" cy="1248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grpSp>
          <p:nvGrpSpPr>
            <p:cNvPr id="43030" name="Group 18"/>
            <p:cNvGrpSpPr>
              <a:grpSpLocks/>
            </p:cNvGrpSpPr>
            <p:nvPr/>
          </p:nvGrpSpPr>
          <p:grpSpPr bwMode="auto">
            <a:xfrm>
              <a:off x="1056" y="2352"/>
              <a:ext cx="739" cy="480"/>
              <a:chOff x="1056" y="2352"/>
              <a:chExt cx="739" cy="480"/>
            </a:xfrm>
          </p:grpSpPr>
          <p:sp>
            <p:nvSpPr>
              <p:cNvPr id="43031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32" name="Text Box 20"/>
              <p:cNvSpPr txBox="1">
                <a:spLocks noChangeArrowheads="1"/>
              </p:cNvSpPr>
              <p:nvPr/>
            </p:nvSpPr>
            <p:spPr bwMode="auto">
              <a:xfrm>
                <a:off x="1056" y="2476"/>
                <a:ext cx="739" cy="213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1039812" cy="762000"/>
            <a:chOff x="1897" y="2352"/>
            <a:chExt cx="655" cy="480"/>
          </a:xfrm>
        </p:grpSpPr>
        <p:sp>
          <p:nvSpPr>
            <p:cNvPr id="43027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28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55" cy="213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Next Hop</a:t>
              </a:r>
            </a:p>
          </p:txBody>
        </p:sp>
      </p:grp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Queue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Buffer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Memory</a:t>
              </a:r>
            </a:p>
          </p:txBody>
        </p:sp>
        <p:sp>
          <p:nvSpPr>
            <p:cNvPr id="43026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042150" y="4768850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packets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</p:spTree>
    <p:extLst>
      <p:ext uri="{BB962C8B-B14F-4D97-AF65-F5344CB8AC3E}">
        <p14:creationId xmlns:p14="http://schemas.microsoft.com/office/powerpoint/2010/main" val="4312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47132" grpId="0" animBg="1"/>
      <p:bldP spid="471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415B-1B08-0347-9FB8-53E58B47BB6F}" type="slidenum">
              <a:rPr lang="en-US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9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45141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2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43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44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46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45134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5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36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7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9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0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4512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2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0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65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45125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6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69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45123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4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45121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2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3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76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9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0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2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3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4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5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6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8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9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1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2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3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45119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0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45117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8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6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05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11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2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3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4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06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07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8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9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0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02" grpId="0" animBg="1"/>
      <p:bldP spid="48203" grpId="0" animBg="1"/>
      <p:bldP spid="4820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E0AB7-1E31-CC48-BA05-B8BEDA68E16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Router Architecture Overview</a:t>
            </a:r>
            <a:endParaRPr lang="en-US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26413" cy="914400"/>
          </a:xfrm>
        </p:spPr>
        <p:txBody>
          <a:bodyPr>
            <a:normAutofit fontScale="70000" lnSpcReduction="20000"/>
          </a:bodyPr>
          <a:lstStyle/>
          <a:p>
            <a:pPr>
              <a:buFont typeface="ZapfDingbats" charset="0"/>
              <a:buNone/>
            </a:pPr>
            <a:r>
              <a:rPr lang="en-US" dirty="0"/>
              <a:t>Two key router functions:</a:t>
            </a:r>
            <a:r>
              <a:rPr lang="en-US" sz="1800" dirty="0"/>
              <a:t> </a:t>
            </a:r>
          </a:p>
          <a:p>
            <a:r>
              <a:rPr lang="en-US" sz="2400" dirty="0"/>
              <a:t>run routing algorithms/protocol (RIP, OSPF, BGP)</a:t>
            </a:r>
          </a:p>
          <a:p>
            <a:r>
              <a:rPr lang="en-US" sz="2400" i="1" dirty="0"/>
              <a:t>forwarding </a:t>
            </a:r>
            <a:r>
              <a:rPr lang="en-US" sz="2400" dirty="0"/>
              <a:t>datagrams from incoming to outgoing link</a:t>
            </a:r>
          </a:p>
        </p:txBody>
      </p:sp>
      <p:pic>
        <p:nvPicPr>
          <p:cNvPr id="433156" name="Picture 4" descr="461 swtch compon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62AE-8EFE-054A-9317-D28FC34BE86F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434178" name="Picture 2" descr="462 Input 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23925"/>
            <a:ext cx="544195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Input Port Functions</a:t>
            </a:r>
            <a:endParaRPr lang="en-US"/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2400" b="1" dirty="0"/>
              <a:t>Decentralized switching</a:t>
            </a:r>
            <a:r>
              <a:rPr lang="en-US" sz="2400" i="1" dirty="0"/>
              <a:t>:</a:t>
            </a:r>
            <a:r>
              <a:rPr 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given datagram </a:t>
            </a:r>
            <a:r>
              <a:rPr lang="en-US" sz="2000" dirty="0" err="1"/>
              <a:t>dest</a:t>
            </a:r>
            <a:r>
              <a:rPr lang="en-US" sz="2000" dirty="0"/>
              <a:t>., lookup output port using forwarding table in input port memory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goal: complete input port processing at </a:t>
            </a:r>
            <a:r>
              <a:rPr lang="ja-JP" altLang="en-US" sz="2000" dirty="0">
                <a:latin typeface="Calibri"/>
              </a:rPr>
              <a:t>‘</a:t>
            </a:r>
            <a:r>
              <a:rPr lang="en-US" sz="2000" dirty="0"/>
              <a:t>line speed</a:t>
            </a:r>
            <a:r>
              <a:rPr lang="ja-JP" altLang="en-US" sz="2000" dirty="0">
                <a:latin typeface="Calibri"/>
              </a:rPr>
              <a:t>’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queuing: if datagrams arrive faster than forwarding rate into switch fabric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0" y="3060700"/>
            <a:ext cx="2376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Physical layer:</a:t>
            </a:r>
            <a:endParaRPr lang="en-US" sz="2000"/>
          </a:p>
          <a:p>
            <a:pPr algn="r"/>
            <a:r>
              <a:rPr lang="en-US" sz="2000"/>
              <a:t>bit-level reception</a:t>
            </a:r>
            <a:endParaRPr lang="en-US"/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411163" y="3789363"/>
            <a:ext cx="1979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</a:rPr>
              <a:t>Data link layer:</a:t>
            </a:r>
          </a:p>
          <a:p>
            <a:pPr algn="r"/>
            <a:r>
              <a:rPr lang="en-US" sz="2000"/>
              <a:t>e.g., Ethernet</a:t>
            </a:r>
          </a:p>
          <a:p>
            <a:pPr algn="r"/>
            <a:r>
              <a:rPr lang="en-US" sz="2000"/>
              <a:t>see chapter 5</a:t>
            </a:r>
            <a:endParaRPr lang="en-US"/>
          </a:p>
        </p:txBody>
      </p:sp>
      <p:sp>
        <p:nvSpPr>
          <p:cNvPr id="434183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4" name="Freeform 8"/>
          <p:cNvSpPr>
            <a:spLocks/>
          </p:cNvSpPr>
          <p:nvPr/>
        </p:nvSpPr>
        <p:spPr bwMode="auto">
          <a:xfrm flipV="1">
            <a:off x="2338388" y="2674938"/>
            <a:ext cx="1408112" cy="1198562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4185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428 w 769"/>
              <a:gd name="T3" fmla="*/ 375 h 517"/>
              <a:gd name="T4" fmla="*/ 461 w 769"/>
              <a:gd name="T5" fmla="*/ 169 h 517"/>
              <a:gd name="T6" fmla="*/ 769 w 769"/>
              <a:gd name="T7" fmla="*/ 51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91FA-12ED-9A48-B5D4-6D953F8193EE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436226" name="Picture 2" descr="463 swtching meth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87475"/>
            <a:ext cx="73914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Three </a:t>
            </a:r>
            <a:r>
              <a:rPr lang="en-US" sz="3600" dirty="0" smtClean="0"/>
              <a:t>examples of </a:t>
            </a:r>
            <a:r>
              <a:rPr lang="en-US" sz="3600" dirty="0"/>
              <a:t>switching </a:t>
            </a:r>
            <a:r>
              <a:rPr lang="en-US" sz="3600" dirty="0" smtClean="0"/>
              <a:t>fabrics</a:t>
            </a:r>
            <a:br>
              <a:rPr lang="en-US" sz="3600" dirty="0" smtClean="0"/>
            </a:br>
            <a:r>
              <a:rPr lang="en-US" sz="3100" dirty="0" smtClean="0"/>
              <a:t>(comparison criteria: speed, contention, complexity)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1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F303-5CDB-DF49-97D6-17EC9AF6FF5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Switching Via Memory</a:t>
            </a: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First generation routers:</a:t>
            </a:r>
            <a:endParaRPr lang="en-US" sz="1800" dirty="0"/>
          </a:p>
          <a:p>
            <a:pPr marL="114300" indent="-114300"/>
            <a:r>
              <a:rPr lang="en-US" sz="2400" dirty="0"/>
              <a:t> traditional computers with switching under direct control of CPU</a:t>
            </a:r>
          </a:p>
          <a:p>
            <a:pPr marL="114300" indent="-114300"/>
            <a:r>
              <a:rPr lang="en-US" sz="2400" dirty="0"/>
              <a:t>packet copied to system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memory</a:t>
            </a:r>
          </a:p>
          <a:p>
            <a:pPr marL="114300" indent="-114300"/>
            <a:r>
              <a:rPr lang="en-US" sz="2400" dirty="0"/>
              <a:t> speed limited by memory bandwidth (2 bus crossings per datagram)</a:t>
            </a:r>
            <a:endParaRPr lang="en-US" sz="1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Input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Output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3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Memory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4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System Bus</a:t>
              </a:r>
              <a:endParaRPr lang="en-US" sz="3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6858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AACA-DCE7-9340-A049-E534342A7AE8}" type="slidenum">
              <a:rPr lang="en-US" smtClean="0"/>
              <a:pPr/>
              <a:t>80</a:t>
            </a:fld>
            <a:endParaRPr lang="en-US" dirty="0"/>
          </a:p>
        </p:txBody>
      </p:sp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1466850" y="2824812"/>
            <a:ext cx="7391400" cy="5184775"/>
            <a:chOff x="1002" y="245"/>
            <a:chExt cx="4656" cy="3266"/>
          </a:xfrm>
        </p:grpSpPr>
        <p:pic>
          <p:nvPicPr>
            <p:cNvPr id="438275" name="Picture 3" descr="463 swtching metho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en-US" sz="3600"/>
              <a:t>Switching Via a Bus</a:t>
            </a: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608638" cy="40719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datagram from input port memory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to output port memory via a shared bus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bus contention:</a:t>
            </a:r>
            <a:r>
              <a:rPr lang="en-US" sz="2400" dirty="0"/>
              <a:t>  switching speed limited by bus </a:t>
            </a:r>
            <a:r>
              <a:rPr lang="en-US" sz="2400" dirty="0" smtClean="0"/>
              <a:t>bandwidth</a:t>
            </a:r>
          </a:p>
          <a:p>
            <a:endParaRPr lang="en-US" sz="2400" dirty="0"/>
          </a:p>
          <a:p>
            <a:r>
              <a:rPr lang="en-US" sz="2400" dirty="0" smtClean="0"/>
              <a:t>Lots of ports?? speed up the bus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contention bus speed =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2 x port speed x port count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</a:t>
            </a:r>
            <a:r>
              <a:rPr lang="en-US" sz="2400" dirty="0" smtClean="0"/>
              <a:t>access routers</a:t>
            </a:r>
            <a:endParaRPr lang="en-US" sz="24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05600" y="6520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5EBB-C536-E44B-A239-9A2987AEE65E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C38-E02C-D04D-9221-0F40BC8275F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n-US" sz="3200"/>
              <a:t>Switching Via An Interconnection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106613"/>
            <a:ext cx="7772400" cy="3497262"/>
          </a:xfrm>
        </p:spPr>
        <p:txBody>
          <a:bodyPr/>
          <a:lstStyle/>
          <a:p>
            <a:r>
              <a:rPr lang="en-US" sz="2400" dirty="0"/>
              <a:t>overcome  bus bandwidth limitations</a:t>
            </a:r>
          </a:p>
          <a:p>
            <a:r>
              <a:rPr lang="en-US" sz="2400" dirty="0"/>
              <a:t>Banyan networks, other interconnection nets initially developed to connect processors in </a:t>
            </a:r>
            <a:r>
              <a:rPr lang="en-US" sz="2400" dirty="0" smtClean="0"/>
              <a:t>multiprocessor stages</a:t>
            </a:r>
            <a:endParaRPr lang="en-US" sz="2400" dirty="0"/>
          </a:p>
          <a:p>
            <a:r>
              <a:rPr lang="en-US" sz="2400" dirty="0"/>
              <a:t>advanced design: fragmenting datagram into fixed length cells, switch cells through the fabric. </a:t>
            </a:r>
          </a:p>
          <a:p>
            <a:r>
              <a:rPr lang="en-US" sz="2400" dirty="0"/>
              <a:t>Cisco </a:t>
            </a:r>
            <a:r>
              <a:rPr lang="en-US" sz="2400" dirty="0" smtClean="0"/>
              <a:t>CRS-1: </a:t>
            </a:r>
            <a:r>
              <a:rPr lang="en-US" sz="2400" dirty="0"/>
              <a:t>switches </a:t>
            </a:r>
            <a:r>
              <a:rPr lang="en-US" sz="2400" dirty="0" smtClean="0"/>
              <a:t>1.2 </a:t>
            </a:r>
            <a:r>
              <a:rPr lang="en-US" sz="2400" dirty="0" err="1"/>
              <a:t>T</a:t>
            </a:r>
            <a:r>
              <a:rPr lang="en-US" sz="2400" dirty="0" err="1" smtClean="0"/>
              <a:t>bps</a:t>
            </a:r>
            <a:r>
              <a:rPr lang="en-US" sz="2400" dirty="0" smtClean="0"/>
              <a:t> </a:t>
            </a:r>
            <a:r>
              <a:rPr lang="en-US" sz="2400" dirty="0"/>
              <a:t>through the interconnection network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1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133-6D49-234D-8275-1FBC75FB2F5D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n-US" sz="3600"/>
              <a:t>Output Ports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7772400" cy="1761490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Buffering</a:t>
            </a:r>
            <a:r>
              <a:rPr lang="en-US" sz="2400" dirty="0"/>
              <a:t> required when datagrams arrive from fabric faster than the transmission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Scheduling discipline</a:t>
            </a:r>
            <a:r>
              <a:rPr lang="en-US" sz="2400" dirty="0"/>
              <a:t> chooses among queued datagrams for </a:t>
            </a:r>
            <a:r>
              <a:rPr lang="en-US" sz="2400" dirty="0" smtClean="0"/>
              <a:t>transmission</a:t>
            </a:r>
          </a:p>
          <a:p>
            <a:pPr marL="0" indent="0"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 Who goes next?</a:t>
            </a:r>
            <a:endParaRPr lang="en-US" sz="2200" dirty="0"/>
          </a:p>
        </p:txBody>
      </p:sp>
      <p:pic>
        <p:nvPicPr>
          <p:cNvPr id="440324" name="Picture 4" descr="464 Output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4F1-242D-684F-BC4F-CA96AE875D1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Output port queueing</a:t>
            </a:r>
            <a:endParaRPr lang="en-U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>
            <a:normAutofit fontScale="92500"/>
          </a:bodyPr>
          <a:lstStyle/>
          <a:p>
            <a:r>
              <a:rPr lang="en-US" sz="2400"/>
              <a:t>buffering when arrival rate via switch exceeds output line speed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(delay) and loss due to output port buffer overflow!</a:t>
            </a:r>
            <a:endParaRPr lang="en-US" sz="2400"/>
          </a:p>
        </p:txBody>
      </p:sp>
      <p:pic>
        <p:nvPicPr>
          <p:cNvPr id="441348" name="Picture 4" descr="04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4518-C34A-B946-96DC-41352CCB853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Input Port Queuing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en-US" sz="2400"/>
              <a:t>Fabric slower than input ports combined -&gt; queueing may occur at input queues </a:t>
            </a:r>
          </a:p>
          <a:p>
            <a:r>
              <a:rPr lang="en-US" sz="2400">
                <a:solidFill>
                  <a:srgbClr val="FF0000"/>
                </a:solidFill>
              </a:rPr>
              <a:t>Head-of-the-Line (HOL) blocking:</a:t>
            </a:r>
            <a:r>
              <a:rPr lang="en-US" sz="2400"/>
              <a:t> queued datagram at front of queue prevents others in queue from moving forward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delay and loss due to input buffer overflow!</a:t>
            </a:r>
          </a:p>
        </p:txBody>
      </p:sp>
      <p:pic>
        <p:nvPicPr>
          <p:cNvPr id="435204" name="Picture 4" descr="466 HOL B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762375"/>
            <a:ext cx="69008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3" name="Equation" r:id="rId9" imgW="457200" imgH="165100" progId="Equation.3">
                  <p:embed/>
                </p:oleObj>
              </mc:Choice>
              <mc:Fallback>
                <p:oleObj name="Equation" r:id="rId9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4" name="Equation" r:id="rId11" imgW="482600" imgH="419100" progId="Equation.3">
                  <p:embed/>
                </p:oleObj>
              </mc:Choice>
              <mc:Fallback>
                <p:oleObj name="Equation" r:id="rId11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5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95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99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54267</TotalTime>
  <Words>13679</Words>
  <Application>Microsoft Macintosh PowerPoint</Application>
  <PresentationFormat>On-screen Show (4:3)</PresentationFormat>
  <Paragraphs>4947</Paragraphs>
  <Slides>200</Slides>
  <Notes>65</Notes>
  <HiddenSlides>2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200</vt:i4>
      </vt:variant>
    </vt:vector>
  </HeadingPairs>
  <TitlesOfParts>
    <vt:vector size="226" baseType="lpstr">
      <vt:lpstr>Arial Black</vt:lpstr>
      <vt:lpstr>Arial Bold</vt:lpstr>
      <vt:lpstr>Arial Bold Italic</vt:lpstr>
      <vt:lpstr>Arial Unicode MS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Palatino Linotype</vt:lpstr>
      <vt:lpstr>SimSun</vt:lpstr>
      <vt:lpstr>Symbol</vt:lpstr>
      <vt:lpstr>Times New Roman</vt:lpstr>
      <vt:lpstr>Times New Roman Bold Italic</vt:lpstr>
      <vt:lpstr>Times New Roman Italic</vt:lpstr>
      <vt:lpstr>verdana</vt:lpstr>
      <vt:lpstr>Wingdings</vt:lpstr>
      <vt:lpstr>ZapfDingbats</vt:lpstr>
      <vt:lpstr>宋体</vt:lpstr>
      <vt:lpstr>Arial</vt:lpstr>
      <vt:lpstr>Office Theme</vt:lpstr>
      <vt:lpstr>Blank Presentation</vt:lpstr>
      <vt:lpstr>Equation</vt:lpstr>
      <vt:lpstr>Clip</vt:lpstr>
      <vt:lpstr>PowerPoint Presentation</vt:lpstr>
      <vt:lpstr>Topic 4: Network Layer</vt:lpstr>
      <vt:lpstr>PowerPoint Presentation</vt:lpstr>
      <vt:lpstr>Addressing (at a conceptual level)</vt:lpstr>
      <vt:lpstr>Packets (at a conceptual level)</vt:lpstr>
      <vt:lpstr>Switches/Routers</vt:lpstr>
      <vt:lpstr>A Variety of Networks</vt:lpstr>
      <vt:lpstr>Switches forward packets</vt:lpstr>
      <vt:lpstr>Forwarding Decisions</vt:lpstr>
      <vt:lpstr>Forwarding vs Routing</vt:lpstr>
      <vt:lpstr>Router definitions</vt:lpstr>
      <vt:lpstr>Networks and routers</vt:lpstr>
      <vt:lpstr>Examples of routers (core)</vt:lpstr>
      <vt:lpstr>Examples of routers (edge)</vt:lpstr>
      <vt:lpstr>Examples of routers (small business)</vt:lpstr>
      <vt:lpstr>What’s inside a router?</vt:lpstr>
      <vt:lpstr>What’s inside a router?</vt:lpstr>
      <vt:lpstr>What’s inside a router?</vt:lpstr>
      <vt:lpstr>Context and Terminology</vt:lpstr>
      <vt:lpstr>Context and Terminology</vt:lpstr>
      <vt:lpstr>Routing Protocols </vt:lpstr>
      <vt:lpstr>Internet Routing</vt:lpstr>
      <vt:lpstr>Addressing (for now)</vt:lpstr>
      <vt:lpstr>Outline </vt:lpstr>
      <vt:lpstr>Link-State</vt:lpstr>
      <vt:lpstr>Link State Routing</vt:lpstr>
      <vt:lpstr>Link State Routing</vt:lpstr>
      <vt:lpstr>Link State Routing</vt:lpstr>
      <vt:lpstr>Dijkstra’s Shortest Path Algorithm</vt:lpstr>
      <vt:lpstr>Example</vt:lpstr>
      <vt:lpstr>Notation</vt:lpstr>
      <vt:lpstr>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The Forwarding Table</vt:lpstr>
      <vt:lpstr>Issue #1: Scalability</vt:lpstr>
      <vt:lpstr>Issue#2: Transient Disruptions</vt:lpstr>
      <vt:lpstr>Distance Vector</vt:lpstr>
      <vt:lpstr>Learn-By-Doing</vt:lpstr>
      <vt:lpstr>Experiment</vt:lpstr>
      <vt:lpstr>Go!</vt:lpstr>
      <vt:lpstr>Distance-Vector</vt:lpstr>
      <vt:lpstr>Example of Distributed Computation</vt:lpstr>
      <vt:lpstr>Distance Vector Routing</vt:lpstr>
      <vt:lpstr>A few other inconvenient truths</vt:lpstr>
      <vt:lpstr>Can You Use Any Metric?</vt:lpstr>
      <vt:lpstr>What Happens Here?</vt:lpstr>
      <vt:lpstr>No agreement on metrics?</vt:lpstr>
      <vt:lpstr>What Happens Here?</vt:lpstr>
      <vt:lpstr>Must agree on loop-avoiding metric</vt:lpstr>
      <vt:lpstr>What happens when routers lie?</vt:lpstr>
      <vt:lpstr>Link State vs. Distance Vector</vt:lpstr>
      <vt:lpstr>Link State vs. Distance Vector</vt:lpstr>
      <vt:lpstr>Link State vs. Distance Vector</vt:lpstr>
      <vt:lpstr>Routing: Just the Beginning</vt:lpstr>
      <vt:lpstr>What are desirable goals for a routing solution?</vt:lpstr>
      <vt:lpstr>Delivery models</vt:lpstr>
      <vt:lpstr>Metrics</vt:lpstr>
      <vt:lpstr>From Routing back to Forwarding</vt:lpstr>
      <vt:lpstr>Basic Architectural Components of an IP Router</vt:lpstr>
      <vt:lpstr>Per-packet processing in an IP Router</vt:lpstr>
      <vt:lpstr>Generic Router Architecture</vt:lpstr>
      <vt:lpstr>Generic Router Architecture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Router Architecture Overview</vt:lpstr>
      <vt:lpstr>Input Port Functions</vt:lpstr>
      <vt:lpstr>Three examples of switching fabrics (comparison criteria: speed, contention, complexity)</vt:lpstr>
      <vt:lpstr>Switching Via Memory</vt:lpstr>
      <vt:lpstr>Switching Via a Bus</vt:lpstr>
      <vt:lpstr>Switching Via An Interconnection Network</vt:lpstr>
      <vt:lpstr>Output Ports</vt:lpstr>
      <vt:lpstr>Output port queueing</vt:lpstr>
      <vt:lpstr>Input Port Queuing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Remember this?  Traceroute at work…</vt:lpstr>
      <vt:lpstr>Traceroute and ICMP</vt:lpstr>
      <vt:lpstr>ICMP: Internet Control Message Protocol</vt:lpstr>
      <vt:lpstr>PowerPoint Presentation</vt:lpstr>
      <vt:lpstr>Switches vs. Routers Summary</vt:lpstr>
      <vt:lpstr>MAC Addresses (and IPv4 ARP) or How do I glue my network to my data-link?</vt:lpstr>
      <vt:lpstr>LAN Addresses and ARP</vt:lpstr>
      <vt:lpstr>Address Resolution Protocol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Security Analysis of ARP</vt:lpstr>
      <vt:lpstr>Key Ideas in Both ARP and DHCP</vt:lpstr>
      <vt:lpstr>Why Not Use DNS-Like Tables?</vt:lpstr>
      <vt:lpstr>No More IPv4 Addresses</vt:lpstr>
      <vt:lpstr>No More IPv4 Addresses</vt:lpstr>
      <vt:lpstr>No More IPv4 Addresses</vt:lpstr>
      <vt:lpstr>No More IPv4 Addresses</vt:lpstr>
      <vt:lpstr>No More IPv4 Addresses</vt:lpstr>
      <vt:lpstr>No More IPv4 Addresses</vt:lpstr>
      <vt:lpstr>IPv6</vt:lpstr>
      <vt:lpstr>Larger Address Space</vt:lpstr>
      <vt:lpstr>Other Significant Protocol Changes</vt:lpstr>
      <vt:lpstr>PowerPoint Presentation</vt:lpstr>
      <vt:lpstr>Roundup: Why IPv6?</vt:lpstr>
      <vt:lpstr>No Checksum!</vt:lpstr>
      <vt:lpstr>IPv6 Address Notation</vt:lpstr>
      <vt:lpstr>0’s Rule 1 – Leading 0’s</vt:lpstr>
      <vt:lpstr>0’s Rule 1 – Leading 0’s</vt:lpstr>
      <vt:lpstr>0’s Rule 1 – Leading 0’s</vt:lpstr>
      <vt:lpstr>0’s Rule 2 – Double Colon</vt:lpstr>
      <vt:lpstr>0’s Rule 2 – Double Colon</vt:lpstr>
      <vt:lpstr>0’s Rule 2 – Double Colon</vt:lpstr>
      <vt:lpstr>Network Prefixes</vt:lpstr>
      <vt:lpstr>Special IPv6 Addresses</vt:lpstr>
      <vt:lpstr>Types of IPv6 Addresses</vt:lpstr>
      <vt:lpstr>Types of IPv6 Addresses</vt:lpstr>
      <vt:lpstr>Global Unicast Addresses</vt:lpstr>
      <vt:lpstr>Global Unicast Addresses</vt:lpstr>
      <vt:lpstr>Subnetting GUAs</vt:lpstr>
      <vt:lpstr>These are huge numbers!!</vt:lpstr>
      <vt:lpstr>IPv6 Address Space</vt:lpstr>
      <vt:lpstr>Problem with /64 Subnets</vt:lpstr>
      <vt:lpstr>Types of IPv6 Addresses</vt:lpstr>
      <vt:lpstr>Link-Local Addresses</vt:lpstr>
      <vt:lpstr>Types of IPv6 Addresses</vt:lpstr>
      <vt:lpstr>Unique Local Addresses</vt:lpstr>
      <vt:lpstr>Unique Local Addresses</vt:lpstr>
      <vt:lpstr>Types of IPv6 Addresses</vt:lpstr>
      <vt:lpstr>Multicast Addresses</vt:lpstr>
      <vt:lpstr>Reserved Multicast Addresses</vt:lpstr>
      <vt:lpstr>Types of IPv6 Addresses</vt:lpstr>
      <vt:lpstr>Anycast Addresses</vt:lpstr>
      <vt:lpstr>A Node’s Required Addresses</vt:lpstr>
      <vt:lpstr>Roundup: IPv6 Addresses</vt:lpstr>
      <vt:lpstr>Host Configuration</vt:lpstr>
      <vt:lpstr>Assigning Address to Interfaces</vt:lpstr>
      <vt:lpstr>SLAAC</vt:lpstr>
      <vt:lpstr>SLAAC Building Blocks</vt:lpstr>
      <vt:lpstr>SLAAC Building Blocks</vt:lpstr>
      <vt:lpstr>Interface IDs</vt:lpstr>
      <vt:lpstr>IEEE EUI-64 Option for Interface ID</vt:lpstr>
      <vt:lpstr>Privacy Option for Interface ID</vt:lpstr>
      <vt:lpstr>SLAAC Building Blocks</vt:lpstr>
      <vt:lpstr>NDP</vt:lpstr>
      <vt:lpstr>NDP RS &amp; RA</vt:lpstr>
      <vt:lpstr>NDP NS &amp; NA</vt:lpstr>
      <vt:lpstr>Duplicate Address Detection</vt:lpstr>
      <vt:lpstr>Duplicate Address Detection</vt:lpstr>
      <vt:lpstr>SLAAC Building Blocks</vt:lpstr>
      <vt:lpstr>SLAAC Steps</vt:lpstr>
      <vt:lpstr>PowerPoint Presentation</vt:lpstr>
      <vt:lpstr>Prefix Leases</vt:lpstr>
      <vt:lpstr>Roundup: ICMPv6</vt:lpstr>
      <vt:lpstr>Review - SLAAC</vt:lpstr>
      <vt:lpstr>Improving on IPv4 and IPv6?</vt:lpstr>
      <vt:lpstr>Summary Network Layer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</cp:lastModifiedBy>
  <cp:revision>209</cp:revision>
  <cp:lastPrinted>2015-10-28T11:23:16Z</cp:lastPrinted>
  <dcterms:created xsi:type="dcterms:W3CDTF">2012-01-26T21:42:46Z</dcterms:created>
  <dcterms:modified xsi:type="dcterms:W3CDTF">2015-10-29T12:09:14Z</dcterms:modified>
</cp:coreProperties>
</file>