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7" r:id="rId2"/>
    <p:sldId id="259" r:id="rId3"/>
    <p:sldId id="258" r:id="rId4"/>
    <p:sldId id="344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30" r:id="rId22"/>
    <p:sldId id="263" r:id="rId23"/>
    <p:sldId id="269" r:id="rId24"/>
    <p:sldId id="302" r:id="rId25"/>
    <p:sldId id="30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6" r:id="rId35"/>
    <p:sldId id="387" r:id="rId36"/>
    <p:sldId id="389" r:id="rId37"/>
    <p:sldId id="390" r:id="rId38"/>
    <p:sldId id="391" r:id="rId39"/>
    <p:sldId id="448" r:id="rId40"/>
    <p:sldId id="315" r:id="rId41"/>
    <p:sldId id="393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316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46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51" r:id="rId82"/>
    <p:sldId id="469" r:id="rId83"/>
    <p:sldId id="449" r:id="rId84"/>
    <p:sldId id="481" r:id="rId85"/>
    <p:sldId id="480" r:id="rId86"/>
    <p:sldId id="479" r:id="rId87"/>
    <p:sldId id="477" r:id="rId88"/>
    <p:sldId id="478" r:id="rId89"/>
    <p:sldId id="442" r:id="rId90"/>
    <p:sldId id="320" r:id="rId91"/>
    <p:sldId id="327" r:id="rId92"/>
    <p:sldId id="443" r:id="rId93"/>
    <p:sldId id="444" r:id="rId94"/>
    <p:sldId id="445" r:id="rId9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88188" autoAdjust="0"/>
  </p:normalViewPr>
  <p:slideViewPr>
    <p:cSldViewPr snapToGrid="0" snapToObjects="1">
      <p:cViewPr varScale="1">
        <p:scale>
          <a:sx n="176" d="100"/>
          <a:sy n="176" d="100"/>
        </p:scale>
        <p:origin x="1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27/10/2015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4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3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494171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15679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965446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2600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here 18 Nov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1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8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4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1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8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85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74659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1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6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78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86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 smtClean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6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21 Nov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6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7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180159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35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33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1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38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39.png"/><Relationship Id="rId5" Type="http://schemas.openxmlformats.org/officeDocument/2006/relationships/oleObject" Target="../embeddings/Microsoft_Excel_97_-_2004_Worksheet17.xls"/><Relationship Id="rId6" Type="http://schemas.openxmlformats.org/officeDocument/2006/relationships/image" Target="../media/image40.png"/><Relationship Id="rId7" Type="http://schemas.openxmlformats.org/officeDocument/2006/relationships/oleObject" Target="../embeddings/Microsoft_Excel_97_-_2004_Worksheet18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/>
              <a:t>Michaelmas</a:t>
            </a:r>
            <a:r>
              <a:rPr lang="en-US" sz="4000" dirty="0" smtClean="0">
                <a:latin typeface="Calibri"/>
              </a:rPr>
              <a:t>/Lent Term</a:t>
            </a:r>
          </a:p>
          <a:p>
            <a:pPr algn="ctr" eaLnBrk="0" hangingPunct="0"/>
            <a:r>
              <a:rPr lang="en-US" sz="4000" dirty="0" smtClean="0">
                <a:latin typeface="Calibri"/>
              </a:rPr>
              <a:t>M</a:t>
            </a:r>
            <a:r>
              <a:rPr lang="en-US" sz="4000" dirty="0">
                <a:latin typeface="Calibri"/>
              </a:rPr>
              <a:t>/W/F </a:t>
            </a:r>
            <a:r>
              <a:rPr lang="en-US" sz="4000" dirty="0" smtClean="0">
                <a:latin typeface="Calibri"/>
              </a:rPr>
              <a:t>11:00-12:00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2015-2016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mother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3.17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(43%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world population)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URLs from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1+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web servers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215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1.86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smartphones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1.44 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Facebook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users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64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300 hours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video added per minute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Routers that switch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322 Terabits/second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Links that carry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00Gigabits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Bandwidth: 1Kbits/second to 100 Gigabits/second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 computers, a handful of sites in the US (and one UK)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100+Gigabits/second backbone links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10B+ devices, all over the globe</a:t>
            </a:r>
          </a:p>
          <a:p>
            <a:pPr>
              <a:defRPr/>
            </a:pP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20M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Facebook apps installed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 execute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before it can possibly get a response from a message it sends to a server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Palo Alto?</a:t>
            </a: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: 8,609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Cambridge: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2 x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= 57.39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0.05739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172,179,999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modem,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 smtClean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 smtClean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net)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hard to identify fault or assign blame</a:t>
            </a: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Administrivia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Networks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Performance</a:t>
            </a:r>
            <a:r>
              <a:rPr lang="en-US" dirty="0">
                <a:ea typeface="ＭＳ Ｐゴシック" charset="0"/>
                <a:cs typeface="ＭＳ Ｐゴシック" charset="0"/>
              </a:rPr>
              <a:t>: loss, delay,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– not just bits per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Second order effects</a:t>
            </a:r>
          </a:p>
          <a:p>
            <a:r>
              <a:rPr lang="en-US" dirty="0"/>
              <a:t>Image/Audio </a:t>
            </a:r>
            <a:r>
              <a:rPr lang="en-US" dirty="0" smtClean="0"/>
              <a:t>quality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metrics…</a:t>
            </a:r>
          </a:p>
          <a:p>
            <a:r>
              <a:rPr lang="en-US" dirty="0" smtClean="0"/>
              <a:t>Network efficiency (good-put </a:t>
            </a:r>
            <a:r>
              <a:rPr lang="en-US" i="1" dirty="0" smtClean="0"/>
              <a:t>versus </a:t>
            </a:r>
            <a:r>
              <a:rPr lang="en-US" dirty="0" smtClean="0"/>
              <a:t>throughput)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 Experience? (World Wide Wait)</a:t>
            </a:r>
          </a:p>
          <a:p>
            <a:endParaRPr lang="en-US" dirty="0" smtClean="0"/>
          </a:p>
          <a:p>
            <a:r>
              <a:rPr lang="en-US" dirty="0" smtClean="0"/>
              <a:t>Network connectivity expectations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</a:p>
        </p:txBody>
      </p:sp>
      <p:pic>
        <p:nvPicPr>
          <p:cNvPr id="5" name="Picture 4" descr="loading-gif-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9" y="4633757"/>
            <a:ext cx="256809" cy="2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725" y="5314936"/>
            <a:ext cx="1767132" cy="1325349"/>
          </a:xfrm>
          <a:prstGeom prst="rect">
            <a:avLst/>
          </a:prstGeom>
        </p:spPr>
      </p:pic>
      <p:pic>
        <p:nvPicPr>
          <p:cNvPr id="7" name="Picture 6" descr="ajax-lo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4190092"/>
            <a:ext cx="203200" cy="203200"/>
          </a:xfrm>
          <a:prstGeom prst="rect">
            <a:avLst/>
          </a:prstGeom>
        </p:spPr>
      </p:pic>
      <p:pic>
        <p:nvPicPr>
          <p:cNvPr id="8" name="Picture 7" descr="ajax-loader (1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47454"/>
            <a:ext cx="807357" cy="94612"/>
          </a:xfrm>
          <a:prstGeom prst="rect">
            <a:avLst/>
          </a:prstGeom>
        </p:spPr>
      </p:pic>
      <p:pic>
        <p:nvPicPr>
          <p:cNvPr id="10" name="Picture 9" descr="winvista_curso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4007829"/>
            <a:ext cx="662214" cy="662214"/>
          </a:xfrm>
          <a:prstGeom prst="rect">
            <a:avLst/>
          </a:prstGeom>
        </p:spPr>
      </p:pic>
      <p:pic>
        <p:nvPicPr>
          <p:cNvPr id="13" name="Picture 12" descr="WaitCursor-300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0" y="4719951"/>
            <a:ext cx="264994" cy="283922"/>
          </a:xfrm>
          <a:prstGeom prst="rect">
            <a:avLst/>
          </a:prstGeom>
        </p:spPr>
      </p:pic>
      <p:pic>
        <p:nvPicPr>
          <p:cNvPr id="15" name="Picture 14" descr="Netscape_throbber_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4231806"/>
            <a:ext cx="762000" cy="762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Channels 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3100" dirty="0" smtClean="0"/>
              <a:t>This </a:t>
            </a:r>
            <a:r>
              <a:rPr lang="en-US" sz="3100" dirty="0"/>
              <a:t>channel definition is very </a:t>
            </a:r>
            <a:r>
              <a:rPr lang="en-US" sz="3100" dirty="0" smtClean="0"/>
              <a:t>abstract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entities communicate over channels</a:t>
            </a:r>
          </a:p>
          <a:p>
            <a:r>
              <a:rPr lang="en-US" dirty="0" smtClean="0"/>
              <a:t>Peer entities provide higher-layer peers with higher-layer channels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A channel is that into which an entity puts symbols and which causes those </a:t>
            </a:r>
            <a:r>
              <a:rPr lang="en-US" sz="2400" dirty="0"/>
              <a:t>symbols </a:t>
            </a:r>
            <a:r>
              <a:rPr lang="en-US" sz="2400" i="1" dirty="0" smtClean="0"/>
              <a:t>(or a reasonable approximation) to appear somewhere else at a later point in time.</a:t>
            </a:r>
            <a:endParaRPr lang="en-US" sz="2400" i="1" dirty="0"/>
          </a:p>
        </p:txBody>
      </p:sp>
      <p:pic>
        <p:nvPicPr>
          <p:cNvPr id="5" name="Picture 4" descr="ch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5" y="5040906"/>
            <a:ext cx="4241800" cy="1397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64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Symbol type</a:t>
            </a:r>
            <a:r>
              <a:rPr lang="en-US" dirty="0" smtClean="0"/>
              <a:t>: bits, packets, waveform</a:t>
            </a:r>
          </a:p>
          <a:p>
            <a:pPr marL="0" indent="0">
              <a:buNone/>
            </a:pPr>
            <a:r>
              <a:rPr lang="en-US" b="1" dirty="0" smtClean="0"/>
              <a:t>Capacity</a:t>
            </a:r>
            <a:r>
              <a:rPr lang="en-US" dirty="0" smtClean="0"/>
              <a:t>: bandwidth, data-rate, packet-rate</a:t>
            </a:r>
          </a:p>
          <a:p>
            <a:pPr marL="0" indent="0">
              <a:buNone/>
            </a:pPr>
            <a:r>
              <a:rPr lang="en-US" b="1" dirty="0" smtClean="0"/>
              <a:t>Delay</a:t>
            </a:r>
            <a:r>
              <a:rPr lang="en-US" dirty="0" smtClean="0"/>
              <a:t>: fixed or variable</a:t>
            </a:r>
          </a:p>
          <a:p>
            <a:pPr marL="0" indent="0">
              <a:buNone/>
            </a:pPr>
            <a:r>
              <a:rPr lang="en-US" b="1" dirty="0" smtClean="0"/>
              <a:t>Fidelity</a:t>
            </a:r>
            <a:r>
              <a:rPr lang="en-US" dirty="0" smtClean="0"/>
              <a:t>: signal-to-noise, bit error rate, packet error rate</a:t>
            </a:r>
          </a:p>
          <a:p>
            <a:pPr marL="0" indent="0">
              <a:buNone/>
            </a:pPr>
            <a:r>
              <a:rPr lang="en-US" b="1" dirty="0" smtClean="0"/>
              <a:t>Cost</a:t>
            </a:r>
            <a:r>
              <a:rPr lang="en-US" dirty="0" smtClean="0"/>
              <a:t>: per attachment, for use</a:t>
            </a:r>
          </a:p>
          <a:p>
            <a:pPr marL="0" indent="0">
              <a:buNone/>
            </a:pPr>
            <a:r>
              <a:rPr lang="en-US" b="1" dirty="0" smtClean="0"/>
              <a:t>Reliability</a:t>
            </a:r>
          </a:p>
          <a:p>
            <a:pPr marL="0" indent="0">
              <a:buNone/>
            </a:pPr>
            <a:r>
              <a:rPr lang="en-US" b="1" dirty="0" smtClean="0"/>
              <a:t>Security</a:t>
            </a:r>
            <a:r>
              <a:rPr lang="en-US" dirty="0" smtClean="0"/>
              <a:t>: privacy, </a:t>
            </a:r>
            <a:r>
              <a:rPr lang="en-US" dirty="0" err="1" smtClean="0"/>
              <a:t>unforgability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Order preserving</a:t>
            </a:r>
            <a:r>
              <a:rPr lang="en-US" dirty="0" smtClean="0"/>
              <a:t>: always, almost, usually</a:t>
            </a:r>
          </a:p>
          <a:p>
            <a:pPr marL="0" indent="0">
              <a:buNone/>
            </a:pPr>
            <a:r>
              <a:rPr lang="en-US" b="1" dirty="0" smtClean="0"/>
              <a:t>Connectivity</a:t>
            </a:r>
            <a:r>
              <a:rPr lang="en-US" dirty="0" smtClean="0"/>
              <a:t>: point-to-point, to-many, many-to-many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69001"/>
            <a:ext cx="8229600" cy="24164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alibri"/>
              </a:rPr>
              <a:t>Examples:</a:t>
            </a:r>
          </a:p>
          <a:p>
            <a:r>
              <a:rPr lang="en-US" dirty="0" err="1" smtClean="0">
                <a:latin typeface="Calibri"/>
              </a:rPr>
              <a:t>Fibre</a:t>
            </a:r>
            <a:r>
              <a:rPr lang="en-US" dirty="0" smtClean="0">
                <a:latin typeface="Calibri"/>
              </a:rPr>
              <a:t> Cable</a:t>
            </a:r>
          </a:p>
          <a:p>
            <a:r>
              <a:rPr lang="en-US" dirty="0" smtClean="0">
                <a:latin typeface="Calibri"/>
              </a:rPr>
              <a:t>1 Gb/s channel in a network</a:t>
            </a:r>
          </a:p>
          <a:p>
            <a:r>
              <a:rPr lang="en-US" dirty="0" smtClean="0">
                <a:latin typeface="Calibri"/>
              </a:rPr>
              <a:t>Sequence of packets transmitted between hosts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A telephone call (handset to handset)</a:t>
            </a:r>
          </a:p>
          <a:p>
            <a:r>
              <a:rPr lang="en-US" dirty="0" smtClean="0">
                <a:latin typeface="Calibri"/>
              </a:rPr>
              <a:t>The audio channel in a room</a:t>
            </a:r>
          </a:p>
          <a:p>
            <a:r>
              <a:rPr lang="en-US" dirty="0" smtClean="0">
                <a:latin typeface="Calibri"/>
              </a:rPr>
              <a:t>Conversation between two people</a:t>
            </a: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</a:t>
            </a:r>
            <a:r>
              <a:rPr lang="en-US" sz="1800" dirty="0" smtClean="0">
                <a:ea typeface="ＭＳ Ｐゴシック" charset="0"/>
              </a:rPr>
              <a:t>6: </a:t>
            </a:r>
            <a:r>
              <a:rPr lang="en-US" sz="1800" dirty="0">
                <a:ea typeface="ＭＳ Ｐゴシック" charset="0"/>
              </a:rPr>
              <a:t/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1Gbps Ethernet</a:t>
            </a:r>
          </a:p>
          <a:p>
            <a:r>
              <a:rPr lang="en-US" sz="2200" dirty="0" smtClean="0">
                <a:ea typeface="ＭＳ Ｐゴシック" charset="0"/>
              </a:rPr>
              <a:t>Shielded (STP)</a:t>
            </a:r>
          </a:p>
          <a:p>
            <a:r>
              <a:rPr lang="en-US" sz="2200" dirty="0" smtClean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 smtClean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</a:rPr>
              <a:t> </a:t>
            </a:r>
            <a:r>
              <a:rPr lang="en-US" sz="1800" dirty="0" smtClean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 HFC (Hybrid Fiber Coax)</a:t>
            </a:r>
            <a:endParaRPr lang="en-US" sz="1800" dirty="0">
              <a:latin typeface="Calibri"/>
              <a:ea typeface="ＭＳ Ｐゴシック" charset="0"/>
            </a:endParaRP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high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-speed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point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-to-point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low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immune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More Physical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Bidirectional and multiple access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</a:t>
            </a:r>
            <a:r>
              <a:rPr lang="en-US" sz="2000" dirty="0" smtClean="0">
                <a:latin typeface="Calibri"/>
              </a:rPr>
              <a:t>45 </a:t>
            </a:r>
            <a:r>
              <a:rPr lang="en-US" sz="2000" dirty="0">
                <a:latin typeface="Calibri"/>
              </a:rPr>
              <a:t>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</a:t>
            </a:r>
            <a:r>
              <a:rPr lang="en-US" sz="2000" dirty="0" smtClean="0">
                <a:latin typeface="Calibri"/>
              </a:rPr>
              <a:t>Mbps, 200 Mbps</a:t>
            </a:r>
            <a:endParaRPr lang="en-US" sz="2000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</a:t>
            </a:r>
            <a:r>
              <a:rPr lang="en-US" sz="2000" dirty="0" smtClean="0">
                <a:latin typeface="Calibri"/>
              </a:rPr>
              <a:t>G </a:t>
            </a:r>
            <a:r>
              <a:rPr lang="en-US" sz="2000" dirty="0">
                <a:latin typeface="Calibri"/>
              </a:rPr>
              <a:t>cellular: ~ </a:t>
            </a:r>
            <a:r>
              <a:rPr lang="en-US" sz="2000" dirty="0" smtClean="0">
                <a:latin typeface="Calibri"/>
              </a:rPr>
              <a:t>4 </a:t>
            </a:r>
            <a:r>
              <a:rPr lang="en-US" sz="2000" dirty="0">
                <a:latin typeface="Calibri"/>
              </a:rPr>
              <a:t>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 (Channels)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link(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city over a slow link: </a:t>
            </a:r>
          </a:p>
          <a:p>
            <a:pPr lvl="1">
              <a:defRPr/>
            </a:pPr>
            <a:r>
              <a:rPr lang="en-US" dirty="0" smtClean="0"/>
              <a:t>BW~100Mbps</a:t>
            </a:r>
          </a:p>
          <a:p>
            <a:pPr lvl="1">
              <a:defRPr/>
            </a:pPr>
            <a:r>
              <a:rPr lang="en-US" dirty="0" smtClean="0"/>
              <a:t>Latency~0.1msec</a:t>
            </a:r>
          </a:p>
          <a:p>
            <a:pPr lvl="1">
              <a:defRPr/>
            </a:pPr>
            <a:r>
              <a:rPr lang="en-US" dirty="0" smtClean="0"/>
              <a:t>BDP ~ 10,000bits ~ 1.25KBytes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Cross-country over fast link:</a:t>
            </a:r>
          </a:p>
          <a:p>
            <a:pPr lvl="1">
              <a:defRPr/>
            </a:pPr>
            <a:r>
              <a:rPr lang="en-US" dirty="0" smtClean="0"/>
              <a:t>BW~10Gbps</a:t>
            </a:r>
          </a:p>
          <a:p>
            <a:pPr lvl="1">
              <a:defRPr/>
            </a:pPr>
            <a:r>
              <a:rPr lang="en-US" dirty="0" smtClean="0"/>
              <a:t>Latency~10msec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12.5GBytes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Bandwidth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) +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Latency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7" descr="01313654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41" y="1017763"/>
            <a:ext cx="1148426" cy="14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Kurose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and Ross, 6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edition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2013,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Addison-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2011, Morgan-Kaufman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</a:t>
            </a: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Texts (non-representative)</a:t>
            </a:r>
            <a:endParaRPr lang="en-US" sz="2800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Internetworking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smtClean="0">
                <a:latin typeface="+mn-lt"/>
              </a:rPr>
              <a:t>Packet Transmission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 smtClean="0">
                <a:latin typeface="+mn-lt"/>
              </a:rPr>
              <a:t>Time</a:t>
            </a:r>
            <a:endParaRPr lang="en-US" sz="1800" b="0" dirty="0">
              <a:latin typeface="+mn-lt"/>
            </a:endParaRP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Nodes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switching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in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 Multiplexing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Slides are a fusion of material from</a:t>
            </a:r>
          </a:p>
          <a:p>
            <a:pPr marL="457200" lvl="1" indent="0">
              <a:buNone/>
            </a:pPr>
            <a:r>
              <a:rPr lang="en-US" dirty="0" smtClean="0"/>
              <a:t>Brad Smith, Ian </a:t>
            </a:r>
            <a:r>
              <a:rPr lang="en-US" dirty="0" smtClean="0"/>
              <a:t>Leslie, Richard Black, Jim Kurose, Keith Ross, Larry Peterson, Bruce Davie, Jen Rexford, Ion </a:t>
            </a:r>
            <a:r>
              <a:rPr lang="en-US" dirty="0" err="1" smtClean="0"/>
              <a:t>Stoica</a:t>
            </a:r>
            <a:r>
              <a:rPr lang="en-US" dirty="0" smtClean="0"/>
              <a:t>, Vern </a:t>
            </a:r>
            <a:r>
              <a:rPr lang="en-US" dirty="0" err="1" smtClean="0"/>
              <a:t>Paxson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dirty="0" smtClean="0"/>
              <a:t>, Frank Kelly, Stefan Savage, Jon </a:t>
            </a:r>
            <a:r>
              <a:rPr lang="en-US" dirty="0" err="1" smtClean="0"/>
              <a:t>Crowcroft</a:t>
            </a:r>
            <a:r>
              <a:rPr lang="en-US" dirty="0" smtClean="0"/>
              <a:t> , Mark Handley,  Sylvia </a:t>
            </a:r>
            <a:r>
              <a:rPr lang="en-US" dirty="0" err="1" smtClean="0"/>
              <a:t>Ratnasamy</a:t>
            </a:r>
            <a:r>
              <a:rPr lang="en-US" dirty="0" smtClean="0"/>
              <a:t>, and Adam </a:t>
            </a:r>
            <a:r>
              <a:rPr lang="en-US" dirty="0" err="1" smtClean="0"/>
              <a:t>Greenhalgh</a:t>
            </a:r>
            <a:r>
              <a:rPr lang="en-US" dirty="0" smtClean="0"/>
              <a:t> (and to those others I’ve forgotten, sorry.)</a:t>
            </a:r>
          </a:p>
          <a:p>
            <a:r>
              <a:rPr lang="en-US" dirty="0"/>
              <a:t>Supervision material is </a:t>
            </a:r>
            <a:r>
              <a:rPr lang="en-US" dirty="0" smtClean="0"/>
              <a:t>drawn </a:t>
            </a:r>
            <a:r>
              <a:rPr lang="en-US" dirty="0"/>
              <a:t>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 smtClean="0"/>
              <a:t>Kell</a:t>
            </a:r>
            <a:r>
              <a:rPr lang="en-US" dirty="0" smtClean="0"/>
              <a:t>, Andy Rice, and the fantastic TA teams of 144 and 168</a:t>
            </a:r>
          </a:p>
          <a:p>
            <a:r>
              <a:rPr lang="en-US" dirty="0" smtClean="0"/>
              <a:t>Practical material will become available after a period of development; if you want to lead the practical networking assessment revolution – email me with 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				</a:t>
            </a:r>
            <a:r>
              <a:rPr lang="en-US" smtClean="0"/>
              <a:t>Subject</a:t>
            </a:r>
            <a:r>
              <a:rPr lang="en-US" dirty="0" smtClean="0"/>
              <a:t>: </a:t>
            </a:r>
            <a:r>
              <a:rPr lang="en-US" i="1" dirty="0" err="1" smtClean="0"/>
              <a:t>CompNet</a:t>
            </a:r>
            <a:r>
              <a:rPr lang="en-US" i="1" dirty="0" smtClean="0"/>
              <a:t> needs </a:t>
            </a:r>
            <a:r>
              <a:rPr lang="en-US" i="1" dirty="0" err="1" smtClean="0"/>
              <a:t>practicals</a:t>
            </a:r>
            <a:endParaRPr lang="en-US" dirty="0" smtClean="0"/>
          </a:p>
          <a:p>
            <a:r>
              <a:rPr lang="en-US" dirty="0" smtClean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Radio2 88.9 MHz</a:t>
            </a:r>
          </a:p>
          <a:p>
            <a:r>
              <a:rPr lang="en-US" sz="1600" dirty="0" smtClean="0">
                <a:latin typeface="Calibri"/>
              </a:rPr>
              <a:t>Radio3 91.1 MHz</a:t>
            </a:r>
          </a:p>
          <a:p>
            <a:r>
              <a:rPr lang="en-US" sz="1600" dirty="0" smtClean="0">
                <a:latin typeface="Calibri"/>
              </a:rPr>
              <a:t>Radio4 93.3 MHz</a:t>
            </a:r>
          </a:p>
          <a:p>
            <a:r>
              <a:rPr lang="en-US" sz="1600" dirty="0" err="1" smtClean="0">
                <a:latin typeface="Calibri"/>
              </a:rPr>
              <a:t>RadioX</a:t>
            </a:r>
            <a:r>
              <a:rPr lang="en-US" sz="1600" dirty="0" smtClean="0">
                <a:latin typeface="Calibri"/>
              </a:rPr>
              <a:t> 95.5 MHz</a:t>
            </a:r>
            <a:endParaRPr lang="en-US" sz="16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 Schedule</a:t>
            </a:r>
          </a:p>
          <a:p>
            <a:r>
              <a:rPr lang="en-US" sz="1600" dirty="0" smtClean="0">
                <a:latin typeface="Calibri"/>
              </a:rPr>
              <a:t>…,News, Sports, Weather, Local, News, Sports,… </a:t>
            </a:r>
            <a:endParaRPr lang="en-US" sz="1600" dirty="0">
              <a:latin typeface="Calibri"/>
            </a:endParaRP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 smtClean="0"/>
              <a:t>Circuit switching doesn’t “route around failure” </a:t>
            </a:r>
            <a:endParaRPr lang="en-US" sz="2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4"/>
          <p:cNvCxnSpPr>
            <a:cxnSpLocks noChangeShapeType="1"/>
          </p:cNvCxnSpPr>
          <p:nvPr/>
        </p:nvCxnSpPr>
        <p:spPr bwMode="auto">
          <a:xfrm>
            <a:off x="3079750" y="36893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1 / 24 * 1.536Mb/s = 64kb/s</a:t>
            </a:r>
          </a:p>
          <a:p>
            <a:r>
              <a:rPr lang="en-US" dirty="0" smtClean="0">
                <a:latin typeface="Calibri"/>
              </a:rPr>
              <a:t>640,000 / 64kb/s = 10s</a:t>
            </a:r>
          </a:p>
          <a:p>
            <a:r>
              <a:rPr lang="en-US" dirty="0" smtClean="0">
                <a:latin typeface="Calibri"/>
              </a:rPr>
              <a:t>10s + 500ms = 10.5s</a:t>
            </a:r>
            <a:endParaRPr lang="en-US" dirty="0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 smtClean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</a:t>
            </a:r>
            <a:r>
              <a:rPr lang="en-US" sz="1400" dirty="0" smtClean="0"/>
              <a:t>© 2006</a:t>
            </a:r>
            <a:endParaRPr lang="en-US" sz="1400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API)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</a:t>
            </a:r>
            <a:r>
              <a:rPr lang="en-US" b="0" dirty="0" smtClean="0">
                <a:latin typeface="+mn-lt"/>
              </a:rPr>
              <a:t>(mostly true)</a:t>
            </a:r>
            <a:endParaRPr lang="en-US" b="0" dirty="0">
              <a:latin typeface="+mn-lt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Telephone network </a:t>
            </a:r>
          </a:p>
          <a:p>
            <a:pPr>
              <a:defRPr/>
            </a:pPr>
            <a:r>
              <a:rPr lang="en-US" dirty="0" smtClean="0"/>
              <a:t>Transportation networks</a:t>
            </a:r>
          </a:p>
          <a:p>
            <a:pPr>
              <a:defRPr/>
            </a:pPr>
            <a:r>
              <a:rPr lang="en-US" dirty="0" smtClean="0"/>
              <a:t>Cellular networks</a:t>
            </a:r>
          </a:p>
          <a:p>
            <a:pPr>
              <a:defRPr/>
            </a:pPr>
            <a:r>
              <a:rPr lang="en-US" dirty="0" smtClean="0"/>
              <a:t>Supervisory control and data acquisition networks</a:t>
            </a:r>
          </a:p>
          <a:p>
            <a:pPr>
              <a:defRPr/>
            </a:pPr>
            <a:r>
              <a:rPr lang="en-US" dirty="0" smtClean="0"/>
              <a:t>Optical networks</a:t>
            </a:r>
          </a:p>
          <a:p>
            <a:pPr>
              <a:defRPr/>
            </a:pPr>
            <a:r>
              <a:rPr lang="en-US" dirty="0" smtClean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ach packet travels independently</a:t>
            </a:r>
          </a:p>
          <a:p>
            <a:pPr lvl="1">
              <a:defRPr/>
            </a:pPr>
            <a:r>
              <a:rPr lang="en-US" dirty="0" smtClean="0"/>
              <a:t>no notion of packets belonging to a “circuit”</a:t>
            </a: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  <a:r>
              <a:rPr lang="en-US" dirty="0" smtClean="0">
                <a:solidFill>
                  <a:srgbClr val="000000"/>
                </a:solidFill>
              </a:rPr>
              <a:t> (stat </a:t>
            </a:r>
            <a:r>
              <a:rPr lang="en-US" dirty="0" err="1" smtClean="0">
                <a:solidFill>
                  <a:srgbClr val="000000"/>
                </a:solidFill>
              </a:rPr>
              <a:t>muxing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</a:t>
            </a:r>
            <a:r>
              <a:rPr lang="en-US" dirty="0" smtClean="0"/>
              <a:t>efficient (cost less)</a:t>
            </a:r>
          </a:p>
          <a:p>
            <a:r>
              <a:rPr lang="en-US" dirty="0" smtClean="0"/>
              <a:t>One </a:t>
            </a:r>
            <a:r>
              <a:rPr lang="en-US" dirty="0"/>
              <a:t>airplane/train for 100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One </a:t>
            </a:r>
            <a:r>
              <a:rPr lang="en-US" dirty="0"/>
              <a:t>telephone for many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One </a:t>
            </a:r>
            <a:r>
              <a:rPr lang="en-US" dirty="0"/>
              <a:t>lecture theatre for many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One </a:t>
            </a:r>
            <a:r>
              <a:rPr lang="en-US" dirty="0"/>
              <a:t>computer for many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One </a:t>
            </a:r>
            <a:r>
              <a:rPr lang="en-US" dirty="0"/>
              <a:t>network for many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One datacenter many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4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8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02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03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04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r>
              <a:rPr lang="en-US" sz="2400" b="0" dirty="0">
                <a:latin typeface="+mn-lt"/>
              </a:rPr>
              <a:t/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26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27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28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0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4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transforming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MOOCs,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Took the dissemination of information to the next level</a:t>
            </a:r>
            <a:endParaRPr lang="en-US" sz="2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91200" y="990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847" y="1905001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2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/>
              <a:t>Buffer </a:t>
            </a:r>
            <a:r>
              <a:rPr lang="en-US" sz="2800" b="0" dirty="0" smtClean="0">
                <a:latin typeface="+mn-lt"/>
              </a:rPr>
              <a:t>absorbs </a:t>
            </a:r>
            <a:r>
              <a:rPr lang="en-US" sz="2800" b="0" dirty="0">
                <a:latin typeface="+mn-lt"/>
              </a:rPr>
              <a:t>transient </a:t>
            </a:r>
            <a:r>
              <a:rPr lang="en-US" sz="2800" b="0" dirty="0" smtClean="0">
                <a:latin typeface="+mn-lt"/>
              </a:rPr>
              <a:t>bursts</a:t>
            </a:r>
            <a:endParaRPr lang="en-US" sz="2800" b="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Cisco, Broadcom, AT&amp;T, Verizon, Akamai, 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cs typeface="Arial" charset="0"/>
              </a:rPr>
              <a:t>uawei,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$120B+ industry (carrier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Google, Facebook, </a:t>
            </a:r>
            <a:r>
              <a:rPr lang="en-US" dirty="0">
                <a:latin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ntel, HP, Dell,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delay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delay +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propagation delay (*)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statistical multiplexing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</a:t>
            </a:r>
            <a:r>
              <a:rPr lang="en-US" dirty="0" smtClean="0">
                <a:latin typeface="Arial" charset="0"/>
                <a:ea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</a:rPr>
              <a:t>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delay (*)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</a:t>
            </a:r>
            <a:r>
              <a:rPr lang="en-US" dirty="0" smtClean="0">
                <a:latin typeface="Arial" charset="0"/>
                <a:ea typeface="ＭＳ Ｐゴシック" charset="0"/>
              </a:rPr>
              <a:t>hour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Queuing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</a:t>
            </a:r>
            <a:r>
              <a:rPr lang="en-US" dirty="0" smtClean="0">
                <a:latin typeface="Calibri"/>
              </a:rPr>
              <a:t>queuing </a:t>
            </a:r>
            <a:r>
              <a:rPr lang="en-US" dirty="0">
                <a:latin typeface="Calibri"/>
              </a:rPr>
              <a:t>delay </a:t>
            </a:r>
            <a:r>
              <a:rPr lang="en-US" dirty="0" smtClean="0">
                <a:latin typeface="Calibri"/>
              </a:rPr>
              <a:t>small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</a:t>
            </a:r>
            <a:r>
              <a:rPr lang="en-US" dirty="0" smtClean="0">
                <a:latin typeface="Calibri"/>
              </a:rPr>
              <a:t>large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</a:t>
            </a:r>
            <a:r>
              <a:rPr lang="en-US" dirty="0" smtClean="0">
                <a:latin typeface="Calibri"/>
              </a:rPr>
              <a:t>infinite – or data is lost (</a:t>
            </a:r>
            <a:r>
              <a:rPr lang="en-US" i="1" dirty="0" smtClean="0">
                <a:latin typeface="Calibri"/>
              </a:rPr>
              <a:t>dropped)</a:t>
            </a:r>
            <a:r>
              <a:rPr lang="en-US" dirty="0" smtClean="0">
                <a:latin typeface="Calibri"/>
              </a:rPr>
              <a:t>.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(hints) of the nodes and links using </a:t>
            </a:r>
            <a:r>
              <a:rPr lang="en-US" dirty="0" err="1" smtClean="0"/>
              <a:t>traceroute</a:t>
            </a:r>
            <a:r>
              <a:rPr lang="en-US" dirty="0" smtClean="0"/>
              <a:t>…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1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2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4</a:t>
            </a:r>
            <a:r>
              <a:rPr lang="en-US" dirty="0" smtClean="0">
                <a:latin typeface="Arial" charset="0"/>
                <a:cs typeface="Arial" charset="0"/>
              </a:rPr>
              <a:t>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Many</a:t>
            </a:r>
            <a:r>
              <a:rPr lang="en-US" dirty="0" smtClean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 smtClean="0">
                <a:latin typeface="Arial" charset="0"/>
                <a:cs typeface="Arial" charset="0"/>
              </a:rPr>
              <a:t>ers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</a:t>
            </a:r>
            <a:r>
              <a:rPr lang="en-US" sz="2000" dirty="0" smtClean="0">
                <a:ea typeface="ＭＳ Ｐゴシック" charset="0"/>
              </a:rPr>
              <a:t>probability  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may (does!) allow more users </a:t>
            </a: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to use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network</a:t>
            </a:r>
            <a:endParaRPr lang="en-US" i="1" dirty="0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4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</a:t>
            </a:r>
            <a:r>
              <a:rPr lang="en-US" sz="2000" dirty="0" smtClean="0">
                <a:ea typeface="ＭＳ Ｐゴシック" charset="0"/>
              </a:rPr>
              <a:t>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8213" y="1725234"/>
            <a:ext cx="4221834" cy="4329056"/>
            <a:chOff x="4178213" y="1725234"/>
            <a:chExt cx="4221834" cy="4329056"/>
          </a:xfrm>
        </p:grpSpPr>
        <p:sp>
          <p:nvSpPr>
            <p:cNvPr id="11" name="Rectangle 10"/>
            <p:cNvSpPr/>
            <p:nvPr/>
          </p:nvSpPr>
          <p:spPr>
            <a:xfrm>
              <a:off x="4178213" y="1725234"/>
              <a:ext cx="4221834" cy="4329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3786" y="3226824"/>
              <a:ext cx="3378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/>
                </a:rPr>
                <a:t>HINT: </a:t>
              </a:r>
              <a:r>
                <a:rPr lang="en-US" dirty="0" smtClean="0">
                  <a:latin typeface="Calibri"/>
                </a:rPr>
                <a:t>Binomial Distribution</a:t>
              </a:r>
              <a:endParaRPr lang="en-US" b="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</a:t>
            </a:r>
            <a:r>
              <a:rPr lang="en-US" dirty="0" smtClean="0">
                <a:latin typeface="Arial" charset="0"/>
                <a:ea typeface="ＭＳ Ｐゴシック" charset="0"/>
              </a:rPr>
              <a:t>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`plumbing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</a:t>
            </a:r>
            <a:r>
              <a:rPr lang="en-US" dirty="0" smtClean="0">
                <a:latin typeface="Arial" charset="0"/>
                <a:ea typeface="ＭＳ Ｐゴシック" charset="0"/>
              </a:rPr>
              <a:t>delays= transmission + propagation + queuing + (negligible) per-switch processing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</a:t>
            </a:r>
            <a:r>
              <a:rPr lang="en-US" dirty="0" smtClean="0">
                <a:latin typeface="Arial" charset="0"/>
                <a:ea typeface="ＭＳ Ｐゴシック" charset="0"/>
              </a:rPr>
              <a:t>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32745</TotalTime>
  <Words>3957</Words>
  <Application>Microsoft Macintosh PowerPoint</Application>
  <PresentationFormat>On-screen Show (4:3)</PresentationFormat>
  <Paragraphs>1062</Paragraphs>
  <Slides>94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94</vt:i4>
      </vt:variant>
    </vt:vector>
  </HeadingPairs>
  <TitlesOfParts>
    <vt:vector size="108" baseType="lpstr">
      <vt:lpstr>Calibri</vt:lpstr>
      <vt:lpstr>Courier New</vt:lpstr>
      <vt:lpstr>Helvetica</vt:lpstr>
      <vt:lpstr>ＭＳ Ｐゴシック</vt:lpstr>
      <vt:lpstr>PMingLiU</vt:lpstr>
      <vt:lpstr>Symbol</vt:lpstr>
      <vt:lpstr>Arial</vt:lpstr>
      <vt:lpstr>Times New Roman</vt:lpstr>
      <vt:lpstr>Wingdings</vt:lpstr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is  transforming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Performance – not just bits per second</vt:lpstr>
      <vt:lpstr>Channels Concept (This channel definition is very abstract)</vt:lpstr>
      <vt:lpstr>Channel Characteristics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</cp:lastModifiedBy>
  <cp:revision>196</cp:revision>
  <cp:lastPrinted>2015-10-27T20:20:12Z</cp:lastPrinted>
  <dcterms:created xsi:type="dcterms:W3CDTF">2012-01-06T19:58:11Z</dcterms:created>
  <dcterms:modified xsi:type="dcterms:W3CDTF">2015-10-27T20:20:22Z</dcterms:modified>
</cp:coreProperties>
</file>