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405" r:id="rId4"/>
    <p:sldId id="406" r:id="rId5"/>
    <p:sldId id="407" r:id="rId6"/>
    <p:sldId id="454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42" r:id="rId49"/>
    <p:sldId id="443" r:id="rId50"/>
    <p:sldId id="444" r:id="rId51"/>
    <p:sldId id="445" r:id="rId52"/>
    <p:sldId id="44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36E0-22F7-5F40-BC4A-874197664CB1}" type="datetime1">
              <a:rPr lang="en-GB" smtClean="0"/>
              <a:t>06/02/2015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58AE-CEE7-A64D-A5F8-31ABC38F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2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B2D1-496A-744D-869B-5797569352CD}" type="datetime1">
              <a:rPr lang="en-GB" smtClean="0"/>
              <a:t>06/02/2015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C60D0-FE46-744B-904D-1B0A4527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Please identify your research field; why is it strategic and growth area for research in the UK and beyond …?</a:t>
            </a:r>
            <a:endParaRPr lang="en-GB" i="1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Header[Header]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58E43B-4755-402E-9B5A-76F4C473A21A}" type="datetime1">
              <a:rPr lang="de-DE" smtClean="0"/>
              <a:pPr>
                <a:defRPr/>
              </a:pPr>
              <a:t>06/02/2015</a:t>
            </a:fld>
            <a:r>
              <a:rPr lang="de-DE" smtClean="0"/>
              <a:t>[Date]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[Footer]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180AA75-FA5D-42F6-9E67-F1641C960A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0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60D0-FE46-744B-904D-1B0A452708C2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EDE-BA94-D748-AE89-F86AEF472C7E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C1D0-C655-DF48-8315-7E29DA2A6F9F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ECA-0918-5540-839B-631BD65CCA85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03E9670-001C-CD4E-97DC-2D14689686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5C09520-D7FF-3B4C-AF6E-341EB2BBED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ED0E03D4-ADFD-414A-8511-AE3A84B92B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F46736F-EF66-B944-BF23-B6084C6F0E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9244660-018D-5B40-88BF-7D99896332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4BEEA15-CE80-AF44-A1DE-913BD7CAD0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E467CB0-F5C8-9A41-9684-434EE11FBE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943E5DF1-9BAA-5C40-BB95-899C3817DB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A4D-A8A6-9748-A4E6-AF76041026E6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575222CE-6FA6-7840-9C39-2F59EA58F2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373AC6FF-2839-3D42-A93A-C3522BADD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038350" cy="6019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62650" cy="6019800"/>
          </a:xfrm>
        </p:spPr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B9BA4229-7374-914D-A29D-842121EF12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3891-C74E-DF4D-8F41-1D6B84CC41B6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9737-00EC-1843-8AE4-6F46D25009F9}" type="datetime1">
              <a:rPr lang="en-GB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2A8-2882-474C-9341-E2116CB1A2ED}" type="datetime1">
              <a:rPr lang="en-GB" smtClean="0"/>
              <a:t>06/02/2015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71B6-CF7E-7046-A10D-7925EA09F563}" type="datetime1">
              <a:rPr lang="en-GB" smtClean="0"/>
              <a:t>06/02/2015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A743-6CEC-A743-B12B-A50F6623EFFD}" type="datetime1">
              <a:rPr lang="en-GB" smtClean="0"/>
              <a:t>06/02/2015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11B-2F50-6640-9138-58B97BAF9822}" type="datetime1">
              <a:rPr lang="en-GB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3C30-2E34-2646-9DEA-B6FB1874A409}" type="datetime1">
              <a:rPr lang="en-GB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254B-16C6-3748-BFFB-5FB0BFB29DFA}" type="datetime1">
              <a:rPr lang="en-GB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6400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>
              <a:solidFill>
                <a:srgbClr val="CC9900"/>
              </a:solidFill>
              <a:latin typeface="Calibri"/>
              <a:ea typeface="宋体" charset="0"/>
              <a:cs typeface="Calibri"/>
            </a:endParaRPr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Text master level</a:t>
            </a:r>
          </a:p>
          <a:p>
            <a:pPr lvl="1"/>
            <a:r>
              <a:rPr lang="en-US" altLang="zh-CN" dirty="0"/>
              <a:t>Text level1</a:t>
            </a:r>
          </a:p>
          <a:p>
            <a:pPr lvl="2"/>
            <a:r>
              <a:rPr lang="en-US" altLang="zh-CN" dirty="0"/>
              <a:t> text level2 </a:t>
            </a:r>
          </a:p>
          <a:p>
            <a:pPr lvl="3"/>
            <a:r>
              <a:rPr lang="en-US" altLang="zh-CN" dirty="0"/>
              <a:t>Text level3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Title</a:t>
            </a:r>
          </a:p>
        </p:txBody>
      </p:sp>
      <p:sp>
        <p:nvSpPr>
          <p:cNvPr id="266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Calibri"/>
                <a:ea typeface="宋体" charset="0"/>
                <a:cs typeface="Calibri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73FC810-50F1-EA44-96AB-A0016A0DE3DA}" type="slidenum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77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chemeClr val="bg2"/>
          </a:solidFill>
          <a:latin typeface="Calibri"/>
          <a:ea typeface="+mj-ea"/>
          <a:cs typeface="Calibri"/>
        </a:defRPr>
      </a:lvl1pPr>
      <a:lvl2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6075" indent="-3460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l"/>
        <a:defRPr sz="28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2pPr>
      <a:lvl3pPr marL="1143000" indent="-228600" algn="l" rtl="0" fontAlgn="base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Calibri"/>
          <a:ea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7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February 2014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74" y="1103200"/>
            <a:ext cx="6024883" cy="48307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Brocade reference design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72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Cisco reference design</a:t>
            </a:r>
            <a:endParaRPr lang="en-US" i="1" dirty="0"/>
          </a:p>
        </p:txBody>
      </p:sp>
      <p:sp>
        <p:nvSpPr>
          <p:cNvPr id="6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6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on DC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Regular, well-defined arrangement</a:t>
            </a:r>
          </a:p>
          <a:p>
            <a:r>
              <a:rPr lang="en-US" dirty="0" smtClean="0"/>
              <a:t>Hierarchical structure with rack/</a:t>
            </a:r>
            <a:r>
              <a:rPr lang="en-US" dirty="0" err="1" smtClean="0"/>
              <a:t>aggr</a:t>
            </a:r>
            <a:r>
              <a:rPr lang="en-US" dirty="0" smtClean="0"/>
              <a:t>/core layers</a:t>
            </a:r>
          </a:p>
          <a:p>
            <a:r>
              <a:rPr lang="en-US" dirty="0" smtClean="0"/>
              <a:t>Mostly homogenous within a layer</a:t>
            </a:r>
          </a:p>
          <a:p>
            <a:r>
              <a:rPr lang="en-US" dirty="0" smtClean="0"/>
              <a:t>Supports communication between servers and between servers and the external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ontrast: ad-hoc structure, heterogeneity of WANs</a:t>
            </a:r>
          </a:p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" y="252482"/>
            <a:ext cx="9102437" cy="997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Datacenters have been around for a while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97" y="6328620"/>
            <a:ext cx="874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1949, EDSAC</a:t>
            </a:r>
            <a:endParaRPr lang="en-US" sz="20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5621" r="5621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32"/>
            <a:ext cx="8229600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1562284"/>
            <a:ext cx="7296313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9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81" y="1960399"/>
            <a:ext cx="7020619" cy="4466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" y="1808737"/>
            <a:ext cx="7221036" cy="481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22" y="1808736"/>
            <a:ext cx="6044778" cy="453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7" y="1600201"/>
            <a:ext cx="7409378" cy="4939585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exactly?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30"/>
          </a:xfrm>
        </p:spPr>
        <p:txBody>
          <a:bodyPr>
            <a:normAutofit/>
          </a:bodyPr>
          <a:lstStyle/>
          <a:p>
            <a:r>
              <a:rPr lang="en-US" dirty="0" smtClean="0"/>
              <a:t>1M servers [</a:t>
            </a:r>
            <a:r>
              <a:rPr lang="en-US" sz="2400" dirty="0" smtClean="0"/>
              <a:t>Microsoft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less than </a:t>
            </a:r>
            <a:r>
              <a:rPr lang="en-US" dirty="0" err="1" smtClean="0"/>
              <a:t>google</a:t>
            </a:r>
            <a:r>
              <a:rPr lang="en-US" dirty="0" smtClean="0"/>
              <a:t>, more than amazon</a:t>
            </a:r>
          </a:p>
          <a:p>
            <a:pPr lvl="1"/>
            <a:endParaRPr lang="en-US" dirty="0"/>
          </a:p>
          <a:p>
            <a:r>
              <a:rPr lang="en-US" dirty="0" smtClean="0"/>
              <a:t>&gt; $1B to build one site [</a:t>
            </a:r>
            <a:r>
              <a:rPr lang="en-US" sz="2400" dirty="0" smtClean="0"/>
              <a:t>Facebook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&gt;$20M/month/site operational costs [</a:t>
            </a:r>
            <a:r>
              <a:rPr lang="en-US" sz="2400" dirty="0" smtClean="0"/>
              <a:t>Microsoft </a:t>
            </a:r>
            <a:r>
              <a:rPr lang="fr-FR" sz="2400" dirty="0" smtClean="0"/>
              <a:t>’</a:t>
            </a:r>
            <a:r>
              <a:rPr lang="en-US" sz="2400" dirty="0" smtClean="0"/>
              <a:t>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But only O(10-100) sites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045"/>
          </a:xfrm>
        </p:spPr>
        <p:txBody>
          <a:bodyPr/>
          <a:lstStyle/>
          <a:p>
            <a:r>
              <a:rPr lang="en-US" dirty="0" smtClean="0"/>
              <a:t>Scale </a:t>
            </a:r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/>
              <a:t>user-facing, revenue generating services</a:t>
            </a:r>
          </a:p>
          <a:p>
            <a:pPr lvl="1"/>
            <a:r>
              <a:rPr lang="en-US" dirty="0" smtClean="0"/>
              <a:t>multi-tenancy</a:t>
            </a:r>
          </a:p>
          <a:p>
            <a:pPr lvl="1"/>
            <a:r>
              <a:rPr lang="en-US" dirty="0" smtClean="0"/>
              <a:t>jargon: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DaaS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035045"/>
          </a:xfrm>
        </p:spPr>
        <p:txBody>
          <a:bodyPr>
            <a:normAutofit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scalable</a:t>
            </a:r>
            <a:r>
              <a:rPr lang="en-US" dirty="0" smtClean="0"/>
              <a:t> solutions (duh)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, lowering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is critical </a:t>
            </a:r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000090"/>
                </a:solidFill>
                <a:sym typeface="Wingdings"/>
              </a:rPr>
              <a:t>`scale out’ </a:t>
            </a:r>
            <a:r>
              <a:rPr lang="en-US" i="1" dirty="0" smtClean="0">
                <a:sym typeface="Wingdings"/>
              </a:rPr>
              <a:t>solutions w/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commodity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technologies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means $$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virtualization </a:t>
            </a:r>
            <a:r>
              <a:rPr lang="en-US" dirty="0" smtClean="0"/>
              <a:t>for isolation and portability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decomposed into tasks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</a:rPr>
              <a:t>Many separate components</a:t>
            </a:r>
          </a:p>
          <a:p>
            <a:pPr lvl="1">
              <a:spcAft>
                <a:spcPts val="2400"/>
              </a:spcAft>
            </a:pPr>
            <a:r>
              <a:rPr lang="en-US" sz="3200" dirty="0">
                <a:latin typeface="Calibri" charset="0"/>
                <a:ea typeface="ＭＳ Ｐゴシック" charset="0"/>
              </a:rPr>
              <a:t>Running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parallel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on </a:t>
            </a:r>
            <a:r>
              <a:rPr lang="en-US" sz="3200" dirty="0">
                <a:latin typeface="Calibri" charset="0"/>
                <a:ea typeface="ＭＳ Ｐゴシック" charset="0"/>
              </a:rPr>
              <a:t>different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machines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67B40F-B60F-B54A-8C07-805F2E034321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3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Datacenters</a:t>
            </a:r>
            <a:br>
              <a:rPr lang="en-US" sz="5400" dirty="0" smtClean="0"/>
            </a:br>
            <a:r>
              <a:rPr lang="en-US" sz="5400" dirty="0" smtClean="0"/>
              <a:t>(Optional fun)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3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/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5D33C0-6816-B846-8FC9-DB319C97AFB2}" type="slidenum">
              <a:rPr 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0FDFD4-4BF7-B345-ADF2-C2A42233C27F}" type="slidenum">
              <a:rPr 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9700" y="2408936"/>
            <a:ext cx="6667500" cy="4188253"/>
            <a:chOff x="1409700" y="2153778"/>
            <a:chExt cx="6667500" cy="4443412"/>
          </a:xfrm>
        </p:grpSpPr>
        <p:sp>
          <p:nvSpPr>
            <p:cNvPr id="5" name="Rectangle 4"/>
            <p:cNvSpPr/>
            <p:nvPr/>
          </p:nvSpPr>
          <p:spPr>
            <a:xfrm>
              <a:off x="3848100" y="2153778"/>
              <a:ext cx="1600200" cy="609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Router</a:t>
              </a:r>
            </a:p>
          </p:txBody>
        </p:sp>
        <p:grpSp>
          <p:nvGrpSpPr>
            <p:cNvPr id="27652" name="Group 19"/>
            <p:cNvGrpSpPr>
              <a:grpSpLocks/>
            </p:cNvGrpSpPr>
            <p:nvPr/>
          </p:nvGrpSpPr>
          <p:grpSpPr bwMode="auto">
            <a:xfrm>
              <a:off x="1752600" y="4430253"/>
              <a:ext cx="5791200" cy="685800"/>
              <a:chOff x="1752600" y="3276600"/>
              <a:chExt cx="57912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526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14800" y="3276600"/>
                <a:ext cx="1333499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Web Server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</p:grpSp>
        <p:grpSp>
          <p:nvGrpSpPr>
            <p:cNvPr id="27653" name="Group 66"/>
            <p:cNvGrpSpPr>
              <a:grpSpLocks/>
            </p:cNvGrpSpPr>
            <p:nvPr/>
          </p:nvGrpSpPr>
          <p:grpSpPr bwMode="auto">
            <a:xfrm>
              <a:off x="1409700" y="591139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97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50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403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56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</p:grpSp>
        <p:grpSp>
          <p:nvGrpSpPr>
            <p:cNvPr id="27654" name="Group 22"/>
            <p:cNvGrpSpPr>
              <a:grpSpLocks/>
            </p:cNvGrpSpPr>
            <p:nvPr/>
          </p:nvGrpSpPr>
          <p:grpSpPr bwMode="auto">
            <a:xfrm>
              <a:off x="2743200" y="3211053"/>
              <a:ext cx="3810000" cy="685800"/>
              <a:chOff x="3276600" y="2171700"/>
              <a:chExt cx="3810000" cy="685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</p:grp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5400000">
              <a:off x="38147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2"/>
            </p:cNvCxnSpPr>
            <p:nvPr/>
          </p:nvCxnSpPr>
          <p:spPr>
            <a:xfrm rot="16200000" flipH="1">
              <a:off x="50339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667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7719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739481" y="5024772"/>
              <a:ext cx="795337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622131" y="4142122"/>
              <a:ext cx="795337" cy="274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974181" y="4237372"/>
              <a:ext cx="795337" cy="255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856831" y="5120022"/>
              <a:ext cx="795337" cy="787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9911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6096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4639980" y="1886068"/>
            <a:ext cx="0" cy="52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0916" y="1512588"/>
            <a:ext cx="34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requests from the Internet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751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between machines in the datacenter</a:t>
            </a:r>
          </a:p>
          <a:p>
            <a:pPr lvl="1"/>
            <a:r>
              <a:rPr lang="en-US" sz="2400" smtClean="0">
                <a:latin typeface="Calibri" charset="0"/>
                <a:ea typeface="ＭＳ Ｐゴシック" charset="0"/>
              </a:rPr>
              <a:t>Comm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“big data” computations (</a:t>
            </a:r>
            <a:r>
              <a:rPr lang="en-US" sz="2400" dirty="0">
                <a:latin typeface="Calibri" charset="0"/>
                <a:ea typeface="ＭＳ Ｐゴシック" charset="0"/>
              </a:rPr>
              <a:t>e.g.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Map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Reduce)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>
                <a:latin typeface="Calibri" charset="0"/>
                <a:ea typeface="ＭＳ Ｐゴシック" charset="0"/>
              </a:rPr>
              <a:t>may shift on small timescales (e.g., minutes)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25208" y="2558107"/>
            <a:ext cx="2614613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93884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14859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CR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19159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17684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9645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611820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flipH="1">
            <a:off x="1969053" y="1637353"/>
            <a:ext cx="97472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flipV="1">
            <a:off x="1930035" y="1637353"/>
            <a:ext cx="3734718" cy="47149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2867578" y="1637353"/>
            <a:ext cx="279717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5664753" y="1637353"/>
            <a:ext cx="20478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>
            <a:off x="5664753" y="1637353"/>
            <a:ext cx="10969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>
            <a:off x="2943778" y="1637353"/>
            <a:ext cx="381793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2867578" y="1637353"/>
            <a:ext cx="76200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>
            <a:off x="2943778" y="1637353"/>
            <a:ext cx="29257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24280" y="2747019"/>
            <a:ext cx="282080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25432" y="27470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flipV="1">
            <a:off x="1930035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flipH="1" flipV="1">
            <a:off x="1969053" y="2323153"/>
            <a:ext cx="85950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flipV="1">
            <a:off x="2828560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flipV="1">
            <a:off x="1930035" y="2323153"/>
            <a:ext cx="937543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217211" y="2868960"/>
            <a:ext cx="435136" cy="29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1075960" y="2989908"/>
            <a:ext cx="1752600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flipV="1">
            <a:off x="1075960" y="2989908"/>
            <a:ext cx="854075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4603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flipV="1">
            <a:off x="1976072" y="2989908"/>
            <a:ext cx="85248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7147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971357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flipV="1">
            <a:off x="1079135" y="3716983"/>
            <a:ext cx="896937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flipH="1" flipV="1">
            <a:off x="1075961" y="3716983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flipH="1" flipV="1">
            <a:off x="1976072" y="3716983"/>
            <a:ext cx="323" cy="34341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91903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81804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264896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07" name="Rectangle 21"/>
          <p:cNvSpPr>
            <a:spLocks noChangeArrowheads="1"/>
          </p:cNvSpPr>
          <p:nvPr/>
        </p:nvSpPr>
        <p:spPr bwMode="auto">
          <a:xfrm>
            <a:off x="1612682" y="4221807"/>
            <a:ext cx="27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flipV="1">
            <a:off x="1425210" y="3716983"/>
            <a:ext cx="5508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34925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576445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7792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flipV="1">
            <a:off x="2785697" y="3716983"/>
            <a:ext cx="8953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flipH="1" flipV="1">
            <a:off x="2782523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90170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flipH="1" flipV="1">
            <a:off x="3681048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624967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523976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2970831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25" name="Rectangle 21"/>
          <p:cNvSpPr>
            <a:spLocks noChangeArrowheads="1"/>
          </p:cNvSpPr>
          <p:nvPr/>
        </p:nvSpPr>
        <p:spPr bwMode="auto">
          <a:xfrm>
            <a:off x="3304634" y="4220219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flipV="1">
            <a:off x="3131772" y="3716983"/>
            <a:ext cx="549275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3492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H="1" flipV="1">
            <a:off x="1930035" y="2989908"/>
            <a:ext cx="1751012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flipV="1">
            <a:off x="2782522" y="2989908"/>
            <a:ext cx="4603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H="1" flipV="1">
            <a:off x="2828561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164681" y="3393132"/>
            <a:ext cx="495853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. . .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flipV="1">
            <a:off x="5627322" y="1110308"/>
            <a:ext cx="16192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flipH="1" flipV="1">
            <a:off x="5484448" y="1110308"/>
            <a:ext cx="14287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>
            <a:off x="5627322" y="1362859"/>
            <a:ext cx="0" cy="6018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flipV="1">
            <a:off x="2906347" y="1092844"/>
            <a:ext cx="157163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flipH="1" flipV="1">
            <a:off x="2758711" y="1092844"/>
            <a:ext cx="147637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2906347" y="1360190"/>
            <a:ext cx="0" cy="6285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5322521" y="2542232"/>
            <a:ext cx="2614614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622857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722745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flipV="1">
            <a:off x="5827347" y="2323153"/>
            <a:ext cx="42193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5869540" y="2323153"/>
            <a:ext cx="857920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flipV="1">
            <a:off x="6727461" y="2323153"/>
            <a:ext cx="34254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flipV="1">
            <a:off x="5827347" y="2323153"/>
            <a:ext cx="934368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114846" y="2845148"/>
            <a:ext cx="436401" cy="29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flipV="1">
            <a:off x="4974860" y="2964508"/>
            <a:ext cx="17526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flipV="1">
            <a:off x="4974860" y="2964508"/>
            <a:ext cx="852487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4603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flipV="1">
            <a:off x="5873385" y="2964508"/>
            <a:ext cx="85407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76878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868992" y="3450283"/>
            <a:ext cx="282079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flipV="1">
            <a:off x="4976447" y="3693170"/>
            <a:ext cx="896938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flipH="1" flipV="1">
            <a:off x="4974861" y="3693170"/>
            <a:ext cx="321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flipH="1" flipV="1">
            <a:off x="5873386" y="3693170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81664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71565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162511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66" name="Rectangle 21"/>
          <p:cNvSpPr>
            <a:spLocks noChangeArrowheads="1"/>
          </p:cNvSpPr>
          <p:nvPr/>
        </p:nvSpPr>
        <p:spPr bwMode="auto">
          <a:xfrm>
            <a:off x="5509993" y="4197994"/>
            <a:ext cx="274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flipV="1">
            <a:off x="5322522" y="3693170"/>
            <a:ext cx="550863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3476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74080" y="3450283"/>
            <a:ext cx="282080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57523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flipV="1">
            <a:off x="6683010" y="3693169"/>
            <a:ext cx="8953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flipH="1" flipV="1">
            <a:off x="6679836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90170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flipH="1" flipV="1">
            <a:off x="7578361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522582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421591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6868446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84" name="Rectangle 21"/>
          <p:cNvSpPr>
            <a:spLocks noChangeArrowheads="1"/>
          </p:cNvSpPr>
          <p:nvPr/>
        </p:nvSpPr>
        <p:spPr bwMode="auto">
          <a:xfrm>
            <a:off x="7201946" y="4196407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flipV="1">
            <a:off x="7029085" y="3693169"/>
            <a:ext cx="549275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3492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flipH="1" flipV="1">
            <a:off x="5827348" y="2964508"/>
            <a:ext cx="1751013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85248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flipV="1">
            <a:off x="6679835" y="2964508"/>
            <a:ext cx="4762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flipH="1" flipV="1">
            <a:off x="6727460" y="2964508"/>
            <a:ext cx="8509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U-Turn Arrow 106"/>
          <p:cNvSpPr/>
          <p:nvPr/>
        </p:nvSpPr>
        <p:spPr>
          <a:xfrm>
            <a:off x="1794067" y="3094682"/>
            <a:ext cx="1882218" cy="805597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8" name="U-Turn Arrow 107"/>
          <p:cNvSpPr/>
          <p:nvPr/>
        </p:nvSpPr>
        <p:spPr>
          <a:xfrm>
            <a:off x="1079135" y="1848494"/>
            <a:ext cx="6142037" cy="1819049"/>
          </a:xfrm>
          <a:prstGeom prst="uturnArrow">
            <a:avLst>
              <a:gd name="adj1" fmla="val 1411"/>
              <a:gd name="adj2" fmla="val 3566"/>
              <a:gd name="adj3" fmla="val 8126"/>
              <a:gd name="adj4" fmla="val 81854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Can 4"/>
          <p:cNvSpPr/>
          <p:nvPr/>
        </p:nvSpPr>
        <p:spPr bwMode="auto">
          <a:xfrm>
            <a:off x="2758711" y="5225444"/>
            <a:ext cx="342033" cy="38959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Can 144"/>
          <p:cNvSpPr/>
          <p:nvPr/>
        </p:nvSpPr>
        <p:spPr bwMode="auto">
          <a:xfrm>
            <a:off x="2758711" y="5975404"/>
            <a:ext cx="342033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3802084" y="5037953"/>
            <a:ext cx="228023" cy="333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3802084" y="6330906"/>
            <a:ext cx="228023" cy="333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3802084" y="5683213"/>
            <a:ext cx="228023" cy="3360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976743" y="4974644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976743" y="6394213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976743" y="5921835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4976743" y="5447022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Can 134"/>
          <p:cNvSpPr/>
          <p:nvPr/>
        </p:nvSpPr>
        <p:spPr bwMode="auto">
          <a:xfrm>
            <a:off x="5982115" y="5225443"/>
            <a:ext cx="342031" cy="5015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Can 135"/>
          <p:cNvSpPr/>
          <p:nvPr/>
        </p:nvSpPr>
        <p:spPr bwMode="auto">
          <a:xfrm>
            <a:off x="5982115" y="5975404"/>
            <a:ext cx="342031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3100745" y="5203528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3100745" y="6226202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100745" y="5851222"/>
            <a:ext cx="701339" cy="37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 flipV="1">
            <a:off x="4030107" y="5142655"/>
            <a:ext cx="946637" cy="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4030107" y="5203528"/>
            <a:ext cx="946637" cy="4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4030107" y="5203528"/>
            <a:ext cx="946637" cy="88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>
            <a:off x="4030107" y="5203528"/>
            <a:ext cx="946637" cy="13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4030107" y="5142655"/>
            <a:ext cx="946637" cy="70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flipV="1">
            <a:off x="4030107" y="5615033"/>
            <a:ext cx="946637" cy="23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>
            <a:off x="4030107" y="5851222"/>
            <a:ext cx="946637" cy="236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4030107" y="5851222"/>
            <a:ext cx="946637" cy="7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flipV="1">
            <a:off x="4030107" y="5142655"/>
            <a:ext cx="946637" cy="135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4030107" y="5615033"/>
            <a:ext cx="946637" cy="88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4030107" y="6087411"/>
            <a:ext cx="946637" cy="41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>
            <a:off x="4030107" y="6498915"/>
            <a:ext cx="946637" cy="60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 bwMode="auto">
          <a:xfrm>
            <a:off x="5204765" y="6087411"/>
            <a:ext cx="777349" cy="13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 bwMode="auto">
          <a:xfrm>
            <a:off x="5204765" y="5142655"/>
            <a:ext cx="777349" cy="33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V="1">
            <a:off x="5204765" y="5476241"/>
            <a:ext cx="777349" cy="13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 flipV="1">
            <a:off x="5204765" y="6226202"/>
            <a:ext cx="777349" cy="33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33E-6 2.64631E-6 L -0.18676 -0.07449 " pathEditMode="relative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5.66736E-7 L -0.29604 -0.16678 " pathEditMode="relative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-2.63243E-6 L 0.21022 -0.27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08E-6 -8.55887E-8 L -0.12856 -0.078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8" y="-3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18E-6 2.34097E-6 L -0.10511 -0.11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-55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206E-6 -1.6632E-6 L 0.27102 -0.25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1" y="-12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2.83368E-6 L 0.21647 -0.138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56E-6 -1.6632E-6 L 0.27484 -0.237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2" y="-118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0.07089 -0.148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7.92912E-6 -0.2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1.51284E-6 L -0.23679 -0.276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44" grpId="0" animBg="1"/>
      <p:bldP spid="145" grpId="0" animBg="1"/>
      <p:bldP spid="141" grpId="0" animBg="1"/>
      <p:bldP spid="142" grpId="0" animBg="1"/>
      <p:bldP spid="143" grpId="0" animBg="1"/>
      <p:bldP spid="137" grpId="0" animBg="1"/>
      <p:bldP spid="138" grpId="0" animBg="1"/>
      <p:bldP spid="139" grpId="0" animBg="1"/>
      <p:bldP spid="140" grpId="0" animBg="1"/>
      <p:bldP spid="135" grpId="0" animBg="1"/>
      <p:bldP spid="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32705"/>
            <a:ext cx="3183517" cy="1200341"/>
          </a:xfrm>
          <a:prstGeom prst="wedgeEllipseCallout">
            <a:avLst>
              <a:gd name="adj1" fmla="val 21300"/>
              <a:gd name="adj2" fmla="val 115204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Often doesn’t cross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2762250" y="5321089"/>
            <a:ext cx="3614988" cy="925703"/>
          </a:xfrm>
          <a:prstGeom prst="wedgeEllipseCallout">
            <a:avLst>
              <a:gd name="adj1" fmla="val 1731"/>
              <a:gd name="adj2" fmla="val -18789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Always goes over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5326694" y="220530"/>
            <a:ext cx="3807259" cy="1440040"/>
          </a:xfrm>
          <a:prstGeom prst="wedgeEllipseCallout">
            <a:avLst>
              <a:gd name="adj1" fmla="val -14339"/>
              <a:gd name="adj2" fmla="val 9882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fraction (typically 2/3) crosses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~20,000 switches/routers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 contrast: AT&amp;T ~500 routers </a:t>
            </a:r>
          </a:p>
        </p:txBody>
      </p:sp>
    </p:spTree>
    <p:extLst>
      <p:ext uri="{BB962C8B-B14F-4D97-AF65-F5344CB8AC3E}">
        <p14:creationId xmlns:p14="http://schemas.microsoft.com/office/powerpoint/2010/main" val="39479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 bandwidth: 10/40/100G 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Cable/</a:t>
            </a:r>
            <a:r>
              <a:rPr lang="en-US" i="1" dirty="0" err="1" smtClean="0">
                <a:solidFill>
                  <a:srgbClr val="000090"/>
                </a:solidFill>
              </a:rPr>
              <a:t>aDSL</a:t>
            </a:r>
            <a:r>
              <a:rPr lang="en-US" i="1" dirty="0" smtClean="0">
                <a:solidFill>
                  <a:srgbClr val="000090"/>
                </a:solidFill>
              </a:rPr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WiFi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Very low RTT: 10s of microseconds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100s of milliseconds in the WAN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deviate from standards, invent your own,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“Green field” deployment is still feasible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change (say) addressing, congestion control,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add mechanisms for security/policy/etc. at the endpoints (typically in the hypervisor)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will cover</a:t>
            </a:r>
            <a:br>
              <a:rPr lang="en-US" dirty="0" smtClean="0"/>
            </a:br>
            <a:r>
              <a:rPr lang="en-US" sz="3100" dirty="0" smtClean="0"/>
              <a:t>(Datacenter Topic 7 is not examinable in 2013-14)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goals, constraints, workloads,</a:t>
            </a:r>
            <a:r>
              <a:rPr lang="en-US" i="1" dirty="0" smtClean="0">
                <a:solidFill>
                  <a:srgbClr val="000090"/>
                </a:solidFill>
              </a:rPr>
              <a:t> etc.</a:t>
            </a:r>
            <a:endParaRPr lang="en-US" i="1" dirty="0">
              <a:solidFill>
                <a:srgbClr val="000090"/>
              </a:solidFill>
            </a:endParaRPr>
          </a:p>
          <a:p>
            <a:r>
              <a:rPr lang="en-US" dirty="0" smtClean="0"/>
              <a:t>How and why DC networks are different (</a:t>
            </a:r>
            <a:r>
              <a:rPr lang="en-US" i="1" dirty="0" smtClean="0"/>
              <a:t>vs.</a:t>
            </a:r>
            <a:r>
              <a:rPr lang="en-US" dirty="0" smtClean="0"/>
              <a:t> WAN)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latency, geo, autonomy, …</a:t>
            </a:r>
          </a:p>
          <a:p>
            <a:r>
              <a:rPr lang="en-US" dirty="0" smtClean="0"/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IP, Ethernet, TCP, ARP, DHCP </a:t>
            </a:r>
          </a:p>
          <a:p>
            <a:r>
              <a:rPr lang="en-US" dirty="0" smtClean="0"/>
              <a:t>Not details of </a:t>
            </a:r>
            <a:r>
              <a:rPr lang="en-US" i="1" dirty="0" smtClean="0"/>
              <a:t>how</a:t>
            </a:r>
            <a:r>
              <a:rPr lang="en-US" dirty="0" smtClean="0"/>
              <a:t> datacenter networks operate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4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map-reduce scheduler chooses where tasks run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alters traffic pattern (what traffic crosses which links)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Contrast: ad-hoc WAN topologies (dictated by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real-world geography and facilities)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r>
              <a:rPr lang="en-US" dirty="0" smtClean="0"/>
              <a:t>Limited 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 speeds, technologies, latencies, …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recall: all that east-west traffic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target: any server can communicate at its full link speed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problem: server’s access link is 10Gbps!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Full Bisection Bandwidth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9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9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Callout 3"/>
          <p:cNvSpPr/>
          <p:nvPr/>
        </p:nvSpPr>
        <p:spPr>
          <a:xfrm>
            <a:off x="168078" y="3641306"/>
            <a:ext cx="1476493" cy="646991"/>
          </a:xfrm>
          <a:prstGeom prst="wedgeEllipseCallout">
            <a:avLst>
              <a:gd name="adj1" fmla="val 86005"/>
              <a:gd name="adj2" fmla="val 117511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10Gbps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12056" y="2787607"/>
            <a:ext cx="2442752" cy="646991"/>
          </a:xfrm>
          <a:prstGeom prst="wedgeEllipseCallout">
            <a:avLst>
              <a:gd name="adj1" fmla="val 53894"/>
              <a:gd name="adj2" fmla="val 12905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918871" y="1669172"/>
            <a:ext cx="2442752" cy="646991"/>
          </a:xfrm>
          <a:prstGeom prst="wedgeEllipseCallout">
            <a:avLst>
              <a:gd name="adj1" fmla="val 61540"/>
              <a:gd name="adj2" fmla="val 103080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O(40x10x100)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4337"/>
            <a:ext cx="3810000" cy="212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83208" y="4755495"/>
            <a:ext cx="7844886" cy="1911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Traditional tree topologies “scale up”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full bisection bandwidth is expensive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typically, tree topologies “oversubscribed”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6" grpId="0" animBg="1"/>
      <p:bldP spid="77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“Scale Out” Design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4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Build multi-stage `Fat Trees’ out of k-port switches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k</a:t>
            </a:r>
            <a:r>
              <a:rPr lang="en-US" dirty="0">
                <a:latin typeface="Calibri" charset="0"/>
                <a:ea typeface="ＭＳ Ｐゴシック" charset="0"/>
              </a:rPr>
              <a:t>/2 ports up, k/2 down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Supports k</a:t>
            </a:r>
            <a:r>
              <a:rPr lang="en-US" baseline="30000" dirty="0">
                <a:latin typeface="Calibri" charset="0"/>
                <a:ea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</a:rPr>
              <a:t>/4 hosts</a:t>
            </a:r>
            <a:r>
              <a:rPr lang="en-US" dirty="0" smtClean="0">
                <a:latin typeface="Calibri" charset="0"/>
                <a:ea typeface="ＭＳ Ｐゴシック" charset="0"/>
              </a:rPr>
              <a:t>: 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48 </a:t>
            </a:r>
            <a:r>
              <a:rPr lang="en-US" dirty="0">
                <a:latin typeface="Calibri" charset="0"/>
                <a:ea typeface="ＭＳ Ｐゴシック" charset="0"/>
              </a:rPr>
              <a:t>ports, 27,648 hosts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0" y="3979863"/>
            <a:ext cx="4572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8809" y="4390689"/>
            <a:ext cx="3192458" cy="1379554"/>
          </a:xfrm>
          <a:prstGeom prst="wedgeEllipseCallout">
            <a:avLst>
              <a:gd name="adj1" fmla="val -5739"/>
              <a:gd name="adj2" fmla="val 2803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All links are the same speed (e.g. 10Gps)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200">
                <a:latin typeface="Calibri" charset="0"/>
                <a:ea typeface="ＭＳ Ｐゴシック" charset="0"/>
                <a:cs typeface="ＭＳ Ｐゴシック" charset="0"/>
              </a:rPr>
              <a:t>Full Bisection Bandwidth Not 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37338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realize full bisectional throughput, routing must spread traffic across paths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Enter load-balanced routing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(1) Let the network split traffic/flows at random </a:t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(e.g., ECMP protocol -- RFC 2991/2992)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(2) Centralized </a:t>
            </a:r>
            <a:r>
              <a:rPr lang="en-US" sz="2400" dirty="0">
                <a:latin typeface="Calibri" charset="0"/>
                <a:ea typeface="ＭＳ Ｐゴシック" charset="0"/>
              </a:rPr>
              <a:t>flow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scheduling?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Many more research proposals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5FB77BF-2B3F-4C45-A7C6-B1CB5711C368}" type="slidenum">
              <a:rPr 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4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76" y="933074"/>
            <a:ext cx="1923578" cy="1737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switching time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queuing delay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 (</a:t>
            </a:r>
            <a:r>
              <a:rPr lang="en-US" dirty="0" err="1" smtClean="0">
                <a:solidFill>
                  <a:srgbClr val="000090"/>
                </a:solidFill>
              </a:rPr>
              <a:t>lec</a:t>
            </a:r>
            <a:r>
              <a:rPr lang="en-US" dirty="0" smtClean="0">
                <a:solidFill>
                  <a:srgbClr val="000090"/>
                </a:solidFill>
              </a:rPr>
              <a:t>. 2!)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 TCP timers (e.g., default timeout is 500ms!)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fix/replace TCP to more rapidly fill the pipe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 is emerging (not established) wisdom</a:t>
            </a:r>
          </a:p>
          <a:p>
            <a:endParaRPr lang="en-US" dirty="0" smtClean="0"/>
          </a:p>
          <a:p>
            <a:r>
              <a:rPr lang="en-US" dirty="0" smtClean="0"/>
              <a:t>Material is incomplete</a:t>
            </a:r>
          </a:p>
          <a:p>
            <a:pPr lvl="1"/>
            <a:r>
              <a:rPr lang="en-US" dirty="0" smtClean="0"/>
              <a:t>many details on how and why datacenter networks</a:t>
            </a:r>
            <a:br>
              <a:rPr lang="en-US" dirty="0" smtClean="0"/>
            </a:br>
            <a:r>
              <a:rPr lang="en-US" dirty="0" smtClean="0"/>
              <a:t>operate aren’t public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13325"/>
            <a:ext cx="915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6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3794125"/>
            <a:ext cx="9144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7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25146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12192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problem at scale - INCAST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0" y="3233738"/>
            <a:ext cx="1643063" cy="69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2245-9B60-4CE5-81A6-BF7D91A288F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11273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38" y="304482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700713" y="357981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38" y="1706563"/>
            <a:ext cx="1674812" cy="17653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38" y="3001963"/>
            <a:ext cx="1674812" cy="5461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38" y="3624263"/>
            <a:ext cx="1674812" cy="657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9850" y="3700463"/>
            <a:ext cx="1676400" cy="1800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300" y="1447800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700" y="1463675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3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7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3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7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3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7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788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48000" y="5257800"/>
            <a:ext cx="2743200" cy="461963"/>
            <a:chOff x="2743200" y="5418892"/>
            <a:chExt cx="2743200" cy="461665"/>
          </a:xfrm>
        </p:grpSpPr>
        <p:sp>
          <p:nvSpPr>
            <p:cNvPr id="11303" name="TextBox 100"/>
            <p:cNvSpPr txBox="1">
              <a:spLocks noChangeArrowheads="1"/>
            </p:cNvSpPr>
            <p:nvPr/>
          </p:nvSpPr>
          <p:spPr bwMode="auto">
            <a:xfrm>
              <a:off x="3581400" y="5418892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TCP timeout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3262"/>
              <a:ext cx="762000" cy="2395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94" name="TextBox 40"/>
          <p:cNvSpPr txBox="1">
            <a:spLocks noChangeArrowheads="1"/>
          </p:cNvSpPr>
          <p:nvPr/>
        </p:nvSpPr>
        <p:spPr bwMode="auto">
          <a:xfrm>
            <a:off x="381000" y="13827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1</a:t>
            </a:r>
          </a:p>
        </p:txBody>
      </p:sp>
      <p:sp>
        <p:nvSpPr>
          <p:cNvPr id="11295" name="TextBox 42"/>
          <p:cNvSpPr txBox="1">
            <a:spLocks noChangeArrowheads="1"/>
          </p:cNvSpPr>
          <p:nvPr/>
        </p:nvSpPr>
        <p:spPr bwMode="auto">
          <a:xfrm>
            <a:off x="381000" y="2667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2</a:t>
            </a:r>
          </a:p>
        </p:txBody>
      </p:sp>
      <p:sp>
        <p:nvSpPr>
          <p:cNvPr id="11296" name="TextBox 43"/>
          <p:cNvSpPr txBox="1">
            <a:spLocks noChangeArrowheads="1"/>
          </p:cNvSpPr>
          <p:nvPr/>
        </p:nvSpPr>
        <p:spPr bwMode="auto">
          <a:xfrm>
            <a:off x="381000" y="3962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3</a:t>
            </a:r>
          </a:p>
        </p:txBody>
      </p:sp>
      <p:sp>
        <p:nvSpPr>
          <p:cNvPr id="11297" name="TextBox 44"/>
          <p:cNvSpPr txBox="1">
            <a:spLocks noChangeArrowheads="1"/>
          </p:cNvSpPr>
          <p:nvPr/>
        </p:nvSpPr>
        <p:spPr bwMode="auto">
          <a:xfrm>
            <a:off x="381000" y="5181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4</a:t>
            </a:r>
          </a:p>
        </p:txBody>
      </p:sp>
      <p:sp>
        <p:nvSpPr>
          <p:cNvPr id="11298" name="TextBox 45"/>
          <p:cNvSpPr txBox="1">
            <a:spLocks noChangeArrowheads="1"/>
          </p:cNvSpPr>
          <p:nvPr/>
        </p:nvSpPr>
        <p:spPr bwMode="auto">
          <a:xfrm>
            <a:off x="7010400" y="2514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Aggregator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562600" y="4532313"/>
            <a:ext cx="2590800" cy="1849437"/>
            <a:chOff x="5410200" y="4837093"/>
            <a:chExt cx="2590800" cy="1849457"/>
          </a:xfrm>
        </p:grpSpPr>
        <p:sp>
          <p:nvSpPr>
            <p:cNvPr id="11301" name="TextBox 34"/>
            <p:cNvSpPr txBox="1">
              <a:spLocks noChangeArrowheads="1"/>
            </p:cNvSpPr>
            <p:nvPr/>
          </p:nvSpPr>
          <p:spPr bwMode="auto">
            <a:xfrm>
              <a:off x="5410200" y="4837093"/>
              <a:ext cx="2590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</a:rPr>
                <a:t>RTO</a:t>
              </a:r>
              <a:r>
                <a:rPr lang="en-US" sz="2000" b="1" baseline="-25000">
                  <a:solidFill>
                    <a:srgbClr val="0000CC"/>
                  </a:solidFill>
                </a:rPr>
                <a:t>min </a:t>
              </a:r>
              <a:r>
                <a:rPr lang="en-US" sz="2000" b="1">
                  <a:solidFill>
                    <a:srgbClr val="0000CC"/>
                  </a:solidFill>
                </a:rPr>
                <a:t>= 300 ms</a:t>
              </a:r>
            </a:p>
            <a:p>
              <a:endParaRPr lang="en-US" b="1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pic>
          <p:nvPicPr>
            <p:cNvPr id="11302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9180" y="5334000"/>
              <a:ext cx="107882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10000" y="1393825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Caused by Partition/Aggregate.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245201" y="1618506"/>
            <a:ext cx="1175370" cy="4000500"/>
            <a:chOff x="0" y="0"/>
            <a:chExt cx="1053" cy="3584"/>
          </a:xfrm>
        </p:grpSpPr>
        <p:sp>
          <p:nvSpPr>
            <p:cNvPr id="27649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rgbClr val="00CC99">
                <a:alpha val="0"/>
              </a:srgb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69" y="-178594"/>
            <a:ext cx="7358063" cy="1714500"/>
          </a:xfrm>
          <a:ln/>
        </p:spPr>
        <p:txBody>
          <a:bodyPr/>
          <a:lstStyle/>
          <a:p>
            <a:r>
              <a:rPr lang="en-US" sz="4500"/>
              <a:t>The Incast Workload</a:t>
            </a:r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98586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813844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82401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83306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919143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312539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/>
          </p:cNvSpPr>
          <p:nvPr/>
        </p:nvSpPr>
        <p:spPr bwMode="auto">
          <a:xfrm>
            <a:off x="737816" y="4095289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762623" y="4103102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4065240" y="5809789"/>
            <a:ext cx="1463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Storage Servers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923107" y="2344043"/>
            <a:ext cx="303609" cy="294680"/>
            <a:chOff x="0" y="0"/>
            <a:chExt cx="272" cy="264"/>
          </a:xfrm>
        </p:grpSpPr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1076028" y="2495848"/>
            <a:ext cx="303609" cy="294680"/>
            <a:chOff x="0" y="0"/>
            <a:chExt cx="272" cy="264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227832" y="2656582"/>
            <a:ext cx="303609" cy="294680"/>
            <a:chOff x="0" y="0"/>
            <a:chExt cx="272" cy="264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380753" y="2808387"/>
            <a:ext cx="303609" cy="294680"/>
            <a:chOff x="0" y="0"/>
            <a:chExt cx="272" cy="264"/>
          </a:xfrm>
        </p:grpSpPr>
        <p:sp>
          <p:nvSpPr>
            <p:cNvPr id="27671" name="AutoShape 23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6467326" y="1855143"/>
            <a:ext cx="741164" cy="295796"/>
            <a:chOff x="0" y="0"/>
            <a:chExt cx="664" cy="265"/>
          </a:xfrm>
        </p:grpSpPr>
        <p:sp>
          <p:nvSpPr>
            <p:cNvPr id="27674" name="AutoShape 26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467326" y="2872011"/>
            <a:ext cx="727770" cy="294680"/>
            <a:chOff x="0" y="0"/>
            <a:chExt cx="652" cy="264"/>
          </a:xfrm>
        </p:grpSpPr>
        <p:sp>
          <p:nvSpPr>
            <p:cNvPr id="27677" name="AutoShape 29"/>
            <p:cNvSpPr>
              <a:spLocks/>
            </p:cNvSpPr>
            <p:nvPr/>
          </p:nvSpPr>
          <p:spPr bwMode="auto">
            <a:xfrm>
              <a:off x="0" y="8"/>
              <a:ext cx="652" cy="249"/>
            </a:xfrm>
            <a:prstGeom prst="roundRect">
              <a:avLst>
                <a:gd name="adj" fmla="val 11718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540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7680" name="Rectangle 32"/>
          <p:cNvSpPr>
            <a:spLocks/>
          </p:cNvSpPr>
          <p:nvPr/>
        </p:nvSpPr>
        <p:spPr bwMode="auto">
          <a:xfrm>
            <a:off x="6206133" y="1234321"/>
            <a:ext cx="9401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Data Block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552284" y="470420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rot="10800000">
            <a:off x="7183934" y="5144617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977926" y="3404444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rot="10800000" flipH="1">
            <a:off x="4006081" y="210740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rot="10800000" flipH="1">
            <a:off x="4006082" y="3117578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4006082" y="3404444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4006082" y="340444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6474024" y="3920133"/>
            <a:ext cx="707678" cy="299145"/>
            <a:chOff x="0" y="0"/>
            <a:chExt cx="634" cy="268"/>
          </a:xfrm>
        </p:grpSpPr>
        <p:sp>
          <p:nvSpPr>
            <p:cNvPr id="27688" name="AutoShape 40"/>
            <p:cNvSpPr>
              <a:spLocks/>
            </p:cNvSpPr>
            <p:nvPr/>
          </p:nvSpPr>
          <p:spPr bwMode="auto">
            <a:xfrm>
              <a:off x="0" y="0"/>
              <a:ext cx="63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9" name="Rectangle 41"/>
            <p:cNvSpPr>
              <a:spLocks/>
            </p:cNvSpPr>
            <p:nvPr/>
          </p:nvSpPr>
          <p:spPr bwMode="auto">
            <a:xfrm>
              <a:off x="12" y="4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343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6491883" y="4996160"/>
            <a:ext cx="694283" cy="294680"/>
            <a:chOff x="0" y="0"/>
            <a:chExt cx="622" cy="264"/>
          </a:xfrm>
        </p:grpSpPr>
        <p:sp>
          <p:nvSpPr>
            <p:cNvPr id="27691" name="AutoShape 43"/>
            <p:cNvSpPr>
              <a:spLocks/>
            </p:cNvSpPr>
            <p:nvPr/>
          </p:nvSpPr>
          <p:spPr bwMode="auto">
            <a:xfrm>
              <a:off x="0" y="7"/>
              <a:ext cx="622" cy="248"/>
            </a:xfrm>
            <a:prstGeom prst="roundRect">
              <a:avLst>
                <a:gd name="adj" fmla="val 11824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2" name="Rectangle 44"/>
            <p:cNvSpPr>
              <a:spLocks/>
            </p:cNvSpPr>
            <p:nvPr/>
          </p:nvSpPr>
          <p:spPr bwMode="auto">
            <a:xfrm>
              <a:off x="8" y="0"/>
              <a:ext cx="6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1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694" name="Rectangle 46"/>
          <p:cNvSpPr>
            <a:spLocks/>
          </p:cNvSpPr>
          <p:nvPr/>
        </p:nvSpPr>
        <p:spPr bwMode="auto">
          <a:xfrm>
            <a:off x="314771" y="1775803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sp>
        <p:nvSpPr>
          <p:cNvPr id="27695" name="Rectangle 47"/>
          <p:cNvSpPr>
            <a:spLocks/>
          </p:cNvSpPr>
          <p:nvPr/>
        </p:nvSpPr>
        <p:spPr bwMode="auto">
          <a:xfrm>
            <a:off x="24557" y="5690265"/>
            <a:ext cx="210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 now sends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next batch of requests</a:t>
            </a:r>
          </a:p>
        </p:txBody>
      </p:sp>
      <p:grpSp>
        <p:nvGrpSpPr>
          <p:cNvPr id="27698" name="Group 50"/>
          <p:cNvGrpSpPr>
            <a:grpSpLocks/>
          </p:cNvGrpSpPr>
          <p:nvPr/>
        </p:nvGrpSpPr>
        <p:grpSpPr bwMode="auto">
          <a:xfrm>
            <a:off x="550292" y="4822032"/>
            <a:ext cx="741164" cy="296912"/>
            <a:chOff x="0" y="0"/>
            <a:chExt cx="664" cy="265"/>
          </a:xfrm>
        </p:grpSpPr>
        <p:sp>
          <p:nvSpPr>
            <p:cNvPr id="27696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1309316" y="4819799"/>
            <a:ext cx="740048" cy="296912"/>
            <a:chOff x="0" y="0"/>
            <a:chExt cx="662" cy="265"/>
          </a:xfrm>
        </p:grpSpPr>
        <p:sp>
          <p:nvSpPr>
            <p:cNvPr id="27699" name="AutoShape 51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0" name="Rectangle 52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2080617" y="4819799"/>
            <a:ext cx="741164" cy="296912"/>
            <a:chOff x="0" y="0"/>
            <a:chExt cx="664" cy="265"/>
          </a:xfrm>
        </p:grpSpPr>
        <p:sp>
          <p:nvSpPr>
            <p:cNvPr id="27702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3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707" name="Group 59"/>
          <p:cNvGrpSpPr>
            <a:grpSpLocks/>
          </p:cNvGrpSpPr>
          <p:nvPr/>
        </p:nvGrpSpPr>
        <p:grpSpPr bwMode="auto">
          <a:xfrm>
            <a:off x="2840757" y="4819799"/>
            <a:ext cx="740048" cy="296912"/>
            <a:chOff x="0" y="0"/>
            <a:chExt cx="662" cy="265"/>
          </a:xfrm>
        </p:grpSpPr>
        <p:sp>
          <p:nvSpPr>
            <p:cNvPr id="27705" name="AutoShape 57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6" name="Rectangle 58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FCCA8572-7900-E444-B1D9-5FE7ACC73397}" type="slidenum">
              <a:rPr lang="en-US" sz="1300">
                <a:cs typeface="Gill Sans" charset="0"/>
              </a:rPr>
              <a:pPr algn="ctr"/>
              <a:t>41</a:t>
            </a:fld>
            <a:endParaRPr lang="en-US" sz="1300">
              <a:cs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 autoUpdateAnimBg="0"/>
      <p:bldP spid="27681" grpId="0" autoUpdateAnimBg="0"/>
      <p:bldP spid="27682" grpId="0" animBg="1"/>
      <p:bldP spid="27694" grpId="0" autoUpdateAnimBg="0"/>
      <p:bldP spid="276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245201" y="1350615"/>
            <a:ext cx="1175370" cy="4000500"/>
            <a:chOff x="0" y="0"/>
            <a:chExt cx="1053" cy="3584"/>
          </a:xfrm>
        </p:grpSpPr>
        <p:sp>
          <p:nvSpPr>
            <p:cNvPr id="28673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8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71797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545953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55612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56517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651252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285750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0"/>
          <p:cNvSpPr>
            <a:spLocks/>
          </p:cNvSpPr>
          <p:nvPr/>
        </p:nvSpPr>
        <p:spPr bwMode="auto">
          <a:xfrm>
            <a:off x="737816" y="3827398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2762623" y="3835211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923107" y="2076152"/>
            <a:ext cx="303609" cy="294680"/>
            <a:chOff x="0" y="0"/>
            <a:chExt cx="272" cy="264"/>
          </a:xfrm>
        </p:grpSpPr>
        <p:sp>
          <p:nvSpPr>
            <p:cNvPr id="28684" name="AutoShape 12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076028" y="2227957"/>
            <a:ext cx="303609" cy="294680"/>
            <a:chOff x="0" y="0"/>
            <a:chExt cx="272" cy="264"/>
          </a:xfrm>
        </p:grpSpPr>
        <p:sp>
          <p:nvSpPr>
            <p:cNvPr id="28687" name="AutoShape 15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1227832" y="2388691"/>
            <a:ext cx="303609" cy="294680"/>
            <a:chOff x="0" y="0"/>
            <a:chExt cx="272" cy="264"/>
          </a:xfrm>
        </p:grpSpPr>
        <p:sp>
          <p:nvSpPr>
            <p:cNvPr id="28690" name="AutoShape 18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380753" y="2540496"/>
            <a:ext cx="303609" cy="294680"/>
            <a:chOff x="0" y="0"/>
            <a:chExt cx="272" cy="264"/>
          </a:xfrm>
        </p:grpSpPr>
        <p:sp>
          <p:nvSpPr>
            <p:cNvPr id="28693" name="AutoShape 21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6467326" y="1587252"/>
            <a:ext cx="727770" cy="295796"/>
            <a:chOff x="0" y="0"/>
            <a:chExt cx="652" cy="265"/>
          </a:xfrm>
        </p:grpSpPr>
        <p:sp>
          <p:nvSpPr>
            <p:cNvPr id="28696" name="AutoShape 24"/>
            <p:cNvSpPr>
              <a:spLocks/>
            </p:cNvSpPr>
            <p:nvPr/>
          </p:nvSpPr>
          <p:spPr bwMode="auto">
            <a:xfrm>
              <a:off x="0" y="1"/>
              <a:ext cx="652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6467327" y="2597423"/>
            <a:ext cx="716607" cy="294680"/>
            <a:chOff x="0" y="0"/>
            <a:chExt cx="642" cy="264"/>
          </a:xfrm>
        </p:grpSpPr>
        <p:sp>
          <p:nvSpPr>
            <p:cNvPr id="28699" name="AutoShape 27"/>
            <p:cNvSpPr>
              <a:spLocks/>
            </p:cNvSpPr>
            <p:nvPr/>
          </p:nvSpPr>
          <p:spPr bwMode="auto">
            <a:xfrm>
              <a:off x="0" y="13"/>
              <a:ext cx="642" cy="238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/>
            </p:cNvSpPr>
            <p:nvPr/>
          </p:nvSpPr>
          <p:spPr bwMode="auto">
            <a:xfrm>
              <a:off x="14" y="0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6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1977926" y="3136553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rot="10800000" flipH="1">
            <a:off x="4006081" y="183951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rot="10800000" flipH="1">
            <a:off x="4006082" y="2849687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4006082" y="3136553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006082" y="313655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474023" y="3652243"/>
            <a:ext cx="718840" cy="315888"/>
            <a:chOff x="0" y="0"/>
            <a:chExt cx="644" cy="283"/>
          </a:xfrm>
        </p:grpSpPr>
        <p:sp>
          <p:nvSpPr>
            <p:cNvPr id="28707" name="AutoShape 35"/>
            <p:cNvSpPr>
              <a:spLocks/>
            </p:cNvSpPr>
            <p:nvPr/>
          </p:nvSpPr>
          <p:spPr bwMode="auto">
            <a:xfrm>
              <a:off x="0" y="0"/>
              <a:ext cx="644" cy="283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/>
            </p:cNvSpPr>
            <p:nvPr/>
          </p:nvSpPr>
          <p:spPr bwMode="auto">
            <a:xfrm>
              <a:off x="17" y="12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172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6475140" y="4695900"/>
            <a:ext cx="695399" cy="313655"/>
            <a:chOff x="0" y="0"/>
            <a:chExt cx="622" cy="281"/>
          </a:xfrm>
        </p:grpSpPr>
        <p:sp>
          <p:nvSpPr>
            <p:cNvPr id="28710" name="AutoShape 38"/>
            <p:cNvSpPr>
              <a:spLocks/>
            </p:cNvSpPr>
            <p:nvPr/>
          </p:nvSpPr>
          <p:spPr bwMode="auto">
            <a:xfrm>
              <a:off x="0" y="0"/>
              <a:ext cx="622" cy="281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/>
            </p:cNvSpPr>
            <p:nvPr/>
          </p:nvSpPr>
          <p:spPr bwMode="auto">
            <a:xfrm>
              <a:off x="14" y="9"/>
              <a:ext cx="5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091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grpSp>
        <p:nvGrpSpPr>
          <p:cNvPr id="28715" name="Group 43"/>
          <p:cNvGrpSpPr>
            <a:grpSpLocks/>
          </p:cNvGrpSpPr>
          <p:nvPr/>
        </p:nvGrpSpPr>
        <p:grpSpPr bwMode="auto">
          <a:xfrm>
            <a:off x="3087440" y="2922240"/>
            <a:ext cx="658564" cy="339328"/>
            <a:chOff x="0" y="0"/>
            <a:chExt cx="590" cy="304"/>
          </a:xfrm>
        </p:grpSpPr>
        <p:sp>
          <p:nvSpPr>
            <p:cNvPr id="28713" name="AutoShape 41"/>
            <p:cNvSpPr>
              <a:spLocks/>
            </p:cNvSpPr>
            <p:nvPr/>
          </p:nvSpPr>
          <p:spPr bwMode="auto">
            <a:xfrm>
              <a:off x="0" y="0"/>
              <a:ext cx="590" cy="304"/>
            </a:xfrm>
            <a:prstGeom prst="roundRect">
              <a:avLst>
                <a:gd name="adj" fmla="val 11838"/>
              </a:avLst>
            </a:prstGeom>
            <a:solidFill>
              <a:srgbClr val="FF0000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/>
            </p:cNvSpPr>
            <p:nvPr/>
          </p:nvSpPr>
          <p:spPr bwMode="auto">
            <a:xfrm>
              <a:off x="16" y="20"/>
              <a:ext cx="5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0657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16" name="Rectangle 44"/>
          <p:cNvSpPr>
            <a:spLocks/>
          </p:cNvSpPr>
          <p:nvPr/>
        </p:nvSpPr>
        <p:spPr bwMode="auto">
          <a:xfrm>
            <a:off x="314771" y="1507912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526852" y="4554141"/>
            <a:ext cx="741164" cy="296912"/>
            <a:chOff x="0" y="0"/>
            <a:chExt cx="664" cy="265"/>
          </a:xfrm>
        </p:grpSpPr>
        <p:sp>
          <p:nvSpPr>
            <p:cNvPr id="28717" name="AutoShape 45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8" name="Rectangle 46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1285875" y="4551909"/>
            <a:ext cx="741164" cy="296912"/>
            <a:chOff x="0" y="0"/>
            <a:chExt cx="664" cy="265"/>
          </a:xfrm>
        </p:grpSpPr>
        <p:sp>
          <p:nvSpPr>
            <p:cNvPr id="28720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1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2053828" y="4551909"/>
            <a:ext cx="741164" cy="296912"/>
            <a:chOff x="0" y="0"/>
            <a:chExt cx="664" cy="265"/>
          </a:xfrm>
        </p:grpSpPr>
        <p:sp>
          <p:nvSpPr>
            <p:cNvPr id="28723" name="AutoShape 51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4" name="Rectangle 52"/>
            <p:cNvSpPr>
              <a:spLocks/>
            </p:cNvSpPr>
            <p:nvPr/>
          </p:nvSpPr>
          <p:spPr bwMode="auto">
            <a:xfrm>
              <a:off x="16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2817316" y="4551909"/>
            <a:ext cx="741164" cy="296912"/>
            <a:chOff x="0" y="0"/>
            <a:chExt cx="664" cy="265"/>
          </a:xfrm>
        </p:grpSpPr>
        <p:sp>
          <p:nvSpPr>
            <p:cNvPr id="28726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7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29" name="Rectangle 57"/>
          <p:cNvSpPr>
            <a:spLocks/>
          </p:cNvSpPr>
          <p:nvPr/>
        </p:nvSpPr>
        <p:spPr bwMode="auto">
          <a:xfrm>
            <a:off x="7552284" y="443631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 rot="10800000">
            <a:off x="7183934" y="4876726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6436072" y="4679156"/>
            <a:ext cx="741164" cy="299145"/>
            <a:chOff x="0" y="0"/>
            <a:chExt cx="664" cy="268"/>
          </a:xfrm>
        </p:grpSpPr>
        <p:sp>
          <p:nvSpPr>
            <p:cNvPr id="28731" name="AutoShape 59"/>
            <p:cNvSpPr>
              <a:spLocks/>
            </p:cNvSpPr>
            <p:nvPr/>
          </p:nvSpPr>
          <p:spPr bwMode="auto">
            <a:xfrm>
              <a:off x="0" y="4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32" name="Rectangle 60"/>
            <p:cNvSpPr>
              <a:spLocks/>
            </p:cNvSpPr>
            <p:nvPr/>
          </p:nvSpPr>
          <p:spPr bwMode="auto">
            <a:xfrm>
              <a:off x="17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34" name="Rectangle 62"/>
          <p:cNvSpPr>
            <a:spLocks/>
          </p:cNvSpPr>
          <p:nvPr/>
        </p:nvSpPr>
        <p:spPr bwMode="auto">
          <a:xfrm>
            <a:off x="767953" y="-357187"/>
            <a:ext cx="784026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ea typeface="ＭＳ Ｐゴシック" charset="0"/>
                <a:cs typeface="Gill Sans" charset="0"/>
              </a:rPr>
              <a:t>Incast Workload Overfills Buffers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6036C4CF-580F-D54A-B166-A576A5C95628}" type="slidenum">
              <a:rPr lang="en-US" sz="1300">
                <a:cs typeface="Gill Sans" charset="0"/>
              </a:rPr>
              <a:pPr algn="ctr"/>
              <a:t>42</a:t>
            </a:fld>
            <a:endParaRPr lang="en-US" sz="1300">
              <a:cs typeface="Gill Sans" charset="0"/>
            </a:endParaRPr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 rot="10800000" flipH="1">
            <a:off x="615033" y="5910337"/>
            <a:ext cx="790388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901898" y="5732859"/>
            <a:ext cx="0" cy="37504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1214438" y="5715001"/>
            <a:ext cx="0" cy="4040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2830711" y="5704954"/>
            <a:ext cx="0" cy="4230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0" name="Rectangle 68"/>
          <p:cNvSpPr>
            <a:spLocks/>
          </p:cNvSpPr>
          <p:nvPr/>
        </p:nvSpPr>
        <p:spPr bwMode="auto">
          <a:xfrm>
            <a:off x="455414" y="6148090"/>
            <a:ext cx="86618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Sent</a:t>
            </a:r>
          </a:p>
        </p:txBody>
      </p:sp>
      <p:sp>
        <p:nvSpPr>
          <p:cNvPr id="28741" name="Rectangle 69"/>
          <p:cNvSpPr>
            <a:spLocks/>
          </p:cNvSpPr>
          <p:nvPr/>
        </p:nvSpPr>
        <p:spPr bwMode="auto">
          <a:xfrm>
            <a:off x="714375" y="5116711"/>
            <a:ext cx="10358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Received</a:t>
            </a:r>
          </a:p>
        </p:txBody>
      </p:sp>
      <p:sp>
        <p:nvSpPr>
          <p:cNvPr id="28742" name="Rectangle 70"/>
          <p:cNvSpPr>
            <a:spLocks/>
          </p:cNvSpPr>
          <p:nvPr/>
        </p:nvSpPr>
        <p:spPr bwMode="auto">
          <a:xfrm>
            <a:off x="2080617" y="5080992"/>
            <a:ext cx="14823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Responses 1-3 completed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1839516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4" name="Rectangle 72"/>
          <p:cNvSpPr>
            <a:spLocks/>
          </p:cNvSpPr>
          <p:nvPr/>
        </p:nvSpPr>
        <p:spPr bwMode="auto">
          <a:xfrm>
            <a:off x="1348383" y="6161484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dropped</a:t>
            </a:r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6831211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6" name="Rectangle 74"/>
          <p:cNvSpPr>
            <a:spLocks/>
          </p:cNvSpPr>
          <p:nvPr/>
        </p:nvSpPr>
        <p:spPr bwMode="auto">
          <a:xfrm>
            <a:off x="6259711" y="6090047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Resent</a:t>
            </a:r>
          </a:p>
        </p:txBody>
      </p:sp>
      <p:sp>
        <p:nvSpPr>
          <p:cNvPr id="28747" name="Rectangle 75"/>
          <p:cNvSpPr>
            <a:spLocks/>
          </p:cNvSpPr>
          <p:nvPr/>
        </p:nvSpPr>
        <p:spPr bwMode="auto">
          <a:xfrm>
            <a:off x="4039568" y="5518457"/>
            <a:ext cx="85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Link Idle!</a:t>
            </a:r>
          </a:p>
        </p:txBody>
      </p:sp>
      <p:sp>
        <p:nvSpPr>
          <p:cNvPr id="28748" name="Rectangle 76"/>
          <p:cNvSpPr>
            <a:spLocks/>
          </p:cNvSpPr>
          <p:nvPr/>
        </p:nvSpPr>
        <p:spPr bwMode="auto">
          <a:xfrm>
            <a:off x="2536031" y="2294930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9" name="AutoShape 77"/>
          <p:cNvSpPr>
            <a:spLocks/>
          </p:cNvSpPr>
          <p:nvPr/>
        </p:nvSpPr>
        <p:spPr bwMode="auto">
          <a:xfrm>
            <a:off x="2553891" y="26967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0" name="AutoShape 78"/>
          <p:cNvSpPr>
            <a:spLocks/>
          </p:cNvSpPr>
          <p:nvPr/>
        </p:nvSpPr>
        <p:spPr bwMode="auto">
          <a:xfrm>
            <a:off x="2553891" y="2518172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1" name="AutoShape 79"/>
          <p:cNvSpPr>
            <a:spLocks/>
          </p:cNvSpPr>
          <p:nvPr/>
        </p:nvSpPr>
        <p:spPr bwMode="auto">
          <a:xfrm>
            <a:off x="2553891" y="233064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4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5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6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8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8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8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9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1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utoUpdateAnimBg="0"/>
      <p:bldP spid="28729" grpId="0" autoUpdateAnimBg="0"/>
      <p:bldP spid="28730" grpId="0" animBg="1"/>
      <p:bldP spid="28737" grpId="0" animBg="1"/>
      <p:bldP spid="28738" grpId="0" animBg="1"/>
      <p:bldP spid="28739" grpId="0" animBg="1"/>
      <p:bldP spid="28740" grpId="0" autoUpdateAnimBg="0"/>
      <p:bldP spid="28741" grpId="0" autoUpdateAnimBg="0"/>
      <p:bldP spid="28742" grpId="0" autoUpdateAnimBg="0"/>
      <p:bldP spid="28743" grpId="0" animBg="1"/>
      <p:bldP spid="28744" grpId="0" autoUpdateAnimBg="0"/>
      <p:bldP spid="28745" grpId="0" animBg="1"/>
      <p:bldP spid="28746" grpId="0" autoUpdateAnimBg="0"/>
      <p:bldP spid="28747" grpId="0" autoUpdateAnimBg="0"/>
      <p:bldP spid="28749" grpId="0" animBg="1"/>
      <p:bldP spid="28749" grpId="1" animBg="1"/>
      <p:bldP spid="28750" grpId="0" animBg="1"/>
      <p:bldP spid="28750" grpId="1" animBg="1"/>
      <p:bldP spid="28751" grpId="0" animBg="1"/>
      <p:bldP spid="2875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5349875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557338"/>
            <a:ext cx="915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570288"/>
            <a:ext cx="1643062" cy="693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88" y="6356350"/>
            <a:ext cx="2133600" cy="365125"/>
          </a:xfrm>
        </p:spPr>
        <p:txBody>
          <a:bodyPr/>
          <a:lstStyle/>
          <a:p>
            <a:pPr>
              <a:defRPr/>
            </a:pPr>
            <a:fld id="{B90372EE-A76A-4C7B-8000-8CA9BFA024A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13319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50" y="338137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699125" y="391636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850" y="2043113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263" y="4038600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1522413" y="11001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1</a:t>
            </a:r>
          </a:p>
        </p:txBody>
      </p:sp>
      <p:sp>
        <p:nvSpPr>
          <p:cNvPr id="13329" name="TextBox 44"/>
          <p:cNvSpPr txBox="1">
            <a:spLocks noChangeArrowheads="1"/>
          </p:cNvSpPr>
          <p:nvPr/>
        </p:nvSpPr>
        <p:spPr bwMode="auto">
          <a:xfrm>
            <a:off x="1522413" y="4910138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2</a:t>
            </a:r>
          </a:p>
        </p:txBody>
      </p:sp>
      <p:sp>
        <p:nvSpPr>
          <p:cNvPr id="13330" name="TextBox 45"/>
          <p:cNvSpPr txBox="1">
            <a:spLocks noChangeArrowheads="1"/>
          </p:cNvSpPr>
          <p:nvPr/>
        </p:nvSpPr>
        <p:spPr bwMode="auto">
          <a:xfrm>
            <a:off x="7237413" y="28638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9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3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7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11125" y="1785938"/>
            <a:ext cx="1335088" cy="593725"/>
            <a:chOff x="3389376" y="1676400"/>
            <a:chExt cx="1335024" cy="594360"/>
          </a:xfrm>
        </p:grpSpPr>
        <p:sp>
          <p:nvSpPr>
            <p:cNvPr id="13337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8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9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0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1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2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57600" y="1752600"/>
            <a:ext cx="5486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Increased latency for short flows.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4910138"/>
            <a:ext cx="5410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0000CC"/>
                </a:solidFill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For 10% packets: 1ms &lt; RTT &lt; 15ms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Link-Layer Flow Control</a:t>
            </a:r>
            <a:br>
              <a:rPr lang="en-US" dirty="0" smtClean="0"/>
            </a:br>
            <a:r>
              <a:rPr lang="en-US" sz="2200" dirty="0" smtClean="0"/>
              <a:t>Common between switches but this is flow-control to the end host too…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idea to reduce </a:t>
            </a:r>
            <a:r>
              <a:rPr lang="en-US" dirty="0" err="1" smtClean="0"/>
              <a:t>incast</a:t>
            </a:r>
            <a:r>
              <a:rPr lang="en-US" dirty="0" smtClean="0"/>
              <a:t> is to employ Link-Layer Flow Control…..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 descr="stop-sign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2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AutoShape 79"/>
          <p:cNvSpPr>
            <a:spLocks/>
          </p:cNvSpPr>
          <p:nvPr/>
        </p:nvSpPr>
        <p:spPr bwMode="auto">
          <a:xfrm>
            <a:off x="7000759" y="3805524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48261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79"/>
          <p:cNvSpPr>
            <a:spLocks/>
          </p:cNvSpPr>
          <p:nvPr/>
        </p:nvSpPr>
        <p:spPr bwMode="auto">
          <a:xfrm>
            <a:off x="7000759" y="5916657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67" y="5094111"/>
            <a:ext cx="502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the Data-Link can use specially coded symbols in the coding to say “Stop” and “Start”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14 0 -0.04828 0 -0.07224 0 L -0.15474 -0.25481 L -0.26623 -0.29743 " pathEditMode="relative" ptsTypes="f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32 0.01042 L -0.15434 -0.1007 L -0.26233 -0.14398 " pathEditMode="relative" ptsTypes="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42 -0.00764 L -0.16204 0.04633 L -0.2678 0.0039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6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Link Layer Flow Control – The Dark side</a:t>
            </a:r>
            <a:br>
              <a:rPr lang="en-US" sz="3600" dirty="0" smtClean="0"/>
            </a:br>
            <a:r>
              <a:rPr lang="en-US" sz="3600" dirty="0" smtClean="0"/>
              <a:t>Head of Line Blocking….</a:t>
            </a:r>
            <a:endParaRPr lang="en-US" sz="36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8" descr="stop-sign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0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2647322"/>
            <a:ext cx="258961" cy="1339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6"/>
          <p:cNvSpPr>
            <a:spLocks/>
          </p:cNvSpPr>
          <p:nvPr/>
        </p:nvSpPr>
        <p:spPr bwMode="auto">
          <a:xfrm>
            <a:off x="6956111" y="236938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89" y="4960111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3757396" y="4520322"/>
            <a:ext cx="712143" cy="55967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6"/>
          <p:cNvSpPr>
            <a:spLocks/>
          </p:cNvSpPr>
          <p:nvPr/>
        </p:nvSpPr>
        <p:spPr bwMode="auto">
          <a:xfrm>
            <a:off x="4290351" y="4826166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97000" y="5252557"/>
            <a:ext cx="1113589" cy="0"/>
          </a:xfrm>
          <a:prstGeom prst="straightConnector1">
            <a:avLst/>
          </a:prstGeom>
          <a:ln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4000" y="5397666"/>
            <a:ext cx="210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no good reason….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989667"/>
            <a:ext cx="443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HOL blocking does not even differentiate processes so this can occur between competing processes on a pair of machines – no datacenter required.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>
            <a:off x="3434863" y="2714295"/>
            <a:ext cx="3565896" cy="2365704"/>
          </a:xfrm>
          <a:prstGeom prst="straightConnector1">
            <a:avLst/>
          </a:prstGeom>
          <a:ln>
            <a:solidFill>
              <a:schemeClr val="accent4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 Flow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its worse that you imagine….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199" y="1905242"/>
            <a:ext cx="5723467" cy="3801095"/>
            <a:chOff x="1674813" y="1811338"/>
            <a:chExt cx="5073650" cy="485015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64"/>
            <p:cNvSpPr txBox="1">
              <a:spLocks noChangeArrowheads="1"/>
            </p:cNvSpPr>
            <p:nvPr/>
          </p:nvSpPr>
          <p:spPr bwMode="auto">
            <a:xfrm>
              <a:off x="4478641" y="472637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Calibri" charset="0"/>
                </a:rPr>
                <a:t>…</a:t>
              </a:r>
            </a:p>
          </p:txBody>
        </p:sp>
        <p:cxnSp>
          <p:nvCxnSpPr>
            <p:cNvPr id="50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" name="Picture 5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8" y="2973952"/>
            <a:ext cx="584889" cy="561494"/>
          </a:xfrm>
          <a:prstGeom prst="rect">
            <a:avLst/>
          </a:prstGeom>
        </p:spPr>
      </p:pic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4422716" y="4020270"/>
            <a:ext cx="768776" cy="116830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51367" y="4091364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48231" y="4292795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51367" y="4513187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560782" y="4726468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563919" y="4949229"/>
            <a:ext cx="511473" cy="13981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Connector 39"/>
          <p:cNvCxnSpPr>
            <a:cxnSpLocks noChangeShapeType="1"/>
            <a:stCxn id="13" idx="2"/>
            <a:endCxn id="65" idx="0"/>
          </p:cNvCxnSpPr>
          <p:nvPr/>
        </p:nvCxnSpPr>
        <p:spPr bwMode="auto">
          <a:xfrm>
            <a:off x="4806282" y="3843734"/>
            <a:ext cx="822" cy="17653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" name="Picture 7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" y="4407251"/>
            <a:ext cx="479409" cy="460233"/>
          </a:xfrm>
          <a:prstGeom prst="rect">
            <a:avLst/>
          </a:prstGeom>
        </p:spPr>
      </p:pic>
      <p:pic>
        <p:nvPicPr>
          <p:cNvPr id="76" name="Picture 7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70" y="2210054"/>
            <a:ext cx="584889" cy="561494"/>
          </a:xfrm>
          <a:prstGeom prst="rect">
            <a:avLst/>
          </a:prstGeom>
        </p:spPr>
      </p:pic>
      <p:pic>
        <p:nvPicPr>
          <p:cNvPr id="77" name="Picture 7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00" y="2412458"/>
            <a:ext cx="584889" cy="561494"/>
          </a:xfrm>
          <a:prstGeom prst="rect">
            <a:avLst/>
          </a:prstGeom>
        </p:spPr>
      </p:pic>
      <p:pic>
        <p:nvPicPr>
          <p:cNvPr id="78" name="Picture 7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3259652"/>
            <a:ext cx="584889" cy="561494"/>
          </a:xfrm>
          <a:prstGeom prst="rect">
            <a:avLst/>
          </a:prstGeom>
        </p:spPr>
      </p:pic>
      <p:pic>
        <p:nvPicPr>
          <p:cNvPr id="80" name="Picture 7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7" y="3911211"/>
            <a:ext cx="335772" cy="322341"/>
          </a:xfrm>
          <a:prstGeom prst="rect">
            <a:avLst/>
          </a:prstGeom>
        </p:spPr>
      </p:pic>
      <p:pic>
        <p:nvPicPr>
          <p:cNvPr id="85" name="Picture 8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45" y="4178947"/>
            <a:ext cx="335772" cy="322341"/>
          </a:xfrm>
          <a:prstGeom prst="rect">
            <a:avLst/>
          </a:prstGeom>
        </p:spPr>
      </p:pic>
      <p:pic>
        <p:nvPicPr>
          <p:cNvPr id="87" name="Picture 8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5" y="4444023"/>
            <a:ext cx="335772" cy="322341"/>
          </a:xfrm>
          <a:prstGeom prst="rect">
            <a:avLst/>
          </a:prstGeom>
        </p:spPr>
      </p:pic>
      <p:pic>
        <p:nvPicPr>
          <p:cNvPr id="88" name="Picture 8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4655375"/>
            <a:ext cx="335772" cy="322341"/>
          </a:xfrm>
          <a:prstGeom prst="rect">
            <a:avLst/>
          </a:prstGeom>
        </p:spPr>
      </p:pic>
      <p:pic>
        <p:nvPicPr>
          <p:cNvPr id="89" name="Picture 8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5" y="4927875"/>
            <a:ext cx="335772" cy="322341"/>
          </a:xfrm>
          <a:prstGeom prst="rect">
            <a:avLst/>
          </a:prstGeom>
        </p:spPr>
      </p:pic>
      <p:pic>
        <p:nvPicPr>
          <p:cNvPr id="91" name="Picture 9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28" y="3340000"/>
            <a:ext cx="584889" cy="561494"/>
          </a:xfrm>
          <a:prstGeom prst="rect">
            <a:avLst/>
          </a:prstGeom>
        </p:spPr>
      </p:pic>
      <p:pic>
        <p:nvPicPr>
          <p:cNvPr id="92" name="Picture 9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64" y="1649451"/>
            <a:ext cx="584889" cy="561494"/>
          </a:xfrm>
          <a:prstGeom prst="rect">
            <a:avLst/>
          </a:prstGeom>
        </p:spPr>
      </p:pic>
      <p:pic>
        <p:nvPicPr>
          <p:cNvPr id="93" name="Picture 9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2490801"/>
            <a:ext cx="584889" cy="561494"/>
          </a:xfrm>
          <a:prstGeom prst="rect">
            <a:avLst/>
          </a:prstGeom>
        </p:spPr>
      </p:pic>
      <p:pic>
        <p:nvPicPr>
          <p:cNvPr id="94" name="Picture 9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03" y="3340000"/>
            <a:ext cx="584889" cy="561494"/>
          </a:xfrm>
          <a:prstGeom prst="rect">
            <a:avLst/>
          </a:prstGeom>
        </p:spPr>
      </p:pic>
      <p:pic>
        <p:nvPicPr>
          <p:cNvPr id="95" name="Picture 9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9" y="3412052"/>
            <a:ext cx="584889" cy="561494"/>
          </a:xfrm>
          <a:prstGeom prst="rect">
            <a:avLst/>
          </a:prstGeom>
        </p:spPr>
      </p:pic>
      <p:pic>
        <p:nvPicPr>
          <p:cNvPr id="96" name="Picture 9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71" y="3349717"/>
            <a:ext cx="584889" cy="561494"/>
          </a:xfrm>
          <a:prstGeom prst="rect">
            <a:avLst/>
          </a:prstGeom>
        </p:spPr>
      </p:pic>
      <p:pic>
        <p:nvPicPr>
          <p:cNvPr id="97" name="Picture 9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7" y="4023887"/>
            <a:ext cx="335772" cy="322341"/>
          </a:xfrm>
          <a:prstGeom prst="rect">
            <a:avLst/>
          </a:prstGeom>
        </p:spPr>
      </p:pic>
      <p:pic>
        <p:nvPicPr>
          <p:cNvPr id="98" name="Picture 9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5" y="4291623"/>
            <a:ext cx="335772" cy="322341"/>
          </a:xfrm>
          <a:prstGeom prst="rect">
            <a:avLst/>
          </a:prstGeom>
        </p:spPr>
      </p:pic>
      <p:pic>
        <p:nvPicPr>
          <p:cNvPr id="99" name="Picture 9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5" y="4556699"/>
            <a:ext cx="335772" cy="322341"/>
          </a:xfrm>
          <a:prstGeom prst="rect">
            <a:avLst/>
          </a:prstGeom>
        </p:spPr>
      </p:pic>
      <p:pic>
        <p:nvPicPr>
          <p:cNvPr id="100" name="Picture 9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36" y="4768051"/>
            <a:ext cx="335772" cy="322341"/>
          </a:xfrm>
          <a:prstGeom prst="rect">
            <a:avLst/>
          </a:prstGeom>
        </p:spPr>
      </p:pic>
      <p:pic>
        <p:nvPicPr>
          <p:cNvPr id="101" name="Picture 10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95" y="5040551"/>
            <a:ext cx="335772" cy="322341"/>
          </a:xfrm>
          <a:prstGeom prst="rect">
            <a:avLst/>
          </a:prstGeom>
        </p:spPr>
      </p:pic>
      <p:pic>
        <p:nvPicPr>
          <p:cNvPr id="102" name="Picture 10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68" y="3979202"/>
            <a:ext cx="335772" cy="322341"/>
          </a:xfrm>
          <a:prstGeom prst="rect">
            <a:avLst/>
          </a:prstGeom>
        </p:spPr>
      </p:pic>
      <p:pic>
        <p:nvPicPr>
          <p:cNvPr id="103" name="Picture 10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16" y="4246938"/>
            <a:ext cx="335772" cy="322341"/>
          </a:xfrm>
          <a:prstGeom prst="rect">
            <a:avLst/>
          </a:prstGeom>
        </p:spPr>
      </p:pic>
      <p:pic>
        <p:nvPicPr>
          <p:cNvPr id="104" name="Picture 10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4512014"/>
            <a:ext cx="335772" cy="322341"/>
          </a:xfrm>
          <a:prstGeom prst="rect">
            <a:avLst/>
          </a:prstGeom>
        </p:spPr>
      </p:pic>
      <p:pic>
        <p:nvPicPr>
          <p:cNvPr id="105" name="Picture 10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7" y="4723366"/>
            <a:ext cx="335772" cy="322341"/>
          </a:xfrm>
          <a:prstGeom prst="rect">
            <a:avLst/>
          </a:prstGeom>
        </p:spPr>
      </p:pic>
      <p:pic>
        <p:nvPicPr>
          <p:cNvPr id="106" name="Picture 10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26" y="4995866"/>
            <a:ext cx="335772" cy="322341"/>
          </a:xfrm>
          <a:prstGeom prst="rect">
            <a:avLst/>
          </a:prstGeom>
        </p:spPr>
      </p:pic>
      <p:pic>
        <p:nvPicPr>
          <p:cNvPr id="107" name="Picture 10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69" y="3980375"/>
            <a:ext cx="335772" cy="322341"/>
          </a:xfrm>
          <a:prstGeom prst="rect">
            <a:avLst/>
          </a:prstGeom>
        </p:spPr>
      </p:pic>
      <p:pic>
        <p:nvPicPr>
          <p:cNvPr id="108" name="Picture 10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7" y="4248111"/>
            <a:ext cx="335772" cy="322341"/>
          </a:xfrm>
          <a:prstGeom prst="rect">
            <a:avLst/>
          </a:prstGeom>
        </p:spPr>
      </p:pic>
      <p:pic>
        <p:nvPicPr>
          <p:cNvPr id="109" name="Picture 10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7" y="4513187"/>
            <a:ext cx="335772" cy="322341"/>
          </a:xfrm>
          <a:prstGeom prst="rect">
            <a:avLst/>
          </a:prstGeom>
        </p:spPr>
      </p:pic>
      <p:pic>
        <p:nvPicPr>
          <p:cNvPr id="110" name="Picture 10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68" y="4724539"/>
            <a:ext cx="335772" cy="322341"/>
          </a:xfrm>
          <a:prstGeom prst="rect">
            <a:avLst/>
          </a:prstGeom>
        </p:spPr>
      </p:pic>
      <p:pic>
        <p:nvPicPr>
          <p:cNvPr id="111" name="Picture 11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27" y="4997039"/>
            <a:ext cx="335772" cy="32234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96440" y="1679222"/>
            <a:ext cx="2706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down on trouble….</a:t>
            </a:r>
          </a:p>
          <a:p>
            <a:endParaRPr lang="en-US" dirty="0"/>
          </a:p>
          <a:p>
            <a:r>
              <a:rPr lang="en-US" dirty="0" smtClean="0"/>
              <a:t>Did I mention this is Link-Layer!</a:t>
            </a:r>
          </a:p>
          <a:p>
            <a:endParaRPr lang="en-US" dirty="0"/>
          </a:p>
          <a:p>
            <a:r>
              <a:rPr lang="en-US" dirty="0" smtClean="0"/>
              <a:t>That means no (IP) control traffic, no routing messages….</a:t>
            </a:r>
          </a:p>
          <a:p>
            <a:endParaRPr lang="en-US" dirty="0"/>
          </a:p>
          <a:p>
            <a:r>
              <a:rPr lang="en-US" dirty="0" smtClean="0"/>
              <a:t>a whole system waiting for one machine</a:t>
            </a:r>
          </a:p>
          <a:p>
            <a:endParaRPr lang="en-US" dirty="0" smtClean="0"/>
          </a:p>
          <a:p>
            <a:r>
              <a:rPr lang="en-US" dirty="0" err="1" smtClean="0"/>
              <a:t>Incast</a:t>
            </a:r>
            <a:r>
              <a:rPr lang="en-US" dirty="0" smtClean="0"/>
              <a:t> is very unpleasant.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950" y="5856111"/>
            <a:ext cx="811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the impact of HOL in Link Layer Flow Control can be done through priority queues and </a:t>
            </a:r>
            <a:r>
              <a:rPr lang="en-US" i="1" dirty="0" smtClean="0"/>
              <a:t>overtaking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packet will reach in </a:t>
            </a:r>
            <a:r>
              <a:rPr lang="en-US" dirty="0" err="1" smtClean="0">
                <a:solidFill>
                  <a:srgbClr val="000090"/>
                </a:solidFill>
              </a:rPr>
              <a:t>Xms</a:t>
            </a:r>
            <a:r>
              <a:rPr lang="en-US" dirty="0" smtClean="0">
                <a:solidFill>
                  <a:srgbClr val="000090"/>
                </a:solidFill>
              </a:rPr>
              <a:t>, or not at all”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VM will always see at least </a:t>
            </a:r>
            <a:r>
              <a:rPr lang="en-US" dirty="0" err="1" smtClean="0">
                <a:solidFill>
                  <a:srgbClr val="000090"/>
                </a:solidFill>
              </a:rPr>
              <a:t>YGbps</a:t>
            </a:r>
            <a:r>
              <a:rPr lang="en-US" dirty="0" smtClean="0">
                <a:solidFill>
                  <a:srgbClr val="000090"/>
                </a:solidFill>
              </a:rPr>
              <a:t> throughput”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Resurrecting `best effort’ vs. `Quality of Service’ debates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is still an open question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“No traffic between VMs of tenant A and tenant B”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X cannot consume more than </a:t>
            </a:r>
            <a:r>
              <a:rPr lang="en-US" dirty="0" err="1" smtClean="0">
                <a:solidFill>
                  <a:srgbClr val="000090"/>
                </a:solidFill>
              </a:rPr>
              <a:t>XGbps</a:t>
            </a:r>
            <a:r>
              <a:rPr lang="en-US" dirty="0" smtClean="0">
                <a:solidFill>
                  <a:srgbClr val="00009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Y’s traffic is low priority”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Q: How’s Ethernet spanning tree looking? 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13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Datacenters?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4704"/>
            <a:ext cx="8905875" cy="5519139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Your &lt;public-life, private-life, banks, government&gt; live in my datacenter.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Security, Privacy, Control, Cost, Energy, (breaking) received wisdom; all this and more come together into sharp focus in datacenters.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Do I need to labor the point?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r>
              <a:rPr lang="en-US" dirty="0" smtClean="0"/>
              <a:t>Cost/efficiency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focus on commodity solutions, ease of management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some debate over the importance in the network case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9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new characteristics and goals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some liberating, some constraining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scalability is the baseline requirement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more emphasis on performance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heterogeneity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interoperability </a:t>
            </a:r>
          </a:p>
          <a:p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0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053775"/>
            <a:ext cx="2324100" cy="3505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65714" y="2739571"/>
            <a:ext cx="4108250" cy="117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8" y="3465286"/>
            <a:ext cx="4314371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56000" y="3193143"/>
            <a:ext cx="3447143" cy="1124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9000" y="3918856"/>
            <a:ext cx="5154230" cy="2884715"/>
            <a:chOff x="2159000" y="3918856"/>
            <a:chExt cx="5154230" cy="2884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918856"/>
              <a:ext cx="5154230" cy="2884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06143" y="5932714"/>
              <a:ext cx="653143" cy="3900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6"/>
            <a:ext cx="8944429" cy="21735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pPr lvl="1"/>
            <a:r>
              <a:rPr lang="en-US" dirty="0" smtClean="0"/>
              <a:t>note: blurry line between aggregation and core </a:t>
            </a:r>
          </a:p>
          <a:p>
            <a:r>
              <a:rPr lang="en-US" dirty="0" smtClean="0"/>
              <a:t>With network redundancy of ~2x for robustness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hwang-blue">
  <a:themeElements>
    <a:clrScheme name="">
      <a:dk1>
        <a:srgbClr val="000000"/>
      </a:dk1>
      <a:lt1>
        <a:srgbClr val="FFFFFF"/>
      </a:lt1>
      <a:dk2>
        <a:srgbClr val="000080"/>
      </a:dk2>
      <a:lt2>
        <a:srgbClr val="CCFFFF"/>
      </a:lt2>
      <a:accent1>
        <a:srgbClr val="3399FF"/>
      </a:accent1>
      <a:accent2>
        <a:srgbClr val="FFFF00"/>
      </a:accent2>
      <a:accent3>
        <a:srgbClr val="AAAAC0"/>
      </a:accent3>
      <a:accent4>
        <a:srgbClr val="DADADA"/>
      </a:accent4>
      <a:accent5>
        <a:srgbClr val="ADCAFF"/>
      </a:accent5>
      <a:accent6>
        <a:srgbClr val="E7E700"/>
      </a:accent6>
      <a:hlink>
        <a:srgbClr val="FFFF00"/>
      </a:hlink>
      <a:folHlink>
        <a:srgbClr val="969696"/>
      </a:folHlink>
    </a:clrScheme>
    <a:fontScheme name="ghwang-blu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hwang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wang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22792</TotalTime>
  <Words>2027</Words>
  <Application>Microsoft Macintosh PowerPoint</Application>
  <PresentationFormat>On-screen Show (4:3)</PresentationFormat>
  <Paragraphs>547</Paragraphs>
  <Slides>51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ghwang-blue</vt:lpstr>
      <vt:lpstr>PowerPoint Presentation</vt:lpstr>
      <vt:lpstr>Datacenters (Optional fun)</vt:lpstr>
      <vt:lpstr>What we will cover (Datacenter Topic 7 is not examinable in 2013-14) </vt:lpstr>
      <vt:lpstr>Disclaimer</vt:lpstr>
      <vt:lpstr>Why Datacenters?</vt:lpstr>
      <vt:lpstr>What goes into a datacenter (network)?</vt:lpstr>
      <vt:lpstr>What goes into a datacenter (network)?</vt:lpstr>
      <vt:lpstr>What goes into a datacenter (network)?</vt:lpstr>
      <vt:lpstr>What goes into a datacenter (network)?</vt:lpstr>
      <vt:lpstr>Example 1</vt:lpstr>
      <vt:lpstr>Example 2</vt:lpstr>
      <vt:lpstr>Observations on DC architecture</vt:lpstr>
      <vt:lpstr>Datacenters have been around for a while</vt:lpstr>
      <vt:lpstr>What’s new?</vt:lpstr>
      <vt:lpstr>SCALE!</vt:lpstr>
      <vt:lpstr>How big exactly?</vt:lpstr>
      <vt:lpstr>What’s new?</vt:lpstr>
      <vt:lpstr>Implications</vt:lpstr>
      <vt:lpstr>Multi-Tier Applications</vt:lpstr>
      <vt:lpstr>Componentization leads to different types of network traffic</vt:lpstr>
      <vt:lpstr>North-South Traffic</vt:lpstr>
      <vt:lpstr>Componentization leads to different types of network traffic</vt:lpstr>
      <vt:lpstr>East-West Traffic</vt:lpstr>
      <vt:lpstr>East-West Traffic</vt:lpstr>
      <vt:lpstr>East-West Traffic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Full Bisection Bandwidth</vt:lpstr>
      <vt:lpstr>A “Scale Out” Design</vt:lpstr>
      <vt:lpstr>Full Bisection Bandwidth Not Sufficient</vt:lpstr>
      <vt:lpstr>What’s different about DC networks?</vt:lpstr>
      <vt:lpstr>What’s different about DC networks?</vt:lpstr>
      <vt:lpstr>What’s different about DC networks?</vt:lpstr>
      <vt:lpstr>An example problem at scale - INCAST</vt:lpstr>
      <vt:lpstr>The Incast Workload</vt:lpstr>
      <vt:lpstr>PowerPoint Presentation</vt:lpstr>
      <vt:lpstr>Queue Buildup</vt:lpstr>
      <vt:lpstr>Link-Layer Flow Control Common between switches but this is flow-control to the end host too…</vt:lpstr>
      <vt:lpstr>Link Layer Flow Control – The Dark side Head of Line Blocking….</vt:lpstr>
      <vt:lpstr>Link Layer Flow Control  But its worse that you imagine….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92</cp:revision>
  <cp:lastPrinted>2014-02-28T10:45:21Z</cp:lastPrinted>
  <dcterms:created xsi:type="dcterms:W3CDTF">2012-03-01T20:08:30Z</dcterms:created>
  <dcterms:modified xsi:type="dcterms:W3CDTF">2015-02-06T13:40:03Z</dcterms:modified>
</cp:coreProperties>
</file>