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notesSlides/notesSlide1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4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5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16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17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18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19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20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21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notesSlides/notesSlide42.xml" ContentType="application/vnd.openxmlformats-officedocument.presentationml.notesSlide+xml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notesSlides/notesSlide43.xml" ContentType="application/vnd.openxmlformats-officedocument.presentationml.notesSlide+xml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51"/>
  </p:notesMasterIdLst>
  <p:handoutMasterIdLst>
    <p:handoutMasterId r:id="rId152"/>
  </p:handoutMasterIdLst>
  <p:sldIdLst>
    <p:sldId id="257" r:id="rId3"/>
    <p:sldId id="260" r:id="rId4"/>
    <p:sldId id="587" r:id="rId5"/>
    <p:sldId id="588" r:id="rId6"/>
    <p:sldId id="574" r:id="rId7"/>
    <p:sldId id="575" r:id="rId8"/>
    <p:sldId id="577" r:id="rId9"/>
    <p:sldId id="691" r:id="rId10"/>
    <p:sldId id="701" r:id="rId11"/>
    <p:sldId id="702" r:id="rId12"/>
    <p:sldId id="703" r:id="rId13"/>
    <p:sldId id="704" r:id="rId14"/>
    <p:sldId id="705" r:id="rId15"/>
    <p:sldId id="706" r:id="rId16"/>
    <p:sldId id="707" r:id="rId17"/>
    <p:sldId id="708" r:id="rId18"/>
    <p:sldId id="584" r:id="rId19"/>
    <p:sldId id="585" r:id="rId20"/>
    <p:sldId id="613" r:id="rId21"/>
    <p:sldId id="615" r:id="rId22"/>
    <p:sldId id="616" r:id="rId23"/>
    <p:sldId id="617" r:id="rId24"/>
    <p:sldId id="618" r:id="rId25"/>
    <p:sldId id="619" r:id="rId26"/>
    <p:sldId id="620" r:id="rId27"/>
    <p:sldId id="621" r:id="rId28"/>
    <p:sldId id="622" r:id="rId29"/>
    <p:sldId id="623" r:id="rId30"/>
    <p:sldId id="626" r:id="rId31"/>
    <p:sldId id="627" r:id="rId32"/>
    <p:sldId id="628" r:id="rId33"/>
    <p:sldId id="629" r:id="rId34"/>
    <p:sldId id="631" r:id="rId35"/>
    <p:sldId id="632" r:id="rId36"/>
    <p:sldId id="633" r:id="rId37"/>
    <p:sldId id="634" r:id="rId38"/>
    <p:sldId id="635" r:id="rId39"/>
    <p:sldId id="636" r:id="rId40"/>
    <p:sldId id="637" r:id="rId41"/>
    <p:sldId id="638" r:id="rId42"/>
    <p:sldId id="639" r:id="rId43"/>
    <p:sldId id="640" r:id="rId44"/>
    <p:sldId id="641" r:id="rId45"/>
    <p:sldId id="647" r:id="rId46"/>
    <p:sldId id="649" r:id="rId47"/>
    <p:sldId id="650" r:id="rId48"/>
    <p:sldId id="651" r:id="rId49"/>
    <p:sldId id="652" r:id="rId50"/>
    <p:sldId id="653" r:id="rId51"/>
    <p:sldId id="654" r:id="rId52"/>
    <p:sldId id="657" r:id="rId53"/>
    <p:sldId id="677" r:id="rId54"/>
    <p:sldId id="678" r:id="rId55"/>
    <p:sldId id="679" r:id="rId56"/>
    <p:sldId id="680" r:id="rId57"/>
    <p:sldId id="681" r:id="rId58"/>
    <p:sldId id="682" r:id="rId59"/>
    <p:sldId id="683" r:id="rId60"/>
    <p:sldId id="684" r:id="rId61"/>
    <p:sldId id="685" r:id="rId62"/>
    <p:sldId id="686" r:id="rId63"/>
    <p:sldId id="687" r:id="rId64"/>
    <p:sldId id="688" r:id="rId65"/>
    <p:sldId id="689" r:id="rId66"/>
    <p:sldId id="690" r:id="rId67"/>
    <p:sldId id="693" r:id="rId68"/>
    <p:sldId id="694" r:id="rId69"/>
    <p:sldId id="695" r:id="rId70"/>
    <p:sldId id="696" r:id="rId71"/>
    <p:sldId id="697" r:id="rId72"/>
    <p:sldId id="404" r:id="rId73"/>
    <p:sldId id="405" r:id="rId74"/>
    <p:sldId id="406" r:id="rId75"/>
    <p:sldId id="407" r:id="rId76"/>
    <p:sldId id="408" r:id="rId77"/>
    <p:sldId id="279" r:id="rId78"/>
    <p:sldId id="280" r:id="rId79"/>
    <p:sldId id="281" r:id="rId80"/>
    <p:sldId id="282" r:id="rId81"/>
    <p:sldId id="283" r:id="rId82"/>
    <p:sldId id="284" r:id="rId83"/>
    <p:sldId id="285" r:id="rId84"/>
    <p:sldId id="286" r:id="rId85"/>
    <p:sldId id="470" r:id="rId86"/>
    <p:sldId id="465" r:id="rId87"/>
    <p:sldId id="466" r:id="rId88"/>
    <p:sldId id="467" r:id="rId89"/>
    <p:sldId id="468" r:id="rId90"/>
    <p:sldId id="469" r:id="rId91"/>
    <p:sldId id="290" r:id="rId92"/>
    <p:sldId id="530" r:id="rId93"/>
    <p:sldId id="529" r:id="rId94"/>
    <p:sldId id="533" r:id="rId95"/>
    <p:sldId id="535" r:id="rId96"/>
    <p:sldId id="537" r:id="rId97"/>
    <p:sldId id="539" r:id="rId98"/>
    <p:sldId id="541" r:id="rId99"/>
    <p:sldId id="542" r:id="rId100"/>
    <p:sldId id="544" r:id="rId101"/>
    <p:sldId id="546" r:id="rId102"/>
    <p:sldId id="591" r:id="rId103"/>
    <p:sldId id="592" r:id="rId104"/>
    <p:sldId id="548" r:id="rId105"/>
    <p:sldId id="561" r:id="rId106"/>
    <p:sldId id="296" r:id="rId107"/>
    <p:sldId id="297" r:id="rId108"/>
    <p:sldId id="301" r:id="rId109"/>
    <p:sldId id="303" r:id="rId110"/>
    <p:sldId id="305" r:id="rId111"/>
    <p:sldId id="306" r:id="rId112"/>
    <p:sldId id="307" r:id="rId113"/>
    <p:sldId id="308" r:id="rId114"/>
    <p:sldId id="309" r:id="rId115"/>
    <p:sldId id="310" r:id="rId116"/>
    <p:sldId id="311" r:id="rId117"/>
    <p:sldId id="312" r:id="rId118"/>
    <p:sldId id="313" r:id="rId119"/>
    <p:sldId id="314" r:id="rId120"/>
    <p:sldId id="315" r:id="rId121"/>
    <p:sldId id="316" r:id="rId122"/>
    <p:sldId id="700" r:id="rId123"/>
    <p:sldId id="319" r:id="rId124"/>
    <p:sldId id="318" r:id="rId125"/>
    <p:sldId id="563" r:id="rId126"/>
    <p:sldId id="564" r:id="rId127"/>
    <p:sldId id="565" r:id="rId128"/>
    <p:sldId id="566" r:id="rId129"/>
    <p:sldId id="567" r:id="rId130"/>
    <p:sldId id="568" r:id="rId131"/>
    <p:sldId id="324" r:id="rId132"/>
    <p:sldId id="325" r:id="rId133"/>
    <p:sldId id="326" r:id="rId134"/>
    <p:sldId id="569" r:id="rId135"/>
    <p:sldId id="596" r:id="rId136"/>
    <p:sldId id="698" r:id="rId137"/>
    <p:sldId id="597" r:id="rId138"/>
    <p:sldId id="598" r:id="rId139"/>
    <p:sldId id="599" r:id="rId140"/>
    <p:sldId id="600" r:id="rId141"/>
    <p:sldId id="601" r:id="rId142"/>
    <p:sldId id="602" r:id="rId143"/>
    <p:sldId id="603" r:id="rId144"/>
    <p:sldId id="604" r:id="rId145"/>
    <p:sldId id="605" r:id="rId146"/>
    <p:sldId id="606" r:id="rId147"/>
    <p:sldId id="607" r:id="rId148"/>
    <p:sldId id="608" r:id="rId149"/>
    <p:sldId id="699" r:id="rId1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0.xml"/><Relationship Id="rId143" Type="http://schemas.openxmlformats.org/officeDocument/2006/relationships/slide" Target="slides/slide141.xml"/><Relationship Id="rId144" Type="http://schemas.openxmlformats.org/officeDocument/2006/relationships/slide" Target="slides/slide142.xml"/><Relationship Id="rId145" Type="http://schemas.openxmlformats.org/officeDocument/2006/relationships/slide" Target="slides/slide143.xml"/><Relationship Id="rId146" Type="http://schemas.openxmlformats.org/officeDocument/2006/relationships/slide" Target="slides/slide144.xml"/><Relationship Id="rId147" Type="http://schemas.openxmlformats.org/officeDocument/2006/relationships/slide" Target="slides/slide145.xml"/><Relationship Id="rId148" Type="http://schemas.openxmlformats.org/officeDocument/2006/relationships/slide" Target="slides/slide146.xml"/><Relationship Id="rId149" Type="http://schemas.openxmlformats.org/officeDocument/2006/relationships/slide" Target="slides/slide14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Relationship Id="rId110" Type="http://schemas.openxmlformats.org/officeDocument/2006/relationships/slide" Target="slides/slide108.xml"/><Relationship Id="rId111" Type="http://schemas.openxmlformats.org/officeDocument/2006/relationships/slide" Target="slides/slide109.xml"/><Relationship Id="rId112" Type="http://schemas.openxmlformats.org/officeDocument/2006/relationships/slide" Target="slides/slide110.xml"/><Relationship Id="rId113" Type="http://schemas.openxmlformats.org/officeDocument/2006/relationships/slide" Target="slides/slide111.xml"/><Relationship Id="rId114" Type="http://schemas.openxmlformats.org/officeDocument/2006/relationships/slide" Target="slides/slide112.xml"/><Relationship Id="rId115" Type="http://schemas.openxmlformats.org/officeDocument/2006/relationships/slide" Target="slides/slide113.xml"/><Relationship Id="rId116" Type="http://schemas.openxmlformats.org/officeDocument/2006/relationships/slide" Target="slides/slide114.xml"/><Relationship Id="rId117" Type="http://schemas.openxmlformats.org/officeDocument/2006/relationships/slide" Target="slides/slide115.xml"/><Relationship Id="rId118" Type="http://schemas.openxmlformats.org/officeDocument/2006/relationships/slide" Target="slides/slide116.xml"/><Relationship Id="rId119" Type="http://schemas.openxmlformats.org/officeDocument/2006/relationships/slide" Target="slides/slide117.xml"/><Relationship Id="rId150" Type="http://schemas.openxmlformats.org/officeDocument/2006/relationships/slide" Target="slides/slide148.xml"/><Relationship Id="rId151" Type="http://schemas.openxmlformats.org/officeDocument/2006/relationships/notesMaster" Target="notesMasters/notesMaster1.xml"/><Relationship Id="rId152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53" Type="http://schemas.openxmlformats.org/officeDocument/2006/relationships/printerSettings" Target="printerSettings/printerSettings1.bin"/><Relationship Id="rId154" Type="http://schemas.openxmlformats.org/officeDocument/2006/relationships/presProps" Target="presProps.xml"/><Relationship Id="rId155" Type="http://schemas.openxmlformats.org/officeDocument/2006/relationships/viewProps" Target="viewProps.xml"/><Relationship Id="rId156" Type="http://schemas.openxmlformats.org/officeDocument/2006/relationships/theme" Target="theme/theme1.xml"/><Relationship Id="rId157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97" Type="http://schemas.openxmlformats.org/officeDocument/2006/relationships/slide" Target="slides/slide95.xml"/><Relationship Id="rId98" Type="http://schemas.openxmlformats.org/officeDocument/2006/relationships/slide" Target="slides/slide96.xml"/><Relationship Id="rId99" Type="http://schemas.openxmlformats.org/officeDocument/2006/relationships/slide" Target="slides/slide97.xml"/><Relationship Id="rId120" Type="http://schemas.openxmlformats.org/officeDocument/2006/relationships/slide" Target="slides/slide118.xml"/><Relationship Id="rId121" Type="http://schemas.openxmlformats.org/officeDocument/2006/relationships/slide" Target="slides/slide119.xml"/><Relationship Id="rId122" Type="http://schemas.openxmlformats.org/officeDocument/2006/relationships/slide" Target="slides/slide120.xml"/><Relationship Id="rId123" Type="http://schemas.openxmlformats.org/officeDocument/2006/relationships/slide" Target="slides/slide121.xml"/><Relationship Id="rId124" Type="http://schemas.openxmlformats.org/officeDocument/2006/relationships/slide" Target="slides/slide122.xml"/><Relationship Id="rId125" Type="http://schemas.openxmlformats.org/officeDocument/2006/relationships/slide" Target="slides/slide123.xml"/><Relationship Id="rId126" Type="http://schemas.openxmlformats.org/officeDocument/2006/relationships/slide" Target="slides/slide124.xml"/><Relationship Id="rId127" Type="http://schemas.openxmlformats.org/officeDocument/2006/relationships/slide" Target="slides/slide125.xml"/><Relationship Id="rId128" Type="http://schemas.openxmlformats.org/officeDocument/2006/relationships/slide" Target="slides/slide126.xml"/><Relationship Id="rId129" Type="http://schemas.openxmlformats.org/officeDocument/2006/relationships/slide" Target="slides/slide12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130" Type="http://schemas.openxmlformats.org/officeDocument/2006/relationships/slide" Target="slides/slide128.xml"/><Relationship Id="rId131" Type="http://schemas.openxmlformats.org/officeDocument/2006/relationships/slide" Target="slides/slide129.xml"/><Relationship Id="rId132" Type="http://schemas.openxmlformats.org/officeDocument/2006/relationships/slide" Target="slides/slide130.xml"/><Relationship Id="rId133" Type="http://schemas.openxmlformats.org/officeDocument/2006/relationships/slide" Target="slides/slide131.xml"/><Relationship Id="rId134" Type="http://schemas.openxmlformats.org/officeDocument/2006/relationships/slide" Target="slides/slide132.xml"/><Relationship Id="rId135" Type="http://schemas.openxmlformats.org/officeDocument/2006/relationships/slide" Target="slides/slide133.xml"/><Relationship Id="rId136" Type="http://schemas.openxmlformats.org/officeDocument/2006/relationships/slide" Target="slides/slide134.xml"/><Relationship Id="rId137" Type="http://schemas.openxmlformats.org/officeDocument/2006/relationships/slide" Target="slides/slide135.xml"/><Relationship Id="rId138" Type="http://schemas.openxmlformats.org/officeDocument/2006/relationships/slide" Target="slides/slide136.xml"/><Relationship Id="rId139" Type="http://schemas.openxmlformats.org/officeDocument/2006/relationships/slide" Target="slides/slide13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100" Type="http://schemas.openxmlformats.org/officeDocument/2006/relationships/slide" Target="slides/slide98.xml"/><Relationship Id="rId101" Type="http://schemas.openxmlformats.org/officeDocument/2006/relationships/slide" Target="slides/slide99.xml"/><Relationship Id="rId102" Type="http://schemas.openxmlformats.org/officeDocument/2006/relationships/slide" Target="slides/slide100.xml"/><Relationship Id="rId103" Type="http://schemas.openxmlformats.org/officeDocument/2006/relationships/slide" Target="slides/slide101.xml"/><Relationship Id="rId104" Type="http://schemas.openxmlformats.org/officeDocument/2006/relationships/slide" Target="slides/slide102.xml"/><Relationship Id="rId105" Type="http://schemas.openxmlformats.org/officeDocument/2006/relationships/slide" Target="slides/slide103.xml"/><Relationship Id="rId106" Type="http://schemas.openxmlformats.org/officeDocument/2006/relationships/slide" Target="slides/slide104.xml"/><Relationship Id="rId107" Type="http://schemas.openxmlformats.org/officeDocument/2006/relationships/slide" Target="slides/slide105.xml"/><Relationship Id="rId108" Type="http://schemas.openxmlformats.org/officeDocument/2006/relationships/slide" Target="slides/slide106.xml"/><Relationship Id="rId109" Type="http://schemas.openxmlformats.org/officeDocument/2006/relationships/slide" Target="slides/slide107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40" Type="http://schemas.openxmlformats.org/officeDocument/2006/relationships/slide" Target="slides/slide138.xml"/><Relationship Id="rId141" Type="http://schemas.openxmlformats.org/officeDocument/2006/relationships/slide" Target="slides/slide13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4" Type="http://schemas.openxmlformats.org/officeDocument/2006/relationships/image" Target="../media/image57.emf"/><Relationship Id="rId5" Type="http://schemas.openxmlformats.org/officeDocument/2006/relationships/image" Target="../media/image58.emf"/><Relationship Id="rId1" Type="http://schemas.openxmlformats.org/officeDocument/2006/relationships/image" Target="../media/image54.wmf"/><Relationship Id="rId2" Type="http://schemas.openxmlformats.org/officeDocument/2006/relationships/image" Target="../media/image5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C99E2-50AA-FE46-ACBD-B3F2245B30C4}" type="datetime1">
              <a:rPr lang="en-GB" smtClean="0"/>
              <a:t>12/01/2015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0F80C-57C8-4C4D-B348-EB602343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188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9AA06-B9ED-4549-A095-2B9A65AB7C63}" type="datetime1">
              <a:rPr lang="en-GB" smtClean="0"/>
              <a:t>12/01/2015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CD534-B2FD-6445-9DE9-9C2A5392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452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5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6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9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0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1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2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3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5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6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6F6C39-4009-5B48-927E-0DF3D345445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C75DA80-99BD-574C-A3A9-E80C35B3C838}" type="slidenum">
              <a:rPr lang="en-US" sz="1300" b="0">
                <a:latin typeface="Times New Roman" charset="0"/>
              </a:rPr>
              <a:pPr eaLnBrk="1" hangingPunct="1"/>
              <a:t>30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389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235" tIns="47617" rIns="95235" bIns="47617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0A07EF1-D880-FD4A-A188-850F48E25CDA}" type="slidenum">
              <a:rPr lang="en-US" sz="1300" b="0">
                <a:latin typeface="Times New Roman" charset="0"/>
              </a:rPr>
              <a:pPr eaLnBrk="1" hangingPunct="1"/>
              <a:t>31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AEA4306-3474-FF47-9CF4-718099FB53B1}" type="slidenum">
              <a:rPr lang="en-US" sz="1300" b="0">
                <a:latin typeface="Times New Roman" charset="0"/>
              </a:rPr>
              <a:pPr eaLnBrk="1" hangingPunct="1"/>
              <a:t>32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solidFill>
            <a:srgbClr val="FFFFFF"/>
          </a:solidFill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389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235" tIns="47617" rIns="95235" bIns="47617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EDEB6AE-0869-E645-8CE5-DA226C25F018}" type="slidenum">
              <a:rPr lang="en-US" sz="1300" b="0">
                <a:latin typeface="Times New Roman" charset="0"/>
              </a:rPr>
              <a:pPr eaLnBrk="1" hangingPunct="1"/>
              <a:t>33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389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235" tIns="47617" rIns="95235" bIns="47617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8675AD1-3CC2-2A4D-BC83-526C52DF480F}" type="slidenum">
              <a:rPr lang="en-US" sz="1300" b="0">
                <a:latin typeface="Times New Roman" charset="0"/>
              </a:rPr>
              <a:pPr eaLnBrk="1" hangingPunct="1"/>
              <a:t>34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D2C0FC3-E1FE-D24E-9F41-AD7BA22739C1}" type="slidenum">
              <a:rPr lang="en-US" sz="1300" b="0">
                <a:latin typeface="Times New Roman" charset="0"/>
              </a:rPr>
              <a:pPr eaLnBrk="1" hangingPunct="1"/>
              <a:t>35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02D9C77-97A1-604E-A724-F34863062B21}" type="slidenum">
              <a:rPr lang="en-US" sz="1300" b="0">
                <a:latin typeface="Times New Roman" charset="0"/>
              </a:rPr>
              <a:pPr eaLnBrk="1" hangingPunct="1"/>
              <a:t>36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51D85E9-732F-D442-A026-A64C49A8602B}" type="slidenum">
              <a:rPr lang="en-US" sz="1300" b="0">
                <a:latin typeface="Times New Roman" charset="0"/>
              </a:rPr>
              <a:pPr eaLnBrk="1" hangingPunct="1"/>
              <a:t>37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DA2BA30-5DFD-1C44-81F5-E5FE5882966D}" type="slidenum">
              <a:rPr lang="en-US" sz="1300" b="0">
                <a:latin typeface="Times New Roman" charset="0"/>
              </a:rPr>
              <a:pPr eaLnBrk="1" hangingPunct="1"/>
              <a:t>38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7697D61-39CE-3147-BD1B-10C518C8BF0B}" type="slidenum">
              <a:rPr lang="en-US" sz="1300" b="0">
                <a:latin typeface="Times New Roman" charset="0"/>
              </a:rPr>
              <a:pPr eaLnBrk="1" hangingPunct="1"/>
              <a:t>39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90CA8BFC-8587-BC48-A0BC-08586A5D9733}" type="slidenum">
              <a:rPr lang="en-US" sz="1300" b="0">
                <a:latin typeface="Times New Roman" charset="0"/>
              </a:rPr>
              <a:pPr eaLnBrk="1" hangingPunct="1"/>
              <a:t>40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5977A1E-0C21-B240-B163-C42714E5E532}" type="slidenum">
              <a:rPr lang="en-US" sz="1300" b="0">
                <a:latin typeface="Times New Roman" charset="0"/>
              </a:rPr>
              <a:pPr eaLnBrk="1" hangingPunct="1"/>
              <a:t>41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9F385EB7-51AB-434E-8A99-D98E388F23DA}" type="slidenum">
              <a:rPr lang="en-US" sz="1300" b="0">
                <a:latin typeface="Times New Roman" charset="0"/>
              </a:rPr>
              <a:pPr eaLnBrk="1" hangingPunct="1"/>
              <a:t>42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Separate routing and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forwarding </a:t>
            </a:r>
            <a:r>
              <a:rPr lang="en-US" dirty="0">
                <a:ea typeface="ＭＳ Ｐゴシック" charset="0"/>
                <a:cs typeface="ＭＳ Ｐゴシック" charset="0"/>
              </a:rPr>
              <a:t>tables - not always the case.  For efficiency, hardware implementation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4FCDF84-12AA-904D-BF86-2556360CA587}" type="slidenum">
              <a:rPr lang="en-US" sz="1300" b="0">
                <a:latin typeface="Times New Roman" charset="0"/>
              </a:rPr>
              <a:pPr eaLnBrk="1" hangingPunct="1"/>
              <a:t>44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45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46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49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FDE3EEC-A7D5-3546-AE13-CE4258A270DF}" type="slidenum">
              <a:rPr lang="en-US" sz="1300" b="0">
                <a:latin typeface="Times New Roman" charset="0"/>
              </a:rPr>
              <a:pPr eaLnBrk="1" hangingPunct="1"/>
              <a:t>51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this out.  Break into groups….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A0328-C956-B249-A6D4-A0E7BBC7B378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241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8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Bunch</a:t>
            </a:r>
            <a:r>
              <a:rPr lang="en-US" baseline="0" dirty="0" smtClean="0"/>
              <a:t> of different kinds of routers: small for homes, routers that connect different ISPs or ISPs to enterprises (edge)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4D7B7-8497-9440-908B-E77F83F666B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906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E1FA0F-52C8-884D-8245-05AFB72AD525}" type="slidenum">
              <a:rPr lang="en-US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84D941-95A8-3947-B617-FD0A0574D12A}" type="slidenum">
              <a:rPr lang="en-US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B6F274-1E60-D84E-A51C-6E7F63A29BD8}" type="slidenum">
              <a:rPr lang="en-US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BDD931-B9B8-BC40-AE63-EF20C4B9E608}" type="slidenum">
              <a:rPr lang="en-US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228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F9E32AA-7538-D44B-BB17-65E8A8E1DE8A}" type="slidenum">
              <a:rPr lang="en-US" sz="1300" b="0">
                <a:latin typeface="Times New Roman" charset="0"/>
              </a:rPr>
              <a:pPr eaLnBrk="1" hangingPunct="1"/>
              <a:t>91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5" y="4343703"/>
            <a:ext cx="5027414" cy="411540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15/Feb/2013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9DC31C9-6D3B-3544-8EE9-1427378FF53B}" type="slidenum">
              <a:rPr lang="en-US" sz="1300" b="0">
                <a:latin typeface="Times New Roman" charset="0"/>
              </a:rPr>
              <a:pPr eaLnBrk="1" hangingPunct="1"/>
              <a:t>93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CFB8DC4-C973-3B4E-8B9B-213E31135BEF}" type="slidenum">
              <a:rPr lang="en-US" sz="1300" b="0">
                <a:latin typeface="Times New Roman" charset="0"/>
              </a:rPr>
              <a:pPr eaLnBrk="1" hangingPunct="1"/>
              <a:t>95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9DC31C9-6D3B-3544-8EE9-1427378FF53B}" type="slidenum">
              <a:rPr lang="en-US" sz="1300" b="0">
                <a:latin typeface="Times New Roman" charset="0"/>
              </a:rPr>
              <a:pPr eaLnBrk="1" hangingPunct="1"/>
              <a:t>96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BB7AE1D-933C-6F4B-A519-23E62013EB2E}" type="slidenum">
              <a:rPr lang="en-US" sz="1300" b="0">
                <a:latin typeface="Times New Roman" charset="0"/>
              </a:rPr>
              <a:pPr eaLnBrk="1" hangingPunct="1"/>
              <a:t>99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4D7B7-8497-9440-908B-E77F83F666B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969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F151C3C-F8E8-0C49-AD22-28CFC2BDC263}" type="slidenum">
              <a:rPr lang="en-US" sz="1300" b="0">
                <a:latin typeface="Times New Roman" charset="0"/>
              </a:rPr>
              <a:pPr eaLnBrk="1" hangingPunct="1"/>
              <a:t>100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5C712B4-5F53-514A-866E-4225DEFD290D}" type="slidenum">
              <a:rPr lang="en-US" sz="1300" b="0">
                <a:latin typeface="Times New Roman" charset="0"/>
              </a:rPr>
              <a:pPr eaLnBrk="1" hangingPunct="1"/>
              <a:t>103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>
              <a:buAutoNum type="alphaLcParenR"/>
            </a:pPr>
            <a:r>
              <a:rPr lang="en-US" dirty="0" smtClean="0"/>
              <a:t>map into memory</a:t>
            </a:r>
          </a:p>
          <a:p>
            <a:pPr marL="228600" indent="-228600">
              <a:buAutoNum type="alphaLcParenR"/>
            </a:pPr>
            <a:r>
              <a:rPr lang="en-US" dirty="0" smtClean="0"/>
              <a:t>further downstream </a:t>
            </a:r>
            <a:r>
              <a:rPr lang="en-US" baseline="0" dirty="0" smtClean="0"/>
              <a:t>locations doing fragmentation would be v. hard with frag number (you would need reissue or reassemble or some craziness</a:t>
            </a:r>
            <a:endParaRPr lang="en-US" dirty="0" smtClean="0"/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2940D5-66FA-9B4E-B65F-4CC294E7AC2B}" type="slidenum">
              <a:rPr lang="en-US"/>
              <a:pPr/>
              <a:t>108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 </a:t>
            </a:r>
            <a:r>
              <a:rPr lang="en-US" dirty="0" err="1" smtClean="0"/>
              <a:t>feb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483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404082-2098-D947-A2A4-BE424626DB3D}" type="slidenum">
              <a:rPr lang="en-US" sz="1200"/>
              <a:pPr/>
              <a:t>121</a:t>
            </a:fld>
            <a:endParaRPr 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Where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did the delay come from??</a:t>
            </a:r>
          </a:p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2204167-EFB0-2D48-A5F0-063C27AB3381}" type="slidenum">
              <a:rPr lang="en-US" sz="1300" b="0">
                <a:latin typeface="Times New Roman" charset="0"/>
              </a:rPr>
              <a:pPr eaLnBrk="1" hangingPunct="1"/>
              <a:t>125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74688"/>
            <a:ext cx="4610100" cy="3459162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923" y="4358823"/>
            <a:ext cx="5011043" cy="41335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134" tIns="47567" rIns="95134" bIns="47567"/>
          <a:lstStyle/>
          <a:p>
            <a:endParaRPr lang="en-GB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got here 20 Feb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437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2204167-EFB0-2D48-A5F0-063C27AB3381}" type="slidenum">
              <a:rPr lang="en-US" sz="1300" b="0">
                <a:latin typeface="Times New Roman" charset="0"/>
              </a:rPr>
              <a:pPr eaLnBrk="1" hangingPunct="1"/>
              <a:t>127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74688"/>
            <a:ext cx="4610100" cy="3459162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923" y="4358823"/>
            <a:ext cx="5011043" cy="41335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134" tIns="47567" rIns="95134" bIns="47567"/>
          <a:lstStyle/>
          <a:p>
            <a:endParaRPr lang="en-GB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F9C7354-181B-D94B-B7FA-3A0EF60520CC}" type="slidenum">
              <a:rPr lang="en-US" sz="1300" b="0">
                <a:latin typeface="Times New Roman" charset="0"/>
              </a:rPr>
              <a:pPr eaLnBrk="1" hangingPunct="1"/>
              <a:t>129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74688"/>
            <a:ext cx="4610100" cy="3459162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923" y="4358823"/>
            <a:ext cx="5011043" cy="41335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134" tIns="47567" rIns="95134" bIns="47567"/>
          <a:lstStyle/>
          <a:p>
            <a:endParaRPr lang="en-GB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53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Control plane: software</a:t>
            </a:r>
            <a:r>
              <a:rPr lang="en-US" baseline="0" dirty="0" smtClean="0"/>
              <a:t>. Makes decisions over long time horizons.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Data plane: mostly hardware. A decision for each packet.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4D7B7-8497-9440-908B-E77F83F666B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561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34C3649-7B3A-F040-B159-EF9673C6A3A1}" type="slidenum">
              <a:rPr lang="en-US" sz="1100" i="0">
                <a:latin typeface="Times New Roman" charset="0"/>
              </a:rPr>
              <a:pPr/>
              <a:t>135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FINAL SLIDE IN PART 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F5835FB-E78B-7F48-B8FC-E0C7D57AFE34}" type="slidenum">
              <a:rPr lang="en-US" sz="1100" i="0">
                <a:latin typeface="Times New Roman" charset="0"/>
              </a:rPr>
              <a:pPr/>
              <a:t>136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B978EB8-C674-0845-AFCC-D22A50F82F14}" type="slidenum">
              <a:rPr lang="en-US" sz="1100" i="0">
                <a:latin typeface="Times New Roman" charset="0"/>
              </a:rPr>
              <a:pPr/>
              <a:t>137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24AA143-4958-F344-9D47-C49E6475F95B}" type="slidenum">
              <a:rPr lang="en-US" sz="1200" b="0">
                <a:latin typeface="Times New Roman" charset="0"/>
                <a:cs typeface="Calibri"/>
              </a:rPr>
              <a:pPr eaLnBrk="1" hangingPunct="1"/>
              <a:t>138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645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Wed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7</a:t>
            </a:r>
            <a:r>
              <a:rPr lang="en-US" baseline="30000" dirty="0" smtClean="0">
                <a:ea typeface="ＭＳ Ｐゴシック" charset="0"/>
                <a:cs typeface="ＭＳ Ｐゴシック" charset="0"/>
              </a:rPr>
              <a:t>th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start here.</a:t>
            </a:r>
            <a:endParaRPr lang="en-US" dirty="0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1A3C9C0-F079-7B41-9FA0-731C25F84367}" type="slidenum">
              <a:rPr lang="en-US" sz="1200" b="0">
                <a:latin typeface="Times New Roman" charset="0"/>
                <a:cs typeface="Calibri"/>
              </a:rPr>
              <a:pPr eaLnBrk="1" hangingPunct="1"/>
              <a:t>139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1A3C9C0-F079-7B41-9FA0-731C25F84367}" type="slidenum">
              <a:rPr lang="en-US" sz="1200" b="0">
                <a:latin typeface="Times New Roman" charset="0"/>
                <a:cs typeface="Calibri"/>
              </a:rPr>
              <a:pPr eaLnBrk="1" hangingPunct="1"/>
              <a:t>140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9BE79A2-F0BC-5840-90FB-5D6C1DFE4744}" type="slidenum">
              <a:rPr lang="en-US" sz="1200" b="0">
                <a:latin typeface="Times New Roman" charset="0"/>
                <a:cs typeface="Calibri"/>
              </a:rPr>
              <a:pPr eaLnBrk="1" hangingPunct="1"/>
              <a:t>141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0B98F08-71B2-1C49-9757-9352A519D699}" type="slidenum">
              <a:rPr lang="en-US" sz="1200" b="0">
                <a:latin typeface="Times New Roman" charset="0"/>
                <a:cs typeface="Calibri"/>
              </a:rPr>
              <a:pPr eaLnBrk="1" hangingPunct="1"/>
              <a:t>142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706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62A3E35-0851-BD40-9477-0D2B5F6DAA9B}" type="slidenum">
              <a:rPr lang="en-US" sz="1200" b="0">
                <a:latin typeface="Times New Roman" charset="0"/>
                <a:cs typeface="Calibri"/>
              </a:rPr>
              <a:pPr eaLnBrk="1" hangingPunct="1"/>
              <a:t>143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727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56447C0-A186-DD40-BC05-9D09DDC0A078}" type="slidenum">
              <a:rPr lang="en-US" sz="1200" b="0">
                <a:latin typeface="Times New Roman" charset="0"/>
                <a:cs typeface="Calibri"/>
              </a:rPr>
              <a:pPr eaLnBrk="1" hangingPunct="1"/>
              <a:t>144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8/Feb/2012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824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0CEDFBA-E20A-C34D-827B-2EAA4AC0DDA3}" type="slidenum">
              <a:rPr lang="en-US" sz="1200" b="0">
                <a:latin typeface="Times New Roman" charset="0"/>
                <a:cs typeface="Calibri"/>
              </a:rPr>
              <a:pPr eaLnBrk="1" hangingPunct="1"/>
              <a:t>145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1/Fab/2013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A3C8062-490D-8343-A3E5-312490AFF82B}" type="slidenum">
              <a:rPr lang="en-US" sz="1200" b="0">
                <a:latin typeface="Times New Roman" charset="0"/>
                <a:cs typeface="Calibri"/>
              </a:rPr>
              <a:pPr eaLnBrk="1" hangingPunct="1"/>
              <a:t>146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key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E609E-E8D3-7341-9173-2B1EA0EA0FF7}" type="slidenum">
              <a:rPr lang="en-US" smtClean="0"/>
              <a:pPr>
                <a:defRPr/>
              </a:pPr>
              <a:t>147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731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24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25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people know this algorithm?</a:t>
            </a:r>
          </a:p>
          <a:p>
            <a:r>
              <a:rPr lang="en-US" dirty="0" smtClean="0"/>
              <a:t>Well,</a:t>
            </a:r>
            <a:r>
              <a:rPr lang="en-US" baseline="0" dirty="0" smtClean="0"/>
              <a:t> last year….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A0328-C956-B249-A6D4-A0E7BBC7B37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52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F181-706B-E545-AC5D-5E2704FF2891}" type="datetime1">
              <a:rPr lang="en-GB" smtClean="0"/>
              <a:t>12/01/2015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3BC5-89BD-EE47-846F-A6F23D19F7F7}" type="datetime1">
              <a:rPr lang="en-GB" smtClean="0"/>
              <a:t>12/01/2015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5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734C-8DE2-6A46-A471-CA6C3C28DF7F}" type="datetime1">
              <a:rPr lang="en-GB" smtClean="0"/>
              <a:t>12/01/2015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82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CC836F-533A-5041-B7FF-4A285E338178}" type="datetime1">
              <a:rPr lang="en-GB" smtClean="0"/>
              <a:t>12/01/2015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latin typeface="Times New Roman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</p:spPr>
        <p:txBody>
          <a:bodyPr/>
          <a:lstStyle>
            <a:lvl1pPr>
              <a:defRPr/>
            </a:lvl1pPr>
          </a:lstStyle>
          <a:p>
            <a:fld id="{5EC6FEDE-AE8A-1B4E-91A2-133D70BCBE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335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Building an Internet Router (P33)Handout 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974A1-97B2-F346-AA2B-204EC2F975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27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Building an Internet Router (P33)Handout 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4405D-1220-D645-9E90-01DE1C7E4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45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Building an Internet Router (P33)Handout 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570E3-CCF8-784A-BFDB-F5C9D59951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84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Building an Internet Router (P33)Handout 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C08DB-C24D-1449-B224-5F839EF47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8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FAF7-3D54-B641-A10F-95D22CD91354}" type="datetime1">
              <a:rPr lang="en-GB" smtClean="0"/>
              <a:t>12/01/2015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5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64AD-4024-3745-8886-52A3280EBC24}" type="datetime1">
              <a:rPr lang="en-GB" smtClean="0"/>
              <a:t>12/01/2015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2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25F1-58E1-ED45-95AD-6A4D219FD578}" type="datetime1">
              <a:rPr lang="en-GB" smtClean="0"/>
              <a:t>12/01/2015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9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828B-21EE-DA49-83AF-FF88A5DACFAB}" type="datetime1">
              <a:rPr lang="en-GB" smtClean="0"/>
              <a:t>12/01/2015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5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8C1F-ED26-3B4F-B581-C0E30AA8BD98}" type="datetime1">
              <a:rPr lang="en-GB" smtClean="0"/>
              <a:t>12/01/2015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0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DD23-E5AD-D544-B873-E74864253450}" type="datetime1">
              <a:rPr lang="en-GB" smtClean="0"/>
              <a:t>12/01/2015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2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CD71-F27A-CB4E-A12B-A68776BF1631}" type="datetime1">
              <a:rPr lang="en-GB" smtClean="0"/>
              <a:t>12/01/2015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1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118D-4F09-1040-B97A-55D96D630A47}" type="datetime1">
              <a:rPr lang="en-GB" smtClean="0"/>
              <a:t>12/01/2015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F4800-4235-EC40-AE2B-A6A4C7BE7C9D}" type="datetime1">
              <a:rPr lang="en-GB" smtClean="0"/>
              <a:t>12/01/2015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Building an Internet Router (P33)Handout 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B1BE14-B330-764E-8689-58363A72AD24}" type="slidenum">
              <a:rPr lang="en-US" smtClean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533400" y="60960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2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charset="2"/>
        <a:buChar char="v"/>
        <a:defRPr sz="28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Ø"/>
        <a:defRPr sz="2000">
          <a:solidFill>
            <a:srgbClr val="000099"/>
          </a:solidFill>
          <a:latin typeface="Arial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ndrew.moore@cl.cam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wmf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54.wmf"/><Relationship Id="rId5" Type="http://schemas.openxmlformats.org/officeDocument/2006/relationships/oleObject" Target="../embeddings/oleObject25.bin"/><Relationship Id="rId6" Type="http://schemas.openxmlformats.org/officeDocument/2006/relationships/oleObject" Target="../embeddings/oleObject26.bin"/><Relationship Id="rId7" Type="http://schemas.openxmlformats.org/officeDocument/2006/relationships/oleObject" Target="../embeddings/oleObject27.bin"/><Relationship Id="rId8" Type="http://schemas.openxmlformats.org/officeDocument/2006/relationships/oleObject" Target="../embeddings/oleObject28.bin"/><Relationship Id="rId9" Type="http://schemas.openxmlformats.org/officeDocument/2006/relationships/oleObject" Target="../embeddings/oleObject29.bin"/><Relationship Id="rId10" Type="http://schemas.openxmlformats.org/officeDocument/2006/relationships/oleObject" Target="../embeddings/oleObject30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54.wmf"/><Relationship Id="rId5" Type="http://schemas.openxmlformats.org/officeDocument/2006/relationships/oleObject" Target="../embeddings/oleObject32.bin"/><Relationship Id="rId6" Type="http://schemas.openxmlformats.org/officeDocument/2006/relationships/oleObject" Target="../embeddings/oleObject33.bin"/><Relationship Id="rId7" Type="http://schemas.openxmlformats.org/officeDocument/2006/relationships/oleObject" Target="../embeddings/oleObject34.bin"/><Relationship Id="rId8" Type="http://schemas.openxmlformats.org/officeDocument/2006/relationships/oleObject" Target="../embeddings/oleObject35.bin"/><Relationship Id="rId9" Type="http://schemas.openxmlformats.org/officeDocument/2006/relationships/oleObject" Target="../embeddings/oleObject36.bin"/><Relationship Id="rId10" Type="http://schemas.openxmlformats.org/officeDocument/2006/relationships/oleObject" Target="../embeddings/oleObject37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4.bin"/><Relationship Id="rId12" Type="http://schemas.openxmlformats.org/officeDocument/2006/relationships/oleObject" Target="../embeddings/oleObject45.bin"/><Relationship Id="rId13" Type="http://schemas.openxmlformats.org/officeDocument/2006/relationships/image" Target="../media/image55.wmf"/><Relationship Id="rId14" Type="http://schemas.openxmlformats.org/officeDocument/2006/relationships/oleObject" Target="../embeddings/oleObject46.bin"/><Relationship Id="rId15" Type="http://schemas.openxmlformats.org/officeDocument/2006/relationships/image" Target="../media/image56.wmf"/><Relationship Id="rId16" Type="http://schemas.openxmlformats.org/officeDocument/2006/relationships/oleObject" Target="../embeddings/oleObject47.bin"/><Relationship Id="rId17" Type="http://schemas.openxmlformats.org/officeDocument/2006/relationships/image" Target="../media/image57.emf"/><Relationship Id="rId18" Type="http://schemas.openxmlformats.org/officeDocument/2006/relationships/oleObject" Target="../embeddings/oleObject48.bin"/><Relationship Id="rId19" Type="http://schemas.openxmlformats.org/officeDocument/2006/relationships/image" Target="../media/image58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54.wmf"/><Relationship Id="rId6" Type="http://schemas.openxmlformats.org/officeDocument/2006/relationships/oleObject" Target="../embeddings/oleObject39.bin"/><Relationship Id="rId7" Type="http://schemas.openxmlformats.org/officeDocument/2006/relationships/oleObject" Target="../embeddings/oleObject40.bin"/><Relationship Id="rId8" Type="http://schemas.openxmlformats.org/officeDocument/2006/relationships/oleObject" Target="../embeddings/oleObject41.bin"/><Relationship Id="rId9" Type="http://schemas.openxmlformats.org/officeDocument/2006/relationships/oleObject" Target="../embeddings/oleObject42.bin"/><Relationship Id="rId10" Type="http://schemas.openxmlformats.org/officeDocument/2006/relationships/oleObject" Target="../embeddings/oleObject43.bin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54.wmf"/><Relationship Id="rId5" Type="http://schemas.openxmlformats.org/officeDocument/2006/relationships/oleObject" Target="../embeddings/oleObject50.bin"/><Relationship Id="rId6" Type="http://schemas.openxmlformats.org/officeDocument/2006/relationships/oleObject" Target="../embeddings/oleObject51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4" Type="http://schemas.openxmlformats.org/officeDocument/2006/relationships/image" Target="../media/image54.wmf"/><Relationship Id="rId5" Type="http://schemas.openxmlformats.org/officeDocument/2006/relationships/oleObject" Target="../embeddings/oleObject53.bin"/><Relationship Id="rId6" Type="http://schemas.openxmlformats.org/officeDocument/2006/relationships/oleObject" Target="../embeddings/oleObject54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54.wmf"/><Relationship Id="rId5" Type="http://schemas.openxmlformats.org/officeDocument/2006/relationships/oleObject" Target="../embeddings/oleObject56.bin"/><Relationship Id="rId6" Type="http://schemas.openxmlformats.org/officeDocument/2006/relationships/oleObject" Target="../embeddings/oleObject57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4" Type="http://schemas.openxmlformats.org/officeDocument/2006/relationships/image" Target="../media/image54.wmf"/><Relationship Id="rId5" Type="http://schemas.openxmlformats.org/officeDocument/2006/relationships/oleObject" Target="../embeddings/oleObject59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4" Type="http://schemas.openxmlformats.org/officeDocument/2006/relationships/image" Target="../media/image54.wmf"/><Relationship Id="rId5" Type="http://schemas.openxmlformats.org/officeDocument/2006/relationships/oleObject" Target="../embeddings/oleObject61.bin"/><Relationship Id="rId6" Type="http://schemas.openxmlformats.org/officeDocument/2006/relationships/oleObject" Target="../embeddings/oleObject62.bin"/><Relationship Id="rId7" Type="http://schemas.openxmlformats.org/officeDocument/2006/relationships/oleObject" Target="../embeddings/oleObject63.bin"/><Relationship Id="rId8" Type="http://schemas.openxmlformats.org/officeDocument/2006/relationships/image" Target="../media/image59.png"/><Relationship Id="rId9" Type="http://schemas.openxmlformats.org/officeDocument/2006/relationships/image" Target="../media/image60.jpe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GIF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2.jpeg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4" Type="http://schemas.openxmlformats.org/officeDocument/2006/relationships/oleObject" Target="../embeddings/oleObject64.bin"/><Relationship Id="rId5" Type="http://schemas.openxmlformats.org/officeDocument/2006/relationships/image" Target="../media/image54.wmf"/><Relationship Id="rId6" Type="http://schemas.openxmlformats.org/officeDocument/2006/relationships/oleObject" Target="../embeddings/oleObject65.bin"/><Relationship Id="rId7" Type="http://schemas.openxmlformats.org/officeDocument/2006/relationships/oleObject" Target="../embeddings/oleObject66.bin"/><Relationship Id="rId8" Type="http://schemas.openxmlformats.org/officeDocument/2006/relationships/oleObject" Target="../embeddings/oleObject67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63.jpeg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63.jpeg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3.jpeg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3.jpeg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63.jpeg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4.jpeg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2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5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3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8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36.emf"/><Relationship Id="rId13" Type="http://schemas.openxmlformats.org/officeDocument/2006/relationships/oleObject" Target="../embeddings/oleObject23.bin"/><Relationship Id="rId14" Type="http://schemas.openxmlformats.org/officeDocument/2006/relationships/image" Target="../media/image3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35.e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46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2588" y="493713"/>
            <a:ext cx="8399462" cy="58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4000" dirty="0" smtClean="0">
                <a:latin typeface="Calibri"/>
              </a:rPr>
              <a:t>Computer Networking</a:t>
            </a:r>
            <a:endParaRPr lang="en-US" sz="4000" dirty="0">
              <a:latin typeface="Calibri"/>
            </a:endParaRP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/>
              <a:t>Michaelmas/Lent Term</a:t>
            </a:r>
          </a:p>
          <a:p>
            <a:pPr algn="ctr" eaLnBrk="0" hangingPunct="0"/>
            <a:r>
              <a:rPr lang="en-US" sz="4000" dirty="0"/>
              <a:t>M/W/F 11:00-12:00</a:t>
            </a:r>
          </a:p>
          <a:p>
            <a:pPr algn="ctr" eaLnBrk="0" hangingPunct="0"/>
            <a:r>
              <a:rPr lang="en-US" sz="4000" dirty="0"/>
              <a:t>LT1 in Gates Building</a:t>
            </a: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 smtClean="0">
                <a:latin typeface="Calibri"/>
              </a:rPr>
              <a:t>Slide Set </a:t>
            </a:r>
            <a:r>
              <a:rPr lang="en-US" sz="4000" dirty="0" smtClean="0">
                <a:latin typeface="Calibri"/>
              </a:rPr>
              <a:t>2</a:t>
            </a:r>
            <a:endParaRPr lang="en-US" sz="4000" dirty="0" smtClean="0">
              <a:latin typeface="Calibri"/>
            </a:endParaRPr>
          </a:p>
          <a:p>
            <a:pPr algn="ctr" eaLnBrk="0" hangingPunct="0"/>
            <a:endParaRPr lang="en-US" sz="1800" dirty="0">
              <a:latin typeface="Calibri"/>
            </a:endParaRPr>
          </a:p>
          <a:p>
            <a:pPr algn="ctr" eaLnBrk="0" hangingPunct="0"/>
            <a:r>
              <a:rPr lang="en-US" sz="3600" dirty="0" smtClean="0">
                <a:latin typeface="Calibri"/>
              </a:rPr>
              <a:t>Andrew </a:t>
            </a:r>
            <a:r>
              <a:rPr lang="en-US" sz="3600" dirty="0">
                <a:latin typeface="Calibri"/>
              </a:rPr>
              <a:t>W. Moore</a:t>
            </a:r>
            <a:endParaRPr lang="en-US" sz="2000" dirty="0">
              <a:latin typeface="Calibri"/>
            </a:endParaRPr>
          </a:p>
          <a:p>
            <a:pPr algn="ctr" eaLnBrk="0" hangingPunct="0"/>
            <a:r>
              <a:rPr lang="en-US" dirty="0">
                <a:latin typeface="Calibri"/>
                <a:hlinkClick r:id="rId3"/>
              </a:rPr>
              <a:t>andrew.moore@</a:t>
            </a:r>
            <a:r>
              <a:rPr lang="en-US" dirty="0" smtClean="0">
                <a:latin typeface="Calibri"/>
                <a:hlinkClick r:id="rId3"/>
              </a:rPr>
              <a:t>cl.cam.ac.uk</a:t>
            </a:r>
            <a:endParaRPr lang="en-US" dirty="0" smtClean="0">
              <a:latin typeface="Calibri"/>
            </a:endParaRPr>
          </a:p>
          <a:p>
            <a:pPr algn="ctr" eaLnBrk="0" hangingPunct="0"/>
            <a:r>
              <a:rPr lang="en-US" dirty="0" smtClean="0">
                <a:latin typeface="Calibri"/>
              </a:rPr>
              <a:t>2014-2015</a:t>
            </a:r>
          </a:p>
          <a:p>
            <a:pPr algn="ctr" eaLnBrk="0" hangingPunct="0"/>
            <a:endParaRPr lang="en-US" dirty="0" smtClean="0"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2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loud 57"/>
          <p:cNvSpPr>
            <a:spLocks noChangeArrowheads="1"/>
          </p:cNvSpPr>
          <p:nvPr/>
        </p:nvSpPr>
        <p:spPr bwMode="auto">
          <a:xfrm>
            <a:off x="7467600" y="5029200"/>
            <a:ext cx="1447800" cy="914400"/>
          </a:xfrm>
          <a:custGeom>
            <a:avLst/>
            <a:gdLst>
              <a:gd name="T0" fmla="*/ 2363404 w 43200"/>
              <a:gd name="T1" fmla="*/ 848519 h 43200"/>
              <a:gd name="T2" fmla="*/ 1182688 w 43200"/>
              <a:gd name="T3" fmla="*/ 1695230 h 43200"/>
              <a:gd name="T4" fmla="*/ 7337 w 43200"/>
              <a:gd name="T5" fmla="*/ 848519 h 43200"/>
              <a:gd name="T6" fmla="*/ 1182688 w 43200"/>
              <a:gd name="T7" fmla="*/ 97030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accent1">
              <a:lumMod val="20000"/>
              <a:lumOff val="80000"/>
              <a:alpha val="47842"/>
            </a:schemeClr>
          </a:solidFill>
          <a:ln w="1270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900" b="1" dirty="0" smtClean="0">
                <a:cs typeface="+mn-cs"/>
              </a:rPr>
              <a:t> </a:t>
            </a:r>
            <a:endParaRPr lang="en-US" sz="1900" b="1" dirty="0">
              <a:cs typeface="+mn-cs"/>
            </a:endParaRPr>
          </a:p>
        </p:txBody>
      </p:sp>
      <p:sp>
        <p:nvSpPr>
          <p:cNvPr id="84" name="Cloud 57"/>
          <p:cNvSpPr>
            <a:spLocks noChangeArrowheads="1"/>
          </p:cNvSpPr>
          <p:nvPr/>
        </p:nvSpPr>
        <p:spPr bwMode="auto">
          <a:xfrm>
            <a:off x="7239000" y="2286000"/>
            <a:ext cx="1447800" cy="1143000"/>
          </a:xfrm>
          <a:custGeom>
            <a:avLst/>
            <a:gdLst>
              <a:gd name="T0" fmla="*/ 2363404 w 43200"/>
              <a:gd name="T1" fmla="*/ 848519 h 43200"/>
              <a:gd name="T2" fmla="*/ 1182688 w 43200"/>
              <a:gd name="T3" fmla="*/ 1695230 h 43200"/>
              <a:gd name="T4" fmla="*/ 7337 w 43200"/>
              <a:gd name="T5" fmla="*/ 848519 h 43200"/>
              <a:gd name="T6" fmla="*/ 1182688 w 43200"/>
              <a:gd name="T7" fmla="*/ 97030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accent1">
              <a:lumMod val="20000"/>
              <a:lumOff val="80000"/>
              <a:alpha val="47842"/>
            </a:schemeClr>
          </a:solidFill>
          <a:ln w="1270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900" b="1" dirty="0" smtClean="0">
                <a:cs typeface="+mn-cs"/>
              </a:rPr>
              <a:t> </a:t>
            </a:r>
            <a:endParaRPr lang="en-US" sz="1900" b="1" dirty="0">
              <a:cs typeface="+mn-cs"/>
            </a:endParaRPr>
          </a:p>
        </p:txBody>
      </p:sp>
      <p:sp>
        <p:nvSpPr>
          <p:cNvPr id="83" name="Cloud 57"/>
          <p:cNvSpPr>
            <a:spLocks noChangeArrowheads="1"/>
          </p:cNvSpPr>
          <p:nvPr/>
        </p:nvSpPr>
        <p:spPr bwMode="auto">
          <a:xfrm>
            <a:off x="685800" y="1828800"/>
            <a:ext cx="1676400" cy="1295400"/>
          </a:xfrm>
          <a:custGeom>
            <a:avLst/>
            <a:gdLst>
              <a:gd name="T0" fmla="*/ 2363404 w 43200"/>
              <a:gd name="T1" fmla="*/ 848519 h 43200"/>
              <a:gd name="T2" fmla="*/ 1182688 w 43200"/>
              <a:gd name="T3" fmla="*/ 1695230 h 43200"/>
              <a:gd name="T4" fmla="*/ 7337 w 43200"/>
              <a:gd name="T5" fmla="*/ 848519 h 43200"/>
              <a:gd name="T6" fmla="*/ 1182688 w 43200"/>
              <a:gd name="T7" fmla="*/ 97030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accent1">
              <a:lumMod val="20000"/>
              <a:lumOff val="80000"/>
              <a:alpha val="47842"/>
            </a:schemeClr>
          </a:solidFill>
          <a:ln w="1270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900" b="1" dirty="0" smtClean="0">
                <a:cs typeface="+mn-cs"/>
              </a:rPr>
              <a:t> </a:t>
            </a:r>
            <a:endParaRPr lang="en-US" sz="1900" b="1" dirty="0">
              <a:cs typeface="+mn-cs"/>
            </a:endParaRPr>
          </a:p>
        </p:txBody>
      </p:sp>
      <p:sp>
        <p:nvSpPr>
          <p:cNvPr id="81" name="Cloud 57"/>
          <p:cNvSpPr>
            <a:spLocks noChangeArrowheads="1"/>
          </p:cNvSpPr>
          <p:nvPr/>
        </p:nvSpPr>
        <p:spPr bwMode="auto">
          <a:xfrm>
            <a:off x="457200" y="4800600"/>
            <a:ext cx="2667000" cy="1600200"/>
          </a:xfrm>
          <a:custGeom>
            <a:avLst/>
            <a:gdLst>
              <a:gd name="T0" fmla="*/ 2363404 w 43200"/>
              <a:gd name="T1" fmla="*/ 848519 h 43200"/>
              <a:gd name="T2" fmla="*/ 1182688 w 43200"/>
              <a:gd name="T3" fmla="*/ 1695230 h 43200"/>
              <a:gd name="T4" fmla="*/ 7337 w 43200"/>
              <a:gd name="T5" fmla="*/ 848519 h 43200"/>
              <a:gd name="T6" fmla="*/ 1182688 w 43200"/>
              <a:gd name="T7" fmla="*/ 97030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accent1">
              <a:lumMod val="20000"/>
              <a:lumOff val="80000"/>
              <a:alpha val="47842"/>
            </a:schemeClr>
          </a:solidFill>
          <a:ln w="1270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900" b="1" dirty="0" smtClean="0">
                <a:cs typeface="+mn-cs"/>
              </a:rPr>
              <a:t> </a:t>
            </a:r>
            <a:endParaRPr lang="en-US" sz="1900" b="1" dirty="0">
              <a:cs typeface="+mn-cs"/>
            </a:endParaRPr>
          </a:p>
        </p:txBody>
      </p:sp>
      <p:sp>
        <p:nvSpPr>
          <p:cNvPr id="85" name="Cloud 57"/>
          <p:cNvSpPr>
            <a:spLocks noChangeArrowheads="1"/>
          </p:cNvSpPr>
          <p:nvPr/>
        </p:nvSpPr>
        <p:spPr bwMode="auto">
          <a:xfrm>
            <a:off x="4038600" y="5029200"/>
            <a:ext cx="2895600" cy="1348740"/>
          </a:xfrm>
          <a:custGeom>
            <a:avLst/>
            <a:gdLst>
              <a:gd name="T0" fmla="*/ 2363404 w 43200"/>
              <a:gd name="T1" fmla="*/ 848519 h 43200"/>
              <a:gd name="T2" fmla="*/ 1182688 w 43200"/>
              <a:gd name="T3" fmla="*/ 1695230 h 43200"/>
              <a:gd name="T4" fmla="*/ 7337 w 43200"/>
              <a:gd name="T5" fmla="*/ 848519 h 43200"/>
              <a:gd name="T6" fmla="*/ 1182688 w 43200"/>
              <a:gd name="T7" fmla="*/ 97030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accent1">
              <a:lumMod val="20000"/>
              <a:lumOff val="80000"/>
              <a:alpha val="47842"/>
            </a:schemeClr>
          </a:solidFill>
          <a:ln w="1270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900" b="1" dirty="0" smtClean="0">
                <a:cs typeface="+mn-cs"/>
              </a:rPr>
              <a:t> </a:t>
            </a:r>
            <a:endParaRPr lang="en-US" sz="1900" b="1" dirty="0">
              <a:cs typeface="+mn-cs"/>
            </a:endParaRPr>
          </a:p>
        </p:txBody>
      </p:sp>
      <p:sp>
        <p:nvSpPr>
          <p:cNvPr id="80" name="Cloud 57"/>
          <p:cNvSpPr>
            <a:spLocks noChangeArrowheads="1"/>
          </p:cNvSpPr>
          <p:nvPr/>
        </p:nvSpPr>
        <p:spPr bwMode="auto">
          <a:xfrm>
            <a:off x="2743200" y="1905000"/>
            <a:ext cx="3886200" cy="2667000"/>
          </a:xfrm>
          <a:custGeom>
            <a:avLst/>
            <a:gdLst>
              <a:gd name="T0" fmla="*/ 2363404 w 43200"/>
              <a:gd name="T1" fmla="*/ 848519 h 43200"/>
              <a:gd name="T2" fmla="*/ 1182688 w 43200"/>
              <a:gd name="T3" fmla="*/ 1695230 h 43200"/>
              <a:gd name="T4" fmla="*/ 7337 w 43200"/>
              <a:gd name="T5" fmla="*/ 848519 h 43200"/>
              <a:gd name="T6" fmla="*/ 1182688 w 43200"/>
              <a:gd name="T7" fmla="*/ 97030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accent1">
              <a:lumMod val="20000"/>
              <a:lumOff val="80000"/>
              <a:alpha val="47842"/>
            </a:schemeClr>
          </a:solidFill>
          <a:ln w="1270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900" b="1" dirty="0" smtClean="0">
                <a:cs typeface="+mn-cs"/>
              </a:rPr>
              <a:t> </a:t>
            </a:r>
            <a:endParaRPr lang="en-US" sz="1900" b="1" dirty="0">
              <a:cs typeface="+mn-cs"/>
            </a:endParaRPr>
          </a:p>
        </p:txBody>
      </p:sp>
      <p:grpSp>
        <p:nvGrpSpPr>
          <p:cNvPr id="3" name="Group 124"/>
          <p:cNvGrpSpPr/>
          <p:nvPr/>
        </p:nvGrpSpPr>
        <p:grpSpPr>
          <a:xfrm>
            <a:off x="1295400" y="2819400"/>
            <a:ext cx="6172200" cy="2781300"/>
            <a:chOff x="1447800" y="2247900"/>
            <a:chExt cx="6172200" cy="2781300"/>
          </a:xfrm>
        </p:grpSpPr>
        <p:cxnSp>
          <p:nvCxnSpPr>
            <p:cNvPr id="95" name="Straight Connector 94"/>
            <p:cNvCxnSpPr/>
            <p:nvPr/>
          </p:nvCxnSpPr>
          <p:spPr>
            <a:xfrm flipV="1">
              <a:off x="1447800" y="2971800"/>
              <a:ext cx="1447800" cy="304800"/>
            </a:xfrm>
            <a:prstGeom prst="line">
              <a:avLst/>
            </a:prstGeom>
            <a:ln w="508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>
              <a:off x="2209801" y="2286001"/>
              <a:ext cx="685801" cy="533401"/>
            </a:xfrm>
            <a:prstGeom prst="line">
              <a:avLst/>
            </a:prstGeom>
            <a:ln w="508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2895600" y="3733800"/>
              <a:ext cx="838200" cy="533400"/>
            </a:xfrm>
            <a:prstGeom prst="line">
              <a:avLst/>
            </a:prstGeom>
            <a:ln w="508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3200400" y="4800600"/>
              <a:ext cx="1066800" cy="228600"/>
            </a:xfrm>
            <a:prstGeom prst="line">
              <a:avLst/>
            </a:prstGeom>
            <a:ln w="508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>
              <a:off x="4927124" y="4178776"/>
              <a:ext cx="776446" cy="38894"/>
            </a:xfrm>
            <a:prstGeom prst="line">
              <a:avLst/>
            </a:prstGeom>
            <a:ln w="508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7010400" y="4800600"/>
              <a:ext cx="609600" cy="76200"/>
            </a:xfrm>
            <a:prstGeom prst="line">
              <a:avLst/>
            </a:prstGeom>
            <a:ln w="508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6629400" y="2247900"/>
              <a:ext cx="762000" cy="38100"/>
            </a:xfrm>
            <a:prstGeom prst="line">
              <a:avLst/>
            </a:prstGeom>
            <a:ln w="508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Networks and routers</a:t>
            </a:r>
            <a:endParaRPr lang="en-US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4648200" y="2743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F3D8B"/>
                </a:solidFill>
              </a:rPr>
              <a:t>AT&amp;T</a:t>
            </a:r>
            <a:endParaRPr lang="en-US" sz="2400" b="1" dirty="0">
              <a:solidFill>
                <a:srgbClr val="8F3D8B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543800" y="2590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F3D8B"/>
                </a:solidFill>
              </a:rPr>
              <a:t>BBN</a:t>
            </a:r>
            <a:endParaRPr lang="en-US" sz="2400" b="1" dirty="0">
              <a:solidFill>
                <a:srgbClr val="8F3D8B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696200" y="5253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F3D8B"/>
                </a:solidFill>
              </a:rPr>
              <a:t>NYU</a:t>
            </a:r>
            <a:endParaRPr lang="en-US" sz="2400" b="1" dirty="0">
              <a:solidFill>
                <a:srgbClr val="8F3D8B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066800" y="2133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F3D8B"/>
                </a:solidFill>
              </a:rPr>
              <a:t>UCB</a:t>
            </a:r>
            <a:endParaRPr lang="en-US" sz="2400" b="1" dirty="0">
              <a:solidFill>
                <a:srgbClr val="8F3D8B"/>
              </a:solidFill>
            </a:endParaRPr>
          </a:p>
        </p:txBody>
      </p:sp>
      <p:pic>
        <p:nvPicPr>
          <p:cNvPr id="93" name="Picture 2" descr="C:\Documents and Settings\spratnas\Local Settings\Temporary Internet Files\Content.IE5\CLEFC5EZ\MCj0441738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581400"/>
            <a:ext cx="762000" cy="762000"/>
          </a:xfrm>
          <a:prstGeom prst="rect">
            <a:avLst/>
          </a:prstGeom>
          <a:noFill/>
        </p:spPr>
      </p:pic>
      <p:pic>
        <p:nvPicPr>
          <p:cNvPr id="336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70332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5" name="Straight Connector 334"/>
          <p:cNvCxnSpPr/>
          <p:nvPr/>
        </p:nvCxnSpPr>
        <p:spPr>
          <a:xfrm flipV="1">
            <a:off x="2057400" y="4876800"/>
            <a:ext cx="609600" cy="3810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>
            <a:endCxn id="325" idx="0"/>
          </p:cNvCxnSpPr>
          <p:nvPr/>
        </p:nvCxnSpPr>
        <p:spPr>
          <a:xfrm rot="16200000" flipH="1">
            <a:off x="4168593" y="2918011"/>
            <a:ext cx="768717" cy="114298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 flipV="1">
            <a:off x="3581402" y="3581401"/>
            <a:ext cx="990599" cy="838199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 rot="16200000" flipH="1">
            <a:off x="4572000" y="3581400"/>
            <a:ext cx="685801" cy="5334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 flipV="1">
            <a:off x="2362200" y="5486400"/>
            <a:ext cx="609600" cy="2286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 rot="16200000" flipH="1">
            <a:off x="2667000" y="4953000"/>
            <a:ext cx="4572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 rot="16200000" flipV="1">
            <a:off x="1828800" y="5257800"/>
            <a:ext cx="4572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>
            <a:endCxn id="330" idx="1"/>
          </p:cNvCxnSpPr>
          <p:nvPr/>
        </p:nvCxnSpPr>
        <p:spPr>
          <a:xfrm>
            <a:off x="4191000" y="5562600"/>
            <a:ext cx="838200" cy="1524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 rot="16200000" flipH="1">
            <a:off x="5143501" y="5829300"/>
            <a:ext cx="457199" cy="762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rot="16200000" flipH="1">
            <a:off x="5124450" y="5276850"/>
            <a:ext cx="304800" cy="1143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>
            <a:endCxn id="326" idx="1"/>
          </p:cNvCxnSpPr>
          <p:nvPr/>
        </p:nvCxnSpPr>
        <p:spPr>
          <a:xfrm flipV="1">
            <a:off x="5486400" y="5471160"/>
            <a:ext cx="914400" cy="91441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>
            <a:stCxn id="325" idx="1"/>
          </p:cNvCxnSpPr>
          <p:nvPr/>
        </p:nvCxnSpPr>
        <p:spPr>
          <a:xfrm rot="10800000" flipV="1">
            <a:off x="3200404" y="3546661"/>
            <a:ext cx="1142997" cy="34739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 flipV="1">
            <a:off x="4800600" y="2971800"/>
            <a:ext cx="1676400" cy="533402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>
            <a:endCxn id="324" idx="1"/>
          </p:cNvCxnSpPr>
          <p:nvPr/>
        </p:nvCxnSpPr>
        <p:spPr>
          <a:xfrm flipV="1">
            <a:off x="3733800" y="4263019"/>
            <a:ext cx="1219200" cy="80381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>
            <a:stCxn id="323" idx="1"/>
          </p:cNvCxnSpPr>
          <p:nvPr/>
        </p:nvCxnSpPr>
        <p:spPr>
          <a:xfrm rot="10800000">
            <a:off x="4495800" y="2590803"/>
            <a:ext cx="1676400" cy="300613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 rot="10800000" flipV="1">
            <a:off x="2971800" y="2590800"/>
            <a:ext cx="1371600" cy="8382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 rot="5400000" flipH="1" flipV="1">
            <a:off x="5295903" y="3086101"/>
            <a:ext cx="1066797" cy="990602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3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71678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530352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521970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71272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505206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563880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590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233041"/>
            <a:ext cx="533400" cy="37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362200"/>
            <a:ext cx="533400" cy="37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352800"/>
            <a:ext cx="533400" cy="40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667000"/>
            <a:ext cx="533400" cy="44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4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038604"/>
            <a:ext cx="533400" cy="44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5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359519"/>
            <a:ext cx="533400" cy="37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6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30352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96824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547116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598932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541020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1" name="Straight Connector 330"/>
          <p:cNvCxnSpPr/>
          <p:nvPr/>
        </p:nvCxnSpPr>
        <p:spPr>
          <a:xfrm rot="16200000" flipV="1">
            <a:off x="2933702" y="3771902"/>
            <a:ext cx="609599" cy="380998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4876800" y="3429000"/>
            <a:ext cx="762000" cy="304800"/>
          </a:xfrm>
          <a:prstGeom prst="roundRect">
            <a:avLst/>
          </a:prstGeom>
          <a:solidFill>
            <a:srgbClr val="8F3D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core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5486400" y="5486400"/>
            <a:ext cx="762000" cy="304800"/>
          </a:xfrm>
          <a:prstGeom prst="roundRect">
            <a:avLst/>
          </a:prstGeom>
          <a:solidFill>
            <a:srgbClr val="8F3D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core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5410200" y="4191000"/>
            <a:ext cx="1295400" cy="3810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edge (ISP)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6858000" y="2133600"/>
            <a:ext cx="2057400" cy="3810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edge (enterprise)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76200" y="3048000"/>
            <a:ext cx="1828800" cy="60960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home,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 small business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08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9" grpId="0" animBg="1"/>
      <p:bldP spid="71" grpId="0" animBg="1"/>
      <p:bldP spid="72" grpId="0" animBg="1"/>
      <p:bldP spid="73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75E5A25-7D9B-2444-8F10-B56487359E93}" type="slidenum">
              <a:rPr lang="en-US" sz="1400" b="0">
                <a:latin typeface="Times New Roman" charset="0"/>
              </a:rPr>
              <a:pPr eaLnBrk="1" hangingPunct="1"/>
              <a:t>100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Fragmentation</a:t>
            </a:r>
            <a:b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000" dirty="0" smtClean="0">
                <a:latin typeface="Helvetica" charset="0"/>
                <a:ea typeface="ＭＳ Ｐゴシック" charset="0"/>
                <a:cs typeface="ＭＳ Ｐゴシック" charset="0"/>
              </a:rPr>
              <a:t>(some assembly required)</a:t>
            </a:r>
            <a:endParaRPr lang="en-US" sz="20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</a:rPr>
              <a:t>Fragmentation</a:t>
            </a:r>
            <a:r>
              <a:rPr lang="en-US" dirty="0">
                <a:latin typeface="Calibri"/>
              </a:rPr>
              <a:t>: when forwarding a packet, an Internet router can </a:t>
            </a:r>
            <a:r>
              <a:rPr lang="en-US" dirty="0">
                <a:solidFill>
                  <a:srgbClr val="F47A00"/>
                </a:solidFill>
                <a:latin typeface="Calibri"/>
              </a:rPr>
              <a:t>split </a:t>
            </a:r>
            <a:r>
              <a:rPr lang="en-US" dirty="0">
                <a:latin typeface="Calibri"/>
              </a:rPr>
              <a:t>it into multiple pieces (</a:t>
            </a:r>
            <a:r>
              <a:rPr lang="ja-JP" altLang="en-US" dirty="0">
                <a:latin typeface="Calibri"/>
              </a:rPr>
              <a:t>“</a:t>
            </a:r>
            <a:r>
              <a:rPr lang="en-US" altLang="ja-JP" dirty="0">
                <a:latin typeface="Calibri"/>
              </a:rPr>
              <a:t>fragments</a:t>
            </a:r>
            <a:r>
              <a:rPr lang="ja-JP" altLang="en-US" dirty="0">
                <a:latin typeface="Calibri"/>
              </a:rPr>
              <a:t>”</a:t>
            </a:r>
            <a:r>
              <a:rPr lang="en-US" altLang="ja-JP" dirty="0">
                <a:latin typeface="Calibri"/>
              </a:rPr>
              <a:t>) if too big for next hop link</a:t>
            </a:r>
            <a:br>
              <a:rPr lang="en-US" altLang="ja-JP" dirty="0">
                <a:latin typeface="Calibri"/>
              </a:rPr>
            </a:br>
            <a:endParaRPr lang="en-US" altLang="ja-JP" dirty="0"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</a:rPr>
              <a:t>Must </a:t>
            </a:r>
            <a:r>
              <a:rPr lang="en-US" dirty="0">
                <a:solidFill>
                  <a:srgbClr val="F47A00"/>
                </a:solidFill>
                <a:latin typeface="Calibri"/>
              </a:rPr>
              <a:t>reassemble </a:t>
            </a:r>
            <a:r>
              <a:rPr lang="en-US" dirty="0">
                <a:latin typeface="Calibri"/>
              </a:rPr>
              <a:t>to recover original packet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Need fragmentation information (32 bits)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Packet </a:t>
            </a:r>
            <a:r>
              <a:rPr lang="en-US" dirty="0">
                <a:solidFill>
                  <a:srgbClr val="F47A00"/>
                </a:solidFill>
                <a:latin typeface="Calibri"/>
                <a:ea typeface="Calibri"/>
                <a:cs typeface="Calibri"/>
              </a:rPr>
              <a:t>identifier</a:t>
            </a:r>
            <a:r>
              <a:rPr lang="en-US" dirty="0">
                <a:latin typeface="Calibri"/>
                <a:ea typeface="Calibri"/>
                <a:cs typeface="Calibri"/>
              </a:rPr>
              <a:t>, </a:t>
            </a:r>
            <a:r>
              <a:rPr lang="en-US" dirty="0">
                <a:solidFill>
                  <a:srgbClr val="F47A00"/>
                </a:solidFill>
                <a:latin typeface="Calibri"/>
                <a:ea typeface="Calibri"/>
                <a:cs typeface="Calibri"/>
              </a:rPr>
              <a:t>flags</a:t>
            </a:r>
            <a:r>
              <a:rPr lang="en-US" dirty="0">
                <a:latin typeface="Calibri"/>
                <a:ea typeface="Calibri"/>
                <a:cs typeface="Calibri"/>
              </a:rPr>
              <a:t>, and fragment </a:t>
            </a:r>
            <a:r>
              <a:rPr lang="en-US" dirty="0">
                <a:solidFill>
                  <a:srgbClr val="F47A00"/>
                </a:solidFill>
                <a:latin typeface="Calibri"/>
                <a:ea typeface="Calibri"/>
                <a:cs typeface="Calibri"/>
              </a:rPr>
              <a:t>offset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981391" y="28538"/>
            <a:ext cx="3140260" cy="2369746"/>
            <a:chOff x="5910271" y="130138"/>
            <a:chExt cx="3140260" cy="236974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995387" y="381815"/>
            <a:ext cx="3126263" cy="370177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0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203" grpId="0" build="p"/>
      <p:bldP spid="32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libri"/>
                <a:ea typeface="ＭＳ Ｐゴシック" charset="0"/>
                <a:cs typeface="ＭＳ Ｐゴシック" charset="0"/>
              </a:rPr>
              <a:t>IP Fragmentation &amp; Reassembly</a:t>
            </a:r>
            <a:endParaRPr lang="en-US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6225" y="1304925"/>
            <a:ext cx="3810000" cy="4648200"/>
          </a:xfrm>
        </p:spPr>
        <p:txBody>
          <a:bodyPr/>
          <a:lstStyle/>
          <a:p>
            <a:r>
              <a:rPr lang="en-US" sz="1800" dirty="0">
                <a:latin typeface="Calibri"/>
                <a:ea typeface="ＭＳ Ｐゴシック" charset="0"/>
                <a:cs typeface="ＭＳ Ｐゴシック" charset="0"/>
              </a:rPr>
              <a:t>network links have MTU (</a:t>
            </a:r>
            <a:r>
              <a:rPr lang="en-US" sz="1800" dirty="0" err="1">
                <a:latin typeface="Calibri"/>
                <a:ea typeface="ＭＳ Ｐゴシック" charset="0"/>
                <a:cs typeface="ＭＳ Ｐゴシック" charset="0"/>
              </a:rPr>
              <a:t>max.transfer</a:t>
            </a:r>
            <a:r>
              <a:rPr lang="en-US" sz="1800" dirty="0">
                <a:latin typeface="Calibri"/>
                <a:ea typeface="ＭＳ Ｐゴシック" charset="0"/>
                <a:cs typeface="ＭＳ Ｐゴシック" charset="0"/>
              </a:rPr>
              <a:t> size) - largest possible link-level frame.</a:t>
            </a:r>
            <a:endParaRPr lang="en-US" sz="2000" dirty="0">
              <a:latin typeface="Calibri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800" dirty="0">
                <a:latin typeface="Calibri"/>
                <a:ea typeface="ＭＳ Ｐゴシック" charset="0"/>
              </a:rPr>
              <a:t>different link types, different MTUs </a:t>
            </a:r>
          </a:p>
          <a:p>
            <a:r>
              <a:rPr lang="en-US" sz="1800" dirty="0">
                <a:latin typeface="Calibri"/>
                <a:ea typeface="ＭＳ Ｐゴシック" charset="0"/>
                <a:cs typeface="ＭＳ Ｐゴシック" charset="0"/>
              </a:rPr>
              <a:t>large IP datagram divided (</a:t>
            </a:r>
            <a:r>
              <a:rPr lang="ja-JP" altLang="en-US" sz="1800" dirty="0">
                <a:latin typeface="Calibri"/>
                <a:ea typeface="ＭＳ Ｐゴシック" charset="0"/>
                <a:cs typeface="ＭＳ Ｐゴシック" charset="0"/>
              </a:rPr>
              <a:t>“</a:t>
            </a:r>
            <a:r>
              <a:rPr lang="en-US" sz="1800" dirty="0">
                <a:latin typeface="Calibri"/>
                <a:ea typeface="ＭＳ Ｐゴシック" charset="0"/>
                <a:cs typeface="ＭＳ Ｐゴシック" charset="0"/>
              </a:rPr>
              <a:t>fragmented</a:t>
            </a:r>
            <a:r>
              <a:rPr lang="ja-JP" altLang="en-US" sz="1800" dirty="0">
                <a:latin typeface="Calibri"/>
                <a:ea typeface="ＭＳ Ｐゴシック" charset="0"/>
                <a:cs typeface="ＭＳ Ｐゴシック" charset="0"/>
              </a:rPr>
              <a:t>”</a:t>
            </a:r>
            <a:r>
              <a:rPr lang="en-US" sz="1800" dirty="0">
                <a:latin typeface="Calibri"/>
                <a:ea typeface="ＭＳ Ｐゴシック" charset="0"/>
                <a:cs typeface="ＭＳ Ｐゴシック" charset="0"/>
              </a:rPr>
              <a:t>) within net</a:t>
            </a:r>
          </a:p>
          <a:p>
            <a:pPr lvl="1"/>
            <a:r>
              <a:rPr lang="en-US" sz="1800" dirty="0">
                <a:latin typeface="Calibri"/>
                <a:ea typeface="ＭＳ Ｐゴシック" charset="0"/>
              </a:rPr>
              <a:t>one datagram becomes several datagrams</a:t>
            </a:r>
            <a:endParaRPr lang="en-US" sz="1600" dirty="0">
              <a:latin typeface="Calibri"/>
              <a:ea typeface="ＭＳ Ｐゴシック" charset="0"/>
            </a:endParaRPr>
          </a:p>
          <a:p>
            <a:pPr lvl="1"/>
            <a:r>
              <a:rPr lang="ja-JP" altLang="en-US" sz="1800" dirty="0">
                <a:latin typeface="Calibri"/>
                <a:ea typeface="ＭＳ Ｐゴシック" charset="0"/>
              </a:rPr>
              <a:t>“</a:t>
            </a:r>
            <a:r>
              <a:rPr lang="en-US" sz="1800" dirty="0">
                <a:latin typeface="Calibri"/>
                <a:ea typeface="ＭＳ Ｐゴシック" charset="0"/>
              </a:rPr>
              <a:t>reassembled</a:t>
            </a:r>
            <a:r>
              <a:rPr lang="ja-JP" altLang="en-US" sz="1800" dirty="0">
                <a:latin typeface="Calibri"/>
                <a:ea typeface="ＭＳ Ｐゴシック" charset="0"/>
              </a:rPr>
              <a:t>”</a:t>
            </a:r>
            <a:r>
              <a:rPr lang="en-US" sz="1800" dirty="0">
                <a:latin typeface="Calibri"/>
                <a:ea typeface="ＭＳ Ｐゴシック" charset="0"/>
              </a:rPr>
              <a:t> only at final destination</a:t>
            </a:r>
          </a:p>
          <a:p>
            <a:pPr lvl="1"/>
            <a:r>
              <a:rPr lang="en-US" sz="1800" dirty="0">
                <a:latin typeface="Calibri"/>
                <a:ea typeface="ＭＳ Ｐゴシック" charset="0"/>
              </a:rPr>
              <a:t>IP header bits used to identify, order related </a:t>
            </a:r>
            <a:r>
              <a:rPr lang="en-US" sz="1800" dirty="0" smtClean="0">
                <a:latin typeface="Calibri"/>
                <a:ea typeface="ＭＳ Ｐゴシック" charset="0"/>
              </a:rPr>
              <a:t>fragments</a:t>
            </a:r>
          </a:p>
          <a:p>
            <a:r>
              <a:rPr lang="en-US" sz="2200" dirty="0" smtClean="0">
                <a:latin typeface="Calibri"/>
                <a:ea typeface="ＭＳ Ｐゴシック" charset="0"/>
              </a:rPr>
              <a:t>IPv6 does things differently…</a:t>
            </a:r>
            <a:endParaRPr lang="en-US" sz="2200" dirty="0">
              <a:latin typeface="Calibri"/>
              <a:ea typeface="ＭＳ Ｐゴシック" charset="0"/>
            </a:endParaRPr>
          </a:p>
        </p:txBody>
      </p:sp>
      <p:sp>
        <p:nvSpPr>
          <p:cNvPr id="51206" name="Freeform 4"/>
          <p:cNvSpPr>
            <a:spLocks/>
          </p:cNvSpPr>
          <p:nvPr/>
        </p:nvSpPr>
        <p:spPr bwMode="auto">
          <a:xfrm>
            <a:off x="4597400" y="1628775"/>
            <a:ext cx="2436813" cy="2255838"/>
          </a:xfrm>
          <a:custGeom>
            <a:avLst/>
            <a:gdLst>
              <a:gd name="T0" fmla="*/ 850193116 w 1292"/>
              <a:gd name="T1" fmla="*/ 22615899 h 1255"/>
              <a:gd name="T2" fmla="*/ 124505678 w 1292"/>
              <a:gd name="T3" fmla="*/ 507256181 h 1255"/>
              <a:gd name="T4" fmla="*/ 103160932 w 1292"/>
              <a:gd name="T5" fmla="*/ 1689779043 h 1255"/>
              <a:gd name="T6" fmla="*/ 188536146 w 1292"/>
              <a:gd name="T7" fmla="*/ 2147483647 h 1255"/>
              <a:gd name="T8" fmla="*/ 87153597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1437766887 h 1255"/>
              <a:gd name="T18" fmla="*/ 2147483647 w 1292"/>
              <a:gd name="T19" fmla="*/ 681726826 h 1255"/>
              <a:gd name="T20" fmla="*/ 2147483647 w 1292"/>
              <a:gd name="T21" fmla="*/ 371557190 h 1255"/>
              <a:gd name="T22" fmla="*/ 850193116 w 1292"/>
              <a:gd name="T23" fmla="*/ 22615899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51207" name="Freeform 5"/>
          <p:cNvSpPr>
            <a:spLocks/>
          </p:cNvSpPr>
          <p:nvPr/>
        </p:nvSpPr>
        <p:spPr bwMode="auto">
          <a:xfrm>
            <a:off x="4597400" y="4030663"/>
            <a:ext cx="1976438" cy="1987550"/>
          </a:xfrm>
          <a:custGeom>
            <a:avLst/>
            <a:gdLst>
              <a:gd name="T0" fmla="*/ 10251216 w 873"/>
              <a:gd name="T1" fmla="*/ 1810653821 h 940"/>
              <a:gd name="T2" fmla="*/ 1178869424 w 873"/>
              <a:gd name="T3" fmla="*/ 290598840 h 940"/>
              <a:gd name="T4" fmla="*/ 2147483647 w 873"/>
              <a:gd name="T5" fmla="*/ 98356238 h 940"/>
              <a:gd name="T6" fmla="*/ 2147483647 w 873"/>
              <a:gd name="T7" fmla="*/ 880738380 h 940"/>
              <a:gd name="T8" fmla="*/ 2147483647 w 873"/>
              <a:gd name="T9" fmla="*/ 1551350436 h 940"/>
              <a:gd name="T10" fmla="*/ 2147483647 w 873"/>
              <a:gd name="T11" fmla="*/ 2147483647 h 940"/>
              <a:gd name="T12" fmla="*/ 2147483647 w 873"/>
              <a:gd name="T13" fmla="*/ 2147483647 h 940"/>
              <a:gd name="T14" fmla="*/ 2147483647 w 873"/>
              <a:gd name="T15" fmla="*/ 2147483647 h 940"/>
              <a:gd name="T16" fmla="*/ 2142467848 w 873"/>
              <a:gd name="T17" fmla="*/ 2147483647 h 940"/>
              <a:gd name="T18" fmla="*/ 712448168 w 873"/>
              <a:gd name="T19" fmla="*/ 2147483647 h 940"/>
              <a:gd name="T20" fmla="*/ 10251216 w 873"/>
              <a:gd name="T21" fmla="*/ 1810653821 h 9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3"/>
              <a:gd name="T34" fmla="*/ 0 h 940"/>
              <a:gd name="T35" fmla="*/ 873 w 873"/>
              <a:gd name="T36" fmla="*/ 940 h 9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3" h="940">
                <a:moveTo>
                  <a:pt x="2" y="405"/>
                </a:moveTo>
                <a:cubicBezTo>
                  <a:pt x="17" y="290"/>
                  <a:pt x="138" y="129"/>
                  <a:pt x="230" y="65"/>
                </a:cubicBezTo>
                <a:cubicBezTo>
                  <a:pt x="322" y="1"/>
                  <a:pt x="460" y="0"/>
                  <a:pt x="555" y="22"/>
                </a:cubicBezTo>
                <a:cubicBezTo>
                  <a:pt x="650" y="44"/>
                  <a:pt x="748" y="143"/>
                  <a:pt x="800" y="197"/>
                </a:cubicBezTo>
                <a:cubicBezTo>
                  <a:pt x="852" y="251"/>
                  <a:pt x="859" y="292"/>
                  <a:pt x="866" y="347"/>
                </a:cubicBezTo>
                <a:cubicBezTo>
                  <a:pt x="873" y="402"/>
                  <a:pt x="855" y="457"/>
                  <a:pt x="842" y="527"/>
                </a:cubicBezTo>
                <a:cubicBezTo>
                  <a:pt x="829" y="597"/>
                  <a:pt x="827" y="714"/>
                  <a:pt x="788" y="767"/>
                </a:cubicBezTo>
                <a:cubicBezTo>
                  <a:pt x="749" y="820"/>
                  <a:pt x="670" y="819"/>
                  <a:pt x="608" y="845"/>
                </a:cubicBezTo>
                <a:cubicBezTo>
                  <a:pt x="546" y="871"/>
                  <a:pt x="496" y="940"/>
                  <a:pt x="418" y="925"/>
                </a:cubicBezTo>
                <a:cubicBezTo>
                  <a:pt x="340" y="910"/>
                  <a:pt x="208" y="840"/>
                  <a:pt x="139" y="754"/>
                </a:cubicBezTo>
                <a:cubicBezTo>
                  <a:pt x="69" y="667"/>
                  <a:pt x="0" y="546"/>
                  <a:pt x="2" y="405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grpSp>
        <p:nvGrpSpPr>
          <p:cNvPr id="51208" name="Group 6"/>
          <p:cNvGrpSpPr>
            <a:grpSpLocks/>
          </p:cNvGrpSpPr>
          <p:nvPr/>
        </p:nvGrpSpPr>
        <p:grpSpPr bwMode="auto">
          <a:xfrm>
            <a:off x="4191000" y="2008188"/>
            <a:ext cx="649288" cy="1247775"/>
            <a:chOff x="3314" y="1248"/>
            <a:chExt cx="344" cy="694"/>
          </a:xfrm>
        </p:grpSpPr>
        <p:sp>
          <p:nvSpPr>
            <p:cNvPr id="51349" name="Line 8"/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0" name="Line 10"/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351" name="Group 11"/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51353" name="Oval 12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51354" name="Oval 13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51355" name="Oval 14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</p:grpSp>
        <p:sp>
          <p:nvSpPr>
            <p:cNvPr id="51352" name="Line 15"/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09" name="Line 16"/>
          <p:cNvSpPr>
            <a:spLocks noChangeShapeType="1"/>
          </p:cNvSpPr>
          <p:nvPr/>
        </p:nvSpPr>
        <p:spPr bwMode="auto">
          <a:xfrm flipV="1">
            <a:off x="4670425" y="2584450"/>
            <a:ext cx="1270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Line 17"/>
          <p:cNvSpPr>
            <a:spLocks noChangeShapeType="1"/>
          </p:cNvSpPr>
          <p:nvPr/>
        </p:nvSpPr>
        <p:spPr bwMode="auto">
          <a:xfrm>
            <a:off x="5246688" y="1909763"/>
            <a:ext cx="658812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Line 18"/>
          <p:cNvSpPr>
            <a:spLocks noChangeShapeType="1"/>
          </p:cNvSpPr>
          <p:nvPr/>
        </p:nvSpPr>
        <p:spPr bwMode="auto">
          <a:xfrm>
            <a:off x="6092825" y="2246313"/>
            <a:ext cx="196850" cy="669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Line 19"/>
          <p:cNvSpPr>
            <a:spLocks noChangeShapeType="1"/>
          </p:cNvSpPr>
          <p:nvPr/>
        </p:nvSpPr>
        <p:spPr bwMode="auto">
          <a:xfrm>
            <a:off x="4995863" y="2022475"/>
            <a:ext cx="1587" cy="582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Line 20"/>
          <p:cNvSpPr>
            <a:spLocks noChangeShapeType="1"/>
          </p:cNvSpPr>
          <p:nvPr/>
        </p:nvSpPr>
        <p:spPr bwMode="auto">
          <a:xfrm>
            <a:off x="5021263" y="2670175"/>
            <a:ext cx="971550" cy="401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Line 21"/>
          <p:cNvSpPr>
            <a:spLocks noChangeShapeType="1"/>
          </p:cNvSpPr>
          <p:nvPr/>
        </p:nvSpPr>
        <p:spPr bwMode="auto">
          <a:xfrm flipH="1" flipV="1">
            <a:off x="6548438" y="3162300"/>
            <a:ext cx="476250" cy="687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Line 22"/>
          <p:cNvSpPr>
            <a:spLocks noChangeShapeType="1"/>
          </p:cNvSpPr>
          <p:nvPr/>
        </p:nvSpPr>
        <p:spPr bwMode="auto">
          <a:xfrm flipH="1">
            <a:off x="5254625" y="2214563"/>
            <a:ext cx="758825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Line 23"/>
          <p:cNvSpPr>
            <a:spLocks noChangeShapeType="1"/>
          </p:cNvSpPr>
          <p:nvPr/>
        </p:nvSpPr>
        <p:spPr bwMode="auto">
          <a:xfrm flipH="1">
            <a:off x="5264150" y="1654175"/>
            <a:ext cx="4762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Line 24"/>
          <p:cNvSpPr>
            <a:spLocks noChangeShapeType="1"/>
          </p:cNvSpPr>
          <p:nvPr/>
        </p:nvSpPr>
        <p:spPr bwMode="auto">
          <a:xfrm flipH="1">
            <a:off x="5981700" y="1830388"/>
            <a:ext cx="273050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18" name="Group 25"/>
          <p:cNvGrpSpPr>
            <a:grpSpLocks/>
          </p:cNvGrpSpPr>
          <p:nvPr/>
        </p:nvGrpSpPr>
        <p:grpSpPr bwMode="auto">
          <a:xfrm>
            <a:off x="4745038" y="1793875"/>
            <a:ext cx="679450" cy="314325"/>
            <a:chOff x="3600" y="219"/>
            <a:chExt cx="360" cy="175"/>
          </a:xfrm>
        </p:grpSpPr>
        <p:sp>
          <p:nvSpPr>
            <p:cNvPr id="51336" name="Oval 2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337" name="Line 2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8" name="Line 2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9" name="Rectangle 2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51340" name="Oval 3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grpSp>
          <p:nvGrpSpPr>
            <p:cNvPr id="51341" name="Group 3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346" name="Line 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47" name="Line 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48" name="Line 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42" name="Group 3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343" name="Line 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44" name="Line 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45" name="Line 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219" name="Group 39"/>
          <p:cNvGrpSpPr>
            <a:grpSpLocks/>
          </p:cNvGrpSpPr>
          <p:nvPr/>
        </p:nvGrpSpPr>
        <p:grpSpPr bwMode="auto">
          <a:xfrm>
            <a:off x="4762500" y="2451100"/>
            <a:ext cx="679450" cy="314325"/>
            <a:chOff x="3600" y="219"/>
            <a:chExt cx="360" cy="175"/>
          </a:xfrm>
        </p:grpSpPr>
        <p:sp>
          <p:nvSpPr>
            <p:cNvPr id="51323" name="Oval 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324" name="Line 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5" name="Line 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6" name="Rectangle 4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51327" name="Oval 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grpSp>
          <p:nvGrpSpPr>
            <p:cNvPr id="51328" name="Group 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333" name="Line 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4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5" name="Line 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29" name="Group 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330" name="Line 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1" name="Line 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2" name="Line 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220" name="Group 53"/>
          <p:cNvGrpSpPr>
            <a:grpSpLocks/>
          </p:cNvGrpSpPr>
          <p:nvPr/>
        </p:nvGrpSpPr>
        <p:grpSpPr bwMode="auto">
          <a:xfrm>
            <a:off x="5732463" y="2001838"/>
            <a:ext cx="676275" cy="314325"/>
            <a:chOff x="3600" y="219"/>
            <a:chExt cx="360" cy="175"/>
          </a:xfrm>
        </p:grpSpPr>
        <p:sp>
          <p:nvSpPr>
            <p:cNvPr id="51310" name="Oval 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311" name="Line 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2" name="Line 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3" name="Rectangle 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51314" name="Oval 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grpSp>
          <p:nvGrpSpPr>
            <p:cNvPr id="51315" name="Group 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320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1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2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16" name="Group 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317" name="Line 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18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19" name="Line 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221" name="Group 67"/>
          <p:cNvGrpSpPr>
            <a:grpSpLocks/>
          </p:cNvGrpSpPr>
          <p:nvPr/>
        </p:nvGrpSpPr>
        <p:grpSpPr bwMode="auto">
          <a:xfrm>
            <a:off x="5976938" y="2908300"/>
            <a:ext cx="679450" cy="314325"/>
            <a:chOff x="3600" y="219"/>
            <a:chExt cx="360" cy="175"/>
          </a:xfrm>
        </p:grpSpPr>
        <p:sp>
          <p:nvSpPr>
            <p:cNvPr id="51297" name="Oval 6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98" name="Line 6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9" name="Line 7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0" name="Rectangle 7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51301" name="Oval 7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grpSp>
          <p:nvGrpSpPr>
            <p:cNvPr id="51302" name="Group 7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307" name="Line 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8" name="Line 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9" name="Line 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03" name="Group 7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304" name="Line 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5" name="Line 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6" name="Line 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222" name="Group 81"/>
          <p:cNvGrpSpPr>
            <a:grpSpLocks/>
          </p:cNvGrpSpPr>
          <p:nvPr/>
        </p:nvGrpSpPr>
        <p:grpSpPr bwMode="auto">
          <a:xfrm>
            <a:off x="5745163" y="4900613"/>
            <a:ext cx="715962" cy="311150"/>
            <a:chOff x="3600" y="219"/>
            <a:chExt cx="360" cy="175"/>
          </a:xfrm>
        </p:grpSpPr>
        <p:sp>
          <p:nvSpPr>
            <p:cNvPr id="51284" name="Oval 8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85" name="Line 8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6" name="Line 8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7" name="Rectangle 8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51288" name="Oval 8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grpSp>
          <p:nvGrpSpPr>
            <p:cNvPr id="51289" name="Group 8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294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5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6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90" name="Group 9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291" name="Line 9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2" name="Line 9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3" name="Line 9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223" name="Group 95"/>
          <p:cNvGrpSpPr>
            <a:grpSpLocks/>
          </p:cNvGrpSpPr>
          <p:nvPr/>
        </p:nvGrpSpPr>
        <p:grpSpPr bwMode="auto">
          <a:xfrm>
            <a:off x="6738938" y="3889375"/>
            <a:ext cx="679450" cy="314325"/>
            <a:chOff x="3600" y="219"/>
            <a:chExt cx="360" cy="175"/>
          </a:xfrm>
        </p:grpSpPr>
        <p:sp>
          <p:nvSpPr>
            <p:cNvPr id="51271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72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3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4" name="Rectangle 9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51275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grpSp>
          <p:nvGrpSpPr>
            <p:cNvPr id="51276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281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2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3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77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278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79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0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512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4392613"/>
            <a:ext cx="56356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5" name="Line 110"/>
          <p:cNvSpPr>
            <a:spLocks noChangeShapeType="1"/>
          </p:cNvSpPr>
          <p:nvPr/>
        </p:nvSpPr>
        <p:spPr bwMode="auto">
          <a:xfrm>
            <a:off x="5249863" y="4721225"/>
            <a:ext cx="3143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5191125"/>
            <a:ext cx="5635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7" name="Line 112"/>
          <p:cNvSpPr>
            <a:spLocks noChangeShapeType="1"/>
          </p:cNvSpPr>
          <p:nvPr/>
        </p:nvSpPr>
        <p:spPr bwMode="auto">
          <a:xfrm flipV="1">
            <a:off x="5465763" y="5529263"/>
            <a:ext cx="984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28" name="Group 113"/>
          <p:cNvGrpSpPr>
            <a:grpSpLocks/>
          </p:cNvGrpSpPr>
          <p:nvPr/>
        </p:nvGrpSpPr>
        <p:grpSpPr bwMode="auto">
          <a:xfrm>
            <a:off x="5084763" y="4849813"/>
            <a:ext cx="96837" cy="300037"/>
            <a:chOff x="3842" y="406"/>
            <a:chExt cx="51" cy="167"/>
          </a:xfrm>
        </p:grpSpPr>
        <p:sp>
          <p:nvSpPr>
            <p:cNvPr id="51268" name="Oval 114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69" name="Oval 115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70" name="Oval 116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sp>
        <p:nvSpPr>
          <p:cNvPr id="51229" name="Line 117"/>
          <p:cNvSpPr>
            <a:spLocks noChangeShapeType="1"/>
          </p:cNvSpPr>
          <p:nvPr/>
        </p:nvSpPr>
        <p:spPr bwMode="auto">
          <a:xfrm>
            <a:off x="5556250" y="4718050"/>
            <a:ext cx="0" cy="809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0" name="Line 118"/>
          <p:cNvSpPr>
            <a:spLocks noChangeShapeType="1"/>
          </p:cNvSpPr>
          <p:nvPr/>
        </p:nvSpPr>
        <p:spPr bwMode="auto">
          <a:xfrm>
            <a:off x="5556250" y="5067300"/>
            <a:ext cx="18732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1" name="Line 119"/>
          <p:cNvSpPr>
            <a:spLocks noChangeShapeType="1"/>
          </p:cNvSpPr>
          <p:nvPr/>
        </p:nvSpPr>
        <p:spPr bwMode="auto">
          <a:xfrm flipH="1">
            <a:off x="6461125" y="4206875"/>
            <a:ext cx="636588" cy="877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32" name="Group 120"/>
          <p:cNvGrpSpPr>
            <a:grpSpLocks/>
          </p:cNvGrpSpPr>
          <p:nvPr/>
        </p:nvGrpSpPr>
        <p:grpSpPr bwMode="auto">
          <a:xfrm rot="1433392">
            <a:off x="5003800" y="2955925"/>
            <a:ext cx="1028700" cy="171450"/>
            <a:chOff x="4712" y="1742"/>
            <a:chExt cx="648" cy="108"/>
          </a:xfrm>
        </p:grpSpPr>
        <p:sp>
          <p:nvSpPr>
            <p:cNvPr id="51266" name="Rectangle 121"/>
            <p:cNvSpPr>
              <a:spLocks noChangeArrowheads="1"/>
            </p:cNvSpPr>
            <p:nvPr/>
          </p:nvSpPr>
          <p:spPr bwMode="auto">
            <a:xfrm>
              <a:off x="4712" y="1742"/>
              <a:ext cx="648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67" name="Rectangle 122"/>
            <p:cNvSpPr>
              <a:spLocks noChangeArrowheads="1"/>
            </p:cNvSpPr>
            <p:nvPr/>
          </p:nvSpPr>
          <p:spPr bwMode="auto">
            <a:xfrm>
              <a:off x="4712" y="1742"/>
              <a:ext cx="534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51233" name="Group 123"/>
          <p:cNvGrpSpPr>
            <a:grpSpLocks/>
          </p:cNvGrpSpPr>
          <p:nvPr/>
        </p:nvGrpSpPr>
        <p:grpSpPr bwMode="auto">
          <a:xfrm rot="3346875">
            <a:off x="6283325" y="3241676"/>
            <a:ext cx="447675" cy="171450"/>
            <a:chOff x="5078" y="1860"/>
            <a:chExt cx="282" cy="108"/>
          </a:xfrm>
        </p:grpSpPr>
        <p:sp>
          <p:nvSpPr>
            <p:cNvPr id="51264" name="Rectangle 124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65" name="Rectangle 125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51234" name="Group 126"/>
          <p:cNvGrpSpPr>
            <a:grpSpLocks/>
          </p:cNvGrpSpPr>
          <p:nvPr/>
        </p:nvGrpSpPr>
        <p:grpSpPr bwMode="auto">
          <a:xfrm rot="3215306">
            <a:off x="6600825" y="3346451"/>
            <a:ext cx="447675" cy="171450"/>
            <a:chOff x="5078" y="1860"/>
            <a:chExt cx="282" cy="108"/>
          </a:xfrm>
        </p:grpSpPr>
        <p:sp>
          <p:nvSpPr>
            <p:cNvPr id="51262" name="Rectangle 127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63" name="Rectangle 128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51235" name="Group 129"/>
          <p:cNvGrpSpPr>
            <a:grpSpLocks/>
          </p:cNvGrpSpPr>
          <p:nvPr/>
        </p:nvGrpSpPr>
        <p:grpSpPr bwMode="auto">
          <a:xfrm rot="3051000">
            <a:off x="6953250" y="3467101"/>
            <a:ext cx="447675" cy="171450"/>
            <a:chOff x="5078" y="1860"/>
            <a:chExt cx="282" cy="108"/>
          </a:xfrm>
        </p:grpSpPr>
        <p:sp>
          <p:nvSpPr>
            <p:cNvPr id="51260" name="Rectangle 130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61" name="Rectangle 131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sp>
        <p:nvSpPr>
          <p:cNvPr id="51236" name="Line 132"/>
          <p:cNvSpPr>
            <a:spLocks noChangeShapeType="1"/>
          </p:cNvSpPr>
          <p:nvPr/>
        </p:nvSpPr>
        <p:spPr bwMode="auto">
          <a:xfrm>
            <a:off x="6007100" y="3276600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7" name="Line 133"/>
          <p:cNvSpPr>
            <a:spLocks noChangeShapeType="1"/>
          </p:cNvSpPr>
          <p:nvPr/>
        </p:nvSpPr>
        <p:spPr bwMode="auto">
          <a:xfrm>
            <a:off x="6642100" y="3517900"/>
            <a:ext cx="13335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8" name="Line 134"/>
          <p:cNvSpPr>
            <a:spLocks noChangeShapeType="1"/>
          </p:cNvSpPr>
          <p:nvPr/>
        </p:nvSpPr>
        <p:spPr bwMode="auto">
          <a:xfrm>
            <a:off x="6965950" y="3616325"/>
            <a:ext cx="117475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9" name="Line 135"/>
          <p:cNvSpPr>
            <a:spLocks noChangeShapeType="1"/>
          </p:cNvSpPr>
          <p:nvPr/>
        </p:nvSpPr>
        <p:spPr bwMode="auto">
          <a:xfrm>
            <a:off x="7334250" y="3730625"/>
            <a:ext cx="101600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0" name="Text Box 136"/>
          <p:cNvSpPr txBox="1">
            <a:spLocks noChangeArrowheads="1"/>
          </p:cNvSpPr>
          <p:nvPr/>
        </p:nvSpPr>
        <p:spPr bwMode="auto">
          <a:xfrm>
            <a:off x="6615113" y="2246313"/>
            <a:ext cx="22621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fragmentation: </a:t>
            </a:r>
          </a:p>
          <a:p>
            <a:r>
              <a:rPr lang="en-US" sz="1600" dirty="0">
                <a:solidFill>
                  <a:schemeClr val="accent2"/>
                </a:solidFill>
                <a:latin typeface="Calibri"/>
              </a:rPr>
              <a:t>in:</a:t>
            </a:r>
            <a:r>
              <a:rPr lang="en-US" sz="1600" dirty="0">
                <a:latin typeface="Calibri"/>
              </a:rPr>
              <a:t> one large datagram</a:t>
            </a:r>
          </a:p>
          <a:p>
            <a:r>
              <a:rPr lang="en-US" sz="1600" dirty="0">
                <a:solidFill>
                  <a:schemeClr val="accent2"/>
                </a:solidFill>
                <a:latin typeface="Calibri"/>
              </a:rPr>
              <a:t>out:</a:t>
            </a:r>
            <a:r>
              <a:rPr lang="en-US" sz="1600" dirty="0">
                <a:latin typeface="Calibri"/>
              </a:rPr>
              <a:t> 3 smaller datagrams</a:t>
            </a:r>
            <a:endParaRPr lang="en-US" sz="1800" dirty="0">
              <a:latin typeface="Calibri"/>
            </a:endParaRPr>
          </a:p>
        </p:txBody>
      </p:sp>
      <p:grpSp>
        <p:nvGrpSpPr>
          <p:cNvPr id="51241" name="Group 137"/>
          <p:cNvGrpSpPr>
            <a:grpSpLocks/>
          </p:cNvGrpSpPr>
          <p:nvPr/>
        </p:nvGrpSpPr>
        <p:grpSpPr bwMode="auto">
          <a:xfrm rot="-10773343">
            <a:off x="5610225" y="4352925"/>
            <a:ext cx="447675" cy="171450"/>
            <a:chOff x="5078" y="1860"/>
            <a:chExt cx="282" cy="108"/>
          </a:xfrm>
        </p:grpSpPr>
        <p:sp>
          <p:nvSpPr>
            <p:cNvPr id="51258" name="Rectangle 138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59" name="Rectangle 139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51242" name="Group 140"/>
          <p:cNvGrpSpPr>
            <a:grpSpLocks/>
          </p:cNvGrpSpPr>
          <p:nvPr/>
        </p:nvGrpSpPr>
        <p:grpSpPr bwMode="auto">
          <a:xfrm rot="-10773343">
            <a:off x="5613400" y="4546600"/>
            <a:ext cx="447675" cy="171450"/>
            <a:chOff x="5078" y="1860"/>
            <a:chExt cx="282" cy="108"/>
          </a:xfrm>
        </p:grpSpPr>
        <p:sp>
          <p:nvSpPr>
            <p:cNvPr id="51256" name="Rectangle 141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57" name="Rectangle 142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51243" name="Group 143"/>
          <p:cNvGrpSpPr>
            <a:grpSpLocks/>
          </p:cNvGrpSpPr>
          <p:nvPr/>
        </p:nvGrpSpPr>
        <p:grpSpPr bwMode="auto">
          <a:xfrm rot="-10773343">
            <a:off x="5616575" y="4740275"/>
            <a:ext cx="447675" cy="171450"/>
            <a:chOff x="5078" y="1860"/>
            <a:chExt cx="282" cy="108"/>
          </a:xfrm>
        </p:grpSpPr>
        <p:sp>
          <p:nvSpPr>
            <p:cNvPr id="51254" name="Rectangle 144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55" name="Rectangle 145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sp>
        <p:nvSpPr>
          <p:cNvPr id="51244" name="Line 146"/>
          <p:cNvSpPr>
            <a:spLocks noChangeShapeType="1"/>
          </p:cNvSpPr>
          <p:nvPr/>
        </p:nvSpPr>
        <p:spPr bwMode="auto">
          <a:xfrm rot="9691848">
            <a:off x="5365750" y="44100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5" name="Line 147"/>
          <p:cNvSpPr>
            <a:spLocks noChangeShapeType="1"/>
          </p:cNvSpPr>
          <p:nvPr/>
        </p:nvSpPr>
        <p:spPr bwMode="auto">
          <a:xfrm rot="9691848">
            <a:off x="5356225" y="4584700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6" name="Line 148"/>
          <p:cNvSpPr>
            <a:spLocks noChangeShapeType="1"/>
          </p:cNvSpPr>
          <p:nvPr/>
        </p:nvSpPr>
        <p:spPr bwMode="auto">
          <a:xfrm rot="9691848">
            <a:off x="5359400" y="47910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47" name="Group 149"/>
          <p:cNvGrpSpPr>
            <a:grpSpLocks/>
          </p:cNvGrpSpPr>
          <p:nvPr/>
        </p:nvGrpSpPr>
        <p:grpSpPr bwMode="auto">
          <a:xfrm rot="10793026">
            <a:off x="4281488" y="4189413"/>
            <a:ext cx="1030287" cy="173037"/>
            <a:chOff x="4712" y="1742"/>
            <a:chExt cx="648" cy="108"/>
          </a:xfrm>
        </p:grpSpPr>
        <p:sp>
          <p:nvSpPr>
            <p:cNvPr id="51252" name="Rectangle 150"/>
            <p:cNvSpPr>
              <a:spLocks noChangeArrowheads="1"/>
            </p:cNvSpPr>
            <p:nvPr/>
          </p:nvSpPr>
          <p:spPr bwMode="auto">
            <a:xfrm>
              <a:off x="4712" y="1742"/>
              <a:ext cx="648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53" name="Rectangle 151"/>
            <p:cNvSpPr>
              <a:spLocks noChangeArrowheads="1"/>
            </p:cNvSpPr>
            <p:nvPr/>
          </p:nvSpPr>
          <p:spPr bwMode="auto">
            <a:xfrm>
              <a:off x="4712" y="1742"/>
              <a:ext cx="534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sp>
        <p:nvSpPr>
          <p:cNvPr id="51248" name="Line 152"/>
          <p:cNvSpPr>
            <a:spLocks noChangeShapeType="1"/>
          </p:cNvSpPr>
          <p:nvPr/>
        </p:nvSpPr>
        <p:spPr bwMode="auto">
          <a:xfrm rot="9691848">
            <a:off x="4032250" y="42322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9" name="Text Box 153"/>
          <p:cNvSpPr txBox="1">
            <a:spLocks noChangeArrowheads="1"/>
          </p:cNvSpPr>
          <p:nvPr/>
        </p:nvSpPr>
        <p:spPr bwMode="auto">
          <a:xfrm>
            <a:off x="4672013" y="3843338"/>
            <a:ext cx="11336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reassembly</a:t>
            </a:r>
            <a:endParaRPr lang="en-US" sz="1800" dirty="0">
              <a:latin typeface="Calibri"/>
            </a:endParaRPr>
          </a:p>
        </p:txBody>
      </p:sp>
      <p:pic>
        <p:nvPicPr>
          <p:cNvPr id="512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08188"/>
            <a:ext cx="56356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09875"/>
            <a:ext cx="5635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16FDB48-E8EA-514F-A1E5-C5BFB955F753}" type="slidenum">
              <a:rPr lang="en-US" smtClean="0"/>
              <a:pPr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97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libri"/>
                <a:ea typeface="ＭＳ Ｐゴシック" charset="0"/>
                <a:cs typeface="ＭＳ Ｐゴシック" charset="0"/>
              </a:rPr>
              <a:t>IP Fragmentation and Reassembly</a:t>
            </a:r>
            <a:endParaRPr lang="en-US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2229" name="Group 3"/>
          <p:cNvGrpSpPr>
            <a:grpSpLocks/>
          </p:cNvGrpSpPr>
          <p:nvPr/>
        </p:nvGrpSpPr>
        <p:grpSpPr bwMode="auto">
          <a:xfrm>
            <a:off x="3606800" y="1498600"/>
            <a:ext cx="4800600" cy="4046538"/>
            <a:chOff x="1218" y="944"/>
            <a:chExt cx="3024" cy="2549"/>
          </a:xfrm>
        </p:grpSpPr>
        <p:grpSp>
          <p:nvGrpSpPr>
            <p:cNvPr id="52235" name="Group 4"/>
            <p:cNvGrpSpPr>
              <a:grpSpLocks/>
            </p:cNvGrpSpPr>
            <p:nvPr/>
          </p:nvGrpSpPr>
          <p:grpSpPr bwMode="auto">
            <a:xfrm>
              <a:off x="1218" y="944"/>
              <a:ext cx="2676" cy="419"/>
              <a:chOff x="3006" y="1208"/>
              <a:chExt cx="2676" cy="419"/>
            </a:xfrm>
          </p:grpSpPr>
          <p:sp>
            <p:nvSpPr>
              <p:cNvPr id="52279" name="Rectangle 5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/>
              </a:p>
            </p:txBody>
          </p:sp>
          <p:sp>
            <p:nvSpPr>
              <p:cNvPr id="52280" name="Rectangle 6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52281" name="Text Box 7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5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ID</a:t>
                </a:r>
              </a:p>
              <a:p>
                <a:r>
                  <a:rPr lang="en-US" sz="1800" dirty="0">
                    <a:latin typeface="Calibri"/>
                  </a:rPr>
                  <a:t>=x</a:t>
                </a:r>
              </a:p>
            </p:txBody>
          </p:sp>
          <p:sp>
            <p:nvSpPr>
              <p:cNvPr id="52282" name="Text Box 8"/>
              <p:cNvSpPr txBox="1">
                <a:spLocks noChangeArrowheads="1"/>
              </p:cNvSpPr>
              <p:nvPr/>
            </p:nvSpPr>
            <p:spPr bwMode="auto">
              <a:xfrm>
                <a:off x="4655" y="1220"/>
                <a:ext cx="45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offset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=0</a:t>
                </a:r>
              </a:p>
            </p:txBody>
          </p:sp>
          <p:sp>
            <p:nvSpPr>
              <p:cNvPr id="52283" name="Text Box 9"/>
              <p:cNvSpPr txBox="1">
                <a:spLocks noChangeArrowheads="1"/>
              </p:cNvSpPr>
              <p:nvPr/>
            </p:nvSpPr>
            <p:spPr bwMode="auto">
              <a:xfrm>
                <a:off x="4033" y="1220"/>
                <a:ext cx="56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 err="1">
                    <a:latin typeface="Calibri"/>
                  </a:rPr>
                  <a:t>fragflag</a:t>
                </a:r>
                <a:endParaRPr lang="en-US" sz="1800" dirty="0">
                  <a:latin typeface="Calibri"/>
                </a:endParaRPr>
              </a:p>
              <a:p>
                <a:pPr algn="ctr"/>
                <a:r>
                  <a:rPr lang="en-US" sz="1800" dirty="0">
                    <a:latin typeface="Calibri"/>
                  </a:rPr>
                  <a:t>=0</a:t>
                </a:r>
              </a:p>
            </p:txBody>
          </p:sp>
          <p:sp>
            <p:nvSpPr>
              <p:cNvPr id="52284" name="Text Box 10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49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length</a:t>
                </a:r>
              </a:p>
              <a:p>
                <a:r>
                  <a:rPr lang="en-US" sz="1800" dirty="0">
                    <a:latin typeface="Calibri"/>
                  </a:rPr>
                  <a:t>=4000</a:t>
                </a:r>
              </a:p>
            </p:txBody>
          </p:sp>
          <p:sp>
            <p:nvSpPr>
              <p:cNvPr id="52285" name="Line 11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86" name="Line 12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87" name="Line 13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88" name="Line 14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89" name="Line 15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90" name="Rectangle 16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</p:grpSp>
        <p:grpSp>
          <p:nvGrpSpPr>
            <p:cNvPr id="52236" name="Group 17"/>
            <p:cNvGrpSpPr>
              <a:grpSpLocks/>
            </p:cNvGrpSpPr>
            <p:nvPr/>
          </p:nvGrpSpPr>
          <p:grpSpPr bwMode="auto">
            <a:xfrm>
              <a:off x="1566" y="2048"/>
              <a:ext cx="2676" cy="419"/>
              <a:chOff x="3006" y="1208"/>
              <a:chExt cx="2676" cy="419"/>
            </a:xfrm>
          </p:grpSpPr>
          <p:sp>
            <p:nvSpPr>
              <p:cNvPr id="52267" name="Rectangle 18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/>
              </a:p>
            </p:txBody>
          </p:sp>
          <p:sp>
            <p:nvSpPr>
              <p:cNvPr id="52268" name="Rectangle 19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52269" name="Text Box 20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5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ID</a:t>
                </a:r>
              </a:p>
              <a:p>
                <a:r>
                  <a:rPr lang="en-US" sz="1800" dirty="0">
                    <a:latin typeface="Calibri"/>
                  </a:rPr>
                  <a:t>=x</a:t>
                </a:r>
              </a:p>
            </p:txBody>
          </p:sp>
          <p:sp>
            <p:nvSpPr>
              <p:cNvPr id="52270" name="Text Box 21"/>
              <p:cNvSpPr txBox="1">
                <a:spLocks noChangeArrowheads="1"/>
              </p:cNvSpPr>
              <p:nvPr/>
            </p:nvSpPr>
            <p:spPr bwMode="auto">
              <a:xfrm>
                <a:off x="4655" y="1220"/>
                <a:ext cx="45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offset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=0</a:t>
                </a:r>
              </a:p>
            </p:txBody>
          </p:sp>
          <p:sp>
            <p:nvSpPr>
              <p:cNvPr id="52271" name="Text Box 22"/>
              <p:cNvSpPr txBox="1">
                <a:spLocks noChangeArrowheads="1"/>
              </p:cNvSpPr>
              <p:nvPr/>
            </p:nvSpPr>
            <p:spPr bwMode="auto">
              <a:xfrm>
                <a:off x="4033" y="1220"/>
                <a:ext cx="56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 err="1">
                    <a:latin typeface="Calibri"/>
                  </a:rPr>
                  <a:t>fragflag</a:t>
                </a:r>
                <a:endParaRPr lang="en-US" sz="1800" dirty="0">
                  <a:latin typeface="Calibri"/>
                </a:endParaRPr>
              </a:p>
              <a:p>
                <a:pPr algn="ctr"/>
                <a:r>
                  <a:rPr lang="en-US" sz="1800" dirty="0">
                    <a:latin typeface="Calibri"/>
                  </a:rPr>
                  <a:t>=1</a:t>
                </a:r>
              </a:p>
            </p:txBody>
          </p:sp>
          <p:sp>
            <p:nvSpPr>
              <p:cNvPr id="52272" name="Text Box 23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49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length</a:t>
                </a:r>
              </a:p>
              <a:p>
                <a:r>
                  <a:rPr lang="en-US" sz="1800" dirty="0">
                    <a:latin typeface="Calibri"/>
                  </a:rPr>
                  <a:t>=1500</a:t>
                </a:r>
              </a:p>
            </p:txBody>
          </p:sp>
          <p:sp>
            <p:nvSpPr>
              <p:cNvPr id="52273" name="Line 24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4" name="Line 25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5" name="Line 26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6" name="Line 27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7" name="Line 28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8" name="Rectangle 29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</p:grpSp>
        <p:grpSp>
          <p:nvGrpSpPr>
            <p:cNvPr id="52237" name="Group 30"/>
            <p:cNvGrpSpPr>
              <a:grpSpLocks/>
            </p:cNvGrpSpPr>
            <p:nvPr/>
          </p:nvGrpSpPr>
          <p:grpSpPr bwMode="auto">
            <a:xfrm>
              <a:off x="1566" y="2552"/>
              <a:ext cx="2676" cy="419"/>
              <a:chOff x="3006" y="1208"/>
              <a:chExt cx="2676" cy="419"/>
            </a:xfrm>
          </p:grpSpPr>
          <p:sp>
            <p:nvSpPr>
              <p:cNvPr id="52255" name="Rectangle 31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/>
              </a:p>
            </p:txBody>
          </p:sp>
          <p:sp>
            <p:nvSpPr>
              <p:cNvPr id="52256" name="Rectangle 32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52257" name="Text Box 33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5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ID</a:t>
                </a:r>
              </a:p>
              <a:p>
                <a:r>
                  <a:rPr lang="en-US" sz="1800" dirty="0">
                    <a:latin typeface="Calibri"/>
                  </a:rPr>
                  <a:t>=x</a:t>
                </a:r>
              </a:p>
            </p:txBody>
          </p:sp>
          <p:sp>
            <p:nvSpPr>
              <p:cNvPr id="52258" name="Text Box 34"/>
              <p:cNvSpPr txBox="1">
                <a:spLocks noChangeArrowheads="1"/>
              </p:cNvSpPr>
              <p:nvPr/>
            </p:nvSpPr>
            <p:spPr bwMode="auto">
              <a:xfrm>
                <a:off x="4655" y="1220"/>
                <a:ext cx="45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offset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=185</a:t>
                </a:r>
              </a:p>
            </p:txBody>
          </p:sp>
          <p:sp>
            <p:nvSpPr>
              <p:cNvPr id="52259" name="Text Box 35"/>
              <p:cNvSpPr txBox="1">
                <a:spLocks noChangeArrowheads="1"/>
              </p:cNvSpPr>
              <p:nvPr/>
            </p:nvSpPr>
            <p:spPr bwMode="auto">
              <a:xfrm>
                <a:off x="4033" y="1220"/>
                <a:ext cx="56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 err="1">
                    <a:latin typeface="Calibri"/>
                  </a:rPr>
                  <a:t>fragflag</a:t>
                </a:r>
                <a:endParaRPr lang="en-US" sz="1800" dirty="0">
                  <a:latin typeface="Calibri"/>
                </a:endParaRPr>
              </a:p>
              <a:p>
                <a:pPr algn="ctr"/>
                <a:r>
                  <a:rPr lang="en-US" sz="1800" dirty="0">
                    <a:latin typeface="Calibri"/>
                  </a:rPr>
                  <a:t>=1</a:t>
                </a:r>
              </a:p>
            </p:txBody>
          </p:sp>
          <p:sp>
            <p:nvSpPr>
              <p:cNvPr id="52260" name="Text Box 36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49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length</a:t>
                </a:r>
              </a:p>
              <a:p>
                <a:r>
                  <a:rPr lang="en-US" sz="1800" dirty="0">
                    <a:latin typeface="Calibri"/>
                  </a:rPr>
                  <a:t>=1500</a:t>
                </a:r>
              </a:p>
            </p:txBody>
          </p:sp>
          <p:sp>
            <p:nvSpPr>
              <p:cNvPr id="52261" name="Line 37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2" name="Line 38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3" name="Line 39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4" name="Line 40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5" name="Line 41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6" name="Rectangle 42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</p:grpSp>
        <p:grpSp>
          <p:nvGrpSpPr>
            <p:cNvPr id="52238" name="Group 43"/>
            <p:cNvGrpSpPr>
              <a:grpSpLocks/>
            </p:cNvGrpSpPr>
            <p:nvPr/>
          </p:nvGrpSpPr>
          <p:grpSpPr bwMode="auto">
            <a:xfrm>
              <a:off x="1560" y="3074"/>
              <a:ext cx="2676" cy="419"/>
              <a:chOff x="3006" y="1208"/>
              <a:chExt cx="2676" cy="419"/>
            </a:xfrm>
          </p:grpSpPr>
          <p:sp>
            <p:nvSpPr>
              <p:cNvPr id="52243" name="Rectangle 44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/>
              </a:p>
            </p:txBody>
          </p:sp>
          <p:sp>
            <p:nvSpPr>
              <p:cNvPr id="52244" name="Rectangle 45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52245" name="Text Box 46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5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ID</a:t>
                </a:r>
              </a:p>
              <a:p>
                <a:r>
                  <a:rPr lang="en-US" sz="1800" dirty="0">
                    <a:latin typeface="Calibri"/>
                  </a:rPr>
                  <a:t>=x</a:t>
                </a:r>
              </a:p>
            </p:txBody>
          </p:sp>
          <p:sp>
            <p:nvSpPr>
              <p:cNvPr id="52246" name="Text Box 47"/>
              <p:cNvSpPr txBox="1">
                <a:spLocks noChangeArrowheads="1"/>
              </p:cNvSpPr>
              <p:nvPr/>
            </p:nvSpPr>
            <p:spPr bwMode="auto">
              <a:xfrm>
                <a:off x="4654" y="1220"/>
                <a:ext cx="457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offset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=370</a:t>
                </a:r>
              </a:p>
            </p:txBody>
          </p:sp>
          <p:sp>
            <p:nvSpPr>
              <p:cNvPr id="52247" name="Text Box 48"/>
              <p:cNvSpPr txBox="1">
                <a:spLocks noChangeArrowheads="1"/>
              </p:cNvSpPr>
              <p:nvPr/>
            </p:nvSpPr>
            <p:spPr bwMode="auto">
              <a:xfrm>
                <a:off x="4033" y="1220"/>
                <a:ext cx="56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 err="1">
                    <a:latin typeface="Calibri"/>
                  </a:rPr>
                  <a:t>fragflag</a:t>
                </a:r>
                <a:endParaRPr lang="en-US" sz="1800" dirty="0">
                  <a:latin typeface="Calibri"/>
                </a:endParaRPr>
              </a:p>
              <a:p>
                <a:pPr algn="ctr"/>
                <a:r>
                  <a:rPr lang="en-US" sz="1800" dirty="0">
                    <a:latin typeface="Calibri"/>
                  </a:rPr>
                  <a:t>=0</a:t>
                </a:r>
              </a:p>
            </p:txBody>
          </p:sp>
          <p:sp>
            <p:nvSpPr>
              <p:cNvPr id="52248" name="Text Box 49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49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length</a:t>
                </a:r>
              </a:p>
              <a:p>
                <a:r>
                  <a:rPr lang="en-US" sz="1800" dirty="0">
                    <a:latin typeface="Calibri"/>
                  </a:rPr>
                  <a:t>=1040</a:t>
                </a:r>
              </a:p>
            </p:txBody>
          </p:sp>
          <p:sp>
            <p:nvSpPr>
              <p:cNvPr id="52249" name="Line 50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0" name="Line 51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1" name="Line 52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2" name="Line 53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3" name="Line 54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4" name="Rectangle 55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</p:grpSp>
        <p:sp>
          <p:nvSpPr>
            <p:cNvPr id="52239" name="Freeform 56"/>
            <p:cNvSpPr>
              <a:spLocks/>
            </p:cNvSpPr>
            <p:nvPr/>
          </p:nvSpPr>
          <p:spPr bwMode="auto">
            <a:xfrm>
              <a:off x="1290" y="1422"/>
              <a:ext cx="210" cy="1362"/>
            </a:xfrm>
            <a:custGeom>
              <a:avLst/>
              <a:gdLst>
                <a:gd name="T0" fmla="*/ 0 w 210"/>
                <a:gd name="T1" fmla="*/ 0 h 1362"/>
                <a:gd name="T2" fmla="*/ 0 w 210"/>
                <a:gd name="T3" fmla="*/ 1362 h 1362"/>
                <a:gd name="T4" fmla="*/ 210 w 210"/>
                <a:gd name="T5" fmla="*/ 858 h 1362"/>
                <a:gd name="T6" fmla="*/ 0 60000 65536"/>
                <a:gd name="T7" fmla="*/ 0 60000 65536"/>
                <a:gd name="T8" fmla="*/ 0 60000 65536"/>
                <a:gd name="T9" fmla="*/ 0 w 210"/>
                <a:gd name="T10" fmla="*/ 0 h 1362"/>
                <a:gd name="T11" fmla="*/ 210 w 210"/>
                <a:gd name="T12" fmla="*/ 1362 h 1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1362">
                  <a:moveTo>
                    <a:pt x="0" y="0"/>
                  </a:moveTo>
                  <a:lnTo>
                    <a:pt x="0" y="1362"/>
                  </a:lnTo>
                  <a:lnTo>
                    <a:pt x="210" y="858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2240" name="Line 57"/>
            <p:cNvSpPr>
              <a:spLocks noChangeShapeType="1"/>
            </p:cNvSpPr>
            <p:nvPr/>
          </p:nvSpPr>
          <p:spPr bwMode="auto">
            <a:xfrm>
              <a:off x="1290" y="2766"/>
              <a:ext cx="2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1" name="Line 58"/>
            <p:cNvSpPr>
              <a:spLocks noChangeShapeType="1"/>
            </p:cNvSpPr>
            <p:nvPr/>
          </p:nvSpPr>
          <p:spPr bwMode="auto">
            <a:xfrm>
              <a:off x="1296" y="2772"/>
              <a:ext cx="210" cy="4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2" name="Text Box 59"/>
            <p:cNvSpPr txBox="1">
              <a:spLocks noChangeArrowheads="1"/>
            </p:cNvSpPr>
            <p:nvPr/>
          </p:nvSpPr>
          <p:spPr bwMode="auto">
            <a:xfrm>
              <a:off x="1274" y="1472"/>
              <a:ext cx="188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One large datagram becomes</a:t>
              </a:r>
            </a:p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several smaller datagrams</a:t>
              </a:r>
              <a:endParaRPr lang="en-US" sz="1800" dirty="0">
                <a:latin typeface="Calibri"/>
              </a:endParaRPr>
            </a:p>
          </p:txBody>
        </p:sp>
      </p:grpSp>
      <p:sp>
        <p:nvSpPr>
          <p:cNvPr id="52230" name="Rectangle 60"/>
          <p:cNvSpPr>
            <a:spLocks noChangeArrowheads="1"/>
          </p:cNvSpPr>
          <p:nvPr/>
        </p:nvSpPr>
        <p:spPr bwMode="auto">
          <a:xfrm>
            <a:off x="331788" y="1801813"/>
            <a:ext cx="2830512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000" u="sng">
                <a:solidFill>
                  <a:srgbClr val="FF0000"/>
                </a:solidFill>
              </a:rPr>
              <a:t>Example</a:t>
            </a:r>
            <a:endParaRPr lang="en-US" sz="200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r>
              <a:rPr lang="en-US" sz="2000"/>
              <a:t>4000 byte datagram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r>
              <a:rPr lang="en-US" sz="2000"/>
              <a:t>MTU = 1500 bytes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endParaRPr lang="en-US" sz="2000"/>
          </a:p>
        </p:txBody>
      </p:sp>
      <p:sp>
        <p:nvSpPr>
          <p:cNvPr id="52231" name="Text Box 61"/>
          <p:cNvSpPr txBox="1">
            <a:spLocks noChangeArrowheads="1"/>
          </p:cNvSpPr>
          <p:nvPr/>
        </p:nvSpPr>
        <p:spPr bwMode="auto">
          <a:xfrm>
            <a:off x="463550" y="3756025"/>
            <a:ext cx="14394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1480 bytes in </a:t>
            </a:r>
            <a:br>
              <a:rPr lang="en-US" sz="1800" dirty="0">
                <a:latin typeface="Calibri"/>
              </a:rPr>
            </a:br>
            <a:r>
              <a:rPr lang="en-US" sz="1800" dirty="0">
                <a:latin typeface="Calibri"/>
              </a:rPr>
              <a:t>data field</a:t>
            </a:r>
          </a:p>
        </p:txBody>
      </p:sp>
      <p:sp>
        <p:nvSpPr>
          <p:cNvPr id="52232" name="Line 62"/>
          <p:cNvSpPr>
            <a:spLocks noChangeShapeType="1"/>
          </p:cNvSpPr>
          <p:nvPr/>
        </p:nvSpPr>
        <p:spPr bwMode="auto">
          <a:xfrm flipV="1">
            <a:off x="2085975" y="3592513"/>
            <a:ext cx="2536825" cy="581025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33" name="Text Box 63"/>
          <p:cNvSpPr txBox="1">
            <a:spLocks noChangeArrowheads="1"/>
          </p:cNvSpPr>
          <p:nvPr/>
        </p:nvSpPr>
        <p:spPr bwMode="auto">
          <a:xfrm>
            <a:off x="1839913" y="4567238"/>
            <a:ext cx="8906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offset =</a:t>
            </a:r>
          </a:p>
          <a:p>
            <a:r>
              <a:rPr lang="en-US" sz="1800" dirty="0">
                <a:latin typeface="Calibri"/>
              </a:rPr>
              <a:t>1480/8 </a:t>
            </a:r>
          </a:p>
        </p:txBody>
      </p:sp>
      <p:sp>
        <p:nvSpPr>
          <p:cNvPr id="52234" name="Line 64"/>
          <p:cNvSpPr>
            <a:spLocks noChangeShapeType="1"/>
          </p:cNvSpPr>
          <p:nvPr/>
        </p:nvSpPr>
        <p:spPr bwMode="auto">
          <a:xfrm flipV="1">
            <a:off x="2870200" y="4440238"/>
            <a:ext cx="4032250" cy="412750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1788" y="5872480"/>
            <a:ext cx="779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 quiz question: What happens when a fragment is lost?</a:t>
            </a:r>
            <a:endParaRPr lang="en-US" dirty="0"/>
          </a:p>
        </p:txBody>
      </p:sp>
      <p:sp>
        <p:nvSpPr>
          <p:cNvPr id="6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16FDB48-E8EA-514F-A1E5-C5BFB955F753}" type="slidenum">
              <a:rPr lang="en-US" smtClean="0"/>
              <a:pPr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402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981391" y="28538"/>
            <a:ext cx="3140260" cy="2369746"/>
            <a:chOff x="5910271" y="130138"/>
            <a:chExt cx="3140260" cy="236974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3512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Fragmentation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Details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520" y="239828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Calibri"/>
              </a:rPr>
              <a:t>Identifier (16 bits): used to tell which fragments belong together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</a:rPr>
              <a:t>Flags (3 bits):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Reserved </a:t>
            </a:r>
            <a:r>
              <a:rPr lang="en-US" b="1" dirty="0">
                <a:latin typeface="Calibri"/>
                <a:ea typeface="Calibri"/>
                <a:cs typeface="Calibri"/>
              </a:rPr>
              <a:t>(RF):</a:t>
            </a:r>
            <a:r>
              <a:rPr lang="en-US" dirty="0">
                <a:latin typeface="Calibri"/>
                <a:ea typeface="Calibri"/>
                <a:cs typeface="Calibri"/>
              </a:rPr>
              <a:t> unused bit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Don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’</a:t>
            </a:r>
            <a:r>
              <a:rPr lang="en-US" altLang="ja-JP" dirty="0">
                <a:latin typeface="Calibri"/>
                <a:ea typeface="Calibri"/>
                <a:cs typeface="Calibri"/>
              </a:rPr>
              <a:t>t Fragment </a:t>
            </a:r>
            <a:r>
              <a:rPr lang="en-US" altLang="ja-JP" b="1" dirty="0">
                <a:latin typeface="Calibri"/>
                <a:ea typeface="Calibri"/>
                <a:cs typeface="Calibri"/>
              </a:rPr>
              <a:t>(DF):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instruct routers to </a:t>
            </a:r>
            <a:r>
              <a:rPr lang="en-US" altLang="ja-JP" b="1" dirty="0">
                <a:latin typeface="Calibri"/>
                <a:ea typeface="Calibri"/>
                <a:cs typeface="Calibri"/>
              </a:rPr>
              <a:t>not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fragment the packet even if it won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’</a:t>
            </a:r>
            <a:r>
              <a:rPr lang="en-US" altLang="ja-JP" dirty="0">
                <a:latin typeface="Calibri"/>
                <a:ea typeface="Calibri"/>
                <a:cs typeface="Calibri"/>
              </a:rPr>
              <a:t>t fit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Instead, they </a:t>
            </a: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drop</a:t>
            </a:r>
            <a:r>
              <a:rPr lang="en-US" dirty="0">
                <a:latin typeface="Calibri"/>
                <a:ea typeface="Calibri"/>
                <a:cs typeface="Calibri"/>
              </a:rPr>
              <a:t> the packet and send back a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Too Large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ICMP control message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Forms the basis for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Path MTU Discovery</a:t>
            </a:r>
            <a:r>
              <a:rPr lang="ja-JP" altLang="en-US" dirty="0" smtClean="0">
                <a:latin typeface="Calibri"/>
                <a:ea typeface="Calibri"/>
                <a:cs typeface="Calibri"/>
              </a:rPr>
              <a:t>”</a:t>
            </a:r>
            <a:endParaRPr lang="en-US" altLang="ja-JP" dirty="0" smtClean="0">
              <a:latin typeface="Calibri"/>
              <a:ea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/>
                <a:ea typeface="Calibri"/>
                <a:cs typeface="Calibri"/>
              </a:rPr>
              <a:t>More (</a:t>
            </a:r>
            <a:r>
              <a:rPr lang="en-US" b="1" dirty="0" smtClean="0">
                <a:latin typeface="Calibri"/>
                <a:ea typeface="Calibri"/>
                <a:cs typeface="Calibri"/>
              </a:rPr>
              <a:t>MF</a:t>
            </a:r>
            <a:r>
              <a:rPr lang="en-US" dirty="0" smtClean="0">
                <a:latin typeface="Calibri"/>
                <a:ea typeface="Calibri"/>
                <a:cs typeface="Calibri"/>
              </a:rPr>
              <a:t>): this fragment is not the last one</a:t>
            </a:r>
            <a:endParaRPr lang="en-US" b="1" dirty="0" smtClean="0">
              <a:solidFill>
                <a:srgbClr val="0000FF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</a:rPr>
              <a:t>Offset </a:t>
            </a:r>
            <a:r>
              <a:rPr lang="en-US" dirty="0">
                <a:latin typeface="Calibri"/>
              </a:rPr>
              <a:t>(13 bits): what part of datagram this fragment covers </a:t>
            </a:r>
            <a:r>
              <a:rPr lang="en-US" dirty="0">
                <a:solidFill>
                  <a:srgbClr val="F47A00"/>
                </a:solidFill>
                <a:latin typeface="Calibri"/>
              </a:rPr>
              <a:t>in 8-byte units </a:t>
            </a:r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995387" y="381815"/>
            <a:ext cx="3126263" cy="370177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78918" y="6372259"/>
            <a:ext cx="762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 quiz question: Why do frags use offset and not a frag number?</a:t>
            </a:r>
            <a:endParaRPr lang="en-US" dirty="0"/>
          </a:p>
        </p:txBody>
      </p:sp>
      <p:sp>
        <p:nvSpPr>
          <p:cNvPr id="3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16FDB48-E8EA-514F-A1E5-C5BFB955F753}" type="slidenum">
              <a:rPr lang="en-US" smtClean="0"/>
              <a:pPr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4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Options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476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End of Options List</a:t>
            </a:r>
          </a:p>
          <a:p>
            <a:r>
              <a:rPr lang="en-US" dirty="0" smtClean="0"/>
              <a:t>No Operation (padding between options)</a:t>
            </a:r>
          </a:p>
          <a:p>
            <a:r>
              <a:rPr lang="en-US" dirty="0" smtClean="0"/>
              <a:t>Record Route</a:t>
            </a:r>
          </a:p>
          <a:p>
            <a:r>
              <a:rPr lang="en-US" dirty="0" smtClean="0"/>
              <a:t>Strict Source Route</a:t>
            </a:r>
          </a:p>
          <a:p>
            <a:r>
              <a:rPr lang="en-US" dirty="0" smtClean="0"/>
              <a:t>Loose Source Route</a:t>
            </a:r>
          </a:p>
          <a:p>
            <a:r>
              <a:rPr lang="en-US" dirty="0" smtClean="0"/>
              <a:t>Timestamp</a:t>
            </a:r>
          </a:p>
          <a:p>
            <a:r>
              <a:rPr lang="en-US" dirty="0" err="1" smtClean="0"/>
              <a:t>Traceroute</a:t>
            </a:r>
            <a:endParaRPr lang="en-US" dirty="0" smtClean="0"/>
          </a:p>
          <a:p>
            <a:r>
              <a:rPr lang="en-US" dirty="0" smtClean="0"/>
              <a:t>Router Alert</a:t>
            </a:r>
          </a:p>
          <a:p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48D89-58AB-BC45-AE0C-6A5235B6E242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981391" y="28538"/>
            <a:ext cx="3140260" cy="2369746"/>
            <a:chOff x="5910271" y="130138"/>
            <a:chExt cx="3140260" cy="236974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5954732" y="1667737"/>
            <a:ext cx="3076862" cy="325391"/>
          </a:xfrm>
          <a:prstGeom prst="ellipse">
            <a:avLst/>
          </a:prstGeom>
          <a:noFill/>
          <a:ln w="31750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02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3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DB48-E8EA-514F-A1E5-C5BFB955F753}" type="slidenum">
              <a:rPr lang="en-US" smtClean="0"/>
              <a:pPr/>
              <a:t>105</a:t>
            </a:fld>
            <a:endParaRPr lang="en-US" dirty="0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IP Addressing: introduction</a:t>
            </a:r>
            <a:endParaRPr 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/>
          <a:lstStyle/>
          <a:p>
            <a:r>
              <a:rPr lang="en-US" sz="2400" dirty="0">
                <a:solidFill>
                  <a:schemeClr val="accent2"/>
                </a:solidFill>
              </a:rPr>
              <a:t>IP address:</a:t>
            </a:r>
            <a:r>
              <a:rPr lang="en-US" sz="2400" dirty="0"/>
              <a:t> 32-bit identifier for host, router </a:t>
            </a:r>
            <a:r>
              <a:rPr lang="en-US" sz="2400" i="1" dirty="0"/>
              <a:t>interface</a:t>
            </a:r>
            <a:r>
              <a:rPr lang="en-US" sz="2400" dirty="0"/>
              <a:t> </a:t>
            </a:r>
          </a:p>
          <a:p>
            <a:r>
              <a:rPr lang="en-US" sz="2400" i="1" dirty="0">
                <a:solidFill>
                  <a:schemeClr val="accent2"/>
                </a:solidFill>
              </a:rPr>
              <a:t>interface:</a:t>
            </a:r>
            <a:r>
              <a:rPr lang="en-US" sz="2400" dirty="0"/>
              <a:t> connection between host/router and physical link</a:t>
            </a:r>
          </a:p>
          <a:p>
            <a:pPr lvl="1"/>
            <a:r>
              <a:rPr lang="en-US" sz="2000" dirty="0"/>
              <a:t>router</a:t>
            </a:r>
            <a:r>
              <a:rPr lang="ja-JP" altLang="en-US" sz="2000" dirty="0">
                <a:latin typeface="Calibri"/>
              </a:rPr>
              <a:t>’</a:t>
            </a:r>
            <a:r>
              <a:rPr lang="en-US" sz="2000" dirty="0"/>
              <a:t>s typically have multiple interfaces</a:t>
            </a:r>
          </a:p>
          <a:p>
            <a:pPr lvl="1"/>
            <a:r>
              <a:rPr lang="en-US" sz="2000" dirty="0"/>
              <a:t>host typically has one interface</a:t>
            </a:r>
          </a:p>
          <a:p>
            <a:pPr lvl="1"/>
            <a:r>
              <a:rPr lang="en-US" sz="2000" dirty="0"/>
              <a:t>IP addresses associated with each interface</a:t>
            </a:r>
          </a:p>
        </p:txBody>
      </p:sp>
      <p:graphicFrame>
        <p:nvGraphicFramePr>
          <p:cNvPr id="162820" name="Object 4"/>
          <p:cNvGraphicFramePr>
            <a:graphicFrameLocks noChangeAspect="1"/>
          </p:cNvGraphicFramePr>
          <p:nvPr/>
        </p:nvGraphicFramePr>
        <p:xfrm>
          <a:off x="4456113" y="126523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23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26523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21" name="Line 5"/>
          <p:cNvSpPr>
            <a:spLocks noChangeShapeType="1"/>
          </p:cNvSpPr>
          <p:nvPr/>
        </p:nvSpPr>
        <p:spPr bwMode="auto">
          <a:xfrm>
            <a:off x="5016500" y="1638300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2" name="Line 6"/>
          <p:cNvSpPr>
            <a:spLocks noChangeShapeType="1"/>
          </p:cNvSpPr>
          <p:nvPr/>
        </p:nvSpPr>
        <p:spPr bwMode="auto">
          <a:xfrm flipH="1">
            <a:off x="5307013" y="162401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3" name="Line 7"/>
          <p:cNvSpPr>
            <a:spLocks noChangeShapeType="1"/>
          </p:cNvSpPr>
          <p:nvPr/>
        </p:nvSpPr>
        <p:spPr bwMode="auto">
          <a:xfrm flipV="1">
            <a:off x="5016500" y="2282825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4" name="Line 8"/>
          <p:cNvSpPr>
            <a:spLocks noChangeShapeType="1"/>
          </p:cNvSpPr>
          <p:nvPr/>
        </p:nvSpPr>
        <p:spPr bwMode="auto">
          <a:xfrm>
            <a:off x="5026025" y="2909888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2825" name="Object 9"/>
          <p:cNvGraphicFramePr>
            <a:graphicFrameLocks noChangeAspect="1"/>
          </p:cNvGraphicFramePr>
          <p:nvPr/>
        </p:nvGraphicFramePr>
        <p:xfrm>
          <a:off x="4456113" y="19319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24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93198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6" name="Object 10"/>
          <p:cNvGraphicFramePr>
            <a:graphicFrameLocks noChangeAspect="1"/>
          </p:cNvGraphicFramePr>
          <p:nvPr/>
        </p:nvGraphicFramePr>
        <p:xfrm>
          <a:off x="4456113" y="25415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25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254158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27" name="Line 11"/>
          <p:cNvSpPr>
            <a:spLocks noChangeShapeType="1"/>
          </p:cNvSpPr>
          <p:nvPr/>
        </p:nvSpPr>
        <p:spPr bwMode="auto">
          <a:xfrm>
            <a:off x="5307013" y="2481263"/>
            <a:ext cx="10350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2828" name="Group 12"/>
          <p:cNvGrpSpPr>
            <a:grpSpLocks/>
          </p:cNvGrpSpPr>
          <p:nvPr/>
        </p:nvGrpSpPr>
        <p:grpSpPr bwMode="auto">
          <a:xfrm>
            <a:off x="6249988" y="2446338"/>
            <a:ext cx="711200" cy="381000"/>
            <a:chOff x="3600" y="219"/>
            <a:chExt cx="360" cy="175"/>
          </a:xfrm>
        </p:grpSpPr>
        <p:sp>
          <p:nvSpPr>
            <p:cNvPr id="162829" name="Oval 1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0" name="Line 1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1" name="Line 1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2" name="Rectangle 1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62833" name="Oval 1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2834" name="Group 1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2835" name="Line 1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836" name="Line 2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837" name="Line 2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2838" name="Group 2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2839" name="Line 2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840" name="Line 2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841" name="Line 2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2842" name="Text Box 26"/>
          <p:cNvSpPr txBox="1">
            <a:spLocks noChangeArrowheads="1"/>
          </p:cNvSpPr>
          <p:nvPr/>
        </p:nvSpPr>
        <p:spPr bwMode="auto">
          <a:xfrm>
            <a:off x="4975225" y="1312863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223.1.1.1</a:t>
            </a:r>
            <a:endParaRPr lang="en-US" dirty="0"/>
          </a:p>
        </p:txBody>
      </p:sp>
      <p:grpSp>
        <p:nvGrpSpPr>
          <p:cNvPr id="162843" name="Group 27"/>
          <p:cNvGrpSpPr>
            <a:grpSpLocks/>
          </p:cNvGrpSpPr>
          <p:nvPr/>
        </p:nvGrpSpPr>
        <p:grpSpPr bwMode="auto">
          <a:xfrm>
            <a:off x="4975228" y="1955801"/>
            <a:ext cx="963613" cy="338138"/>
            <a:chOff x="3251" y="608"/>
            <a:chExt cx="607" cy="213"/>
          </a:xfrm>
        </p:grpSpPr>
        <p:sp>
          <p:nvSpPr>
            <p:cNvPr id="162844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45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60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/>
                </a:rPr>
                <a:t>223.1.1.2</a:t>
              </a:r>
              <a:endParaRPr lang="en-US" dirty="0"/>
            </a:p>
          </p:txBody>
        </p:sp>
      </p:grpSp>
      <p:sp>
        <p:nvSpPr>
          <p:cNvPr id="162846" name="Text Box 30"/>
          <p:cNvSpPr txBox="1">
            <a:spLocks noChangeArrowheads="1"/>
          </p:cNvSpPr>
          <p:nvPr/>
        </p:nvSpPr>
        <p:spPr bwMode="auto">
          <a:xfrm>
            <a:off x="4860925" y="2894013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223.1.1.3</a:t>
            </a:r>
            <a:endParaRPr lang="en-US" dirty="0"/>
          </a:p>
        </p:txBody>
      </p:sp>
      <p:sp>
        <p:nvSpPr>
          <p:cNvPr id="162847" name="Text Box 31"/>
          <p:cNvSpPr txBox="1">
            <a:spLocks noChangeArrowheads="1"/>
          </p:cNvSpPr>
          <p:nvPr/>
        </p:nvSpPr>
        <p:spPr bwMode="auto">
          <a:xfrm>
            <a:off x="5651500" y="2222500"/>
            <a:ext cx="9669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223.1.1.4</a:t>
            </a:r>
            <a:endParaRPr lang="en-US" dirty="0"/>
          </a:p>
        </p:txBody>
      </p:sp>
      <p:sp>
        <p:nvSpPr>
          <p:cNvPr id="162848" name="Line 32"/>
          <p:cNvSpPr>
            <a:spLocks noChangeShapeType="1"/>
          </p:cNvSpPr>
          <p:nvPr/>
        </p:nvSpPr>
        <p:spPr bwMode="auto">
          <a:xfrm>
            <a:off x="6854825" y="2490788"/>
            <a:ext cx="1016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9" name="Text Box 33"/>
          <p:cNvSpPr txBox="1">
            <a:spLocks noChangeArrowheads="1"/>
          </p:cNvSpPr>
          <p:nvPr/>
        </p:nvSpPr>
        <p:spPr bwMode="auto">
          <a:xfrm>
            <a:off x="6727825" y="2212975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223.1.2.9</a:t>
            </a:r>
            <a:endParaRPr lang="en-US" dirty="0"/>
          </a:p>
        </p:txBody>
      </p:sp>
      <p:sp>
        <p:nvSpPr>
          <p:cNvPr id="162850" name="Line 34"/>
          <p:cNvSpPr>
            <a:spLocks noChangeShapeType="1"/>
          </p:cNvSpPr>
          <p:nvPr/>
        </p:nvSpPr>
        <p:spPr bwMode="auto">
          <a:xfrm flipH="1">
            <a:off x="7878763" y="179546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2851" name="Object 35"/>
          <p:cNvGraphicFramePr>
            <a:graphicFrameLocks noChangeAspect="1"/>
          </p:cNvGraphicFramePr>
          <p:nvPr/>
        </p:nvGraphicFramePr>
        <p:xfrm>
          <a:off x="8056563" y="15033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26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15033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52" name="Line 36"/>
          <p:cNvSpPr>
            <a:spLocks noChangeShapeType="1"/>
          </p:cNvSpPr>
          <p:nvPr/>
        </p:nvSpPr>
        <p:spPr bwMode="auto">
          <a:xfrm>
            <a:off x="7878763" y="18002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2853" name="Object 37"/>
          <p:cNvGraphicFramePr>
            <a:graphicFrameLocks noChangeAspect="1"/>
          </p:cNvGraphicFramePr>
          <p:nvPr/>
        </p:nvGraphicFramePr>
        <p:xfrm>
          <a:off x="8061325" y="28844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27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1325" y="288448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54" name="Line 38"/>
          <p:cNvSpPr>
            <a:spLocks noChangeShapeType="1"/>
          </p:cNvSpPr>
          <p:nvPr/>
        </p:nvSpPr>
        <p:spPr bwMode="auto">
          <a:xfrm>
            <a:off x="7878763" y="30718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2855" name="Group 39"/>
          <p:cNvGrpSpPr>
            <a:grpSpLocks/>
          </p:cNvGrpSpPr>
          <p:nvPr/>
        </p:nvGrpSpPr>
        <p:grpSpPr bwMode="auto">
          <a:xfrm>
            <a:off x="7189792" y="2732091"/>
            <a:ext cx="963613" cy="338138"/>
            <a:chOff x="4532" y="1229"/>
            <a:chExt cx="607" cy="213"/>
          </a:xfrm>
        </p:grpSpPr>
        <p:sp>
          <p:nvSpPr>
            <p:cNvPr id="162856" name="Rectangle 40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7" name="Text Box 41"/>
            <p:cNvSpPr txBox="1">
              <a:spLocks noChangeArrowheads="1"/>
            </p:cNvSpPr>
            <p:nvPr/>
          </p:nvSpPr>
          <p:spPr bwMode="auto">
            <a:xfrm>
              <a:off x="4532" y="1229"/>
              <a:ext cx="60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/>
                </a:rPr>
                <a:t>223.1.2.2</a:t>
              </a:r>
              <a:endParaRPr lang="en-US" dirty="0"/>
            </a:p>
          </p:txBody>
        </p:sp>
      </p:grpSp>
      <p:grpSp>
        <p:nvGrpSpPr>
          <p:cNvPr id="162858" name="Group 42"/>
          <p:cNvGrpSpPr>
            <a:grpSpLocks/>
          </p:cNvGrpSpPr>
          <p:nvPr/>
        </p:nvGrpSpPr>
        <p:grpSpPr bwMode="auto">
          <a:xfrm>
            <a:off x="7151692" y="1760541"/>
            <a:ext cx="963613" cy="338138"/>
            <a:chOff x="4532" y="1229"/>
            <a:chExt cx="607" cy="213"/>
          </a:xfrm>
        </p:grpSpPr>
        <p:sp>
          <p:nvSpPr>
            <p:cNvPr id="162859" name="Rectangle 43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60" name="Text Box 44"/>
            <p:cNvSpPr txBox="1">
              <a:spLocks noChangeArrowheads="1"/>
            </p:cNvSpPr>
            <p:nvPr/>
          </p:nvSpPr>
          <p:spPr bwMode="auto">
            <a:xfrm>
              <a:off x="4532" y="1229"/>
              <a:ext cx="60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/>
                </a:rPr>
                <a:t>223.1.2.1</a:t>
              </a:r>
              <a:endParaRPr lang="en-US" dirty="0"/>
            </a:p>
          </p:txBody>
        </p:sp>
      </p:grpSp>
      <p:sp>
        <p:nvSpPr>
          <p:cNvPr id="162861" name="Line 45"/>
          <p:cNvSpPr>
            <a:spLocks noChangeShapeType="1"/>
          </p:cNvSpPr>
          <p:nvPr/>
        </p:nvSpPr>
        <p:spPr bwMode="auto">
          <a:xfrm flipH="1">
            <a:off x="6616700" y="2828925"/>
            <a:ext cx="0" cy="129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2" name="Line 46"/>
          <p:cNvSpPr>
            <a:spLocks noChangeShapeType="1"/>
          </p:cNvSpPr>
          <p:nvPr/>
        </p:nvSpPr>
        <p:spPr bwMode="auto">
          <a:xfrm flipH="1">
            <a:off x="6007100" y="4110038"/>
            <a:ext cx="1185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3" name="Line 47"/>
          <p:cNvSpPr>
            <a:spLocks noChangeShapeType="1"/>
          </p:cNvSpPr>
          <p:nvPr/>
        </p:nvSpPr>
        <p:spPr bwMode="auto">
          <a:xfrm flipH="1" flipV="1">
            <a:off x="6003925" y="41021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4" name="Line 48"/>
          <p:cNvSpPr>
            <a:spLocks noChangeShapeType="1"/>
          </p:cNvSpPr>
          <p:nvPr/>
        </p:nvSpPr>
        <p:spPr bwMode="auto">
          <a:xfrm flipH="1" flipV="1">
            <a:off x="7180263" y="41068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2865" name="Object 49"/>
          <p:cNvGraphicFramePr>
            <a:graphicFrameLocks noChangeAspect="1"/>
          </p:cNvGraphicFramePr>
          <p:nvPr/>
        </p:nvGraphicFramePr>
        <p:xfrm>
          <a:off x="6965950" y="42656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28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426561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66" name="Object 50"/>
          <p:cNvGraphicFramePr>
            <a:graphicFrameLocks noChangeAspect="1"/>
          </p:cNvGraphicFramePr>
          <p:nvPr/>
        </p:nvGraphicFramePr>
        <p:xfrm>
          <a:off x="5708650" y="4279900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29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4279900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2867" name="Group 51"/>
          <p:cNvGrpSpPr>
            <a:grpSpLocks/>
          </p:cNvGrpSpPr>
          <p:nvPr/>
        </p:nvGrpSpPr>
        <p:grpSpPr bwMode="auto">
          <a:xfrm>
            <a:off x="7151692" y="3984628"/>
            <a:ext cx="963613" cy="338138"/>
            <a:chOff x="4532" y="1229"/>
            <a:chExt cx="607" cy="213"/>
          </a:xfrm>
        </p:grpSpPr>
        <p:sp>
          <p:nvSpPr>
            <p:cNvPr id="162868" name="Rectangle 52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69" name="Text Box 53"/>
            <p:cNvSpPr txBox="1">
              <a:spLocks noChangeArrowheads="1"/>
            </p:cNvSpPr>
            <p:nvPr/>
          </p:nvSpPr>
          <p:spPr bwMode="auto">
            <a:xfrm>
              <a:off x="4532" y="1229"/>
              <a:ext cx="60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/>
                </a:rPr>
                <a:t>223.1.3.2</a:t>
              </a:r>
              <a:endParaRPr lang="en-US" dirty="0"/>
            </a:p>
          </p:txBody>
        </p:sp>
      </p:grpSp>
      <p:grpSp>
        <p:nvGrpSpPr>
          <p:cNvPr id="162870" name="Group 54"/>
          <p:cNvGrpSpPr>
            <a:grpSpLocks/>
          </p:cNvGrpSpPr>
          <p:nvPr/>
        </p:nvGrpSpPr>
        <p:grpSpPr bwMode="auto">
          <a:xfrm>
            <a:off x="5003804" y="4013203"/>
            <a:ext cx="963613" cy="338138"/>
            <a:chOff x="4532" y="1229"/>
            <a:chExt cx="607" cy="213"/>
          </a:xfrm>
        </p:grpSpPr>
        <p:sp>
          <p:nvSpPr>
            <p:cNvPr id="162871" name="Rectangle 55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72" name="Text Box 56"/>
            <p:cNvSpPr txBox="1">
              <a:spLocks noChangeArrowheads="1"/>
            </p:cNvSpPr>
            <p:nvPr/>
          </p:nvSpPr>
          <p:spPr bwMode="auto">
            <a:xfrm>
              <a:off x="4532" y="1229"/>
              <a:ext cx="60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/>
                </a:rPr>
                <a:t>223.1.3.1</a:t>
              </a:r>
              <a:endParaRPr lang="en-US" dirty="0"/>
            </a:p>
          </p:txBody>
        </p:sp>
      </p:grpSp>
      <p:grpSp>
        <p:nvGrpSpPr>
          <p:cNvPr id="162873" name="Group 57"/>
          <p:cNvGrpSpPr>
            <a:grpSpLocks/>
          </p:cNvGrpSpPr>
          <p:nvPr/>
        </p:nvGrpSpPr>
        <p:grpSpPr bwMode="auto">
          <a:xfrm>
            <a:off x="6003922" y="2874966"/>
            <a:ext cx="1069975" cy="338138"/>
            <a:chOff x="4532" y="1229"/>
            <a:chExt cx="674" cy="213"/>
          </a:xfrm>
        </p:grpSpPr>
        <p:sp>
          <p:nvSpPr>
            <p:cNvPr id="162874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75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67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/>
                </a:rPr>
                <a:t>223.1.3.27</a:t>
              </a:r>
              <a:endParaRPr lang="en-US" dirty="0"/>
            </a:p>
          </p:txBody>
        </p:sp>
      </p:grpSp>
      <p:sp>
        <p:nvSpPr>
          <p:cNvPr id="162876" name="Text Box 60"/>
          <p:cNvSpPr txBox="1">
            <a:spLocks noChangeArrowheads="1"/>
          </p:cNvSpPr>
          <p:nvPr/>
        </p:nvSpPr>
        <p:spPr bwMode="auto">
          <a:xfrm>
            <a:off x="3984625" y="5341938"/>
            <a:ext cx="4625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223.1.1.1 = 11011111 00000001 00000001 00000001</a:t>
            </a:r>
            <a:endParaRPr lang="en-US" dirty="0"/>
          </a:p>
        </p:txBody>
      </p:sp>
      <p:sp>
        <p:nvSpPr>
          <p:cNvPr id="162877" name="Freeform 61"/>
          <p:cNvSpPr>
            <a:spLocks/>
          </p:cNvSpPr>
          <p:nvPr/>
        </p:nvSpPr>
        <p:spPr bwMode="auto">
          <a:xfrm>
            <a:off x="5083352" y="5597525"/>
            <a:ext cx="766379" cy="82967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58 h 58"/>
              <a:gd name="T4" fmla="*/ 562 w 562"/>
              <a:gd name="T5" fmla="*/ 58 h 58"/>
              <a:gd name="T6" fmla="*/ 562 w 562"/>
              <a:gd name="T7" fmla="*/ 1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1" name="Text Box 65"/>
          <p:cNvSpPr txBox="1">
            <a:spLocks noChangeArrowheads="1"/>
          </p:cNvSpPr>
          <p:nvPr/>
        </p:nvSpPr>
        <p:spPr bwMode="auto">
          <a:xfrm>
            <a:off x="5212000" y="5818188"/>
            <a:ext cx="4966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</a:t>
            </a:r>
            <a:endParaRPr lang="en-US" dirty="0"/>
          </a:p>
        </p:txBody>
      </p:sp>
      <p:sp>
        <p:nvSpPr>
          <p:cNvPr id="162882" name="Text Box 66"/>
          <p:cNvSpPr txBox="1">
            <a:spLocks noChangeArrowheads="1"/>
          </p:cNvSpPr>
          <p:nvPr/>
        </p:nvSpPr>
        <p:spPr bwMode="auto">
          <a:xfrm>
            <a:off x="6210935" y="58277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1</a:t>
            </a:r>
            <a:endParaRPr lang="en-US" dirty="0"/>
          </a:p>
        </p:txBody>
      </p:sp>
      <p:sp>
        <p:nvSpPr>
          <p:cNvPr id="162883" name="Text Box 67"/>
          <p:cNvSpPr txBox="1">
            <a:spLocks noChangeArrowheads="1"/>
          </p:cNvSpPr>
          <p:nvPr/>
        </p:nvSpPr>
        <p:spPr bwMode="auto">
          <a:xfrm>
            <a:off x="7938299" y="581342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1</a:t>
            </a:r>
            <a:endParaRPr lang="en-US" dirty="0"/>
          </a:p>
        </p:txBody>
      </p:sp>
      <p:sp>
        <p:nvSpPr>
          <p:cNvPr id="162884" name="Text Box 68"/>
          <p:cNvSpPr txBox="1">
            <a:spLocks noChangeArrowheads="1"/>
          </p:cNvSpPr>
          <p:nvPr/>
        </p:nvSpPr>
        <p:spPr bwMode="auto">
          <a:xfrm>
            <a:off x="7128674" y="58277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1</a:t>
            </a:r>
            <a:endParaRPr lang="en-US" dirty="0"/>
          </a:p>
        </p:txBody>
      </p:sp>
      <p:sp>
        <p:nvSpPr>
          <p:cNvPr id="71" name="Freeform 61"/>
          <p:cNvSpPr>
            <a:spLocks/>
          </p:cNvSpPr>
          <p:nvPr/>
        </p:nvSpPr>
        <p:spPr bwMode="auto">
          <a:xfrm>
            <a:off x="5924596" y="5597525"/>
            <a:ext cx="766379" cy="82967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58 h 58"/>
              <a:gd name="T4" fmla="*/ 562 w 562"/>
              <a:gd name="T5" fmla="*/ 58 h 58"/>
              <a:gd name="T6" fmla="*/ 562 w 562"/>
              <a:gd name="T7" fmla="*/ 1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Freeform 61"/>
          <p:cNvSpPr>
            <a:spLocks/>
          </p:cNvSpPr>
          <p:nvPr/>
        </p:nvSpPr>
        <p:spPr bwMode="auto">
          <a:xfrm>
            <a:off x="6800248" y="5597525"/>
            <a:ext cx="766379" cy="82967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58 h 58"/>
              <a:gd name="T4" fmla="*/ 562 w 562"/>
              <a:gd name="T5" fmla="*/ 58 h 58"/>
              <a:gd name="T6" fmla="*/ 562 w 562"/>
              <a:gd name="T7" fmla="*/ 1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Freeform 61"/>
          <p:cNvSpPr>
            <a:spLocks/>
          </p:cNvSpPr>
          <p:nvPr/>
        </p:nvSpPr>
        <p:spPr bwMode="auto">
          <a:xfrm>
            <a:off x="7670773" y="5597525"/>
            <a:ext cx="766379" cy="82967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58 h 58"/>
              <a:gd name="T4" fmla="*/ 562 w 562"/>
              <a:gd name="T5" fmla="*/ 58 h 58"/>
              <a:gd name="T6" fmla="*/ 562 w 562"/>
              <a:gd name="T7" fmla="*/ 1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44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1247"/>
            <a:ext cx="2133600" cy="365125"/>
          </a:xfrm>
        </p:spPr>
        <p:txBody>
          <a:bodyPr/>
          <a:lstStyle/>
          <a:p>
            <a:fld id="{BA237927-860B-D746-8FC1-BE2254EB66FB}" type="slidenum">
              <a:rPr lang="en-US" smtClean="0"/>
              <a:pPr/>
              <a:t>106</a:t>
            </a:fld>
            <a:endParaRPr lang="en-US" dirty="0"/>
          </a:p>
        </p:txBody>
      </p:sp>
      <p:sp>
        <p:nvSpPr>
          <p:cNvPr id="163842" name="Freeform 2"/>
          <p:cNvSpPr>
            <a:spLocks/>
          </p:cNvSpPr>
          <p:nvPr/>
        </p:nvSpPr>
        <p:spPr bwMode="auto">
          <a:xfrm>
            <a:off x="4378325" y="1392238"/>
            <a:ext cx="1941513" cy="2049462"/>
          </a:xfrm>
          <a:custGeom>
            <a:avLst/>
            <a:gdLst>
              <a:gd name="T0" fmla="*/ 1201 w 1223"/>
              <a:gd name="T1" fmla="*/ 756 h 1291"/>
              <a:gd name="T2" fmla="*/ 702 w 1223"/>
              <a:gd name="T3" fmla="*/ 670 h 1291"/>
              <a:gd name="T4" fmla="*/ 608 w 1223"/>
              <a:gd name="T5" fmla="*/ 103 h 1291"/>
              <a:gd name="T6" fmla="*/ 335 w 1223"/>
              <a:gd name="T7" fmla="*/ 52 h 1291"/>
              <a:gd name="T8" fmla="*/ 65 w 1223"/>
              <a:gd name="T9" fmla="*/ 82 h 1291"/>
              <a:gd name="T10" fmla="*/ 41 w 1223"/>
              <a:gd name="T11" fmla="*/ 544 h 1291"/>
              <a:gd name="T12" fmla="*/ 38 w 1223"/>
              <a:gd name="T13" fmla="*/ 751 h 1291"/>
              <a:gd name="T14" fmla="*/ 23 w 1223"/>
              <a:gd name="T15" fmla="*/ 940 h 1291"/>
              <a:gd name="T16" fmla="*/ 17 w 1223"/>
              <a:gd name="T17" fmla="*/ 1114 h 1291"/>
              <a:gd name="T18" fmla="*/ 128 w 1223"/>
              <a:gd name="T19" fmla="*/ 1219 h 1291"/>
              <a:gd name="T20" fmla="*/ 602 w 1223"/>
              <a:gd name="T21" fmla="*/ 1243 h 1291"/>
              <a:gd name="T22" fmla="*/ 686 w 1223"/>
              <a:gd name="T23" fmla="*/ 930 h 1291"/>
              <a:gd name="T24" fmla="*/ 1177 w 1223"/>
              <a:gd name="T25" fmla="*/ 916 h 1291"/>
              <a:gd name="T26" fmla="*/ 1201 w 1223"/>
              <a:gd name="T27" fmla="*/ 756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3" name="Freeform 3"/>
          <p:cNvSpPr>
            <a:spLocks/>
          </p:cNvSpPr>
          <p:nvPr/>
        </p:nvSpPr>
        <p:spPr bwMode="auto">
          <a:xfrm>
            <a:off x="6894513" y="1679575"/>
            <a:ext cx="1906587" cy="1958975"/>
          </a:xfrm>
          <a:custGeom>
            <a:avLst/>
            <a:gdLst>
              <a:gd name="T0" fmla="*/ 25 w 1201"/>
              <a:gd name="T1" fmla="*/ 709 h 1234"/>
              <a:gd name="T2" fmla="*/ 526 w 1201"/>
              <a:gd name="T3" fmla="*/ 780 h 1234"/>
              <a:gd name="T4" fmla="*/ 613 w 1201"/>
              <a:gd name="T5" fmla="*/ 1134 h 1234"/>
              <a:gd name="T6" fmla="*/ 946 w 1201"/>
              <a:gd name="T7" fmla="*/ 1230 h 1234"/>
              <a:gd name="T8" fmla="*/ 1171 w 1201"/>
              <a:gd name="T9" fmla="*/ 1107 h 1234"/>
              <a:gd name="T10" fmla="*/ 1126 w 1201"/>
              <a:gd name="T11" fmla="*/ 894 h 1234"/>
              <a:gd name="T12" fmla="*/ 1114 w 1201"/>
              <a:gd name="T13" fmla="*/ 693 h 1234"/>
              <a:gd name="T14" fmla="*/ 1099 w 1201"/>
              <a:gd name="T15" fmla="*/ 423 h 1234"/>
              <a:gd name="T16" fmla="*/ 1141 w 1201"/>
              <a:gd name="T17" fmla="*/ 216 h 1234"/>
              <a:gd name="T18" fmla="*/ 1102 w 1201"/>
              <a:gd name="T19" fmla="*/ 33 h 1234"/>
              <a:gd name="T20" fmla="*/ 646 w 1201"/>
              <a:gd name="T21" fmla="*/ 81 h 1234"/>
              <a:gd name="T22" fmla="*/ 535 w 1201"/>
              <a:gd name="T23" fmla="*/ 519 h 1234"/>
              <a:gd name="T24" fmla="*/ 44 w 1201"/>
              <a:gd name="T25" fmla="*/ 548 h 1234"/>
              <a:gd name="T26" fmla="*/ 25 w 1201"/>
              <a:gd name="T27" fmla="*/ 709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4" name="Freeform 4"/>
          <p:cNvSpPr>
            <a:spLocks/>
          </p:cNvSpPr>
          <p:nvPr/>
        </p:nvSpPr>
        <p:spPr bwMode="auto">
          <a:xfrm>
            <a:off x="5578475" y="3113088"/>
            <a:ext cx="2041525" cy="1979612"/>
          </a:xfrm>
          <a:custGeom>
            <a:avLst/>
            <a:gdLst>
              <a:gd name="T0" fmla="*/ 587 w 1286"/>
              <a:gd name="T1" fmla="*/ 30 h 1247"/>
              <a:gd name="T2" fmla="*/ 509 w 1286"/>
              <a:gd name="T3" fmla="*/ 618 h 1247"/>
              <a:gd name="T4" fmla="*/ 77 w 1286"/>
              <a:gd name="T5" fmla="*/ 909 h 1247"/>
              <a:gd name="T6" fmla="*/ 47 w 1286"/>
              <a:gd name="T7" fmla="*/ 1095 h 1247"/>
              <a:gd name="T8" fmla="*/ 140 w 1286"/>
              <a:gd name="T9" fmla="*/ 1224 h 1247"/>
              <a:gd name="T10" fmla="*/ 461 w 1286"/>
              <a:gd name="T11" fmla="*/ 1209 h 1247"/>
              <a:gd name="T12" fmla="*/ 692 w 1286"/>
              <a:gd name="T13" fmla="*/ 1209 h 1247"/>
              <a:gd name="T14" fmla="*/ 1190 w 1286"/>
              <a:gd name="T15" fmla="*/ 1227 h 1247"/>
              <a:gd name="T16" fmla="*/ 1271 w 1286"/>
              <a:gd name="T17" fmla="*/ 1089 h 1247"/>
              <a:gd name="T18" fmla="*/ 1139 w 1286"/>
              <a:gd name="T19" fmla="*/ 741 h 1247"/>
              <a:gd name="T20" fmla="*/ 800 w 1286"/>
              <a:gd name="T21" fmla="*/ 627 h 1247"/>
              <a:gd name="T22" fmla="*/ 749 w 1286"/>
              <a:gd name="T23" fmla="*/ 42 h 1247"/>
              <a:gd name="T24" fmla="*/ 587 w 1286"/>
              <a:gd name="T25" fmla="*/ 30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title"/>
          </p:nvPr>
        </p:nvSpPr>
        <p:spPr>
          <a:xfrm>
            <a:off x="3041650" y="24321"/>
            <a:ext cx="5645149" cy="1143000"/>
          </a:xfrm>
        </p:spPr>
        <p:txBody>
          <a:bodyPr/>
          <a:lstStyle/>
          <a:p>
            <a:r>
              <a:rPr lang="en-US" dirty="0"/>
              <a:t>Subnets</a:t>
            </a:r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90714" y="830263"/>
            <a:ext cx="4081236" cy="4648200"/>
          </a:xfrm>
        </p:spPr>
        <p:txBody>
          <a:bodyPr/>
          <a:lstStyle/>
          <a:p>
            <a:r>
              <a:rPr lang="en-US" sz="2400" dirty="0">
                <a:solidFill>
                  <a:schemeClr val="accent2"/>
                </a:solidFill>
              </a:rPr>
              <a:t>IP address: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subnet part (high order bits)</a:t>
            </a:r>
          </a:p>
          <a:p>
            <a:pPr lvl="1"/>
            <a:r>
              <a:rPr lang="en-US" sz="2000" dirty="0"/>
              <a:t>host part (low order bits) </a:t>
            </a:r>
          </a:p>
          <a:p>
            <a:r>
              <a:rPr lang="en-US" sz="2400" i="1" dirty="0">
                <a:solidFill>
                  <a:schemeClr val="accent2"/>
                </a:solidFill>
              </a:rPr>
              <a:t>What</a:t>
            </a:r>
            <a:r>
              <a:rPr lang="ja-JP" altLang="en-US" sz="2400" i="1" dirty="0">
                <a:solidFill>
                  <a:schemeClr val="accent2"/>
                </a:solidFill>
                <a:latin typeface="Calibri"/>
              </a:rPr>
              <a:t>’</a:t>
            </a:r>
            <a:r>
              <a:rPr lang="en-US" sz="2400" i="1" dirty="0">
                <a:solidFill>
                  <a:schemeClr val="accent2"/>
                </a:solidFill>
              </a:rPr>
              <a:t>s a subnet ?</a:t>
            </a:r>
          </a:p>
          <a:p>
            <a:pPr lvl="1"/>
            <a:r>
              <a:rPr lang="en-US" sz="2000" dirty="0"/>
              <a:t>device interfaces with same subnet part of IP address</a:t>
            </a:r>
          </a:p>
          <a:p>
            <a:pPr lvl="1"/>
            <a:r>
              <a:rPr lang="en-US" sz="2000" dirty="0"/>
              <a:t>can physically reach each other without intervening router</a:t>
            </a:r>
          </a:p>
        </p:txBody>
      </p:sp>
      <p:graphicFrame>
        <p:nvGraphicFramePr>
          <p:cNvPr id="1638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28103"/>
              </p:ext>
            </p:extLst>
          </p:nvPr>
        </p:nvGraphicFramePr>
        <p:xfrm>
          <a:off x="4456113" y="14970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61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49701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48" name="Line 8"/>
          <p:cNvSpPr>
            <a:spLocks noChangeShapeType="1"/>
          </p:cNvSpPr>
          <p:nvPr/>
        </p:nvSpPr>
        <p:spPr bwMode="auto">
          <a:xfrm>
            <a:off x="5016500" y="1870075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9" name="Line 9"/>
          <p:cNvSpPr>
            <a:spLocks noChangeShapeType="1"/>
          </p:cNvSpPr>
          <p:nvPr/>
        </p:nvSpPr>
        <p:spPr bwMode="auto">
          <a:xfrm flipH="1">
            <a:off x="5307013" y="1855788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0" name="Line 10"/>
          <p:cNvSpPr>
            <a:spLocks noChangeShapeType="1"/>
          </p:cNvSpPr>
          <p:nvPr/>
        </p:nvSpPr>
        <p:spPr bwMode="auto">
          <a:xfrm flipV="1">
            <a:off x="5016500" y="2514600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1" name="Line 11"/>
          <p:cNvSpPr>
            <a:spLocks noChangeShapeType="1"/>
          </p:cNvSpPr>
          <p:nvPr/>
        </p:nvSpPr>
        <p:spPr bwMode="auto">
          <a:xfrm>
            <a:off x="5026025" y="31416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38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456696"/>
              </p:ext>
            </p:extLst>
          </p:nvPr>
        </p:nvGraphicFramePr>
        <p:xfrm>
          <a:off x="4456113" y="21637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62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21637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006130"/>
              </p:ext>
            </p:extLst>
          </p:nvPr>
        </p:nvGraphicFramePr>
        <p:xfrm>
          <a:off x="4456113" y="27733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63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27733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54" name="Line 14"/>
          <p:cNvSpPr>
            <a:spLocks noChangeShapeType="1"/>
          </p:cNvSpPr>
          <p:nvPr/>
        </p:nvSpPr>
        <p:spPr bwMode="auto">
          <a:xfrm>
            <a:off x="5307013" y="2713038"/>
            <a:ext cx="10350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855" name="Group 15"/>
          <p:cNvGrpSpPr>
            <a:grpSpLocks/>
          </p:cNvGrpSpPr>
          <p:nvPr/>
        </p:nvGrpSpPr>
        <p:grpSpPr bwMode="auto">
          <a:xfrm>
            <a:off x="6249988" y="2678113"/>
            <a:ext cx="711200" cy="381000"/>
            <a:chOff x="3600" y="219"/>
            <a:chExt cx="360" cy="175"/>
          </a:xfrm>
        </p:grpSpPr>
        <p:sp>
          <p:nvSpPr>
            <p:cNvPr id="163856" name="Oval 1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7" name="Line 1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8" name="Line 1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9" name="Rectangle 1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63860" name="Oval 2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861" name="Group 2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3862" name="Line 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63" name="Line 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64" name="Line 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3865" name="Group 2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3866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67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68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3869" name="Text Box 29"/>
          <p:cNvSpPr txBox="1">
            <a:spLocks noChangeArrowheads="1"/>
          </p:cNvSpPr>
          <p:nvPr/>
        </p:nvSpPr>
        <p:spPr bwMode="auto">
          <a:xfrm>
            <a:off x="4975225" y="1544638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223.1.1.1</a:t>
            </a:r>
            <a:endParaRPr lang="en-US" dirty="0"/>
          </a:p>
        </p:txBody>
      </p:sp>
      <p:sp>
        <p:nvSpPr>
          <p:cNvPr id="163870" name="Rectangle 30"/>
          <p:cNvSpPr>
            <a:spLocks noChangeArrowheads="1"/>
          </p:cNvSpPr>
          <p:nvPr/>
        </p:nvSpPr>
        <p:spPr bwMode="auto">
          <a:xfrm>
            <a:off x="5062538" y="2265363"/>
            <a:ext cx="309562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1" name="Text Box 31"/>
          <p:cNvSpPr txBox="1">
            <a:spLocks noChangeArrowheads="1"/>
          </p:cNvSpPr>
          <p:nvPr/>
        </p:nvSpPr>
        <p:spPr bwMode="auto">
          <a:xfrm>
            <a:off x="4976813" y="2173288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223.1.1.2</a:t>
            </a:r>
            <a:endParaRPr lang="en-US" dirty="0"/>
          </a:p>
        </p:txBody>
      </p:sp>
      <p:sp>
        <p:nvSpPr>
          <p:cNvPr id="163872" name="Text Box 32"/>
          <p:cNvSpPr txBox="1">
            <a:spLocks noChangeArrowheads="1"/>
          </p:cNvSpPr>
          <p:nvPr/>
        </p:nvSpPr>
        <p:spPr bwMode="auto">
          <a:xfrm>
            <a:off x="4860925" y="3125788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223.1.1.3</a:t>
            </a:r>
            <a:endParaRPr lang="en-US" dirty="0"/>
          </a:p>
        </p:txBody>
      </p:sp>
      <p:sp>
        <p:nvSpPr>
          <p:cNvPr id="163873" name="Text Box 33"/>
          <p:cNvSpPr txBox="1">
            <a:spLocks noChangeArrowheads="1"/>
          </p:cNvSpPr>
          <p:nvPr/>
        </p:nvSpPr>
        <p:spPr bwMode="auto">
          <a:xfrm>
            <a:off x="5651500" y="2454275"/>
            <a:ext cx="9669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223.1.1.4</a:t>
            </a:r>
            <a:endParaRPr lang="en-US" dirty="0"/>
          </a:p>
        </p:txBody>
      </p:sp>
      <p:sp>
        <p:nvSpPr>
          <p:cNvPr id="163874" name="Line 34"/>
          <p:cNvSpPr>
            <a:spLocks noChangeShapeType="1"/>
          </p:cNvSpPr>
          <p:nvPr/>
        </p:nvSpPr>
        <p:spPr bwMode="auto">
          <a:xfrm>
            <a:off x="6854825" y="2722563"/>
            <a:ext cx="1016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5" name="Text Box 35"/>
          <p:cNvSpPr txBox="1">
            <a:spLocks noChangeArrowheads="1"/>
          </p:cNvSpPr>
          <p:nvPr/>
        </p:nvSpPr>
        <p:spPr bwMode="auto">
          <a:xfrm>
            <a:off x="6727825" y="2444750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223.1.2.9</a:t>
            </a:r>
            <a:endParaRPr lang="en-US" dirty="0"/>
          </a:p>
        </p:txBody>
      </p:sp>
      <p:sp>
        <p:nvSpPr>
          <p:cNvPr id="163876" name="Line 36"/>
          <p:cNvSpPr>
            <a:spLocks noChangeShapeType="1"/>
          </p:cNvSpPr>
          <p:nvPr/>
        </p:nvSpPr>
        <p:spPr bwMode="auto">
          <a:xfrm flipH="1">
            <a:off x="7878763" y="2027238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3877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003110"/>
              </p:ext>
            </p:extLst>
          </p:nvPr>
        </p:nvGraphicFramePr>
        <p:xfrm>
          <a:off x="8056563" y="173513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64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173513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8" name="Line 38"/>
          <p:cNvSpPr>
            <a:spLocks noChangeShapeType="1"/>
          </p:cNvSpPr>
          <p:nvPr/>
        </p:nvSpPr>
        <p:spPr bwMode="auto">
          <a:xfrm>
            <a:off x="7878763" y="20320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3879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125944"/>
              </p:ext>
            </p:extLst>
          </p:nvPr>
        </p:nvGraphicFramePr>
        <p:xfrm>
          <a:off x="8061325" y="31162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65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1325" y="31162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0" name="Line 40"/>
          <p:cNvSpPr>
            <a:spLocks noChangeShapeType="1"/>
          </p:cNvSpPr>
          <p:nvPr/>
        </p:nvSpPr>
        <p:spPr bwMode="auto">
          <a:xfrm>
            <a:off x="7878763" y="3303588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1" name="Rectangle 41"/>
          <p:cNvSpPr>
            <a:spLocks noChangeArrowheads="1"/>
          </p:cNvSpPr>
          <p:nvPr/>
        </p:nvSpPr>
        <p:spPr bwMode="auto">
          <a:xfrm>
            <a:off x="7824788" y="3051175"/>
            <a:ext cx="171450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2" name="Text Box 42"/>
          <p:cNvSpPr txBox="1">
            <a:spLocks noChangeArrowheads="1"/>
          </p:cNvSpPr>
          <p:nvPr/>
        </p:nvSpPr>
        <p:spPr bwMode="auto">
          <a:xfrm>
            <a:off x="7251700" y="2989263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223.1.2.2</a:t>
            </a:r>
            <a:endParaRPr lang="en-US" dirty="0"/>
          </a:p>
        </p:txBody>
      </p:sp>
      <p:sp>
        <p:nvSpPr>
          <p:cNvPr id="163883" name="Rectangle 43"/>
          <p:cNvSpPr>
            <a:spLocks noChangeArrowheads="1"/>
          </p:cNvSpPr>
          <p:nvPr/>
        </p:nvSpPr>
        <p:spPr bwMode="auto">
          <a:xfrm>
            <a:off x="7839075" y="2079625"/>
            <a:ext cx="247650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4" name="Text Box 44"/>
          <p:cNvSpPr txBox="1">
            <a:spLocks noChangeArrowheads="1"/>
          </p:cNvSpPr>
          <p:nvPr/>
        </p:nvSpPr>
        <p:spPr bwMode="auto">
          <a:xfrm>
            <a:off x="7061200" y="1982788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223.1.2.1</a:t>
            </a:r>
            <a:endParaRPr lang="en-US" dirty="0"/>
          </a:p>
        </p:txBody>
      </p:sp>
      <p:sp>
        <p:nvSpPr>
          <p:cNvPr id="163885" name="Line 45"/>
          <p:cNvSpPr>
            <a:spLocks noChangeShapeType="1"/>
          </p:cNvSpPr>
          <p:nvPr/>
        </p:nvSpPr>
        <p:spPr bwMode="auto">
          <a:xfrm flipH="1">
            <a:off x="6616700" y="3060700"/>
            <a:ext cx="0" cy="129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6" name="Line 46"/>
          <p:cNvSpPr>
            <a:spLocks noChangeShapeType="1"/>
          </p:cNvSpPr>
          <p:nvPr/>
        </p:nvSpPr>
        <p:spPr bwMode="auto">
          <a:xfrm flipH="1">
            <a:off x="6007100" y="4341813"/>
            <a:ext cx="1185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7" name="Line 47"/>
          <p:cNvSpPr>
            <a:spLocks noChangeShapeType="1"/>
          </p:cNvSpPr>
          <p:nvPr/>
        </p:nvSpPr>
        <p:spPr bwMode="auto">
          <a:xfrm flipH="1" flipV="1">
            <a:off x="6003925" y="4333875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8" name="Line 48"/>
          <p:cNvSpPr>
            <a:spLocks noChangeShapeType="1"/>
          </p:cNvSpPr>
          <p:nvPr/>
        </p:nvSpPr>
        <p:spPr bwMode="auto">
          <a:xfrm flipH="1" flipV="1">
            <a:off x="7180263" y="43386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3889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375817"/>
              </p:ext>
            </p:extLst>
          </p:nvPr>
        </p:nvGraphicFramePr>
        <p:xfrm>
          <a:off x="6965950" y="44973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66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449738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0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617116"/>
              </p:ext>
            </p:extLst>
          </p:nvPr>
        </p:nvGraphicFramePr>
        <p:xfrm>
          <a:off x="5708650" y="451167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67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4511675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1" name="Text Box 51"/>
          <p:cNvSpPr txBox="1">
            <a:spLocks noChangeArrowheads="1"/>
          </p:cNvSpPr>
          <p:nvPr/>
        </p:nvSpPr>
        <p:spPr bwMode="auto">
          <a:xfrm>
            <a:off x="7185025" y="4187825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223.1.3.2</a:t>
            </a:r>
            <a:endParaRPr lang="en-US" dirty="0"/>
          </a:p>
        </p:txBody>
      </p:sp>
      <p:sp>
        <p:nvSpPr>
          <p:cNvPr id="163892" name="Rectangle 52"/>
          <p:cNvSpPr>
            <a:spLocks noChangeArrowheads="1"/>
          </p:cNvSpPr>
          <p:nvPr/>
        </p:nvSpPr>
        <p:spPr bwMode="auto">
          <a:xfrm>
            <a:off x="4848225" y="4060825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3" name="Text Box 53"/>
          <p:cNvSpPr txBox="1">
            <a:spLocks noChangeArrowheads="1"/>
          </p:cNvSpPr>
          <p:nvPr/>
        </p:nvSpPr>
        <p:spPr bwMode="auto">
          <a:xfrm>
            <a:off x="5008563" y="4225925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223.1.3.1</a:t>
            </a:r>
            <a:endParaRPr lang="en-US" dirty="0"/>
          </a:p>
        </p:txBody>
      </p:sp>
      <p:sp>
        <p:nvSpPr>
          <p:cNvPr id="163894" name="Rectangle 54"/>
          <p:cNvSpPr>
            <a:spLocks noChangeArrowheads="1"/>
          </p:cNvSpPr>
          <p:nvPr/>
        </p:nvSpPr>
        <p:spPr bwMode="auto">
          <a:xfrm>
            <a:off x="6553200" y="3194050"/>
            <a:ext cx="128588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5" name="Text Box 55"/>
          <p:cNvSpPr txBox="1">
            <a:spLocks noChangeArrowheads="1"/>
          </p:cNvSpPr>
          <p:nvPr/>
        </p:nvSpPr>
        <p:spPr bwMode="auto">
          <a:xfrm>
            <a:off x="6115050" y="3154363"/>
            <a:ext cx="10695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223.1.3.27</a:t>
            </a:r>
            <a:endParaRPr lang="en-US" dirty="0"/>
          </a:p>
        </p:txBody>
      </p:sp>
      <p:sp>
        <p:nvSpPr>
          <p:cNvPr id="163896" name="Text Box 56"/>
          <p:cNvSpPr txBox="1">
            <a:spLocks noChangeArrowheads="1"/>
          </p:cNvSpPr>
          <p:nvPr/>
        </p:nvSpPr>
        <p:spPr bwMode="auto">
          <a:xfrm>
            <a:off x="4744872" y="6111170"/>
            <a:ext cx="3579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network consisting of 3 subnets</a:t>
            </a:r>
          </a:p>
        </p:txBody>
      </p:sp>
      <p:sp>
        <p:nvSpPr>
          <p:cNvPr id="163897" name="Text Box 57"/>
          <p:cNvSpPr txBox="1">
            <a:spLocks noChangeArrowheads="1"/>
          </p:cNvSpPr>
          <p:nvPr/>
        </p:nvSpPr>
        <p:spPr bwMode="auto">
          <a:xfrm>
            <a:off x="6842125" y="3663950"/>
            <a:ext cx="901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subnet</a:t>
            </a:r>
          </a:p>
        </p:txBody>
      </p:sp>
      <p:sp>
        <p:nvSpPr>
          <p:cNvPr id="163898" name="Line 58"/>
          <p:cNvSpPr>
            <a:spLocks noChangeShapeType="1"/>
          </p:cNvSpPr>
          <p:nvPr/>
        </p:nvSpPr>
        <p:spPr bwMode="auto">
          <a:xfrm flipH="1">
            <a:off x="6705600" y="3927475"/>
            <a:ext cx="17145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33"/>
          <p:cNvSpPr txBox="1">
            <a:spLocks noChangeArrowheads="1"/>
          </p:cNvSpPr>
          <p:nvPr/>
        </p:nvSpPr>
        <p:spPr bwMode="auto">
          <a:xfrm>
            <a:off x="5347114" y="1227137"/>
            <a:ext cx="13188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660066"/>
                </a:solidFill>
                <a:latin typeface="Calibri"/>
              </a:rPr>
              <a:t>223.1.1.0/24</a:t>
            </a:r>
            <a:endParaRPr lang="en-US" b="1" i="1" dirty="0">
              <a:solidFill>
                <a:srgbClr val="660066"/>
              </a:solidFill>
            </a:endParaRPr>
          </a:p>
        </p:txBody>
      </p:sp>
      <p:sp>
        <p:nvSpPr>
          <p:cNvPr id="62" name="Text Box 35"/>
          <p:cNvSpPr txBox="1">
            <a:spLocks noChangeArrowheads="1"/>
          </p:cNvSpPr>
          <p:nvPr/>
        </p:nvSpPr>
        <p:spPr bwMode="auto">
          <a:xfrm>
            <a:off x="7523576" y="1311275"/>
            <a:ext cx="13188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660066"/>
                </a:solidFill>
                <a:latin typeface="Calibri"/>
              </a:rPr>
              <a:t>223.1.2.0/24</a:t>
            </a:r>
            <a:endParaRPr lang="en-US" b="1" i="1" dirty="0">
              <a:solidFill>
                <a:srgbClr val="660066"/>
              </a:solidFill>
            </a:endParaRPr>
          </a:p>
        </p:txBody>
      </p:sp>
      <p:sp>
        <p:nvSpPr>
          <p:cNvPr id="63" name="Text Box 51"/>
          <p:cNvSpPr txBox="1">
            <a:spLocks noChangeArrowheads="1"/>
          </p:cNvSpPr>
          <p:nvPr/>
        </p:nvSpPr>
        <p:spPr bwMode="auto">
          <a:xfrm>
            <a:off x="6064251" y="5028629"/>
            <a:ext cx="13188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660066"/>
                </a:solidFill>
                <a:latin typeface="Calibri"/>
              </a:rPr>
              <a:t>223.1.3.0/24</a:t>
            </a:r>
            <a:endParaRPr lang="en-US" b="1" i="1" dirty="0">
              <a:solidFill>
                <a:srgbClr val="660066"/>
              </a:solidFill>
            </a:endParaRPr>
          </a:p>
        </p:txBody>
      </p:sp>
      <p:sp>
        <p:nvSpPr>
          <p:cNvPr id="64" name="Text Box 61"/>
          <p:cNvSpPr txBox="1">
            <a:spLocks noChangeArrowheads="1"/>
          </p:cNvSpPr>
          <p:nvPr/>
        </p:nvSpPr>
        <p:spPr bwMode="auto">
          <a:xfrm>
            <a:off x="5541963" y="5465646"/>
            <a:ext cx="270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Subnet mask: /24</a:t>
            </a:r>
          </a:p>
        </p:txBody>
      </p: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199949" y="4945178"/>
            <a:ext cx="3287788" cy="29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normAutofit fontScale="62500" lnSpcReduction="20000"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Calibri"/>
              </a:rPr>
              <a:t>11011111  00000001</a:t>
            </a:r>
            <a:r>
              <a:rPr lang="en-US" sz="2400" dirty="0" smtClean="0">
                <a:latin typeface="Calibri"/>
              </a:rPr>
              <a:t>  </a:t>
            </a:r>
            <a:r>
              <a:rPr lang="en-US" sz="2400" dirty="0" smtClean="0">
                <a:solidFill>
                  <a:schemeClr val="accent2"/>
                </a:solidFill>
                <a:latin typeface="Calibri"/>
              </a:rPr>
              <a:t>00000011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>
                <a:latin typeface="Calibri"/>
              </a:rPr>
              <a:t>00000000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67" name="Text Box 6"/>
          <p:cNvSpPr txBox="1">
            <a:spLocks noChangeArrowheads="1"/>
          </p:cNvSpPr>
          <p:nvPr/>
        </p:nvSpPr>
        <p:spPr bwMode="auto">
          <a:xfrm>
            <a:off x="1167439" y="4604009"/>
            <a:ext cx="529927" cy="4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normAutofit fontScale="70000" lnSpcReduction="20000"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subnet</a:t>
            </a:r>
          </a:p>
          <a:p>
            <a:pPr algn="ctr"/>
            <a:r>
              <a:rPr lang="en-US">
                <a:solidFill>
                  <a:schemeClr val="accent2"/>
                </a:solidFill>
              </a:rPr>
              <a:t>part</a:t>
            </a:r>
            <a:endParaRPr lang="en-US"/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3191781" y="4580689"/>
            <a:ext cx="385317" cy="4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normAutofit fontScale="70000" lnSpcReduction="20000"/>
          </a:bodyPr>
          <a:lstStyle/>
          <a:p>
            <a:pPr algn="ctr"/>
            <a:r>
              <a:rPr lang="en-US"/>
              <a:t>host</a:t>
            </a:r>
          </a:p>
          <a:p>
            <a:pPr algn="ctr"/>
            <a:r>
              <a:rPr lang="en-US"/>
              <a:t>part</a:t>
            </a:r>
          </a:p>
        </p:txBody>
      </p:sp>
      <p:sp>
        <p:nvSpPr>
          <p:cNvPr id="69" name="Line 8"/>
          <p:cNvSpPr>
            <a:spLocks noChangeShapeType="1"/>
          </p:cNvSpPr>
          <p:nvPr/>
        </p:nvSpPr>
        <p:spPr bwMode="auto">
          <a:xfrm>
            <a:off x="1768272" y="4805772"/>
            <a:ext cx="1038193" cy="9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70" name="Line 9"/>
          <p:cNvSpPr>
            <a:spLocks noChangeShapeType="1"/>
          </p:cNvSpPr>
          <p:nvPr/>
        </p:nvSpPr>
        <p:spPr bwMode="auto">
          <a:xfrm flipH="1">
            <a:off x="264324" y="4802731"/>
            <a:ext cx="862065" cy="709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71" name="Line 10"/>
          <p:cNvSpPr>
            <a:spLocks noChangeShapeType="1"/>
          </p:cNvSpPr>
          <p:nvPr/>
        </p:nvSpPr>
        <p:spPr bwMode="auto">
          <a:xfrm flipH="1" flipV="1">
            <a:off x="2806465" y="4807801"/>
            <a:ext cx="406775" cy="709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72" name="Line 11"/>
          <p:cNvSpPr>
            <a:spLocks noChangeShapeType="1"/>
          </p:cNvSpPr>
          <p:nvPr/>
        </p:nvSpPr>
        <p:spPr bwMode="auto">
          <a:xfrm flipV="1">
            <a:off x="3481002" y="4805773"/>
            <a:ext cx="34986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73" name="Text Box 12"/>
          <p:cNvSpPr txBox="1">
            <a:spLocks noChangeArrowheads="1"/>
          </p:cNvSpPr>
          <p:nvPr/>
        </p:nvSpPr>
        <p:spPr bwMode="auto">
          <a:xfrm>
            <a:off x="1338173" y="5326914"/>
            <a:ext cx="1396657" cy="29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normAutofit fontScale="62500" lnSpcReduction="20000"/>
          </a:bodyPr>
          <a:lstStyle/>
          <a:p>
            <a:r>
              <a:rPr lang="en-US" sz="2400" b="1" i="1" dirty="0" smtClean="0">
                <a:solidFill>
                  <a:srgbClr val="660066"/>
                </a:solidFill>
              </a:rPr>
              <a:t>223.1.3.0</a:t>
            </a:r>
            <a:r>
              <a:rPr lang="en-US" sz="2400" b="1" i="1" dirty="0">
                <a:solidFill>
                  <a:srgbClr val="660066"/>
                </a:solidFill>
              </a:rPr>
              <a:t>/</a:t>
            </a:r>
            <a:r>
              <a:rPr lang="en-US" sz="2400" b="1" i="1" dirty="0" smtClean="0">
                <a:solidFill>
                  <a:srgbClr val="660066"/>
                </a:solidFill>
              </a:rPr>
              <a:t>24</a:t>
            </a:r>
            <a:endParaRPr lang="en-US" b="1" i="1" dirty="0">
              <a:solidFill>
                <a:srgbClr val="660066"/>
              </a:solidFill>
            </a:endParaRPr>
          </a:p>
        </p:txBody>
      </p:sp>
      <p:sp>
        <p:nvSpPr>
          <p:cNvPr id="74" name="Rectangle 3"/>
          <p:cNvSpPr txBox="1">
            <a:spLocks noChangeArrowheads="1"/>
          </p:cNvSpPr>
          <p:nvPr/>
        </p:nvSpPr>
        <p:spPr>
          <a:xfrm>
            <a:off x="-20637" y="5552845"/>
            <a:ext cx="4647066" cy="1306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Dingbats" charset="0"/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CIDR: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C</a:t>
            </a:r>
            <a:r>
              <a:rPr lang="en-US" sz="1800" dirty="0" smtClean="0"/>
              <a:t>lassless </a:t>
            </a:r>
            <a:r>
              <a:rPr lang="en-US" sz="1800" dirty="0" err="1" smtClean="0">
                <a:solidFill>
                  <a:srgbClr val="FF0000"/>
                </a:solidFill>
              </a:rPr>
              <a:t>I</a:t>
            </a:r>
            <a:r>
              <a:rPr lang="en-US" sz="1800" dirty="0" err="1" smtClean="0"/>
              <a:t>nter</a:t>
            </a:r>
            <a:r>
              <a:rPr lang="en-US" sz="1800" dirty="0" err="1" smtClean="0">
                <a:solidFill>
                  <a:srgbClr val="FF0000"/>
                </a:solidFill>
              </a:rPr>
              <a:t>D</a:t>
            </a:r>
            <a:r>
              <a:rPr lang="en-US" sz="1800" dirty="0" err="1" smtClean="0"/>
              <a:t>omain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R</a:t>
            </a:r>
            <a:r>
              <a:rPr lang="en-US" sz="1800" dirty="0" smtClean="0"/>
              <a:t>outing</a:t>
            </a:r>
          </a:p>
          <a:p>
            <a:pPr lvl="1"/>
            <a:r>
              <a:rPr lang="en-US" sz="1400" dirty="0" smtClean="0"/>
              <a:t>subnet portion of address of arbitrary length</a:t>
            </a:r>
          </a:p>
          <a:p>
            <a:pPr lvl="1"/>
            <a:r>
              <a:rPr lang="en-US" sz="1400" dirty="0" smtClean="0"/>
              <a:t>address format: </a:t>
            </a:r>
            <a:r>
              <a:rPr lang="en-US" sz="1400" dirty="0" err="1" smtClean="0">
                <a:solidFill>
                  <a:srgbClr val="FF0000"/>
                </a:solidFill>
              </a:rPr>
              <a:t>a.b.c.d</a:t>
            </a:r>
            <a:r>
              <a:rPr lang="en-US" sz="1400" dirty="0" smtClean="0">
                <a:solidFill>
                  <a:srgbClr val="FF0000"/>
                </a:solidFill>
              </a:rPr>
              <a:t>/x</a:t>
            </a:r>
            <a:r>
              <a:rPr lang="en-US" sz="1400" dirty="0" smtClean="0"/>
              <a:t>, where x is # bits in subnet portion of address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83770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73" grpId="0"/>
      <p:bldP spid="74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D8B18-FF53-A64F-839A-E947FDBBE7EC}" type="slidenum">
              <a:rPr lang="en-US" smtClean="0"/>
              <a:pPr/>
              <a:t>107</a:t>
            </a:fld>
            <a:endParaRPr lang="en-US" dirty="0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IP addresses: how to get one?</a:t>
            </a: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687513"/>
            <a:ext cx="8034338" cy="3359150"/>
          </a:xfrm>
        </p:spPr>
        <p:txBody>
          <a:bodyPr>
            <a:normAutofit fontScale="85000" lnSpcReduction="20000"/>
          </a:bodyPr>
          <a:lstStyle/>
          <a:p>
            <a:pPr>
              <a:buFont typeface="ZapfDingbats" charset="0"/>
              <a:buNone/>
            </a:pPr>
            <a:r>
              <a:rPr lang="en-US" u="sng" dirty="0">
                <a:solidFill>
                  <a:srgbClr val="FF0000"/>
                </a:solidFill>
              </a:rPr>
              <a:t>Q:</a:t>
            </a:r>
            <a:r>
              <a:rPr lang="en-US" dirty="0"/>
              <a:t> How does a </a:t>
            </a:r>
            <a:r>
              <a:rPr lang="en-US" i="1" dirty="0"/>
              <a:t>host</a:t>
            </a:r>
            <a:r>
              <a:rPr lang="en-US" dirty="0"/>
              <a:t> get IP address?</a:t>
            </a:r>
          </a:p>
          <a:p>
            <a:pPr>
              <a:buFont typeface="ZapfDingbats" charset="0"/>
              <a:buNone/>
            </a:pPr>
            <a:endParaRPr lang="en-US" dirty="0"/>
          </a:p>
          <a:p>
            <a:r>
              <a:rPr lang="en-US" sz="2400" dirty="0"/>
              <a:t>hard-coded by system admin in a file</a:t>
            </a:r>
          </a:p>
          <a:p>
            <a:pPr lvl="1"/>
            <a:r>
              <a:rPr lang="en-US" dirty="0"/>
              <a:t>Windows: control-panel-&gt;network-&gt;configuration-&gt;</a:t>
            </a:r>
            <a:r>
              <a:rPr lang="en-US" dirty="0" err="1"/>
              <a:t>tcp</a:t>
            </a:r>
            <a:r>
              <a:rPr lang="en-US" dirty="0"/>
              <a:t>/</a:t>
            </a:r>
            <a:r>
              <a:rPr lang="en-US" dirty="0" err="1"/>
              <a:t>ip</a:t>
            </a:r>
            <a:r>
              <a:rPr lang="en-US" dirty="0"/>
              <a:t>-&gt;properties</a:t>
            </a:r>
          </a:p>
          <a:p>
            <a:pPr lvl="1"/>
            <a:r>
              <a:rPr lang="en-US" dirty="0"/>
              <a:t>UNIX: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 smtClean="0"/>
              <a:t>rc.config</a:t>
            </a:r>
            <a:r>
              <a:rPr lang="en-US" dirty="0" smtClean="0"/>
              <a:t> </a:t>
            </a:r>
            <a:r>
              <a:rPr lang="en-US" sz="2100" dirty="0" smtClean="0"/>
              <a:t>(circa 1980’s your mileage will vary)</a:t>
            </a:r>
            <a:endParaRPr lang="en-US" dirty="0"/>
          </a:p>
          <a:p>
            <a:r>
              <a:rPr lang="en-US" sz="2400" dirty="0">
                <a:solidFill>
                  <a:srgbClr val="FF0000"/>
                </a:solidFill>
              </a:rPr>
              <a:t>DHCP: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2400" dirty="0"/>
              <a:t>ynamic </a:t>
            </a:r>
            <a:r>
              <a:rPr lang="en-US" sz="2400" dirty="0">
                <a:solidFill>
                  <a:srgbClr val="FF0000"/>
                </a:solidFill>
              </a:rPr>
              <a:t>H</a:t>
            </a:r>
            <a:r>
              <a:rPr lang="en-US" sz="2400" dirty="0"/>
              <a:t>ost </a:t>
            </a:r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/>
              <a:t>onfiguration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rotocol: dynamically get address from as server</a:t>
            </a:r>
          </a:p>
          <a:p>
            <a:pPr lvl="1"/>
            <a:r>
              <a:rPr lang="ja-JP" altLang="en-US" dirty="0">
                <a:latin typeface="Calibri"/>
              </a:rPr>
              <a:t>“</a:t>
            </a:r>
            <a:r>
              <a:rPr lang="en-US" dirty="0"/>
              <a:t>plug-and-play</a:t>
            </a:r>
            <a:r>
              <a:rPr lang="ja-JP" altLang="en-US" dirty="0">
                <a:latin typeface="Calibri"/>
              </a:rPr>
              <a:t>”</a:t>
            </a:r>
            <a:r>
              <a:rPr lang="en-US" dirty="0"/>
              <a:t> </a:t>
            </a:r>
          </a:p>
          <a:p>
            <a:pPr>
              <a:buFont typeface="ZapfDingbats" charset="0"/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324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8960-F37B-114D-A8F9-49A40732560E}" type="slidenum">
              <a:rPr lang="en-US" smtClean="0"/>
              <a:pPr/>
              <a:t>108</a:t>
            </a:fld>
            <a:endParaRPr lang="en-US" dirty="0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7938"/>
            <a:ext cx="7772400" cy="1143000"/>
          </a:xfrm>
        </p:spPr>
        <p:txBody>
          <a:bodyPr/>
          <a:lstStyle/>
          <a:p>
            <a:r>
              <a:rPr lang="en-US" sz="3600" dirty="0"/>
              <a:t>DHCP client-server scenario</a:t>
            </a:r>
          </a:p>
        </p:txBody>
      </p:sp>
      <p:sp>
        <p:nvSpPr>
          <p:cNvPr id="635907" name="Rectangle 3"/>
          <p:cNvSpPr>
            <a:spLocks noChangeArrowheads="1"/>
          </p:cNvSpPr>
          <p:nvPr/>
        </p:nvSpPr>
        <p:spPr bwMode="auto">
          <a:xfrm>
            <a:off x="2408238" y="6037263"/>
            <a:ext cx="4978400" cy="319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67" name="Rectangle 63"/>
          <p:cNvSpPr>
            <a:spLocks noChangeArrowheads="1"/>
          </p:cNvSpPr>
          <p:nvPr/>
        </p:nvSpPr>
        <p:spPr bwMode="auto">
          <a:xfrm>
            <a:off x="6210300" y="677068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1153" y="4066876"/>
            <a:ext cx="3887769" cy="2654599"/>
            <a:chOff x="1712913" y="2103438"/>
            <a:chExt cx="5232400" cy="3154362"/>
          </a:xfrm>
        </p:grpSpPr>
        <p:sp>
          <p:nvSpPr>
            <p:cNvPr id="635908" name="Freeform 4"/>
            <p:cNvSpPr>
              <a:spLocks/>
            </p:cNvSpPr>
            <p:nvPr/>
          </p:nvSpPr>
          <p:spPr bwMode="auto">
            <a:xfrm>
              <a:off x="1712913" y="2103438"/>
              <a:ext cx="1941512" cy="2049462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 sz="1600"/>
            </a:p>
          </p:txBody>
        </p:sp>
        <p:sp>
          <p:nvSpPr>
            <p:cNvPr id="635909" name="Freeform 5"/>
            <p:cNvSpPr>
              <a:spLocks/>
            </p:cNvSpPr>
            <p:nvPr/>
          </p:nvSpPr>
          <p:spPr bwMode="auto">
            <a:xfrm>
              <a:off x="4229100" y="2390775"/>
              <a:ext cx="1906588" cy="1958975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 sz="1600"/>
            </a:p>
          </p:txBody>
        </p:sp>
        <p:sp>
          <p:nvSpPr>
            <p:cNvPr id="635910" name="Freeform 6"/>
            <p:cNvSpPr>
              <a:spLocks/>
            </p:cNvSpPr>
            <p:nvPr/>
          </p:nvSpPr>
          <p:spPr bwMode="auto">
            <a:xfrm>
              <a:off x="2921000" y="3767138"/>
              <a:ext cx="2055813" cy="1490662"/>
            </a:xfrm>
            <a:custGeom>
              <a:avLst/>
              <a:gdLst>
                <a:gd name="T0" fmla="*/ 600 w 1295"/>
                <a:gd name="T1" fmla="*/ 30 h 939"/>
                <a:gd name="T2" fmla="*/ 525 w 1295"/>
                <a:gd name="T3" fmla="*/ 393 h 939"/>
                <a:gd name="T4" fmla="*/ 81 w 1295"/>
                <a:gd name="T5" fmla="*/ 471 h 939"/>
                <a:gd name="T6" fmla="*/ 39 w 1295"/>
                <a:gd name="T7" fmla="*/ 855 h 939"/>
                <a:gd name="T8" fmla="*/ 207 w 1295"/>
                <a:gd name="T9" fmla="*/ 927 h 939"/>
                <a:gd name="T10" fmla="*/ 429 w 1295"/>
                <a:gd name="T11" fmla="*/ 927 h 939"/>
                <a:gd name="T12" fmla="*/ 705 w 1295"/>
                <a:gd name="T13" fmla="*/ 891 h 939"/>
                <a:gd name="T14" fmla="*/ 1227 w 1295"/>
                <a:gd name="T15" fmla="*/ 849 h 939"/>
                <a:gd name="T16" fmla="*/ 1113 w 1295"/>
                <a:gd name="T17" fmla="*/ 459 h 939"/>
                <a:gd name="T18" fmla="*/ 777 w 1295"/>
                <a:gd name="T19" fmla="*/ 363 h 939"/>
                <a:gd name="T20" fmla="*/ 762 w 1295"/>
                <a:gd name="T21" fmla="*/ 42 h 939"/>
                <a:gd name="T22" fmla="*/ 600 w 1295"/>
                <a:gd name="T23" fmla="*/ 30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5" h="939">
                  <a:moveTo>
                    <a:pt x="600" y="30"/>
                  </a:moveTo>
                  <a:cubicBezTo>
                    <a:pt x="486" y="60"/>
                    <a:pt x="610" y="247"/>
                    <a:pt x="525" y="393"/>
                  </a:cubicBezTo>
                  <a:cubicBezTo>
                    <a:pt x="439" y="467"/>
                    <a:pt x="162" y="394"/>
                    <a:pt x="81" y="471"/>
                  </a:cubicBezTo>
                  <a:cubicBezTo>
                    <a:pt x="0" y="548"/>
                    <a:pt x="18" y="779"/>
                    <a:pt x="39" y="855"/>
                  </a:cubicBezTo>
                  <a:cubicBezTo>
                    <a:pt x="60" y="931"/>
                    <a:pt x="142" y="915"/>
                    <a:pt x="207" y="927"/>
                  </a:cubicBezTo>
                  <a:cubicBezTo>
                    <a:pt x="272" y="939"/>
                    <a:pt x="346" y="933"/>
                    <a:pt x="429" y="927"/>
                  </a:cubicBezTo>
                  <a:cubicBezTo>
                    <a:pt x="512" y="921"/>
                    <a:pt x="572" y="904"/>
                    <a:pt x="705" y="891"/>
                  </a:cubicBezTo>
                  <a:cubicBezTo>
                    <a:pt x="838" y="878"/>
                    <a:pt x="1159" y="921"/>
                    <a:pt x="1227" y="849"/>
                  </a:cubicBezTo>
                  <a:cubicBezTo>
                    <a:pt x="1295" y="777"/>
                    <a:pt x="1188" y="540"/>
                    <a:pt x="1113" y="459"/>
                  </a:cubicBezTo>
                  <a:cubicBezTo>
                    <a:pt x="1038" y="378"/>
                    <a:pt x="835" y="432"/>
                    <a:pt x="777" y="363"/>
                  </a:cubicBezTo>
                  <a:cubicBezTo>
                    <a:pt x="719" y="294"/>
                    <a:pt x="791" y="97"/>
                    <a:pt x="762" y="42"/>
                  </a:cubicBezTo>
                  <a:cubicBezTo>
                    <a:pt x="708" y="15"/>
                    <a:pt x="714" y="0"/>
                    <a:pt x="600" y="3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 sz="1600"/>
            </a:p>
          </p:txBody>
        </p:sp>
        <p:graphicFrame>
          <p:nvGraphicFramePr>
            <p:cNvPr id="63591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6842000"/>
                </p:ext>
              </p:extLst>
            </p:nvPr>
          </p:nvGraphicFramePr>
          <p:xfrm>
            <a:off x="1790700" y="2208213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615" name="Clip" r:id="rId4" imgW="1305000" imgH="1085760" progId="MS_ClipArt_Gallery.2">
                    <p:embed/>
                  </p:oleObj>
                </mc:Choice>
                <mc:Fallback>
                  <p:oleObj name="Clip" r:id="rId4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0700" y="2208213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912" name="Line 8"/>
            <p:cNvSpPr>
              <a:spLocks noChangeShapeType="1"/>
            </p:cNvSpPr>
            <p:nvPr/>
          </p:nvSpPr>
          <p:spPr bwMode="auto">
            <a:xfrm>
              <a:off x="2351088" y="2581275"/>
              <a:ext cx="277812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13" name="Line 9"/>
            <p:cNvSpPr>
              <a:spLocks noChangeShapeType="1"/>
            </p:cNvSpPr>
            <p:nvPr/>
          </p:nvSpPr>
          <p:spPr bwMode="auto">
            <a:xfrm flipH="1">
              <a:off x="2641600" y="2566988"/>
              <a:ext cx="0" cy="12906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14" name="Line 10"/>
            <p:cNvSpPr>
              <a:spLocks noChangeShapeType="1"/>
            </p:cNvSpPr>
            <p:nvPr/>
          </p:nvSpPr>
          <p:spPr bwMode="auto">
            <a:xfrm flipV="1">
              <a:off x="2351088" y="3225800"/>
              <a:ext cx="277812" cy="3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15" name="Line 11"/>
            <p:cNvSpPr>
              <a:spLocks noChangeShapeType="1"/>
            </p:cNvSpPr>
            <p:nvPr/>
          </p:nvSpPr>
          <p:spPr bwMode="auto">
            <a:xfrm>
              <a:off x="2360613" y="3852863"/>
              <a:ext cx="273050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graphicFrame>
          <p:nvGraphicFramePr>
            <p:cNvPr id="635916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6396147"/>
                </p:ext>
              </p:extLst>
            </p:nvPr>
          </p:nvGraphicFramePr>
          <p:xfrm>
            <a:off x="1790700" y="2874963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616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0700" y="2874963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917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7290242"/>
                </p:ext>
              </p:extLst>
            </p:nvPr>
          </p:nvGraphicFramePr>
          <p:xfrm>
            <a:off x="1790700" y="3484563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617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0700" y="3484563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918" name="Line 14"/>
            <p:cNvSpPr>
              <a:spLocks noChangeShapeType="1"/>
            </p:cNvSpPr>
            <p:nvPr/>
          </p:nvSpPr>
          <p:spPr bwMode="auto">
            <a:xfrm>
              <a:off x="2641600" y="3424238"/>
              <a:ext cx="1035050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grpSp>
          <p:nvGrpSpPr>
            <p:cNvPr id="635919" name="Group 15"/>
            <p:cNvGrpSpPr>
              <a:grpSpLocks/>
            </p:cNvGrpSpPr>
            <p:nvPr/>
          </p:nvGrpSpPr>
          <p:grpSpPr bwMode="auto">
            <a:xfrm>
              <a:off x="3584575" y="3389313"/>
              <a:ext cx="711200" cy="381000"/>
              <a:chOff x="3600" y="219"/>
              <a:chExt cx="360" cy="175"/>
            </a:xfrm>
          </p:grpSpPr>
          <p:sp>
            <p:nvSpPr>
              <p:cNvPr id="635920" name="Oval 1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400"/>
              </a:p>
            </p:txBody>
          </p:sp>
          <p:sp>
            <p:nvSpPr>
              <p:cNvPr id="635921" name="Line 1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400"/>
              </a:p>
            </p:txBody>
          </p:sp>
          <p:sp>
            <p:nvSpPr>
              <p:cNvPr id="635922" name="Line 1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400"/>
              </a:p>
            </p:txBody>
          </p:sp>
          <p:sp>
            <p:nvSpPr>
              <p:cNvPr id="635923" name="Rectangle 1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ctr"/>
                <a:endParaRPr lang="en-US" sz="500">
                  <a:latin typeface="Times New Roman" charset="0"/>
                </a:endParaRPr>
              </a:p>
            </p:txBody>
          </p:sp>
          <p:sp>
            <p:nvSpPr>
              <p:cNvPr id="635924" name="Oval 2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400"/>
              </a:p>
            </p:txBody>
          </p:sp>
          <p:grpSp>
            <p:nvGrpSpPr>
              <p:cNvPr id="635925" name="Group 2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35926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endParaRPr lang="en-US" sz="400"/>
                </a:p>
              </p:txBody>
            </p:sp>
            <p:sp>
              <p:nvSpPr>
                <p:cNvPr id="635927" name="Line 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endParaRPr lang="en-US" sz="400"/>
                </a:p>
              </p:txBody>
            </p:sp>
            <p:sp>
              <p:nvSpPr>
                <p:cNvPr id="635928" name="Line 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endParaRPr lang="en-US" sz="400"/>
                </a:p>
              </p:txBody>
            </p:sp>
          </p:grpSp>
          <p:grpSp>
            <p:nvGrpSpPr>
              <p:cNvPr id="635929" name="Group 2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35930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endParaRPr lang="en-US" sz="400"/>
                </a:p>
              </p:txBody>
            </p:sp>
            <p:sp>
              <p:nvSpPr>
                <p:cNvPr id="635931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endParaRPr lang="en-US" sz="400"/>
                </a:p>
              </p:txBody>
            </p:sp>
            <p:sp>
              <p:nvSpPr>
                <p:cNvPr id="635932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endParaRPr lang="en-US" sz="400"/>
                </a:p>
              </p:txBody>
            </p:sp>
          </p:grpSp>
        </p:grpSp>
        <p:sp>
          <p:nvSpPr>
            <p:cNvPr id="635933" name="Text Box 29"/>
            <p:cNvSpPr txBox="1">
              <a:spLocks noChangeArrowheads="1"/>
            </p:cNvSpPr>
            <p:nvPr/>
          </p:nvSpPr>
          <p:spPr bwMode="auto">
            <a:xfrm>
              <a:off x="2309813" y="2255838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223.1.1.1</a:t>
              </a:r>
              <a:endParaRPr lang="en-US" sz="1600" dirty="0"/>
            </a:p>
          </p:txBody>
        </p:sp>
        <p:sp>
          <p:nvSpPr>
            <p:cNvPr id="635934" name="Rectangle 30"/>
            <p:cNvSpPr>
              <a:spLocks noChangeArrowheads="1"/>
            </p:cNvSpPr>
            <p:nvPr/>
          </p:nvSpPr>
          <p:spPr bwMode="auto">
            <a:xfrm>
              <a:off x="2397125" y="2976563"/>
              <a:ext cx="309563" cy="180975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35" name="Text Box 31"/>
            <p:cNvSpPr txBox="1">
              <a:spLocks noChangeArrowheads="1"/>
            </p:cNvSpPr>
            <p:nvPr/>
          </p:nvSpPr>
          <p:spPr bwMode="auto">
            <a:xfrm>
              <a:off x="2387600" y="2884488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223.1.1.2</a:t>
              </a:r>
              <a:endParaRPr lang="en-US" sz="1600" dirty="0"/>
            </a:p>
          </p:txBody>
        </p:sp>
        <p:sp>
          <p:nvSpPr>
            <p:cNvPr id="635936" name="Text Box 32"/>
            <p:cNvSpPr txBox="1">
              <a:spLocks noChangeArrowheads="1"/>
            </p:cNvSpPr>
            <p:nvPr/>
          </p:nvSpPr>
          <p:spPr bwMode="auto">
            <a:xfrm>
              <a:off x="2195513" y="3836988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223.1.1.3</a:t>
              </a:r>
              <a:endParaRPr lang="en-US" sz="1600" dirty="0"/>
            </a:p>
          </p:txBody>
        </p:sp>
        <p:sp>
          <p:nvSpPr>
            <p:cNvPr id="635937" name="Text Box 33"/>
            <p:cNvSpPr txBox="1">
              <a:spLocks noChangeArrowheads="1"/>
            </p:cNvSpPr>
            <p:nvPr/>
          </p:nvSpPr>
          <p:spPr bwMode="auto">
            <a:xfrm>
              <a:off x="2986088" y="3165475"/>
              <a:ext cx="96693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223.1.1.4</a:t>
              </a:r>
              <a:endParaRPr lang="en-US" sz="1600" dirty="0"/>
            </a:p>
          </p:txBody>
        </p:sp>
        <p:sp>
          <p:nvSpPr>
            <p:cNvPr id="635938" name="Line 34"/>
            <p:cNvSpPr>
              <a:spLocks noChangeShapeType="1"/>
            </p:cNvSpPr>
            <p:nvPr/>
          </p:nvSpPr>
          <p:spPr bwMode="auto">
            <a:xfrm>
              <a:off x="4189413" y="3433763"/>
              <a:ext cx="1016000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39" name="Text Box 35"/>
            <p:cNvSpPr txBox="1">
              <a:spLocks noChangeArrowheads="1"/>
            </p:cNvSpPr>
            <p:nvPr/>
          </p:nvSpPr>
          <p:spPr bwMode="auto">
            <a:xfrm>
              <a:off x="4062413" y="3155950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223.1.2.9</a:t>
              </a:r>
              <a:endParaRPr lang="en-US" sz="1600" dirty="0"/>
            </a:p>
          </p:txBody>
        </p:sp>
        <p:sp>
          <p:nvSpPr>
            <p:cNvPr id="635940" name="Line 36"/>
            <p:cNvSpPr>
              <a:spLocks noChangeShapeType="1"/>
            </p:cNvSpPr>
            <p:nvPr/>
          </p:nvSpPr>
          <p:spPr bwMode="auto">
            <a:xfrm flipH="1">
              <a:off x="5213350" y="2738438"/>
              <a:ext cx="0" cy="12906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graphicFrame>
          <p:nvGraphicFramePr>
            <p:cNvPr id="635941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3866932"/>
                </p:ext>
              </p:extLst>
            </p:nvPr>
          </p:nvGraphicFramePr>
          <p:xfrm>
            <a:off x="5391150" y="2446338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618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1150" y="2446338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942" name="Line 38"/>
            <p:cNvSpPr>
              <a:spLocks noChangeShapeType="1"/>
            </p:cNvSpPr>
            <p:nvPr/>
          </p:nvSpPr>
          <p:spPr bwMode="auto">
            <a:xfrm>
              <a:off x="5213350" y="2743200"/>
              <a:ext cx="234950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graphicFrame>
          <p:nvGraphicFramePr>
            <p:cNvPr id="635943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9765972"/>
                </p:ext>
              </p:extLst>
            </p:nvPr>
          </p:nvGraphicFramePr>
          <p:xfrm>
            <a:off x="5395913" y="3827463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619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5913" y="3827463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944" name="Line 40"/>
            <p:cNvSpPr>
              <a:spLocks noChangeShapeType="1"/>
            </p:cNvSpPr>
            <p:nvPr/>
          </p:nvSpPr>
          <p:spPr bwMode="auto">
            <a:xfrm>
              <a:off x="5213350" y="4014788"/>
              <a:ext cx="234950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45" name="Rectangle 41"/>
            <p:cNvSpPr>
              <a:spLocks noChangeArrowheads="1"/>
            </p:cNvSpPr>
            <p:nvPr/>
          </p:nvSpPr>
          <p:spPr bwMode="auto">
            <a:xfrm>
              <a:off x="5159375" y="3749675"/>
              <a:ext cx="171450" cy="180975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46" name="Text Box 42"/>
            <p:cNvSpPr txBox="1">
              <a:spLocks noChangeArrowheads="1"/>
            </p:cNvSpPr>
            <p:nvPr/>
          </p:nvSpPr>
          <p:spPr bwMode="auto">
            <a:xfrm>
              <a:off x="4573588" y="3636963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223.1.2.2</a:t>
              </a:r>
              <a:endParaRPr lang="en-US" sz="1600" dirty="0"/>
            </a:p>
          </p:txBody>
        </p:sp>
        <p:sp>
          <p:nvSpPr>
            <p:cNvPr id="635947" name="Text Box 43"/>
            <p:cNvSpPr txBox="1">
              <a:spLocks noChangeArrowheads="1"/>
            </p:cNvSpPr>
            <p:nvPr/>
          </p:nvSpPr>
          <p:spPr bwMode="auto">
            <a:xfrm>
              <a:off x="5297488" y="2144713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223.1.2.1</a:t>
              </a:r>
              <a:endParaRPr lang="en-US" sz="1600" dirty="0"/>
            </a:p>
          </p:txBody>
        </p:sp>
        <p:sp>
          <p:nvSpPr>
            <p:cNvPr id="635948" name="Line 44"/>
            <p:cNvSpPr>
              <a:spLocks noChangeShapeType="1"/>
            </p:cNvSpPr>
            <p:nvPr/>
          </p:nvSpPr>
          <p:spPr bwMode="auto">
            <a:xfrm flipH="1">
              <a:off x="3951288" y="3771900"/>
              <a:ext cx="0" cy="7191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49" name="Line 45"/>
            <p:cNvSpPr>
              <a:spLocks noChangeShapeType="1"/>
            </p:cNvSpPr>
            <p:nvPr/>
          </p:nvSpPr>
          <p:spPr bwMode="auto">
            <a:xfrm flipH="1">
              <a:off x="3294063" y="4491038"/>
              <a:ext cx="11858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50" name="Line 46"/>
            <p:cNvSpPr>
              <a:spLocks noChangeShapeType="1"/>
            </p:cNvSpPr>
            <p:nvPr/>
          </p:nvSpPr>
          <p:spPr bwMode="auto">
            <a:xfrm flipH="1" flipV="1">
              <a:off x="3290888" y="4483100"/>
              <a:ext cx="3175" cy="241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51" name="Line 47"/>
            <p:cNvSpPr>
              <a:spLocks noChangeShapeType="1"/>
            </p:cNvSpPr>
            <p:nvPr/>
          </p:nvSpPr>
          <p:spPr bwMode="auto">
            <a:xfrm flipH="1" flipV="1">
              <a:off x="4467225" y="4487863"/>
              <a:ext cx="3175" cy="241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graphicFrame>
          <p:nvGraphicFramePr>
            <p:cNvPr id="635952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3886019"/>
                </p:ext>
              </p:extLst>
            </p:nvPr>
          </p:nvGraphicFramePr>
          <p:xfrm>
            <a:off x="4252913" y="4646613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620" name="Clip" r:id="rId10" imgW="1305000" imgH="1085760" progId="MS_ClipArt_Gallery.2">
                    <p:embed/>
                  </p:oleObj>
                </mc:Choice>
                <mc:Fallback>
                  <p:oleObj name="Clip" r:id="rId10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2913" y="4646613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953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7273383"/>
                </p:ext>
              </p:extLst>
            </p:nvPr>
          </p:nvGraphicFramePr>
          <p:xfrm>
            <a:off x="2995613" y="4660900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621" name="Clip" r:id="rId11" imgW="1305000" imgH="1085760" progId="MS_ClipArt_Gallery.2">
                    <p:embed/>
                  </p:oleObj>
                </mc:Choice>
                <mc:Fallback>
                  <p:oleObj name="Clip" r:id="rId11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5613" y="4660900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954" name="Text Box 50"/>
            <p:cNvSpPr txBox="1">
              <a:spLocks noChangeArrowheads="1"/>
            </p:cNvSpPr>
            <p:nvPr/>
          </p:nvSpPr>
          <p:spPr bwMode="auto">
            <a:xfrm>
              <a:off x="4471988" y="4337050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223.1.3.2</a:t>
              </a:r>
              <a:endParaRPr lang="en-US" sz="1600" dirty="0"/>
            </a:p>
          </p:txBody>
        </p:sp>
        <p:sp>
          <p:nvSpPr>
            <p:cNvPr id="635955" name="Text Box 51"/>
            <p:cNvSpPr txBox="1">
              <a:spLocks noChangeArrowheads="1"/>
            </p:cNvSpPr>
            <p:nvPr/>
          </p:nvSpPr>
          <p:spPr bwMode="auto">
            <a:xfrm>
              <a:off x="2295525" y="4375150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223.1.3.1</a:t>
              </a:r>
              <a:endParaRPr lang="en-US" sz="1600" dirty="0"/>
            </a:p>
          </p:txBody>
        </p:sp>
        <p:sp>
          <p:nvSpPr>
            <p:cNvPr id="635956" name="Rectangle 52"/>
            <p:cNvSpPr>
              <a:spLocks noChangeArrowheads="1"/>
            </p:cNvSpPr>
            <p:nvPr/>
          </p:nvSpPr>
          <p:spPr bwMode="auto">
            <a:xfrm>
              <a:off x="3887788" y="3905250"/>
              <a:ext cx="128587" cy="180975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57" name="Text Box 53"/>
            <p:cNvSpPr txBox="1">
              <a:spLocks noChangeArrowheads="1"/>
            </p:cNvSpPr>
            <p:nvPr/>
          </p:nvSpPr>
          <p:spPr bwMode="auto">
            <a:xfrm>
              <a:off x="3322638" y="3840163"/>
              <a:ext cx="106952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223.1.3.27</a:t>
              </a:r>
              <a:endParaRPr lang="en-US" sz="1600" dirty="0"/>
            </a:p>
          </p:txBody>
        </p:sp>
        <p:grpSp>
          <p:nvGrpSpPr>
            <p:cNvPr id="635958" name="Group 54"/>
            <p:cNvGrpSpPr>
              <a:grpSpLocks/>
            </p:cNvGrpSpPr>
            <p:nvPr/>
          </p:nvGrpSpPr>
          <p:grpSpPr bwMode="auto">
            <a:xfrm>
              <a:off x="1890713" y="2170113"/>
              <a:ext cx="369887" cy="396875"/>
              <a:chOff x="2822" y="1181"/>
              <a:chExt cx="233" cy="250"/>
            </a:xfrm>
          </p:grpSpPr>
          <p:sp>
            <p:nvSpPr>
              <p:cNvPr id="635959" name="Rectangle 55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900"/>
              </a:p>
            </p:txBody>
          </p:sp>
          <p:sp>
            <p:nvSpPr>
              <p:cNvPr id="635960" name="Text Box 56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3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normAutofit fontScale="92500" lnSpcReduction="10000"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A</a:t>
                </a:r>
                <a:endParaRPr lang="en-US" sz="16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35961" name="Group 57"/>
            <p:cNvGrpSpPr>
              <a:grpSpLocks/>
            </p:cNvGrpSpPr>
            <p:nvPr/>
          </p:nvGrpSpPr>
          <p:grpSpPr bwMode="auto">
            <a:xfrm>
              <a:off x="1881188" y="3408363"/>
              <a:ext cx="344487" cy="396875"/>
              <a:chOff x="2822" y="1181"/>
              <a:chExt cx="217" cy="250"/>
            </a:xfrm>
          </p:grpSpPr>
          <p:sp>
            <p:nvSpPr>
              <p:cNvPr id="635962" name="Rectangle 58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900"/>
              </a:p>
            </p:txBody>
          </p:sp>
          <p:sp>
            <p:nvSpPr>
              <p:cNvPr id="635963" name="Text Box 59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normAutofit fontScale="92500" lnSpcReduction="10000"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B</a:t>
                </a:r>
                <a:endParaRPr lang="en-US" sz="16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35964" name="Group 60"/>
            <p:cNvGrpSpPr>
              <a:grpSpLocks/>
            </p:cNvGrpSpPr>
            <p:nvPr/>
          </p:nvGrpSpPr>
          <p:grpSpPr bwMode="auto">
            <a:xfrm>
              <a:off x="5491163" y="3770313"/>
              <a:ext cx="342900" cy="396875"/>
              <a:chOff x="2822" y="1181"/>
              <a:chExt cx="216" cy="250"/>
            </a:xfrm>
          </p:grpSpPr>
          <p:sp>
            <p:nvSpPr>
              <p:cNvPr id="635965" name="Rectangle 61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900"/>
              </a:p>
            </p:txBody>
          </p:sp>
          <p:sp>
            <p:nvSpPr>
              <p:cNvPr id="635966" name="Text Box 62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normAutofit fontScale="92500" lnSpcReduction="10000"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E</a:t>
                </a:r>
                <a:endParaRPr lang="en-US" sz="16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35968" name="Line 64"/>
            <p:cNvSpPr>
              <a:spLocks noChangeShapeType="1"/>
            </p:cNvSpPr>
            <p:nvPr/>
          </p:nvSpPr>
          <p:spPr bwMode="auto">
            <a:xfrm>
              <a:off x="4851400" y="2908300"/>
              <a:ext cx="334963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69" name="Freeform 65"/>
            <p:cNvSpPr>
              <a:spLocks/>
            </p:cNvSpPr>
            <p:nvPr/>
          </p:nvSpPr>
          <p:spPr bwMode="auto">
            <a:xfrm>
              <a:off x="4664075" y="2781300"/>
              <a:ext cx="361950" cy="180975"/>
            </a:xfrm>
            <a:custGeom>
              <a:avLst/>
              <a:gdLst>
                <a:gd name="T0" fmla="*/ 88 w 228"/>
                <a:gd name="T1" fmla="*/ 0 h 114"/>
                <a:gd name="T2" fmla="*/ 0 w 228"/>
                <a:gd name="T3" fmla="*/ 114 h 114"/>
                <a:gd name="T4" fmla="*/ 139 w 228"/>
                <a:gd name="T5" fmla="*/ 114 h 114"/>
                <a:gd name="T6" fmla="*/ 228 w 228"/>
                <a:gd name="T7" fmla="*/ 0 h 114"/>
                <a:gd name="T8" fmla="*/ 88 w 228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14">
                  <a:moveTo>
                    <a:pt x="88" y="0"/>
                  </a:moveTo>
                  <a:lnTo>
                    <a:pt x="0" y="114"/>
                  </a:lnTo>
                  <a:lnTo>
                    <a:pt x="139" y="114"/>
                  </a:lnTo>
                  <a:lnTo>
                    <a:pt x="22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70" name="Rectangle 66"/>
            <p:cNvSpPr>
              <a:spLocks noChangeArrowheads="1"/>
            </p:cNvSpPr>
            <p:nvPr/>
          </p:nvSpPr>
          <p:spPr bwMode="auto">
            <a:xfrm>
              <a:off x="4848225" y="2189163"/>
              <a:ext cx="166688" cy="598487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/>
            </a:bodyPr>
            <a:lstStyle/>
            <a:p>
              <a:endParaRPr lang="en-US" sz="1600"/>
            </a:p>
          </p:txBody>
        </p:sp>
        <p:sp>
          <p:nvSpPr>
            <p:cNvPr id="635971" name="Rectangle 67"/>
            <p:cNvSpPr>
              <a:spLocks noChangeArrowheads="1"/>
            </p:cNvSpPr>
            <p:nvPr/>
          </p:nvSpPr>
          <p:spPr bwMode="auto">
            <a:xfrm>
              <a:off x="4664075" y="2360613"/>
              <a:ext cx="231775" cy="598487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/>
            </a:bodyPr>
            <a:lstStyle/>
            <a:p>
              <a:endParaRPr lang="en-US" sz="1600"/>
            </a:p>
          </p:txBody>
        </p:sp>
        <p:sp>
          <p:nvSpPr>
            <p:cNvPr id="635972" name="Rectangle 68"/>
            <p:cNvSpPr>
              <a:spLocks noChangeArrowheads="1"/>
            </p:cNvSpPr>
            <p:nvPr/>
          </p:nvSpPr>
          <p:spPr bwMode="auto">
            <a:xfrm>
              <a:off x="4652963" y="2360613"/>
              <a:ext cx="231775" cy="598487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rmAutofit/>
            </a:bodyPr>
            <a:lstStyle/>
            <a:p>
              <a:endParaRPr lang="en-US" sz="1600"/>
            </a:p>
          </p:txBody>
        </p:sp>
        <p:sp>
          <p:nvSpPr>
            <p:cNvPr id="635973" name="Freeform 69"/>
            <p:cNvSpPr>
              <a:spLocks/>
            </p:cNvSpPr>
            <p:nvPr/>
          </p:nvSpPr>
          <p:spPr bwMode="auto">
            <a:xfrm>
              <a:off x="4664075" y="2181225"/>
              <a:ext cx="361950" cy="182563"/>
            </a:xfrm>
            <a:custGeom>
              <a:avLst/>
              <a:gdLst>
                <a:gd name="T0" fmla="*/ 88 w 228"/>
                <a:gd name="T1" fmla="*/ 0 h 115"/>
                <a:gd name="T2" fmla="*/ 0 w 228"/>
                <a:gd name="T3" fmla="*/ 115 h 115"/>
                <a:gd name="T4" fmla="*/ 139 w 228"/>
                <a:gd name="T5" fmla="*/ 115 h 115"/>
                <a:gd name="T6" fmla="*/ 228 w 228"/>
                <a:gd name="T7" fmla="*/ 0 h 115"/>
                <a:gd name="T8" fmla="*/ 88 w 228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15">
                  <a:moveTo>
                    <a:pt x="88" y="0"/>
                  </a:moveTo>
                  <a:lnTo>
                    <a:pt x="0" y="115"/>
                  </a:lnTo>
                  <a:lnTo>
                    <a:pt x="139" y="115"/>
                  </a:lnTo>
                  <a:lnTo>
                    <a:pt x="22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rmAutofit/>
            </a:bodyPr>
            <a:lstStyle/>
            <a:p>
              <a:endParaRPr lang="en-US" sz="400"/>
            </a:p>
          </p:txBody>
        </p:sp>
        <p:sp>
          <p:nvSpPr>
            <p:cNvPr id="635974" name="Freeform 70"/>
            <p:cNvSpPr>
              <a:spLocks/>
            </p:cNvSpPr>
            <p:nvPr/>
          </p:nvSpPr>
          <p:spPr bwMode="auto">
            <a:xfrm>
              <a:off x="4664075" y="2181225"/>
              <a:ext cx="361950" cy="182563"/>
            </a:xfrm>
            <a:custGeom>
              <a:avLst/>
              <a:gdLst>
                <a:gd name="T0" fmla="*/ 88 w 228"/>
                <a:gd name="T1" fmla="*/ 0 h 115"/>
                <a:gd name="T2" fmla="*/ 0 w 228"/>
                <a:gd name="T3" fmla="*/ 115 h 115"/>
                <a:gd name="T4" fmla="*/ 139 w 228"/>
                <a:gd name="T5" fmla="*/ 115 h 115"/>
                <a:gd name="T6" fmla="*/ 228 w 228"/>
                <a:gd name="T7" fmla="*/ 0 h 115"/>
                <a:gd name="T8" fmla="*/ 88 w 228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15">
                  <a:moveTo>
                    <a:pt x="88" y="0"/>
                  </a:moveTo>
                  <a:lnTo>
                    <a:pt x="0" y="115"/>
                  </a:lnTo>
                  <a:lnTo>
                    <a:pt x="139" y="115"/>
                  </a:lnTo>
                  <a:lnTo>
                    <a:pt x="228" y="0"/>
                  </a:lnTo>
                  <a:lnTo>
                    <a:pt x="88" y="0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rmAutofit/>
            </a:bodyPr>
            <a:lstStyle/>
            <a:p>
              <a:endParaRPr lang="en-US" sz="400"/>
            </a:p>
          </p:txBody>
        </p:sp>
        <p:sp>
          <p:nvSpPr>
            <p:cNvPr id="635975" name="Line 71"/>
            <p:cNvSpPr>
              <a:spLocks noChangeShapeType="1"/>
            </p:cNvSpPr>
            <p:nvPr/>
          </p:nvSpPr>
          <p:spPr bwMode="auto">
            <a:xfrm>
              <a:off x="5026025" y="2195513"/>
              <a:ext cx="1588" cy="5857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76" name="Line 72"/>
            <p:cNvSpPr>
              <a:spLocks noChangeShapeType="1"/>
            </p:cNvSpPr>
            <p:nvPr/>
          </p:nvSpPr>
          <p:spPr bwMode="auto">
            <a:xfrm flipH="1">
              <a:off x="4895850" y="2781300"/>
              <a:ext cx="130175" cy="1778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77" name="Rectangle 73"/>
            <p:cNvSpPr>
              <a:spLocks noChangeArrowheads="1"/>
            </p:cNvSpPr>
            <p:nvPr/>
          </p:nvSpPr>
          <p:spPr bwMode="auto">
            <a:xfrm>
              <a:off x="4694238" y="2438400"/>
              <a:ext cx="153987" cy="3429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1400"/>
            </a:p>
          </p:txBody>
        </p:sp>
        <p:sp>
          <p:nvSpPr>
            <p:cNvPr id="635978" name="Rectangle 74"/>
            <p:cNvSpPr>
              <a:spLocks noChangeArrowheads="1"/>
            </p:cNvSpPr>
            <p:nvPr/>
          </p:nvSpPr>
          <p:spPr bwMode="auto">
            <a:xfrm>
              <a:off x="4694238" y="2438400"/>
              <a:ext cx="153987" cy="342900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/>
            <a:p>
              <a:endParaRPr lang="en-US" sz="1400"/>
            </a:p>
          </p:txBody>
        </p:sp>
        <p:sp>
          <p:nvSpPr>
            <p:cNvPr id="635979" name="Rectangle 75"/>
            <p:cNvSpPr>
              <a:spLocks noChangeArrowheads="1"/>
            </p:cNvSpPr>
            <p:nvPr/>
          </p:nvSpPr>
          <p:spPr bwMode="auto">
            <a:xfrm>
              <a:off x="4714875" y="2541588"/>
              <a:ext cx="115888" cy="123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80" name="Rectangle 76"/>
            <p:cNvSpPr>
              <a:spLocks noChangeArrowheads="1"/>
            </p:cNvSpPr>
            <p:nvPr/>
          </p:nvSpPr>
          <p:spPr bwMode="auto">
            <a:xfrm>
              <a:off x="3952875" y="2193925"/>
              <a:ext cx="52816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/>
                </a:rPr>
                <a:t>DHCP 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635981" name="Rectangle 77"/>
            <p:cNvSpPr>
              <a:spLocks noChangeArrowheads="1"/>
            </p:cNvSpPr>
            <p:nvPr/>
          </p:nvSpPr>
          <p:spPr bwMode="auto">
            <a:xfrm>
              <a:off x="4664075" y="2193925"/>
              <a:ext cx="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alibri"/>
                </a:rPr>
                <a:t> </a:t>
              </a:r>
              <a:endParaRPr lang="en-US" sz="1600" dirty="0"/>
            </a:p>
          </p:txBody>
        </p:sp>
        <p:sp>
          <p:nvSpPr>
            <p:cNvPr id="635982" name="Rectangle 78"/>
            <p:cNvSpPr>
              <a:spLocks noChangeArrowheads="1"/>
            </p:cNvSpPr>
            <p:nvPr/>
          </p:nvSpPr>
          <p:spPr bwMode="auto">
            <a:xfrm>
              <a:off x="3952875" y="2459038"/>
              <a:ext cx="5851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/>
                </a:rPr>
                <a:t>server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635983" name="Rectangle 79"/>
            <p:cNvSpPr>
              <a:spLocks noChangeArrowheads="1"/>
            </p:cNvSpPr>
            <p:nvPr/>
          </p:nvSpPr>
          <p:spPr bwMode="auto">
            <a:xfrm>
              <a:off x="4584700" y="2459038"/>
              <a:ext cx="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alibri"/>
                </a:rPr>
                <a:t> </a:t>
              </a:r>
              <a:endParaRPr lang="en-US" sz="1600" dirty="0"/>
            </a:p>
          </p:txBody>
        </p:sp>
        <p:sp>
          <p:nvSpPr>
            <p:cNvPr id="635984" name="Rectangle 80"/>
            <p:cNvSpPr>
              <a:spLocks noChangeArrowheads="1"/>
            </p:cNvSpPr>
            <p:nvPr/>
          </p:nvSpPr>
          <p:spPr bwMode="auto">
            <a:xfrm>
              <a:off x="4541838" y="4017963"/>
              <a:ext cx="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alibri"/>
                </a:rPr>
                <a:t> </a:t>
              </a:r>
              <a:endParaRPr lang="en-US" sz="1600" dirty="0"/>
            </a:p>
          </p:txBody>
        </p:sp>
        <p:sp>
          <p:nvSpPr>
            <p:cNvPr id="635985" name="Freeform 81"/>
            <p:cNvSpPr>
              <a:spLocks/>
            </p:cNvSpPr>
            <p:nvPr/>
          </p:nvSpPr>
          <p:spPr bwMode="auto">
            <a:xfrm>
              <a:off x="6142038" y="5005388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0 h 2"/>
                <a:gd name="T14" fmla="*/ 2 w 2"/>
                <a:gd name="T15" fmla="*/ 0 h 2"/>
                <a:gd name="T16" fmla="*/ 2 w 2"/>
                <a:gd name="T17" fmla="*/ 0 h 2"/>
                <a:gd name="T18" fmla="*/ 2 w 2"/>
                <a:gd name="T19" fmla="*/ 0 h 2"/>
                <a:gd name="T20" fmla="*/ 2 w 2"/>
                <a:gd name="T21" fmla="*/ 0 h 2"/>
                <a:gd name="T22" fmla="*/ 2 w 2"/>
                <a:gd name="T23" fmla="*/ 0 h 2"/>
                <a:gd name="T24" fmla="*/ 2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  <a:gd name="T32" fmla="*/ 0 w 2"/>
                <a:gd name="T33" fmla="*/ 0 h 2"/>
                <a:gd name="T34" fmla="*/ 0 w 2"/>
                <a:gd name="T3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86" name="Freeform 82"/>
            <p:cNvSpPr>
              <a:spLocks/>
            </p:cNvSpPr>
            <p:nvPr/>
          </p:nvSpPr>
          <p:spPr bwMode="auto">
            <a:xfrm>
              <a:off x="6154738" y="4999038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0 h 2"/>
                <a:gd name="T20" fmla="*/ 2 w 2"/>
                <a:gd name="T21" fmla="*/ 0 h 2"/>
                <a:gd name="T22" fmla="*/ 2 w 2"/>
                <a:gd name="T23" fmla="*/ 0 h 2"/>
                <a:gd name="T24" fmla="*/ 2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  <a:gd name="T32" fmla="*/ 0 w 2"/>
                <a:gd name="T33" fmla="*/ 2 h 2"/>
                <a:gd name="T34" fmla="*/ 0 w 2"/>
                <a:gd name="T3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87" name="Freeform 83"/>
            <p:cNvSpPr>
              <a:spLocks/>
            </p:cNvSpPr>
            <p:nvPr/>
          </p:nvSpPr>
          <p:spPr bwMode="auto">
            <a:xfrm>
              <a:off x="6172200" y="4995863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0 h 2"/>
                <a:gd name="T14" fmla="*/ 2 w 2"/>
                <a:gd name="T15" fmla="*/ 0 h 2"/>
                <a:gd name="T16" fmla="*/ 2 w 2"/>
                <a:gd name="T17" fmla="*/ 0 h 2"/>
                <a:gd name="T18" fmla="*/ 2 w 2"/>
                <a:gd name="T19" fmla="*/ 0 h 2"/>
                <a:gd name="T20" fmla="*/ 0 w 2"/>
                <a:gd name="T21" fmla="*/ 0 h 2"/>
                <a:gd name="T22" fmla="*/ 0 w 2"/>
                <a:gd name="T23" fmla="*/ 0 h 2"/>
                <a:gd name="T24" fmla="*/ 0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  <a:gd name="T32" fmla="*/ 0 w 2"/>
                <a:gd name="T33" fmla="*/ 0 h 2"/>
                <a:gd name="T34" fmla="*/ 0 w 2"/>
                <a:gd name="T3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88" name="Freeform 84"/>
            <p:cNvSpPr>
              <a:spLocks/>
            </p:cNvSpPr>
            <p:nvPr/>
          </p:nvSpPr>
          <p:spPr bwMode="auto">
            <a:xfrm>
              <a:off x="6165850" y="5008563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89" name="Freeform 85"/>
            <p:cNvSpPr>
              <a:spLocks/>
            </p:cNvSpPr>
            <p:nvPr/>
          </p:nvSpPr>
          <p:spPr bwMode="auto">
            <a:xfrm>
              <a:off x="6151563" y="5013325"/>
              <a:ext cx="1587" cy="3175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2 h 2"/>
                <a:gd name="T4" fmla="*/ 2 h 2"/>
                <a:gd name="T5" fmla="*/ 2 h 2"/>
                <a:gd name="T6" fmla="*/ 2 h 2"/>
                <a:gd name="T7" fmla="*/ 2 h 2"/>
                <a:gd name="T8" fmla="*/ 2 h 2"/>
                <a:gd name="T9" fmla="*/ 2 h 2"/>
                <a:gd name="T10" fmla="*/ 2 h 2"/>
                <a:gd name="T11" fmla="*/ 0 h 2"/>
                <a:gd name="T12" fmla="*/ 0 h 2"/>
                <a:gd name="T13" fmla="*/ 0 h 2"/>
                <a:gd name="T14" fmla="*/ 2 h 2"/>
                <a:gd name="T15" fmla="*/ 2 h 2"/>
                <a:gd name="T16" fmla="*/ 2 h 2"/>
                <a:gd name="T17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90" name="Freeform 86"/>
            <p:cNvSpPr>
              <a:spLocks/>
            </p:cNvSpPr>
            <p:nvPr/>
          </p:nvSpPr>
          <p:spPr bwMode="auto">
            <a:xfrm>
              <a:off x="6059488" y="4883150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2 h 2"/>
                <a:gd name="T8" fmla="*/ 0 w 2"/>
                <a:gd name="T9" fmla="*/ 2 h 2"/>
                <a:gd name="T10" fmla="*/ 2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0 h 2"/>
                <a:gd name="T18" fmla="*/ 2 w 2"/>
                <a:gd name="T19" fmla="*/ 0 h 2"/>
                <a:gd name="T20" fmla="*/ 2 w 2"/>
                <a:gd name="T21" fmla="*/ 0 h 2"/>
                <a:gd name="T22" fmla="*/ 2 w 2"/>
                <a:gd name="T23" fmla="*/ 0 h 2"/>
                <a:gd name="T24" fmla="*/ 0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  <a:gd name="T32" fmla="*/ 0 w 2"/>
                <a:gd name="T33" fmla="*/ 0 h 2"/>
                <a:gd name="T34" fmla="*/ 0 w 2"/>
                <a:gd name="T3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91" name="Freeform 87"/>
            <p:cNvSpPr>
              <a:spLocks/>
            </p:cNvSpPr>
            <p:nvPr/>
          </p:nvSpPr>
          <p:spPr bwMode="auto">
            <a:xfrm>
              <a:off x="6073775" y="4878388"/>
              <a:ext cx="3175" cy="4762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3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3 h 3"/>
                <a:gd name="T16" fmla="*/ 2 w 2"/>
                <a:gd name="T17" fmla="*/ 3 h 3"/>
                <a:gd name="T18" fmla="*/ 2 w 2"/>
                <a:gd name="T19" fmla="*/ 0 h 3"/>
                <a:gd name="T20" fmla="*/ 2 w 2"/>
                <a:gd name="T21" fmla="*/ 0 h 3"/>
                <a:gd name="T22" fmla="*/ 2 w 2"/>
                <a:gd name="T23" fmla="*/ 0 h 3"/>
                <a:gd name="T24" fmla="*/ 2 w 2"/>
                <a:gd name="T25" fmla="*/ 0 h 3"/>
                <a:gd name="T26" fmla="*/ 2 w 2"/>
                <a:gd name="T27" fmla="*/ 0 h 3"/>
                <a:gd name="T28" fmla="*/ 0 w 2"/>
                <a:gd name="T29" fmla="*/ 0 h 3"/>
                <a:gd name="T30" fmla="*/ 0 w 2"/>
                <a:gd name="T31" fmla="*/ 0 h 3"/>
                <a:gd name="T32" fmla="*/ 0 w 2"/>
                <a:gd name="T33" fmla="*/ 3 h 3"/>
                <a:gd name="T34" fmla="*/ 0 w 2"/>
                <a:gd name="T3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92" name="Freeform 88"/>
            <p:cNvSpPr>
              <a:spLocks/>
            </p:cNvSpPr>
            <p:nvPr/>
          </p:nvSpPr>
          <p:spPr bwMode="auto">
            <a:xfrm>
              <a:off x="6086475" y="4875213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2 h 2"/>
                <a:gd name="T8" fmla="*/ 0 w 2"/>
                <a:gd name="T9" fmla="*/ 2 h 2"/>
                <a:gd name="T10" fmla="*/ 2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2 h 2"/>
                <a:gd name="T20" fmla="*/ 2 w 2"/>
                <a:gd name="T21" fmla="*/ 2 h 2"/>
                <a:gd name="T22" fmla="*/ 2 w 2"/>
                <a:gd name="T23" fmla="*/ 0 h 2"/>
                <a:gd name="T24" fmla="*/ 0 w 2"/>
                <a:gd name="T25" fmla="*/ 0 h 2"/>
                <a:gd name="T26" fmla="*/ 0 w 2"/>
                <a:gd name="T27" fmla="*/ 0 h 2"/>
                <a:gd name="T28" fmla="*/ 0 w 2"/>
                <a:gd name="T29" fmla="*/ 2 h 2"/>
                <a:gd name="T30" fmla="*/ 0 w 2"/>
                <a:gd name="T31" fmla="*/ 2 h 2"/>
                <a:gd name="T32" fmla="*/ 0 w 2"/>
                <a:gd name="T33" fmla="*/ 2 h 2"/>
                <a:gd name="T34" fmla="*/ 0 w 2"/>
                <a:gd name="T3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93" name="Freeform 89"/>
            <p:cNvSpPr>
              <a:spLocks/>
            </p:cNvSpPr>
            <p:nvPr/>
          </p:nvSpPr>
          <p:spPr bwMode="auto">
            <a:xfrm>
              <a:off x="6089650" y="4883150"/>
              <a:ext cx="7938" cy="3175"/>
            </a:xfrm>
            <a:custGeom>
              <a:avLst/>
              <a:gdLst>
                <a:gd name="T0" fmla="*/ 0 w 5"/>
                <a:gd name="T1" fmla="*/ 2 h 2"/>
                <a:gd name="T2" fmla="*/ 0 w 5"/>
                <a:gd name="T3" fmla="*/ 2 h 2"/>
                <a:gd name="T4" fmla="*/ 0 w 5"/>
                <a:gd name="T5" fmla="*/ 2 h 2"/>
                <a:gd name="T6" fmla="*/ 3 w 5"/>
                <a:gd name="T7" fmla="*/ 2 h 2"/>
                <a:gd name="T8" fmla="*/ 3 w 5"/>
                <a:gd name="T9" fmla="*/ 2 h 2"/>
                <a:gd name="T10" fmla="*/ 3 w 5"/>
                <a:gd name="T11" fmla="*/ 2 h 2"/>
                <a:gd name="T12" fmla="*/ 3 w 5"/>
                <a:gd name="T13" fmla="*/ 2 h 2"/>
                <a:gd name="T14" fmla="*/ 5 w 5"/>
                <a:gd name="T15" fmla="*/ 2 h 2"/>
                <a:gd name="T16" fmla="*/ 5 w 5"/>
                <a:gd name="T17" fmla="*/ 2 h 2"/>
                <a:gd name="T18" fmla="*/ 5 w 5"/>
                <a:gd name="T19" fmla="*/ 0 h 2"/>
                <a:gd name="T20" fmla="*/ 3 w 5"/>
                <a:gd name="T21" fmla="*/ 0 h 2"/>
                <a:gd name="T22" fmla="*/ 3 w 5"/>
                <a:gd name="T23" fmla="*/ 0 h 2"/>
                <a:gd name="T24" fmla="*/ 3 w 5"/>
                <a:gd name="T25" fmla="*/ 0 h 2"/>
                <a:gd name="T26" fmla="*/ 3 w 5"/>
                <a:gd name="T27" fmla="*/ 0 h 2"/>
                <a:gd name="T28" fmla="*/ 0 w 5"/>
                <a:gd name="T29" fmla="*/ 0 h 2"/>
                <a:gd name="T30" fmla="*/ 0 w 5"/>
                <a:gd name="T31" fmla="*/ 0 h 2"/>
                <a:gd name="T32" fmla="*/ 0 w 5"/>
                <a:gd name="T33" fmla="*/ 2 h 2"/>
                <a:gd name="T34" fmla="*/ 0 w 5"/>
                <a:gd name="T3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94" name="Freeform 90"/>
            <p:cNvSpPr>
              <a:spLocks/>
            </p:cNvSpPr>
            <p:nvPr/>
          </p:nvSpPr>
          <p:spPr bwMode="auto">
            <a:xfrm>
              <a:off x="6076950" y="4889500"/>
              <a:ext cx="3175" cy="1588"/>
            </a:xfrm>
            <a:custGeom>
              <a:avLst/>
              <a:gdLst>
                <a:gd name="T0" fmla="*/ 0 w 2"/>
                <a:gd name="T1" fmla="*/ 0 w 2"/>
                <a:gd name="T2" fmla="*/ 0 w 2"/>
                <a:gd name="T3" fmla="*/ 0 w 2"/>
                <a:gd name="T4" fmla="*/ 2 w 2"/>
                <a:gd name="T5" fmla="*/ 2 w 2"/>
                <a:gd name="T6" fmla="*/ 2 w 2"/>
                <a:gd name="T7" fmla="*/ 2 w 2"/>
                <a:gd name="T8" fmla="*/ 2 w 2"/>
                <a:gd name="T9" fmla="*/ 2 w 2"/>
                <a:gd name="T10" fmla="*/ 2 w 2"/>
                <a:gd name="T11" fmla="*/ 2 w 2"/>
                <a:gd name="T12" fmla="*/ 2 w 2"/>
                <a:gd name="T13" fmla="*/ 0 w 2"/>
                <a:gd name="T14" fmla="*/ 0 w 2"/>
                <a:gd name="T15" fmla="*/ 0 w 2"/>
                <a:gd name="T16" fmla="*/ 0 w 2"/>
                <a:gd name="T17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grpSp>
          <p:nvGrpSpPr>
            <p:cNvPr id="635995" name="Group 91"/>
            <p:cNvGrpSpPr>
              <a:grpSpLocks/>
            </p:cNvGrpSpPr>
            <p:nvPr/>
          </p:nvGrpSpPr>
          <p:grpSpPr bwMode="auto">
            <a:xfrm>
              <a:off x="6269038" y="2998788"/>
              <a:ext cx="676275" cy="674687"/>
              <a:chOff x="2870" y="1518"/>
              <a:chExt cx="292" cy="320"/>
            </a:xfrm>
          </p:grpSpPr>
          <p:graphicFrame>
            <p:nvGraphicFramePr>
              <p:cNvPr id="635996" name="Object 9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1622" name="Clip" r:id="rId12" imgW="819000" imgH="847800" progId="MS_ClipArt_Gallery.2">
                      <p:embed/>
                    </p:oleObj>
                  </mc:Choice>
                  <mc:Fallback>
                    <p:oleObj name="Clip" r:id="rId12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5997" name="Object 9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1623" name="Clip" r:id="rId14" imgW="1266840" imgH="1200240" progId="MS_ClipArt_Gallery.2">
                      <p:embed/>
                    </p:oleObj>
                  </mc:Choice>
                  <mc:Fallback>
                    <p:oleObj name="Clip" r:id="rId14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35999" name="Freeform 95"/>
            <p:cNvSpPr>
              <a:spLocks noEditPoints="1"/>
            </p:cNvSpPr>
            <p:nvPr/>
          </p:nvSpPr>
          <p:spPr bwMode="auto">
            <a:xfrm>
              <a:off x="5629275" y="3259138"/>
              <a:ext cx="706438" cy="171450"/>
            </a:xfrm>
            <a:custGeom>
              <a:avLst/>
              <a:gdLst>
                <a:gd name="T0" fmla="*/ 439 w 445"/>
                <a:gd name="T1" fmla="*/ 63 h 108"/>
                <a:gd name="T2" fmla="*/ 88 w 445"/>
                <a:gd name="T3" fmla="*/ 63 h 108"/>
                <a:gd name="T4" fmla="*/ 86 w 445"/>
                <a:gd name="T5" fmla="*/ 60 h 108"/>
                <a:gd name="T6" fmla="*/ 84 w 445"/>
                <a:gd name="T7" fmla="*/ 60 h 108"/>
                <a:gd name="T8" fmla="*/ 82 w 445"/>
                <a:gd name="T9" fmla="*/ 58 h 108"/>
                <a:gd name="T10" fmla="*/ 82 w 445"/>
                <a:gd name="T11" fmla="*/ 54 h 108"/>
                <a:gd name="T12" fmla="*/ 82 w 445"/>
                <a:gd name="T13" fmla="*/ 52 h 108"/>
                <a:gd name="T14" fmla="*/ 84 w 445"/>
                <a:gd name="T15" fmla="*/ 50 h 108"/>
                <a:gd name="T16" fmla="*/ 86 w 445"/>
                <a:gd name="T17" fmla="*/ 50 h 108"/>
                <a:gd name="T18" fmla="*/ 88 w 445"/>
                <a:gd name="T19" fmla="*/ 48 h 108"/>
                <a:gd name="T20" fmla="*/ 439 w 445"/>
                <a:gd name="T21" fmla="*/ 48 h 108"/>
                <a:gd name="T22" fmla="*/ 441 w 445"/>
                <a:gd name="T23" fmla="*/ 50 h 108"/>
                <a:gd name="T24" fmla="*/ 443 w 445"/>
                <a:gd name="T25" fmla="*/ 50 h 108"/>
                <a:gd name="T26" fmla="*/ 445 w 445"/>
                <a:gd name="T27" fmla="*/ 52 h 108"/>
                <a:gd name="T28" fmla="*/ 445 w 445"/>
                <a:gd name="T29" fmla="*/ 54 h 108"/>
                <a:gd name="T30" fmla="*/ 445 w 445"/>
                <a:gd name="T31" fmla="*/ 58 h 108"/>
                <a:gd name="T32" fmla="*/ 443 w 445"/>
                <a:gd name="T33" fmla="*/ 60 h 108"/>
                <a:gd name="T34" fmla="*/ 441 w 445"/>
                <a:gd name="T35" fmla="*/ 60 h 108"/>
                <a:gd name="T36" fmla="*/ 439 w 445"/>
                <a:gd name="T37" fmla="*/ 63 h 108"/>
                <a:gd name="T38" fmla="*/ 439 w 445"/>
                <a:gd name="T39" fmla="*/ 63 h 108"/>
                <a:gd name="T40" fmla="*/ 107 w 445"/>
                <a:gd name="T41" fmla="*/ 108 h 108"/>
                <a:gd name="T42" fmla="*/ 0 w 445"/>
                <a:gd name="T43" fmla="*/ 54 h 108"/>
                <a:gd name="T44" fmla="*/ 107 w 445"/>
                <a:gd name="T45" fmla="*/ 0 h 108"/>
                <a:gd name="T46" fmla="*/ 107 w 445"/>
                <a:gd name="T4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5" h="108">
                  <a:moveTo>
                    <a:pt x="439" y="63"/>
                  </a:moveTo>
                  <a:lnTo>
                    <a:pt x="88" y="63"/>
                  </a:lnTo>
                  <a:lnTo>
                    <a:pt x="86" y="60"/>
                  </a:lnTo>
                  <a:lnTo>
                    <a:pt x="84" y="60"/>
                  </a:lnTo>
                  <a:lnTo>
                    <a:pt x="82" y="58"/>
                  </a:lnTo>
                  <a:lnTo>
                    <a:pt x="82" y="54"/>
                  </a:lnTo>
                  <a:lnTo>
                    <a:pt x="82" y="52"/>
                  </a:lnTo>
                  <a:lnTo>
                    <a:pt x="84" y="50"/>
                  </a:lnTo>
                  <a:lnTo>
                    <a:pt x="86" y="50"/>
                  </a:lnTo>
                  <a:lnTo>
                    <a:pt x="88" y="48"/>
                  </a:lnTo>
                  <a:lnTo>
                    <a:pt x="439" y="48"/>
                  </a:lnTo>
                  <a:lnTo>
                    <a:pt x="441" y="50"/>
                  </a:lnTo>
                  <a:lnTo>
                    <a:pt x="443" y="50"/>
                  </a:lnTo>
                  <a:lnTo>
                    <a:pt x="445" y="52"/>
                  </a:lnTo>
                  <a:lnTo>
                    <a:pt x="445" y="54"/>
                  </a:lnTo>
                  <a:lnTo>
                    <a:pt x="445" y="58"/>
                  </a:lnTo>
                  <a:lnTo>
                    <a:pt x="443" y="60"/>
                  </a:lnTo>
                  <a:lnTo>
                    <a:pt x="441" y="60"/>
                  </a:lnTo>
                  <a:lnTo>
                    <a:pt x="439" y="63"/>
                  </a:lnTo>
                  <a:lnTo>
                    <a:pt x="439" y="63"/>
                  </a:lnTo>
                  <a:close/>
                  <a:moveTo>
                    <a:pt x="107" y="108"/>
                  </a:moveTo>
                  <a:lnTo>
                    <a:pt x="0" y="54"/>
                  </a:lnTo>
                  <a:lnTo>
                    <a:pt x="107" y="0"/>
                  </a:lnTo>
                  <a:lnTo>
                    <a:pt x="107" y="108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40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475846" y="1338891"/>
            <a:ext cx="4625198" cy="4728708"/>
            <a:chOff x="2089426" y="995363"/>
            <a:chExt cx="5569052" cy="5200650"/>
          </a:xfrm>
        </p:grpSpPr>
        <p:grpSp>
          <p:nvGrpSpPr>
            <p:cNvPr id="99" name="Group 4"/>
            <p:cNvGrpSpPr>
              <a:grpSpLocks/>
            </p:cNvGrpSpPr>
            <p:nvPr/>
          </p:nvGrpSpPr>
          <p:grpSpPr bwMode="auto">
            <a:xfrm>
              <a:off x="6938963" y="1550988"/>
              <a:ext cx="460375" cy="492125"/>
              <a:chOff x="2870" y="1518"/>
              <a:chExt cx="292" cy="320"/>
            </a:xfrm>
          </p:grpSpPr>
          <p:graphicFrame>
            <p:nvGraphicFramePr>
              <p:cNvPr id="128" name="Object 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1624" r:id="rId16" imgW="827508" imgH="841085" progId="">
                      <p:embed/>
                    </p:oleObj>
                  </mc:Choice>
                  <mc:Fallback>
                    <p:oleObj r:id="rId16" imgW="827508" imgH="84108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9" name="Object 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1625" r:id="rId18" imgW="1268977" imgH="1200107" progId="">
                      <p:embed/>
                    </p:oleObj>
                  </mc:Choice>
                  <mc:Fallback>
                    <p:oleObj r:id="rId18" imgW="1268977" imgH="1200107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0" name="Text Box 7"/>
            <p:cNvSpPr txBox="1">
              <a:spLocks noChangeArrowheads="1"/>
            </p:cNvSpPr>
            <p:nvPr/>
          </p:nvSpPr>
          <p:spPr bwMode="auto">
            <a:xfrm>
              <a:off x="2089426" y="1025866"/>
              <a:ext cx="16221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/>
                <a:t>DHCP server: 223.1.2.5</a:t>
              </a:r>
            </a:p>
          </p:txBody>
        </p:sp>
        <p:sp>
          <p:nvSpPr>
            <p:cNvPr id="101" name="Text Box 8"/>
            <p:cNvSpPr txBox="1">
              <a:spLocks noChangeArrowheads="1"/>
            </p:cNvSpPr>
            <p:nvPr/>
          </p:nvSpPr>
          <p:spPr bwMode="auto">
            <a:xfrm>
              <a:off x="6876903" y="995363"/>
              <a:ext cx="65910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/>
                <a:t>arriving</a:t>
              </a:r>
            </a:p>
            <a:p>
              <a:pPr algn="ctr"/>
              <a:r>
                <a:rPr lang="en-US" sz="1200"/>
                <a:t> client</a:t>
              </a:r>
              <a:endParaRPr lang="en-US" sz="1400"/>
            </a:p>
          </p:txBody>
        </p:sp>
        <p:sp>
          <p:nvSpPr>
            <p:cNvPr id="102" name="Line 9"/>
            <p:cNvSpPr>
              <a:spLocks noChangeShapeType="1"/>
            </p:cNvSpPr>
            <p:nvPr/>
          </p:nvSpPr>
          <p:spPr bwMode="auto">
            <a:xfrm flipH="1">
              <a:off x="2562225" y="2019300"/>
              <a:ext cx="4395788" cy="536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3" name="Line 10"/>
            <p:cNvSpPr>
              <a:spLocks noChangeShapeType="1"/>
            </p:cNvSpPr>
            <p:nvPr/>
          </p:nvSpPr>
          <p:spPr bwMode="auto">
            <a:xfrm>
              <a:off x="2528888" y="1974850"/>
              <a:ext cx="0" cy="376078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4" name="Line 11"/>
            <p:cNvSpPr>
              <a:spLocks noChangeShapeType="1"/>
            </p:cNvSpPr>
            <p:nvPr/>
          </p:nvSpPr>
          <p:spPr bwMode="auto">
            <a:xfrm>
              <a:off x="7054850" y="2051050"/>
              <a:ext cx="0" cy="376237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5" name="Line 12"/>
            <p:cNvSpPr>
              <a:spLocks noChangeShapeType="1"/>
            </p:cNvSpPr>
            <p:nvPr/>
          </p:nvSpPr>
          <p:spPr bwMode="auto">
            <a:xfrm>
              <a:off x="7254340" y="2663240"/>
              <a:ext cx="0" cy="1906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6" name="Text Box 13"/>
            <p:cNvSpPr txBox="1">
              <a:spLocks noChangeArrowheads="1"/>
            </p:cNvSpPr>
            <p:nvPr/>
          </p:nvSpPr>
          <p:spPr bwMode="auto">
            <a:xfrm>
              <a:off x="7098090" y="4618038"/>
              <a:ext cx="560388" cy="393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000" dirty="0"/>
                <a:t>time</a:t>
              </a:r>
              <a:endParaRPr lang="en-US" sz="1400" dirty="0"/>
            </a:p>
          </p:txBody>
        </p:sp>
        <p:grpSp>
          <p:nvGrpSpPr>
            <p:cNvPr id="107" name="Group 14"/>
            <p:cNvGrpSpPr>
              <a:grpSpLocks/>
            </p:cNvGrpSpPr>
            <p:nvPr/>
          </p:nvGrpSpPr>
          <p:grpSpPr bwMode="auto">
            <a:xfrm>
              <a:off x="2466975" y="1541463"/>
              <a:ext cx="182563" cy="400050"/>
              <a:chOff x="4180" y="783"/>
              <a:chExt cx="150" cy="307"/>
            </a:xfrm>
          </p:grpSpPr>
          <p:sp>
            <p:nvSpPr>
              <p:cNvPr id="120" name="AutoShape 1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1" name="Rectangle 1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2" name="Rectangle 1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3" name="AutoShape 1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4" name="Line 1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5" name="Line 2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6" name="Rectangle 2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7" name="Rectangle 2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</p:grpSp>
        <p:grpSp>
          <p:nvGrpSpPr>
            <p:cNvPr id="108" name="Group 23"/>
            <p:cNvGrpSpPr>
              <a:grpSpLocks/>
            </p:cNvGrpSpPr>
            <p:nvPr/>
          </p:nvGrpSpPr>
          <p:grpSpPr bwMode="auto">
            <a:xfrm>
              <a:off x="4090988" y="1154113"/>
              <a:ext cx="2673350" cy="1116012"/>
              <a:chOff x="11865" y="3885"/>
              <a:chExt cx="3720" cy="1260"/>
            </a:xfrm>
          </p:grpSpPr>
          <p:sp>
            <p:nvSpPr>
              <p:cNvPr id="118" name="Text Box 24"/>
              <p:cNvSpPr txBox="1">
                <a:spLocks noChangeArrowheads="1"/>
              </p:cNvSpPr>
              <p:nvPr/>
            </p:nvSpPr>
            <p:spPr bwMode="auto">
              <a:xfrm>
                <a:off x="11865" y="3885"/>
                <a:ext cx="2062" cy="4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050" b="1" dirty="0">
                    <a:latin typeface="Calibri"/>
                  </a:rPr>
                  <a:t>DHCP discover</a:t>
                </a:r>
                <a:endParaRPr lang="en-US" sz="1050" b="1" dirty="0"/>
              </a:p>
            </p:txBody>
          </p:sp>
          <p:sp>
            <p:nvSpPr>
              <p:cNvPr id="119" name="Text Box 25"/>
              <p:cNvSpPr txBox="1">
                <a:spLocks noChangeArrowheads="1"/>
              </p:cNvSpPr>
              <p:nvPr/>
            </p:nvSpPr>
            <p:spPr bwMode="auto">
              <a:xfrm>
                <a:off x="12015" y="4231"/>
                <a:ext cx="3570" cy="9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050" dirty="0" err="1">
                    <a:latin typeface="Calibri"/>
                  </a:rPr>
                  <a:t>src</a:t>
                </a:r>
                <a:r>
                  <a:rPr lang="en-US" sz="1050" dirty="0">
                    <a:latin typeface="Calibri"/>
                  </a:rPr>
                  <a:t> : 0.0.0.0, 68     </a:t>
                </a:r>
              </a:p>
              <a:p>
                <a:r>
                  <a:rPr lang="en-US" sz="1050" dirty="0" err="1">
                    <a:latin typeface="Calibri"/>
                  </a:rPr>
                  <a:t>dest</a:t>
                </a:r>
                <a:r>
                  <a:rPr lang="en-US" sz="1050" dirty="0">
                    <a:latin typeface="Calibri"/>
                  </a:rPr>
                  <a:t>.: 255.255.255.255,67</a:t>
                </a:r>
              </a:p>
              <a:p>
                <a:r>
                  <a:rPr lang="en-US" sz="1050" dirty="0" err="1">
                    <a:latin typeface="Calibri"/>
                  </a:rPr>
                  <a:t>yiaddr</a:t>
                </a:r>
                <a:r>
                  <a:rPr lang="en-US" sz="1050" dirty="0">
                    <a:latin typeface="Calibri"/>
                  </a:rPr>
                  <a:t>:    0.0.0.0</a:t>
                </a:r>
              </a:p>
              <a:p>
                <a:r>
                  <a:rPr lang="en-US" sz="1050" dirty="0">
                    <a:latin typeface="Calibri"/>
                  </a:rPr>
                  <a:t>transaction ID: 654</a:t>
                </a:r>
                <a:endParaRPr lang="en-US" sz="1400" dirty="0"/>
              </a:p>
            </p:txBody>
          </p:sp>
        </p:grpSp>
        <p:sp>
          <p:nvSpPr>
            <p:cNvPr id="109" name="Line 26"/>
            <p:cNvSpPr>
              <a:spLocks noChangeShapeType="1"/>
            </p:cNvSpPr>
            <p:nvPr/>
          </p:nvSpPr>
          <p:spPr bwMode="auto">
            <a:xfrm>
              <a:off x="2605088" y="3005138"/>
              <a:ext cx="4395787" cy="538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10" name="Text Box 27"/>
            <p:cNvSpPr txBox="1">
              <a:spLocks noChangeArrowheads="1"/>
            </p:cNvSpPr>
            <p:nvPr/>
          </p:nvSpPr>
          <p:spPr bwMode="auto">
            <a:xfrm>
              <a:off x="4264025" y="2390775"/>
              <a:ext cx="1379538" cy="33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050" b="1" dirty="0">
                  <a:latin typeface="Calibri"/>
                </a:rPr>
                <a:t>DHCP offer</a:t>
              </a:r>
              <a:endParaRPr lang="en-US" sz="1400" dirty="0"/>
            </a:p>
          </p:txBody>
        </p:sp>
        <p:sp>
          <p:nvSpPr>
            <p:cNvPr id="111" name="Text Box 28"/>
            <p:cNvSpPr txBox="1">
              <a:spLocks noChangeArrowheads="1"/>
            </p:cNvSpPr>
            <p:nvPr/>
          </p:nvSpPr>
          <p:spPr bwMode="auto">
            <a:xfrm>
              <a:off x="4360863" y="2643188"/>
              <a:ext cx="2424112" cy="965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50" dirty="0" err="1">
                  <a:latin typeface="Calibri"/>
                </a:rPr>
                <a:t>src</a:t>
              </a:r>
              <a:r>
                <a:rPr lang="en-US" sz="1050" dirty="0">
                  <a:latin typeface="Calibri"/>
                </a:rPr>
                <a:t>: 223.1.2.5, 67      </a:t>
              </a:r>
            </a:p>
            <a:p>
              <a:r>
                <a:rPr lang="en-US" sz="1050" dirty="0" err="1">
                  <a:latin typeface="Calibri"/>
                </a:rPr>
                <a:t>dest</a:t>
              </a:r>
              <a:r>
                <a:rPr lang="en-US" sz="1050" dirty="0">
                  <a:latin typeface="Calibri"/>
                </a:rPr>
                <a:t>:  255.255.255.255, 68</a:t>
              </a:r>
            </a:p>
            <a:p>
              <a:r>
                <a:rPr lang="en-US" sz="1050" dirty="0" err="1">
                  <a:latin typeface="Calibri"/>
                </a:rPr>
                <a:t>yiaddrr</a:t>
              </a:r>
              <a:r>
                <a:rPr lang="en-US" sz="1050" dirty="0">
                  <a:latin typeface="Calibri"/>
                </a:rPr>
                <a:t>: 223.1.2.4</a:t>
              </a:r>
            </a:p>
            <a:p>
              <a:r>
                <a:rPr lang="en-US" sz="1050" dirty="0">
                  <a:latin typeface="Calibri"/>
                </a:rPr>
                <a:t>transaction ID: 654</a:t>
              </a:r>
            </a:p>
            <a:p>
              <a:r>
                <a:rPr lang="en-US" sz="1050" dirty="0">
                  <a:latin typeface="Calibri"/>
                </a:rPr>
                <a:t>Lifetime: 3600 </a:t>
              </a:r>
              <a:r>
                <a:rPr lang="en-US" sz="1050" dirty="0" err="1">
                  <a:latin typeface="Calibri"/>
                </a:rPr>
                <a:t>secs</a:t>
              </a:r>
              <a:endParaRPr lang="en-US" sz="600" dirty="0"/>
            </a:p>
          </p:txBody>
        </p:sp>
        <p:sp>
          <p:nvSpPr>
            <p:cNvPr id="112" name="Line 29"/>
            <p:cNvSpPr>
              <a:spLocks noChangeShapeType="1"/>
            </p:cNvSpPr>
            <p:nvPr/>
          </p:nvSpPr>
          <p:spPr bwMode="auto">
            <a:xfrm flipH="1">
              <a:off x="2497138" y="4233863"/>
              <a:ext cx="4395787" cy="536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13" name="Text Box 30"/>
            <p:cNvSpPr txBox="1">
              <a:spLocks noChangeArrowheads="1"/>
            </p:cNvSpPr>
            <p:nvPr/>
          </p:nvSpPr>
          <p:spPr bwMode="auto">
            <a:xfrm>
              <a:off x="2668588" y="3576638"/>
              <a:ext cx="1379537" cy="3286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050" b="1" dirty="0">
                  <a:latin typeface="Calibri"/>
                </a:rPr>
                <a:t>DHCP request</a:t>
              </a:r>
              <a:endParaRPr lang="en-US" sz="1400" dirty="0"/>
            </a:p>
          </p:txBody>
        </p:sp>
        <p:sp>
          <p:nvSpPr>
            <p:cNvPr id="114" name="Text Box 31"/>
            <p:cNvSpPr txBox="1">
              <a:spLocks noChangeArrowheads="1"/>
            </p:cNvSpPr>
            <p:nvPr/>
          </p:nvSpPr>
          <p:spPr bwMode="auto">
            <a:xfrm>
              <a:off x="2798763" y="3838575"/>
              <a:ext cx="2757487" cy="9429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50" dirty="0" err="1">
                  <a:latin typeface="Calibri"/>
                </a:rPr>
                <a:t>src</a:t>
              </a:r>
              <a:r>
                <a:rPr lang="en-US" sz="1050" dirty="0">
                  <a:latin typeface="Calibri"/>
                </a:rPr>
                <a:t>:  0.0.0.0, 68     </a:t>
              </a:r>
            </a:p>
            <a:p>
              <a:r>
                <a:rPr lang="en-US" sz="1050" dirty="0" err="1">
                  <a:latin typeface="Calibri"/>
                </a:rPr>
                <a:t>dest</a:t>
              </a:r>
              <a:r>
                <a:rPr lang="en-US" sz="1050" dirty="0">
                  <a:latin typeface="Calibri"/>
                </a:rPr>
                <a:t>::  255.255.255.255, 67</a:t>
              </a:r>
            </a:p>
            <a:p>
              <a:r>
                <a:rPr lang="en-US" sz="1050" dirty="0" err="1">
                  <a:latin typeface="Calibri"/>
                </a:rPr>
                <a:t>yiaddrr</a:t>
              </a:r>
              <a:r>
                <a:rPr lang="en-US" sz="1050" dirty="0">
                  <a:latin typeface="Calibri"/>
                </a:rPr>
                <a:t>: 223.1.2.4</a:t>
              </a:r>
            </a:p>
            <a:p>
              <a:r>
                <a:rPr lang="en-US" sz="1050" dirty="0">
                  <a:latin typeface="Calibri"/>
                </a:rPr>
                <a:t>transaction ID: 655</a:t>
              </a:r>
            </a:p>
            <a:p>
              <a:r>
                <a:rPr lang="en-US" sz="1050" dirty="0">
                  <a:latin typeface="Calibri"/>
                </a:rPr>
                <a:t>Lifetime: 3600 </a:t>
              </a:r>
              <a:r>
                <a:rPr lang="en-US" sz="1050" dirty="0" err="1">
                  <a:latin typeface="Calibri"/>
                </a:rPr>
                <a:t>secs</a:t>
              </a:r>
              <a:endParaRPr lang="en-US" sz="1400" dirty="0"/>
            </a:p>
          </p:txBody>
        </p:sp>
        <p:sp>
          <p:nvSpPr>
            <p:cNvPr id="115" name="Line 32"/>
            <p:cNvSpPr>
              <a:spLocks noChangeShapeType="1"/>
            </p:cNvSpPr>
            <p:nvPr/>
          </p:nvSpPr>
          <p:spPr bwMode="auto">
            <a:xfrm>
              <a:off x="2582863" y="5264150"/>
              <a:ext cx="4395787" cy="5381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16" name="Text Box 33"/>
            <p:cNvSpPr txBox="1">
              <a:spLocks noChangeArrowheads="1"/>
            </p:cNvSpPr>
            <p:nvPr/>
          </p:nvSpPr>
          <p:spPr bwMode="auto">
            <a:xfrm>
              <a:off x="4221163" y="4979988"/>
              <a:ext cx="1379537" cy="3286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050" b="1" dirty="0">
                  <a:latin typeface="Calibri"/>
                </a:rPr>
                <a:t>DHCP ACK</a:t>
              </a:r>
              <a:endParaRPr lang="en-US" sz="1400" dirty="0"/>
            </a:p>
          </p:txBody>
        </p:sp>
        <p:sp>
          <p:nvSpPr>
            <p:cNvPr id="117" name="Text Box 34"/>
            <p:cNvSpPr txBox="1">
              <a:spLocks noChangeArrowheads="1"/>
            </p:cNvSpPr>
            <p:nvPr/>
          </p:nvSpPr>
          <p:spPr bwMode="auto">
            <a:xfrm>
              <a:off x="4318000" y="5232400"/>
              <a:ext cx="2413000" cy="9636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50" dirty="0" err="1">
                  <a:latin typeface="Calibri"/>
                </a:rPr>
                <a:t>src</a:t>
              </a:r>
              <a:r>
                <a:rPr lang="en-US" sz="1050" dirty="0">
                  <a:latin typeface="Calibri"/>
                </a:rPr>
                <a:t>: 223.1.2.5, 67      </a:t>
              </a:r>
            </a:p>
            <a:p>
              <a:r>
                <a:rPr lang="en-US" sz="1050" dirty="0" err="1">
                  <a:latin typeface="Calibri"/>
                </a:rPr>
                <a:t>dest</a:t>
              </a:r>
              <a:r>
                <a:rPr lang="en-US" sz="1050" dirty="0">
                  <a:latin typeface="Calibri"/>
                </a:rPr>
                <a:t>:  255.255.255.255, 68</a:t>
              </a:r>
            </a:p>
            <a:p>
              <a:r>
                <a:rPr lang="en-US" sz="1050" dirty="0" err="1">
                  <a:latin typeface="Calibri"/>
                </a:rPr>
                <a:t>yiaddrr</a:t>
              </a:r>
              <a:r>
                <a:rPr lang="en-US" sz="1050" dirty="0">
                  <a:latin typeface="Calibri"/>
                </a:rPr>
                <a:t>: 223.1.2.4</a:t>
              </a:r>
            </a:p>
            <a:p>
              <a:r>
                <a:rPr lang="en-US" sz="1050" dirty="0">
                  <a:latin typeface="Calibri"/>
                </a:rPr>
                <a:t>transaction ID: 655</a:t>
              </a:r>
            </a:p>
            <a:p>
              <a:r>
                <a:rPr lang="en-US" sz="1050" dirty="0">
                  <a:latin typeface="Calibri"/>
                </a:rPr>
                <a:t>Lifetime: 3600 </a:t>
              </a:r>
              <a:r>
                <a:rPr lang="en-US" sz="1050" dirty="0" err="1">
                  <a:latin typeface="Calibri"/>
                </a:rPr>
                <a:t>secs</a:t>
              </a:r>
              <a:endParaRPr lang="en-US" sz="800" dirty="0"/>
            </a:p>
          </p:txBody>
        </p:sp>
      </p:grpSp>
      <p:sp>
        <p:nvSpPr>
          <p:cNvPr id="130" name="Rectangle 94"/>
          <p:cNvSpPr>
            <a:spLocks noChangeArrowheads="1"/>
          </p:cNvSpPr>
          <p:nvPr/>
        </p:nvSpPr>
        <p:spPr bwMode="auto">
          <a:xfrm>
            <a:off x="3473149" y="5417164"/>
            <a:ext cx="1002697" cy="9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 lnSpcReduction="10000"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/>
              </a:rPr>
              <a:t>arriving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DHCP </a:t>
            </a:r>
          </a:p>
          <a:p>
            <a:r>
              <a:rPr lang="en-US" sz="1600" dirty="0">
                <a:solidFill>
                  <a:srgbClr val="FF0000"/>
                </a:solidFill>
                <a:latin typeface="Calibri"/>
              </a:rPr>
              <a:t>client</a:t>
            </a:r>
            <a:r>
              <a:rPr lang="en-US" sz="1600" dirty="0">
                <a:solidFill>
                  <a:srgbClr val="000000"/>
                </a:solidFill>
                <a:latin typeface="Calibri"/>
              </a:rPr>
              <a:t> needs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/>
              </a:rPr>
              <a:t>address in this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/>
              </a:rPr>
              <a:t>network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119664" y="1238068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</a:rPr>
              <a:t>Goal:</a:t>
            </a:r>
            <a:r>
              <a:rPr lang="en-US" sz="2400" dirty="0"/>
              <a:t> allow host to </a:t>
            </a:r>
            <a:r>
              <a:rPr lang="en-US" sz="2400" i="1" dirty="0"/>
              <a:t>dynamically </a:t>
            </a:r>
            <a:r>
              <a:rPr lang="en-US" sz="2400" dirty="0"/>
              <a:t>obtain its IP address from network server when it joins network</a:t>
            </a:r>
          </a:p>
          <a:p>
            <a:pPr lvl="1">
              <a:buFont typeface="ZapfDingbats" charset="0"/>
              <a:buNone/>
            </a:pPr>
            <a:r>
              <a:rPr lang="en-US" sz="2000" dirty="0"/>
              <a:t>Can renew its lease on address in use</a:t>
            </a:r>
          </a:p>
          <a:p>
            <a:pPr lvl="1">
              <a:buFont typeface="ZapfDingbats" charset="0"/>
              <a:buNone/>
            </a:pPr>
            <a:r>
              <a:rPr lang="en-US" sz="2000" dirty="0"/>
              <a:t>Allows reuse of addresses (only hold address while connected an </a:t>
            </a:r>
            <a:r>
              <a:rPr lang="ja-JP" altLang="en-US" sz="2000" dirty="0"/>
              <a:t>“</a:t>
            </a:r>
            <a:r>
              <a:rPr lang="en-US" sz="2000" dirty="0"/>
              <a:t>on</a:t>
            </a:r>
            <a:r>
              <a:rPr lang="ja-JP" altLang="en-US" sz="2000" dirty="0"/>
              <a:t>”</a:t>
            </a:r>
            <a:r>
              <a:rPr lang="en-US" sz="2000" dirty="0"/>
              <a:t>)</a:t>
            </a:r>
          </a:p>
          <a:p>
            <a:pPr lvl="1">
              <a:buFont typeface="ZapfDingbats" charset="0"/>
              <a:buNone/>
            </a:pPr>
            <a:r>
              <a:rPr lang="en-US" sz="2000" dirty="0"/>
              <a:t>Support for mobile users who want to join network (more shortly)</a:t>
            </a:r>
          </a:p>
        </p:txBody>
      </p:sp>
    </p:spTree>
    <p:extLst>
      <p:ext uri="{BB962C8B-B14F-4D97-AF65-F5344CB8AC3E}">
        <p14:creationId xmlns:p14="http://schemas.microsoft.com/office/powerpoint/2010/main" val="262500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59B1-BFD5-B945-8E3B-5F1A82155649}" type="slidenum">
              <a:rPr lang="en-US" smtClean="0"/>
              <a:pPr/>
              <a:t>109</a:t>
            </a:fld>
            <a:endParaRPr lang="en-US" dirty="0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228600"/>
            <a:ext cx="7772400" cy="1143000"/>
          </a:xfrm>
        </p:spPr>
        <p:txBody>
          <a:bodyPr/>
          <a:lstStyle/>
          <a:p>
            <a:r>
              <a:rPr lang="en-US" sz="3600"/>
              <a:t>IP addresses: how to get one?</a:t>
            </a:r>
            <a:endParaRPr lang="en-US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343025"/>
            <a:ext cx="8077200" cy="1809750"/>
          </a:xfrm>
        </p:spPr>
        <p:txBody>
          <a:bodyPr>
            <a:normAutofit fontScale="92500"/>
          </a:bodyPr>
          <a:lstStyle/>
          <a:p>
            <a:pPr>
              <a:buFont typeface="ZapfDingbats" charset="0"/>
              <a:buNone/>
            </a:pPr>
            <a:r>
              <a:rPr lang="en-US" u="sng" dirty="0">
                <a:solidFill>
                  <a:srgbClr val="FF0000"/>
                </a:solidFill>
              </a:rPr>
              <a:t>Q:</a:t>
            </a:r>
            <a:r>
              <a:rPr lang="en-US" dirty="0"/>
              <a:t> How does </a:t>
            </a:r>
            <a:r>
              <a:rPr lang="en-US" i="1" dirty="0"/>
              <a:t>network</a:t>
            </a:r>
            <a:r>
              <a:rPr lang="en-US" dirty="0"/>
              <a:t> get subnet part of IP </a:t>
            </a:r>
            <a:r>
              <a:rPr lang="en-US" dirty="0" err="1"/>
              <a:t>addr</a:t>
            </a:r>
            <a:r>
              <a:rPr lang="en-US" dirty="0"/>
              <a:t>?</a:t>
            </a:r>
          </a:p>
          <a:p>
            <a:pPr>
              <a:buFont typeface="ZapfDingbats" charset="0"/>
              <a:buNone/>
            </a:pPr>
            <a:r>
              <a:rPr lang="en-US" u="sng" dirty="0">
                <a:solidFill>
                  <a:srgbClr val="FF0000"/>
                </a:solidFill>
              </a:rPr>
              <a:t>A:</a:t>
            </a:r>
            <a:r>
              <a:rPr lang="en-US" dirty="0"/>
              <a:t> gets allocated portion of its provider ISP</a:t>
            </a:r>
            <a:r>
              <a:rPr lang="ja-JP" altLang="en-US" dirty="0">
                <a:latin typeface="Calibri"/>
              </a:rPr>
              <a:t>’</a:t>
            </a:r>
            <a:r>
              <a:rPr lang="en-US" dirty="0"/>
              <a:t>s address space</a:t>
            </a:r>
            <a:endParaRPr lang="en-US" sz="2400" dirty="0"/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592138" y="3514725"/>
            <a:ext cx="8551862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alibri"/>
              </a:rPr>
              <a:t>ISP's block          </a:t>
            </a:r>
            <a:r>
              <a:rPr lang="en-US" u="sng" dirty="0">
                <a:solidFill>
                  <a:schemeClr val="accent2"/>
                </a:solidFill>
                <a:latin typeface="Calibri"/>
              </a:rPr>
              <a:t>11001000  00010111  0001</a:t>
            </a:r>
            <a:r>
              <a:rPr lang="en-US" dirty="0">
                <a:solidFill>
                  <a:schemeClr val="accent2"/>
                </a:solidFill>
                <a:latin typeface="Calibri"/>
              </a:rPr>
              <a:t>0000  00000000    200.23.16.0/20 </a:t>
            </a:r>
          </a:p>
          <a:p>
            <a:endParaRPr lang="en-US" dirty="0">
              <a:latin typeface="Calibri"/>
            </a:endParaRPr>
          </a:p>
          <a:p>
            <a:r>
              <a:rPr lang="en-US" dirty="0">
                <a:latin typeface="Calibri"/>
              </a:rPr>
              <a:t>Organization 0    </a:t>
            </a:r>
            <a:r>
              <a:rPr lang="en-US" u="sng" dirty="0">
                <a:latin typeface="Calibri"/>
              </a:rPr>
              <a:t>11001000  00010111  0001000</a:t>
            </a:r>
            <a:r>
              <a:rPr lang="en-US" dirty="0">
                <a:latin typeface="Calibri"/>
              </a:rPr>
              <a:t>0  00000000    200.23.16.0/23 </a:t>
            </a:r>
          </a:p>
          <a:p>
            <a:r>
              <a:rPr lang="en-US" dirty="0">
                <a:latin typeface="Calibri"/>
              </a:rPr>
              <a:t>Organization 1    </a:t>
            </a:r>
            <a:r>
              <a:rPr lang="en-US" u="sng" dirty="0">
                <a:latin typeface="Calibri"/>
              </a:rPr>
              <a:t>11001000  00010111  0001001</a:t>
            </a:r>
            <a:r>
              <a:rPr lang="en-US" dirty="0">
                <a:latin typeface="Calibri"/>
              </a:rPr>
              <a:t>0  00000000    200.23.18.0/23 </a:t>
            </a:r>
          </a:p>
          <a:p>
            <a:r>
              <a:rPr lang="en-US" dirty="0">
                <a:latin typeface="Calibri"/>
              </a:rPr>
              <a:t>Organization 2    </a:t>
            </a:r>
            <a:r>
              <a:rPr lang="en-US" u="sng" dirty="0">
                <a:latin typeface="Calibri"/>
              </a:rPr>
              <a:t>11001000  00010111  0001010</a:t>
            </a:r>
            <a:r>
              <a:rPr lang="en-US" dirty="0">
                <a:latin typeface="Calibri"/>
              </a:rPr>
              <a:t>0  00000000    200.23.20.0/23 </a:t>
            </a:r>
          </a:p>
          <a:p>
            <a:r>
              <a:rPr lang="en-US" dirty="0">
                <a:latin typeface="Calibri"/>
              </a:rPr>
              <a:t>   ...                                          …..                                   ….                ….</a:t>
            </a:r>
          </a:p>
          <a:p>
            <a:r>
              <a:rPr lang="en-US" dirty="0">
                <a:latin typeface="Calibri"/>
              </a:rPr>
              <a:t>Organization 7    </a:t>
            </a:r>
            <a:r>
              <a:rPr lang="en-US" u="sng" dirty="0">
                <a:latin typeface="Calibri"/>
              </a:rPr>
              <a:t>11001000  00010111  0001111</a:t>
            </a:r>
            <a:r>
              <a:rPr lang="en-US" dirty="0">
                <a:latin typeface="Calibri"/>
              </a:rPr>
              <a:t>0  00000000    200.23.30.0/23</a:t>
            </a:r>
            <a:r>
              <a:rPr lang="en-US" sz="2400" dirty="0">
                <a:latin typeface="Times New Roman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83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 of routers (core)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5715000" y="6019800"/>
            <a:ext cx="20623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Calibri"/>
                <a:cs typeface="Calibri"/>
              </a:rPr>
              <a:t>72 racks, &gt;1MW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886200" cy="4191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Cisco CRS</a:t>
            </a:r>
            <a:endParaRPr lang="en-US" sz="26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R=10/40/100 </a:t>
            </a:r>
            <a:r>
              <a:rPr lang="en-US" sz="2600" dirty="0" err="1" smtClean="0">
                <a:solidFill>
                  <a:schemeClr val="tx1"/>
                </a:solidFill>
              </a:rPr>
              <a:t>Gbps</a:t>
            </a:r>
            <a:endParaRPr lang="en-US" sz="260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NR = 922 </a:t>
            </a:r>
            <a:r>
              <a:rPr lang="en-US" sz="2600" dirty="0" err="1" smtClean="0">
                <a:solidFill>
                  <a:schemeClr val="tx1"/>
                </a:solidFill>
              </a:rPr>
              <a:t>Tbps</a:t>
            </a:r>
            <a:endParaRPr lang="en-US" sz="260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Netflix: 0.7GB per hour (1.5Mb/s)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~600 million concurrent Netflix users</a:t>
            </a:r>
            <a:endParaRPr lang="en-US" sz="260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003492"/>
            <a:ext cx="4532703" cy="301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2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EC9D-BD12-7B49-A96C-4CD5F223B8E9}" type="slidenum">
              <a:rPr lang="en-US" smtClean="0"/>
              <a:pPr/>
              <a:t>110</a:t>
            </a:fld>
            <a:endParaRPr lang="en-US" dirty="0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16913" cy="1143000"/>
          </a:xfrm>
        </p:spPr>
        <p:txBody>
          <a:bodyPr/>
          <a:lstStyle/>
          <a:p>
            <a:r>
              <a:rPr lang="en-US" sz="3200"/>
              <a:t>Hierarchical addressing: route aggregation</a:t>
            </a:r>
            <a:endParaRPr lang="en-US"/>
          </a:p>
        </p:txBody>
      </p:sp>
      <p:sp>
        <p:nvSpPr>
          <p:cNvPr id="169987" name="Freeform 3"/>
          <p:cNvSpPr>
            <a:spLocks/>
          </p:cNvSpPr>
          <p:nvPr/>
        </p:nvSpPr>
        <p:spPr bwMode="auto">
          <a:xfrm>
            <a:off x="5175250" y="4121150"/>
            <a:ext cx="2019300" cy="295275"/>
          </a:xfrm>
          <a:custGeom>
            <a:avLst/>
            <a:gdLst>
              <a:gd name="T0" fmla="*/ 0 w 1272"/>
              <a:gd name="T1" fmla="*/ 0 h 186"/>
              <a:gd name="T2" fmla="*/ 1272 w 1272"/>
              <a:gd name="T3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8" name="Line 4"/>
          <p:cNvSpPr>
            <a:spLocks noChangeShapeType="1"/>
          </p:cNvSpPr>
          <p:nvPr/>
        </p:nvSpPr>
        <p:spPr bwMode="auto">
          <a:xfrm flipV="1">
            <a:off x="2832100" y="4397375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9" name="Line 5"/>
          <p:cNvSpPr>
            <a:spLocks noChangeShapeType="1"/>
          </p:cNvSpPr>
          <p:nvPr/>
        </p:nvSpPr>
        <p:spPr bwMode="auto">
          <a:xfrm>
            <a:off x="2860675" y="3768725"/>
            <a:ext cx="7524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0" name="Line 6"/>
          <p:cNvSpPr>
            <a:spLocks noChangeShapeType="1"/>
          </p:cNvSpPr>
          <p:nvPr/>
        </p:nvSpPr>
        <p:spPr bwMode="auto">
          <a:xfrm>
            <a:off x="2927350" y="2987675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1" name="Freeform 7"/>
          <p:cNvSpPr>
            <a:spLocks/>
          </p:cNvSpPr>
          <p:nvPr/>
        </p:nvSpPr>
        <p:spPr bwMode="auto">
          <a:xfrm>
            <a:off x="3573463" y="3567113"/>
            <a:ext cx="1773237" cy="979487"/>
          </a:xfrm>
          <a:custGeom>
            <a:avLst/>
            <a:gdLst>
              <a:gd name="T0" fmla="*/ 439 w 1117"/>
              <a:gd name="T1" fmla="*/ 97 h 617"/>
              <a:gd name="T2" fmla="*/ 205 w 1117"/>
              <a:gd name="T3" fmla="*/ 19 h 617"/>
              <a:gd name="T4" fmla="*/ 55 w 1117"/>
              <a:gd name="T5" fmla="*/ 73 h 617"/>
              <a:gd name="T6" fmla="*/ 4 w 1117"/>
              <a:gd name="T7" fmla="*/ 456 h 617"/>
              <a:gd name="T8" fmla="*/ 77 w 1117"/>
              <a:gd name="T9" fmla="*/ 582 h 617"/>
              <a:gd name="T10" fmla="*/ 451 w 1117"/>
              <a:gd name="T11" fmla="*/ 587 h 617"/>
              <a:gd name="T12" fmla="*/ 685 w 1117"/>
              <a:gd name="T13" fmla="*/ 613 h 617"/>
              <a:gd name="T14" fmla="*/ 925 w 1117"/>
              <a:gd name="T15" fmla="*/ 565 h 617"/>
              <a:gd name="T16" fmla="*/ 1099 w 1117"/>
              <a:gd name="T17" fmla="*/ 330 h 617"/>
              <a:gd name="T18" fmla="*/ 1036 w 1117"/>
              <a:gd name="T19" fmla="*/ 138 h 617"/>
              <a:gd name="T20" fmla="*/ 691 w 1117"/>
              <a:gd name="T21" fmla="*/ 91 h 617"/>
              <a:gd name="T22" fmla="*/ 439 w 1117"/>
              <a:gd name="T23" fmla="*/ 9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5407025" y="3297238"/>
            <a:ext cx="15849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Calibri"/>
              </a:rPr>
              <a:t>“</a:t>
            </a:r>
            <a:r>
              <a:rPr lang="en-US" sz="1400" dirty="0"/>
              <a:t>Send me anything</a:t>
            </a:r>
          </a:p>
          <a:p>
            <a:r>
              <a:rPr lang="en-US" sz="1400" dirty="0"/>
              <a:t>with addresses </a:t>
            </a:r>
          </a:p>
          <a:p>
            <a:r>
              <a:rPr lang="en-US" sz="1400" dirty="0"/>
              <a:t>beginning </a:t>
            </a:r>
          </a:p>
          <a:p>
            <a:r>
              <a:rPr lang="en-US" sz="1400" dirty="0"/>
              <a:t>200.23.16.0/20</a:t>
            </a:r>
            <a:r>
              <a:rPr lang="ja-JP" altLang="en-US" sz="1400" dirty="0">
                <a:latin typeface="Calibri"/>
              </a:rPr>
              <a:t>”</a:t>
            </a:r>
            <a:endParaRPr lang="en-US" sz="1400" dirty="0"/>
          </a:p>
        </p:txBody>
      </p:sp>
      <p:grpSp>
        <p:nvGrpSpPr>
          <p:cNvPr id="169993" name="Group 9"/>
          <p:cNvGrpSpPr>
            <a:grpSpLocks/>
          </p:cNvGrpSpPr>
          <p:nvPr/>
        </p:nvGrpSpPr>
        <p:grpSpPr bwMode="auto">
          <a:xfrm>
            <a:off x="758825" y="2760663"/>
            <a:ext cx="2338388" cy="404812"/>
            <a:chOff x="1004" y="1639"/>
            <a:chExt cx="1473" cy="255"/>
          </a:xfrm>
        </p:grpSpPr>
        <p:sp>
          <p:nvSpPr>
            <p:cNvPr id="169994" name="Freeform 10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5" name="Text Box 11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200.23.16.0/23</a:t>
              </a:r>
              <a:endParaRPr lang="en-US"/>
            </a:p>
          </p:txBody>
        </p:sp>
      </p:grpSp>
      <p:grpSp>
        <p:nvGrpSpPr>
          <p:cNvPr id="169996" name="Group 12"/>
          <p:cNvGrpSpPr>
            <a:grpSpLocks/>
          </p:cNvGrpSpPr>
          <p:nvPr/>
        </p:nvGrpSpPr>
        <p:grpSpPr bwMode="auto">
          <a:xfrm>
            <a:off x="787400" y="3351213"/>
            <a:ext cx="2338388" cy="404812"/>
            <a:chOff x="1004" y="1639"/>
            <a:chExt cx="1473" cy="255"/>
          </a:xfrm>
        </p:grpSpPr>
        <p:sp>
          <p:nvSpPr>
            <p:cNvPr id="169997" name="Freeform 1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8" name="Text Box 14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200.23.18.0/23</a:t>
              </a:r>
              <a:endParaRPr lang="en-US"/>
            </a:p>
          </p:txBody>
        </p:sp>
      </p:grpSp>
      <p:grpSp>
        <p:nvGrpSpPr>
          <p:cNvPr id="169999" name="Group 15"/>
          <p:cNvGrpSpPr>
            <a:grpSpLocks/>
          </p:cNvGrpSpPr>
          <p:nvPr/>
        </p:nvGrpSpPr>
        <p:grpSpPr bwMode="auto">
          <a:xfrm>
            <a:off x="701675" y="4770438"/>
            <a:ext cx="2338388" cy="404812"/>
            <a:chOff x="1004" y="1639"/>
            <a:chExt cx="1473" cy="255"/>
          </a:xfrm>
        </p:grpSpPr>
        <p:sp>
          <p:nvSpPr>
            <p:cNvPr id="170000" name="Freeform 16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01" name="Text Box 17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200.23.30.0/23</a:t>
              </a:r>
              <a:endParaRPr lang="en-US"/>
            </a:p>
          </p:txBody>
        </p:sp>
      </p:grpSp>
      <p:sp>
        <p:nvSpPr>
          <p:cNvPr id="170002" name="Text Box 18"/>
          <p:cNvSpPr txBox="1">
            <a:spLocks noChangeArrowheads="1"/>
          </p:cNvSpPr>
          <p:nvPr/>
        </p:nvSpPr>
        <p:spPr bwMode="auto">
          <a:xfrm>
            <a:off x="3606800" y="4002088"/>
            <a:ext cx="1646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Fly-By-Night-ISP</a:t>
            </a:r>
            <a:endParaRPr lang="en-US"/>
          </a:p>
        </p:txBody>
      </p:sp>
      <p:sp>
        <p:nvSpPr>
          <p:cNvPr id="170003" name="Freeform 19"/>
          <p:cNvSpPr>
            <a:spLocks/>
          </p:cNvSpPr>
          <p:nvPr/>
        </p:nvSpPr>
        <p:spPr bwMode="auto">
          <a:xfrm>
            <a:off x="7169150" y="3184525"/>
            <a:ext cx="730250" cy="2535238"/>
          </a:xfrm>
          <a:custGeom>
            <a:avLst/>
            <a:gdLst>
              <a:gd name="T0" fmla="*/ 328 w 460"/>
              <a:gd name="T1" fmla="*/ 56 h 1597"/>
              <a:gd name="T2" fmla="*/ 208 w 460"/>
              <a:gd name="T3" fmla="*/ 218 h 1597"/>
              <a:gd name="T4" fmla="*/ 58 w 460"/>
              <a:gd name="T5" fmla="*/ 536 h 1597"/>
              <a:gd name="T6" fmla="*/ 7 w 460"/>
              <a:gd name="T7" fmla="*/ 919 h 1597"/>
              <a:gd name="T8" fmla="*/ 100 w 460"/>
              <a:gd name="T9" fmla="*/ 1118 h 1597"/>
              <a:gd name="T10" fmla="*/ 220 w 460"/>
              <a:gd name="T11" fmla="*/ 1352 h 1597"/>
              <a:gd name="T12" fmla="*/ 424 w 460"/>
              <a:gd name="T13" fmla="*/ 1562 h 1597"/>
              <a:gd name="T14" fmla="*/ 436 w 460"/>
              <a:gd name="T15" fmla="*/ 1142 h 1597"/>
              <a:gd name="T16" fmla="*/ 424 w 460"/>
              <a:gd name="T17" fmla="*/ 1046 h 1597"/>
              <a:gd name="T18" fmla="*/ 346 w 460"/>
              <a:gd name="T19" fmla="*/ 854 h 1597"/>
              <a:gd name="T20" fmla="*/ 310 w 460"/>
              <a:gd name="T21" fmla="*/ 602 h 1597"/>
              <a:gd name="T22" fmla="*/ 328 w 460"/>
              <a:gd name="T23" fmla="*/ 56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4" name="Text Box 20"/>
          <p:cNvSpPr txBox="1">
            <a:spLocks noChangeArrowheads="1"/>
          </p:cNvSpPr>
          <p:nvPr/>
        </p:nvSpPr>
        <p:spPr bwMode="auto">
          <a:xfrm>
            <a:off x="758825" y="2506663"/>
            <a:ext cx="1404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0</a:t>
            </a:r>
          </a:p>
        </p:txBody>
      </p:sp>
      <p:sp>
        <p:nvSpPr>
          <p:cNvPr id="170005" name="Text Box 21"/>
          <p:cNvSpPr txBox="1">
            <a:spLocks noChangeArrowheads="1"/>
          </p:cNvSpPr>
          <p:nvPr/>
        </p:nvSpPr>
        <p:spPr bwMode="auto">
          <a:xfrm>
            <a:off x="787400" y="4516438"/>
            <a:ext cx="1404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7</a:t>
            </a:r>
          </a:p>
        </p:txBody>
      </p:sp>
      <p:sp>
        <p:nvSpPr>
          <p:cNvPr id="170006" name="Text Box 22"/>
          <p:cNvSpPr txBox="1">
            <a:spLocks noChangeArrowheads="1"/>
          </p:cNvSpPr>
          <p:nvPr/>
        </p:nvSpPr>
        <p:spPr bwMode="auto">
          <a:xfrm>
            <a:off x="7407275" y="4325938"/>
            <a:ext cx="915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Internet</a:t>
            </a:r>
          </a:p>
        </p:txBody>
      </p:sp>
      <p:sp>
        <p:nvSpPr>
          <p:cNvPr id="170007" name="Text Box 23"/>
          <p:cNvSpPr txBox="1">
            <a:spLocks noChangeArrowheads="1"/>
          </p:cNvSpPr>
          <p:nvPr/>
        </p:nvSpPr>
        <p:spPr bwMode="auto">
          <a:xfrm>
            <a:off x="768350" y="3154363"/>
            <a:ext cx="1376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1</a:t>
            </a:r>
          </a:p>
        </p:txBody>
      </p:sp>
      <p:sp>
        <p:nvSpPr>
          <p:cNvPr id="170008" name="Freeform 24"/>
          <p:cNvSpPr>
            <a:spLocks/>
          </p:cNvSpPr>
          <p:nvPr/>
        </p:nvSpPr>
        <p:spPr bwMode="auto">
          <a:xfrm>
            <a:off x="3516313" y="4881563"/>
            <a:ext cx="1773237" cy="979487"/>
          </a:xfrm>
          <a:custGeom>
            <a:avLst/>
            <a:gdLst>
              <a:gd name="T0" fmla="*/ 439 w 1117"/>
              <a:gd name="T1" fmla="*/ 97 h 617"/>
              <a:gd name="T2" fmla="*/ 205 w 1117"/>
              <a:gd name="T3" fmla="*/ 19 h 617"/>
              <a:gd name="T4" fmla="*/ 55 w 1117"/>
              <a:gd name="T5" fmla="*/ 73 h 617"/>
              <a:gd name="T6" fmla="*/ 4 w 1117"/>
              <a:gd name="T7" fmla="*/ 456 h 617"/>
              <a:gd name="T8" fmla="*/ 77 w 1117"/>
              <a:gd name="T9" fmla="*/ 582 h 617"/>
              <a:gd name="T10" fmla="*/ 451 w 1117"/>
              <a:gd name="T11" fmla="*/ 587 h 617"/>
              <a:gd name="T12" fmla="*/ 685 w 1117"/>
              <a:gd name="T13" fmla="*/ 613 h 617"/>
              <a:gd name="T14" fmla="*/ 925 w 1117"/>
              <a:gd name="T15" fmla="*/ 565 h 617"/>
              <a:gd name="T16" fmla="*/ 1099 w 1117"/>
              <a:gd name="T17" fmla="*/ 330 h 617"/>
              <a:gd name="T18" fmla="*/ 1036 w 1117"/>
              <a:gd name="T19" fmla="*/ 138 h 617"/>
              <a:gd name="T20" fmla="*/ 691 w 1117"/>
              <a:gd name="T21" fmla="*/ 91 h 617"/>
              <a:gd name="T22" fmla="*/ 439 w 1117"/>
              <a:gd name="T23" fmla="*/ 9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9" name="Text Box 25"/>
          <p:cNvSpPr txBox="1">
            <a:spLocks noChangeArrowheads="1"/>
          </p:cNvSpPr>
          <p:nvPr/>
        </p:nvSpPr>
        <p:spPr bwMode="auto">
          <a:xfrm>
            <a:off x="3816350" y="5259388"/>
            <a:ext cx="1063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ISPs-R-Us</a:t>
            </a:r>
            <a:endParaRPr lang="en-US"/>
          </a:p>
        </p:txBody>
      </p:sp>
      <p:sp>
        <p:nvSpPr>
          <p:cNvPr id="170010" name="Freeform 26"/>
          <p:cNvSpPr>
            <a:spLocks/>
          </p:cNvSpPr>
          <p:nvPr/>
        </p:nvSpPr>
        <p:spPr bwMode="auto">
          <a:xfrm flipV="1">
            <a:off x="5241925" y="4902200"/>
            <a:ext cx="2019300" cy="295275"/>
          </a:xfrm>
          <a:custGeom>
            <a:avLst/>
            <a:gdLst>
              <a:gd name="T0" fmla="*/ 0 w 1272"/>
              <a:gd name="T1" fmla="*/ 0 h 186"/>
              <a:gd name="T2" fmla="*/ 1272 w 1272"/>
              <a:gd name="T3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1" name="Line 27"/>
          <p:cNvSpPr>
            <a:spLocks noChangeShapeType="1"/>
          </p:cNvSpPr>
          <p:nvPr/>
        </p:nvSpPr>
        <p:spPr bwMode="auto">
          <a:xfrm>
            <a:off x="3032125" y="5445125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2" name="Line 28"/>
          <p:cNvSpPr>
            <a:spLocks noChangeShapeType="1"/>
          </p:cNvSpPr>
          <p:nvPr/>
        </p:nvSpPr>
        <p:spPr bwMode="auto">
          <a:xfrm flipV="1">
            <a:off x="2879725" y="5511800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3" name="Line 29"/>
          <p:cNvSpPr>
            <a:spLocks noChangeShapeType="1"/>
          </p:cNvSpPr>
          <p:nvPr/>
        </p:nvSpPr>
        <p:spPr bwMode="auto">
          <a:xfrm flipV="1">
            <a:off x="3317875" y="5759450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4" name="Text Box 30"/>
          <p:cNvSpPr txBox="1">
            <a:spLocks noChangeArrowheads="1"/>
          </p:cNvSpPr>
          <p:nvPr/>
        </p:nvSpPr>
        <p:spPr bwMode="auto">
          <a:xfrm>
            <a:off x="5530850" y="5154613"/>
            <a:ext cx="15849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Calibri"/>
              </a:rPr>
              <a:t>“</a:t>
            </a:r>
            <a:r>
              <a:rPr lang="en-US" sz="1400" dirty="0"/>
              <a:t>Send me anything</a:t>
            </a:r>
          </a:p>
          <a:p>
            <a:r>
              <a:rPr lang="en-US" sz="1400" dirty="0"/>
              <a:t>with addresses </a:t>
            </a:r>
          </a:p>
          <a:p>
            <a:r>
              <a:rPr lang="en-US" sz="1400" dirty="0"/>
              <a:t>beginning </a:t>
            </a:r>
          </a:p>
          <a:p>
            <a:r>
              <a:rPr lang="en-US" sz="1400" dirty="0"/>
              <a:t>199.31.0.0/16</a:t>
            </a:r>
            <a:r>
              <a:rPr lang="ja-JP" altLang="en-US" sz="1400" dirty="0">
                <a:latin typeface="Calibri"/>
              </a:rPr>
              <a:t>”</a:t>
            </a:r>
            <a:endParaRPr lang="en-US" sz="1400" dirty="0"/>
          </a:p>
        </p:txBody>
      </p:sp>
      <p:grpSp>
        <p:nvGrpSpPr>
          <p:cNvPr id="170015" name="Group 31"/>
          <p:cNvGrpSpPr>
            <a:grpSpLocks/>
          </p:cNvGrpSpPr>
          <p:nvPr/>
        </p:nvGrpSpPr>
        <p:grpSpPr bwMode="auto">
          <a:xfrm>
            <a:off x="806450" y="3941763"/>
            <a:ext cx="2338388" cy="404812"/>
            <a:chOff x="1004" y="1639"/>
            <a:chExt cx="1473" cy="255"/>
          </a:xfrm>
        </p:grpSpPr>
        <p:sp>
          <p:nvSpPr>
            <p:cNvPr id="170016" name="Freeform 32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17" name="Text Box 33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200.23.20.0/23</a:t>
              </a:r>
              <a:endParaRPr lang="en-US"/>
            </a:p>
          </p:txBody>
        </p:sp>
      </p:grpSp>
      <p:sp>
        <p:nvSpPr>
          <p:cNvPr id="170018" name="Text Box 34"/>
          <p:cNvSpPr txBox="1">
            <a:spLocks noChangeArrowheads="1"/>
          </p:cNvSpPr>
          <p:nvPr/>
        </p:nvSpPr>
        <p:spPr bwMode="auto">
          <a:xfrm>
            <a:off x="787400" y="3744913"/>
            <a:ext cx="1404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2</a:t>
            </a:r>
          </a:p>
        </p:txBody>
      </p:sp>
      <p:grpSp>
        <p:nvGrpSpPr>
          <p:cNvPr id="170019" name="Group 35"/>
          <p:cNvGrpSpPr>
            <a:grpSpLocks/>
          </p:cNvGrpSpPr>
          <p:nvPr/>
        </p:nvGrpSpPr>
        <p:grpSpPr bwMode="auto">
          <a:xfrm>
            <a:off x="2155825" y="4205288"/>
            <a:ext cx="296863" cy="663575"/>
            <a:chOff x="870" y="2945"/>
            <a:chExt cx="187" cy="418"/>
          </a:xfrm>
        </p:grpSpPr>
        <p:sp>
          <p:nvSpPr>
            <p:cNvPr id="170020" name="Text Box 36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0021" name="Text Box 37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0022" name="Text Box 38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</p:grpSp>
      <p:grpSp>
        <p:nvGrpSpPr>
          <p:cNvPr id="170023" name="Group 39"/>
          <p:cNvGrpSpPr>
            <a:grpSpLocks/>
          </p:cNvGrpSpPr>
          <p:nvPr/>
        </p:nvGrpSpPr>
        <p:grpSpPr bwMode="auto">
          <a:xfrm>
            <a:off x="3184525" y="3910013"/>
            <a:ext cx="296863" cy="663575"/>
            <a:chOff x="870" y="2945"/>
            <a:chExt cx="187" cy="418"/>
          </a:xfrm>
        </p:grpSpPr>
        <p:sp>
          <p:nvSpPr>
            <p:cNvPr id="170024" name="Text Box 40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0025" name="Text Box 41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0026" name="Text Box 42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</p:grpSp>
      <p:sp>
        <p:nvSpPr>
          <p:cNvPr id="170027" name="Text Box 43"/>
          <p:cNvSpPr txBox="1">
            <a:spLocks noChangeArrowheads="1"/>
          </p:cNvSpPr>
          <p:nvPr/>
        </p:nvSpPr>
        <p:spPr bwMode="auto">
          <a:xfrm>
            <a:off x="933450" y="1431925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Hierarchical addressing allows efficient advertisement of routing </a:t>
            </a:r>
          </a:p>
          <a:p>
            <a:r>
              <a:rPr lang="en-US"/>
              <a:t>information:</a:t>
            </a:r>
          </a:p>
        </p:txBody>
      </p:sp>
    </p:spTree>
    <p:extLst>
      <p:ext uri="{BB962C8B-B14F-4D97-AF65-F5344CB8AC3E}">
        <p14:creationId xmlns:p14="http://schemas.microsoft.com/office/powerpoint/2010/main" val="48555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905-B660-CD4C-A6AE-5D7E46C6BC51}" type="slidenum">
              <a:rPr lang="en-US" smtClean="0"/>
              <a:pPr/>
              <a:t>111</a:t>
            </a:fld>
            <a:endParaRPr lang="en-US" dirty="0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374650"/>
            <a:ext cx="8316912" cy="1143000"/>
          </a:xfrm>
        </p:spPr>
        <p:txBody>
          <a:bodyPr/>
          <a:lstStyle/>
          <a:p>
            <a:r>
              <a:rPr lang="en-US" sz="3200"/>
              <a:t>Hierarchical addressing: more specific routes</a:t>
            </a:r>
            <a:endParaRPr lang="en-US"/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660400" y="1739900"/>
            <a:ext cx="5983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ISPs-R-Us has a more specific route to Organization 1</a:t>
            </a:r>
          </a:p>
        </p:txBody>
      </p:sp>
      <p:sp>
        <p:nvSpPr>
          <p:cNvPr id="171012" name="Freeform 4"/>
          <p:cNvSpPr>
            <a:spLocks/>
          </p:cNvSpPr>
          <p:nvPr/>
        </p:nvSpPr>
        <p:spPr bwMode="auto">
          <a:xfrm>
            <a:off x="5164138" y="3836988"/>
            <a:ext cx="2019300" cy="295275"/>
          </a:xfrm>
          <a:custGeom>
            <a:avLst/>
            <a:gdLst>
              <a:gd name="T0" fmla="*/ 0 w 1272"/>
              <a:gd name="T1" fmla="*/ 0 h 186"/>
              <a:gd name="T2" fmla="*/ 1272 w 1272"/>
              <a:gd name="T3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3" name="Line 5"/>
          <p:cNvSpPr>
            <a:spLocks noChangeShapeType="1"/>
          </p:cNvSpPr>
          <p:nvPr/>
        </p:nvSpPr>
        <p:spPr bwMode="auto">
          <a:xfrm flipV="1">
            <a:off x="2820988" y="4113213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4" name="Line 6"/>
          <p:cNvSpPr>
            <a:spLocks noChangeShapeType="1"/>
          </p:cNvSpPr>
          <p:nvPr/>
        </p:nvSpPr>
        <p:spPr bwMode="auto">
          <a:xfrm flipV="1">
            <a:off x="3182938" y="5389563"/>
            <a:ext cx="333375" cy="24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5" name="Line 7"/>
          <p:cNvSpPr>
            <a:spLocks noChangeShapeType="1"/>
          </p:cNvSpPr>
          <p:nvPr/>
        </p:nvSpPr>
        <p:spPr bwMode="auto">
          <a:xfrm>
            <a:off x="2916238" y="2703513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6" name="Freeform 8"/>
          <p:cNvSpPr>
            <a:spLocks/>
          </p:cNvSpPr>
          <p:nvPr/>
        </p:nvSpPr>
        <p:spPr bwMode="auto">
          <a:xfrm>
            <a:off x="3562350" y="3282950"/>
            <a:ext cx="1773238" cy="979488"/>
          </a:xfrm>
          <a:custGeom>
            <a:avLst/>
            <a:gdLst>
              <a:gd name="T0" fmla="*/ 439 w 1117"/>
              <a:gd name="T1" fmla="*/ 97 h 617"/>
              <a:gd name="T2" fmla="*/ 205 w 1117"/>
              <a:gd name="T3" fmla="*/ 19 h 617"/>
              <a:gd name="T4" fmla="*/ 55 w 1117"/>
              <a:gd name="T5" fmla="*/ 73 h 617"/>
              <a:gd name="T6" fmla="*/ 4 w 1117"/>
              <a:gd name="T7" fmla="*/ 456 h 617"/>
              <a:gd name="T8" fmla="*/ 77 w 1117"/>
              <a:gd name="T9" fmla="*/ 582 h 617"/>
              <a:gd name="T10" fmla="*/ 451 w 1117"/>
              <a:gd name="T11" fmla="*/ 587 h 617"/>
              <a:gd name="T12" fmla="*/ 685 w 1117"/>
              <a:gd name="T13" fmla="*/ 613 h 617"/>
              <a:gd name="T14" fmla="*/ 925 w 1117"/>
              <a:gd name="T15" fmla="*/ 565 h 617"/>
              <a:gd name="T16" fmla="*/ 1099 w 1117"/>
              <a:gd name="T17" fmla="*/ 330 h 617"/>
              <a:gd name="T18" fmla="*/ 1036 w 1117"/>
              <a:gd name="T19" fmla="*/ 138 h 617"/>
              <a:gd name="T20" fmla="*/ 691 w 1117"/>
              <a:gd name="T21" fmla="*/ 91 h 617"/>
              <a:gd name="T22" fmla="*/ 439 w 1117"/>
              <a:gd name="T23" fmla="*/ 9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7" name="Text Box 9"/>
          <p:cNvSpPr txBox="1">
            <a:spLocks noChangeArrowheads="1"/>
          </p:cNvSpPr>
          <p:nvPr/>
        </p:nvSpPr>
        <p:spPr bwMode="auto">
          <a:xfrm>
            <a:off x="5395913" y="3013075"/>
            <a:ext cx="15849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Calibri"/>
              </a:rPr>
              <a:t>“</a:t>
            </a:r>
            <a:r>
              <a:rPr lang="en-US" sz="1400" dirty="0"/>
              <a:t>Send me anything</a:t>
            </a:r>
          </a:p>
          <a:p>
            <a:r>
              <a:rPr lang="en-US" sz="1400" dirty="0"/>
              <a:t>with addresses </a:t>
            </a:r>
          </a:p>
          <a:p>
            <a:r>
              <a:rPr lang="en-US" sz="1400" dirty="0"/>
              <a:t>beginning </a:t>
            </a:r>
          </a:p>
          <a:p>
            <a:r>
              <a:rPr lang="en-US" sz="1400" dirty="0"/>
              <a:t>200.23.16.0/20</a:t>
            </a:r>
            <a:r>
              <a:rPr lang="ja-JP" altLang="en-US" sz="1400" dirty="0">
                <a:latin typeface="Calibri"/>
              </a:rPr>
              <a:t>”</a:t>
            </a:r>
            <a:endParaRPr lang="en-US" sz="1400" dirty="0"/>
          </a:p>
        </p:txBody>
      </p:sp>
      <p:grpSp>
        <p:nvGrpSpPr>
          <p:cNvPr id="171018" name="Group 10"/>
          <p:cNvGrpSpPr>
            <a:grpSpLocks/>
          </p:cNvGrpSpPr>
          <p:nvPr/>
        </p:nvGrpSpPr>
        <p:grpSpPr bwMode="auto">
          <a:xfrm>
            <a:off x="747713" y="2476500"/>
            <a:ext cx="2338387" cy="404813"/>
            <a:chOff x="1004" y="1639"/>
            <a:chExt cx="1473" cy="255"/>
          </a:xfrm>
        </p:grpSpPr>
        <p:sp>
          <p:nvSpPr>
            <p:cNvPr id="171019" name="Freeform 11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0" name="Text Box 12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200.23.16.0/23</a:t>
              </a:r>
              <a:endParaRPr lang="en-US"/>
            </a:p>
          </p:txBody>
        </p:sp>
      </p:grpSp>
      <p:grpSp>
        <p:nvGrpSpPr>
          <p:cNvPr id="171021" name="Group 13"/>
          <p:cNvGrpSpPr>
            <a:grpSpLocks/>
          </p:cNvGrpSpPr>
          <p:nvPr/>
        </p:nvGrpSpPr>
        <p:grpSpPr bwMode="auto">
          <a:xfrm>
            <a:off x="957263" y="5553075"/>
            <a:ext cx="2338387" cy="404813"/>
            <a:chOff x="1004" y="1639"/>
            <a:chExt cx="1473" cy="255"/>
          </a:xfrm>
        </p:grpSpPr>
        <p:sp>
          <p:nvSpPr>
            <p:cNvPr id="171022" name="Freeform 14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3" name="Text Box 15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200.23.18.0/23</a:t>
              </a:r>
              <a:endParaRPr lang="en-US"/>
            </a:p>
          </p:txBody>
        </p:sp>
      </p:grpSp>
      <p:grpSp>
        <p:nvGrpSpPr>
          <p:cNvPr id="171024" name="Group 16"/>
          <p:cNvGrpSpPr>
            <a:grpSpLocks/>
          </p:cNvGrpSpPr>
          <p:nvPr/>
        </p:nvGrpSpPr>
        <p:grpSpPr bwMode="auto">
          <a:xfrm>
            <a:off x="690563" y="4486275"/>
            <a:ext cx="2338387" cy="404813"/>
            <a:chOff x="1004" y="1639"/>
            <a:chExt cx="1473" cy="255"/>
          </a:xfrm>
        </p:grpSpPr>
        <p:sp>
          <p:nvSpPr>
            <p:cNvPr id="171025" name="Freeform 17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6" name="Text Box 18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200.23.30.0/23</a:t>
              </a:r>
              <a:endParaRPr lang="en-US"/>
            </a:p>
          </p:txBody>
        </p:sp>
      </p:grpSp>
      <p:sp>
        <p:nvSpPr>
          <p:cNvPr id="171027" name="Text Box 19"/>
          <p:cNvSpPr txBox="1">
            <a:spLocks noChangeArrowheads="1"/>
          </p:cNvSpPr>
          <p:nvPr/>
        </p:nvSpPr>
        <p:spPr bwMode="auto">
          <a:xfrm>
            <a:off x="3595688" y="3717925"/>
            <a:ext cx="164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Fly-By-Night-ISP</a:t>
            </a:r>
            <a:endParaRPr lang="en-US"/>
          </a:p>
        </p:txBody>
      </p:sp>
      <p:sp>
        <p:nvSpPr>
          <p:cNvPr id="171028" name="Freeform 20"/>
          <p:cNvSpPr>
            <a:spLocks/>
          </p:cNvSpPr>
          <p:nvPr/>
        </p:nvSpPr>
        <p:spPr bwMode="auto">
          <a:xfrm>
            <a:off x="7158038" y="2900363"/>
            <a:ext cx="730250" cy="2535237"/>
          </a:xfrm>
          <a:custGeom>
            <a:avLst/>
            <a:gdLst>
              <a:gd name="T0" fmla="*/ 328 w 460"/>
              <a:gd name="T1" fmla="*/ 56 h 1597"/>
              <a:gd name="T2" fmla="*/ 208 w 460"/>
              <a:gd name="T3" fmla="*/ 218 h 1597"/>
              <a:gd name="T4" fmla="*/ 58 w 460"/>
              <a:gd name="T5" fmla="*/ 536 h 1597"/>
              <a:gd name="T6" fmla="*/ 7 w 460"/>
              <a:gd name="T7" fmla="*/ 919 h 1597"/>
              <a:gd name="T8" fmla="*/ 100 w 460"/>
              <a:gd name="T9" fmla="*/ 1118 h 1597"/>
              <a:gd name="T10" fmla="*/ 220 w 460"/>
              <a:gd name="T11" fmla="*/ 1352 h 1597"/>
              <a:gd name="T12" fmla="*/ 424 w 460"/>
              <a:gd name="T13" fmla="*/ 1562 h 1597"/>
              <a:gd name="T14" fmla="*/ 436 w 460"/>
              <a:gd name="T15" fmla="*/ 1142 h 1597"/>
              <a:gd name="T16" fmla="*/ 424 w 460"/>
              <a:gd name="T17" fmla="*/ 1046 h 1597"/>
              <a:gd name="T18" fmla="*/ 346 w 460"/>
              <a:gd name="T19" fmla="*/ 854 h 1597"/>
              <a:gd name="T20" fmla="*/ 310 w 460"/>
              <a:gd name="T21" fmla="*/ 602 h 1597"/>
              <a:gd name="T22" fmla="*/ 328 w 460"/>
              <a:gd name="T23" fmla="*/ 56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9" name="Text Box 21"/>
          <p:cNvSpPr txBox="1">
            <a:spLocks noChangeArrowheads="1"/>
          </p:cNvSpPr>
          <p:nvPr/>
        </p:nvSpPr>
        <p:spPr bwMode="auto">
          <a:xfrm>
            <a:off x="747713" y="2222500"/>
            <a:ext cx="1404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0</a:t>
            </a:r>
          </a:p>
        </p:txBody>
      </p:sp>
      <p:sp>
        <p:nvSpPr>
          <p:cNvPr id="171030" name="Text Box 22"/>
          <p:cNvSpPr txBox="1">
            <a:spLocks noChangeArrowheads="1"/>
          </p:cNvSpPr>
          <p:nvPr/>
        </p:nvSpPr>
        <p:spPr bwMode="auto">
          <a:xfrm>
            <a:off x="776288" y="4232275"/>
            <a:ext cx="1404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7</a:t>
            </a:r>
          </a:p>
        </p:txBody>
      </p:sp>
      <p:sp>
        <p:nvSpPr>
          <p:cNvPr id="171031" name="Text Box 23"/>
          <p:cNvSpPr txBox="1">
            <a:spLocks noChangeArrowheads="1"/>
          </p:cNvSpPr>
          <p:nvPr/>
        </p:nvSpPr>
        <p:spPr bwMode="auto">
          <a:xfrm>
            <a:off x="7396163" y="4041775"/>
            <a:ext cx="915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Internet</a:t>
            </a:r>
          </a:p>
        </p:txBody>
      </p:sp>
      <p:sp>
        <p:nvSpPr>
          <p:cNvPr id="171032" name="Text Box 24"/>
          <p:cNvSpPr txBox="1">
            <a:spLocks noChangeArrowheads="1"/>
          </p:cNvSpPr>
          <p:nvPr/>
        </p:nvSpPr>
        <p:spPr bwMode="auto">
          <a:xfrm>
            <a:off x="938213" y="5356225"/>
            <a:ext cx="1376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1</a:t>
            </a:r>
          </a:p>
        </p:txBody>
      </p:sp>
      <p:sp>
        <p:nvSpPr>
          <p:cNvPr id="171033" name="Freeform 25"/>
          <p:cNvSpPr>
            <a:spLocks/>
          </p:cNvSpPr>
          <p:nvPr/>
        </p:nvSpPr>
        <p:spPr bwMode="auto">
          <a:xfrm>
            <a:off x="3505200" y="4597400"/>
            <a:ext cx="1773238" cy="979488"/>
          </a:xfrm>
          <a:custGeom>
            <a:avLst/>
            <a:gdLst>
              <a:gd name="T0" fmla="*/ 439 w 1117"/>
              <a:gd name="T1" fmla="*/ 97 h 617"/>
              <a:gd name="T2" fmla="*/ 205 w 1117"/>
              <a:gd name="T3" fmla="*/ 19 h 617"/>
              <a:gd name="T4" fmla="*/ 55 w 1117"/>
              <a:gd name="T5" fmla="*/ 73 h 617"/>
              <a:gd name="T6" fmla="*/ 4 w 1117"/>
              <a:gd name="T7" fmla="*/ 456 h 617"/>
              <a:gd name="T8" fmla="*/ 77 w 1117"/>
              <a:gd name="T9" fmla="*/ 582 h 617"/>
              <a:gd name="T10" fmla="*/ 451 w 1117"/>
              <a:gd name="T11" fmla="*/ 587 h 617"/>
              <a:gd name="T12" fmla="*/ 685 w 1117"/>
              <a:gd name="T13" fmla="*/ 613 h 617"/>
              <a:gd name="T14" fmla="*/ 925 w 1117"/>
              <a:gd name="T15" fmla="*/ 565 h 617"/>
              <a:gd name="T16" fmla="*/ 1099 w 1117"/>
              <a:gd name="T17" fmla="*/ 330 h 617"/>
              <a:gd name="T18" fmla="*/ 1036 w 1117"/>
              <a:gd name="T19" fmla="*/ 138 h 617"/>
              <a:gd name="T20" fmla="*/ 691 w 1117"/>
              <a:gd name="T21" fmla="*/ 91 h 617"/>
              <a:gd name="T22" fmla="*/ 439 w 1117"/>
              <a:gd name="T23" fmla="*/ 9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4" name="Text Box 26"/>
          <p:cNvSpPr txBox="1">
            <a:spLocks noChangeArrowheads="1"/>
          </p:cNvSpPr>
          <p:nvPr/>
        </p:nvSpPr>
        <p:spPr bwMode="auto">
          <a:xfrm>
            <a:off x="3805238" y="4975225"/>
            <a:ext cx="1063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ISPs-R-Us</a:t>
            </a:r>
            <a:endParaRPr lang="en-US"/>
          </a:p>
        </p:txBody>
      </p:sp>
      <p:sp>
        <p:nvSpPr>
          <p:cNvPr id="171035" name="Freeform 27"/>
          <p:cNvSpPr>
            <a:spLocks/>
          </p:cNvSpPr>
          <p:nvPr/>
        </p:nvSpPr>
        <p:spPr bwMode="auto">
          <a:xfrm flipV="1">
            <a:off x="5230813" y="4618038"/>
            <a:ext cx="2019300" cy="295275"/>
          </a:xfrm>
          <a:custGeom>
            <a:avLst/>
            <a:gdLst>
              <a:gd name="T0" fmla="*/ 0 w 1272"/>
              <a:gd name="T1" fmla="*/ 0 h 186"/>
              <a:gd name="T2" fmla="*/ 1272 w 1272"/>
              <a:gd name="T3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6" name="Line 28"/>
          <p:cNvSpPr>
            <a:spLocks noChangeShapeType="1"/>
          </p:cNvSpPr>
          <p:nvPr/>
        </p:nvSpPr>
        <p:spPr bwMode="auto">
          <a:xfrm>
            <a:off x="3021013" y="5160963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7" name="Line 29"/>
          <p:cNvSpPr>
            <a:spLocks noChangeShapeType="1"/>
          </p:cNvSpPr>
          <p:nvPr/>
        </p:nvSpPr>
        <p:spPr bwMode="auto">
          <a:xfrm flipV="1">
            <a:off x="2868613" y="5227638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8" name="Line 30"/>
          <p:cNvSpPr>
            <a:spLocks noChangeShapeType="1"/>
          </p:cNvSpPr>
          <p:nvPr/>
        </p:nvSpPr>
        <p:spPr bwMode="auto">
          <a:xfrm flipV="1">
            <a:off x="3306763" y="5475288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9" name="Text Box 31"/>
          <p:cNvSpPr txBox="1">
            <a:spLocks noChangeArrowheads="1"/>
          </p:cNvSpPr>
          <p:nvPr/>
        </p:nvSpPr>
        <p:spPr bwMode="auto">
          <a:xfrm>
            <a:off x="5519738" y="4870450"/>
            <a:ext cx="196758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Calibri"/>
              </a:rPr>
              <a:t>“</a:t>
            </a:r>
            <a:r>
              <a:rPr lang="en-US" sz="1400" dirty="0"/>
              <a:t>Send me anything</a:t>
            </a:r>
          </a:p>
          <a:p>
            <a:r>
              <a:rPr lang="en-US" sz="1400" dirty="0"/>
              <a:t>with addresses </a:t>
            </a:r>
          </a:p>
          <a:p>
            <a:r>
              <a:rPr lang="en-US" sz="1400" dirty="0"/>
              <a:t>beginning 199.31.0.0/16</a:t>
            </a:r>
          </a:p>
          <a:p>
            <a:r>
              <a:rPr lang="en-US" sz="1400" dirty="0"/>
              <a:t>or 200.23.18.0/23</a:t>
            </a:r>
            <a:r>
              <a:rPr lang="ja-JP" altLang="en-US" sz="1400" dirty="0">
                <a:latin typeface="Calibri"/>
              </a:rPr>
              <a:t>”</a:t>
            </a:r>
            <a:endParaRPr lang="en-US" sz="1400" dirty="0"/>
          </a:p>
        </p:txBody>
      </p:sp>
      <p:grpSp>
        <p:nvGrpSpPr>
          <p:cNvPr id="171040" name="Group 32"/>
          <p:cNvGrpSpPr>
            <a:grpSpLocks/>
          </p:cNvGrpSpPr>
          <p:nvPr/>
        </p:nvGrpSpPr>
        <p:grpSpPr bwMode="auto">
          <a:xfrm>
            <a:off x="795338" y="3657600"/>
            <a:ext cx="2338387" cy="404813"/>
            <a:chOff x="1004" y="1639"/>
            <a:chExt cx="1473" cy="255"/>
          </a:xfrm>
        </p:grpSpPr>
        <p:sp>
          <p:nvSpPr>
            <p:cNvPr id="171041" name="Freeform 3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2" name="Text Box 34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200.23.20.0/23</a:t>
              </a:r>
              <a:endParaRPr lang="en-US"/>
            </a:p>
          </p:txBody>
        </p:sp>
      </p:grpSp>
      <p:sp>
        <p:nvSpPr>
          <p:cNvPr id="171043" name="Text Box 35"/>
          <p:cNvSpPr txBox="1">
            <a:spLocks noChangeArrowheads="1"/>
          </p:cNvSpPr>
          <p:nvPr/>
        </p:nvSpPr>
        <p:spPr bwMode="auto">
          <a:xfrm>
            <a:off x="776288" y="3460750"/>
            <a:ext cx="1404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2</a:t>
            </a:r>
          </a:p>
        </p:txBody>
      </p:sp>
      <p:grpSp>
        <p:nvGrpSpPr>
          <p:cNvPr id="171044" name="Group 36"/>
          <p:cNvGrpSpPr>
            <a:grpSpLocks/>
          </p:cNvGrpSpPr>
          <p:nvPr/>
        </p:nvGrpSpPr>
        <p:grpSpPr bwMode="auto">
          <a:xfrm>
            <a:off x="2144713" y="3921125"/>
            <a:ext cx="296862" cy="663575"/>
            <a:chOff x="870" y="2945"/>
            <a:chExt cx="187" cy="418"/>
          </a:xfrm>
        </p:grpSpPr>
        <p:sp>
          <p:nvSpPr>
            <p:cNvPr id="171045" name="Text Box 37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1046" name="Text Box 38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1047" name="Text Box 39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</p:grpSp>
      <p:grpSp>
        <p:nvGrpSpPr>
          <p:cNvPr id="171048" name="Group 40"/>
          <p:cNvGrpSpPr>
            <a:grpSpLocks/>
          </p:cNvGrpSpPr>
          <p:nvPr/>
        </p:nvGrpSpPr>
        <p:grpSpPr bwMode="auto">
          <a:xfrm>
            <a:off x="3173413" y="3625850"/>
            <a:ext cx="296862" cy="663575"/>
            <a:chOff x="870" y="2945"/>
            <a:chExt cx="187" cy="418"/>
          </a:xfrm>
        </p:grpSpPr>
        <p:sp>
          <p:nvSpPr>
            <p:cNvPr id="171049" name="Text Box 41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1050" name="Text Box 42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1051" name="Text Box 43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1805561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183C-C930-ED41-B489-409409366800}" type="slidenum">
              <a:rPr lang="en-US" smtClean="0"/>
              <a:pPr/>
              <a:t>112</a:t>
            </a:fld>
            <a:endParaRPr lang="en-US" dirty="0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IP addressing: the last word...</a:t>
            </a:r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u="sng" dirty="0">
                <a:solidFill>
                  <a:schemeClr val="accent2"/>
                </a:solidFill>
              </a:rPr>
              <a:t>Q:</a:t>
            </a:r>
            <a:r>
              <a:rPr lang="en-US" dirty="0"/>
              <a:t> How does an ISP </a:t>
            </a:r>
            <a:r>
              <a:rPr lang="en-US" dirty="0" smtClean="0"/>
              <a:t>get a </a:t>
            </a:r>
            <a:r>
              <a:rPr lang="en-US" dirty="0"/>
              <a:t>block of addresses?</a:t>
            </a:r>
          </a:p>
          <a:p>
            <a:pPr>
              <a:buFont typeface="ZapfDingbats" charset="0"/>
              <a:buNone/>
            </a:pPr>
            <a:r>
              <a:rPr lang="en-US" u="sng" dirty="0">
                <a:solidFill>
                  <a:schemeClr val="accent2"/>
                </a:solidFill>
              </a:rPr>
              <a:t>A:</a:t>
            </a:r>
            <a:r>
              <a:rPr lang="en-US" sz="2400" dirty="0">
                <a:solidFill>
                  <a:srgbClr val="FF0000"/>
                </a:solidFill>
              </a:rPr>
              <a:t> ICANN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dirty="0"/>
              <a:t>nternet </a:t>
            </a:r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/>
              <a:t>orporation for 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ssigned </a:t>
            </a:r>
          </a:p>
          <a:p>
            <a:pPr>
              <a:buFont typeface="ZapfDingbats" charset="0"/>
              <a:buNone/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ames and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umbers</a:t>
            </a:r>
          </a:p>
          <a:p>
            <a:pPr lvl="1"/>
            <a:r>
              <a:rPr lang="en-US" dirty="0"/>
              <a:t>allocates addresses</a:t>
            </a:r>
          </a:p>
          <a:p>
            <a:pPr lvl="1"/>
            <a:r>
              <a:rPr lang="en-US" dirty="0"/>
              <a:t>manages DNS</a:t>
            </a:r>
          </a:p>
          <a:p>
            <a:pPr lvl="1"/>
            <a:r>
              <a:rPr lang="en-US" dirty="0"/>
              <a:t>assigns domain names, resolves disputes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9410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31314-8CBB-B94F-B234-E043E198856F}" type="slidenum">
              <a:rPr lang="en-US" smtClean="0"/>
              <a:pPr/>
              <a:t>113</a:t>
            </a:fld>
            <a:endParaRPr lang="en-US" dirty="0"/>
          </a:p>
        </p:txBody>
      </p:sp>
      <p:sp>
        <p:nvSpPr>
          <p:cNvPr id="245840" name="Freeform 80"/>
          <p:cNvSpPr>
            <a:spLocks/>
          </p:cNvSpPr>
          <p:nvPr/>
        </p:nvSpPr>
        <p:spPr bwMode="auto">
          <a:xfrm>
            <a:off x="4152900" y="1871663"/>
            <a:ext cx="3738563" cy="2697162"/>
          </a:xfrm>
          <a:custGeom>
            <a:avLst/>
            <a:gdLst>
              <a:gd name="T0" fmla="*/ 349 w 2355"/>
              <a:gd name="T1" fmla="*/ 761 h 1699"/>
              <a:gd name="T2" fmla="*/ 1651 w 2355"/>
              <a:gd name="T3" fmla="*/ 732 h 1699"/>
              <a:gd name="T4" fmla="*/ 1773 w 2355"/>
              <a:gd name="T5" fmla="*/ 230 h 1699"/>
              <a:gd name="T6" fmla="*/ 2029 w 2355"/>
              <a:gd name="T7" fmla="*/ 8 h 1699"/>
              <a:gd name="T8" fmla="*/ 2267 w 2355"/>
              <a:gd name="T9" fmla="*/ 183 h 1699"/>
              <a:gd name="T10" fmla="*/ 2355 w 2355"/>
              <a:gd name="T11" fmla="*/ 942 h 1699"/>
              <a:gd name="T12" fmla="*/ 2267 w 2355"/>
              <a:gd name="T13" fmla="*/ 1592 h 1699"/>
              <a:gd name="T14" fmla="*/ 1840 w 2355"/>
              <a:gd name="T15" fmla="*/ 1586 h 1699"/>
              <a:gd name="T16" fmla="*/ 1670 w 2355"/>
              <a:gd name="T17" fmla="*/ 1025 h 1699"/>
              <a:gd name="T18" fmla="*/ 220 w 2355"/>
              <a:gd name="T19" fmla="*/ 923 h 1699"/>
              <a:gd name="T20" fmla="*/ 349 w 2355"/>
              <a:gd name="T21" fmla="*/ 761 h 1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1488" cy="1143000"/>
          </a:xfrm>
        </p:spPr>
        <p:txBody>
          <a:bodyPr/>
          <a:lstStyle/>
          <a:p>
            <a:r>
              <a:rPr lang="en-US" sz="3600"/>
              <a:t>NAT: Network Address Translation</a:t>
            </a:r>
          </a:p>
        </p:txBody>
      </p:sp>
      <p:sp>
        <p:nvSpPr>
          <p:cNvPr id="245764" name="Freeform 4"/>
          <p:cNvSpPr>
            <a:spLocks/>
          </p:cNvSpPr>
          <p:nvPr/>
        </p:nvSpPr>
        <p:spPr bwMode="auto">
          <a:xfrm>
            <a:off x="0" y="2638425"/>
            <a:ext cx="3825875" cy="1355725"/>
          </a:xfrm>
          <a:custGeom>
            <a:avLst/>
            <a:gdLst>
              <a:gd name="T0" fmla="*/ 1888 w 2269"/>
              <a:gd name="T1" fmla="*/ 285 h 854"/>
              <a:gd name="T2" fmla="*/ 418 w 2269"/>
              <a:gd name="T3" fmla="*/ 283 h 854"/>
              <a:gd name="T4" fmla="*/ 60 w 2269"/>
              <a:gd name="T5" fmla="*/ 83 h 854"/>
              <a:gd name="T6" fmla="*/ 60 w 2269"/>
              <a:gd name="T7" fmla="*/ 781 h 854"/>
              <a:gd name="T8" fmla="*/ 374 w 2269"/>
              <a:gd name="T9" fmla="*/ 519 h 854"/>
              <a:gd name="T10" fmla="*/ 2017 w 2269"/>
              <a:gd name="T11" fmla="*/ 447 h 854"/>
              <a:gd name="T12" fmla="*/ 1888 w 2269"/>
              <a:gd name="T13" fmla="*/ 285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5765" name="Object 5"/>
          <p:cNvGraphicFramePr>
            <a:graphicFrameLocks noChangeAspect="1"/>
          </p:cNvGraphicFramePr>
          <p:nvPr/>
        </p:nvGraphicFramePr>
        <p:xfrm>
          <a:off x="7181850" y="2182813"/>
          <a:ext cx="55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03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850" y="2182813"/>
                        <a:ext cx="555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6" name="Object 6"/>
          <p:cNvGraphicFramePr>
            <a:graphicFrameLocks noChangeAspect="1"/>
          </p:cNvGraphicFramePr>
          <p:nvPr/>
        </p:nvGraphicFramePr>
        <p:xfrm>
          <a:off x="7231063" y="2971800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04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1063" y="2971800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7" name="Object 7"/>
          <p:cNvGraphicFramePr>
            <a:graphicFrameLocks noChangeAspect="1"/>
          </p:cNvGraphicFramePr>
          <p:nvPr/>
        </p:nvGraphicFramePr>
        <p:xfrm>
          <a:off x="7202488" y="3736975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05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2488" y="3736975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68" name="Line 8"/>
          <p:cNvSpPr>
            <a:spLocks noChangeShapeType="1"/>
          </p:cNvSpPr>
          <p:nvPr/>
        </p:nvSpPr>
        <p:spPr bwMode="auto">
          <a:xfrm>
            <a:off x="4267200" y="31940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769" name="Line 9"/>
          <p:cNvSpPr>
            <a:spLocks noChangeShapeType="1"/>
          </p:cNvSpPr>
          <p:nvPr/>
        </p:nvSpPr>
        <p:spPr bwMode="auto">
          <a:xfrm flipH="1">
            <a:off x="7102475" y="2451100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770" name="Line 10"/>
          <p:cNvSpPr>
            <a:spLocks noChangeShapeType="1"/>
          </p:cNvSpPr>
          <p:nvPr/>
        </p:nvSpPr>
        <p:spPr bwMode="auto">
          <a:xfrm>
            <a:off x="7107238" y="244633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771" name="Line 11"/>
          <p:cNvSpPr>
            <a:spLocks noChangeShapeType="1"/>
          </p:cNvSpPr>
          <p:nvPr/>
        </p:nvSpPr>
        <p:spPr bwMode="auto">
          <a:xfrm flipV="1">
            <a:off x="7113588" y="395128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772" name="Text Box 12"/>
          <p:cNvSpPr txBox="1">
            <a:spLocks noChangeArrowheads="1"/>
          </p:cNvSpPr>
          <p:nvPr/>
        </p:nvSpPr>
        <p:spPr bwMode="auto">
          <a:xfrm>
            <a:off x="7732713" y="2181225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10.0.0.1</a:t>
            </a:r>
          </a:p>
        </p:txBody>
      </p:sp>
      <p:sp>
        <p:nvSpPr>
          <p:cNvPr id="245773" name="Text Box 13"/>
          <p:cNvSpPr txBox="1">
            <a:spLocks noChangeArrowheads="1"/>
          </p:cNvSpPr>
          <p:nvPr/>
        </p:nvSpPr>
        <p:spPr bwMode="auto">
          <a:xfrm>
            <a:off x="7859713" y="2949575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10.0.0.2</a:t>
            </a:r>
          </a:p>
        </p:txBody>
      </p:sp>
      <p:sp>
        <p:nvSpPr>
          <p:cNvPr id="245774" name="Text Box 14"/>
          <p:cNvSpPr txBox="1">
            <a:spLocks noChangeArrowheads="1"/>
          </p:cNvSpPr>
          <p:nvPr/>
        </p:nvSpPr>
        <p:spPr bwMode="auto">
          <a:xfrm>
            <a:off x="7821613" y="3844925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10.0.0.3</a:t>
            </a:r>
          </a:p>
        </p:txBody>
      </p:sp>
      <p:sp>
        <p:nvSpPr>
          <p:cNvPr id="245775" name="Text Box 15"/>
          <p:cNvSpPr txBox="1">
            <a:spLocks noChangeArrowheads="1"/>
          </p:cNvSpPr>
          <p:nvPr/>
        </p:nvSpPr>
        <p:spPr bwMode="auto">
          <a:xfrm>
            <a:off x="4217988" y="2771775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10.0.0.4</a:t>
            </a:r>
          </a:p>
        </p:txBody>
      </p:sp>
      <p:sp>
        <p:nvSpPr>
          <p:cNvPr id="245776" name="Line 16"/>
          <p:cNvSpPr>
            <a:spLocks noChangeShapeType="1"/>
          </p:cNvSpPr>
          <p:nvPr/>
        </p:nvSpPr>
        <p:spPr bwMode="auto">
          <a:xfrm flipH="1">
            <a:off x="4341813" y="302260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777" name="Text Box 17"/>
          <p:cNvSpPr txBox="1">
            <a:spLocks noChangeArrowheads="1"/>
          </p:cNvSpPr>
          <p:nvPr/>
        </p:nvSpPr>
        <p:spPr bwMode="auto">
          <a:xfrm>
            <a:off x="2379663" y="3328988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sp>
        <p:nvSpPr>
          <p:cNvPr id="245778" name="Line 18"/>
          <p:cNvSpPr>
            <a:spLocks noChangeShapeType="1"/>
          </p:cNvSpPr>
          <p:nvPr/>
        </p:nvSpPr>
        <p:spPr bwMode="auto">
          <a:xfrm flipH="1">
            <a:off x="3602038" y="32607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45779" name="Group 19"/>
          <p:cNvGrpSpPr>
            <a:grpSpLocks/>
          </p:cNvGrpSpPr>
          <p:nvPr/>
        </p:nvGrpSpPr>
        <p:grpSpPr bwMode="auto">
          <a:xfrm>
            <a:off x="3746500" y="3054350"/>
            <a:ext cx="555625" cy="307975"/>
            <a:chOff x="3600" y="219"/>
            <a:chExt cx="360" cy="175"/>
          </a:xfrm>
        </p:grpSpPr>
        <p:sp>
          <p:nvSpPr>
            <p:cNvPr id="245780" name="Oval 2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1" name="Line 2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2" name="Line 2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3" name="Rectangle 2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245784" name="Oval 2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5785" name="Group 2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5786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87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88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5789" name="Group 2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5790" name="Line 3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91" name="Line 3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92" name="Line 3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5839" name="Line 79"/>
          <p:cNvSpPr>
            <a:spLocks noChangeShapeType="1"/>
          </p:cNvSpPr>
          <p:nvPr/>
        </p:nvSpPr>
        <p:spPr bwMode="auto">
          <a:xfrm>
            <a:off x="706438" y="322262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1" name="Text Box 81"/>
          <p:cNvSpPr txBox="1">
            <a:spLocks noChangeArrowheads="1"/>
          </p:cNvSpPr>
          <p:nvPr/>
        </p:nvSpPr>
        <p:spPr bwMode="auto">
          <a:xfrm>
            <a:off x="4691063" y="1679575"/>
            <a:ext cx="23320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local network</a:t>
            </a:r>
          </a:p>
          <a:p>
            <a:pPr algn="ctr"/>
            <a:r>
              <a:rPr lang="en-US"/>
              <a:t>(e.g., home network)</a:t>
            </a:r>
          </a:p>
          <a:p>
            <a:pPr algn="ctr"/>
            <a:r>
              <a:rPr lang="en-US"/>
              <a:t>10.0.0/24</a:t>
            </a:r>
          </a:p>
        </p:txBody>
      </p:sp>
      <p:sp>
        <p:nvSpPr>
          <p:cNvPr id="245842" name="Line 82"/>
          <p:cNvSpPr>
            <a:spLocks noChangeShapeType="1"/>
          </p:cNvSpPr>
          <p:nvPr/>
        </p:nvSpPr>
        <p:spPr bwMode="auto">
          <a:xfrm>
            <a:off x="69850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3" name="Line 83"/>
          <p:cNvSpPr>
            <a:spLocks noChangeShapeType="1"/>
          </p:cNvSpPr>
          <p:nvPr/>
        </p:nvSpPr>
        <p:spPr bwMode="auto">
          <a:xfrm>
            <a:off x="4033838" y="1760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4" name="Line 84"/>
          <p:cNvSpPr>
            <a:spLocks noChangeShapeType="1"/>
          </p:cNvSpPr>
          <p:nvPr/>
        </p:nvSpPr>
        <p:spPr bwMode="auto">
          <a:xfrm flipH="1" flipV="1">
            <a:off x="4173538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6" name="Line 86"/>
          <p:cNvSpPr>
            <a:spLocks noChangeShapeType="1"/>
          </p:cNvSpPr>
          <p:nvPr/>
        </p:nvSpPr>
        <p:spPr bwMode="auto">
          <a:xfrm>
            <a:off x="25781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7" name="Line 87"/>
          <p:cNvSpPr>
            <a:spLocks noChangeShapeType="1"/>
          </p:cNvSpPr>
          <p:nvPr/>
        </p:nvSpPr>
        <p:spPr bwMode="auto">
          <a:xfrm flipH="1" flipV="1">
            <a:off x="766763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8" name="Text Box 88"/>
          <p:cNvSpPr txBox="1">
            <a:spLocks noChangeArrowheads="1"/>
          </p:cNvSpPr>
          <p:nvPr/>
        </p:nvSpPr>
        <p:spPr bwMode="auto">
          <a:xfrm>
            <a:off x="1571625" y="1666875"/>
            <a:ext cx="112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rest of</a:t>
            </a:r>
          </a:p>
          <a:p>
            <a:pPr algn="ctr"/>
            <a:r>
              <a:rPr lang="en-US"/>
              <a:t>Internet</a:t>
            </a:r>
          </a:p>
        </p:txBody>
      </p:sp>
      <p:sp>
        <p:nvSpPr>
          <p:cNvPr id="245849" name="Line 89"/>
          <p:cNvSpPr>
            <a:spLocks noChangeShapeType="1"/>
          </p:cNvSpPr>
          <p:nvPr/>
        </p:nvSpPr>
        <p:spPr bwMode="auto">
          <a:xfrm flipH="1" flipV="1">
            <a:off x="2819400" y="3644900"/>
            <a:ext cx="11113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50" name="Text Box 90"/>
          <p:cNvSpPr txBox="1">
            <a:spLocks noChangeArrowheads="1"/>
          </p:cNvSpPr>
          <p:nvPr/>
        </p:nvSpPr>
        <p:spPr bwMode="auto">
          <a:xfrm>
            <a:off x="4478338" y="4414838"/>
            <a:ext cx="36163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/>
              <a:t>Datagrams with source or </a:t>
            </a:r>
          </a:p>
          <a:p>
            <a:pPr algn="ctr"/>
            <a:r>
              <a:rPr lang="en-US" sz="2000"/>
              <a:t>destination in this network</a:t>
            </a:r>
          </a:p>
          <a:p>
            <a:pPr algn="ctr"/>
            <a:r>
              <a:rPr lang="en-US" sz="2000"/>
              <a:t>have 10.0.0/24 address for </a:t>
            </a:r>
          </a:p>
          <a:p>
            <a:pPr algn="ctr"/>
            <a:r>
              <a:rPr lang="en-US" sz="2000"/>
              <a:t>source, destination (as usual)</a:t>
            </a:r>
          </a:p>
        </p:txBody>
      </p:sp>
      <p:sp>
        <p:nvSpPr>
          <p:cNvPr id="245851" name="Line 91"/>
          <p:cNvSpPr>
            <a:spLocks noChangeShapeType="1"/>
          </p:cNvSpPr>
          <p:nvPr/>
        </p:nvSpPr>
        <p:spPr bwMode="auto">
          <a:xfrm flipH="1" flipV="1">
            <a:off x="5838825" y="3451225"/>
            <a:ext cx="11113" cy="996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52" name="Text Box 92"/>
          <p:cNvSpPr txBox="1">
            <a:spLocks noChangeArrowheads="1"/>
          </p:cNvSpPr>
          <p:nvPr/>
        </p:nvSpPr>
        <p:spPr bwMode="auto">
          <a:xfrm>
            <a:off x="0" y="4424363"/>
            <a:ext cx="44989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i="1">
                <a:solidFill>
                  <a:srgbClr val="FF0000"/>
                </a:solidFill>
              </a:rPr>
              <a:t>All</a:t>
            </a:r>
            <a:r>
              <a:rPr lang="en-US" sz="2000"/>
              <a:t> datagrams </a:t>
            </a:r>
            <a:r>
              <a:rPr lang="en-US" sz="2000" i="1">
                <a:solidFill>
                  <a:srgbClr val="FF0000"/>
                </a:solidFill>
              </a:rPr>
              <a:t>leaving</a:t>
            </a:r>
            <a:r>
              <a:rPr lang="en-US" sz="2000"/>
              <a:t> local</a:t>
            </a:r>
          </a:p>
          <a:p>
            <a:pPr algn="ctr"/>
            <a:r>
              <a:rPr lang="en-US" sz="2000"/>
              <a:t>network have </a:t>
            </a:r>
            <a:r>
              <a:rPr lang="en-US" sz="2000">
                <a:solidFill>
                  <a:srgbClr val="FF0000"/>
                </a:solidFill>
              </a:rPr>
              <a:t>same</a:t>
            </a:r>
            <a:r>
              <a:rPr lang="en-US" sz="2000"/>
              <a:t> single source NAT IP address: 138.76.29.7,</a:t>
            </a:r>
          </a:p>
          <a:p>
            <a:pPr algn="ctr"/>
            <a:r>
              <a:rPr lang="en-US" sz="2000"/>
              <a:t>different source port numbers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8042" y="0"/>
            <a:ext cx="702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Cant get more IP addresses?  well there is always…..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30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0" grpId="0" animBg="1"/>
      <p:bldP spid="245762" grpId="0"/>
      <p:bldP spid="245764" grpId="0" animBg="1"/>
      <p:bldP spid="245768" grpId="0" animBg="1"/>
      <p:bldP spid="245769" grpId="0" animBg="1"/>
      <p:bldP spid="245770" grpId="0" animBg="1"/>
      <p:bldP spid="245771" grpId="0" animBg="1"/>
      <p:bldP spid="245772" grpId="0"/>
      <p:bldP spid="245773" grpId="0"/>
      <p:bldP spid="245774" grpId="0"/>
      <p:bldP spid="245775" grpId="0"/>
      <p:bldP spid="245776" grpId="0" animBg="1"/>
      <p:bldP spid="245777" grpId="0"/>
      <p:bldP spid="245778" grpId="0" animBg="1"/>
      <p:bldP spid="245839" grpId="0" animBg="1"/>
      <p:bldP spid="245841" grpId="0"/>
      <p:bldP spid="245842" grpId="0" animBg="1"/>
      <p:bldP spid="245843" grpId="0" animBg="1"/>
      <p:bldP spid="245844" grpId="0" animBg="1"/>
      <p:bldP spid="245846" grpId="0" animBg="1"/>
      <p:bldP spid="245847" grpId="0" animBg="1"/>
      <p:bldP spid="245848" grpId="0"/>
      <p:bldP spid="245849" grpId="0" animBg="1"/>
      <p:bldP spid="245850" grpId="0"/>
      <p:bldP spid="245851" grpId="0" animBg="1"/>
      <p:bldP spid="245852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6047F-EBE1-AD45-B595-7FF8EA68D175}" type="slidenum">
              <a:rPr lang="en-US" smtClean="0"/>
              <a:pPr/>
              <a:t>114</a:t>
            </a:fld>
            <a:endParaRPr lang="en-US" dirty="0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66075" cy="1143000"/>
          </a:xfrm>
        </p:spPr>
        <p:txBody>
          <a:bodyPr/>
          <a:lstStyle/>
          <a:p>
            <a:r>
              <a:rPr lang="en-US" sz="3600"/>
              <a:t>NAT: Network Address Translation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75675" cy="46482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Motivation:</a:t>
            </a:r>
            <a:r>
              <a:rPr lang="en-US" sz="2400" dirty="0"/>
              <a:t> local network uses just one IP address as far as outside world is concerned:</a:t>
            </a:r>
          </a:p>
          <a:p>
            <a:pPr lvl="1"/>
            <a:r>
              <a:rPr lang="en-US" dirty="0"/>
              <a:t>range of addresses not needed from ISP:  just one IP address for all devices</a:t>
            </a:r>
          </a:p>
          <a:p>
            <a:pPr lvl="1"/>
            <a:r>
              <a:rPr lang="en-US" dirty="0"/>
              <a:t>can change addresses of devices in local network without notifying outside world</a:t>
            </a:r>
          </a:p>
          <a:p>
            <a:pPr lvl="1"/>
            <a:r>
              <a:rPr lang="en-US" dirty="0"/>
              <a:t>can change ISP without changing addresses of devices in local network</a:t>
            </a:r>
          </a:p>
          <a:p>
            <a:pPr lvl="1"/>
            <a:r>
              <a:rPr lang="en-US" dirty="0"/>
              <a:t>devices inside local net not explicitly addressable, visible by outside world (a security plus)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62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E670-8DEB-774B-8F0C-89B9E582571E}" type="slidenum">
              <a:rPr lang="en-US" smtClean="0"/>
              <a:pPr/>
              <a:t>115</a:t>
            </a:fld>
            <a:endParaRPr lang="en-US" dirty="0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66075" cy="1143000"/>
          </a:xfrm>
        </p:spPr>
        <p:txBody>
          <a:bodyPr/>
          <a:lstStyle/>
          <a:p>
            <a:r>
              <a:rPr lang="en-US" sz="3600"/>
              <a:t>NAT: Network Address Translation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82700"/>
            <a:ext cx="8575675" cy="4648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ZapfDingbats" charset="0"/>
              <a:buNone/>
            </a:pPr>
            <a:r>
              <a:rPr lang="en-US" sz="2400">
                <a:solidFill>
                  <a:srgbClr val="FF0000"/>
                </a:solidFill>
              </a:rPr>
              <a:t>Implementation:</a:t>
            </a:r>
            <a:r>
              <a:rPr lang="en-US" sz="2400"/>
              <a:t> NAT router must:</a:t>
            </a:r>
            <a:br>
              <a:rPr lang="en-US" sz="2400"/>
            </a:br>
            <a:endParaRPr lang="en-US" sz="2400"/>
          </a:p>
          <a:p>
            <a:pPr lvl="1">
              <a:lnSpc>
                <a:spcPct val="80000"/>
              </a:lnSpc>
            </a:pPr>
            <a:r>
              <a:rPr lang="en-US" i="1">
                <a:solidFill>
                  <a:schemeClr val="accent2"/>
                </a:solidFill>
              </a:rPr>
              <a:t>outgoing datagrams: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i="1">
                <a:solidFill>
                  <a:schemeClr val="accent2"/>
                </a:solidFill>
              </a:rPr>
              <a:t>replace</a:t>
            </a:r>
            <a:r>
              <a:rPr lang="en-US"/>
              <a:t> (source IP address, port #) of every outgoing datagram to (NAT IP address, new port #)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400"/>
              <a:t>. . . remote clients/servers will respond using (NAT IP address, new port #) as destination addr.</a:t>
            </a:r>
            <a:br>
              <a:rPr lang="en-US" sz="2400"/>
            </a:br>
            <a:endParaRPr lang="en-US" sz="2400"/>
          </a:p>
          <a:p>
            <a:pPr lvl="1">
              <a:lnSpc>
                <a:spcPct val="80000"/>
              </a:lnSpc>
            </a:pPr>
            <a:r>
              <a:rPr lang="en-US" i="1">
                <a:solidFill>
                  <a:schemeClr val="accent2"/>
                </a:solidFill>
              </a:rPr>
              <a:t>remember (in NAT translation table) </a:t>
            </a:r>
            <a:r>
              <a:rPr lang="en-US"/>
              <a:t>every (source IP address, port #)  to (NAT IP address, new port #) translation pair</a:t>
            </a:r>
            <a:br>
              <a:rPr lang="en-US"/>
            </a:br>
            <a:endParaRPr lang="en-US"/>
          </a:p>
          <a:p>
            <a:pPr lvl="1">
              <a:lnSpc>
                <a:spcPct val="80000"/>
              </a:lnSpc>
            </a:pPr>
            <a:r>
              <a:rPr lang="en-US" i="1">
                <a:solidFill>
                  <a:schemeClr val="accent2"/>
                </a:solidFill>
              </a:rPr>
              <a:t>incoming datagrams: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i="1">
                <a:solidFill>
                  <a:schemeClr val="accent2"/>
                </a:solidFill>
              </a:rPr>
              <a:t>replace</a:t>
            </a:r>
            <a:r>
              <a:rPr lang="en-US"/>
              <a:t> (NAT IP address, new port #) in dest fields of every incoming datagram with corresponding (source IP address, port #) stored in NAT table</a:t>
            </a:r>
          </a:p>
          <a:p>
            <a:pPr lvl="1">
              <a:lnSpc>
                <a:spcPct val="8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42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FC06-3228-024B-8B68-BC1FD18C6AFA}" type="slidenum">
              <a:rPr lang="en-US" smtClean="0"/>
              <a:pPr/>
              <a:t>116</a:t>
            </a:fld>
            <a:endParaRPr lang="en-US" dirty="0"/>
          </a:p>
        </p:txBody>
      </p:sp>
      <p:sp>
        <p:nvSpPr>
          <p:cNvPr id="233611" name="Freeform 139"/>
          <p:cNvSpPr>
            <a:spLocks/>
          </p:cNvSpPr>
          <p:nvPr/>
        </p:nvSpPr>
        <p:spPr bwMode="auto">
          <a:xfrm>
            <a:off x="179388" y="3651250"/>
            <a:ext cx="4089400" cy="1355725"/>
          </a:xfrm>
          <a:custGeom>
            <a:avLst/>
            <a:gdLst>
              <a:gd name="T0" fmla="*/ 1888 w 2269"/>
              <a:gd name="T1" fmla="*/ 285 h 854"/>
              <a:gd name="T2" fmla="*/ 418 w 2269"/>
              <a:gd name="T3" fmla="*/ 283 h 854"/>
              <a:gd name="T4" fmla="*/ 60 w 2269"/>
              <a:gd name="T5" fmla="*/ 83 h 854"/>
              <a:gd name="T6" fmla="*/ 60 w 2269"/>
              <a:gd name="T7" fmla="*/ 781 h 854"/>
              <a:gd name="T8" fmla="*/ 374 w 2269"/>
              <a:gd name="T9" fmla="*/ 519 h 854"/>
              <a:gd name="T10" fmla="*/ 2017 w 2269"/>
              <a:gd name="T11" fmla="*/ 447 h 854"/>
              <a:gd name="T12" fmla="*/ 1888 w 2269"/>
              <a:gd name="T13" fmla="*/ 285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NAT: Network Address Translation</a:t>
            </a:r>
          </a:p>
        </p:txBody>
      </p:sp>
      <p:sp>
        <p:nvSpPr>
          <p:cNvPr id="233501" name="Freeform 29"/>
          <p:cNvSpPr>
            <a:spLocks/>
          </p:cNvSpPr>
          <p:nvPr/>
        </p:nvSpPr>
        <p:spPr bwMode="auto">
          <a:xfrm>
            <a:off x="4468813" y="2922588"/>
            <a:ext cx="3738562" cy="2697162"/>
          </a:xfrm>
          <a:custGeom>
            <a:avLst/>
            <a:gdLst>
              <a:gd name="T0" fmla="*/ 349 w 2355"/>
              <a:gd name="T1" fmla="*/ 761 h 1699"/>
              <a:gd name="T2" fmla="*/ 1651 w 2355"/>
              <a:gd name="T3" fmla="*/ 732 h 1699"/>
              <a:gd name="T4" fmla="*/ 1773 w 2355"/>
              <a:gd name="T5" fmla="*/ 230 h 1699"/>
              <a:gd name="T6" fmla="*/ 2029 w 2355"/>
              <a:gd name="T7" fmla="*/ 8 h 1699"/>
              <a:gd name="T8" fmla="*/ 2267 w 2355"/>
              <a:gd name="T9" fmla="*/ 183 h 1699"/>
              <a:gd name="T10" fmla="*/ 2355 w 2355"/>
              <a:gd name="T11" fmla="*/ 942 h 1699"/>
              <a:gd name="T12" fmla="*/ 2267 w 2355"/>
              <a:gd name="T13" fmla="*/ 1592 h 1699"/>
              <a:gd name="T14" fmla="*/ 1840 w 2355"/>
              <a:gd name="T15" fmla="*/ 1586 h 1699"/>
              <a:gd name="T16" fmla="*/ 1670 w 2355"/>
              <a:gd name="T17" fmla="*/ 1025 h 1699"/>
              <a:gd name="T18" fmla="*/ 220 w 2355"/>
              <a:gd name="T19" fmla="*/ 923 h 1699"/>
              <a:gd name="T20" fmla="*/ 349 w 2355"/>
              <a:gd name="T21" fmla="*/ 761 h 1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3499" name="Object 27"/>
          <p:cNvGraphicFramePr>
            <a:graphicFrameLocks noGrp="1" noChangeAspect="1"/>
          </p:cNvGraphicFramePr>
          <p:nvPr>
            <p:ph sz="half" idx="2"/>
          </p:nvPr>
        </p:nvGraphicFramePr>
        <p:xfrm>
          <a:off x="7497763" y="3233738"/>
          <a:ext cx="55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75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7763" y="3233738"/>
                        <a:ext cx="555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502" name="Object 30"/>
          <p:cNvGraphicFramePr>
            <a:graphicFrameLocks noChangeAspect="1"/>
          </p:cNvGraphicFramePr>
          <p:nvPr/>
        </p:nvGraphicFramePr>
        <p:xfrm>
          <a:off x="7546975" y="4022725"/>
          <a:ext cx="5794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76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6975" y="4022725"/>
                        <a:ext cx="5794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503" name="Object 31"/>
          <p:cNvGraphicFramePr>
            <a:graphicFrameLocks noChangeAspect="1"/>
          </p:cNvGraphicFramePr>
          <p:nvPr/>
        </p:nvGraphicFramePr>
        <p:xfrm>
          <a:off x="7518400" y="4787900"/>
          <a:ext cx="5635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77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4787900"/>
                        <a:ext cx="5635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504" name="Line 32"/>
          <p:cNvSpPr>
            <a:spLocks noChangeShapeType="1"/>
          </p:cNvSpPr>
          <p:nvPr/>
        </p:nvSpPr>
        <p:spPr bwMode="auto">
          <a:xfrm>
            <a:off x="4583113" y="424497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05" name="Line 33"/>
          <p:cNvSpPr>
            <a:spLocks noChangeShapeType="1"/>
          </p:cNvSpPr>
          <p:nvPr/>
        </p:nvSpPr>
        <p:spPr bwMode="auto">
          <a:xfrm flipH="1">
            <a:off x="7418388" y="3502025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06" name="Line 34"/>
          <p:cNvSpPr>
            <a:spLocks noChangeShapeType="1"/>
          </p:cNvSpPr>
          <p:nvPr/>
        </p:nvSpPr>
        <p:spPr bwMode="auto">
          <a:xfrm>
            <a:off x="7423150" y="3497263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07" name="Line 35"/>
          <p:cNvSpPr>
            <a:spLocks noChangeShapeType="1"/>
          </p:cNvSpPr>
          <p:nvPr/>
        </p:nvSpPr>
        <p:spPr bwMode="auto">
          <a:xfrm flipV="1">
            <a:off x="7429500" y="5002213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08" name="Text Box 36"/>
          <p:cNvSpPr txBox="1">
            <a:spLocks noChangeArrowheads="1"/>
          </p:cNvSpPr>
          <p:nvPr/>
        </p:nvSpPr>
        <p:spPr bwMode="auto">
          <a:xfrm>
            <a:off x="8048625" y="3232150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10.0.0.1</a:t>
            </a:r>
          </a:p>
        </p:txBody>
      </p:sp>
      <p:sp>
        <p:nvSpPr>
          <p:cNvPr id="233509" name="Text Box 37"/>
          <p:cNvSpPr txBox="1">
            <a:spLocks noChangeArrowheads="1"/>
          </p:cNvSpPr>
          <p:nvPr/>
        </p:nvSpPr>
        <p:spPr bwMode="auto">
          <a:xfrm>
            <a:off x="8175625" y="4000500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10.0.0.2</a:t>
            </a:r>
          </a:p>
        </p:txBody>
      </p:sp>
      <p:sp>
        <p:nvSpPr>
          <p:cNvPr id="233510" name="Text Box 38"/>
          <p:cNvSpPr txBox="1">
            <a:spLocks noChangeArrowheads="1"/>
          </p:cNvSpPr>
          <p:nvPr/>
        </p:nvSpPr>
        <p:spPr bwMode="auto">
          <a:xfrm>
            <a:off x="8137525" y="4895850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10.0.0.3</a:t>
            </a:r>
          </a:p>
        </p:txBody>
      </p:sp>
      <p:grpSp>
        <p:nvGrpSpPr>
          <p:cNvPr id="233560" name="Group 88"/>
          <p:cNvGrpSpPr>
            <a:grpSpLocks/>
          </p:cNvGrpSpPr>
          <p:nvPr/>
        </p:nvGrpSpPr>
        <p:grpSpPr bwMode="auto">
          <a:xfrm>
            <a:off x="5635625" y="2860675"/>
            <a:ext cx="1871663" cy="1033463"/>
            <a:chOff x="3550" y="2055"/>
            <a:chExt cx="1179" cy="651"/>
          </a:xfrm>
        </p:grpSpPr>
        <p:grpSp>
          <p:nvGrpSpPr>
            <p:cNvPr id="233522" name="Group 50"/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233512" name="Rectangle 40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11" name="Text Box 39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200"/>
                  <a:t>S: 10.0.0.1, 3345</a:t>
                </a:r>
              </a:p>
              <a:p>
                <a:r>
                  <a:rPr lang="en-US" sz="1200"/>
                  <a:t>D: 128.119.40.186, 80</a:t>
                </a:r>
              </a:p>
            </p:txBody>
          </p:sp>
          <p:grpSp>
            <p:nvGrpSpPr>
              <p:cNvPr id="233516" name="Group 44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233515" name="Freeform 43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13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14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33517" name="Group 4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233518" name="Freeform 4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19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20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33523" name="Freeform 51"/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264 h 264"/>
                <a:gd name="T2" fmla="*/ 417 w 417"/>
                <a:gd name="T3" fmla="*/ 264 h 264"/>
                <a:gd name="T4" fmla="*/ 417 w 417"/>
                <a:gd name="T5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33559" name="Group 87"/>
            <p:cNvGrpSpPr>
              <a:grpSpLocks/>
            </p:cNvGrpSpPr>
            <p:nvPr/>
          </p:nvGrpSpPr>
          <p:grpSpPr bwMode="auto">
            <a:xfrm>
              <a:off x="4032" y="2419"/>
              <a:ext cx="218" cy="231"/>
              <a:chOff x="5140" y="403"/>
              <a:chExt cx="218" cy="231"/>
            </a:xfrm>
          </p:grpSpPr>
          <p:sp>
            <p:nvSpPr>
              <p:cNvPr id="233558" name="Oval 8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24" name="Text Box 52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</p:grpSp>
      <p:sp>
        <p:nvSpPr>
          <p:cNvPr id="233526" name="Text Box 54"/>
          <p:cNvSpPr txBox="1">
            <a:spLocks noChangeArrowheads="1"/>
          </p:cNvSpPr>
          <p:nvPr/>
        </p:nvSpPr>
        <p:spPr bwMode="auto">
          <a:xfrm>
            <a:off x="4533900" y="3822700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10.0.0.4</a:t>
            </a:r>
          </a:p>
        </p:txBody>
      </p:sp>
      <p:sp>
        <p:nvSpPr>
          <p:cNvPr id="233527" name="Line 55"/>
          <p:cNvSpPr>
            <a:spLocks noChangeShapeType="1"/>
          </p:cNvSpPr>
          <p:nvPr/>
        </p:nvSpPr>
        <p:spPr bwMode="auto">
          <a:xfrm flipH="1">
            <a:off x="4657725" y="40735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28" name="Text Box 56"/>
          <p:cNvSpPr txBox="1">
            <a:spLocks noChangeArrowheads="1"/>
          </p:cNvSpPr>
          <p:nvPr/>
        </p:nvSpPr>
        <p:spPr bwMode="auto">
          <a:xfrm>
            <a:off x="2695575" y="4379913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sp>
        <p:nvSpPr>
          <p:cNvPr id="233529" name="Line 57"/>
          <p:cNvSpPr>
            <a:spLocks noChangeShapeType="1"/>
          </p:cNvSpPr>
          <p:nvPr/>
        </p:nvSpPr>
        <p:spPr bwMode="auto">
          <a:xfrm flipH="1">
            <a:off x="3917950" y="431165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33531" name="Group 59"/>
          <p:cNvGrpSpPr>
            <a:grpSpLocks/>
          </p:cNvGrpSpPr>
          <p:nvPr/>
        </p:nvGrpSpPr>
        <p:grpSpPr bwMode="auto">
          <a:xfrm>
            <a:off x="6469063" y="1541463"/>
            <a:ext cx="2503487" cy="1417637"/>
            <a:chOff x="3944" y="971"/>
            <a:chExt cx="1577" cy="893"/>
          </a:xfrm>
        </p:grpSpPr>
        <p:sp>
          <p:nvSpPr>
            <p:cNvPr id="233525" name="Text Box 53"/>
            <p:cNvSpPr txBox="1">
              <a:spLocks noChangeArrowheads="1"/>
            </p:cNvSpPr>
            <p:nvPr/>
          </p:nvSpPr>
          <p:spPr bwMode="auto">
            <a:xfrm>
              <a:off x="4121" y="971"/>
              <a:ext cx="140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u="sng">
                  <a:solidFill>
                    <a:srgbClr val="FF0000"/>
                  </a:solidFill>
                </a:rPr>
                <a:t>1:</a:t>
              </a:r>
              <a:r>
                <a:rPr lang="en-US">
                  <a:solidFill>
                    <a:srgbClr val="FF0000"/>
                  </a:solidFill>
                </a:rPr>
                <a:t> host 10.0.0.1 </a:t>
              </a:r>
            </a:p>
            <a:p>
              <a:r>
                <a:rPr lang="en-US">
                  <a:solidFill>
                    <a:srgbClr val="FF0000"/>
                  </a:solidFill>
                </a:rPr>
                <a:t>sends datagram to </a:t>
              </a:r>
            </a:p>
            <a:p>
              <a:r>
                <a:rPr lang="en-US">
                  <a:solidFill>
                    <a:srgbClr val="FF0000"/>
                  </a:solidFill>
                </a:rPr>
                <a:t>128.119.40.186, 80</a:t>
              </a:r>
            </a:p>
          </p:txBody>
        </p:sp>
        <p:sp>
          <p:nvSpPr>
            <p:cNvPr id="233530" name="Line 58"/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33539" name="Freeform 67"/>
          <p:cNvSpPr>
            <a:spLocks/>
          </p:cNvSpPr>
          <p:nvPr/>
        </p:nvSpPr>
        <p:spPr bwMode="auto">
          <a:xfrm>
            <a:off x="2344738" y="2627313"/>
            <a:ext cx="3862387" cy="1531937"/>
          </a:xfrm>
          <a:custGeom>
            <a:avLst/>
            <a:gdLst>
              <a:gd name="T0" fmla="*/ 0 w 2433"/>
              <a:gd name="T1" fmla="*/ 64 h 965"/>
              <a:gd name="T2" fmla="*/ 2352 w 2433"/>
              <a:gd name="T3" fmla="*/ 64 h 965"/>
              <a:gd name="T4" fmla="*/ 1640 w 2433"/>
              <a:gd name="T5" fmla="*/ 450 h 965"/>
              <a:gd name="T6" fmla="*/ 1308 w 2433"/>
              <a:gd name="T7" fmla="*/ 965 h 965"/>
              <a:gd name="T8" fmla="*/ 1159 w 2433"/>
              <a:gd name="T9" fmla="*/ 965 h 965"/>
              <a:gd name="T10" fmla="*/ 820 w 2433"/>
              <a:gd name="T11" fmla="*/ 396 h 965"/>
              <a:gd name="T12" fmla="*/ 0 w 2433"/>
              <a:gd name="T13" fmla="*/ 64 h 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34" name="Rectangle 62"/>
          <p:cNvSpPr>
            <a:spLocks noChangeArrowheads="1"/>
          </p:cNvSpPr>
          <p:nvPr/>
        </p:nvSpPr>
        <p:spPr bwMode="auto">
          <a:xfrm>
            <a:off x="2344738" y="1374775"/>
            <a:ext cx="37846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532" name="Text Box 60"/>
          <p:cNvSpPr txBox="1">
            <a:spLocks noChangeArrowheads="1"/>
          </p:cNvSpPr>
          <p:nvPr/>
        </p:nvSpPr>
        <p:spPr bwMode="auto">
          <a:xfrm>
            <a:off x="2260600" y="1423988"/>
            <a:ext cx="3929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NAT translation table</a:t>
            </a:r>
          </a:p>
          <a:p>
            <a:pPr algn="ctr"/>
            <a:r>
              <a:rPr lang="en-US"/>
              <a:t>WAN side addr        LAN side addr</a:t>
            </a:r>
          </a:p>
        </p:txBody>
      </p:sp>
      <p:sp>
        <p:nvSpPr>
          <p:cNvPr id="233535" name="Line 63"/>
          <p:cNvSpPr>
            <a:spLocks noChangeShapeType="1"/>
          </p:cNvSpPr>
          <p:nvPr/>
        </p:nvSpPr>
        <p:spPr bwMode="auto">
          <a:xfrm flipV="1">
            <a:off x="2344738" y="1747838"/>
            <a:ext cx="37909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36" name="Line 64"/>
          <p:cNvSpPr>
            <a:spLocks noChangeShapeType="1"/>
          </p:cNvSpPr>
          <p:nvPr/>
        </p:nvSpPr>
        <p:spPr bwMode="auto">
          <a:xfrm flipV="1">
            <a:off x="2359025" y="2025650"/>
            <a:ext cx="37496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37" name="Line 65"/>
          <p:cNvSpPr>
            <a:spLocks noChangeShapeType="1"/>
          </p:cNvSpPr>
          <p:nvPr/>
        </p:nvSpPr>
        <p:spPr bwMode="auto">
          <a:xfrm>
            <a:off x="4468813" y="1770063"/>
            <a:ext cx="31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33482" name="Group 10"/>
          <p:cNvGrpSpPr>
            <a:grpSpLocks/>
          </p:cNvGrpSpPr>
          <p:nvPr/>
        </p:nvGrpSpPr>
        <p:grpSpPr bwMode="auto">
          <a:xfrm>
            <a:off x="4062413" y="4105275"/>
            <a:ext cx="555625" cy="307975"/>
            <a:chOff x="3600" y="219"/>
            <a:chExt cx="360" cy="175"/>
          </a:xfrm>
        </p:grpSpPr>
        <p:sp>
          <p:nvSpPr>
            <p:cNvPr id="233483" name="Oval 1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4" name="Line 1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5" name="Line 1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6" name="Rectangle 1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233487" name="Oval 1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3488" name="Group 1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3489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90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91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3492" name="Group 2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3493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94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95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3533" name="Text Box 61"/>
          <p:cNvSpPr txBox="1">
            <a:spLocks noChangeArrowheads="1"/>
          </p:cNvSpPr>
          <p:nvPr/>
        </p:nvSpPr>
        <p:spPr bwMode="auto">
          <a:xfrm>
            <a:off x="2362200" y="2049463"/>
            <a:ext cx="37830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138.76.29.7, 5001   10.0.0.1, 3345</a:t>
            </a:r>
          </a:p>
          <a:p>
            <a:pPr algn="ctr"/>
            <a:r>
              <a:rPr lang="en-US"/>
              <a:t>……                                         ……</a:t>
            </a:r>
          </a:p>
        </p:txBody>
      </p:sp>
      <p:grpSp>
        <p:nvGrpSpPr>
          <p:cNvPr id="233607" name="Group 135"/>
          <p:cNvGrpSpPr>
            <a:grpSpLocks/>
          </p:cNvGrpSpPr>
          <p:nvPr/>
        </p:nvGrpSpPr>
        <p:grpSpPr bwMode="auto">
          <a:xfrm>
            <a:off x="4765675" y="3435350"/>
            <a:ext cx="2784475" cy="1631950"/>
            <a:chOff x="3002" y="2417"/>
            <a:chExt cx="1754" cy="1028"/>
          </a:xfrm>
        </p:grpSpPr>
        <p:sp>
          <p:nvSpPr>
            <p:cNvPr id="233563" name="Rectangle 91"/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564" name="Text Box 92"/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/>
                <a:t>S: 128.119.40.186, 80 </a:t>
              </a:r>
            </a:p>
            <a:p>
              <a:r>
                <a:rPr lang="en-US" sz="1200"/>
                <a:t>D: 10.0.0.1, 3345</a:t>
              </a:r>
            </a:p>
            <a:p>
              <a:endParaRPr lang="en-US" sz="1200"/>
            </a:p>
          </p:txBody>
        </p:sp>
        <p:grpSp>
          <p:nvGrpSpPr>
            <p:cNvPr id="233565" name="Group 93"/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233566" name="Freeform 94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67" name="Line 95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68" name="Line 96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33569" name="Group 97"/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233570" name="Freeform 9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71" name="Line 9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72" name="Line 10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33573" name="Freeform 101"/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33574" name="Group 102"/>
            <p:cNvGrpSpPr>
              <a:grpSpLocks/>
            </p:cNvGrpSpPr>
            <p:nvPr/>
          </p:nvGrpSpPr>
          <p:grpSpPr bwMode="auto">
            <a:xfrm>
              <a:off x="4240" y="3064"/>
              <a:ext cx="218" cy="231"/>
              <a:chOff x="5140" y="403"/>
              <a:chExt cx="218" cy="231"/>
            </a:xfrm>
          </p:grpSpPr>
          <p:sp>
            <p:nvSpPr>
              <p:cNvPr id="233575" name="Oval 103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6" name="Text Box 104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33580" name="Group 108"/>
          <p:cNvGrpSpPr>
            <a:grpSpLocks/>
          </p:cNvGrpSpPr>
          <p:nvPr/>
        </p:nvGrpSpPr>
        <p:grpSpPr bwMode="auto">
          <a:xfrm>
            <a:off x="1531938" y="3641725"/>
            <a:ext cx="2497137" cy="566738"/>
            <a:chOff x="1026" y="3559"/>
            <a:chExt cx="1573" cy="357"/>
          </a:xfrm>
        </p:grpSpPr>
        <p:grpSp>
          <p:nvGrpSpPr>
            <p:cNvPr id="233540" name="Group 68"/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233541" name="Rectangle 69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42" name="Text Box 70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200"/>
                  <a:t>S: 138.76.29.7, 5001</a:t>
                </a:r>
              </a:p>
              <a:p>
                <a:r>
                  <a:rPr lang="en-US" sz="1200"/>
                  <a:t>D: 128.119.40.186, 80</a:t>
                </a:r>
              </a:p>
            </p:txBody>
          </p:sp>
          <p:grpSp>
            <p:nvGrpSpPr>
              <p:cNvPr id="233543" name="Group 71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233544" name="Freeform 72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45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46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33547" name="Group 7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233548" name="Freeform 7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49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50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33551" name="Line 79"/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33577" name="Group 105"/>
            <p:cNvGrpSpPr>
              <a:grpSpLocks/>
            </p:cNvGrpSpPr>
            <p:nvPr/>
          </p:nvGrpSpPr>
          <p:grpSpPr bwMode="auto">
            <a:xfrm>
              <a:off x="1143" y="3616"/>
              <a:ext cx="218" cy="231"/>
              <a:chOff x="5140" y="403"/>
              <a:chExt cx="218" cy="231"/>
            </a:xfrm>
          </p:grpSpPr>
          <p:sp>
            <p:nvSpPr>
              <p:cNvPr id="233578" name="Oval 10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9" name="Text Box 107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33584" name="Group 112"/>
          <p:cNvGrpSpPr>
            <a:grpSpLocks/>
          </p:cNvGrpSpPr>
          <p:nvPr/>
        </p:nvGrpSpPr>
        <p:grpSpPr bwMode="auto">
          <a:xfrm>
            <a:off x="0" y="1643063"/>
            <a:ext cx="5154613" cy="2081212"/>
            <a:chOff x="0" y="1288"/>
            <a:chExt cx="3247" cy="1311"/>
          </a:xfrm>
        </p:grpSpPr>
        <p:sp>
          <p:nvSpPr>
            <p:cNvPr id="233554" name="Text Box 82"/>
            <p:cNvSpPr txBox="1">
              <a:spLocks noChangeArrowheads="1"/>
            </p:cNvSpPr>
            <p:nvPr/>
          </p:nvSpPr>
          <p:spPr bwMode="auto">
            <a:xfrm>
              <a:off x="0" y="1288"/>
              <a:ext cx="1357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u="sng">
                  <a:solidFill>
                    <a:srgbClr val="FF0000"/>
                  </a:solidFill>
                </a:rPr>
                <a:t>2:</a:t>
              </a:r>
              <a:r>
                <a:rPr lang="en-US">
                  <a:solidFill>
                    <a:srgbClr val="FF0000"/>
                  </a:solidFill>
                </a:rPr>
                <a:t> NAT router</a:t>
              </a:r>
            </a:p>
            <a:p>
              <a:r>
                <a:rPr lang="en-US">
                  <a:solidFill>
                    <a:srgbClr val="FF0000"/>
                  </a:solidFill>
                </a:rPr>
                <a:t>changes datagram</a:t>
              </a:r>
            </a:p>
            <a:p>
              <a:r>
                <a:rPr lang="en-US">
                  <a:solidFill>
                    <a:srgbClr val="FF0000"/>
                  </a:solidFill>
                </a:rPr>
                <a:t>source addr from</a:t>
              </a:r>
            </a:p>
            <a:p>
              <a:r>
                <a:rPr lang="en-US">
                  <a:solidFill>
                    <a:srgbClr val="FF0000"/>
                  </a:solidFill>
                </a:rPr>
                <a:t>10.0.0.1, 3345 to</a:t>
              </a:r>
            </a:p>
            <a:p>
              <a:r>
                <a:rPr lang="en-US">
                  <a:solidFill>
                    <a:srgbClr val="FF0000"/>
                  </a:solidFill>
                </a:rPr>
                <a:t>138.76.29.7, 5001,</a:t>
              </a:r>
            </a:p>
            <a:p>
              <a:r>
                <a:rPr lang="en-US">
                  <a:solidFill>
                    <a:srgbClr val="FF0000"/>
                  </a:solidFill>
                </a:rPr>
                <a:t>updates table</a:t>
              </a:r>
            </a:p>
          </p:txBody>
        </p:sp>
        <p:sp>
          <p:nvSpPr>
            <p:cNvPr id="233555" name="Line 83"/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3582" name="Line 110"/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3583" name="Line 111"/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3601" name="Group 129"/>
          <p:cNvGrpSpPr>
            <a:grpSpLocks/>
          </p:cNvGrpSpPr>
          <p:nvPr/>
        </p:nvGrpSpPr>
        <p:grpSpPr bwMode="auto">
          <a:xfrm>
            <a:off x="1360488" y="4681538"/>
            <a:ext cx="2471737" cy="696912"/>
            <a:chOff x="1163" y="3752"/>
            <a:chExt cx="1557" cy="439"/>
          </a:xfrm>
        </p:grpSpPr>
        <p:sp>
          <p:nvSpPr>
            <p:cNvPr id="233587" name="Rectangle 115"/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588" name="Text Box 116"/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/>
                <a:t>S: 128.119.40.186, 80 </a:t>
              </a:r>
            </a:p>
            <a:p>
              <a:r>
                <a:rPr lang="en-US" sz="1200"/>
                <a:t>D: 138.76.29.7, 5001</a:t>
              </a:r>
            </a:p>
            <a:p>
              <a:endParaRPr lang="en-US" sz="1200"/>
            </a:p>
          </p:txBody>
        </p:sp>
        <p:grpSp>
          <p:nvGrpSpPr>
            <p:cNvPr id="233589" name="Group 117"/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233590" name="Freeform 11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91" name="Line 11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92" name="Line 12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33593" name="Group 121"/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233594" name="Freeform 122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95" name="Line 123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96" name="Line 124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33597" name="Line 125"/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33598" name="Group 126"/>
            <p:cNvGrpSpPr>
              <a:grpSpLocks/>
            </p:cNvGrpSpPr>
            <p:nvPr/>
          </p:nvGrpSpPr>
          <p:grpSpPr bwMode="auto">
            <a:xfrm>
              <a:off x="2409" y="3818"/>
              <a:ext cx="218" cy="231"/>
              <a:chOff x="5140" y="403"/>
              <a:chExt cx="218" cy="231"/>
            </a:xfrm>
          </p:grpSpPr>
          <p:sp>
            <p:nvSpPr>
              <p:cNvPr id="233599" name="Oval 127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00" name="Text Box 128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</p:grpSp>
      <p:sp>
        <p:nvSpPr>
          <p:cNvPr id="233603" name="Text Box 131"/>
          <p:cNvSpPr txBox="1">
            <a:spLocks noChangeArrowheads="1"/>
          </p:cNvSpPr>
          <p:nvPr/>
        </p:nvSpPr>
        <p:spPr bwMode="auto">
          <a:xfrm>
            <a:off x="1317625" y="5141913"/>
            <a:ext cx="21590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3:</a:t>
            </a:r>
            <a:r>
              <a:rPr lang="en-US">
                <a:solidFill>
                  <a:srgbClr val="FF0000"/>
                </a:solidFill>
              </a:rPr>
              <a:t> Reply arrives</a:t>
            </a:r>
          </a:p>
          <a:p>
            <a:r>
              <a:rPr lang="en-US">
                <a:solidFill>
                  <a:srgbClr val="FF0000"/>
                </a:solidFill>
              </a:rPr>
              <a:t> dest. address:</a:t>
            </a:r>
          </a:p>
          <a:p>
            <a:r>
              <a:rPr lang="en-US">
                <a:solidFill>
                  <a:srgbClr val="FF0000"/>
                </a:solidFill>
              </a:rPr>
              <a:t> 138.76.29.7, 5001</a:t>
            </a:r>
          </a:p>
        </p:txBody>
      </p:sp>
      <p:sp>
        <p:nvSpPr>
          <p:cNvPr id="233608" name="Text Box 136"/>
          <p:cNvSpPr txBox="1">
            <a:spLocks noChangeArrowheads="1"/>
          </p:cNvSpPr>
          <p:nvPr/>
        </p:nvSpPr>
        <p:spPr bwMode="auto">
          <a:xfrm>
            <a:off x="4741863" y="4976813"/>
            <a:ext cx="4011612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4:</a:t>
            </a:r>
            <a:r>
              <a:rPr lang="en-US">
                <a:solidFill>
                  <a:srgbClr val="FF0000"/>
                </a:solidFill>
              </a:rPr>
              <a:t> NAT router</a:t>
            </a:r>
          </a:p>
          <a:p>
            <a:r>
              <a:rPr lang="en-US">
                <a:solidFill>
                  <a:srgbClr val="FF0000"/>
                </a:solidFill>
              </a:rPr>
              <a:t>changes datagram</a:t>
            </a:r>
          </a:p>
          <a:p>
            <a:r>
              <a:rPr lang="en-US">
                <a:solidFill>
                  <a:srgbClr val="FF0000"/>
                </a:solidFill>
              </a:rPr>
              <a:t>dest addr from</a:t>
            </a:r>
          </a:p>
          <a:p>
            <a:r>
              <a:rPr lang="en-US">
                <a:solidFill>
                  <a:srgbClr val="FF0000"/>
                </a:solidFill>
              </a:rPr>
              <a:t>138.76.29.7, 5001 to 10.0.0.1, 3345</a:t>
            </a:r>
            <a:r>
              <a:rPr lang="en-US"/>
              <a:t> </a:t>
            </a:r>
            <a:endParaRPr lang="en-US">
              <a:solidFill>
                <a:srgbClr val="FF0000"/>
              </a:solidFill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33610" name="Line 138"/>
          <p:cNvSpPr>
            <a:spLocks noChangeShapeType="1"/>
          </p:cNvSpPr>
          <p:nvPr/>
        </p:nvSpPr>
        <p:spPr bwMode="auto">
          <a:xfrm>
            <a:off x="1022350" y="42735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3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3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3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3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33" grpId="0"/>
      <p:bldP spid="233603" grpId="0"/>
      <p:bldP spid="233608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8C6D-78D6-034E-A203-CCF13FC56D51}" type="slidenum">
              <a:rPr lang="en-US" smtClean="0"/>
              <a:pPr/>
              <a:t>117</a:t>
            </a:fld>
            <a:endParaRPr lang="en-US" dirty="0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NAT: Network Address Translation</a:t>
            </a:r>
            <a:endParaRPr lang="en-US"/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16-bit port-number field: </a:t>
            </a:r>
          </a:p>
          <a:p>
            <a:pPr lvl="1"/>
            <a:r>
              <a:rPr lang="en-US" dirty="0"/>
              <a:t>60,000 simultaneous connections with a single LAN-side address!</a:t>
            </a:r>
          </a:p>
          <a:p>
            <a:r>
              <a:rPr lang="en-US" dirty="0"/>
              <a:t>NAT is controversial:</a:t>
            </a:r>
          </a:p>
          <a:p>
            <a:pPr lvl="1"/>
            <a:r>
              <a:rPr lang="en-US" dirty="0"/>
              <a:t>routers should only process up to layer 3</a:t>
            </a:r>
          </a:p>
          <a:p>
            <a:pPr lvl="1"/>
            <a:r>
              <a:rPr lang="en-US" dirty="0"/>
              <a:t>violates end-to-end </a:t>
            </a:r>
            <a:r>
              <a:rPr lang="en-US" dirty="0" smtClean="0"/>
              <a:t>argument (?)</a:t>
            </a:r>
            <a:endParaRPr lang="en-US" dirty="0"/>
          </a:p>
          <a:p>
            <a:pPr lvl="2"/>
            <a:r>
              <a:rPr lang="en-US" dirty="0"/>
              <a:t>NAT possibility must be taken into account by app designers, </a:t>
            </a:r>
            <a:r>
              <a:rPr lang="en-US" dirty="0" err="1"/>
              <a:t>eg</a:t>
            </a:r>
            <a:r>
              <a:rPr lang="en-US" dirty="0"/>
              <a:t>, P2P applications</a:t>
            </a:r>
          </a:p>
          <a:p>
            <a:pPr lvl="1"/>
            <a:r>
              <a:rPr lang="en-US" dirty="0"/>
              <a:t>address shortage should instead be solved by IPv6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39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152E-1BD5-C34F-BA4F-782939143C3B}" type="slidenum">
              <a:rPr lang="en-US" smtClean="0"/>
              <a:pPr/>
              <a:t>118</a:t>
            </a:fld>
            <a:endParaRPr lang="en-US" dirty="0"/>
          </a:p>
        </p:txBody>
      </p:sp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 traversal problem</a:t>
            </a:r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4559300" cy="5159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client wants to connect to server with address 10.0.0.1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server address 10.0.0.1 local to LAN (client can</a:t>
            </a:r>
            <a:r>
              <a:rPr lang="ja-JP" altLang="en-US" sz="2000" dirty="0">
                <a:latin typeface="Calibri"/>
              </a:rPr>
              <a:t>’</a:t>
            </a:r>
            <a:r>
              <a:rPr lang="en-US" sz="2000" dirty="0"/>
              <a:t>t use it as destination </a:t>
            </a:r>
            <a:r>
              <a:rPr lang="en-US" sz="2000" dirty="0" err="1"/>
              <a:t>addr</a:t>
            </a:r>
            <a:r>
              <a:rPr lang="en-US" sz="20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only one externally visible </a:t>
            </a:r>
            <a:r>
              <a:rPr lang="en-US" sz="2000" dirty="0" err="1"/>
              <a:t>NATted</a:t>
            </a:r>
            <a:r>
              <a:rPr lang="en-US" sz="2000" dirty="0"/>
              <a:t> address: 138.76.29.7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solution 1: statically configure NAT to forward incoming connection requests at given port to server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e.g., (</a:t>
            </a:r>
            <a:r>
              <a:rPr lang="en-US" sz="2000" dirty="0" smtClean="0"/>
              <a:t>138.76.29.7</a:t>
            </a:r>
            <a:r>
              <a:rPr lang="en-US" sz="2000" dirty="0"/>
              <a:t>, port 2500) always forwarded to 10.0.0.1 port 25000</a:t>
            </a:r>
          </a:p>
        </p:txBody>
      </p:sp>
      <p:sp>
        <p:nvSpPr>
          <p:cNvPr id="640029" name="Freeform 29"/>
          <p:cNvSpPr>
            <a:spLocks/>
          </p:cNvSpPr>
          <p:nvPr/>
        </p:nvSpPr>
        <p:spPr bwMode="auto">
          <a:xfrm>
            <a:off x="7115175" y="2185988"/>
            <a:ext cx="1676400" cy="2487612"/>
          </a:xfrm>
          <a:custGeom>
            <a:avLst/>
            <a:gdLst>
              <a:gd name="T0" fmla="*/ 109 w 1056"/>
              <a:gd name="T1" fmla="*/ 676 h 1567"/>
              <a:gd name="T2" fmla="*/ 598 w 1056"/>
              <a:gd name="T3" fmla="*/ 647 h 1567"/>
              <a:gd name="T4" fmla="*/ 533 w 1056"/>
              <a:gd name="T5" fmla="*/ 614 h 1567"/>
              <a:gd name="T6" fmla="*/ 566 w 1056"/>
              <a:gd name="T7" fmla="*/ 169 h 1567"/>
              <a:gd name="T8" fmla="*/ 795 w 1056"/>
              <a:gd name="T9" fmla="*/ 38 h 1567"/>
              <a:gd name="T10" fmla="*/ 1013 w 1056"/>
              <a:gd name="T11" fmla="*/ 90 h 1567"/>
              <a:gd name="T12" fmla="*/ 987 w 1056"/>
              <a:gd name="T13" fmla="*/ 579 h 1567"/>
              <a:gd name="T14" fmla="*/ 1005 w 1056"/>
              <a:gd name="T15" fmla="*/ 875 h 1567"/>
              <a:gd name="T16" fmla="*/ 987 w 1056"/>
              <a:gd name="T17" fmla="*/ 1451 h 1567"/>
              <a:gd name="T18" fmla="*/ 592 w 1056"/>
              <a:gd name="T19" fmla="*/ 1478 h 1567"/>
              <a:gd name="T20" fmla="*/ 473 w 1056"/>
              <a:gd name="T21" fmla="*/ 919 h 1567"/>
              <a:gd name="T22" fmla="*/ 61 w 1056"/>
              <a:gd name="T23" fmla="*/ 838 h 1567"/>
              <a:gd name="T24" fmla="*/ 109 w 1056"/>
              <a:gd name="T25" fmla="*/ 676 h 1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40031" name="Object 31"/>
          <p:cNvGraphicFramePr>
            <a:graphicFrameLocks noChangeAspect="1"/>
          </p:cNvGraphicFramePr>
          <p:nvPr/>
        </p:nvGraphicFramePr>
        <p:xfrm>
          <a:off x="8151813" y="3138488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3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813" y="3138488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0032" name="Object 32"/>
          <p:cNvGraphicFramePr>
            <a:graphicFrameLocks noChangeAspect="1"/>
          </p:cNvGraphicFramePr>
          <p:nvPr/>
        </p:nvGraphicFramePr>
        <p:xfrm>
          <a:off x="8123238" y="390366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4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3238" y="3903663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033" name="Line 33"/>
          <p:cNvSpPr>
            <a:spLocks noChangeShapeType="1"/>
          </p:cNvSpPr>
          <p:nvPr/>
        </p:nvSpPr>
        <p:spPr bwMode="auto">
          <a:xfrm flipV="1">
            <a:off x="7183438" y="3352800"/>
            <a:ext cx="1073150" cy="2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0034" name="Line 34"/>
          <p:cNvSpPr>
            <a:spLocks noChangeShapeType="1"/>
          </p:cNvSpPr>
          <p:nvPr/>
        </p:nvSpPr>
        <p:spPr bwMode="auto">
          <a:xfrm flipH="1">
            <a:off x="8023225" y="2617788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0035" name="Line 35"/>
          <p:cNvSpPr>
            <a:spLocks noChangeShapeType="1"/>
          </p:cNvSpPr>
          <p:nvPr/>
        </p:nvSpPr>
        <p:spPr bwMode="auto">
          <a:xfrm>
            <a:off x="8027988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0036" name="Line 36"/>
          <p:cNvSpPr>
            <a:spLocks noChangeShapeType="1"/>
          </p:cNvSpPr>
          <p:nvPr/>
        </p:nvSpPr>
        <p:spPr bwMode="auto">
          <a:xfrm flipV="1">
            <a:off x="8034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0037" name="Text Box 37"/>
          <p:cNvSpPr txBox="1">
            <a:spLocks noChangeArrowheads="1"/>
          </p:cNvSpPr>
          <p:nvPr/>
        </p:nvSpPr>
        <p:spPr bwMode="auto">
          <a:xfrm>
            <a:off x="7905750" y="2001838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10.0.0.1</a:t>
            </a:r>
          </a:p>
        </p:txBody>
      </p:sp>
      <p:sp>
        <p:nvSpPr>
          <p:cNvPr id="640056" name="Text Box 56"/>
          <p:cNvSpPr txBox="1">
            <a:spLocks noChangeArrowheads="1"/>
          </p:cNvSpPr>
          <p:nvPr/>
        </p:nvSpPr>
        <p:spPr bwMode="auto">
          <a:xfrm>
            <a:off x="7134225" y="2951163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10.0.0.4</a:t>
            </a:r>
          </a:p>
        </p:txBody>
      </p:sp>
      <p:sp>
        <p:nvSpPr>
          <p:cNvPr id="640057" name="Line 57"/>
          <p:cNvSpPr>
            <a:spLocks noChangeShapeType="1"/>
          </p:cNvSpPr>
          <p:nvPr/>
        </p:nvSpPr>
        <p:spPr bwMode="auto">
          <a:xfrm flipH="1">
            <a:off x="7258050" y="320198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0058" name="Line 58"/>
          <p:cNvSpPr>
            <a:spLocks noChangeShapeType="1"/>
          </p:cNvSpPr>
          <p:nvPr/>
        </p:nvSpPr>
        <p:spPr bwMode="auto">
          <a:xfrm flipH="1">
            <a:off x="6518275" y="34401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0088" name="Text Box 88"/>
          <p:cNvSpPr txBox="1">
            <a:spLocks noChangeArrowheads="1"/>
          </p:cNvSpPr>
          <p:nvPr/>
        </p:nvSpPr>
        <p:spPr bwMode="auto">
          <a:xfrm>
            <a:off x="6565900" y="3522663"/>
            <a:ext cx="876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NAT 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router</a:t>
            </a:r>
          </a:p>
        </p:txBody>
      </p:sp>
      <p:sp>
        <p:nvSpPr>
          <p:cNvPr id="640089" name="Text Box 89"/>
          <p:cNvSpPr txBox="1">
            <a:spLocks noChangeArrowheads="1"/>
          </p:cNvSpPr>
          <p:nvPr/>
        </p:nvSpPr>
        <p:spPr bwMode="auto">
          <a:xfrm>
            <a:off x="5295900" y="3508375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grpSp>
        <p:nvGrpSpPr>
          <p:cNvPr id="640091" name="Group 91"/>
          <p:cNvGrpSpPr>
            <a:grpSpLocks/>
          </p:cNvGrpSpPr>
          <p:nvPr/>
        </p:nvGrpSpPr>
        <p:grpSpPr bwMode="auto">
          <a:xfrm>
            <a:off x="8205788" y="2274888"/>
            <a:ext cx="331787" cy="755650"/>
            <a:chOff x="4180" y="783"/>
            <a:chExt cx="150" cy="307"/>
          </a:xfrm>
        </p:grpSpPr>
        <p:sp>
          <p:nvSpPr>
            <p:cNvPr id="640092" name="AutoShape 9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3" name="Rectangle 9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4" name="Rectangle 9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5" name="AutoShape 9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6" name="Line 9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7" name="Line 9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8" name="Rectangle 9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9" name="Rectangle 9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0100" name="Line 100"/>
          <p:cNvSpPr>
            <a:spLocks noChangeShapeType="1"/>
          </p:cNvSpPr>
          <p:nvPr/>
        </p:nvSpPr>
        <p:spPr bwMode="auto">
          <a:xfrm>
            <a:off x="6345238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40059" name="Group 59"/>
          <p:cNvGrpSpPr>
            <a:grpSpLocks/>
          </p:cNvGrpSpPr>
          <p:nvPr/>
        </p:nvGrpSpPr>
        <p:grpSpPr bwMode="auto">
          <a:xfrm>
            <a:off x="6662738" y="3233738"/>
            <a:ext cx="555625" cy="307975"/>
            <a:chOff x="3600" y="219"/>
            <a:chExt cx="360" cy="175"/>
          </a:xfrm>
        </p:grpSpPr>
        <p:sp>
          <p:nvSpPr>
            <p:cNvPr id="640060" name="Oval 6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61" name="Line 6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62" name="Line 6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63" name="Rectangle 6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640064" name="Oval 6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0065" name="Group 6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40066" name="Line 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067" name="Line 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068" name="Line 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0069" name="Group 6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40070" name="Line 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071" name="Line 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072" name="Line 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640101" name="Object 101"/>
          <p:cNvGraphicFramePr>
            <a:graphicFrameLocks noChangeAspect="1"/>
          </p:cNvGraphicFramePr>
          <p:nvPr/>
        </p:nvGraphicFramePr>
        <p:xfrm>
          <a:off x="5172075" y="2559050"/>
          <a:ext cx="5635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5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5" y="2559050"/>
                        <a:ext cx="5635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102" name="Text Box 102"/>
          <p:cNvSpPr txBox="1">
            <a:spLocks noChangeArrowheads="1"/>
          </p:cNvSpPr>
          <p:nvPr/>
        </p:nvSpPr>
        <p:spPr bwMode="auto">
          <a:xfrm>
            <a:off x="5046663" y="2187575"/>
            <a:ext cx="800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Client</a:t>
            </a:r>
          </a:p>
        </p:txBody>
      </p:sp>
      <p:sp>
        <p:nvSpPr>
          <p:cNvPr id="640103" name="Text Box 103"/>
          <p:cNvSpPr txBox="1">
            <a:spLocks noChangeArrowheads="1"/>
          </p:cNvSpPr>
          <p:nvPr/>
        </p:nvSpPr>
        <p:spPr bwMode="auto">
          <a:xfrm>
            <a:off x="5781675" y="2268538"/>
            <a:ext cx="3968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?</a:t>
            </a:r>
          </a:p>
        </p:txBody>
      </p:sp>
      <p:sp>
        <p:nvSpPr>
          <p:cNvPr id="640104" name="Line 104"/>
          <p:cNvSpPr>
            <a:spLocks noChangeShapeType="1"/>
          </p:cNvSpPr>
          <p:nvPr/>
        </p:nvSpPr>
        <p:spPr bwMode="auto">
          <a:xfrm>
            <a:off x="5653088" y="3019425"/>
            <a:ext cx="401637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5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5C14-1711-7940-B664-7D6C13AD06DA}" type="slidenum">
              <a:rPr lang="en-US" smtClean="0"/>
              <a:pPr/>
              <a:t>119</a:t>
            </a:fld>
            <a:endParaRPr lang="en-US" dirty="0"/>
          </a:p>
        </p:txBody>
      </p:sp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 traversal problem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5003800" cy="5159375"/>
          </a:xfrm>
        </p:spPr>
        <p:txBody>
          <a:bodyPr/>
          <a:lstStyle/>
          <a:p>
            <a:r>
              <a:rPr lang="en-US" sz="2400"/>
              <a:t>solution 2: Universal Plug and Play (UPnP) Internet Gateway Device (IGD) Protocol.  Allows NATted host to:</a:t>
            </a:r>
          </a:p>
          <a:p>
            <a:pPr lvl="1">
              <a:spcBef>
                <a:spcPct val="0"/>
              </a:spcBef>
              <a:buFont typeface="Wingdings" charset="0"/>
              <a:buChar char="v"/>
            </a:pPr>
            <a:r>
              <a:rPr lang="en-US"/>
              <a:t>learn public IP address (138.76.29.7)</a:t>
            </a:r>
          </a:p>
          <a:p>
            <a:pPr lvl="1">
              <a:spcBef>
                <a:spcPct val="0"/>
              </a:spcBef>
              <a:buFont typeface="Wingdings" charset="0"/>
              <a:buChar char="v"/>
            </a:pPr>
            <a:r>
              <a:rPr lang="en-US"/>
              <a:t>add/remove port mappings (with lease times)</a:t>
            </a:r>
          </a:p>
          <a:p>
            <a:pPr lvl="1">
              <a:spcBef>
                <a:spcPct val="0"/>
              </a:spcBef>
              <a:buFont typeface="Wingdings" charset="0"/>
              <a:buChar char="v"/>
            </a:pPr>
            <a:endParaRPr lang="en-US"/>
          </a:p>
          <a:p>
            <a:pPr lvl="1">
              <a:spcBef>
                <a:spcPct val="0"/>
              </a:spcBef>
              <a:buFont typeface="Wingdings" charset="0"/>
              <a:buNone/>
            </a:pPr>
            <a:r>
              <a:rPr lang="en-US"/>
              <a:t>i.e., automate static NAT port map configuration</a:t>
            </a:r>
          </a:p>
        </p:txBody>
      </p:sp>
      <p:sp>
        <p:nvSpPr>
          <p:cNvPr id="645171" name="Freeform 51"/>
          <p:cNvSpPr>
            <a:spLocks/>
          </p:cNvSpPr>
          <p:nvPr/>
        </p:nvSpPr>
        <p:spPr bwMode="auto">
          <a:xfrm>
            <a:off x="7115175" y="2185988"/>
            <a:ext cx="1676400" cy="2487612"/>
          </a:xfrm>
          <a:custGeom>
            <a:avLst/>
            <a:gdLst>
              <a:gd name="T0" fmla="*/ 109 w 1056"/>
              <a:gd name="T1" fmla="*/ 676 h 1567"/>
              <a:gd name="T2" fmla="*/ 598 w 1056"/>
              <a:gd name="T3" fmla="*/ 647 h 1567"/>
              <a:gd name="T4" fmla="*/ 533 w 1056"/>
              <a:gd name="T5" fmla="*/ 614 h 1567"/>
              <a:gd name="T6" fmla="*/ 566 w 1056"/>
              <a:gd name="T7" fmla="*/ 169 h 1567"/>
              <a:gd name="T8" fmla="*/ 795 w 1056"/>
              <a:gd name="T9" fmla="*/ 38 h 1567"/>
              <a:gd name="T10" fmla="*/ 1013 w 1056"/>
              <a:gd name="T11" fmla="*/ 90 h 1567"/>
              <a:gd name="T12" fmla="*/ 987 w 1056"/>
              <a:gd name="T13" fmla="*/ 579 h 1567"/>
              <a:gd name="T14" fmla="*/ 1005 w 1056"/>
              <a:gd name="T15" fmla="*/ 875 h 1567"/>
              <a:gd name="T16" fmla="*/ 987 w 1056"/>
              <a:gd name="T17" fmla="*/ 1451 h 1567"/>
              <a:gd name="T18" fmla="*/ 592 w 1056"/>
              <a:gd name="T19" fmla="*/ 1478 h 1567"/>
              <a:gd name="T20" fmla="*/ 473 w 1056"/>
              <a:gd name="T21" fmla="*/ 919 h 1567"/>
              <a:gd name="T22" fmla="*/ 61 w 1056"/>
              <a:gd name="T23" fmla="*/ 838 h 1567"/>
              <a:gd name="T24" fmla="*/ 109 w 1056"/>
              <a:gd name="T25" fmla="*/ 676 h 1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45172" name="Object 52"/>
          <p:cNvGraphicFramePr>
            <a:graphicFrameLocks noChangeAspect="1"/>
          </p:cNvGraphicFramePr>
          <p:nvPr/>
        </p:nvGraphicFramePr>
        <p:xfrm>
          <a:off x="8151813" y="3138488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71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813" y="3138488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3" name="Object 53"/>
          <p:cNvGraphicFramePr>
            <a:graphicFrameLocks noChangeAspect="1"/>
          </p:cNvGraphicFramePr>
          <p:nvPr/>
        </p:nvGraphicFramePr>
        <p:xfrm>
          <a:off x="8123238" y="390366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72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3238" y="3903663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74" name="Line 54"/>
          <p:cNvSpPr>
            <a:spLocks noChangeShapeType="1"/>
          </p:cNvSpPr>
          <p:nvPr/>
        </p:nvSpPr>
        <p:spPr bwMode="auto">
          <a:xfrm flipV="1">
            <a:off x="7183438" y="3352800"/>
            <a:ext cx="1073150" cy="2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75" name="Line 55"/>
          <p:cNvSpPr>
            <a:spLocks noChangeShapeType="1"/>
          </p:cNvSpPr>
          <p:nvPr/>
        </p:nvSpPr>
        <p:spPr bwMode="auto">
          <a:xfrm flipH="1">
            <a:off x="8023225" y="2617788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76" name="Line 56"/>
          <p:cNvSpPr>
            <a:spLocks noChangeShapeType="1"/>
          </p:cNvSpPr>
          <p:nvPr/>
        </p:nvSpPr>
        <p:spPr bwMode="auto">
          <a:xfrm>
            <a:off x="8027988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77" name="Line 57"/>
          <p:cNvSpPr>
            <a:spLocks noChangeShapeType="1"/>
          </p:cNvSpPr>
          <p:nvPr/>
        </p:nvSpPr>
        <p:spPr bwMode="auto">
          <a:xfrm flipV="1">
            <a:off x="8034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78" name="Text Box 58"/>
          <p:cNvSpPr txBox="1">
            <a:spLocks noChangeArrowheads="1"/>
          </p:cNvSpPr>
          <p:nvPr/>
        </p:nvSpPr>
        <p:spPr bwMode="auto">
          <a:xfrm>
            <a:off x="7905750" y="2001838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10.0.0.1</a:t>
            </a:r>
          </a:p>
        </p:txBody>
      </p:sp>
      <p:sp>
        <p:nvSpPr>
          <p:cNvPr id="645179" name="Text Box 59"/>
          <p:cNvSpPr txBox="1">
            <a:spLocks noChangeArrowheads="1"/>
          </p:cNvSpPr>
          <p:nvPr/>
        </p:nvSpPr>
        <p:spPr bwMode="auto">
          <a:xfrm>
            <a:off x="7134225" y="2951163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10.0.0.4</a:t>
            </a:r>
          </a:p>
        </p:txBody>
      </p:sp>
      <p:sp>
        <p:nvSpPr>
          <p:cNvPr id="645180" name="Line 60"/>
          <p:cNvSpPr>
            <a:spLocks noChangeShapeType="1"/>
          </p:cNvSpPr>
          <p:nvPr/>
        </p:nvSpPr>
        <p:spPr bwMode="auto">
          <a:xfrm flipH="1">
            <a:off x="7258050" y="320198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81" name="Line 61"/>
          <p:cNvSpPr>
            <a:spLocks noChangeShapeType="1"/>
          </p:cNvSpPr>
          <p:nvPr/>
        </p:nvSpPr>
        <p:spPr bwMode="auto">
          <a:xfrm flipH="1">
            <a:off x="6518275" y="34401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82" name="Text Box 62"/>
          <p:cNvSpPr txBox="1">
            <a:spLocks noChangeArrowheads="1"/>
          </p:cNvSpPr>
          <p:nvPr/>
        </p:nvSpPr>
        <p:spPr bwMode="auto">
          <a:xfrm>
            <a:off x="6565900" y="3522663"/>
            <a:ext cx="876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NAT </a:t>
            </a:r>
          </a:p>
          <a:p>
            <a:pPr algn="ctr"/>
            <a:r>
              <a:rPr lang="en-US"/>
              <a:t>router</a:t>
            </a:r>
          </a:p>
        </p:txBody>
      </p:sp>
      <p:sp>
        <p:nvSpPr>
          <p:cNvPr id="645183" name="Text Box 63"/>
          <p:cNvSpPr txBox="1">
            <a:spLocks noChangeArrowheads="1"/>
          </p:cNvSpPr>
          <p:nvPr/>
        </p:nvSpPr>
        <p:spPr bwMode="auto">
          <a:xfrm>
            <a:off x="5295900" y="3508375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grpSp>
        <p:nvGrpSpPr>
          <p:cNvPr id="645184" name="Group 64"/>
          <p:cNvGrpSpPr>
            <a:grpSpLocks/>
          </p:cNvGrpSpPr>
          <p:nvPr/>
        </p:nvGrpSpPr>
        <p:grpSpPr bwMode="auto">
          <a:xfrm>
            <a:off x="8205788" y="2274888"/>
            <a:ext cx="331787" cy="755650"/>
            <a:chOff x="4180" y="783"/>
            <a:chExt cx="150" cy="307"/>
          </a:xfrm>
        </p:grpSpPr>
        <p:sp>
          <p:nvSpPr>
            <p:cNvPr id="645185" name="AutoShape 6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86" name="Rectangle 6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87" name="Rectangle 6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88" name="AutoShape 6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89" name="Line 6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0" name="Line 7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1" name="Rectangle 7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2" name="Rectangle 7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193" name="Line 73"/>
          <p:cNvSpPr>
            <a:spLocks noChangeShapeType="1"/>
          </p:cNvSpPr>
          <p:nvPr/>
        </p:nvSpPr>
        <p:spPr bwMode="auto">
          <a:xfrm>
            <a:off x="6345238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45194" name="Group 74"/>
          <p:cNvGrpSpPr>
            <a:grpSpLocks/>
          </p:cNvGrpSpPr>
          <p:nvPr/>
        </p:nvGrpSpPr>
        <p:grpSpPr bwMode="auto">
          <a:xfrm>
            <a:off x="6662738" y="3233738"/>
            <a:ext cx="555625" cy="307975"/>
            <a:chOff x="3600" y="219"/>
            <a:chExt cx="360" cy="175"/>
          </a:xfrm>
        </p:grpSpPr>
        <p:sp>
          <p:nvSpPr>
            <p:cNvPr id="645195" name="Oval 7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6" name="Line 7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7" name="Line 7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8" name="Rectangle 7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645199" name="Oval 7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5200" name="Group 8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45201" name="Line 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02" name="Line 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03" name="Line 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5204" name="Group 8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45205" name="Line 8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06" name="Line 8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07" name="Line 8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45212" name="Freeform 92"/>
          <p:cNvSpPr>
            <a:spLocks/>
          </p:cNvSpPr>
          <p:nvPr/>
        </p:nvSpPr>
        <p:spPr bwMode="auto">
          <a:xfrm>
            <a:off x="7245350" y="2339975"/>
            <a:ext cx="1166813" cy="1079500"/>
          </a:xfrm>
          <a:custGeom>
            <a:avLst/>
            <a:gdLst>
              <a:gd name="T0" fmla="*/ 0 w 735"/>
              <a:gd name="T1" fmla="*/ 715 h 742"/>
              <a:gd name="T2" fmla="*/ 398 w 735"/>
              <a:gd name="T3" fmla="*/ 670 h 742"/>
              <a:gd name="T4" fmla="*/ 416 w 735"/>
              <a:gd name="T5" fmla="*/ 281 h 742"/>
              <a:gd name="T6" fmla="*/ 452 w 735"/>
              <a:gd name="T7" fmla="*/ 41 h 742"/>
              <a:gd name="T8" fmla="*/ 735 w 735"/>
              <a:gd name="T9" fmla="*/ 32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5" h="742">
                <a:moveTo>
                  <a:pt x="0" y="715"/>
                </a:moveTo>
                <a:cubicBezTo>
                  <a:pt x="66" y="708"/>
                  <a:pt x="329" y="742"/>
                  <a:pt x="398" y="670"/>
                </a:cubicBezTo>
                <a:cubicBezTo>
                  <a:pt x="467" y="598"/>
                  <a:pt x="407" y="386"/>
                  <a:pt x="416" y="281"/>
                </a:cubicBezTo>
                <a:cubicBezTo>
                  <a:pt x="425" y="176"/>
                  <a:pt x="399" y="82"/>
                  <a:pt x="452" y="41"/>
                </a:cubicBezTo>
                <a:cubicBezTo>
                  <a:pt x="505" y="0"/>
                  <a:pt x="676" y="34"/>
                  <a:pt x="735" y="3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213" name="Text Box 93"/>
          <p:cNvSpPr txBox="1">
            <a:spLocks noChangeArrowheads="1"/>
          </p:cNvSpPr>
          <p:nvPr/>
        </p:nvSpPr>
        <p:spPr bwMode="auto">
          <a:xfrm>
            <a:off x="7321550" y="2495550"/>
            <a:ext cx="630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IGD</a:t>
            </a:r>
          </a:p>
        </p:txBody>
      </p:sp>
    </p:spTree>
    <p:extLst>
      <p:ext uri="{BB962C8B-B14F-4D97-AF65-F5344CB8AC3E}">
        <p14:creationId xmlns:p14="http://schemas.microsoft.com/office/powerpoint/2010/main" val="361148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 of routers (edge)</a:t>
            </a:r>
            <a:endParaRPr lang="en-US" b="1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3352800" cy="152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Cisco ASR </a:t>
            </a:r>
            <a:endParaRPr lang="en-US" sz="26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R=1/10/40 </a:t>
            </a:r>
            <a:r>
              <a:rPr lang="en-US" sz="2600" dirty="0" err="1" smtClean="0">
                <a:solidFill>
                  <a:schemeClr val="tx1"/>
                </a:solidFill>
              </a:rPr>
              <a:t>Gbps</a:t>
            </a:r>
            <a:endParaRPr lang="en-US" sz="260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NR = </a:t>
            </a:r>
            <a:r>
              <a:rPr lang="en-US" sz="2600" dirty="0" smtClean="0"/>
              <a:t>120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Gbps</a:t>
            </a:r>
            <a:endParaRPr lang="en-US" sz="260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3528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5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D51B-398E-0349-A0EB-BA4E18018677}" type="slidenum">
              <a:rPr lang="en-US" smtClean="0"/>
              <a:pPr/>
              <a:t>120</a:t>
            </a:fld>
            <a:endParaRPr lang="en-US" dirty="0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 traversal problem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7675563" cy="5159375"/>
          </a:xfrm>
        </p:spPr>
        <p:txBody>
          <a:bodyPr/>
          <a:lstStyle/>
          <a:p>
            <a:r>
              <a:rPr lang="en-US" sz="2400"/>
              <a:t>solution 3: relaying (used in Skype)</a:t>
            </a:r>
          </a:p>
          <a:p>
            <a:pPr lvl="1"/>
            <a:r>
              <a:rPr lang="en-US"/>
              <a:t>NATed client establishes connection to relay</a:t>
            </a:r>
          </a:p>
          <a:p>
            <a:pPr lvl="1"/>
            <a:r>
              <a:rPr lang="en-US"/>
              <a:t>External client connects to relay</a:t>
            </a:r>
          </a:p>
          <a:p>
            <a:pPr lvl="1"/>
            <a:r>
              <a:rPr lang="en-US"/>
              <a:t>relay bridges packets between to connections</a:t>
            </a:r>
          </a:p>
          <a:p>
            <a:pPr>
              <a:buFont typeface="ZapfDingbats" charset="0"/>
              <a:buNone/>
            </a:pPr>
            <a:endParaRPr lang="en-US" sz="2400"/>
          </a:p>
        </p:txBody>
      </p:sp>
      <p:sp>
        <p:nvSpPr>
          <p:cNvPr id="644112" name="Text Box 16"/>
          <p:cNvSpPr txBox="1">
            <a:spLocks noChangeArrowheads="1"/>
          </p:cNvSpPr>
          <p:nvPr/>
        </p:nvSpPr>
        <p:spPr bwMode="auto">
          <a:xfrm>
            <a:off x="4879975" y="5100638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graphicFrame>
        <p:nvGraphicFramePr>
          <p:cNvPr id="644137" name="Object 41"/>
          <p:cNvGraphicFramePr>
            <a:graphicFrameLocks noChangeAspect="1"/>
          </p:cNvGraphicFramePr>
          <p:nvPr/>
        </p:nvGraphicFramePr>
        <p:xfrm>
          <a:off x="401638" y="431641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47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4316413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4138" name="Text Box 42"/>
          <p:cNvSpPr txBox="1">
            <a:spLocks noChangeArrowheads="1"/>
          </p:cNvSpPr>
          <p:nvPr/>
        </p:nvSpPr>
        <p:spPr bwMode="auto">
          <a:xfrm>
            <a:off x="260350" y="4722813"/>
            <a:ext cx="800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Client</a:t>
            </a:r>
          </a:p>
        </p:txBody>
      </p:sp>
      <p:grpSp>
        <p:nvGrpSpPr>
          <p:cNvPr id="644160" name="Group 64"/>
          <p:cNvGrpSpPr>
            <a:grpSpLocks/>
          </p:cNvGrpSpPr>
          <p:nvPr/>
        </p:nvGrpSpPr>
        <p:grpSpPr bwMode="auto">
          <a:xfrm>
            <a:off x="5929313" y="3625850"/>
            <a:ext cx="2508250" cy="2640013"/>
            <a:chOff x="3735" y="2284"/>
            <a:chExt cx="1580" cy="1663"/>
          </a:xfrm>
        </p:grpSpPr>
        <p:sp>
          <p:nvSpPr>
            <p:cNvPr id="644100" name="Freeform 4"/>
            <p:cNvSpPr>
              <a:spLocks/>
            </p:cNvSpPr>
            <p:nvPr/>
          </p:nvSpPr>
          <p:spPr bwMode="auto">
            <a:xfrm>
              <a:off x="4220" y="2380"/>
              <a:ext cx="1056" cy="1567"/>
            </a:xfrm>
            <a:custGeom>
              <a:avLst/>
              <a:gdLst>
                <a:gd name="T0" fmla="*/ 109 w 1056"/>
                <a:gd name="T1" fmla="*/ 676 h 1567"/>
                <a:gd name="T2" fmla="*/ 598 w 1056"/>
                <a:gd name="T3" fmla="*/ 647 h 1567"/>
                <a:gd name="T4" fmla="*/ 533 w 1056"/>
                <a:gd name="T5" fmla="*/ 614 h 1567"/>
                <a:gd name="T6" fmla="*/ 566 w 1056"/>
                <a:gd name="T7" fmla="*/ 169 h 1567"/>
                <a:gd name="T8" fmla="*/ 795 w 1056"/>
                <a:gd name="T9" fmla="*/ 38 h 1567"/>
                <a:gd name="T10" fmla="*/ 1013 w 1056"/>
                <a:gd name="T11" fmla="*/ 90 h 1567"/>
                <a:gd name="T12" fmla="*/ 987 w 1056"/>
                <a:gd name="T13" fmla="*/ 579 h 1567"/>
                <a:gd name="T14" fmla="*/ 1005 w 1056"/>
                <a:gd name="T15" fmla="*/ 875 h 1567"/>
                <a:gd name="T16" fmla="*/ 987 w 1056"/>
                <a:gd name="T17" fmla="*/ 1451 h 1567"/>
                <a:gd name="T18" fmla="*/ 592 w 1056"/>
                <a:gd name="T19" fmla="*/ 1478 h 1567"/>
                <a:gd name="T20" fmla="*/ 473 w 1056"/>
                <a:gd name="T21" fmla="*/ 919 h 1567"/>
                <a:gd name="T22" fmla="*/ 61 w 1056"/>
                <a:gd name="T23" fmla="*/ 838 h 1567"/>
                <a:gd name="T24" fmla="*/ 109 w 1056"/>
                <a:gd name="T25" fmla="*/ 676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6" h="1567">
                  <a:moveTo>
                    <a:pt x="109" y="676"/>
                  </a:moveTo>
                  <a:cubicBezTo>
                    <a:pt x="199" y="644"/>
                    <a:pt x="527" y="657"/>
                    <a:pt x="598" y="647"/>
                  </a:cubicBezTo>
                  <a:cubicBezTo>
                    <a:pt x="669" y="637"/>
                    <a:pt x="538" y="694"/>
                    <a:pt x="533" y="614"/>
                  </a:cubicBezTo>
                  <a:cubicBezTo>
                    <a:pt x="527" y="534"/>
                    <a:pt x="522" y="265"/>
                    <a:pt x="566" y="169"/>
                  </a:cubicBezTo>
                  <a:cubicBezTo>
                    <a:pt x="610" y="73"/>
                    <a:pt x="721" y="51"/>
                    <a:pt x="795" y="38"/>
                  </a:cubicBezTo>
                  <a:cubicBezTo>
                    <a:pt x="869" y="25"/>
                    <a:pt x="981" y="0"/>
                    <a:pt x="1013" y="90"/>
                  </a:cubicBezTo>
                  <a:cubicBezTo>
                    <a:pt x="1045" y="180"/>
                    <a:pt x="988" y="448"/>
                    <a:pt x="987" y="579"/>
                  </a:cubicBezTo>
                  <a:cubicBezTo>
                    <a:pt x="986" y="710"/>
                    <a:pt x="1005" y="730"/>
                    <a:pt x="1005" y="875"/>
                  </a:cubicBezTo>
                  <a:cubicBezTo>
                    <a:pt x="1005" y="1020"/>
                    <a:pt x="1056" y="1351"/>
                    <a:pt x="987" y="1451"/>
                  </a:cubicBezTo>
                  <a:cubicBezTo>
                    <a:pt x="918" y="1551"/>
                    <a:pt x="678" y="1567"/>
                    <a:pt x="592" y="1478"/>
                  </a:cubicBezTo>
                  <a:cubicBezTo>
                    <a:pt x="506" y="1389"/>
                    <a:pt x="562" y="1026"/>
                    <a:pt x="473" y="919"/>
                  </a:cubicBezTo>
                  <a:cubicBezTo>
                    <a:pt x="384" y="812"/>
                    <a:pt x="122" y="878"/>
                    <a:pt x="61" y="838"/>
                  </a:cubicBezTo>
                  <a:cubicBezTo>
                    <a:pt x="0" y="798"/>
                    <a:pt x="26" y="710"/>
                    <a:pt x="109" y="67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44101" name="Object 5"/>
            <p:cNvGraphicFramePr>
              <a:graphicFrameLocks noChangeAspect="1"/>
            </p:cNvGraphicFramePr>
            <p:nvPr/>
          </p:nvGraphicFramePr>
          <p:xfrm>
            <a:off x="4873" y="2980"/>
            <a:ext cx="365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448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3" y="2980"/>
                          <a:ext cx="365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4102" name="Object 6"/>
            <p:cNvGraphicFramePr>
              <a:graphicFrameLocks noChangeAspect="1"/>
            </p:cNvGraphicFramePr>
            <p:nvPr/>
          </p:nvGraphicFramePr>
          <p:xfrm>
            <a:off x="4855" y="3462"/>
            <a:ext cx="355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449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5" y="3462"/>
                          <a:ext cx="355" cy="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4103" name="Line 7"/>
            <p:cNvSpPr>
              <a:spLocks noChangeShapeType="1"/>
            </p:cNvSpPr>
            <p:nvPr/>
          </p:nvSpPr>
          <p:spPr bwMode="auto">
            <a:xfrm flipV="1">
              <a:off x="4263" y="3115"/>
              <a:ext cx="676" cy="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4104" name="Line 8"/>
            <p:cNvSpPr>
              <a:spLocks noChangeShapeType="1"/>
            </p:cNvSpPr>
            <p:nvPr/>
          </p:nvSpPr>
          <p:spPr bwMode="auto">
            <a:xfrm flipH="1">
              <a:off x="4792" y="2652"/>
              <a:ext cx="6" cy="9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4105" name="Line 9"/>
            <p:cNvSpPr>
              <a:spLocks noChangeShapeType="1"/>
            </p:cNvSpPr>
            <p:nvPr/>
          </p:nvSpPr>
          <p:spPr bwMode="auto">
            <a:xfrm>
              <a:off x="4795" y="2649"/>
              <a:ext cx="8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4106" name="Line 10"/>
            <p:cNvSpPr>
              <a:spLocks noChangeShapeType="1"/>
            </p:cNvSpPr>
            <p:nvPr/>
          </p:nvSpPr>
          <p:spPr bwMode="auto">
            <a:xfrm flipV="1">
              <a:off x="4799" y="3597"/>
              <a:ext cx="1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4107" name="Text Box 11"/>
            <p:cNvSpPr txBox="1">
              <a:spLocks noChangeArrowheads="1"/>
            </p:cNvSpPr>
            <p:nvPr/>
          </p:nvSpPr>
          <p:spPr bwMode="auto">
            <a:xfrm>
              <a:off x="4753" y="2726"/>
              <a:ext cx="5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10.0.0.1</a:t>
              </a:r>
            </a:p>
          </p:txBody>
        </p:sp>
        <p:sp>
          <p:nvSpPr>
            <p:cNvPr id="644110" name="Line 14"/>
            <p:cNvSpPr>
              <a:spLocks noChangeShapeType="1"/>
            </p:cNvSpPr>
            <p:nvPr/>
          </p:nvSpPr>
          <p:spPr bwMode="auto">
            <a:xfrm flipH="1">
              <a:off x="3844" y="3170"/>
              <a:ext cx="54" cy="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4111" name="Text Box 15"/>
            <p:cNvSpPr txBox="1">
              <a:spLocks noChangeArrowheads="1"/>
            </p:cNvSpPr>
            <p:nvPr/>
          </p:nvSpPr>
          <p:spPr bwMode="auto">
            <a:xfrm>
              <a:off x="3874" y="3222"/>
              <a:ext cx="55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NAT </a:t>
              </a:r>
            </a:p>
            <a:p>
              <a:pPr algn="ctr"/>
              <a:r>
                <a:rPr lang="en-US"/>
                <a:t>router</a:t>
              </a:r>
            </a:p>
          </p:txBody>
        </p:sp>
        <p:sp>
          <p:nvSpPr>
            <p:cNvPr id="644122" name="Line 26"/>
            <p:cNvSpPr>
              <a:spLocks noChangeShapeType="1"/>
            </p:cNvSpPr>
            <p:nvPr/>
          </p:nvSpPr>
          <p:spPr bwMode="auto">
            <a:xfrm>
              <a:off x="3735" y="3159"/>
              <a:ext cx="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44123" name="Group 27"/>
            <p:cNvGrpSpPr>
              <a:grpSpLocks/>
            </p:cNvGrpSpPr>
            <p:nvPr/>
          </p:nvGrpSpPr>
          <p:grpSpPr bwMode="auto">
            <a:xfrm>
              <a:off x="3935" y="3040"/>
              <a:ext cx="350" cy="194"/>
              <a:chOff x="3600" y="219"/>
              <a:chExt cx="360" cy="175"/>
            </a:xfrm>
          </p:grpSpPr>
          <p:sp>
            <p:nvSpPr>
              <p:cNvPr id="644124" name="Oval 2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125" name="Line 2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126" name="Line 3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127" name="Rectangle 3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44128" name="Oval 3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4129" name="Group 3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44130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31" name="Line 3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32" name="Line 3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4133" name="Group 3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44134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35" name="Line 3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36" name="Line 4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644143" name="Object 47"/>
            <p:cNvGraphicFramePr>
              <a:graphicFrameLocks noChangeAspect="1"/>
            </p:cNvGraphicFramePr>
            <p:nvPr/>
          </p:nvGraphicFramePr>
          <p:xfrm>
            <a:off x="4804" y="2483"/>
            <a:ext cx="365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450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4" y="2483"/>
                          <a:ext cx="365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44141" name="Picture 45" descr="kw_skype_log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" y="2284"/>
              <a:ext cx="464" cy="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4144" name="Group 48"/>
          <p:cNvGrpSpPr>
            <a:grpSpLocks/>
          </p:cNvGrpSpPr>
          <p:nvPr/>
        </p:nvGrpSpPr>
        <p:grpSpPr bwMode="auto">
          <a:xfrm>
            <a:off x="3252788" y="3370263"/>
            <a:ext cx="331787" cy="755650"/>
            <a:chOff x="4180" y="783"/>
            <a:chExt cx="150" cy="307"/>
          </a:xfrm>
        </p:grpSpPr>
        <p:sp>
          <p:nvSpPr>
            <p:cNvPr id="644145" name="AutoShape 4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46" name="Rectangle 5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47" name="Rectangle 5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48" name="AutoShape 5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49" name="Line 5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50" name="Line 5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51" name="Rectangle 5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52" name="Rectangle 5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44142" name="Picture 46" descr="kw_skype_rela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3328988"/>
            <a:ext cx="825500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4153" name="Picture 57" descr="kw_skype_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3973513"/>
            <a:ext cx="7366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4154" name="Freeform 58"/>
          <p:cNvSpPr>
            <a:spLocks/>
          </p:cNvSpPr>
          <p:nvPr/>
        </p:nvSpPr>
        <p:spPr bwMode="auto">
          <a:xfrm>
            <a:off x="4141788" y="3948113"/>
            <a:ext cx="3714750" cy="1039812"/>
          </a:xfrm>
          <a:custGeom>
            <a:avLst/>
            <a:gdLst>
              <a:gd name="T0" fmla="*/ 1597 w 1597"/>
              <a:gd name="T1" fmla="*/ 61 h 655"/>
              <a:gd name="T2" fmla="*/ 1376 w 1597"/>
              <a:gd name="T3" fmla="*/ 78 h 655"/>
              <a:gd name="T4" fmla="*/ 1303 w 1597"/>
              <a:gd name="T5" fmla="*/ 531 h 655"/>
              <a:gd name="T6" fmla="*/ 408 w 1597"/>
              <a:gd name="T7" fmla="*/ 572 h 655"/>
              <a:gd name="T8" fmla="*/ 0 w 1597"/>
              <a:gd name="T9" fmla="*/ 36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7" h="655">
                <a:moveTo>
                  <a:pt x="1597" y="61"/>
                </a:moveTo>
                <a:cubicBezTo>
                  <a:pt x="1562" y="64"/>
                  <a:pt x="1425" y="0"/>
                  <a:pt x="1376" y="78"/>
                </a:cubicBezTo>
                <a:cubicBezTo>
                  <a:pt x="1327" y="156"/>
                  <a:pt x="1464" y="449"/>
                  <a:pt x="1303" y="531"/>
                </a:cubicBezTo>
                <a:cubicBezTo>
                  <a:pt x="1142" y="613"/>
                  <a:pt x="625" y="655"/>
                  <a:pt x="408" y="572"/>
                </a:cubicBezTo>
                <a:cubicBezTo>
                  <a:pt x="190" y="490"/>
                  <a:pt x="94" y="263"/>
                  <a:pt x="0" y="3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4155" name="Text Box 59"/>
          <p:cNvSpPr txBox="1">
            <a:spLocks noChangeArrowheads="1"/>
          </p:cNvSpPr>
          <p:nvPr/>
        </p:nvSpPr>
        <p:spPr bwMode="auto">
          <a:xfrm>
            <a:off x="5118100" y="3867150"/>
            <a:ext cx="19462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1.</a:t>
            </a:r>
            <a:r>
              <a:rPr lang="en-US"/>
              <a:t> connection to</a:t>
            </a:r>
          </a:p>
          <a:p>
            <a:r>
              <a:rPr lang="en-US"/>
              <a:t>relay initiated</a:t>
            </a:r>
          </a:p>
          <a:p>
            <a:r>
              <a:rPr lang="en-US"/>
              <a:t>by NATted host</a:t>
            </a:r>
          </a:p>
        </p:txBody>
      </p:sp>
      <p:sp>
        <p:nvSpPr>
          <p:cNvPr id="644156" name="Text Box 60"/>
          <p:cNvSpPr txBox="1">
            <a:spLocks noChangeArrowheads="1"/>
          </p:cNvSpPr>
          <p:nvPr/>
        </p:nvSpPr>
        <p:spPr bwMode="auto">
          <a:xfrm>
            <a:off x="914400" y="3603625"/>
            <a:ext cx="19462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2.</a:t>
            </a:r>
            <a:r>
              <a:rPr lang="en-US"/>
              <a:t> connection to</a:t>
            </a:r>
          </a:p>
          <a:p>
            <a:r>
              <a:rPr lang="en-US"/>
              <a:t>relay initiated</a:t>
            </a:r>
          </a:p>
          <a:p>
            <a:r>
              <a:rPr lang="en-US"/>
              <a:t>by client</a:t>
            </a:r>
          </a:p>
        </p:txBody>
      </p:sp>
      <p:sp>
        <p:nvSpPr>
          <p:cNvPr id="644157" name="Freeform 61"/>
          <p:cNvSpPr>
            <a:spLocks/>
          </p:cNvSpPr>
          <p:nvPr/>
        </p:nvSpPr>
        <p:spPr bwMode="auto">
          <a:xfrm>
            <a:off x="1033463" y="4073525"/>
            <a:ext cx="2798762" cy="511175"/>
          </a:xfrm>
          <a:custGeom>
            <a:avLst/>
            <a:gdLst>
              <a:gd name="T0" fmla="*/ 0 w 1763"/>
              <a:gd name="T1" fmla="*/ 305 h 322"/>
              <a:gd name="T2" fmla="*/ 1091 w 1763"/>
              <a:gd name="T3" fmla="*/ 305 h 322"/>
              <a:gd name="T4" fmla="*/ 1597 w 1763"/>
              <a:gd name="T5" fmla="*/ 201 h 322"/>
              <a:gd name="T6" fmla="*/ 1763 w 1763"/>
              <a:gd name="T7" fmla="*/ 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63" h="322">
                <a:moveTo>
                  <a:pt x="0" y="305"/>
                </a:moveTo>
                <a:cubicBezTo>
                  <a:pt x="412" y="313"/>
                  <a:pt x="825" y="322"/>
                  <a:pt x="1091" y="305"/>
                </a:cubicBezTo>
                <a:cubicBezTo>
                  <a:pt x="1357" y="288"/>
                  <a:pt x="1485" y="252"/>
                  <a:pt x="1597" y="201"/>
                </a:cubicBezTo>
                <a:cubicBezTo>
                  <a:pt x="1709" y="150"/>
                  <a:pt x="1736" y="75"/>
                  <a:pt x="1763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4158" name="Freeform 62"/>
          <p:cNvSpPr>
            <a:spLocks/>
          </p:cNvSpPr>
          <p:nvPr/>
        </p:nvSpPr>
        <p:spPr bwMode="auto">
          <a:xfrm>
            <a:off x="3805238" y="3697288"/>
            <a:ext cx="360362" cy="420687"/>
          </a:xfrm>
          <a:custGeom>
            <a:avLst/>
            <a:gdLst>
              <a:gd name="T0" fmla="*/ 0 w 227"/>
              <a:gd name="T1" fmla="*/ 265 h 265"/>
              <a:gd name="T2" fmla="*/ 105 w 227"/>
              <a:gd name="T3" fmla="*/ 3 h 265"/>
              <a:gd name="T4" fmla="*/ 227 w 227"/>
              <a:gd name="T5" fmla="*/ 247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265">
                <a:moveTo>
                  <a:pt x="0" y="265"/>
                </a:moveTo>
                <a:cubicBezTo>
                  <a:pt x="33" y="135"/>
                  <a:pt x="67" y="6"/>
                  <a:pt x="105" y="3"/>
                </a:cubicBezTo>
                <a:cubicBezTo>
                  <a:pt x="143" y="0"/>
                  <a:pt x="185" y="123"/>
                  <a:pt x="227" y="24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4159" name="Text Box 63"/>
          <p:cNvSpPr txBox="1">
            <a:spLocks noChangeArrowheads="1"/>
          </p:cNvSpPr>
          <p:nvPr/>
        </p:nvSpPr>
        <p:spPr bwMode="auto">
          <a:xfrm>
            <a:off x="3186113" y="4584700"/>
            <a:ext cx="1946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3.</a:t>
            </a:r>
            <a:r>
              <a:rPr lang="en-US"/>
              <a:t> relaying </a:t>
            </a:r>
          </a:p>
          <a:p>
            <a:r>
              <a:rPr lang="en-US"/>
              <a:t>established</a:t>
            </a:r>
          </a:p>
        </p:txBody>
      </p:sp>
    </p:spTree>
    <p:extLst>
      <p:ext uri="{BB962C8B-B14F-4D97-AF65-F5344CB8AC3E}">
        <p14:creationId xmlns:p14="http://schemas.microsoft.com/office/powerpoint/2010/main" val="400153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4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4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4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54" grpId="0" animBg="1"/>
      <p:bldP spid="644155" grpId="0"/>
      <p:bldP spid="644156" grpId="0"/>
      <p:bldP spid="644157" grpId="0" animBg="1"/>
      <p:bldP spid="644158" grpId="0" animBg="1"/>
      <p:bldP spid="644159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9170"/>
            <a:ext cx="8229600" cy="1143000"/>
          </a:xfrm>
        </p:spPr>
        <p:txBody>
          <a:bodyPr/>
          <a:lstStyle/>
          <a:p>
            <a:r>
              <a:rPr lang="en-GB" altLang="ja-JP" sz="3600" dirty="0" smtClean="0">
                <a:ea typeface="ＭＳ Ｐゴシック" charset="0"/>
                <a:cs typeface="ＭＳ Ｐゴシック" charset="0"/>
              </a:rPr>
              <a:t>Remember this?  </a:t>
            </a:r>
            <a:r>
              <a:rPr lang="en-GB" altLang="ja-JP" sz="3600" dirty="0" err="1" smtClean="0">
                <a:ea typeface="ＭＳ Ｐゴシック" charset="0"/>
                <a:cs typeface="ＭＳ Ｐゴシック" charset="0"/>
              </a:rPr>
              <a:t>Traceroute</a:t>
            </a:r>
            <a:r>
              <a:rPr lang="en-GB" altLang="ja-JP" sz="3600" dirty="0" smtClean="0">
                <a:ea typeface="ＭＳ Ｐゴシック" charset="0"/>
                <a:cs typeface="ＭＳ Ｐゴシック" charset="0"/>
              </a:rPr>
              <a:t> at work…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2885" name="Text Box 4"/>
          <p:cNvSpPr txBox="1">
            <a:spLocks noChangeArrowheads="1"/>
          </p:cNvSpPr>
          <p:nvPr/>
        </p:nvSpPr>
        <p:spPr bwMode="auto">
          <a:xfrm>
            <a:off x="0" y="1513335"/>
            <a:ext cx="8229600" cy="504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err="1"/>
              <a:t>traceroute</a:t>
            </a:r>
            <a:r>
              <a:rPr lang="en-US" sz="1400" dirty="0"/>
              <a:t> </a:t>
            </a:r>
            <a:r>
              <a:rPr lang="en-US" sz="1400" dirty="0" err="1"/>
              <a:t>munnari.oz.au</a:t>
            </a:r>
            <a:endParaRPr lang="en-US" sz="1400" dirty="0"/>
          </a:p>
          <a:p>
            <a:r>
              <a:rPr lang="en-US" sz="1400" dirty="0" err="1"/>
              <a:t>traceroute</a:t>
            </a:r>
            <a:r>
              <a:rPr lang="en-US" sz="1400" dirty="0"/>
              <a:t> to </a:t>
            </a:r>
            <a:r>
              <a:rPr lang="en-US" sz="1400" dirty="0" err="1"/>
              <a:t>munnari.oz.au</a:t>
            </a:r>
            <a:r>
              <a:rPr lang="en-US" sz="1400" dirty="0"/>
              <a:t> (202.29.151.3), 30 hops max, 60 byte packets</a:t>
            </a:r>
          </a:p>
          <a:p>
            <a:r>
              <a:rPr lang="de-DE" sz="1400" dirty="0"/>
              <a:t> 1  </a:t>
            </a:r>
            <a:r>
              <a:rPr lang="de-DE" sz="1400" dirty="0" err="1"/>
              <a:t>gatwick.net.cl.cam.ac.uk</a:t>
            </a:r>
            <a:r>
              <a:rPr lang="de-DE" sz="1400" dirty="0"/>
              <a:t> (128.232.32.2)  0.416 </a:t>
            </a:r>
            <a:r>
              <a:rPr lang="de-DE" sz="1400" dirty="0" err="1"/>
              <a:t>ms</a:t>
            </a:r>
            <a:r>
              <a:rPr lang="de-DE" sz="1400" dirty="0"/>
              <a:t>  0.384 </a:t>
            </a:r>
            <a:r>
              <a:rPr lang="de-DE" sz="1400" dirty="0" err="1"/>
              <a:t>ms</a:t>
            </a:r>
            <a:r>
              <a:rPr lang="de-DE" sz="1400" dirty="0"/>
              <a:t>  0.427 </a:t>
            </a:r>
            <a:r>
              <a:rPr lang="de-DE" sz="1400" dirty="0" err="1"/>
              <a:t>ms</a:t>
            </a:r>
            <a:endParaRPr lang="de-DE" sz="1400" dirty="0"/>
          </a:p>
          <a:p>
            <a:r>
              <a:rPr lang="nl-NL" sz="1400" dirty="0"/>
              <a:t> 2  cl-</a:t>
            </a:r>
            <a:r>
              <a:rPr lang="nl-NL" sz="1400" dirty="0" err="1"/>
              <a:t>sby.route</a:t>
            </a:r>
            <a:r>
              <a:rPr lang="nl-NL" sz="1400" dirty="0"/>
              <a:t>-</a:t>
            </a:r>
            <a:r>
              <a:rPr lang="nl-NL" sz="1400" dirty="0" err="1"/>
              <a:t>nwest.net.cam.ac.uk</a:t>
            </a:r>
            <a:r>
              <a:rPr lang="nl-NL" sz="1400" dirty="0"/>
              <a:t> (193.60.89.9)  0.393 </a:t>
            </a:r>
            <a:r>
              <a:rPr lang="nl-NL" sz="1400" dirty="0" err="1"/>
              <a:t>ms</a:t>
            </a:r>
            <a:r>
              <a:rPr lang="nl-NL" sz="1400" dirty="0"/>
              <a:t>  0.440 </a:t>
            </a:r>
            <a:r>
              <a:rPr lang="nl-NL" sz="1400" dirty="0" err="1"/>
              <a:t>ms</a:t>
            </a:r>
            <a:r>
              <a:rPr lang="nl-NL" sz="1400" dirty="0"/>
              <a:t>  0.494 </a:t>
            </a:r>
            <a:r>
              <a:rPr lang="nl-NL" sz="1400" dirty="0" err="1"/>
              <a:t>ms</a:t>
            </a:r>
            <a:endParaRPr lang="nl-NL" sz="1400" dirty="0"/>
          </a:p>
          <a:p>
            <a:r>
              <a:rPr lang="en-US" sz="1400" dirty="0"/>
              <a:t> 3  route-</a:t>
            </a:r>
            <a:r>
              <a:rPr lang="en-US" sz="1400" dirty="0" err="1"/>
              <a:t>nwest.route</a:t>
            </a:r>
            <a:r>
              <a:rPr lang="en-US" sz="1400" dirty="0"/>
              <a:t>-</a:t>
            </a:r>
            <a:r>
              <a:rPr lang="en-US" sz="1400" dirty="0" err="1"/>
              <a:t>mill.net.cam.ac.uk</a:t>
            </a:r>
            <a:r>
              <a:rPr lang="en-US" sz="1400" dirty="0"/>
              <a:t> (192.84.5.137)  0.407 </a:t>
            </a:r>
            <a:r>
              <a:rPr lang="en-US" sz="1400" dirty="0" err="1"/>
              <a:t>ms</a:t>
            </a:r>
            <a:r>
              <a:rPr lang="en-US" sz="1400" dirty="0"/>
              <a:t>  0.448 </a:t>
            </a:r>
            <a:r>
              <a:rPr lang="en-US" sz="1400" dirty="0" err="1"/>
              <a:t>ms</a:t>
            </a:r>
            <a:r>
              <a:rPr lang="en-US" sz="1400" dirty="0"/>
              <a:t>  0.501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fr-FR" sz="1400" dirty="0"/>
              <a:t> 4  route-</a:t>
            </a:r>
            <a:r>
              <a:rPr lang="fr-FR" sz="1400" dirty="0" err="1"/>
              <a:t>mill.route</a:t>
            </a:r>
            <a:r>
              <a:rPr lang="fr-FR" sz="1400" dirty="0"/>
              <a:t>-</a:t>
            </a:r>
            <a:r>
              <a:rPr lang="fr-FR" sz="1400" dirty="0" err="1"/>
              <a:t>enet.net.cam.ac.uk</a:t>
            </a:r>
            <a:r>
              <a:rPr lang="fr-FR" sz="1400" dirty="0"/>
              <a:t> (192.84.5.94)  1.006 ms  1.091 ms  1.163 ms</a:t>
            </a:r>
          </a:p>
          <a:p>
            <a:r>
              <a:rPr lang="ro-RO" sz="1400" dirty="0"/>
              <a:t> 5  xe-11-3-0.camb-rbr1.eastern.ja.net (146.97.130.1)  0.300 ms  0.313 ms  0.350 ms</a:t>
            </a:r>
          </a:p>
          <a:p>
            <a:r>
              <a:rPr lang="pl-PL" sz="1400" dirty="0"/>
              <a:t> 6  ae24.lowdss-sbr1.ja.net (146.97.37.185)  2.679 ms  2.664 ms  2.712 ms</a:t>
            </a:r>
          </a:p>
          <a:p>
            <a:r>
              <a:rPr lang="hr-HR" sz="1400" dirty="0"/>
              <a:t> 7  ae28.londhx-sbr1.ja.net (146.97.33.17)  5.955 ms  5.953 ms  5.901 ms</a:t>
            </a:r>
          </a:p>
          <a:p>
            <a:r>
              <a:rPr lang="fi-FI" sz="1400" dirty="0"/>
              <a:t> 8  janet.mx1.lon.uk.geant.net (62.40.124.197)  6.059 ms  6.066 ms  6.052 ms</a:t>
            </a:r>
          </a:p>
          <a:p>
            <a:r>
              <a:rPr lang="fi-FI" sz="1400" dirty="0"/>
              <a:t> 9  ae0.mx1.par.fr.geant.net (62.40.98.77)  11.742 ms  11.779 ms  11.724 ms</a:t>
            </a:r>
          </a:p>
          <a:p>
            <a:r>
              <a:rPr lang="fi-FI" sz="1400" dirty="0"/>
              <a:t>10  ae1.mx1.mad.es.geant.net (62.40.98.64)  27.751 ms  27.734 ms  27.704 ms</a:t>
            </a:r>
          </a:p>
          <a:p>
            <a:r>
              <a:rPr lang="de-DE" sz="1400" dirty="0"/>
              <a:t>11  mb-so-02-v4.bb.tein3.net (202.179.249.117)  138.296 </a:t>
            </a:r>
            <a:r>
              <a:rPr lang="de-DE" sz="1400" dirty="0" err="1"/>
              <a:t>ms</a:t>
            </a:r>
            <a:r>
              <a:rPr lang="de-DE" sz="1400" dirty="0"/>
              <a:t>  138.314 </a:t>
            </a:r>
            <a:r>
              <a:rPr lang="de-DE" sz="1400" dirty="0" err="1"/>
              <a:t>ms</a:t>
            </a:r>
            <a:r>
              <a:rPr lang="de-DE" sz="1400" dirty="0"/>
              <a:t>  138.282 </a:t>
            </a:r>
            <a:r>
              <a:rPr lang="de-DE" sz="1400" dirty="0" err="1"/>
              <a:t>ms</a:t>
            </a:r>
            <a:endParaRPr lang="de-DE" sz="1400" dirty="0"/>
          </a:p>
          <a:p>
            <a:r>
              <a:rPr lang="de-DE" sz="1400" dirty="0"/>
              <a:t>12  sg-so-04-v4.bb.tein3.net (202.179.249.53)  196.303 </a:t>
            </a:r>
            <a:r>
              <a:rPr lang="de-DE" sz="1400" dirty="0" err="1"/>
              <a:t>ms</a:t>
            </a:r>
            <a:r>
              <a:rPr lang="de-DE" sz="1400" dirty="0"/>
              <a:t>  196.293 </a:t>
            </a:r>
            <a:r>
              <a:rPr lang="de-DE" sz="1400" dirty="0" err="1"/>
              <a:t>ms</a:t>
            </a:r>
            <a:r>
              <a:rPr lang="de-DE" sz="1400" dirty="0"/>
              <a:t>  196.264 </a:t>
            </a:r>
            <a:r>
              <a:rPr lang="de-DE" sz="1400" dirty="0" err="1"/>
              <a:t>ms</a:t>
            </a:r>
            <a:endParaRPr lang="de-DE" sz="1400" dirty="0"/>
          </a:p>
          <a:p>
            <a:r>
              <a:rPr lang="en-US" sz="1400" dirty="0"/>
              <a:t>13  th-pr-v4.bb.tein3.net (202.179.249.66)  225.153 </a:t>
            </a:r>
            <a:r>
              <a:rPr lang="en-US" sz="1400" dirty="0" err="1"/>
              <a:t>ms</a:t>
            </a:r>
            <a:r>
              <a:rPr lang="en-US" sz="1400" dirty="0"/>
              <a:t>  225.178 </a:t>
            </a:r>
            <a:r>
              <a:rPr lang="en-US" sz="1400" dirty="0" err="1"/>
              <a:t>ms</a:t>
            </a:r>
            <a:r>
              <a:rPr lang="en-US" sz="1400" dirty="0"/>
              <a:t>  225.196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14  pyt-thairen-to-02-bdr-pyt.uni.net.th (202.29.12.10)  225.163 </a:t>
            </a:r>
            <a:r>
              <a:rPr lang="en-US" sz="1400" dirty="0" err="1"/>
              <a:t>ms</a:t>
            </a:r>
            <a:r>
              <a:rPr lang="en-US" sz="1400" dirty="0"/>
              <a:t>  223.343 </a:t>
            </a:r>
            <a:r>
              <a:rPr lang="en-US" sz="1400" dirty="0" err="1"/>
              <a:t>ms</a:t>
            </a:r>
            <a:r>
              <a:rPr lang="en-US" sz="1400" dirty="0"/>
              <a:t>  223.363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15  202.28.227.126 (202.28.227.126)  241.038 </a:t>
            </a:r>
            <a:r>
              <a:rPr lang="en-US" sz="1400" dirty="0" err="1"/>
              <a:t>ms</a:t>
            </a:r>
            <a:r>
              <a:rPr lang="en-US" sz="1400" dirty="0"/>
              <a:t>  240.941 </a:t>
            </a:r>
            <a:r>
              <a:rPr lang="en-US" sz="1400" dirty="0" err="1"/>
              <a:t>ms</a:t>
            </a:r>
            <a:r>
              <a:rPr lang="en-US" sz="1400" dirty="0"/>
              <a:t>  240.834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16  202.28.221.46 (202.28.221.46)  287.252 </a:t>
            </a:r>
            <a:r>
              <a:rPr lang="en-US" sz="1400" dirty="0" err="1"/>
              <a:t>ms</a:t>
            </a:r>
            <a:r>
              <a:rPr lang="en-US" sz="1400" dirty="0"/>
              <a:t>  287.306 </a:t>
            </a:r>
            <a:r>
              <a:rPr lang="en-US" sz="1400" dirty="0" err="1"/>
              <a:t>ms</a:t>
            </a:r>
            <a:r>
              <a:rPr lang="en-US" sz="1400" dirty="0"/>
              <a:t>  287.282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17  * * *</a:t>
            </a:r>
          </a:p>
          <a:p>
            <a:r>
              <a:rPr lang="en-US" sz="1400" dirty="0"/>
              <a:t>18  * * *</a:t>
            </a:r>
          </a:p>
          <a:p>
            <a:r>
              <a:rPr lang="en-US" sz="1400" dirty="0"/>
              <a:t>19  * * *</a:t>
            </a:r>
          </a:p>
          <a:p>
            <a:r>
              <a:rPr lang="en-US" sz="1400" dirty="0"/>
              <a:t>20  </a:t>
            </a:r>
            <a:r>
              <a:rPr lang="en-US" sz="1400" dirty="0" err="1"/>
              <a:t>coe-gw.psu.ac.th</a:t>
            </a:r>
            <a:r>
              <a:rPr lang="en-US" sz="1400" dirty="0"/>
              <a:t> (202.29.149.70)  241.681 </a:t>
            </a:r>
            <a:r>
              <a:rPr lang="en-US" sz="1400" dirty="0" err="1"/>
              <a:t>ms</a:t>
            </a:r>
            <a:r>
              <a:rPr lang="en-US" sz="1400" dirty="0"/>
              <a:t>  241.715 </a:t>
            </a:r>
            <a:r>
              <a:rPr lang="en-US" sz="1400" dirty="0" err="1"/>
              <a:t>ms</a:t>
            </a:r>
            <a:r>
              <a:rPr lang="en-US" sz="1400" dirty="0"/>
              <a:t>  241.680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is-IS" sz="1400" dirty="0"/>
              <a:t>21  munnari.OZ.AU (202.29.151.3)  241.610 ms  241.636 ms  241.537 ms</a:t>
            </a:r>
          </a:p>
        </p:txBody>
      </p:sp>
      <p:sp>
        <p:nvSpPr>
          <p:cNvPr id="122886" name="Text Box 5"/>
          <p:cNvSpPr txBox="1">
            <a:spLocks noChangeArrowheads="1"/>
          </p:cNvSpPr>
          <p:nvPr/>
        </p:nvSpPr>
        <p:spPr bwMode="auto">
          <a:xfrm>
            <a:off x="54769" y="569774"/>
            <a:ext cx="89089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dirty="0" err="1">
                <a:solidFill>
                  <a:srgbClr val="FF0000"/>
                </a:solidFill>
                <a:latin typeface="Calibri"/>
              </a:rPr>
              <a:t>traceroute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:</a:t>
            </a:r>
            <a:r>
              <a:rPr lang="en-US" dirty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rio.cl.cam.ac.uk</a:t>
            </a:r>
            <a:r>
              <a:rPr lang="en-US" dirty="0" smtClean="0">
                <a:latin typeface="Calibri"/>
              </a:rPr>
              <a:t> to </a:t>
            </a:r>
            <a:r>
              <a:rPr lang="en-US" dirty="0" err="1" smtClean="0">
                <a:latin typeface="Calibri"/>
              </a:rPr>
              <a:t>munnari.oz.au</a:t>
            </a:r>
            <a:endParaRPr lang="en-US" dirty="0" smtClean="0">
              <a:latin typeface="Calibri"/>
            </a:endParaRPr>
          </a:p>
          <a:p>
            <a:pPr algn="ctr"/>
            <a:r>
              <a:rPr lang="en-US" sz="1600" dirty="0" smtClean="0">
                <a:latin typeface="Calibri"/>
              </a:rPr>
              <a:t>(</a:t>
            </a:r>
            <a:r>
              <a:rPr lang="en-US" sz="1600" dirty="0" err="1" smtClean="0">
                <a:latin typeface="Calibri"/>
              </a:rPr>
              <a:t>tracepath</a:t>
            </a:r>
            <a:r>
              <a:rPr lang="en-US" sz="1600" dirty="0" smtClean="0">
                <a:latin typeface="Calibri"/>
              </a:rPr>
              <a:t> on </a:t>
            </a:r>
            <a:r>
              <a:rPr lang="en-US" sz="1600" dirty="0" err="1" smtClean="0">
                <a:latin typeface="Calibri"/>
              </a:rPr>
              <a:t>pwf</a:t>
            </a:r>
            <a:r>
              <a:rPr lang="en-US" sz="1600" dirty="0" smtClean="0">
                <a:latin typeface="Calibri"/>
              </a:rPr>
              <a:t> is similar)</a:t>
            </a:r>
            <a:endParaRPr lang="en-US" sz="1600" dirty="0">
              <a:latin typeface="Calibri"/>
            </a:endParaRPr>
          </a:p>
        </p:txBody>
      </p:sp>
      <p:sp>
        <p:nvSpPr>
          <p:cNvPr id="122887" name="Line 6"/>
          <p:cNvSpPr>
            <a:spLocks noChangeShapeType="1"/>
          </p:cNvSpPr>
          <p:nvPr/>
        </p:nvSpPr>
        <p:spPr bwMode="auto">
          <a:xfrm flipV="1">
            <a:off x="725488" y="5762452"/>
            <a:ext cx="225054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88" name="Text Box 7"/>
          <p:cNvSpPr txBox="1">
            <a:spLocks noChangeArrowheads="1"/>
          </p:cNvSpPr>
          <p:nvPr/>
        </p:nvSpPr>
        <p:spPr bwMode="auto">
          <a:xfrm>
            <a:off x="5008656" y="1192660"/>
            <a:ext cx="456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Three delay measurements from </a:t>
            </a:r>
          </a:p>
          <a:p>
            <a:r>
              <a:rPr lang="en-US" sz="1800" dirty="0" err="1" smtClean="0">
                <a:solidFill>
                  <a:srgbClr val="FF0000"/>
                </a:solidFill>
                <a:latin typeface="Calibri"/>
              </a:rPr>
              <a:t>rio.cl.cam.ac.uk</a:t>
            </a:r>
            <a:r>
              <a:rPr lang="en-US" sz="18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alibri"/>
              </a:rPr>
              <a:t>to </a:t>
            </a:r>
            <a:r>
              <a:rPr lang="en-US" sz="1800" dirty="0" err="1" smtClean="0">
                <a:solidFill>
                  <a:srgbClr val="FF0000"/>
                </a:solidFill>
                <a:latin typeface="Calibri"/>
              </a:rPr>
              <a:t>gatwick.net.cl.cam.ac.uk</a:t>
            </a:r>
            <a:endParaRPr lang="en-US" sz="18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2889" name="Line 8"/>
          <p:cNvSpPr>
            <a:spLocks noChangeShapeType="1"/>
          </p:cNvSpPr>
          <p:nvPr/>
        </p:nvSpPr>
        <p:spPr bwMode="auto">
          <a:xfrm flipV="1">
            <a:off x="3156873" y="1306960"/>
            <a:ext cx="671512" cy="412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0" name="Line 9"/>
          <p:cNvSpPr>
            <a:spLocks noChangeShapeType="1"/>
          </p:cNvSpPr>
          <p:nvPr/>
        </p:nvSpPr>
        <p:spPr bwMode="auto">
          <a:xfrm flipV="1">
            <a:off x="3696623" y="1295848"/>
            <a:ext cx="139700" cy="4048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1" name="Line 10"/>
          <p:cNvSpPr>
            <a:spLocks noChangeShapeType="1"/>
          </p:cNvSpPr>
          <p:nvPr/>
        </p:nvSpPr>
        <p:spPr bwMode="auto">
          <a:xfrm flipH="1" flipV="1">
            <a:off x="3831560" y="1305373"/>
            <a:ext cx="366713" cy="390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2" name="Line 11"/>
          <p:cNvSpPr>
            <a:spLocks noChangeShapeType="1"/>
          </p:cNvSpPr>
          <p:nvPr/>
        </p:nvSpPr>
        <p:spPr bwMode="auto">
          <a:xfrm>
            <a:off x="3823623" y="1314897"/>
            <a:ext cx="1266581" cy="1984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3" name="Text Box 12"/>
          <p:cNvSpPr txBox="1">
            <a:spLocks noChangeArrowheads="1"/>
          </p:cNvSpPr>
          <p:nvPr/>
        </p:nvSpPr>
        <p:spPr bwMode="auto">
          <a:xfrm>
            <a:off x="2857500" y="5517155"/>
            <a:ext cx="6286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* means no response (probe lost, router not replying)</a:t>
            </a:r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7220743" y="2031684"/>
            <a:ext cx="1791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trans</a:t>
            </a:r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-continent</a:t>
            </a:r>
            <a:endParaRPr lang="en-US" sz="2000" dirty="0">
              <a:solidFill>
                <a:srgbClr val="FF0000"/>
              </a:solidFill>
              <a:latin typeface="Calibri"/>
            </a:endParaRPr>
          </a:p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link</a:t>
            </a:r>
            <a:endParaRPr lang="en-US" sz="20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265674" y="2519105"/>
            <a:ext cx="1963926" cy="15639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57200" y="4135530"/>
            <a:ext cx="5839959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57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608E-B6B5-1541-936D-825029CBD2E1}" type="slidenum">
              <a:rPr lang="en-US" smtClean="0"/>
              <a:pPr/>
              <a:t>122</a:t>
            </a:fld>
            <a:endParaRPr lang="en-US" dirty="0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Traceroute and ICMP</a:t>
            </a:r>
          </a:p>
        </p:txBody>
      </p:sp>
      <p:sp>
        <p:nvSpPr>
          <p:cNvPr id="45158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/>
              <a:t>Source sends series of UDP segments to dest</a:t>
            </a:r>
          </a:p>
          <a:p>
            <a:pPr lvl="1"/>
            <a:r>
              <a:rPr lang="en-US" sz="1800"/>
              <a:t>First has TTL =1</a:t>
            </a:r>
          </a:p>
          <a:p>
            <a:pPr lvl="1"/>
            <a:r>
              <a:rPr lang="en-US" sz="1800"/>
              <a:t>Second has TTL=2, etc.</a:t>
            </a:r>
          </a:p>
          <a:p>
            <a:pPr lvl="1"/>
            <a:r>
              <a:rPr lang="en-US" sz="1800"/>
              <a:t>Unlikely port number</a:t>
            </a:r>
          </a:p>
          <a:p>
            <a:r>
              <a:rPr lang="en-US" sz="2000"/>
              <a:t>When nth datagram arrives to nth router:</a:t>
            </a:r>
          </a:p>
          <a:p>
            <a:pPr lvl="1"/>
            <a:r>
              <a:rPr lang="en-US" sz="1800"/>
              <a:t>Router discards datagram</a:t>
            </a:r>
          </a:p>
          <a:p>
            <a:pPr lvl="1"/>
            <a:r>
              <a:rPr lang="en-US" sz="1800"/>
              <a:t>And sends to source an ICMP message (type 11, code 0)</a:t>
            </a:r>
          </a:p>
          <a:p>
            <a:pPr lvl="1"/>
            <a:r>
              <a:rPr lang="en-US" sz="1800"/>
              <a:t>Message includes name of router&amp; IP address</a:t>
            </a:r>
          </a:p>
        </p:txBody>
      </p:sp>
      <p:sp>
        <p:nvSpPr>
          <p:cNvPr id="45158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When ICMP message arrives, source calculates RTT</a:t>
            </a:r>
          </a:p>
          <a:p>
            <a:r>
              <a:rPr lang="en-US" sz="2000" dirty="0" err="1"/>
              <a:t>Traceroute</a:t>
            </a:r>
            <a:r>
              <a:rPr lang="en-US" sz="2000" dirty="0"/>
              <a:t> does this 3 times</a:t>
            </a:r>
          </a:p>
          <a:p>
            <a:pPr>
              <a:buFont typeface="ZapfDingbats" charset="0"/>
              <a:buNone/>
            </a:pPr>
            <a:r>
              <a:rPr lang="en-US" sz="2000" u="sng" dirty="0">
                <a:solidFill>
                  <a:srgbClr val="FF0000"/>
                </a:solidFill>
              </a:rPr>
              <a:t>Stopping criterion</a:t>
            </a:r>
          </a:p>
          <a:p>
            <a:r>
              <a:rPr lang="en-US" sz="2000" dirty="0"/>
              <a:t>UDP segment eventually arrives at destination host</a:t>
            </a:r>
          </a:p>
          <a:p>
            <a:r>
              <a:rPr lang="en-US" sz="2000" dirty="0"/>
              <a:t>Destination returns ICMP </a:t>
            </a:r>
            <a:r>
              <a:rPr lang="ja-JP" altLang="en-US" sz="2000" dirty="0">
                <a:latin typeface="Calibri"/>
              </a:rPr>
              <a:t>“</a:t>
            </a:r>
            <a:r>
              <a:rPr lang="en-US" sz="2000" dirty="0"/>
              <a:t>host unreachable</a:t>
            </a:r>
            <a:r>
              <a:rPr lang="ja-JP" altLang="en-US" sz="2000" dirty="0">
                <a:latin typeface="Calibri"/>
              </a:rPr>
              <a:t>”</a:t>
            </a:r>
            <a:r>
              <a:rPr lang="en-US" sz="2000" dirty="0"/>
              <a:t> packet (type 3, code 3)</a:t>
            </a:r>
          </a:p>
          <a:p>
            <a:r>
              <a:rPr lang="en-US" sz="2000" dirty="0"/>
              <a:t>When source gets this ICMP, stops.</a:t>
            </a:r>
          </a:p>
        </p:txBody>
      </p:sp>
    </p:spTree>
    <p:extLst>
      <p:ext uri="{BB962C8B-B14F-4D97-AF65-F5344CB8AC3E}">
        <p14:creationId xmlns:p14="http://schemas.microsoft.com/office/powerpoint/2010/main" val="2777683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D1A2-157E-CA4E-BF6A-BC68585CC5E5}" type="slidenum">
              <a:rPr lang="en-US" smtClean="0"/>
              <a:pPr/>
              <a:t>123</a:t>
            </a:fld>
            <a:endParaRPr lang="en-US" dirty="0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4825" cy="1143000"/>
          </a:xfrm>
        </p:spPr>
        <p:txBody>
          <a:bodyPr/>
          <a:lstStyle/>
          <a:p>
            <a:r>
              <a:rPr lang="en-US" sz="3200"/>
              <a:t>ICMP: Internet Control Message Protocol</a:t>
            </a:r>
            <a:endParaRPr 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1800" dirty="0"/>
              <a:t>used by hosts &amp; routers to communicate network-level information</a:t>
            </a:r>
          </a:p>
          <a:p>
            <a:pPr lvl="1"/>
            <a:r>
              <a:rPr lang="en-US" sz="1800" dirty="0"/>
              <a:t>error reporting: unreachable host, network, port, protocol</a:t>
            </a:r>
          </a:p>
          <a:p>
            <a:pPr lvl="1"/>
            <a:r>
              <a:rPr lang="en-US" sz="1800" dirty="0"/>
              <a:t>echo request/reply (used by ping)</a:t>
            </a:r>
          </a:p>
          <a:p>
            <a:r>
              <a:rPr lang="en-US" sz="1800" dirty="0"/>
              <a:t>network-layer </a:t>
            </a:r>
            <a:r>
              <a:rPr lang="ja-JP" altLang="en-US" sz="1800" dirty="0">
                <a:latin typeface="Calibri"/>
              </a:rPr>
              <a:t>“</a:t>
            </a:r>
            <a:r>
              <a:rPr lang="en-US" sz="1800" dirty="0"/>
              <a:t>above</a:t>
            </a:r>
            <a:r>
              <a:rPr lang="ja-JP" altLang="en-US" sz="1800" dirty="0">
                <a:latin typeface="Calibri"/>
              </a:rPr>
              <a:t>”</a:t>
            </a:r>
            <a:r>
              <a:rPr lang="en-US" sz="1800" dirty="0"/>
              <a:t> IP:</a:t>
            </a:r>
          </a:p>
          <a:p>
            <a:pPr lvl="1"/>
            <a:r>
              <a:rPr lang="en-US" sz="1800" dirty="0"/>
              <a:t>ICMP </a:t>
            </a:r>
            <a:r>
              <a:rPr lang="en-US" sz="1800" dirty="0" err="1"/>
              <a:t>msgs</a:t>
            </a:r>
            <a:r>
              <a:rPr lang="en-US" sz="1800" dirty="0"/>
              <a:t> carried in IP datagrams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ICMP message:</a:t>
            </a:r>
            <a:r>
              <a:rPr lang="en-US" sz="1800" dirty="0"/>
              <a:t> type, code plus first 8 bytes of IP datagram causing error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4584700" y="1760538"/>
            <a:ext cx="3829970" cy="452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 dirty="0">
                <a:latin typeface="Calibri"/>
              </a:rPr>
              <a:t>Type</a:t>
            </a:r>
            <a:r>
              <a:rPr lang="en-US" dirty="0">
                <a:latin typeface="Calibri"/>
              </a:rPr>
              <a:t>  </a:t>
            </a:r>
            <a:r>
              <a:rPr lang="en-US" u="sng" dirty="0">
                <a:latin typeface="Calibri"/>
              </a:rPr>
              <a:t>Code</a:t>
            </a:r>
            <a:r>
              <a:rPr lang="en-US" dirty="0">
                <a:latin typeface="Calibri"/>
              </a:rPr>
              <a:t>  </a:t>
            </a:r>
            <a:r>
              <a:rPr lang="en-US" u="sng" dirty="0">
                <a:latin typeface="Calibri"/>
              </a:rPr>
              <a:t>description</a:t>
            </a:r>
            <a:endParaRPr lang="en-US" dirty="0">
              <a:latin typeface="Calibri"/>
            </a:endParaRPr>
          </a:p>
          <a:p>
            <a:r>
              <a:rPr lang="en-US" dirty="0">
                <a:latin typeface="Calibri"/>
              </a:rPr>
              <a:t>0        0         echo reply (ping)</a:t>
            </a:r>
          </a:p>
          <a:p>
            <a:r>
              <a:rPr lang="en-US" dirty="0">
                <a:latin typeface="Calibri"/>
              </a:rPr>
              <a:t>3        0         </a:t>
            </a:r>
            <a:r>
              <a:rPr lang="en-US" dirty="0" err="1">
                <a:latin typeface="Calibri"/>
              </a:rPr>
              <a:t>dest</a:t>
            </a:r>
            <a:r>
              <a:rPr lang="en-US" dirty="0">
                <a:latin typeface="Calibri"/>
              </a:rPr>
              <a:t>. network unreachable</a:t>
            </a:r>
          </a:p>
          <a:p>
            <a:r>
              <a:rPr lang="en-US" dirty="0">
                <a:latin typeface="Calibri"/>
              </a:rPr>
              <a:t>3        1         </a:t>
            </a:r>
            <a:r>
              <a:rPr lang="en-US" dirty="0" err="1">
                <a:latin typeface="Calibri"/>
              </a:rPr>
              <a:t>dest</a:t>
            </a:r>
            <a:r>
              <a:rPr lang="en-US" dirty="0">
                <a:latin typeface="Calibri"/>
              </a:rPr>
              <a:t> host unreachable</a:t>
            </a:r>
          </a:p>
          <a:p>
            <a:r>
              <a:rPr lang="en-US" dirty="0">
                <a:latin typeface="Calibri"/>
              </a:rPr>
              <a:t>3        2         </a:t>
            </a:r>
            <a:r>
              <a:rPr lang="en-US" dirty="0" err="1">
                <a:latin typeface="Calibri"/>
              </a:rPr>
              <a:t>dest</a:t>
            </a:r>
            <a:r>
              <a:rPr lang="en-US" dirty="0">
                <a:latin typeface="Calibri"/>
              </a:rPr>
              <a:t> protocol unreachable</a:t>
            </a:r>
          </a:p>
          <a:p>
            <a:r>
              <a:rPr lang="en-US" dirty="0">
                <a:latin typeface="Calibri"/>
              </a:rPr>
              <a:t>3        3         </a:t>
            </a:r>
            <a:r>
              <a:rPr lang="en-US" dirty="0" err="1">
                <a:latin typeface="Calibri"/>
              </a:rPr>
              <a:t>dest</a:t>
            </a:r>
            <a:r>
              <a:rPr lang="en-US" dirty="0">
                <a:latin typeface="Calibri"/>
              </a:rPr>
              <a:t> port unreachable</a:t>
            </a:r>
          </a:p>
          <a:p>
            <a:r>
              <a:rPr lang="en-US" dirty="0">
                <a:latin typeface="Calibri"/>
              </a:rPr>
              <a:t>3        6         </a:t>
            </a:r>
            <a:r>
              <a:rPr lang="en-US" dirty="0" err="1">
                <a:latin typeface="Calibri"/>
              </a:rPr>
              <a:t>dest</a:t>
            </a:r>
            <a:r>
              <a:rPr lang="en-US" dirty="0">
                <a:latin typeface="Calibri"/>
              </a:rPr>
              <a:t> network unknown</a:t>
            </a:r>
          </a:p>
          <a:p>
            <a:r>
              <a:rPr lang="en-US" dirty="0">
                <a:latin typeface="Calibri"/>
              </a:rPr>
              <a:t>3        7         </a:t>
            </a:r>
            <a:r>
              <a:rPr lang="en-US" dirty="0" err="1">
                <a:latin typeface="Calibri"/>
              </a:rPr>
              <a:t>dest</a:t>
            </a:r>
            <a:r>
              <a:rPr lang="en-US" dirty="0">
                <a:latin typeface="Calibri"/>
              </a:rPr>
              <a:t> host unknown</a:t>
            </a:r>
          </a:p>
          <a:p>
            <a:r>
              <a:rPr lang="en-US" dirty="0">
                <a:latin typeface="Calibri"/>
              </a:rPr>
              <a:t>4        0         source quench (congestion</a:t>
            </a:r>
          </a:p>
          <a:p>
            <a:r>
              <a:rPr lang="en-US" dirty="0">
                <a:latin typeface="Calibri"/>
              </a:rPr>
              <a:t>                     control - not used)</a:t>
            </a:r>
          </a:p>
          <a:p>
            <a:r>
              <a:rPr lang="en-US" dirty="0">
                <a:latin typeface="Calibri"/>
              </a:rPr>
              <a:t>8        0         echo request (ping)</a:t>
            </a:r>
          </a:p>
          <a:p>
            <a:r>
              <a:rPr lang="en-US" dirty="0">
                <a:latin typeface="Calibri"/>
              </a:rPr>
              <a:t>9        0         route advertisement</a:t>
            </a:r>
          </a:p>
          <a:p>
            <a:r>
              <a:rPr lang="en-US" dirty="0">
                <a:latin typeface="Calibri"/>
              </a:rPr>
              <a:t>10      0         router discovery</a:t>
            </a:r>
          </a:p>
          <a:p>
            <a:r>
              <a:rPr lang="en-US" dirty="0">
                <a:latin typeface="Calibri"/>
              </a:rPr>
              <a:t>11      0         TTL expired</a:t>
            </a:r>
          </a:p>
          <a:p>
            <a:r>
              <a:rPr lang="en-US" dirty="0">
                <a:latin typeface="Calibri"/>
              </a:rPr>
              <a:t>12      0         bad IP header</a:t>
            </a:r>
          </a:p>
          <a:p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9298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24960" cy="1143000"/>
          </a:xfrm>
        </p:spPr>
        <p:txBody>
          <a:bodyPr/>
          <a:lstStyle/>
          <a:p>
            <a:r>
              <a:rPr lang="en-US" dirty="0" smtClean="0"/>
              <a:t>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Motivated (prematurely) by address exhaustion</a:t>
            </a:r>
          </a:p>
          <a:p>
            <a:pPr lvl="1"/>
            <a:r>
              <a:rPr lang="en-US" dirty="0" smtClean="0"/>
              <a:t>Address field </a:t>
            </a:r>
            <a:r>
              <a:rPr lang="en-US" b="1" i="1" dirty="0" smtClean="0">
                <a:solidFill>
                  <a:srgbClr val="F47A00"/>
                </a:solidFill>
              </a:rPr>
              <a:t>four</a:t>
            </a:r>
            <a:r>
              <a:rPr lang="en-US" dirty="0" smtClean="0"/>
              <a:t> times as long</a:t>
            </a:r>
          </a:p>
          <a:p>
            <a:pPr lvl="1"/>
            <a:endParaRPr lang="en-US" dirty="0"/>
          </a:p>
          <a:p>
            <a:r>
              <a:rPr lang="en-US" dirty="0" smtClean="0"/>
              <a:t>Steve </a:t>
            </a:r>
            <a:r>
              <a:rPr lang="en-US" dirty="0" err="1" smtClean="0"/>
              <a:t>Deering</a:t>
            </a:r>
            <a:r>
              <a:rPr lang="en-US" dirty="0" smtClean="0"/>
              <a:t> focused on simplifying IP</a:t>
            </a:r>
          </a:p>
          <a:p>
            <a:pPr lvl="1"/>
            <a:r>
              <a:rPr lang="en-US" dirty="0" smtClean="0"/>
              <a:t>Got rid of all fields that were not absolutely necessary</a:t>
            </a:r>
          </a:p>
          <a:p>
            <a:pPr lvl="1"/>
            <a:r>
              <a:rPr lang="en-US" dirty="0" smtClean="0"/>
              <a:t>“Spring Cleaning” for IP</a:t>
            </a:r>
          </a:p>
          <a:p>
            <a:pPr lvl="1"/>
            <a:endParaRPr lang="en-US" dirty="0"/>
          </a:p>
          <a:p>
            <a:r>
              <a:rPr lang="en-US" dirty="0" smtClean="0"/>
              <a:t>Result is an elegant, if unambitious,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48D89-58AB-BC45-AE0C-6A5235B6E242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  <p:pic>
        <p:nvPicPr>
          <p:cNvPr id="5" name="Picture 4" descr="IPv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467" y="26670"/>
            <a:ext cx="4369533" cy="139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72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376238" y="309563"/>
            <a:ext cx="8605837" cy="671512"/>
          </a:xfrm>
        </p:spPr>
        <p:txBody>
          <a:bodyPr>
            <a:normAutofit fontScale="90000"/>
          </a:bodyPr>
          <a:lstStyle/>
          <a:p>
            <a:r>
              <a:rPr lang="en-GB">
                <a:latin typeface="Helvetica" charset="0"/>
                <a:ea typeface="ＭＳ Ｐゴシック" charset="0"/>
                <a:cs typeface="ＭＳ Ｐゴシック" charset="0"/>
              </a:rPr>
              <a:t>IPv4 and IPv6 Header Comparison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481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970694"/>
              </p:ext>
            </p:extLst>
          </p:nvPr>
        </p:nvGraphicFramePr>
        <p:xfrm>
          <a:off x="90488" y="1905000"/>
          <a:ext cx="4557711" cy="3276599"/>
        </p:xfrm>
        <a:graphic>
          <a:graphicData uri="http://schemas.openxmlformats.org/drawingml/2006/table">
            <a:tbl>
              <a:tblPr/>
              <a:tblGrid>
                <a:gridCol w="778839"/>
                <a:gridCol w="478000"/>
                <a:gridCol w="1215055"/>
                <a:gridCol w="717000"/>
                <a:gridCol w="212258"/>
                <a:gridCol w="1156559"/>
              </a:tblGrid>
              <a:tr h="680556"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IHL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 of Service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Length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0556"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Identification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Flags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Fragment Offset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2625">
                <a:tc gridSpan="2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to Live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Protocol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Header Checksum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4055">
                <a:tc gridSpan="6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986">
                <a:tc gridSpan="6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Destination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6821">
                <a:tc gridSpan="5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Options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Padding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34869" name="Rectangle 53"/>
          <p:cNvSpPr>
            <a:spLocks noChangeArrowheads="1"/>
          </p:cNvSpPr>
          <p:nvPr/>
        </p:nvSpPr>
        <p:spPr bwMode="gray">
          <a:xfrm>
            <a:off x="1752600" y="1447800"/>
            <a:ext cx="7635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spAutoFit/>
          </a:bodyPr>
          <a:lstStyle/>
          <a:p>
            <a:pPr algn="ctr">
              <a:defRPr/>
            </a:pPr>
            <a:r>
              <a:rPr lang="en-US" sz="2400" b="0" dirty="0">
                <a:latin typeface="+mn-lt"/>
                <a:ea typeface="+mn-ea"/>
                <a:cs typeface="+mn-cs"/>
              </a:rPr>
              <a:t>IPv4</a:t>
            </a:r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gray">
          <a:xfrm>
            <a:off x="5334000" y="1371600"/>
            <a:ext cx="25146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algn="ctr">
              <a:defRPr/>
            </a:pPr>
            <a:r>
              <a:rPr lang="en-US" sz="2400" b="0" dirty="0">
                <a:latin typeface="Calibri"/>
                <a:cs typeface="Calibri"/>
              </a:rPr>
              <a:t>IPv6</a:t>
            </a:r>
            <a:endParaRPr lang="en-US" sz="2400" b="0" dirty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4871" name="AutoShape 55"/>
          <p:cNvSpPr>
            <a:spLocks noChangeArrowheads="1"/>
          </p:cNvSpPr>
          <p:nvPr/>
        </p:nvSpPr>
        <p:spPr bwMode="auto">
          <a:xfrm>
            <a:off x="381000" y="53340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4872" name="AutoShape 56"/>
          <p:cNvSpPr>
            <a:spLocks noChangeArrowheads="1"/>
          </p:cNvSpPr>
          <p:nvPr/>
        </p:nvSpPr>
        <p:spPr bwMode="auto">
          <a:xfrm>
            <a:off x="381000" y="57150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6600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4873" name="AutoShape 57"/>
          <p:cNvSpPr>
            <a:spLocks noChangeArrowheads="1"/>
          </p:cNvSpPr>
          <p:nvPr/>
        </p:nvSpPr>
        <p:spPr bwMode="auto">
          <a:xfrm>
            <a:off x="381000" y="60198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CC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4874" name="AutoShape 58"/>
          <p:cNvSpPr>
            <a:spLocks noChangeArrowheads="1"/>
          </p:cNvSpPr>
          <p:nvPr/>
        </p:nvSpPr>
        <p:spPr bwMode="auto">
          <a:xfrm>
            <a:off x="381000" y="63246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8000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92218" name="Text Box 59"/>
          <p:cNvSpPr txBox="1">
            <a:spLocks noChangeArrowheads="1"/>
          </p:cNvSpPr>
          <p:nvPr/>
        </p:nvSpPr>
        <p:spPr bwMode="auto">
          <a:xfrm>
            <a:off x="-76200" y="5326063"/>
            <a:ext cx="4724400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US" sz="1400" dirty="0">
                <a:latin typeface="Calibri"/>
              </a:rPr>
              <a:t>Field </a:t>
            </a:r>
            <a:r>
              <a:rPr lang="en-GB" sz="1400" dirty="0">
                <a:latin typeface="Calibri"/>
              </a:rPr>
              <a:t>name </a:t>
            </a:r>
            <a:r>
              <a:rPr lang="en-US" sz="1400" dirty="0">
                <a:latin typeface="Calibri"/>
              </a:rPr>
              <a:t>kept from IPv4 to IPv6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US" sz="1400" dirty="0">
                <a:latin typeface="Calibri"/>
              </a:rPr>
              <a:t>Fields not kept in IPv6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GB" sz="1400" dirty="0">
                <a:latin typeface="Calibri"/>
              </a:rPr>
              <a:t>Name &amp; position changed in IPv6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GB" sz="1400" dirty="0">
                <a:latin typeface="Calibri"/>
              </a:rPr>
              <a:t>New field in IPv6</a:t>
            </a:r>
            <a:endParaRPr lang="en-US" sz="1400" dirty="0">
              <a:latin typeface="Calibri"/>
            </a:endParaRPr>
          </a:p>
        </p:txBody>
      </p:sp>
      <p:graphicFrame>
        <p:nvGraphicFramePr>
          <p:cNvPr id="13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749087"/>
              </p:ext>
            </p:extLst>
          </p:nvPr>
        </p:nvGraphicFramePr>
        <p:xfrm>
          <a:off x="4724400" y="1905001"/>
          <a:ext cx="4343400" cy="3657599"/>
        </p:xfrm>
        <a:graphic>
          <a:graphicData uri="http://schemas.openxmlformats.org/drawingml/2006/table">
            <a:tbl>
              <a:tblPr/>
              <a:tblGrid>
                <a:gridCol w="741363"/>
                <a:gridCol w="1231900"/>
                <a:gridCol w="166687"/>
                <a:gridCol w="1101725"/>
                <a:gridCol w="1101725"/>
              </a:tblGrid>
              <a:tr h="708659"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Version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Traffic Class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Flow Label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80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1351"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Payload Length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Next Header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Hop Limit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1141730">
                <a:tc gridSpan="5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Source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65859">
                <a:tc gridSpan="5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Destination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9604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Summary of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/>
              </a:rPr>
              <a:t>Eliminated </a:t>
            </a:r>
            <a:r>
              <a:rPr lang="en-US" dirty="0" smtClean="0">
                <a:latin typeface="Calibri"/>
              </a:rPr>
              <a:t>fragmentation </a:t>
            </a:r>
            <a:r>
              <a:rPr lang="en-US" b="1" i="1" dirty="0" smtClean="0">
                <a:solidFill>
                  <a:srgbClr val="F47A00"/>
                </a:solidFill>
                <a:latin typeface="Calibri"/>
              </a:rPr>
              <a:t>(why?)</a:t>
            </a:r>
            <a:endParaRPr lang="en-US" b="1" i="1" dirty="0">
              <a:solidFill>
                <a:srgbClr val="F47A00"/>
              </a:solidFill>
              <a:latin typeface="Calibri"/>
            </a:endParaRPr>
          </a:p>
          <a:p>
            <a:r>
              <a:rPr lang="en-US" dirty="0">
                <a:latin typeface="Calibri"/>
              </a:rPr>
              <a:t>Eliminated header </a:t>
            </a:r>
            <a:r>
              <a:rPr lang="en-US" dirty="0" smtClean="0">
                <a:latin typeface="Calibri"/>
              </a:rPr>
              <a:t>length </a:t>
            </a:r>
            <a:r>
              <a:rPr lang="en-US" b="1" i="1" dirty="0">
                <a:solidFill>
                  <a:srgbClr val="F47A00"/>
                </a:solidFill>
                <a:latin typeface="Calibri"/>
              </a:rPr>
              <a:t>(why?</a:t>
            </a:r>
            <a:r>
              <a:rPr lang="en-US" b="1" i="1" dirty="0" smtClean="0">
                <a:solidFill>
                  <a:srgbClr val="F47A00"/>
                </a:solidFill>
                <a:latin typeface="Calibri"/>
              </a:rPr>
              <a:t>)</a:t>
            </a:r>
            <a:endParaRPr lang="en-US" dirty="0">
              <a:latin typeface="Calibri"/>
            </a:endParaRPr>
          </a:p>
          <a:p>
            <a:r>
              <a:rPr lang="en-US" dirty="0">
                <a:latin typeface="Calibri"/>
              </a:rPr>
              <a:t>Eliminated </a:t>
            </a:r>
            <a:r>
              <a:rPr lang="en-US" dirty="0" smtClean="0">
                <a:latin typeface="Calibri"/>
              </a:rPr>
              <a:t>checksum </a:t>
            </a:r>
            <a:r>
              <a:rPr lang="en-US" b="1" i="1" dirty="0">
                <a:solidFill>
                  <a:srgbClr val="F47A00"/>
                </a:solidFill>
                <a:latin typeface="Calibri"/>
              </a:rPr>
              <a:t>(why?</a:t>
            </a:r>
            <a:r>
              <a:rPr lang="en-US" b="1" i="1" dirty="0" smtClean="0">
                <a:solidFill>
                  <a:srgbClr val="F47A00"/>
                </a:solidFill>
                <a:latin typeface="Calibri"/>
              </a:rPr>
              <a:t>)</a:t>
            </a:r>
            <a:endParaRPr lang="en-US" dirty="0">
              <a:latin typeface="Calibri"/>
            </a:endParaRPr>
          </a:p>
          <a:p>
            <a:r>
              <a:rPr lang="en-US" dirty="0">
                <a:latin typeface="Calibri"/>
              </a:rPr>
              <a:t>New options mechanism (next header</a:t>
            </a:r>
            <a:r>
              <a:rPr lang="en-US" dirty="0" smtClean="0">
                <a:latin typeface="Calibri"/>
              </a:rPr>
              <a:t>) </a:t>
            </a:r>
            <a:r>
              <a:rPr lang="en-US" b="1" i="1" dirty="0">
                <a:solidFill>
                  <a:srgbClr val="F47A00"/>
                </a:solidFill>
                <a:latin typeface="Calibri"/>
              </a:rPr>
              <a:t>(why?</a:t>
            </a:r>
            <a:r>
              <a:rPr lang="en-US" b="1" i="1" dirty="0" smtClean="0">
                <a:solidFill>
                  <a:srgbClr val="F47A00"/>
                </a:solidFill>
                <a:latin typeface="Calibri"/>
              </a:rPr>
              <a:t>)</a:t>
            </a:r>
            <a:endParaRPr lang="en-US" dirty="0">
              <a:latin typeface="Calibri"/>
            </a:endParaRPr>
          </a:p>
          <a:p>
            <a:r>
              <a:rPr lang="en-US" dirty="0">
                <a:latin typeface="Calibri"/>
              </a:rPr>
              <a:t>Expanded </a:t>
            </a:r>
            <a:r>
              <a:rPr lang="en-US" dirty="0" smtClean="0">
                <a:latin typeface="Calibri"/>
              </a:rPr>
              <a:t>addresses </a:t>
            </a:r>
            <a:r>
              <a:rPr lang="en-US" b="1" i="1" dirty="0">
                <a:solidFill>
                  <a:srgbClr val="F47A00"/>
                </a:solidFill>
                <a:latin typeface="Calibri"/>
              </a:rPr>
              <a:t>(why?</a:t>
            </a:r>
            <a:r>
              <a:rPr lang="en-US" b="1" i="1" dirty="0" smtClean="0">
                <a:solidFill>
                  <a:srgbClr val="F47A00"/>
                </a:solidFill>
                <a:latin typeface="Calibri"/>
              </a:rPr>
              <a:t>)</a:t>
            </a:r>
            <a:endParaRPr lang="en-US" dirty="0">
              <a:latin typeface="Calibri"/>
            </a:endParaRPr>
          </a:p>
          <a:p>
            <a:r>
              <a:rPr lang="en-US" dirty="0">
                <a:latin typeface="Calibri"/>
              </a:rPr>
              <a:t>Added Flow </a:t>
            </a:r>
            <a:r>
              <a:rPr lang="en-US" dirty="0" smtClean="0">
                <a:latin typeface="Calibri"/>
              </a:rPr>
              <a:t>Label </a:t>
            </a:r>
            <a:r>
              <a:rPr lang="en-US" b="1" i="1" dirty="0">
                <a:solidFill>
                  <a:srgbClr val="F47A00"/>
                </a:solidFill>
                <a:latin typeface="Calibri"/>
              </a:rPr>
              <a:t>(why?</a:t>
            </a:r>
            <a:r>
              <a:rPr lang="en-US" b="1" i="1" dirty="0" smtClean="0">
                <a:solidFill>
                  <a:srgbClr val="F47A00"/>
                </a:solidFill>
                <a:latin typeface="Calibri"/>
              </a:rPr>
              <a:t>)</a:t>
            </a:r>
            <a:endParaRPr lang="en-US" b="1" i="1" dirty="0">
              <a:solidFill>
                <a:srgbClr val="F47A00"/>
              </a:solidFill>
              <a:latin typeface="Calibri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3BB2DA1-7B39-4F44-8F88-2CAC73319E5C}" type="slidenum">
              <a:rPr lang="en-US" sz="1400" b="0">
                <a:latin typeface="Times New Roman" charset="0"/>
              </a:rPr>
              <a:pPr eaLnBrk="1" hangingPunct="1"/>
              <a:t>126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97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376238" y="309563"/>
            <a:ext cx="8605837" cy="671512"/>
          </a:xfrm>
        </p:spPr>
        <p:txBody>
          <a:bodyPr>
            <a:normAutofit fontScale="90000"/>
          </a:bodyPr>
          <a:lstStyle/>
          <a:p>
            <a:r>
              <a:rPr lang="en-GB">
                <a:latin typeface="Helvetica" charset="0"/>
                <a:ea typeface="ＭＳ Ｐゴシック" charset="0"/>
                <a:cs typeface="ＭＳ Ｐゴシック" charset="0"/>
              </a:rPr>
              <a:t>IPv4 and IPv6 Header Comparison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481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276844"/>
              </p:ext>
            </p:extLst>
          </p:nvPr>
        </p:nvGraphicFramePr>
        <p:xfrm>
          <a:off x="90488" y="1905000"/>
          <a:ext cx="4557711" cy="3276599"/>
        </p:xfrm>
        <a:graphic>
          <a:graphicData uri="http://schemas.openxmlformats.org/drawingml/2006/table">
            <a:tbl>
              <a:tblPr/>
              <a:tblGrid>
                <a:gridCol w="778839"/>
                <a:gridCol w="478000"/>
                <a:gridCol w="1215055"/>
                <a:gridCol w="717000"/>
                <a:gridCol w="212258"/>
                <a:gridCol w="1156559"/>
              </a:tblGrid>
              <a:tr h="680556"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IHL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 of Service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Length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0556"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Identification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Flags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Fragment Offset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2625">
                <a:tc gridSpan="2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to Live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Protocol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Header Checksum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4055">
                <a:tc gridSpan="6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986">
                <a:tc gridSpan="6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Destination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6821">
                <a:tc gridSpan="5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Options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Padding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3484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881024"/>
              </p:ext>
            </p:extLst>
          </p:nvPr>
        </p:nvGraphicFramePr>
        <p:xfrm>
          <a:off x="4724400" y="1905000"/>
          <a:ext cx="4343400" cy="4572001"/>
        </p:xfrm>
        <a:graphic>
          <a:graphicData uri="http://schemas.openxmlformats.org/drawingml/2006/table">
            <a:tbl>
              <a:tblPr/>
              <a:tblGrid>
                <a:gridCol w="741363"/>
                <a:gridCol w="1231900"/>
                <a:gridCol w="166687"/>
                <a:gridCol w="1101725"/>
                <a:gridCol w="1101725"/>
              </a:tblGrid>
              <a:tr h="885825"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Traffic Class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 Label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80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1688"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Payload Length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Next Header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Hop Limit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1427163">
                <a:tc gridSpan="5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57325">
                <a:tc gridSpan="5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Destination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69" name="Rectangle 53"/>
          <p:cNvSpPr>
            <a:spLocks noChangeArrowheads="1"/>
          </p:cNvSpPr>
          <p:nvPr/>
        </p:nvSpPr>
        <p:spPr bwMode="gray">
          <a:xfrm>
            <a:off x="1752600" y="1447800"/>
            <a:ext cx="7635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spAutoFit/>
          </a:bodyPr>
          <a:lstStyle/>
          <a:p>
            <a:pPr algn="ctr">
              <a:defRPr/>
            </a:pPr>
            <a:r>
              <a:rPr lang="en-US" sz="2400" b="0" dirty="0">
                <a:latin typeface="+mn-lt"/>
                <a:ea typeface="+mn-ea"/>
                <a:cs typeface="+mn-cs"/>
              </a:rPr>
              <a:t>IPv4</a:t>
            </a:r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gray">
          <a:xfrm>
            <a:off x="5334000" y="1371600"/>
            <a:ext cx="25146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algn="ctr">
              <a:defRPr/>
            </a:pPr>
            <a:r>
              <a:rPr lang="en-US" sz="2400" b="0" dirty="0">
                <a:latin typeface="Calibri"/>
                <a:cs typeface="Calibri"/>
              </a:rPr>
              <a:t>IPv6</a:t>
            </a:r>
            <a:endParaRPr lang="en-US" sz="2400" b="0" dirty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4871" name="AutoShape 55"/>
          <p:cNvSpPr>
            <a:spLocks noChangeArrowheads="1"/>
          </p:cNvSpPr>
          <p:nvPr/>
        </p:nvSpPr>
        <p:spPr bwMode="auto">
          <a:xfrm>
            <a:off x="381000" y="53340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4872" name="AutoShape 56"/>
          <p:cNvSpPr>
            <a:spLocks noChangeArrowheads="1"/>
          </p:cNvSpPr>
          <p:nvPr/>
        </p:nvSpPr>
        <p:spPr bwMode="auto">
          <a:xfrm>
            <a:off x="381000" y="57150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6600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4873" name="AutoShape 57"/>
          <p:cNvSpPr>
            <a:spLocks noChangeArrowheads="1"/>
          </p:cNvSpPr>
          <p:nvPr/>
        </p:nvSpPr>
        <p:spPr bwMode="auto">
          <a:xfrm>
            <a:off x="381000" y="60198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CC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4874" name="AutoShape 58"/>
          <p:cNvSpPr>
            <a:spLocks noChangeArrowheads="1"/>
          </p:cNvSpPr>
          <p:nvPr/>
        </p:nvSpPr>
        <p:spPr bwMode="auto">
          <a:xfrm>
            <a:off x="381000" y="63246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8000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92218" name="Text Box 59"/>
          <p:cNvSpPr txBox="1">
            <a:spLocks noChangeArrowheads="1"/>
          </p:cNvSpPr>
          <p:nvPr/>
        </p:nvSpPr>
        <p:spPr bwMode="auto">
          <a:xfrm>
            <a:off x="-76200" y="5326063"/>
            <a:ext cx="4724400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US" sz="1400" dirty="0">
                <a:latin typeface="Calibri"/>
              </a:rPr>
              <a:t>Field </a:t>
            </a:r>
            <a:r>
              <a:rPr lang="en-GB" sz="1400" dirty="0">
                <a:latin typeface="Calibri"/>
              </a:rPr>
              <a:t>name </a:t>
            </a:r>
            <a:r>
              <a:rPr lang="en-US" sz="1400" dirty="0">
                <a:latin typeface="Calibri"/>
              </a:rPr>
              <a:t>kept from IPv4 to IPv6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US" sz="1400" dirty="0">
                <a:latin typeface="Calibri"/>
              </a:rPr>
              <a:t>Fields not kept in IPv6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GB" sz="1400" dirty="0">
                <a:latin typeface="Calibri"/>
              </a:rPr>
              <a:t>Name &amp; position changed in IPv6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GB" sz="1400" dirty="0">
                <a:latin typeface="Calibri"/>
              </a:rPr>
              <a:t>New field in IPv6</a:t>
            </a:r>
            <a:endParaRPr lang="en-US" sz="1400" dirty="0"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929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Philosophy of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libri"/>
              </a:rPr>
              <a:t>Don’t deal with problems: leave to ends</a:t>
            </a:r>
          </a:p>
          <a:p>
            <a:pPr lvl="1"/>
            <a:r>
              <a:rPr lang="en-US" dirty="0" smtClean="0">
                <a:latin typeface="Calibri"/>
              </a:rPr>
              <a:t>Eliminated </a:t>
            </a:r>
            <a:r>
              <a:rPr lang="en-US" dirty="0">
                <a:latin typeface="Calibri"/>
              </a:rPr>
              <a:t>fragmentation</a:t>
            </a:r>
          </a:p>
          <a:p>
            <a:pPr lvl="1"/>
            <a:r>
              <a:rPr lang="en-US" dirty="0" smtClean="0">
                <a:latin typeface="Calibri"/>
              </a:rPr>
              <a:t>Eliminated checksum</a:t>
            </a:r>
          </a:p>
          <a:p>
            <a:pPr lvl="1"/>
            <a:r>
              <a:rPr lang="en-US" b="1" i="1" dirty="0" smtClean="0">
                <a:solidFill>
                  <a:srgbClr val="F47A00"/>
                </a:solidFill>
                <a:latin typeface="Calibri"/>
              </a:rPr>
              <a:t>Why retain TTL?</a:t>
            </a:r>
            <a:endParaRPr lang="en-US" b="1" i="1" dirty="0">
              <a:solidFill>
                <a:srgbClr val="F47A00"/>
              </a:solidFill>
              <a:latin typeface="Calibri"/>
            </a:endParaRPr>
          </a:p>
          <a:p>
            <a:r>
              <a:rPr lang="en-US" dirty="0" smtClean="0">
                <a:latin typeface="Calibri"/>
              </a:rPr>
              <a:t>Simplify handling:</a:t>
            </a:r>
          </a:p>
          <a:p>
            <a:pPr lvl="1"/>
            <a:r>
              <a:rPr lang="en-US" dirty="0" smtClean="0">
                <a:latin typeface="Calibri"/>
              </a:rPr>
              <a:t>New </a:t>
            </a:r>
            <a:r>
              <a:rPr lang="en-US" dirty="0">
                <a:latin typeface="Calibri"/>
              </a:rPr>
              <a:t>options mechanism </a:t>
            </a:r>
            <a:r>
              <a:rPr lang="en-US" dirty="0" smtClean="0">
                <a:latin typeface="Calibri"/>
              </a:rPr>
              <a:t>(uses next header approach)</a:t>
            </a:r>
          </a:p>
          <a:p>
            <a:pPr lvl="1"/>
            <a:r>
              <a:rPr lang="en-US" dirty="0" smtClean="0">
                <a:latin typeface="Calibri"/>
              </a:rPr>
              <a:t>Eliminated header length</a:t>
            </a:r>
          </a:p>
          <a:p>
            <a:pPr lvl="2"/>
            <a:r>
              <a:rPr lang="en-US" b="1" i="1" dirty="0" smtClean="0">
                <a:solidFill>
                  <a:srgbClr val="F47A00"/>
                </a:solidFill>
                <a:latin typeface="Calibri"/>
              </a:rPr>
              <a:t>Why couldn’t IPv4 do this?</a:t>
            </a:r>
          </a:p>
          <a:p>
            <a:r>
              <a:rPr lang="en-US" dirty="0" smtClean="0">
                <a:latin typeface="Calibri"/>
              </a:rPr>
              <a:t>Provide general flow label for packet</a:t>
            </a:r>
          </a:p>
          <a:p>
            <a:pPr lvl="1"/>
            <a:r>
              <a:rPr lang="en-US" dirty="0">
                <a:latin typeface="Calibri"/>
              </a:rPr>
              <a:t>N</a:t>
            </a:r>
            <a:r>
              <a:rPr lang="en-US" dirty="0" smtClean="0">
                <a:latin typeface="Calibri"/>
              </a:rPr>
              <a:t>ot tied to semantics</a:t>
            </a:r>
          </a:p>
          <a:p>
            <a:pPr lvl="1"/>
            <a:r>
              <a:rPr lang="en-US" dirty="0" smtClean="0">
                <a:latin typeface="Calibri"/>
              </a:rPr>
              <a:t>Provides great flexibility</a:t>
            </a: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3BB2DA1-7B39-4F44-8F88-2CAC73319E5C}" type="slidenum">
              <a:rPr lang="en-US" sz="1400" b="0">
                <a:latin typeface="Times New Roman" charset="0"/>
              </a:rPr>
              <a:pPr eaLnBrk="1" hangingPunct="1"/>
              <a:t>128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02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376238" y="309563"/>
            <a:ext cx="8605837" cy="67151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elvetica" charset="0"/>
                <a:ea typeface="ＭＳ Ｐゴシック" charset="0"/>
                <a:cs typeface="ＭＳ Ｐゴシック" charset="0"/>
              </a:rPr>
              <a:t>Comparison of Design Philosophy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481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736269"/>
              </p:ext>
            </p:extLst>
          </p:nvPr>
        </p:nvGraphicFramePr>
        <p:xfrm>
          <a:off x="90488" y="1905000"/>
          <a:ext cx="4557711" cy="3276599"/>
        </p:xfrm>
        <a:graphic>
          <a:graphicData uri="http://schemas.openxmlformats.org/drawingml/2006/table">
            <a:tbl>
              <a:tblPr/>
              <a:tblGrid>
                <a:gridCol w="778839"/>
                <a:gridCol w="478000"/>
                <a:gridCol w="1215055"/>
                <a:gridCol w="717000"/>
                <a:gridCol w="212258"/>
                <a:gridCol w="1156559"/>
              </a:tblGrid>
              <a:tr h="680556"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IHL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 of Service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Length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0556"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Identification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Flags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Fragment Offset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2625">
                <a:tc gridSpan="2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to Live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Protocol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Header Checksum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4055">
                <a:tc gridSpan="6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986">
                <a:tc gridSpan="6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Destination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6821">
                <a:tc gridSpan="5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Options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Padding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84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460186"/>
              </p:ext>
            </p:extLst>
          </p:nvPr>
        </p:nvGraphicFramePr>
        <p:xfrm>
          <a:off x="4724400" y="1905000"/>
          <a:ext cx="4343400" cy="4572001"/>
        </p:xfrm>
        <a:graphic>
          <a:graphicData uri="http://schemas.openxmlformats.org/drawingml/2006/table">
            <a:tbl>
              <a:tblPr/>
              <a:tblGrid>
                <a:gridCol w="741363"/>
                <a:gridCol w="1231900"/>
                <a:gridCol w="166687"/>
                <a:gridCol w="1101725"/>
                <a:gridCol w="1101725"/>
              </a:tblGrid>
              <a:tr h="885825"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Version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Traffic Class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 Label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1688"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Payload Length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Next Header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Hop Limit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1427163">
                <a:tc gridSpan="5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57325">
                <a:tc gridSpan="5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Destination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69" name="Rectangle 53"/>
          <p:cNvSpPr>
            <a:spLocks noChangeArrowheads="1"/>
          </p:cNvSpPr>
          <p:nvPr/>
        </p:nvSpPr>
        <p:spPr bwMode="gray">
          <a:xfrm>
            <a:off x="1752600" y="1447800"/>
            <a:ext cx="7635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spAutoFit/>
          </a:bodyPr>
          <a:lstStyle/>
          <a:p>
            <a:pPr algn="ctr">
              <a:defRPr/>
            </a:pPr>
            <a:r>
              <a:rPr lang="en-US" sz="2400" b="0" dirty="0">
                <a:latin typeface="+mn-lt"/>
                <a:ea typeface="+mn-ea"/>
                <a:cs typeface="+mn-cs"/>
              </a:rPr>
              <a:t>IPv4</a:t>
            </a:r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gray">
          <a:xfrm>
            <a:off x="5334000" y="1371600"/>
            <a:ext cx="25146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algn="ctr">
              <a:defRPr/>
            </a:pPr>
            <a:r>
              <a:rPr lang="en-US" sz="2400" b="0" dirty="0">
                <a:latin typeface="Calibri"/>
                <a:cs typeface="Calibri"/>
              </a:rPr>
              <a:t>IPv6</a:t>
            </a:r>
            <a:endParaRPr lang="en-US" sz="2400" b="0" dirty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4871" name="AutoShape 55"/>
          <p:cNvSpPr>
            <a:spLocks noChangeArrowheads="1"/>
          </p:cNvSpPr>
          <p:nvPr/>
        </p:nvSpPr>
        <p:spPr bwMode="auto">
          <a:xfrm>
            <a:off x="381000" y="53340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4872" name="AutoShape 56"/>
          <p:cNvSpPr>
            <a:spLocks noChangeArrowheads="1"/>
          </p:cNvSpPr>
          <p:nvPr/>
        </p:nvSpPr>
        <p:spPr bwMode="auto">
          <a:xfrm>
            <a:off x="381000" y="57150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6600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4873" name="AutoShape 57"/>
          <p:cNvSpPr>
            <a:spLocks noChangeArrowheads="1"/>
          </p:cNvSpPr>
          <p:nvPr/>
        </p:nvSpPr>
        <p:spPr bwMode="auto">
          <a:xfrm>
            <a:off x="381000" y="60198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CC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4874" name="AutoShape 58"/>
          <p:cNvSpPr>
            <a:spLocks noChangeArrowheads="1"/>
          </p:cNvSpPr>
          <p:nvPr/>
        </p:nvSpPr>
        <p:spPr bwMode="auto">
          <a:xfrm>
            <a:off x="381000" y="63246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8000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3" name="Text Box 59"/>
          <p:cNvSpPr txBox="1">
            <a:spLocks noChangeArrowheads="1"/>
          </p:cNvSpPr>
          <p:nvPr/>
        </p:nvSpPr>
        <p:spPr bwMode="auto">
          <a:xfrm>
            <a:off x="533400" y="5326063"/>
            <a:ext cx="3657600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24" tIns="41061" rIns="82124" bIns="41061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US" sz="1400" dirty="0">
                <a:latin typeface="Calibri"/>
              </a:rPr>
              <a:t>T</a:t>
            </a:r>
            <a:r>
              <a:rPr lang="en-US" sz="1400" dirty="0" smtClean="0">
                <a:latin typeface="Calibri"/>
              </a:rPr>
              <a:t>o Destination and Back (expanded)</a:t>
            </a:r>
            <a:endParaRPr lang="en-US" sz="1400" dirty="0">
              <a:latin typeface="Calibri"/>
            </a:endParaRP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US" sz="1400" dirty="0" smtClean="0">
                <a:latin typeface="Calibri"/>
              </a:rPr>
              <a:t>Deal with Problems (greatly reduced)</a:t>
            </a:r>
            <a:endParaRPr lang="en-US" sz="1400" dirty="0">
              <a:latin typeface="Calibri"/>
            </a:endParaRP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GB" sz="1400" dirty="0" smtClean="0">
                <a:latin typeface="Calibri"/>
              </a:rPr>
              <a:t>Read Correctly (reduced)</a:t>
            </a:r>
            <a:endParaRPr lang="en-GB" sz="1400" dirty="0">
              <a:latin typeface="Calibri"/>
            </a:endParaRP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GB" sz="1400" dirty="0" smtClean="0">
                <a:latin typeface="Calibri"/>
              </a:rPr>
              <a:t>Special Handling (similar)</a:t>
            </a:r>
            <a:endParaRPr lang="en-US" sz="1400" dirty="0"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561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Examples of routers (small business)</a:t>
            </a:r>
            <a:endParaRPr lang="en-US" b="1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819400"/>
            <a:ext cx="4267200" cy="152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Cisco 3945E</a:t>
            </a:r>
            <a:endParaRPr lang="en-US" sz="26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R = 10/100/1000 Mbps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NR &lt; 10 </a:t>
            </a:r>
            <a:r>
              <a:rPr lang="en-US" sz="2600" dirty="0" err="1" smtClean="0">
                <a:solidFill>
                  <a:schemeClr val="tx1"/>
                </a:solidFill>
              </a:rPr>
              <a:t>Gbps</a:t>
            </a:r>
            <a:endParaRPr lang="en-US" sz="2600" dirty="0" smtClean="0">
              <a:solidFill>
                <a:schemeClr val="tx1"/>
              </a:solidFill>
            </a:endParaRPr>
          </a:p>
        </p:txBody>
      </p:sp>
      <p:pic>
        <p:nvPicPr>
          <p:cNvPr id="11270" name="Picture 6" descr="Product Small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3168" y="2667000"/>
            <a:ext cx="2701632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1610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2D80-2175-9946-9882-76A4A64A335A}" type="slidenum">
              <a:rPr lang="en-US" smtClean="0"/>
              <a:pPr/>
              <a:t>130</a:t>
            </a:fld>
            <a:endParaRPr lang="en-US" dirty="0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 From IPv4 To IPv6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56588" cy="4238625"/>
          </a:xfrm>
        </p:spPr>
        <p:txBody>
          <a:bodyPr/>
          <a:lstStyle/>
          <a:p>
            <a:r>
              <a:rPr lang="en-US" dirty="0"/>
              <a:t>Not all routers can be upgraded simultaneous</a:t>
            </a:r>
          </a:p>
          <a:p>
            <a:pPr lvl="1"/>
            <a:r>
              <a:rPr lang="en-US" dirty="0"/>
              <a:t>no </a:t>
            </a:r>
            <a:r>
              <a:rPr lang="ja-JP" altLang="en-US" dirty="0">
                <a:latin typeface="Calibri"/>
              </a:rPr>
              <a:t>“</a:t>
            </a:r>
            <a:r>
              <a:rPr lang="en-US" dirty="0"/>
              <a:t>flag days</a:t>
            </a:r>
            <a:r>
              <a:rPr lang="ja-JP" altLang="en-US" dirty="0">
                <a:latin typeface="Calibri"/>
              </a:rPr>
              <a:t>”</a:t>
            </a:r>
            <a:endParaRPr lang="en-US" dirty="0"/>
          </a:p>
          <a:p>
            <a:pPr lvl="1"/>
            <a:r>
              <a:rPr lang="en-US" dirty="0"/>
              <a:t>How will the network operate with mixed IPv4 and IPv6 routers? </a:t>
            </a:r>
          </a:p>
          <a:p>
            <a:r>
              <a:rPr lang="en-US" i="1" dirty="0">
                <a:solidFill>
                  <a:srgbClr val="FF0000"/>
                </a:solidFill>
              </a:rPr>
              <a:t>Tunneling:</a:t>
            </a:r>
            <a:r>
              <a:rPr lang="en-US" dirty="0"/>
              <a:t> IPv6 carried as payload in IPv4 datagram among IPv4 routers</a:t>
            </a:r>
          </a:p>
        </p:txBody>
      </p:sp>
    </p:spTree>
    <p:extLst>
      <p:ext uri="{BB962C8B-B14F-4D97-AF65-F5344CB8AC3E}">
        <p14:creationId xmlns:p14="http://schemas.microsoft.com/office/powerpoint/2010/main" val="2437316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80CF-D76B-D548-9D1C-F4D32FEB4AF7}" type="slidenum">
              <a:rPr lang="en-US" smtClean="0"/>
              <a:pPr/>
              <a:t>131</a:t>
            </a:fld>
            <a:endParaRPr lang="en-US" dirty="0"/>
          </a:p>
        </p:txBody>
      </p:sp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214313"/>
            <a:ext cx="7772400" cy="990600"/>
          </a:xfrm>
        </p:spPr>
        <p:txBody>
          <a:bodyPr/>
          <a:lstStyle/>
          <a:p>
            <a:r>
              <a:rPr lang="en-US"/>
              <a:t>Tunneling</a:t>
            </a:r>
          </a:p>
        </p:txBody>
      </p:sp>
      <p:grpSp>
        <p:nvGrpSpPr>
          <p:cNvPr id="619761" name="Group 241"/>
          <p:cNvGrpSpPr>
            <a:grpSpLocks/>
          </p:cNvGrpSpPr>
          <p:nvPr/>
        </p:nvGrpSpPr>
        <p:grpSpPr bwMode="auto">
          <a:xfrm>
            <a:off x="414338" y="1106488"/>
            <a:ext cx="7497762" cy="958850"/>
            <a:chOff x="261" y="697"/>
            <a:chExt cx="4723" cy="604"/>
          </a:xfrm>
        </p:grpSpPr>
        <p:grpSp>
          <p:nvGrpSpPr>
            <p:cNvPr id="619523" name="Group 3"/>
            <p:cNvGrpSpPr>
              <a:grpSpLocks/>
            </p:cNvGrpSpPr>
            <p:nvPr/>
          </p:nvGrpSpPr>
          <p:grpSpPr bwMode="auto">
            <a:xfrm>
              <a:off x="1356" y="707"/>
              <a:ext cx="446" cy="402"/>
              <a:chOff x="1898" y="728"/>
              <a:chExt cx="446" cy="402"/>
            </a:xfrm>
          </p:grpSpPr>
          <p:grpSp>
            <p:nvGrpSpPr>
              <p:cNvPr id="619524" name="Group 4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619525" name="Oval 5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26" name="Line 6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27" name="Line 7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28" name="Rectangle 8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619529" name="Oval 9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19530" name="Group 10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619531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3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3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534" name="Group 14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619535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36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3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9538" name="Text Box 18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A</a:t>
                </a:r>
              </a:p>
            </p:txBody>
          </p:sp>
        </p:grpSp>
        <p:grpSp>
          <p:nvGrpSpPr>
            <p:cNvPr id="619539" name="Group 19"/>
            <p:cNvGrpSpPr>
              <a:grpSpLocks/>
            </p:cNvGrpSpPr>
            <p:nvPr/>
          </p:nvGrpSpPr>
          <p:grpSpPr bwMode="auto">
            <a:xfrm>
              <a:off x="2015" y="710"/>
              <a:ext cx="446" cy="402"/>
              <a:chOff x="1898" y="728"/>
              <a:chExt cx="446" cy="402"/>
            </a:xfrm>
          </p:grpSpPr>
          <p:grpSp>
            <p:nvGrpSpPr>
              <p:cNvPr id="619540" name="Group 20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619541" name="Oval 21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42" name="Line 22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43" name="Line 23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44" name="Rectangle 24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619545" name="Oval 25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19546" name="Group 26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619547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4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49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550" name="Group 30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619551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5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53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9554" name="Text Box 34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B</a:t>
                </a:r>
              </a:p>
            </p:txBody>
          </p:sp>
        </p:grpSp>
        <p:grpSp>
          <p:nvGrpSpPr>
            <p:cNvPr id="619555" name="Group 35"/>
            <p:cNvGrpSpPr>
              <a:grpSpLocks/>
            </p:cNvGrpSpPr>
            <p:nvPr/>
          </p:nvGrpSpPr>
          <p:grpSpPr bwMode="auto">
            <a:xfrm>
              <a:off x="3914" y="704"/>
              <a:ext cx="446" cy="402"/>
              <a:chOff x="1898" y="728"/>
              <a:chExt cx="446" cy="402"/>
            </a:xfrm>
          </p:grpSpPr>
          <p:grpSp>
            <p:nvGrpSpPr>
              <p:cNvPr id="619556" name="Group 36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619557" name="Oval 37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58" name="Line 38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59" name="Line 39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60" name="Rectangle 40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619561" name="Oval 41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19562" name="Group 42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619563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64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65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566" name="Group 46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619567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68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69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9570" name="Text Box 50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E</a:t>
                </a:r>
              </a:p>
            </p:txBody>
          </p:sp>
        </p:grpSp>
        <p:grpSp>
          <p:nvGrpSpPr>
            <p:cNvPr id="619571" name="Group 51"/>
            <p:cNvGrpSpPr>
              <a:grpSpLocks/>
            </p:cNvGrpSpPr>
            <p:nvPr/>
          </p:nvGrpSpPr>
          <p:grpSpPr bwMode="auto">
            <a:xfrm>
              <a:off x="4538" y="697"/>
              <a:ext cx="446" cy="402"/>
              <a:chOff x="1898" y="728"/>
              <a:chExt cx="446" cy="402"/>
            </a:xfrm>
          </p:grpSpPr>
          <p:grpSp>
            <p:nvGrpSpPr>
              <p:cNvPr id="619572" name="Group 52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619573" name="Oval 53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74" name="Line 54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75" name="Line 55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76" name="Rectangle 56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619577" name="Oval 57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19578" name="Group 58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619579" name="Line 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80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81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582" name="Group 62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619583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84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85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9586" name="Text Box 66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F</a:t>
                </a:r>
              </a:p>
            </p:txBody>
          </p:sp>
        </p:grpSp>
        <p:sp>
          <p:nvSpPr>
            <p:cNvPr id="619587" name="Rectangle 67"/>
            <p:cNvSpPr>
              <a:spLocks noChangeArrowheads="1"/>
            </p:cNvSpPr>
            <p:nvPr/>
          </p:nvSpPr>
          <p:spPr bwMode="auto">
            <a:xfrm>
              <a:off x="2460" y="1001"/>
              <a:ext cx="1437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588" name="Line 68"/>
            <p:cNvSpPr>
              <a:spLocks noChangeShapeType="1"/>
            </p:cNvSpPr>
            <p:nvPr/>
          </p:nvSpPr>
          <p:spPr bwMode="auto">
            <a:xfrm flipV="1">
              <a:off x="1809" y="1016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9589" name="Line 69"/>
            <p:cNvSpPr>
              <a:spLocks noChangeShapeType="1"/>
            </p:cNvSpPr>
            <p:nvPr/>
          </p:nvSpPr>
          <p:spPr bwMode="auto">
            <a:xfrm flipV="1">
              <a:off x="4358" y="1004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9590" name="Text Box 70"/>
            <p:cNvSpPr txBox="1">
              <a:spLocks noChangeArrowheads="1"/>
            </p:cNvSpPr>
            <p:nvPr/>
          </p:nvSpPr>
          <p:spPr bwMode="auto">
            <a:xfrm>
              <a:off x="1392" y="1088"/>
              <a:ext cx="3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IPv6</a:t>
              </a:r>
            </a:p>
          </p:txBody>
        </p:sp>
        <p:sp>
          <p:nvSpPr>
            <p:cNvPr id="619591" name="Text Box 71"/>
            <p:cNvSpPr txBox="1">
              <a:spLocks noChangeArrowheads="1"/>
            </p:cNvSpPr>
            <p:nvPr/>
          </p:nvSpPr>
          <p:spPr bwMode="auto">
            <a:xfrm>
              <a:off x="2051" y="1089"/>
              <a:ext cx="3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IPv6</a:t>
              </a:r>
            </a:p>
          </p:txBody>
        </p:sp>
        <p:sp>
          <p:nvSpPr>
            <p:cNvPr id="619592" name="Text Box 72"/>
            <p:cNvSpPr txBox="1">
              <a:spLocks noChangeArrowheads="1"/>
            </p:cNvSpPr>
            <p:nvPr/>
          </p:nvSpPr>
          <p:spPr bwMode="auto">
            <a:xfrm>
              <a:off x="3957" y="1084"/>
              <a:ext cx="3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IPv6</a:t>
              </a:r>
            </a:p>
          </p:txBody>
        </p:sp>
        <p:sp>
          <p:nvSpPr>
            <p:cNvPr id="619593" name="Text Box 73"/>
            <p:cNvSpPr txBox="1">
              <a:spLocks noChangeArrowheads="1"/>
            </p:cNvSpPr>
            <p:nvPr/>
          </p:nvSpPr>
          <p:spPr bwMode="auto">
            <a:xfrm>
              <a:off x="4575" y="1086"/>
              <a:ext cx="3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IPv6</a:t>
              </a:r>
            </a:p>
          </p:txBody>
        </p:sp>
        <p:sp>
          <p:nvSpPr>
            <p:cNvPr id="619594" name="Text Box 74"/>
            <p:cNvSpPr txBox="1">
              <a:spLocks noChangeArrowheads="1"/>
            </p:cNvSpPr>
            <p:nvPr/>
          </p:nvSpPr>
          <p:spPr bwMode="auto">
            <a:xfrm>
              <a:off x="2940" y="786"/>
              <a:ext cx="4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tunnel</a:t>
              </a:r>
            </a:p>
          </p:txBody>
        </p:sp>
        <p:sp>
          <p:nvSpPr>
            <p:cNvPr id="619595" name="Text Box 75"/>
            <p:cNvSpPr txBox="1">
              <a:spLocks noChangeArrowheads="1"/>
            </p:cNvSpPr>
            <p:nvPr/>
          </p:nvSpPr>
          <p:spPr bwMode="auto">
            <a:xfrm>
              <a:off x="261" y="828"/>
              <a:ext cx="9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Logical view:</a:t>
              </a:r>
            </a:p>
          </p:txBody>
        </p:sp>
      </p:grpSp>
      <p:grpSp>
        <p:nvGrpSpPr>
          <p:cNvPr id="619760" name="Group 240"/>
          <p:cNvGrpSpPr>
            <a:grpSpLocks/>
          </p:cNvGrpSpPr>
          <p:nvPr/>
        </p:nvGrpSpPr>
        <p:grpSpPr bwMode="auto">
          <a:xfrm>
            <a:off x="309563" y="2238375"/>
            <a:ext cx="7593012" cy="963613"/>
            <a:chOff x="195" y="1410"/>
            <a:chExt cx="4783" cy="607"/>
          </a:xfrm>
        </p:grpSpPr>
        <p:sp>
          <p:nvSpPr>
            <p:cNvPr id="619596" name="Text Box 76"/>
            <p:cNvSpPr txBox="1">
              <a:spLocks noChangeArrowheads="1"/>
            </p:cNvSpPr>
            <p:nvPr/>
          </p:nvSpPr>
          <p:spPr bwMode="auto">
            <a:xfrm>
              <a:off x="195" y="1555"/>
              <a:ext cx="10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Physical view:</a:t>
              </a:r>
            </a:p>
          </p:txBody>
        </p:sp>
        <p:grpSp>
          <p:nvGrpSpPr>
            <p:cNvPr id="619597" name="Group 77"/>
            <p:cNvGrpSpPr>
              <a:grpSpLocks/>
            </p:cNvGrpSpPr>
            <p:nvPr/>
          </p:nvGrpSpPr>
          <p:grpSpPr bwMode="auto">
            <a:xfrm>
              <a:off x="1350" y="1420"/>
              <a:ext cx="446" cy="402"/>
              <a:chOff x="1898" y="728"/>
              <a:chExt cx="446" cy="402"/>
            </a:xfrm>
          </p:grpSpPr>
          <p:grpSp>
            <p:nvGrpSpPr>
              <p:cNvPr id="619598" name="Group 78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619599" name="Oval 79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00" name="Line 80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01" name="Line 81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02" name="Rectangle 82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619603" name="Oval 83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19604" name="Group 84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619605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06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07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608" name="Group 88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619609" name="Line 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10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11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9612" name="Text Box 92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A</a:t>
                </a:r>
              </a:p>
            </p:txBody>
          </p:sp>
        </p:grpSp>
        <p:grpSp>
          <p:nvGrpSpPr>
            <p:cNvPr id="619613" name="Group 93"/>
            <p:cNvGrpSpPr>
              <a:grpSpLocks/>
            </p:cNvGrpSpPr>
            <p:nvPr/>
          </p:nvGrpSpPr>
          <p:grpSpPr bwMode="auto">
            <a:xfrm>
              <a:off x="2009" y="1423"/>
              <a:ext cx="446" cy="402"/>
              <a:chOff x="1898" y="728"/>
              <a:chExt cx="446" cy="402"/>
            </a:xfrm>
          </p:grpSpPr>
          <p:grpSp>
            <p:nvGrpSpPr>
              <p:cNvPr id="619614" name="Group 94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619615" name="Oval 95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16" name="Line 96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17" name="Line 97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18" name="Rectangle 98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619619" name="Oval 99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19620" name="Group 100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619621" name="Line 1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22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23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624" name="Group 104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619625" name="Line 1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26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27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9628" name="Text Box 108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B</a:t>
                </a:r>
              </a:p>
            </p:txBody>
          </p:sp>
        </p:grpSp>
        <p:grpSp>
          <p:nvGrpSpPr>
            <p:cNvPr id="619629" name="Group 109"/>
            <p:cNvGrpSpPr>
              <a:grpSpLocks/>
            </p:cNvGrpSpPr>
            <p:nvPr/>
          </p:nvGrpSpPr>
          <p:grpSpPr bwMode="auto">
            <a:xfrm>
              <a:off x="3908" y="1417"/>
              <a:ext cx="446" cy="402"/>
              <a:chOff x="1898" y="728"/>
              <a:chExt cx="446" cy="402"/>
            </a:xfrm>
          </p:grpSpPr>
          <p:grpSp>
            <p:nvGrpSpPr>
              <p:cNvPr id="619630" name="Group 110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619631" name="Oval 111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32" name="Line 112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33" name="Line 113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34" name="Rectangle 114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619635" name="Oval 115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19636" name="Group 116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619637" name="Line 1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38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39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640" name="Group 120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619641" name="Line 1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42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43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9644" name="Text Box 124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E</a:t>
                </a:r>
              </a:p>
            </p:txBody>
          </p:sp>
        </p:grpSp>
        <p:grpSp>
          <p:nvGrpSpPr>
            <p:cNvPr id="619645" name="Group 125"/>
            <p:cNvGrpSpPr>
              <a:grpSpLocks/>
            </p:cNvGrpSpPr>
            <p:nvPr/>
          </p:nvGrpSpPr>
          <p:grpSpPr bwMode="auto">
            <a:xfrm>
              <a:off x="4532" y="1410"/>
              <a:ext cx="446" cy="402"/>
              <a:chOff x="1898" y="728"/>
              <a:chExt cx="446" cy="402"/>
            </a:xfrm>
          </p:grpSpPr>
          <p:grpSp>
            <p:nvGrpSpPr>
              <p:cNvPr id="619646" name="Group 126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619647" name="Oval 127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48" name="Line 128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49" name="Line 129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50" name="Rectangle 130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619651" name="Oval 131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19652" name="Group 132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619653" name="Line 1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54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55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656" name="Group 136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619657" name="Line 1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58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59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9660" name="Text Box 140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F</a:t>
                </a:r>
              </a:p>
            </p:txBody>
          </p:sp>
        </p:grpSp>
        <p:sp>
          <p:nvSpPr>
            <p:cNvPr id="619661" name="Line 141"/>
            <p:cNvSpPr>
              <a:spLocks noChangeShapeType="1"/>
            </p:cNvSpPr>
            <p:nvPr/>
          </p:nvSpPr>
          <p:spPr bwMode="auto">
            <a:xfrm flipV="1">
              <a:off x="1803" y="1729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9662" name="Line 142"/>
            <p:cNvSpPr>
              <a:spLocks noChangeShapeType="1"/>
            </p:cNvSpPr>
            <p:nvPr/>
          </p:nvSpPr>
          <p:spPr bwMode="auto">
            <a:xfrm flipV="1">
              <a:off x="4352" y="1717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9663" name="Text Box 143"/>
            <p:cNvSpPr txBox="1">
              <a:spLocks noChangeArrowheads="1"/>
            </p:cNvSpPr>
            <p:nvPr/>
          </p:nvSpPr>
          <p:spPr bwMode="auto">
            <a:xfrm>
              <a:off x="1386" y="1801"/>
              <a:ext cx="3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IPv6</a:t>
              </a:r>
            </a:p>
          </p:txBody>
        </p:sp>
        <p:sp>
          <p:nvSpPr>
            <p:cNvPr id="619664" name="Text Box 144"/>
            <p:cNvSpPr txBox="1">
              <a:spLocks noChangeArrowheads="1"/>
            </p:cNvSpPr>
            <p:nvPr/>
          </p:nvSpPr>
          <p:spPr bwMode="auto">
            <a:xfrm>
              <a:off x="2045" y="1802"/>
              <a:ext cx="3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IPv6</a:t>
              </a:r>
            </a:p>
          </p:txBody>
        </p:sp>
        <p:sp>
          <p:nvSpPr>
            <p:cNvPr id="619665" name="Text Box 145"/>
            <p:cNvSpPr txBox="1">
              <a:spLocks noChangeArrowheads="1"/>
            </p:cNvSpPr>
            <p:nvPr/>
          </p:nvSpPr>
          <p:spPr bwMode="auto">
            <a:xfrm>
              <a:off x="3951" y="1797"/>
              <a:ext cx="3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IPv6</a:t>
              </a:r>
            </a:p>
          </p:txBody>
        </p:sp>
        <p:sp>
          <p:nvSpPr>
            <p:cNvPr id="619666" name="Text Box 146"/>
            <p:cNvSpPr txBox="1">
              <a:spLocks noChangeArrowheads="1"/>
            </p:cNvSpPr>
            <p:nvPr/>
          </p:nvSpPr>
          <p:spPr bwMode="auto">
            <a:xfrm>
              <a:off x="4569" y="1799"/>
              <a:ext cx="3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IPv6</a:t>
              </a:r>
            </a:p>
          </p:txBody>
        </p:sp>
        <p:sp>
          <p:nvSpPr>
            <p:cNvPr id="619667" name="Line 147"/>
            <p:cNvSpPr>
              <a:spLocks noChangeShapeType="1"/>
            </p:cNvSpPr>
            <p:nvPr/>
          </p:nvSpPr>
          <p:spPr bwMode="auto">
            <a:xfrm flipV="1">
              <a:off x="2454" y="1723"/>
              <a:ext cx="146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9700" name="Text Box 180"/>
            <p:cNvSpPr txBox="1">
              <a:spLocks noChangeArrowheads="1"/>
            </p:cNvSpPr>
            <p:nvPr/>
          </p:nvSpPr>
          <p:spPr bwMode="auto">
            <a:xfrm>
              <a:off x="2663" y="1804"/>
              <a:ext cx="3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IPv4</a:t>
              </a:r>
            </a:p>
          </p:txBody>
        </p:sp>
        <p:sp>
          <p:nvSpPr>
            <p:cNvPr id="619701" name="Text Box 181"/>
            <p:cNvSpPr txBox="1">
              <a:spLocks noChangeArrowheads="1"/>
            </p:cNvSpPr>
            <p:nvPr/>
          </p:nvSpPr>
          <p:spPr bwMode="auto">
            <a:xfrm>
              <a:off x="3289" y="1805"/>
              <a:ext cx="3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IPv4</a:t>
              </a:r>
            </a:p>
          </p:txBody>
        </p:sp>
        <p:grpSp>
          <p:nvGrpSpPr>
            <p:cNvPr id="619732" name="Group 212"/>
            <p:cNvGrpSpPr>
              <a:grpSpLocks/>
            </p:cNvGrpSpPr>
            <p:nvPr/>
          </p:nvGrpSpPr>
          <p:grpSpPr bwMode="auto">
            <a:xfrm>
              <a:off x="2621" y="1586"/>
              <a:ext cx="446" cy="212"/>
              <a:chOff x="1510" y="1569"/>
              <a:chExt cx="446" cy="212"/>
            </a:xfrm>
          </p:grpSpPr>
          <p:sp>
            <p:nvSpPr>
              <p:cNvPr id="619733" name="Oval 213"/>
              <p:cNvSpPr>
                <a:spLocks noChangeArrowheads="1"/>
              </p:cNvSpPr>
              <p:nvPr/>
            </p:nvSpPr>
            <p:spPr bwMode="auto">
              <a:xfrm>
                <a:off x="1513" y="1635"/>
                <a:ext cx="443" cy="14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34" name="Line 214"/>
              <p:cNvSpPr>
                <a:spLocks noChangeShapeType="1"/>
              </p:cNvSpPr>
              <p:nvPr/>
            </p:nvSpPr>
            <p:spPr bwMode="auto">
              <a:xfrm>
                <a:off x="1513" y="1628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35" name="Line 215"/>
              <p:cNvSpPr>
                <a:spLocks noChangeShapeType="1"/>
              </p:cNvSpPr>
              <p:nvPr/>
            </p:nvSpPr>
            <p:spPr bwMode="auto">
              <a:xfrm>
                <a:off x="1860" y="1635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36" name="Rectangle 216"/>
              <p:cNvSpPr>
                <a:spLocks noChangeArrowheads="1"/>
              </p:cNvSpPr>
              <p:nvPr/>
            </p:nvSpPr>
            <p:spPr bwMode="auto">
              <a:xfrm>
                <a:off x="1513" y="1628"/>
                <a:ext cx="439" cy="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19737" name="Oval 217"/>
              <p:cNvSpPr>
                <a:spLocks noChangeArrowheads="1"/>
              </p:cNvSpPr>
              <p:nvPr/>
            </p:nvSpPr>
            <p:spPr bwMode="auto">
              <a:xfrm>
                <a:off x="1510" y="1569"/>
                <a:ext cx="443" cy="14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19738" name="Group 218"/>
              <p:cNvGrpSpPr>
                <a:grpSpLocks/>
              </p:cNvGrpSpPr>
              <p:nvPr/>
            </p:nvGrpSpPr>
            <p:grpSpPr bwMode="auto">
              <a:xfrm>
                <a:off x="1619" y="1597"/>
                <a:ext cx="221" cy="85"/>
                <a:chOff x="2848" y="848"/>
                <a:chExt cx="140" cy="98"/>
              </a:xfrm>
            </p:grpSpPr>
            <p:sp>
              <p:nvSpPr>
                <p:cNvPr id="619739" name="Line 2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740" name="Line 2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741" name="Line 2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9742" name="Group 222"/>
              <p:cNvGrpSpPr>
                <a:grpSpLocks/>
              </p:cNvGrpSpPr>
              <p:nvPr/>
            </p:nvGrpSpPr>
            <p:grpSpPr bwMode="auto">
              <a:xfrm flipV="1">
                <a:off x="1619" y="1596"/>
                <a:ext cx="221" cy="87"/>
                <a:chOff x="2848" y="848"/>
                <a:chExt cx="140" cy="98"/>
              </a:xfrm>
            </p:grpSpPr>
            <p:sp>
              <p:nvSpPr>
                <p:cNvPr id="619743" name="Line 2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744" name="Line 2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745" name="Line 2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19746" name="Group 226"/>
            <p:cNvGrpSpPr>
              <a:grpSpLocks/>
            </p:cNvGrpSpPr>
            <p:nvPr/>
          </p:nvGrpSpPr>
          <p:grpSpPr bwMode="auto">
            <a:xfrm>
              <a:off x="3235" y="1591"/>
              <a:ext cx="446" cy="212"/>
              <a:chOff x="1510" y="1569"/>
              <a:chExt cx="446" cy="212"/>
            </a:xfrm>
          </p:grpSpPr>
          <p:sp>
            <p:nvSpPr>
              <p:cNvPr id="619747" name="Oval 227"/>
              <p:cNvSpPr>
                <a:spLocks noChangeArrowheads="1"/>
              </p:cNvSpPr>
              <p:nvPr/>
            </p:nvSpPr>
            <p:spPr bwMode="auto">
              <a:xfrm>
                <a:off x="1513" y="1635"/>
                <a:ext cx="443" cy="14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48" name="Line 228"/>
              <p:cNvSpPr>
                <a:spLocks noChangeShapeType="1"/>
              </p:cNvSpPr>
              <p:nvPr/>
            </p:nvSpPr>
            <p:spPr bwMode="auto">
              <a:xfrm>
                <a:off x="1513" y="1628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49" name="Line 229"/>
              <p:cNvSpPr>
                <a:spLocks noChangeShapeType="1"/>
              </p:cNvSpPr>
              <p:nvPr/>
            </p:nvSpPr>
            <p:spPr bwMode="auto">
              <a:xfrm>
                <a:off x="1860" y="1635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50" name="Rectangle 230"/>
              <p:cNvSpPr>
                <a:spLocks noChangeArrowheads="1"/>
              </p:cNvSpPr>
              <p:nvPr/>
            </p:nvSpPr>
            <p:spPr bwMode="auto">
              <a:xfrm>
                <a:off x="1513" y="1628"/>
                <a:ext cx="439" cy="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19751" name="Oval 231"/>
              <p:cNvSpPr>
                <a:spLocks noChangeArrowheads="1"/>
              </p:cNvSpPr>
              <p:nvPr/>
            </p:nvSpPr>
            <p:spPr bwMode="auto">
              <a:xfrm>
                <a:off x="1510" y="1569"/>
                <a:ext cx="443" cy="14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19752" name="Group 232"/>
              <p:cNvGrpSpPr>
                <a:grpSpLocks/>
              </p:cNvGrpSpPr>
              <p:nvPr/>
            </p:nvGrpSpPr>
            <p:grpSpPr bwMode="auto">
              <a:xfrm>
                <a:off x="1619" y="1597"/>
                <a:ext cx="221" cy="85"/>
                <a:chOff x="2848" y="848"/>
                <a:chExt cx="140" cy="98"/>
              </a:xfrm>
            </p:grpSpPr>
            <p:sp>
              <p:nvSpPr>
                <p:cNvPr id="619753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754" name="Line 2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755" name="Line 2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9756" name="Group 236"/>
              <p:cNvGrpSpPr>
                <a:grpSpLocks/>
              </p:cNvGrpSpPr>
              <p:nvPr/>
            </p:nvGrpSpPr>
            <p:grpSpPr bwMode="auto">
              <a:xfrm flipV="1">
                <a:off x="1619" y="1596"/>
                <a:ext cx="221" cy="87"/>
                <a:chOff x="2848" y="848"/>
                <a:chExt cx="140" cy="98"/>
              </a:xfrm>
            </p:grpSpPr>
            <p:sp>
              <p:nvSpPr>
                <p:cNvPr id="619757" name="Line 2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758" name="Line 2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759" name="Line 2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94796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5E6E-F82D-F843-BFFF-3691A39C5010}" type="slidenum">
              <a:rPr lang="en-US" smtClean="0"/>
              <a:pPr/>
              <a:t>132</a:t>
            </a:fld>
            <a:endParaRPr lang="en-US" dirty="0"/>
          </a:p>
        </p:txBody>
      </p:sp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214313"/>
            <a:ext cx="7772400" cy="990600"/>
          </a:xfrm>
        </p:spPr>
        <p:txBody>
          <a:bodyPr/>
          <a:lstStyle/>
          <a:p>
            <a:r>
              <a:rPr lang="en-US"/>
              <a:t>Tunneling</a:t>
            </a:r>
          </a:p>
        </p:txBody>
      </p:sp>
      <p:grpSp>
        <p:nvGrpSpPr>
          <p:cNvPr id="620547" name="Group 3"/>
          <p:cNvGrpSpPr>
            <a:grpSpLocks/>
          </p:cNvGrpSpPr>
          <p:nvPr/>
        </p:nvGrpSpPr>
        <p:grpSpPr bwMode="auto">
          <a:xfrm>
            <a:off x="2152650" y="1122363"/>
            <a:ext cx="708025" cy="638175"/>
            <a:chOff x="1898" y="728"/>
            <a:chExt cx="446" cy="402"/>
          </a:xfrm>
        </p:grpSpPr>
        <p:grpSp>
          <p:nvGrpSpPr>
            <p:cNvPr id="620548" name="Group 4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620549" name="Oval 5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50" name="Line 6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51" name="Line 7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52" name="Rectangle 8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20553" name="Oval 9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0554" name="Group 10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62055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556" name="Line 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557" name="Line 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0558" name="Group 14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62055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560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561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0562" name="Text Box 18"/>
            <p:cNvSpPr txBox="1">
              <a:spLocks noChangeArrowheads="1"/>
            </p:cNvSpPr>
            <p:nvPr/>
          </p:nvSpPr>
          <p:spPr bwMode="auto">
            <a:xfrm>
              <a:off x="2010" y="72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</p:grpSp>
      <p:grpSp>
        <p:nvGrpSpPr>
          <p:cNvPr id="620563" name="Group 19"/>
          <p:cNvGrpSpPr>
            <a:grpSpLocks/>
          </p:cNvGrpSpPr>
          <p:nvPr/>
        </p:nvGrpSpPr>
        <p:grpSpPr bwMode="auto">
          <a:xfrm>
            <a:off x="3198813" y="1127125"/>
            <a:ext cx="708025" cy="638175"/>
            <a:chOff x="1898" y="728"/>
            <a:chExt cx="446" cy="402"/>
          </a:xfrm>
        </p:grpSpPr>
        <p:grpSp>
          <p:nvGrpSpPr>
            <p:cNvPr id="620564" name="Group 20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620565" name="Oval 21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66" name="Line 22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67" name="Line 23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68" name="Rectangle 24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20569" name="Oval 25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0570" name="Group 26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62057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572" name="Line 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573" name="Line 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0574" name="Group 30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620575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576" name="Line 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577" name="Line 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0578" name="Text Box 34"/>
            <p:cNvSpPr txBox="1">
              <a:spLocks noChangeArrowheads="1"/>
            </p:cNvSpPr>
            <p:nvPr/>
          </p:nvSpPr>
          <p:spPr bwMode="auto">
            <a:xfrm>
              <a:off x="2010" y="728"/>
              <a:ext cx="2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</p:grpSp>
      <p:grpSp>
        <p:nvGrpSpPr>
          <p:cNvPr id="620579" name="Group 35"/>
          <p:cNvGrpSpPr>
            <a:grpSpLocks/>
          </p:cNvGrpSpPr>
          <p:nvPr/>
        </p:nvGrpSpPr>
        <p:grpSpPr bwMode="auto">
          <a:xfrm>
            <a:off x="6213475" y="1117600"/>
            <a:ext cx="708025" cy="638175"/>
            <a:chOff x="1898" y="728"/>
            <a:chExt cx="446" cy="402"/>
          </a:xfrm>
        </p:grpSpPr>
        <p:grpSp>
          <p:nvGrpSpPr>
            <p:cNvPr id="620580" name="Group 36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620581" name="Oval 37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82" name="Line 38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83" name="Line 39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84" name="Rectangle 40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20585" name="Oval 41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0586" name="Group 42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620587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588" name="Line 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589" name="Line 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0590" name="Group 46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620591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592" name="Line 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593" name="Line 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0594" name="Text Box 50"/>
            <p:cNvSpPr txBox="1">
              <a:spLocks noChangeArrowheads="1"/>
            </p:cNvSpPr>
            <p:nvPr/>
          </p:nvSpPr>
          <p:spPr bwMode="auto">
            <a:xfrm>
              <a:off x="2010" y="728"/>
              <a:ext cx="2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E</a:t>
              </a:r>
            </a:p>
          </p:txBody>
        </p:sp>
      </p:grpSp>
      <p:grpSp>
        <p:nvGrpSpPr>
          <p:cNvPr id="620595" name="Group 51"/>
          <p:cNvGrpSpPr>
            <a:grpSpLocks/>
          </p:cNvGrpSpPr>
          <p:nvPr/>
        </p:nvGrpSpPr>
        <p:grpSpPr bwMode="auto">
          <a:xfrm>
            <a:off x="7204075" y="1106488"/>
            <a:ext cx="708025" cy="638175"/>
            <a:chOff x="1898" y="728"/>
            <a:chExt cx="446" cy="402"/>
          </a:xfrm>
        </p:grpSpPr>
        <p:grpSp>
          <p:nvGrpSpPr>
            <p:cNvPr id="620596" name="Group 52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620597" name="Oval 53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98" name="Line 54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99" name="Line 55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00" name="Rectangle 56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20601" name="Oval 57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0602" name="Group 58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62060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0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0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0606" name="Group 62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620607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08" name="Line 6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09" name="Line 6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0610" name="Text Box 66"/>
            <p:cNvSpPr txBox="1">
              <a:spLocks noChangeArrowheads="1"/>
            </p:cNvSpPr>
            <p:nvPr/>
          </p:nvSpPr>
          <p:spPr bwMode="auto">
            <a:xfrm>
              <a:off x="2010" y="728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sp>
        <p:nvSpPr>
          <p:cNvPr id="620611" name="Rectangle 67"/>
          <p:cNvSpPr>
            <a:spLocks noChangeArrowheads="1"/>
          </p:cNvSpPr>
          <p:nvPr/>
        </p:nvSpPr>
        <p:spPr bwMode="auto">
          <a:xfrm>
            <a:off x="3905250" y="1589088"/>
            <a:ext cx="2281238" cy="666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612" name="Line 68"/>
          <p:cNvSpPr>
            <a:spLocks noChangeShapeType="1"/>
          </p:cNvSpPr>
          <p:nvPr/>
        </p:nvSpPr>
        <p:spPr bwMode="auto">
          <a:xfrm flipV="1">
            <a:off x="2871788" y="1612900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0613" name="Line 69"/>
          <p:cNvSpPr>
            <a:spLocks noChangeShapeType="1"/>
          </p:cNvSpPr>
          <p:nvPr/>
        </p:nvSpPr>
        <p:spPr bwMode="auto">
          <a:xfrm flipV="1">
            <a:off x="6918325" y="1593850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0614" name="Text Box 70"/>
          <p:cNvSpPr txBox="1">
            <a:spLocks noChangeArrowheads="1"/>
          </p:cNvSpPr>
          <p:nvPr/>
        </p:nvSpPr>
        <p:spPr bwMode="auto">
          <a:xfrm>
            <a:off x="2209800" y="1727200"/>
            <a:ext cx="62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IPv6</a:t>
            </a:r>
          </a:p>
        </p:txBody>
      </p:sp>
      <p:sp>
        <p:nvSpPr>
          <p:cNvPr id="620615" name="Text Box 71"/>
          <p:cNvSpPr txBox="1">
            <a:spLocks noChangeArrowheads="1"/>
          </p:cNvSpPr>
          <p:nvPr/>
        </p:nvSpPr>
        <p:spPr bwMode="auto">
          <a:xfrm>
            <a:off x="3255963" y="1728788"/>
            <a:ext cx="62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IPv6</a:t>
            </a:r>
          </a:p>
        </p:txBody>
      </p:sp>
      <p:sp>
        <p:nvSpPr>
          <p:cNvPr id="620616" name="Text Box 72"/>
          <p:cNvSpPr txBox="1">
            <a:spLocks noChangeArrowheads="1"/>
          </p:cNvSpPr>
          <p:nvPr/>
        </p:nvSpPr>
        <p:spPr bwMode="auto">
          <a:xfrm>
            <a:off x="6281738" y="1720850"/>
            <a:ext cx="62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IPv6</a:t>
            </a:r>
          </a:p>
        </p:txBody>
      </p:sp>
      <p:sp>
        <p:nvSpPr>
          <p:cNvPr id="620617" name="Text Box 73"/>
          <p:cNvSpPr txBox="1">
            <a:spLocks noChangeArrowheads="1"/>
          </p:cNvSpPr>
          <p:nvPr/>
        </p:nvSpPr>
        <p:spPr bwMode="auto">
          <a:xfrm>
            <a:off x="7262813" y="1724025"/>
            <a:ext cx="62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IPv6</a:t>
            </a:r>
          </a:p>
        </p:txBody>
      </p:sp>
      <p:sp>
        <p:nvSpPr>
          <p:cNvPr id="620618" name="Text Box 74"/>
          <p:cNvSpPr txBox="1">
            <a:spLocks noChangeArrowheads="1"/>
          </p:cNvSpPr>
          <p:nvPr/>
        </p:nvSpPr>
        <p:spPr bwMode="auto">
          <a:xfrm>
            <a:off x="4667250" y="1247775"/>
            <a:ext cx="765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tunnel</a:t>
            </a:r>
          </a:p>
        </p:txBody>
      </p:sp>
      <p:sp>
        <p:nvSpPr>
          <p:cNvPr id="620619" name="Text Box 75"/>
          <p:cNvSpPr txBox="1">
            <a:spLocks noChangeArrowheads="1"/>
          </p:cNvSpPr>
          <p:nvPr/>
        </p:nvSpPr>
        <p:spPr bwMode="auto">
          <a:xfrm>
            <a:off x="414338" y="1314450"/>
            <a:ext cx="150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Logical view:</a:t>
            </a:r>
          </a:p>
        </p:txBody>
      </p:sp>
      <p:sp>
        <p:nvSpPr>
          <p:cNvPr id="620620" name="Text Box 76"/>
          <p:cNvSpPr txBox="1">
            <a:spLocks noChangeArrowheads="1"/>
          </p:cNvSpPr>
          <p:nvPr/>
        </p:nvSpPr>
        <p:spPr bwMode="auto">
          <a:xfrm>
            <a:off x="309563" y="2468563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Physical view:</a:t>
            </a:r>
          </a:p>
        </p:txBody>
      </p:sp>
      <p:grpSp>
        <p:nvGrpSpPr>
          <p:cNvPr id="620621" name="Group 77"/>
          <p:cNvGrpSpPr>
            <a:grpSpLocks/>
          </p:cNvGrpSpPr>
          <p:nvPr/>
        </p:nvGrpSpPr>
        <p:grpSpPr bwMode="auto">
          <a:xfrm>
            <a:off x="2143125" y="2254250"/>
            <a:ext cx="708025" cy="638175"/>
            <a:chOff x="1898" y="728"/>
            <a:chExt cx="446" cy="402"/>
          </a:xfrm>
        </p:grpSpPr>
        <p:grpSp>
          <p:nvGrpSpPr>
            <p:cNvPr id="620622" name="Group 78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620623" name="Oval 79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24" name="Line 80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25" name="Line 81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26" name="Rectangle 82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20627" name="Oval 83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0628" name="Group 84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620629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30" name="Line 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31" name="Line 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0632" name="Group 88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620633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34" name="Line 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35" name="Line 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0636" name="Text Box 92"/>
            <p:cNvSpPr txBox="1">
              <a:spLocks noChangeArrowheads="1"/>
            </p:cNvSpPr>
            <p:nvPr/>
          </p:nvSpPr>
          <p:spPr bwMode="auto">
            <a:xfrm>
              <a:off x="2010" y="72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</p:grpSp>
      <p:grpSp>
        <p:nvGrpSpPr>
          <p:cNvPr id="620637" name="Group 93"/>
          <p:cNvGrpSpPr>
            <a:grpSpLocks/>
          </p:cNvGrpSpPr>
          <p:nvPr/>
        </p:nvGrpSpPr>
        <p:grpSpPr bwMode="auto">
          <a:xfrm>
            <a:off x="3189288" y="2259013"/>
            <a:ext cx="708025" cy="638175"/>
            <a:chOff x="1898" y="728"/>
            <a:chExt cx="446" cy="402"/>
          </a:xfrm>
        </p:grpSpPr>
        <p:grpSp>
          <p:nvGrpSpPr>
            <p:cNvPr id="620638" name="Group 94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620639" name="Oval 95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40" name="Line 96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41" name="Line 97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42" name="Rectangle 98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20643" name="Oval 99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0644" name="Group 100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620645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46" name="Line 1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47" name="Line 1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0648" name="Group 104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620649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50" name="Line 1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51" name="Line 1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0652" name="Text Box 108"/>
            <p:cNvSpPr txBox="1">
              <a:spLocks noChangeArrowheads="1"/>
            </p:cNvSpPr>
            <p:nvPr/>
          </p:nvSpPr>
          <p:spPr bwMode="auto">
            <a:xfrm>
              <a:off x="2010" y="728"/>
              <a:ext cx="2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</p:grpSp>
      <p:grpSp>
        <p:nvGrpSpPr>
          <p:cNvPr id="620653" name="Group 109"/>
          <p:cNvGrpSpPr>
            <a:grpSpLocks/>
          </p:cNvGrpSpPr>
          <p:nvPr/>
        </p:nvGrpSpPr>
        <p:grpSpPr bwMode="auto">
          <a:xfrm>
            <a:off x="6203950" y="2249488"/>
            <a:ext cx="708025" cy="638175"/>
            <a:chOff x="1898" y="728"/>
            <a:chExt cx="446" cy="402"/>
          </a:xfrm>
        </p:grpSpPr>
        <p:grpSp>
          <p:nvGrpSpPr>
            <p:cNvPr id="620654" name="Group 110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620655" name="Oval 111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56" name="Line 112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57" name="Line 113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58" name="Rectangle 114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20659" name="Oval 115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0660" name="Group 116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620661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62" name="Line 1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63" name="Line 1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0664" name="Group 120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620665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66" name="Line 1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67" name="Line 1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0668" name="Text Box 124"/>
            <p:cNvSpPr txBox="1">
              <a:spLocks noChangeArrowheads="1"/>
            </p:cNvSpPr>
            <p:nvPr/>
          </p:nvSpPr>
          <p:spPr bwMode="auto">
            <a:xfrm>
              <a:off x="2010" y="728"/>
              <a:ext cx="2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E</a:t>
              </a:r>
            </a:p>
          </p:txBody>
        </p:sp>
      </p:grpSp>
      <p:grpSp>
        <p:nvGrpSpPr>
          <p:cNvPr id="620669" name="Group 125"/>
          <p:cNvGrpSpPr>
            <a:grpSpLocks/>
          </p:cNvGrpSpPr>
          <p:nvPr/>
        </p:nvGrpSpPr>
        <p:grpSpPr bwMode="auto">
          <a:xfrm>
            <a:off x="7194550" y="2238375"/>
            <a:ext cx="708025" cy="638175"/>
            <a:chOff x="1898" y="728"/>
            <a:chExt cx="446" cy="402"/>
          </a:xfrm>
        </p:grpSpPr>
        <p:grpSp>
          <p:nvGrpSpPr>
            <p:cNvPr id="620670" name="Group 126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620671" name="Oval 127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72" name="Line 128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73" name="Line 129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74" name="Rectangle 130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20675" name="Oval 131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0676" name="Group 132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620677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78" name="Line 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79" name="Line 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0680" name="Group 136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620681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82" name="Line 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83" name="Line 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0684" name="Text Box 140"/>
            <p:cNvSpPr txBox="1">
              <a:spLocks noChangeArrowheads="1"/>
            </p:cNvSpPr>
            <p:nvPr/>
          </p:nvSpPr>
          <p:spPr bwMode="auto">
            <a:xfrm>
              <a:off x="2010" y="728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sp>
        <p:nvSpPr>
          <p:cNvPr id="620685" name="Line 141"/>
          <p:cNvSpPr>
            <a:spLocks noChangeShapeType="1"/>
          </p:cNvSpPr>
          <p:nvPr/>
        </p:nvSpPr>
        <p:spPr bwMode="auto">
          <a:xfrm flipV="1">
            <a:off x="2862263" y="2744788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0686" name="Line 142"/>
          <p:cNvSpPr>
            <a:spLocks noChangeShapeType="1"/>
          </p:cNvSpPr>
          <p:nvPr/>
        </p:nvSpPr>
        <p:spPr bwMode="auto">
          <a:xfrm flipV="1">
            <a:off x="6908800" y="2725738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0687" name="Text Box 143"/>
          <p:cNvSpPr txBox="1">
            <a:spLocks noChangeArrowheads="1"/>
          </p:cNvSpPr>
          <p:nvPr/>
        </p:nvSpPr>
        <p:spPr bwMode="auto">
          <a:xfrm>
            <a:off x="2200275" y="2859088"/>
            <a:ext cx="62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IPv6</a:t>
            </a:r>
          </a:p>
        </p:txBody>
      </p:sp>
      <p:sp>
        <p:nvSpPr>
          <p:cNvPr id="620688" name="Text Box 144"/>
          <p:cNvSpPr txBox="1">
            <a:spLocks noChangeArrowheads="1"/>
          </p:cNvSpPr>
          <p:nvPr/>
        </p:nvSpPr>
        <p:spPr bwMode="auto">
          <a:xfrm>
            <a:off x="3246438" y="2860675"/>
            <a:ext cx="62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IPv6</a:t>
            </a:r>
          </a:p>
        </p:txBody>
      </p:sp>
      <p:sp>
        <p:nvSpPr>
          <p:cNvPr id="620689" name="Text Box 145"/>
          <p:cNvSpPr txBox="1">
            <a:spLocks noChangeArrowheads="1"/>
          </p:cNvSpPr>
          <p:nvPr/>
        </p:nvSpPr>
        <p:spPr bwMode="auto">
          <a:xfrm>
            <a:off x="6272213" y="2852738"/>
            <a:ext cx="62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IPv6</a:t>
            </a:r>
          </a:p>
        </p:txBody>
      </p:sp>
      <p:sp>
        <p:nvSpPr>
          <p:cNvPr id="620690" name="Text Box 146"/>
          <p:cNvSpPr txBox="1">
            <a:spLocks noChangeArrowheads="1"/>
          </p:cNvSpPr>
          <p:nvPr/>
        </p:nvSpPr>
        <p:spPr bwMode="auto">
          <a:xfrm>
            <a:off x="7253288" y="2855913"/>
            <a:ext cx="62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IPv6</a:t>
            </a:r>
          </a:p>
        </p:txBody>
      </p:sp>
      <p:sp>
        <p:nvSpPr>
          <p:cNvPr id="620691" name="Line 147"/>
          <p:cNvSpPr>
            <a:spLocks noChangeShapeType="1"/>
          </p:cNvSpPr>
          <p:nvPr/>
        </p:nvSpPr>
        <p:spPr bwMode="auto">
          <a:xfrm flipV="1">
            <a:off x="3895725" y="2735263"/>
            <a:ext cx="2325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20692" name="Group 148"/>
          <p:cNvGrpSpPr>
            <a:grpSpLocks/>
          </p:cNvGrpSpPr>
          <p:nvPr/>
        </p:nvGrpSpPr>
        <p:grpSpPr bwMode="auto">
          <a:xfrm>
            <a:off x="4183063" y="2262188"/>
            <a:ext cx="708025" cy="638175"/>
            <a:chOff x="1898" y="728"/>
            <a:chExt cx="446" cy="402"/>
          </a:xfrm>
        </p:grpSpPr>
        <p:grpSp>
          <p:nvGrpSpPr>
            <p:cNvPr id="620693" name="Group 149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620694" name="Oval 150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95" name="Line 151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96" name="Line 152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97" name="Rectangle 153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20698" name="Oval 154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0699" name="Group 155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620700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701" name="Line 1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702" name="Line 1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0703" name="Group 159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620704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705" name="Line 1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706" name="Line 16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0707" name="Text Box 163"/>
            <p:cNvSpPr txBox="1">
              <a:spLocks noChangeArrowheads="1"/>
            </p:cNvSpPr>
            <p:nvPr/>
          </p:nvSpPr>
          <p:spPr bwMode="auto">
            <a:xfrm>
              <a:off x="2010" y="728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</a:p>
          </p:txBody>
        </p:sp>
      </p:grpSp>
      <p:grpSp>
        <p:nvGrpSpPr>
          <p:cNvPr id="620708" name="Group 164"/>
          <p:cNvGrpSpPr>
            <a:grpSpLocks/>
          </p:cNvGrpSpPr>
          <p:nvPr/>
        </p:nvGrpSpPr>
        <p:grpSpPr bwMode="auto">
          <a:xfrm>
            <a:off x="5172075" y="2252663"/>
            <a:ext cx="708025" cy="638175"/>
            <a:chOff x="1898" y="728"/>
            <a:chExt cx="446" cy="402"/>
          </a:xfrm>
        </p:grpSpPr>
        <p:grpSp>
          <p:nvGrpSpPr>
            <p:cNvPr id="620709" name="Group 165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620710" name="Oval 166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711" name="Line 167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712" name="Line 168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713" name="Rectangle 169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20714" name="Oval 170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0715" name="Group 171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620716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717" name="Line 17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718" name="Line 17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0719" name="Group 175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620720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721" name="Line 17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722" name="Line 17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0723" name="Text Box 179"/>
            <p:cNvSpPr txBox="1">
              <a:spLocks noChangeArrowheads="1"/>
            </p:cNvSpPr>
            <p:nvPr/>
          </p:nvSpPr>
          <p:spPr bwMode="auto">
            <a:xfrm>
              <a:off x="2010" y="728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D</a:t>
              </a:r>
            </a:p>
          </p:txBody>
        </p:sp>
      </p:grpSp>
      <p:sp>
        <p:nvSpPr>
          <p:cNvPr id="620724" name="Text Box 180"/>
          <p:cNvSpPr txBox="1">
            <a:spLocks noChangeArrowheads="1"/>
          </p:cNvSpPr>
          <p:nvPr/>
        </p:nvSpPr>
        <p:spPr bwMode="auto">
          <a:xfrm>
            <a:off x="4227513" y="2863850"/>
            <a:ext cx="62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IPv4</a:t>
            </a:r>
          </a:p>
        </p:txBody>
      </p:sp>
      <p:sp>
        <p:nvSpPr>
          <p:cNvPr id="620725" name="Text Box 181"/>
          <p:cNvSpPr txBox="1">
            <a:spLocks noChangeArrowheads="1"/>
          </p:cNvSpPr>
          <p:nvPr/>
        </p:nvSpPr>
        <p:spPr bwMode="auto">
          <a:xfrm>
            <a:off x="5221288" y="2865438"/>
            <a:ext cx="62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IPv4</a:t>
            </a:r>
          </a:p>
        </p:txBody>
      </p:sp>
      <p:grpSp>
        <p:nvGrpSpPr>
          <p:cNvPr id="620726" name="Group 182"/>
          <p:cNvGrpSpPr>
            <a:grpSpLocks/>
          </p:cNvGrpSpPr>
          <p:nvPr/>
        </p:nvGrpSpPr>
        <p:grpSpPr bwMode="auto">
          <a:xfrm>
            <a:off x="2557463" y="3259138"/>
            <a:ext cx="793750" cy="1441450"/>
            <a:chOff x="4869" y="143"/>
            <a:chExt cx="500" cy="908"/>
          </a:xfrm>
        </p:grpSpPr>
        <p:sp>
          <p:nvSpPr>
            <p:cNvPr id="620727" name="Rectangle 183"/>
            <p:cNvSpPr>
              <a:spLocks noChangeArrowheads="1"/>
            </p:cNvSpPr>
            <p:nvPr/>
          </p:nvSpPr>
          <p:spPr bwMode="auto">
            <a:xfrm>
              <a:off x="4893" y="143"/>
              <a:ext cx="462" cy="9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728" name="Text Box 184"/>
            <p:cNvSpPr txBox="1">
              <a:spLocks noChangeArrowheads="1"/>
            </p:cNvSpPr>
            <p:nvPr/>
          </p:nvSpPr>
          <p:spPr bwMode="auto">
            <a:xfrm>
              <a:off x="4869" y="163"/>
              <a:ext cx="500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Flow: X</a:t>
              </a:r>
            </a:p>
            <a:p>
              <a:r>
                <a:rPr lang="en-US" sz="1400"/>
                <a:t>Src: A</a:t>
              </a:r>
            </a:p>
            <a:p>
              <a:r>
                <a:rPr lang="en-US" sz="1400"/>
                <a:t>Dest: F</a:t>
              </a:r>
            </a:p>
            <a:p>
              <a:endParaRPr lang="en-US" sz="1400"/>
            </a:p>
            <a:p>
              <a:endParaRPr lang="en-US" sz="1400"/>
            </a:p>
            <a:p>
              <a:r>
                <a:rPr lang="en-US" sz="1400"/>
                <a:t>data</a:t>
              </a:r>
            </a:p>
          </p:txBody>
        </p:sp>
      </p:grpSp>
      <p:grpSp>
        <p:nvGrpSpPr>
          <p:cNvPr id="620729" name="Group 185"/>
          <p:cNvGrpSpPr>
            <a:grpSpLocks/>
          </p:cNvGrpSpPr>
          <p:nvPr/>
        </p:nvGrpSpPr>
        <p:grpSpPr bwMode="auto">
          <a:xfrm>
            <a:off x="6710363" y="3271838"/>
            <a:ext cx="793750" cy="1441450"/>
            <a:chOff x="4869" y="143"/>
            <a:chExt cx="500" cy="908"/>
          </a:xfrm>
        </p:grpSpPr>
        <p:sp>
          <p:nvSpPr>
            <p:cNvPr id="620730" name="Rectangle 186"/>
            <p:cNvSpPr>
              <a:spLocks noChangeArrowheads="1"/>
            </p:cNvSpPr>
            <p:nvPr/>
          </p:nvSpPr>
          <p:spPr bwMode="auto">
            <a:xfrm>
              <a:off x="4893" y="143"/>
              <a:ext cx="462" cy="9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731" name="Text Box 187"/>
            <p:cNvSpPr txBox="1">
              <a:spLocks noChangeArrowheads="1"/>
            </p:cNvSpPr>
            <p:nvPr/>
          </p:nvSpPr>
          <p:spPr bwMode="auto">
            <a:xfrm>
              <a:off x="4869" y="163"/>
              <a:ext cx="500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Flow: X</a:t>
              </a:r>
            </a:p>
            <a:p>
              <a:r>
                <a:rPr lang="en-US" sz="1400"/>
                <a:t>Src: A</a:t>
              </a:r>
            </a:p>
            <a:p>
              <a:r>
                <a:rPr lang="en-US" sz="1400"/>
                <a:t>Dest: F</a:t>
              </a:r>
            </a:p>
            <a:p>
              <a:endParaRPr lang="en-US" sz="1400"/>
            </a:p>
            <a:p>
              <a:endParaRPr lang="en-US" sz="1400"/>
            </a:p>
            <a:p>
              <a:r>
                <a:rPr lang="en-US" sz="1400"/>
                <a:t>data</a:t>
              </a:r>
            </a:p>
          </p:txBody>
        </p:sp>
      </p:grpSp>
      <p:grpSp>
        <p:nvGrpSpPr>
          <p:cNvPr id="620732" name="Group 188"/>
          <p:cNvGrpSpPr>
            <a:grpSpLocks/>
          </p:cNvGrpSpPr>
          <p:nvPr/>
        </p:nvGrpSpPr>
        <p:grpSpPr bwMode="auto">
          <a:xfrm>
            <a:off x="3598863" y="3254375"/>
            <a:ext cx="984250" cy="2198688"/>
            <a:chOff x="4943" y="2152"/>
            <a:chExt cx="620" cy="1385"/>
          </a:xfrm>
        </p:grpSpPr>
        <p:sp>
          <p:nvSpPr>
            <p:cNvPr id="620733" name="Rectangle 189"/>
            <p:cNvSpPr>
              <a:spLocks noChangeArrowheads="1"/>
            </p:cNvSpPr>
            <p:nvPr/>
          </p:nvSpPr>
          <p:spPr bwMode="auto">
            <a:xfrm>
              <a:off x="4980" y="2155"/>
              <a:ext cx="583" cy="138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0734" name="Group 190"/>
            <p:cNvGrpSpPr>
              <a:grpSpLocks/>
            </p:cNvGrpSpPr>
            <p:nvPr/>
          </p:nvGrpSpPr>
          <p:grpSpPr bwMode="auto">
            <a:xfrm>
              <a:off x="5001" y="2538"/>
              <a:ext cx="500" cy="908"/>
              <a:chOff x="4869" y="143"/>
              <a:chExt cx="500" cy="908"/>
            </a:xfrm>
          </p:grpSpPr>
          <p:sp>
            <p:nvSpPr>
              <p:cNvPr id="620735" name="Rectangle 191"/>
              <p:cNvSpPr>
                <a:spLocks noChangeArrowheads="1"/>
              </p:cNvSpPr>
              <p:nvPr/>
            </p:nvSpPr>
            <p:spPr bwMode="auto">
              <a:xfrm>
                <a:off x="4893" y="143"/>
                <a:ext cx="462" cy="9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736" name="Text Box 192"/>
              <p:cNvSpPr txBox="1">
                <a:spLocks noChangeArrowheads="1"/>
              </p:cNvSpPr>
              <p:nvPr/>
            </p:nvSpPr>
            <p:spPr bwMode="auto">
              <a:xfrm>
                <a:off x="4869" y="163"/>
                <a:ext cx="500" cy="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Flow: X</a:t>
                </a:r>
              </a:p>
              <a:p>
                <a:r>
                  <a:rPr lang="en-US" sz="1400"/>
                  <a:t>Src: A</a:t>
                </a:r>
              </a:p>
              <a:p>
                <a:r>
                  <a:rPr lang="en-US" sz="1400"/>
                  <a:t>Dest: F</a:t>
                </a:r>
              </a:p>
              <a:p>
                <a:endParaRPr lang="en-US" sz="1400"/>
              </a:p>
              <a:p>
                <a:endParaRPr lang="en-US" sz="1400"/>
              </a:p>
              <a:p>
                <a:r>
                  <a:rPr lang="en-US" sz="1400"/>
                  <a:t>data</a:t>
                </a:r>
              </a:p>
            </p:txBody>
          </p:sp>
        </p:grpSp>
        <p:sp>
          <p:nvSpPr>
            <p:cNvPr id="620737" name="Text Box 193"/>
            <p:cNvSpPr txBox="1">
              <a:spLocks noChangeArrowheads="1"/>
            </p:cNvSpPr>
            <p:nvPr/>
          </p:nvSpPr>
          <p:spPr bwMode="auto">
            <a:xfrm>
              <a:off x="4943" y="2152"/>
              <a:ext cx="61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Src:B</a:t>
              </a:r>
            </a:p>
            <a:p>
              <a:r>
                <a:rPr lang="en-US">
                  <a:solidFill>
                    <a:schemeClr val="bg1"/>
                  </a:solidFill>
                </a:rPr>
                <a:t>Dest: E</a:t>
              </a:r>
            </a:p>
          </p:txBody>
        </p:sp>
      </p:grpSp>
      <p:sp>
        <p:nvSpPr>
          <p:cNvPr id="620738" name="Line 194"/>
          <p:cNvSpPr>
            <a:spLocks noChangeShapeType="1"/>
          </p:cNvSpPr>
          <p:nvPr/>
        </p:nvSpPr>
        <p:spPr bwMode="auto">
          <a:xfrm>
            <a:off x="2603500" y="3162300"/>
            <a:ext cx="688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0739" name="Line 195"/>
          <p:cNvSpPr>
            <a:spLocks noChangeShapeType="1"/>
          </p:cNvSpPr>
          <p:nvPr/>
        </p:nvSpPr>
        <p:spPr bwMode="auto">
          <a:xfrm>
            <a:off x="3722688" y="3165475"/>
            <a:ext cx="688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0740" name="Line 196"/>
          <p:cNvSpPr>
            <a:spLocks noChangeShapeType="1"/>
          </p:cNvSpPr>
          <p:nvPr/>
        </p:nvSpPr>
        <p:spPr bwMode="auto">
          <a:xfrm>
            <a:off x="5757863" y="3167063"/>
            <a:ext cx="688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0741" name="Line 197"/>
          <p:cNvSpPr>
            <a:spLocks noChangeShapeType="1"/>
          </p:cNvSpPr>
          <p:nvPr/>
        </p:nvSpPr>
        <p:spPr bwMode="auto">
          <a:xfrm>
            <a:off x="6813550" y="3168650"/>
            <a:ext cx="688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20742" name="Group 198"/>
          <p:cNvGrpSpPr>
            <a:grpSpLocks/>
          </p:cNvGrpSpPr>
          <p:nvPr/>
        </p:nvGrpSpPr>
        <p:grpSpPr bwMode="auto">
          <a:xfrm>
            <a:off x="5611813" y="3257550"/>
            <a:ext cx="984250" cy="2198688"/>
            <a:chOff x="4943" y="2152"/>
            <a:chExt cx="620" cy="1385"/>
          </a:xfrm>
        </p:grpSpPr>
        <p:sp>
          <p:nvSpPr>
            <p:cNvPr id="620743" name="Rectangle 199"/>
            <p:cNvSpPr>
              <a:spLocks noChangeArrowheads="1"/>
            </p:cNvSpPr>
            <p:nvPr/>
          </p:nvSpPr>
          <p:spPr bwMode="auto">
            <a:xfrm>
              <a:off x="4980" y="2155"/>
              <a:ext cx="583" cy="138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0744" name="Group 200"/>
            <p:cNvGrpSpPr>
              <a:grpSpLocks/>
            </p:cNvGrpSpPr>
            <p:nvPr/>
          </p:nvGrpSpPr>
          <p:grpSpPr bwMode="auto">
            <a:xfrm>
              <a:off x="5001" y="2538"/>
              <a:ext cx="500" cy="908"/>
              <a:chOff x="4869" y="143"/>
              <a:chExt cx="500" cy="908"/>
            </a:xfrm>
          </p:grpSpPr>
          <p:sp>
            <p:nvSpPr>
              <p:cNvPr id="620745" name="Rectangle 201"/>
              <p:cNvSpPr>
                <a:spLocks noChangeArrowheads="1"/>
              </p:cNvSpPr>
              <p:nvPr/>
            </p:nvSpPr>
            <p:spPr bwMode="auto">
              <a:xfrm>
                <a:off x="4893" y="143"/>
                <a:ext cx="462" cy="9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746" name="Text Box 202"/>
              <p:cNvSpPr txBox="1">
                <a:spLocks noChangeArrowheads="1"/>
              </p:cNvSpPr>
              <p:nvPr/>
            </p:nvSpPr>
            <p:spPr bwMode="auto">
              <a:xfrm>
                <a:off x="4869" y="163"/>
                <a:ext cx="500" cy="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Flow: X</a:t>
                </a:r>
              </a:p>
              <a:p>
                <a:r>
                  <a:rPr lang="en-US" sz="1400"/>
                  <a:t>Src: A</a:t>
                </a:r>
              </a:p>
              <a:p>
                <a:r>
                  <a:rPr lang="en-US" sz="1400"/>
                  <a:t>Dest: F</a:t>
                </a:r>
              </a:p>
              <a:p>
                <a:endParaRPr lang="en-US" sz="1400"/>
              </a:p>
              <a:p>
                <a:endParaRPr lang="en-US" sz="1400"/>
              </a:p>
              <a:p>
                <a:r>
                  <a:rPr lang="en-US" sz="1400"/>
                  <a:t>data</a:t>
                </a:r>
              </a:p>
            </p:txBody>
          </p:sp>
        </p:grpSp>
        <p:sp>
          <p:nvSpPr>
            <p:cNvPr id="620747" name="Text Box 203"/>
            <p:cNvSpPr txBox="1">
              <a:spLocks noChangeArrowheads="1"/>
            </p:cNvSpPr>
            <p:nvPr/>
          </p:nvSpPr>
          <p:spPr bwMode="auto">
            <a:xfrm>
              <a:off x="4943" y="2152"/>
              <a:ext cx="61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Src:B</a:t>
              </a:r>
            </a:p>
            <a:p>
              <a:r>
                <a:rPr lang="en-US">
                  <a:solidFill>
                    <a:schemeClr val="bg1"/>
                  </a:solidFill>
                </a:rPr>
                <a:t>Dest: E</a:t>
              </a:r>
            </a:p>
          </p:txBody>
        </p:sp>
      </p:grpSp>
      <p:sp>
        <p:nvSpPr>
          <p:cNvPr id="620748" name="Text Box 204"/>
          <p:cNvSpPr txBox="1">
            <a:spLocks noChangeArrowheads="1"/>
          </p:cNvSpPr>
          <p:nvPr/>
        </p:nvSpPr>
        <p:spPr bwMode="auto">
          <a:xfrm>
            <a:off x="2520950" y="5621338"/>
            <a:ext cx="892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A-to-B:</a:t>
            </a:r>
          </a:p>
          <a:p>
            <a:pPr algn="ctr"/>
            <a:r>
              <a:rPr lang="en-US" sz="1600"/>
              <a:t>IPv6</a:t>
            </a:r>
          </a:p>
        </p:txBody>
      </p:sp>
      <p:sp>
        <p:nvSpPr>
          <p:cNvPr id="620749" name="Line 205"/>
          <p:cNvSpPr>
            <a:spLocks noChangeShapeType="1"/>
          </p:cNvSpPr>
          <p:nvPr/>
        </p:nvSpPr>
        <p:spPr bwMode="auto">
          <a:xfrm>
            <a:off x="2946400" y="4916488"/>
            <a:ext cx="0" cy="785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0750" name="Text Box 206"/>
          <p:cNvSpPr txBox="1">
            <a:spLocks noChangeArrowheads="1"/>
          </p:cNvSpPr>
          <p:nvPr/>
        </p:nvSpPr>
        <p:spPr bwMode="auto">
          <a:xfrm>
            <a:off x="6794500" y="5634038"/>
            <a:ext cx="8651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E-to-F:</a:t>
            </a:r>
          </a:p>
          <a:p>
            <a:pPr algn="ctr"/>
            <a:r>
              <a:rPr lang="en-US" sz="1600"/>
              <a:t>IPv6</a:t>
            </a:r>
          </a:p>
        </p:txBody>
      </p:sp>
      <p:sp>
        <p:nvSpPr>
          <p:cNvPr id="620751" name="Line 207"/>
          <p:cNvSpPr>
            <a:spLocks noChangeShapeType="1"/>
          </p:cNvSpPr>
          <p:nvPr/>
        </p:nvSpPr>
        <p:spPr bwMode="auto">
          <a:xfrm>
            <a:off x="7207250" y="4929188"/>
            <a:ext cx="0" cy="785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0752" name="Text Box 208"/>
          <p:cNvSpPr txBox="1">
            <a:spLocks noChangeArrowheads="1"/>
          </p:cNvSpPr>
          <p:nvPr/>
        </p:nvSpPr>
        <p:spPr bwMode="auto">
          <a:xfrm>
            <a:off x="3513138" y="5743575"/>
            <a:ext cx="1233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B-to-C:</a:t>
            </a:r>
          </a:p>
          <a:p>
            <a:pPr algn="ctr"/>
            <a:r>
              <a:rPr lang="en-US" sz="1600"/>
              <a:t>IPv6 inside</a:t>
            </a:r>
          </a:p>
          <a:p>
            <a:pPr algn="ctr"/>
            <a:r>
              <a:rPr lang="en-US" sz="1600"/>
              <a:t>IPv4</a:t>
            </a:r>
          </a:p>
        </p:txBody>
      </p:sp>
      <p:sp>
        <p:nvSpPr>
          <p:cNvPr id="620753" name="Line 209"/>
          <p:cNvSpPr>
            <a:spLocks noChangeShapeType="1"/>
          </p:cNvSpPr>
          <p:nvPr/>
        </p:nvSpPr>
        <p:spPr bwMode="auto">
          <a:xfrm>
            <a:off x="4108450" y="5510213"/>
            <a:ext cx="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0754" name="Text Box 210"/>
          <p:cNvSpPr txBox="1">
            <a:spLocks noChangeArrowheads="1"/>
          </p:cNvSpPr>
          <p:nvPr/>
        </p:nvSpPr>
        <p:spPr bwMode="auto">
          <a:xfrm>
            <a:off x="5538788" y="5756275"/>
            <a:ext cx="1233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B-to-C:</a:t>
            </a:r>
          </a:p>
          <a:p>
            <a:pPr algn="ctr"/>
            <a:r>
              <a:rPr lang="en-US" sz="1600"/>
              <a:t>IPv6 inside</a:t>
            </a:r>
          </a:p>
          <a:p>
            <a:pPr algn="ctr"/>
            <a:r>
              <a:rPr lang="en-US" sz="1600"/>
              <a:t>IPv4</a:t>
            </a:r>
          </a:p>
        </p:txBody>
      </p:sp>
      <p:sp>
        <p:nvSpPr>
          <p:cNvPr id="620755" name="Line 211"/>
          <p:cNvSpPr>
            <a:spLocks noChangeShapeType="1"/>
          </p:cNvSpPr>
          <p:nvPr/>
        </p:nvSpPr>
        <p:spPr bwMode="auto">
          <a:xfrm>
            <a:off x="6134100" y="5522913"/>
            <a:ext cx="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23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on IPv4 and IPv6?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Why </a:t>
            </a:r>
            <a:r>
              <a:rPr lang="en-US" dirty="0" smtClean="0"/>
              <a:t>include unverifiable source </a:t>
            </a:r>
            <a:r>
              <a:rPr lang="en-US" dirty="0"/>
              <a:t>address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Would like accountability </a:t>
            </a:r>
            <a:r>
              <a:rPr lang="en-US" b="1" i="1" dirty="0" smtClean="0"/>
              <a:t>and</a:t>
            </a:r>
            <a:r>
              <a:rPr lang="en-US" dirty="0" smtClean="0"/>
              <a:t> anonymity (now neither)</a:t>
            </a:r>
          </a:p>
          <a:p>
            <a:pPr lvl="1"/>
            <a:r>
              <a:rPr lang="en-US" dirty="0" smtClean="0"/>
              <a:t>Return address can be communicated at higher layer</a:t>
            </a:r>
            <a:endParaRPr lang="en-US" dirty="0"/>
          </a:p>
          <a:p>
            <a:r>
              <a:rPr lang="en-US" dirty="0" smtClean="0"/>
              <a:t>Why packet header used at edge same as core?</a:t>
            </a:r>
          </a:p>
          <a:p>
            <a:pPr lvl="1"/>
            <a:r>
              <a:rPr lang="en-US" dirty="0" smtClean="0"/>
              <a:t>Edge: host tells network what service it wants</a:t>
            </a:r>
          </a:p>
          <a:p>
            <a:pPr lvl="1"/>
            <a:r>
              <a:rPr lang="en-US" dirty="0" smtClean="0"/>
              <a:t>Core: packet tells switch how to handle it</a:t>
            </a:r>
          </a:p>
          <a:p>
            <a:pPr lvl="2"/>
            <a:r>
              <a:rPr lang="en-US" dirty="0" smtClean="0"/>
              <a:t>One is local to host, one is global to network</a:t>
            </a:r>
            <a:endParaRPr lang="en-US" dirty="0"/>
          </a:p>
          <a:p>
            <a:r>
              <a:rPr lang="en-US" dirty="0" smtClean="0"/>
              <a:t>Some kind of payment/responsibility field?</a:t>
            </a:r>
          </a:p>
          <a:p>
            <a:pPr lvl="1"/>
            <a:r>
              <a:rPr lang="en-US" dirty="0" smtClean="0"/>
              <a:t>Who is responsible for paying for packet delivery?</a:t>
            </a:r>
          </a:p>
          <a:p>
            <a:pPr lvl="1"/>
            <a:r>
              <a:rPr lang="en-US" dirty="0" smtClean="0"/>
              <a:t>Source, destination, other?</a:t>
            </a:r>
          </a:p>
          <a:p>
            <a:r>
              <a:rPr lang="en-US" dirty="0" smtClean="0"/>
              <a:t>Other ideas?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7CFE19-E9AE-8742-BA53-04A34F84B71E}" type="slidenum">
              <a:rPr lang="en-US" smtClean="0"/>
              <a:pPr>
                <a:defRPr/>
              </a:pPr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5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134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2172" y="2530435"/>
            <a:ext cx="838812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Gluing it together: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How does my Network (address) interact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	with my Data-Link (address) 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7072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42F3B61-5B23-3C41-B29B-02C15FD63E85}" type="slidenum">
              <a:rPr lang="en-US" sz="1200" i="0" smtClean="0">
                <a:latin typeface="Calibri"/>
                <a:cs typeface="Calibri"/>
              </a:rPr>
              <a:pPr/>
              <a:t>135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148484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55575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Switches vs. 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Routers Summary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48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5" y="1233488"/>
            <a:ext cx="7981950" cy="228758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both store-and-forward devices</a:t>
            </a:r>
          </a:p>
          <a:p>
            <a:pPr lvl="1"/>
            <a:r>
              <a:rPr lang="en-US" sz="2000" dirty="0">
                <a:ea typeface="ＭＳ Ｐゴシック" charset="0"/>
              </a:rPr>
              <a:t>routers: network layer devices (examine network layer headers)</a:t>
            </a:r>
          </a:p>
          <a:p>
            <a:pPr lvl="1"/>
            <a:r>
              <a:rPr lang="en-US" sz="2000" dirty="0">
                <a:ea typeface="ＭＳ Ｐゴシック" charset="0"/>
              </a:rPr>
              <a:t>switches are link layer devices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routers maintain routing tables, implement routing algorithms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switches maintain switch tables, implement filtering, learning algorithms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148486" name="Picture 4" descr="566 Bridge and router sta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4418013"/>
            <a:ext cx="5456237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434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1B8484A-DE33-CD47-AC95-83C074BA5D20}" type="slidenum">
              <a:rPr lang="en-US" sz="1200" i="0" smtClean="0">
                <a:latin typeface="Calibri"/>
                <a:cs typeface="Calibri"/>
              </a:rPr>
              <a:pPr/>
              <a:t>136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MAC Addresses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(and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IPv4 ARP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)</a:t>
            </a:r>
            <a:br>
              <a:rPr lang="en-US" dirty="0" smtClean="0">
                <a:ea typeface="ＭＳ Ｐゴシック" charset="0"/>
                <a:cs typeface="ＭＳ Ｐゴシック" charset="0"/>
              </a:rPr>
            </a:br>
            <a:r>
              <a:rPr lang="en-US" sz="3600" dirty="0" smtClean="0">
                <a:ea typeface="ＭＳ Ｐゴシック" charset="0"/>
                <a:cs typeface="ＭＳ Ｐゴシック" charset="0"/>
              </a:rPr>
              <a:t>or How do I glue my network to my data-link?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47063" cy="4648200"/>
          </a:xfrm>
        </p:spPr>
        <p:txBody>
          <a:bodyPr>
            <a:normAutofit/>
          </a:bodyPr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32-bit IP address: </a:t>
            </a:r>
          </a:p>
          <a:p>
            <a:pPr lvl="1"/>
            <a:r>
              <a:rPr lang="en-US" i="1" dirty="0">
                <a:ea typeface="ＭＳ Ｐゴシック" charset="0"/>
              </a:rPr>
              <a:t>network-layer</a:t>
            </a:r>
            <a:r>
              <a:rPr lang="en-US" dirty="0">
                <a:ea typeface="ＭＳ Ｐゴシック" charset="0"/>
              </a:rPr>
              <a:t> address</a:t>
            </a:r>
          </a:p>
          <a:p>
            <a:pPr lvl="1"/>
            <a:r>
              <a:rPr lang="en-US" dirty="0">
                <a:ea typeface="ＭＳ Ｐゴシック" charset="0"/>
              </a:rPr>
              <a:t>used to get datagram to destination IP subnet 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MAC (or LAN or physical or Ethernet) address:</a:t>
            </a:r>
            <a:r>
              <a:rPr lang="en-US" sz="32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dirty="0">
                <a:ea typeface="ＭＳ Ｐゴシック" charset="0"/>
              </a:rPr>
              <a:t>function: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i="1" dirty="0">
                <a:solidFill>
                  <a:srgbClr val="FF0000"/>
                </a:solidFill>
                <a:ea typeface="ＭＳ Ｐゴシック" charset="0"/>
              </a:rPr>
              <a:t>get frame from one interface to another physically-connected interface (same network)</a:t>
            </a:r>
          </a:p>
          <a:p>
            <a:pPr lvl="1"/>
            <a:r>
              <a:rPr lang="en-US" dirty="0">
                <a:ea typeface="ＭＳ Ｐゴシック" charset="0"/>
              </a:rPr>
              <a:t>48 bit MAC address (for most LANs)</a:t>
            </a:r>
          </a:p>
          <a:p>
            <a:pPr lvl="2"/>
            <a:r>
              <a:rPr lang="en-US" dirty="0">
                <a:ea typeface="ＭＳ Ｐゴシック" charset="0"/>
              </a:rPr>
              <a:t> burned in NIC ROM, also </a:t>
            </a:r>
            <a:r>
              <a:rPr lang="en-US" dirty="0" smtClean="0">
                <a:ea typeface="ＭＳ Ｐゴシック" charset="0"/>
              </a:rPr>
              <a:t>(commonly) software </a:t>
            </a:r>
            <a:r>
              <a:rPr lang="en-US" dirty="0">
                <a:ea typeface="ＭＳ Ｐゴシック" charset="0"/>
              </a:rPr>
              <a:t>settable</a:t>
            </a:r>
          </a:p>
        </p:txBody>
      </p:sp>
    </p:spTree>
    <p:extLst>
      <p:ext uri="{BB962C8B-B14F-4D97-AF65-F5344CB8AC3E}">
        <p14:creationId xmlns:p14="http://schemas.microsoft.com/office/powerpoint/2010/main" val="311236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AD155F3-DEBC-0546-A795-93DB337E7C59}" type="slidenum">
              <a:rPr lang="en-US" sz="1200" i="0" smtClean="0">
                <a:latin typeface="Calibri"/>
                <a:cs typeface="Calibri"/>
              </a:rPr>
              <a:pPr/>
              <a:t>137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911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LAN Addresses and ARP</a:t>
            </a:r>
          </a:p>
        </p:txBody>
      </p:sp>
      <p:sp>
        <p:nvSpPr>
          <p:cNvPr id="91145" name="Text Box 4"/>
          <p:cNvSpPr txBox="1">
            <a:spLocks noChangeArrowheads="1"/>
          </p:cNvSpPr>
          <p:nvPr/>
        </p:nvSpPr>
        <p:spPr bwMode="auto">
          <a:xfrm>
            <a:off x="766763" y="1314450"/>
            <a:ext cx="49070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i="0" dirty="0">
                <a:solidFill>
                  <a:srgbClr val="FF0000"/>
                </a:solidFill>
                <a:latin typeface="Calibri"/>
              </a:rPr>
              <a:t>Each adapter on LAN has unique LAN address</a:t>
            </a:r>
          </a:p>
        </p:txBody>
      </p:sp>
      <p:sp>
        <p:nvSpPr>
          <p:cNvPr id="91146" name="Text Box 5"/>
          <p:cNvSpPr txBox="1">
            <a:spLocks noChangeArrowheads="1"/>
          </p:cNvSpPr>
          <p:nvPr/>
        </p:nvSpPr>
        <p:spPr bwMode="auto">
          <a:xfrm>
            <a:off x="6230938" y="2490788"/>
            <a:ext cx="20684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 smtClean="0">
                <a:solidFill>
                  <a:srgbClr val="FF0000"/>
                </a:solidFill>
                <a:latin typeface="Calibri"/>
              </a:rPr>
              <a:t>Ethernet</a:t>
            </a:r>
          </a:p>
          <a:p>
            <a:r>
              <a:rPr lang="en-US" sz="1800" i="0" dirty="0" smtClean="0">
                <a:solidFill>
                  <a:srgbClr val="FF0000"/>
                </a:solidFill>
                <a:latin typeface="Calibri"/>
              </a:rPr>
              <a:t>Broadcast </a:t>
            </a:r>
            <a:r>
              <a:rPr lang="en-US" sz="1800" i="0" dirty="0">
                <a:solidFill>
                  <a:srgbClr val="FF0000"/>
                </a:solidFill>
                <a:latin typeface="Calibri"/>
              </a:rPr>
              <a:t>address =</a:t>
            </a:r>
          </a:p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FF-FF-FF-FF-FF-FF</a:t>
            </a:r>
          </a:p>
        </p:txBody>
      </p:sp>
      <p:sp>
        <p:nvSpPr>
          <p:cNvPr id="91147" name="Rectangle 17"/>
          <p:cNvSpPr>
            <a:spLocks noChangeArrowheads="1"/>
          </p:cNvSpPr>
          <p:nvPr/>
        </p:nvSpPr>
        <p:spPr bwMode="auto">
          <a:xfrm>
            <a:off x="6642100" y="3989388"/>
            <a:ext cx="269875" cy="204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1148" name="Text Box 18"/>
          <p:cNvSpPr txBox="1">
            <a:spLocks noChangeArrowheads="1"/>
          </p:cNvSpPr>
          <p:nvPr/>
        </p:nvSpPr>
        <p:spPr bwMode="auto">
          <a:xfrm>
            <a:off x="6862763" y="3895725"/>
            <a:ext cx="1088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= adapter</a:t>
            </a:r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2967038" y="205263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2052638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9" name="Freeform 8"/>
          <p:cNvSpPr>
            <a:spLocks/>
          </p:cNvSpPr>
          <p:nvPr/>
        </p:nvSpPr>
        <p:spPr bwMode="auto">
          <a:xfrm>
            <a:off x="2152650" y="3262313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5167313" y="386873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3" y="3868738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2952750" y="581183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581183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ct 5"/>
          <p:cNvGraphicFramePr>
            <a:graphicFrameLocks noChangeAspect="1"/>
          </p:cNvGraphicFramePr>
          <p:nvPr/>
        </p:nvGraphicFramePr>
        <p:xfrm>
          <a:off x="492125" y="371157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371157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50" name="Rectangle 12"/>
          <p:cNvSpPr>
            <a:spLocks noChangeArrowheads="1"/>
          </p:cNvSpPr>
          <p:nvPr/>
        </p:nvSpPr>
        <p:spPr bwMode="auto">
          <a:xfrm>
            <a:off x="4968875" y="4017963"/>
            <a:ext cx="269875" cy="204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1151" name="Rectangle 13"/>
          <p:cNvSpPr>
            <a:spLocks noChangeArrowheads="1"/>
          </p:cNvSpPr>
          <p:nvPr/>
        </p:nvSpPr>
        <p:spPr bwMode="auto">
          <a:xfrm>
            <a:off x="1038225" y="3835400"/>
            <a:ext cx="269875" cy="204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1152" name="Rectangle 14"/>
          <p:cNvSpPr>
            <a:spLocks noChangeArrowheads="1"/>
          </p:cNvSpPr>
          <p:nvPr/>
        </p:nvSpPr>
        <p:spPr bwMode="auto">
          <a:xfrm>
            <a:off x="3238500" y="2546350"/>
            <a:ext cx="192088" cy="2555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1153" name="Rectangle 16"/>
          <p:cNvSpPr>
            <a:spLocks noChangeArrowheads="1"/>
          </p:cNvSpPr>
          <p:nvPr/>
        </p:nvSpPr>
        <p:spPr bwMode="auto">
          <a:xfrm>
            <a:off x="3171825" y="5557838"/>
            <a:ext cx="192088" cy="2555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1154" name="Line 19"/>
          <p:cNvSpPr>
            <a:spLocks noChangeShapeType="1"/>
          </p:cNvSpPr>
          <p:nvPr/>
        </p:nvSpPr>
        <p:spPr bwMode="auto">
          <a:xfrm>
            <a:off x="1300163" y="3940175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55" name="Line 20"/>
          <p:cNvSpPr>
            <a:spLocks noChangeShapeType="1"/>
          </p:cNvSpPr>
          <p:nvPr/>
        </p:nvSpPr>
        <p:spPr bwMode="auto">
          <a:xfrm>
            <a:off x="3309938" y="28082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56" name="Line 21"/>
          <p:cNvSpPr>
            <a:spLocks noChangeShapeType="1"/>
          </p:cNvSpPr>
          <p:nvPr/>
        </p:nvSpPr>
        <p:spPr bwMode="auto">
          <a:xfrm flipH="1">
            <a:off x="4173538" y="4108450"/>
            <a:ext cx="796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57" name="Line 22"/>
          <p:cNvSpPr>
            <a:spLocks noChangeShapeType="1"/>
          </p:cNvSpPr>
          <p:nvPr/>
        </p:nvSpPr>
        <p:spPr bwMode="auto">
          <a:xfrm flipV="1">
            <a:off x="3271838" y="5113338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58" name="Text Box 24"/>
          <p:cNvSpPr txBox="1">
            <a:spLocks noChangeArrowheads="1"/>
          </p:cNvSpPr>
          <p:nvPr/>
        </p:nvSpPr>
        <p:spPr bwMode="auto">
          <a:xfrm>
            <a:off x="3630613" y="2516188"/>
            <a:ext cx="14555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latin typeface="Calibri"/>
              </a:rPr>
              <a:t>1A-2F-BB-</a:t>
            </a:r>
            <a:r>
              <a:rPr lang="en-US" sz="1400" i="0" dirty="0" smtClean="0">
                <a:latin typeface="Calibri"/>
              </a:rPr>
              <a:t>709</a:t>
            </a:r>
            <a:r>
              <a:rPr lang="en-US" sz="1400" i="0" dirty="0">
                <a:latin typeface="Calibri"/>
              </a:rPr>
              <a:t>-AD</a:t>
            </a:r>
          </a:p>
        </p:txBody>
      </p:sp>
      <p:sp>
        <p:nvSpPr>
          <p:cNvPr id="91159" name="Line 25"/>
          <p:cNvSpPr>
            <a:spLocks noChangeShapeType="1"/>
          </p:cNvSpPr>
          <p:nvPr/>
        </p:nvSpPr>
        <p:spPr bwMode="auto">
          <a:xfrm flipH="1" flipV="1">
            <a:off x="3438525" y="2652713"/>
            <a:ext cx="2571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60" name="Line 26"/>
          <p:cNvSpPr>
            <a:spLocks noChangeShapeType="1"/>
          </p:cNvSpPr>
          <p:nvPr/>
        </p:nvSpPr>
        <p:spPr bwMode="auto">
          <a:xfrm flipV="1">
            <a:off x="5087938" y="4211638"/>
            <a:ext cx="0" cy="373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61" name="Text Box 27"/>
          <p:cNvSpPr txBox="1">
            <a:spLocks noChangeArrowheads="1"/>
          </p:cNvSpPr>
          <p:nvPr/>
        </p:nvSpPr>
        <p:spPr bwMode="auto">
          <a:xfrm>
            <a:off x="4479925" y="4602163"/>
            <a:ext cx="15824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latin typeface="Calibri"/>
              </a:rPr>
              <a:t>58-23-D7-FA-20-B0</a:t>
            </a:r>
          </a:p>
        </p:txBody>
      </p:sp>
      <p:sp>
        <p:nvSpPr>
          <p:cNvPr id="91162" name="Line 28"/>
          <p:cNvSpPr>
            <a:spLocks noChangeShapeType="1"/>
          </p:cNvSpPr>
          <p:nvPr/>
        </p:nvSpPr>
        <p:spPr bwMode="auto">
          <a:xfrm flipH="1">
            <a:off x="3375025" y="5667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63" name="Text Box 29"/>
          <p:cNvSpPr txBox="1">
            <a:spLocks noChangeArrowheads="1"/>
          </p:cNvSpPr>
          <p:nvPr/>
        </p:nvSpPr>
        <p:spPr bwMode="auto">
          <a:xfrm>
            <a:off x="3797300" y="5554663"/>
            <a:ext cx="15490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latin typeface="Calibri"/>
              </a:rPr>
              <a:t>0C-C4-11-6F-E3-98</a:t>
            </a:r>
          </a:p>
        </p:txBody>
      </p:sp>
      <p:sp>
        <p:nvSpPr>
          <p:cNvPr id="91164" name="Line 30"/>
          <p:cNvSpPr>
            <a:spLocks noChangeShapeType="1"/>
          </p:cNvSpPr>
          <p:nvPr/>
        </p:nvSpPr>
        <p:spPr bwMode="auto">
          <a:xfrm flipV="1">
            <a:off x="1169988" y="4040188"/>
            <a:ext cx="0" cy="373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65" name="Text Box 31"/>
          <p:cNvSpPr txBox="1">
            <a:spLocks noChangeArrowheads="1"/>
          </p:cNvSpPr>
          <p:nvPr/>
        </p:nvSpPr>
        <p:spPr bwMode="auto">
          <a:xfrm>
            <a:off x="319088" y="4473575"/>
            <a:ext cx="14036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latin typeface="Calibri"/>
              </a:rPr>
              <a:t>71-</a:t>
            </a:r>
            <a:r>
              <a:rPr lang="en-US" sz="1400" i="0" dirty="0" smtClean="0">
                <a:latin typeface="Calibri"/>
              </a:rPr>
              <a:t>6F7</a:t>
            </a:r>
            <a:r>
              <a:rPr lang="en-US" sz="1400" i="0" dirty="0">
                <a:latin typeface="Calibri"/>
              </a:rPr>
              <a:t>-2B-08-53</a:t>
            </a:r>
          </a:p>
        </p:txBody>
      </p:sp>
      <p:sp>
        <p:nvSpPr>
          <p:cNvPr id="91166" name="Text Box 32"/>
          <p:cNvSpPr txBox="1">
            <a:spLocks noChangeArrowheads="1"/>
          </p:cNvSpPr>
          <p:nvPr/>
        </p:nvSpPr>
        <p:spPr bwMode="auto">
          <a:xfrm>
            <a:off x="2636838" y="3625850"/>
            <a:ext cx="10438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   LAN</a:t>
            </a:r>
          </a:p>
          <a:p>
            <a:r>
              <a:rPr lang="en-US" sz="1800" i="0" dirty="0">
                <a:latin typeface="Calibri"/>
              </a:rPr>
              <a:t>(wired or</a:t>
            </a:r>
          </a:p>
          <a:p>
            <a:r>
              <a:rPr lang="en-US" sz="1800" i="0" dirty="0">
                <a:latin typeface="Calibri"/>
              </a:rPr>
              <a:t>wireless)</a:t>
            </a:r>
          </a:p>
        </p:txBody>
      </p:sp>
    </p:spTree>
    <p:extLst>
      <p:ext uri="{BB962C8B-B14F-4D97-AF65-F5344CB8AC3E}">
        <p14:creationId xmlns:p14="http://schemas.microsoft.com/office/powerpoint/2010/main" val="75320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2AF2BDD-3690-9340-9AFB-DEC04E0CDDAF}" type="slidenum">
              <a:rPr lang="en-US" sz="1400" b="0">
                <a:latin typeface="Times New Roman" charset="0"/>
                <a:cs typeface="Calibri"/>
              </a:rPr>
              <a:pPr eaLnBrk="1" hangingPunct="1"/>
              <a:t>138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Address Resolution Protocol</a:t>
            </a:r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686800" cy="54864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cs typeface="Calibri"/>
              </a:rPr>
              <a:t>Every node maintains an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ARP</a:t>
            </a:r>
            <a:r>
              <a:rPr lang="en-US" dirty="0">
                <a:cs typeface="Calibri"/>
              </a:rPr>
              <a:t> table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&lt;IP address, MAC address&gt; </a:t>
            </a:r>
            <a:r>
              <a:rPr lang="en-US" dirty="0" smtClean="0">
                <a:ea typeface="Calibri"/>
                <a:cs typeface="Calibri"/>
              </a:rPr>
              <a:t>pair</a:t>
            </a:r>
          </a:p>
          <a:p>
            <a:pPr lvl="1">
              <a:lnSpc>
                <a:spcPct val="90000"/>
              </a:lnSpc>
            </a:pPr>
            <a:endParaRPr lang="en-US" dirty="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cs typeface="Calibri"/>
              </a:rPr>
              <a:t>Consult the table when sending a packet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Map destination IP address to destination MAC address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Encapsulate and transmit the data packet</a:t>
            </a:r>
          </a:p>
          <a:p>
            <a:pPr lvl="1">
              <a:lnSpc>
                <a:spcPct val="90000"/>
              </a:lnSpc>
            </a:pPr>
            <a:endParaRPr lang="en-US" dirty="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cs typeface="Calibri"/>
              </a:rPr>
              <a:t>But: what if IP address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not</a:t>
            </a:r>
            <a:r>
              <a:rPr lang="en-US" dirty="0">
                <a:cs typeface="Calibri"/>
              </a:rPr>
              <a:t> in the table?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Sender </a:t>
            </a: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broadcasts</a:t>
            </a:r>
            <a:r>
              <a:rPr lang="en-US" dirty="0">
                <a:ea typeface="Calibri"/>
                <a:cs typeface="Calibri"/>
              </a:rPr>
              <a:t>: </a:t>
            </a:r>
            <a:r>
              <a:rPr lang="ja-JP" altLang="en-US" dirty="0">
                <a:ea typeface="Calibri"/>
                <a:cs typeface="Calibri"/>
              </a:rPr>
              <a:t>“</a:t>
            </a:r>
            <a:r>
              <a:rPr lang="en-US" b="1" dirty="0">
                <a:ea typeface="Calibri"/>
                <a:cs typeface="Calibri"/>
              </a:rPr>
              <a:t>Who has IP address 1.2.3.156</a:t>
            </a:r>
            <a:r>
              <a:rPr lang="en-US" dirty="0">
                <a:ea typeface="Calibri"/>
                <a:cs typeface="Calibri"/>
              </a:rPr>
              <a:t>?</a:t>
            </a:r>
            <a:r>
              <a:rPr lang="ja-JP" altLang="en-US" dirty="0">
                <a:ea typeface="Calibri"/>
                <a:cs typeface="Calibri"/>
              </a:rPr>
              <a:t>”</a:t>
            </a:r>
            <a:endParaRPr lang="en-US" dirty="0">
              <a:ea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Receiver responds: </a:t>
            </a:r>
            <a:r>
              <a:rPr lang="ja-JP" altLang="en-US" dirty="0">
                <a:ea typeface="Calibri"/>
                <a:cs typeface="Calibri"/>
              </a:rPr>
              <a:t>“</a:t>
            </a:r>
            <a:r>
              <a:rPr lang="en-US" b="1" dirty="0">
                <a:ea typeface="Calibri"/>
                <a:cs typeface="Calibri"/>
              </a:rPr>
              <a:t>MAC address 58-23-D7-FA-20-B0</a:t>
            </a:r>
            <a:r>
              <a:rPr lang="ja-JP" altLang="en-US" dirty="0">
                <a:ea typeface="Calibri"/>
                <a:cs typeface="Calibri"/>
              </a:rPr>
              <a:t>”</a:t>
            </a:r>
            <a:endParaRPr lang="en-US" dirty="0">
              <a:ea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Sender </a:t>
            </a: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caches</a:t>
            </a:r>
            <a:r>
              <a:rPr lang="en-US" dirty="0">
                <a:ea typeface="Calibri"/>
                <a:cs typeface="Calibri"/>
              </a:rPr>
              <a:t> result in its ARP </a:t>
            </a:r>
            <a:r>
              <a:rPr lang="en-US" dirty="0" smtClean="0">
                <a:ea typeface="Calibri"/>
                <a:cs typeface="Calibri"/>
              </a:rPr>
              <a:t>table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49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299" grpId="0" build="p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51C4A64-1FB0-A643-9BEC-48AE304290FD}" type="slidenum">
              <a:rPr lang="en-US" sz="1400" b="0">
                <a:latin typeface="Times New Roman" charset="0"/>
                <a:cs typeface="Calibri"/>
              </a:rPr>
              <a:pPr eaLnBrk="1" hangingPunct="1"/>
              <a:t>139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pic>
        <p:nvPicPr>
          <p:cNvPr id="65539" name="Picture 2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2155825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Example: A Sending a Packet to B</a:t>
            </a:r>
          </a:p>
        </p:txBody>
      </p:sp>
      <p:sp>
        <p:nvSpPr>
          <p:cNvPr id="6554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61963" y="1239838"/>
            <a:ext cx="6529387" cy="500062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>
                <a:cs typeface="Calibri"/>
              </a:rPr>
              <a:t>How does host </a:t>
            </a:r>
            <a:r>
              <a:rPr lang="en-US" sz="2400" dirty="0">
                <a:solidFill>
                  <a:srgbClr val="FF3300"/>
                </a:solidFill>
                <a:cs typeface="Calibri"/>
              </a:rPr>
              <a:t>A</a:t>
            </a:r>
            <a:r>
              <a:rPr lang="en-US" sz="2400" dirty="0">
                <a:cs typeface="Calibri"/>
              </a:rPr>
              <a:t> send an IP packet to host </a:t>
            </a:r>
            <a:r>
              <a:rPr lang="en-US" sz="2400" dirty="0">
                <a:solidFill>
                  <a:srgbClr val="FF3300"/>
                </a:solidFill>
                <a:cs typeface="Calibri"/>
              </a:rPr>
              <a:t>B</a:t>
            </a:r>
            <a:r>
              <a:rPr lang="en-US" sz="2400" dirty="0">
                <a:cs typeface="Calibri"/>
              </a:rPr>
              <a:t>?</a:t>
            </a:r>
            <a:endParaRPr lang="en-US" dirty="0">
              <a:cs typeface="Calibri"/>
            </a:endParaRPr>
          </a:p>
        </p:txBody>
      </p:sp>
      <p:sp>
        <p:nvSpPr>
          <p:cNvPr id="65542" name="Text Box 5"/>
          <p:cNvSpPr txBox="1">
            <a:spLocks noChangeArrowheads="1"/>
          </p:cNvSpPr>
          <p:nvPr/>
        </p:nvSpPr>
        <p:spPr bwMode="auto">
          <a:xfrm>
            <a:off x="896938" y="3308350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5543" name="Text Box 6"/>
          <p:cNvSpPr txBox="1">
            <a:spLocks noChangeArrowheads="1"/>
          </p:cNvSpPr>
          <p:nvPr/>
        </p:nvSpPr>
        <p:spPr bwMode="auto">
          <a:xfrm>
            <a:off x="4084638" y="4602163"/>
            <a:ext cx="351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5544" name="Text Box 7"/>
          <p:cNvSpPr txBox="1">
            <a:spLocks noChangeArrowheads="1"/>
          </p:cNvSpPr>
          <p:nvPr/>
        </p:nvSpPr>
        <p:spPr bwMode="auto">
          <a:xfrm>
            <a:off x="7942263" y="4891088"/>
            <a:ext cx="352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endParaRPr lang="en-US" sz="18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695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73162"/>
          </a:xfrm>
        </p:spPr>
        <p:txBody>
          <a:bodyPr/>
          <a:lstStyle/>
          <a:p>
            <a:r>
              <a:rPr lang="en-US" dirty="0" smtClean="0"/>
              <a:t>What’s inside a router?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382460" y="1447800"/>
            <a:ext cx="6799338" cy="51054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332" tIns="44374" rIns="90332" bIns="44374" anchor="ctr"/>
          <a:lstStyle/>
          <a:p>
            <a:pPr algn="ctr" defTabSz="912813"/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735065" y="3104994"/>
            <a:ext cx="1288721" cy="49369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735065" y="3893882"/>
            <a:ext cx="1288721" cy="49114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735065" y="5766856"/>
            <a:ext cx="1288721" cy="49114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421896" y="3204242"/>
            <a:ext cx="1288721" cy="493691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421896" y="3993130"/>
            <a:ext cx="1288721" cy="491146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421896" y="5863558"/>
            <a:ext cx="1288721" cy="493691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591698" y="3300944"/>
            <a:ext cx="2131229" cy="2761108"/>
          </a:xfrm>
          <a:prstGeom prst="rect">
            <a:avLst/>
          </a:prstGeom>
          <a:solidFill>
            <a:srgbClr val="99FF66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78" tIns="44445" rIns="90478" bIns="44445" anchor="ctr"/>
          <a:lstStyle/>
          <a:p>
            <a:pPr algn="ctr"/>
            <a:endParaRPr lang="en-US">
              <a:latin typeface="Palatino Linotype" charset="0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914401" y="3400191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914401" y="4092377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914401" y="6062053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7710617" y="6161301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7710617" y="4189079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7710617" y="3400191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1206407" y="2712164"/>
            <a:ext cx="2298793" cy="3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332" tIns="44374" rIns="90332" bIns="44374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5625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28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00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72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44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 err="1" smtClean="0">
                <a:latin typeface="Arial" charset="0"/>
              </a:rPr>
              <a:t>Linecard</a:t>
            </a:r>
            <a:r>
              <a:rPr lang="en-US" sz="1600" dirty="0" err="1" smtClean="0">
                <a:latin typeface="Arial" charset="0"/>
              </a:rPr>
              <a:t>s</a:t>
            </a:r>
            <a:r>
              <a:rPr lang="en-US" sz="1600" dirty="0" smtClean="0">
                <a:latin typeface="Arial" charset="0"/>
              </a:rPr>
              <a:t> (input)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2262411" y="4570799"/>
            <a:ext cx="118575" cy="9670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2206244" y="4977967"/>
            <a:ext cx="115456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2206244" y="5369867"/>
            <a:ext cx="115456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7008530" y="4705674"/>
            <a:ext cx="118575" cy="99246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7008530" y="5100118"/>
            <a:ext cx="118575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7008530" y="5492017"/>
            <a:ext cx="118575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cxnSp>
        <p:nvCxnSpPr>
          <p:cNvPr id="26" name="AutoShape 29"/>
          <p:cNvCxnSpPr>
            <a:cxnSpLocks noChangeShapeType="1"/>
          </p:cNvCxnSpPr>
          <p:nvPr/>
        </p:nvCxnSpPr>
        <p:spPr bwMode="auto">
          <a:xfrm>
            <a:off x="3073713" y="3369653"/>
            <a:ext cx="507687" cy="44034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30"/>
          <p:cNvCxnSpPr>
            <a:cxnSpLocks noChangeShapeType="1"/>
          </p:cNvCxnSpPr>
          <p:nvPr/>
        </p:nvCxnSpPr>
        <p:spPr bwMode="auto">
          <a:xfrm>
            <a:off x="3073713" y="4158541"/>
            <a:ext cx="583887" cy="3372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31"/>
          <p:cNvCxnSpPr>
            <a:cxnSpLocks noChangeShapeType="1"/>
          </p:cNvCxnSpPr>
          <p:nvPr/>
        </p:nvCxnSpPr>
        <p:spPr bwMode="auto">
          <a:xfrm flipV="1">
            <a:off x="3073713" y="5410200"/>
            <a:ext cx="507687" cy="6213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32"/>
          <p:cNvCxnSpPr>
            <a:cxnSpLocks noChangeShapeType="1"/>
          </p:cNvCxnSpPr>
          <p:nvPr/>
        </p:nvCxnSpPr>
        <p:spPr bwMode="auto">
          <a:xfrm flipV="1">
            <a:off x="5791200" y="3397647"/>
            <a:ext cx="646297" cy="33615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33"/>
          <p:cNvCxnSpPr>
            <a:cxnSpLocks noChangeShapeType="1"/>
          </p:cNvCxnSpPr>
          <p:nvPr/>
        </p:nvCxnSpPr>
        <p:spPr bwMode="auto">
          <a:xfrm flipV="1">
            <a:off x="5715000" y="4186536"/>
            <a:ext cx="722497" cy="8066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34"/>
          <p:cNvCxnSpPr>
            <a:cxnSpLocks noChangeShapeType="1"/>
          </p:cNvCxnSpPr>
          <p:nvPr/>
        </p:nvCxnSpPr>
        <p:spPr bwMode="auto">
          <a:xfrm>
            <a:off x="5791200" y="5105400"/>
            <a:ext cx="646297" cy="9515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3828775" y="4234744"/>
            <a:ext cx="1567943" cy="92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Interconnect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(Switching)</a:t>
            </a:r>
          </a:p>
          <a:p>
            <a:pPr algn="ctr"/>
            <a:r>
              <a:rPr lang="en-US" sz="1800" dirty="0" smtClean="0">
                <a:latin typeface="+mn-lt"/>
              </a:rPr>
              <a:t>Fabric</a:t>
            </a:r>
            <a:endParaRPr lang="en-US" sz="1800" dirty="0">
              <a:latin typeface="+mn-lt"/>
            </a:endParaRP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3810000" y="1752600"/>
            <a:ext cx="1752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sz="1800" dirty="0" smtClean="0">
                <a:latin typeface="+mn-lt"/>
              </a:rPr>
              <a:t>Route/Control 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Processor</a:t>
            </a:r>
            <a:endParaRPr lang="en-US" sz="1800" dirty="0">
              <a:latin typeface="+mn-lt"/>
            </a:endParaRP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5930807" y="2712164"/>
            <a:ext cx="2298793" cy="3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332" tIns="44374" rIns="90332" bIns="44374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5625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28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00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72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44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 err="1" smtClean="0">
                <a:latin typeface="Arial" charset="0"/>
              </a:rPr>
              <a:t>Linecard</a:t>
            </a:r>
            <a:r>
              <a:rPr lang="en-US" sz="1600" dirty="0" err="1" smtClean="0">
                <a:latin typeface="Arial" charset="0"/>
              </a:rPr>
              <a:t>s</a:t>
            </a:r>
            <a:r>
              <a:rPr lang="en-US" sz="1600" dirty="0" smtClean="0">
                <a:latin typeface="Arial" charset="0"/>
              </a:rPr>
              <a:t> (output)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49" name="Oval Callout 48"/>
          <p:cNvSpPr/>
          <p:nvPr/>
        </p:nvSpPr>
        <p:spPr bwMode="auto">
          <a:xfrm>
            <a:off x="457200" y="1524000"/>
            <a:ext cx="2438400" cy="990600"/>
          </a:xfrm>
          <a:prstGeom prst="wedgeEllipseCallout">
            <a:avLst>
              <a:gd name="adj1" fmla="val 20725"/>
              <a:gd name="adj2" fmla="val 119013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Processes packets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on their way in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0" name="Oval Callout 49"/>
          <p:cNvSpPr/>
          <p:nvPr/>
        </p:nvSpPr>
        <p:spPr bwMode="auto">
          <a:xfrm>
            <a:off x="6553200" y="2286000"/>
            <a:ext cx="2438400" cy="990600"/>
          </a:xfrm>
          <a:prstGeom prst="wedgeEllipseCallout">
            <a:avLst>
              <a:gd name="adj1" fmla="val -36350"/>
              <a:gd name="adj2" fmla="val 13401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Processes packets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before they leave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1" name="Oval Callout 50"/>
          <p:cNvSpPr/>
          <p:nvPr/>
        </p:nvSpPr>
        <p:spPr bwMode="auto">
          <a:xfrm>
            <a:off x="5867400" y="5105400"/>
            <a:ext cx="2743200" cy="1143000"/>
          </a:xfrm>
          <a:prstGeom prst="wedgeEllipseCallout">
            <a:avLst>
              <a:gd name="adj1" fmla="val -76247"/>
              <a:gd name="adj2" fmla="val -92378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Transfers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 packets </a:t>
            </a:r>
            <a:br>
              <a:rPr kumimoji="0" lang="en-US" sz="18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8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from input to </a:t>
            </a:r>
            <a:br>
              <a:rPr kumimoji="0" lang="en-US" sz="18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8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output ports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5" name="Oval Callout 54"/>
          <p:cNvSpPr/>
          <p:nvPr/>
        </p:nvSpPr>
        <p:spPr bwMode="auto">
          <a:xfrm>
            <a:off x="5867400" y="228600"/>
            <a:ext cx="2971800" cy="1600200"/>
          </a:xfrm>
          <a:prstGeom prst="wedgeEllipseCallout">
            <a:avLst>
              <a:gd name="adj1" fmla="val -12523"/>
              <a:gd name="adj2" fmla="val 49458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+mn-lt"/>
              </a:rPr>
              <a:t>Input and Output for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 the same port are on one 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physical </a:t>
            </a:r>
            <a:r>
              <a:rPr lang="en-US" sz="1800" dirty="0" err="1" smtClean="0">
                <a:latin typeface="+mn-lt"/>
              </a:rPr>
              <a:t>linecard</a:t>
            </a:r>
            <a:r>
              <a:rPr lang="en-US" sz="1800" dirty="0" smtClean="0">
                <a:latin typeface="+mn-lt"/>
              </a:rPr>
              <a:t> 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 flipH="1">
            <a:off x="3048000" y="1600200"/>
            <a:ext cx="3276600" cy="1524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 flipH="1">
            <a:off x="6553200" y="1752600"/>
            <a:ext cx="76200" cy="14478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031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5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51C4A64-1FB0-A643-9BEC-48AE304290FD}" type="slidenum">
              <a:rPr lang="en-US" sz="1400" b="0">
                <a:latin typeface="Times New Roman" charset="0"/>
                <a:cs typeface="Calibri"/>
              </a:rPr>
              <a:pPr eaLnBrk="1" hangingPunct="1"/>
              <a:t>140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pic>
        <p:nvPicPr>
          <p:cNvPr id="65539" name="Picture 2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2155825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Example: A Sending a Packet to B</a:t>
            </a:r>
          </a:p>
        </p:txBody>
      </p:sp>
      <p:sp>
        <p:nvSpPr>
          <p:cNvPr id="6554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61963" y="1239838"/>
            <a:ext cx="6529387" cy="500062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>
                <a:cs typeface="Calibri"/>
              </a:rPr>
              <a:t>How does host </a:t>
            </a:r>
            <a:r>
              <a:rPr lang="en-US" sz="2400" dirty="0">
                <a:solidFill>
                  <a:srgbClr val="FF3300"/>
                </a:solidFill>
                <a:cs typeface="Calibri"/>
              </a:rPr>
              <a:t>A</a:t>
            </a:r>
            <a:r>
              <a:rPr lang="en-US" sz="2400" dirty="0">
                <a:cs typeface="Calibri"/>
              </a:rPr>
              <a:t> send an IP packet to host </a:t>
            </a:r>
            <a:r>
              <a:rPr lang="en-US" sz="2400" dirty="0">
                <a:solidFill>
                  <a:srgbClr val="FF3300"/>
                </a:solidFill>
                <a:cs typeface="Calibri"/>
              </a:rPr>
              <a:t>B</a:t>
            </a:r>
            <a:r>
              <a:rPr lang="en-US" sz="2400" dirty="0">
                <a:cs typeface="Calibri"/>
              </a:rPr>
              <a:t>?</a:t>
            </a:r>
            <a:endParaRPr lang="en-US" dirty="0">
              <a:cs typeface="Calibri"/>
            </a:endParaRPr>
          </a:p>
        </p:txBody>
      </p:sp>
      <p:sp>
        <p:nvSpPr>
          <p:cNvPr id="65542" name="Text Box 5"/>
          <p:cNvSpPr txBox="1">
            <a:spLocks noChangeArrowheads="1"/>
          </p:cNvSpPr>
          <p:nvPr/>
        </p:nvSpPr>
        <p:spPr bwMode="auto">
          <a:xfrm>
            <a:off x="896938" y="3308350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5543" name="Text Box 6"/>
          <p:cNvSpPr txBox="1">
            <a:spLocks noChangeArrowheads="1"/>
          </p:cNvSpPr>
          <p:nvPr/>
        </p:nvSpPr>
        <p:spPr bwMode="auto">
          <a:xfrm>
            <a:off x="4084638" y="4602163"/>
            <a:ext cx="351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5544" name="Text Box 7"/>
          <p:cNvSpPr txBox="1">
            <a:spLocks noChangeArrowheads="1"/>
          </p:cNvSpPr>
          <p:nvPr/>
        </p:nvSpPr>
        <p:spPr bwMode="auto">
          <a:xfrm>
            <a:off x="7942263" y="4891088"/>
            <a:ext cx="352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5545" name="Text Box 8"/>
          <p:cNvSpPr txBox="1">
            <a:spLocks noChangeArrowheads="1"/>
          </p:cNvSpPr>
          <p:nvPr/>
        </p:nvSpPr>
        <p:spPr bwMode="auto">
          <a:xfrm>
            <a:off x="1676400" y="5638800"/>
            <a:ext cx="3492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dirty="0">
                <a:latin typeface="Helvetica" charset="0"/>
                <a:cs typeface="Calibri"/>
              </a:rPr>
              <a:t>1. </a:t>
            </a:r>
            <a:r>
              <a:rPr lang="en-US" dirty="0">
                <a:solidFill>
                  <a:srgbClr val="FF3300"/>
                </a:solidFill>
                <a:latin typeface="Helvetica" charset="0"/>
                <a:cs typeface="Calibri"/>
              </a:rPr>
              <a:t>A</a:t>
            </a:r>
            <a:r>
              <a:rPr lang="en-US" dirty="0">
                <a:latin typeface="Helvetica" charset="0"/>
                <a:cs typeface="Calibri"/>
              </a:rPr>
              <a:t> sends packet to </a:t>
            </a:r>
            <a:r>
              <a:rPr lang="en-US" dirty="0">
                <a:solidFill>
                  <a:srgbClr val="FF3300"/>
                </a:solidFill>
                <a:latin typeface="Helvetica" charset="0"/>
                <a:cs typeface="Calibri"/>
              </a:rPr>
              <a:t>R</a:t>
            </a:r>
            <a:r>
              <a:rPr lang="en-US" dirty="0">
                <a:latin typeface="Helvetica" charset="0"/>
                <a:cs typeface="Calibri"/>
              </a:rPr>
              <a:t>.</a:t>
            </a:r>
            <a:br>
              <a:rPr lang="en-US" dirty="0">
                <a:latin typeface="Helvetica" charset="0"/>
                <a:cs typeface="Calibri"/>
              </a:rPr>
            </a:br>
            <a:r>
              <a:rPr lang="en-US" dirty="0">
                <a:latin typeface="Helvetica" charset="0"/>
                <a:cs typeface="Calibri"/>
              </a:rPr>
              <a:t>2. </a:t>
            </a:r>
            <a:r>
              <a:rPr lang="en-US" dirty="0">
                <a:solidFill>
                  <a:srgbClr val="FF3300"/>
                </a:solidFill>
                <a:latin typeface="Helvetica" charset="0"/>
                <a:cs typeface="Calibri"/>
              </a:rPr>
              <a:t>R </a:t>
            </a:r>
            <a:r>
              <a:rPr lang="en-US" dirty="0">
                <a:latin typeface="Helvetica" charset="0"/>
                <a:cs typeface="Calibri"/>
              </a:rPr>
              <a:t>sends packet to </a:t>
            </a:r>
            <a:r>
              <a:rPr lang="en-US" dirty="0">
                <a:solidFill>
                  <a:srgbClr val="FF3300"/>
                </a:solidFill>
                <a:latin typeface="Helvetica" charset="0"/>
                <a:cs typeface="Calibri"/>
              </a:rPr>
              <a:t>B</a:t>
            </a:r>
            <a:r>
              <a:rPr lang="en-US" dirty="0">
                <a:latin typeface="Helvetica" charset="0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791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1F24E69-05F6-E849-B9AE-BD0123211803}" type="slidenum">
              <a:rPr lang="en-US" sz="1400" b="0">
                <a:latin typeface="Times New Roman" charset="0"/>
                <a:cs typeface="Calibri"/>
              </a:rPr>
              <a:pPr eaLnBrk="1" hangingPunct="1"/>
              <a:t>141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Host A Decides to Send Through R</a:t>
            </a:r>
          </a:p>
        </p:txBody>
      </p:sp>
      <p:pic>
        <p:nvPicPr>
          <p:cNvPr id="67588" name="Picture 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5200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896938" y="4657725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7590" name="Text Box 5"/>
          <p:cNvSpPr txBox="1">
            <a:spLocks noChangeArrowheads="1"/>
          </p:cNvSpPr>
          <p:nvPr/>
        </p:nvSpPr>
        <p:spPr bwMode="auto">
          <a:xfrm>
            <a:off x="4084638" y="5951538"/>
            <a:ext cx="351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7591" name="Text Box 6"/>
          <p:cNvSpPr txBox="1">
            <a:spLocks noChangeArrowheads="1"/>
          </p:cNvSpPr>
          <p:nvPr/>
        </p:nvSpPr>
        <p:spPr bwMode="auto">
          <a:xfrm>
            <a:off x="7942263" y="6240463"/>
            <a:ext cx="352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9553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2593975"/>
          </a:xfrm>
        </p:spPr>
        <p:txBody>
          <a:bodyPr>
            <a:normAutofit fontScale="92500"/>
          </a:bodyPr>
          <a:lstStyle/>
          <a:p>
            <a:r>
              <a:rPr lang="en-US" dirty="0">
                <a:cs typeface="Calibri"/>
              </a:rPr>
              <a:t>Host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A</a:t>
            </a:r>
            <a:r>
              <a:rPr lang="en-US" dirty="0">
                <a:cs typeface="Calibri"/>
              </a:rPr>
              <a:t> constructs an IP packet to send to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B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Source 111.111.111.111, destination 222.222.222.222</a:t>
            </a:r>
          </a:p>
          <a:p>
            <a:pPr>
              <a:lnSpc>
                <a:spcPct val="70000"/>
              </a:lnSpc>
            </a:pPr>
            <a:r>
              <a:rPr lang="en-US" dirty="0">
                <a:cs typeface="Calibri"/>
              </a:rPr>
              <a:t>Host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A</a:t>
            </a:r>
            <a:r>
              <a:rPr lang="en-US" dirty="0">
                <a:cs typeface="Calibri"/>
              </a:rPr>
              <a:t> has a gateway router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R</a:t>
            </a:r>
          </a:p>
          <a:p>
            <a:pPr lvl="1"/>
            <a:r>
              <a:rPr lang="en-US" dirty="0">
                <a:ea typeface="Calibri"/>
                <a:cs typeface="Calibri"/>
              </a:rPr>
              <a:t>Used to reach destinations outside of 111.111.111.0/24</a:t>
            </a:r>
          </a:p>
          <a:p>
            <a:pPr lvl="1"/>
            <a:r>
              <a:rPr lang="en-US" dirty="0">
                <a:ea typeface="Calibri"/>
                <a:cs typeface="Calibri"/>
              </a:rPr>
              <a:t>Address 111.111.111.110 for R learned via </a:t>
            </a:r>
            <a:r>
              <a:rPr lang="en-US" dirty="0" smtClean="0">
                <a:solidFill>
                  <a:srgbClr val="0000FF"/>
                </a:solidFill>
                <a:ea typeface="Calibri"/>
                <a:cs typeface="Calibri"/>
              </a:rPr>
              <a:t>DHCP/</a:t>
            </a:r>
            <a:r>
              <a:rPr lang="en-US" dirty="0" err="1" smtClean="0">
                <a:solidFill>
                  <a:srgbClr val="0000FF"/>
                </a:solidFill>
                <a:ea typeface="Calibri"/>
                <a:cs typeface="Calibri"/>
              </a:rPr>
              <a:t>config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24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5032EBA-5993-3645-9EFD-2CD3082C8AA4}" type="slidenum">
              <a:rPr lang="en-US" sz="1400" b="0">
                <a:latin typeface="Times New Roman" charset="0"/>
                <a:cs typeface="Calibri"/>
              </a:rPr>
              <a:pPr eaLnBrk="1" hangingPunct="1"/>
              <a:t>142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Host A Sends Packet Through R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2093913"/>
          </a:xfrm>
        </p:spPr>
        <p:txBody>
          <a:bodyPr>
            <a:normAutofit fontScale="92500"/>
          </a:bodyPr>
          <a:lstStyle/>
          <a:p>
            <a:r>
              <a:rPr lang="en-US" dirty="0">
                <a:cs typeface="Calibri"/>
              </a:rPr>
              <a:t>Host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A</a:t>
            </a:r>
            <a:r>
              <a:rPr lang="en-US" dirty="0">
                <a:cs typeface="Calibri"/>
              </a:rPr>
              <a:t> learns the MAC address of </a:t>
            </a:r>
            <a:r>
              <a:rPr lang="en-US" dirty="0" smtClean="0">
                <a:solidFill>
                  <a:srgbClr val="FF3300"/>
                </a:solidFill>
                <a:cs typeface="Calibri"/>
              </a:rPr>
              <a:t>R</a:t>
            </a:r>
            <a:r>
              <a:rPr lang="en-US" dirty="0" smtClean="0">
                <a:cs typeface="Calibri"/>
              </a:rPr>
              <a:t>’s </a:t>
            </a:r>
            <a:r>
              <a:rPr lang="en-US" dirty="0">
                <a:cs typeface="Calibri"/>
              </a:rPr>
              <a:t>interface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ARP</a:t>
            </a:r>
            <a:r>
              <a:rPr lang="en-US" dirty="0">
                <a:ea typeface="Calibri"/>
                <a:cs typeface="Calibri"/>
              </a:rPr>
              <a:t> request: broadcast request for 111.111.111.110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ARP</a:t>
            </a:r>
            <a:r>
              <a:rPr lang="en-US" dirty="0">
                <a:ea typeface="Calibri"/>
                <a:cs typeface="Calibri"/>
              </a:rPr>
              <a:t> response: </a:t>
            </a:r>
            <a:r>
              <a:rPr lang="en-US" dirty="0">
                <a:solidFill>
                  <a:srgbClr val="FF3300"/>
                </a:solidFill>
                <a:ea typeface="Calibri"/>
                <a:cs typeface="Calibri"/>
              </a:rPr>
              <a:t>R</a:t>
            </a:r>
            <a:r>
              <a:rPr lang="en-US" dirty="0">
                <a:ea typeface="Calibri"/>
                <a:cs typeface="Calibri"/>
              </a:rPr>
              <a:t> responds with </a:t>
            </a:r>
            <a:r>
              <a:rPr lang="en-US" dirty="0" smtClean="0">
                <a:ea typeface="Calibri"/>
                <a:cs typeface="Calibri"/>
              </a:rPr>
              <a:t>E6-E9</a:t>
            </a:r>
            <a:r>
              <a:rPr lang="en-US" dirty="0">
                <a:ea typeface="Calibri"/>
                <a:cs typeface="Calibri"/>
              </a:rPr>
              <a:t>-00-17-BB-4B</a:t>
            </a:r>
          </a:p>
          <a:p>
            <a:r>
              <a:rPr lang="en-US" dirty="0">
                <a:cs typeface="Calibri"/>
              </a:rPr>
              <a:t>Host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A</a:t>
            </a:r>
            <a:r>
              <a:rPr lang="en-US" dirty="0">
                <a:cs typeface="Calibri"/>
              </a:rPr>
              <a:t> encapsulates the packet and sends to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R</a:t>
            </a:r>
            <a:endParaRPr lang="en-US" dirty="0">
              <a:cs typeface="Calibri"/>
            </a:endParaRPr>
          </a:p>
        </p:txBody>
      </p:sp>
      <p:pic>
        <p:nvPicPr>
          <p:cNvPr id="69637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5200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 Box 5"/>
          <p:cNvSpPr txBox="1">
            <a:spLocks noChangeArrowheads="1"/>
          </p:cNvSpPr>
          <p:nvPr/>
        </p:nvSpPr>
        <p:spPr bwMode="auto">
          <a:xfrm>
            <a:off x="896938" y="4657725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9639" name="Text Box 6"/>
          <p:cNvSpPr txBox="1">
            <a:spLocks noChangeArrowheads="1"/>
          </p:cNvSpPr>
          <p:nvPr/>
        </p:nvSpPr>
        <p:spPr bwMode="auto">
          <a:xfrm>
            <a:off x="4084638" y="5951538"/>
            <a:ext cx="351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9640" name="Text Box 7"/>
          <p:cNvSpPr txBox="1">
            <a:spLocks noChangeArrowheads="1"/>
          </p:cNvSpPr>
          <p:nvPr/>
        </p:nvSpPr>
        <p:spPr bwMode="auto">
          <a:xfrm>
            <a:off x="7942263" y="6240463"/>
            <a:ext cx="352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endParaRPr lang="en-US" sz="18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890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3" grpId="0" build="p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D1AB618-2739-4445-A705-B4EE727C7ED1}" type="slidenum">
              <a:rPr lang="en-US" sz="1400" b="0">
                <a:latin typeface="Times New Roman" charset="0"/>
                <a:cs typeface="Calibri"/>
              </a:rPr>
              <a:pPr eaLnBrk="1" hangingPunct="1"/>
              <a:t>143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 Decides how to Forward Packet</a:t>
            </a:r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2743200"/>
          </a:xfrm>
        </p:spPr>
        <p:txBody>
          <a:bodyPr>
            <a:normAutofit/>
          </a:bodyPr>
          <a:lstStyle/>
          <a:p>
            <a:r>
              <a:rPr lang="en-US" sz="2800" dirty="0">
                <a:cs typeface="Calibri"/>
              </a:rPr>
              <a:t>Router </a:t>
            </a:r>
            <a:r>
              <a:rPr lang="en-US" sz="2800" dirty="0" smtClean="0">
                <a:solidFill>
                  <a:srgbClr val="FF3300"/>
                </a:solidFill>
                <a:cs typeface="Calibri"/>
              </a:rPr>
              <a:t>R</a:t>
            </a:r>
            <a:r>
              <a:rPr lang="en-US" sz="2800" dirty="0" smtClean="0">
                <a:cs typeface="Calibri"/>
              </a:rPr>
              <a:t>’s </a:t>
            </a:r>
            <a:r>
              <a:rPr lang="en-US" sz="2800" dirty="0">
                <a:cs typeface="Calibri"/>
              </a:rPr>
              <a:t>adaptor receives the packet</a:t>
            </a:r>
          </a:p>
          <a:p>
            <a:pPr lvl="1">
              <a:buClr>
                <a:schemeClr val="tx2"/>
              </a:buClr>
            </a:pPr>
            <a:r>
              <a:rPr lang="en-US" sz="2400" dirty="0">
                <a:solidFill>
                  <a:srgbClr val="FF3300"/>
                </a:solidFill>
                <a:ea typeface="Calibri"/>
                <a:cs typeface="Calibri"/>
              </a:rPr>
              <a:t>R</a:t>
            </a:r>
            <a:r>
              <a:rPr lang="en-US" sz="2400" dirty="0">
                <a:ea typeface="Calibri"/>
                <a:cs typeface="Calibri"/>
              </a:rPr>
              <a:t> extracts the IP packet from the Ethernet frame</a:t>
            </a:r>
          </a:p>
          <a:p>
            <a:pPr lvl="1">
              <a:buClr>
                <a:schemeClr val="tx2"/>
              </a:buClr>
            </a:pPr>
            <a:r>
              <a:rPr lang="en-US" sz="2400" dirty="0">
                <a:solidFill>
                  <a:srgbClr val="FF3300"/>
                </a:solidFill>
                <a:ea typeface="Calibri"/>
                <a:cs typeface="Calibri"/>
              </a:rPr>
              <a:t>R</a:t>
            </a:r>
            <a:r>
              <a:rPr lang="en-US" sz="2400" dirty="0">
                <a:ea typeface="Calibri"/>
                <a:cs typeface="Calibri"/>
              </a:rPr>
              <a:t> sees the IP packet is destined to 222.222.222.222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cs typeface="Calibri"/>
              </a:rPr>
              <a:t>Router </a:t>
            </a:r>
            <a:r>
              <a:rPr lang="en-US" sz="2800" dirty="0">
                <a:solidFill>
                  <a:srgbClr val="FF3300"/>
                </a:solidFill>
                <a:cs typeface="Calibri"/>
              </a:rPr>
              <a:t>R</a:t>
            </a:r>
            <a:r>
              <a:rPr lang="en-US" sz="2800" dirty="0">
                <a:cs typeface="Calibri"/>
              </a:rPr>
              <a:t> consults its forwarding table</a:t>
            </a:r>
          </a:p>
          <a:p>
            <a:pPr lvl="1"/>
            <a:r>
              <a:rPr lang="en-US" sz="2400" dirty="0">
                <a:ea typeface="Calibri"/>
                <a:cs typeface="Calibri"/>
              </a:rPr>
              <a:t>Packet matches 222.222.222.0/24 via other adaptor</a:t>
            </a:r>
          </a:p>
        </p:txBody>
      </p:sp>
      <p:pic>
        <p:nvPicPr>
          <p:cNvPr id="71685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5200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Text Box 5"/>
          <p:cNvSpPr txBox="1">
            <a:spLocks noChangeArrowheads="1"/>
          </p:cNvSpPr>
          <p:nvPr/>
        </p:nvSpPr>
        <p:spPr bwMode="auto">
          <a:xfrm>
            <a:off x="896938" y="4657725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71687" name="Text Box 6"/>
          <p:cNvSpPr txBox="1">
            <a:spLocks noChangeArrowheads="1"/>
          </p:cNvSpPr>
          <p:nvPr/>
        </p:nvSpPr>
        <p:spPr bwMode="auto">
          <a:xfrm>
            <a:off x="4084638" y="5951538"/>
            <a:ext cx="351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71688" name="Text Box 7"/>
          <p:cNvSpPr txBox="1">
            <a:spLocks noChangeArrowheads="1"/>
          </p:cNvSpPr>
          <p:nvPr/>
        </p:nvSpPr>
        <p:spPr bwMode="auto">
          <a:xfrm>
            <a:off x="7942263" y="6240463"/>
            <a:ext cx="352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endParaRPr lang="en-US" sz="18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744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1" grpId="0" build="p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2DECC4-F05B-ED43-AAF9-C700E61BD399}" type="slidenum">
              <a:rPr lang="en-US" sz="1400" b="0">
                <a:latin typeface="Times New Roman" charset="0"/>
                <a:cs typeface="Calibri"/>
              </a:rPr>
              <a:pPr eaLnBrk="1" hangingPunct="1"/>
              <a:t>144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 Sends Packet to B</a:t>
            </a: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2286000"/>
          </a:xfrm>
        </p:spPr>
        <p:txBody>
          <a:bodyPr>
            <a:normAutofit fontScale="92500"/>
          </a:bodyPr>
          <a:lstStyle/>
          <a:p>
            <a:r>
              <a:rPr lang="en-US" dirty="0">
                <a:cs typeface="Calibri"/>
              </a:rPr>
              <a:t>Router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R</a:t>
            </a:r>
            <a:r>
              <a:rPr lang="ja-JP" altLang="en-US" dirty="0">
                <a:cs typeface="Calibri"/>
              </a:rPr>
              <a:t>’</a:t>
            </a:r>
            <a:r>
              <a:rPr lang="en-US" dirty="0">
                <a:cs typeface="Calibri"/>
              </a:rPr>
              <a:t>s learns the MAC address of host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B</a:t>
            </a:r>
            <a:endParaRPr lang="en-US" dirty="0">
              <a:cs typeface="Calibri"/>
            </a:endParaRP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ARP</a:t>
            </a:r>
            <a:r>
              <a:rPr lang="en-US" dirty="0">
                <a:ea typeface="Calibri"/>
                <a:cs typeface="Calibri"/>
              </a:rPr>
              <a:t> request: broadcast request for 222.222.222.222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ARP</a:t>
            </a:r>
            <a:r>
              <a:rPr lang="en-US" dirty="0">
                <a:ea typeface="Calibri"/>
                <a:cs typeface="Calibri"/>
              </a:rPr>
              <a:t> response: </a:t>
            </a:r>
            <a:r>
              <a:rPr lang="en-US" dirty="0">
                <a:solidFill>
                  <a:srgbClr val="FF3300"/>
                </a:solidFill>
                <a:ea typeface="Calibri"/>
                <a:cs typeface="Calibri"/>
              </a:rPr>
              <a:t>B</a:t>
            </a:r>
            <a:r>
              <a:rPr lang="en-US" dirty="0">
                <a:ea typeface="Calibri"/>
                <a:cs typeface="Calibri"/>
              </a:rPr>
              <a:t> responds with 49-BD-D2-C7-</a:t>
            </a:r>
            <a:r>
              <a:rPr lang="en-US" dirty="0" smtClean="0">
                <a:ea typeface="Calibri"/>
                <a:cs typeface="Calibri"/>
              </a:rPr>
              <a:t>52A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cs typeface="Calibri"/>
              </a:rPr>
              <a:t>Router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R</a:t>
            </a:r>
            <a:r>
              <a:rPr lang="en-US" dirty="0">
                <a:cs typeface="Calibri"/>
              </a:rPr>
              <a:t> encapsulates the packet and sends to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B</a:t>
            </a:r>
            <a:endParaRPr lang="en-US" dirty="0">
              <a:cs typeface="Calibri"/>
            </a:endParaRPr>
          </a:p>
        </p:txBody>
      </p:sp>
      <p:pic>
        <p:nvPicPr>
          <p:cNvPr id="73733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5200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Text Box 5"/>
          <p:cNvSpPr txBox="1">
            <a:spLocks noChangeArrowheads="1"/>
          </p:cNvSpPr>
          <p:nvPr/>
        </p:nvSpPr>
        <p:spPr bwMode="auto">
          <a:xfrm>
            <a:off x="896938" y="4657725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73735" name="Text Box 6"/>
          <p:cNvSpPr txBox="1">
            <a:spLocks noChangeArrowheads="1"/>
          </p:cNvSpPr>
          <p:nvPr/>
        </p:nvSpPr>
        <p:spPr bwMode="auto">
          <a:xfrm>
            <a:off x="4084638" y="5951538"/>
            <a:ext cx="351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73736" name="Text Box 7"/>
          <p:cNvSpPr txBox="1">
            <a:spLocks noChangeArrowheads="1"/>
          </p:cNvSpPr>
          <p:nvPr/>
        </p:nvSpPr>
        <p:spPr bwMode="auto">
          <a:xfrm>
            <a:off x="7942263" y="6240463"/>
            <a:ext cx="352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endParaRPr lang="en-US" sz="18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950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539" grpId="0" build="p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D458E67-F584-3F43-A21D-3C00464A7DE3}" type="slidenum">
              <a:rPr lang="en-US" sz="1400" b="0">
                <a:latin typeface="Times New Roman" charset="0"/>
                <a:cs typeface="Calibri"/>
              </a:rPr>
              <a:pPr eaLnBrk="1" hangingPunct="1"/>
              <a:t>145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Security Analysis of ARP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cs typeface="Calibri"/>
              </a:rPr>
              <a:t>Impersonation</a:t>
            </a:r>
            <a:endParaRPr lang="en-US" dirty="0">
              <a:cs typeface="Calibri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en-US" dirty="0">
                <a:solidFill>
                  <a:srgbClr val="FF3300"/>
                </a:solidFill>
                <a:ea typeface="Calibri"/>
                <a:cs typeface="Calibri"/>
              </a:rPr>
              <a:t>Any</a:t>
            </a:r>
            <a:r>
              <a:rPr lang="en-US" dirty="0">
                <a:ea typeface="Calibri"/>
                <a:cs typeface="Calibri"/>
              </a:rPr>
              <a:t> node that hears request can answer …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… and can say </a:t>
            </a:r>
            <a:r>
              <a:rPr lang="en-US" dirty="0">
                <a:solidFill>
                  <a:srgbClr val="FF3300"/>
                </a:solidFill>
                <a:ea typeface="Calibri"/>
                <a:cs typeface="Calibri"/>
              </a:rPr>
              <a:t>whatever</a:t>
            </a:r>
            <a:r>
              <a:rPr lang="en-US" dirty="0">
                <a:ea typeface="Calibri"/>
                <a:cs typeface="Calibri"/>
              </a:rPr>
              <a:t> they want</a:t>
            </a:r>
          </a:p>
          <a:p>
            <a:pPr>
              <a:lnSpc>
                <a:spcPct val="90000"/>
              </a:lnSpc>
            </a:pPr>
            <a:endParaRPr lang="en-US" dirty="0" smtClean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cs typeface="Calibri"/>
              </a:rPr>
              <a:t>Actual </a:t>
            </a:r>
            <a:r>
              <a:rPr lang="en-US" dirty="0">
                <a:cs typeface="Calibri"/>
              </a:rPr>
              <a:t>legit receiver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never sees a problem</a:t>
            </a:r>
            <a:endParaRPr lang="en-US" dirty="0"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Because even though later packets carry its IP address, its NIC </a:t>
            </a:r>
            <a:r>
              <a:rPr lang="en-US" dirty="0" err="1">
                <a:ea typeface="Calibri"/>
                <a:cs typeface="Calibri"/>
              </a:rPr>
              <a:t>doesn</a:t>
            </a:r>
            <a:r>
              <a:rPr lang="ja-JP" altLang="en-US" dirty="0">
                <a:ea typeface="Calibri"/>
                <a:cs typeface="Calibri"/>
              </a:rPr>
              <a:t>’</a:t>
            </a:r>
            <a:r>
              <a:rPr lang="en-US" dirty="0">
                <a:ea typeface="Calibri"/>
                <a:cs typeface="Calibri"/>
              </a:rPr>
              <a:t>t capture them since </a:t>
            </a:r>
            <a:r>
              <a:rPr lang="en-US" dirty="0">
                <a:solidFill>
                  <a:srgbClr val="FF3300"/>
                </a:solidFill>
                <a:ea typeface="Calibri"/>
                <a:cs typeface="Calibri"/>
              </a:rPr>
              <a:t>not its MAC </a:t>
            </a:r>
            <a:r>
              <a:rPr lang="en-US" dirty="0" smtClean="0">
                <a:solidFill>
                  <a:srgbClr val="FF3300"/>
                </a:solidFill>
                <a:ea typeface="Calibri"/>
                <a:cs typeface="Calibri"/>
              </a:rPr>
              <a:t>address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75781" name="Picture 4" descr="arppoisonbot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642" y="228600"/>
            <a:ext cx="902607" cy="120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70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83415D7-6CE7-704F-919D-9007E1D143FB}" type="slidenum">
              <a:rPr lang="en-US" sz="1400" b="0">
                <a:latin typeface="Times New Roman" charset="0"/>
                <a:cs typeface="Calibri"/>
              </a:rPr>
              <a:pPr eaLnBrk="1" hangingPunct="1"/>
              <a:t>146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Key Ideas in Both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ARP and DHCP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cs typeface="Calibri"/>
              </a:rPr>
              <a:t>Broadcasting</a:t>
            </a:r>
            <a:r>
              <a:rPr lang="en-US" dirty="0">
                <a:cs typeface="Calibri"/>
              </a:rPr>
              <a:t>: </a:t>
            </a:r>
            <a:r>
              <a:rPr lang="en-US" dirty="0" smtClean="0">
                <a:cs typeface="Calibri"/>
              </a:rPr>
              <a:t>Can use broadcast to make contact</a:t>
            </a:r>
            <a:endParaRPr lang="en-US" dirty="0">
              <a:cs typeface="Calibri"/>
            </a:endParaRPr>
          </a:p>
          <a:p>
            <a:pPr lvl="1"/>
            <a:r>
              <a:rPr lang="en-US" dirty="0" smtClean="0">
                <a:ea typeface="Calibri"/>
                <a:cs typeface="Calibri"/>
              </a:rPr>
              <a:t>Scalable because of limited size</a:t>
            </a:r>
          </a:p>
          <a:p>
            <a:pPr lvl="1"/>
            <a:endParaRPr lang="en-US" dirty="0" smtClean="0">
              <a:ea typeface="Calibri"/>
              <a:cs typeface="Calibri"/>
            </a:endParaRP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rgbClr val="0000FF"/>
                </a:solidFill>
                <a:cs typeface="Calibri"/>
              </a:rPr>
              <a:t>Caching</a:t>
            </a:r>
            <a:r>
              <a:rPr lang="en-US" dirty="0">
                <a:cs typeface="Calibri"/>
              </a:rPr>
              <a:t>: remember the past for a while</a:t>
            </a:r>
          </a:p>
          <a:p>
            <a:pPr lvl="1"/>
            <a:r>
              <a:rPr lang="en-US" dirty="0">
                <a:ea typeface="Calibri"/>
                <a:cs typeface="Calibri"/>
              </a:rPr>
              <a:t>Store the information you learn to reduce overhead</a:t>
            </a:r>
          </a:p>
          <a:p>
            <a:pPr lvl="1"/>
            <a:r>
              <a:rPr lang="en-US" dirty="0">
                <a:ea typeface="Calibri"/>
                <a:cs typeface="Calibri"/>
              </a:rPr>
              <a:t>Remember your own address &amp; other host</a:t>
            </a:r>
            <a:r>
              <a:rPr lang="ja-JP" altLang="en-US" dirty="0">
                <a:ea typeface="Calibri"/>
                <a:cs typeface="Calibri"/>
              </a:rPr>
              <a:t>’</a:t>
            </a:r>
            <a:r>
              <a:rPr lang="en-US" dirty="0">
                <a:ea typeface="Calibri"/>
                <a:cs typeface="Calibri"/>
              </a:rPr>
              <a:t>s </a:t>
            </a:r>
            <a:r>
              <a:rPr lang="en-US" dirty="0" smtClean="0">
                <a:ea typeface="Calibri"/>
                <a:cs typeface="Calibri"/>
              </a:rPr>
              <a:t>addresses</a:t>
            </a:r>
          </a:p>
          <a:p>
            <a:pPr lvl="1"/>
            <a:endParaRPr lang="en-US" dirty="0">
              <a:ea typeface="Calibri"/>
              <a:cs typeface="Calibri"/>
            </a:endParaRPr>
          </a:p>
          <a:p>
            <a:pPr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cs typeface="Calibri"/>
              </a:rPr>
              <a:t>Soft state</a:t>
            </a:r>
            <a:r>
              <a:rPr lang="en-US" dirty="0">
                <a:cs typeface="Calibri"/>
              </a:rPr>
              <a:t>: eventually forget the past</a:t>
            </a:r>
          </a:p>
          <a:p>
            <a:pPr lvl="1"/>
            <a:r>
              <a:rPr lang="en-US" dirty="0">
                <a:ea typeface="Calibri"/>
                <a:cs typeface="Calibri"/>
              </a:rPr>
              <a:t>Associate a </a:t>
            </a:r>
            <a:r>
              <a:rPr lang="en-US" dirty="0">
                <a:solidFill>
                  <a:srgbClr val="FF3300"/>
                </a:solidFill>
                <a:ea typeface="Calibri"/>
                <a:cs typeface="Calibri"/>
              </a:rPr>
              <a:t>time-to-live</a:t>
            </a:r>
            <a:r>
              <a:rPr lang="en-US" dirty="0">
                <a:ea typeface="Calibri"/>
                <a:cs typeface="Calibri"/>
              </a:rPr>
              <a:t> field with the information</a:t>
            </a:r>
          </a:p>
          <a:p>
            <a:pPr lvl="1"/>
            <a:r>
              <a:rPr lang="en-US" dirty="0">
                <a:ea typeface="Calibri"/>
                <a:cs typeface="Calibri"/>
              </a:rPr>
              <a:t>… and either refresh or discard the information</a:t>
            </a:r>
          </a:p>
          <a:p>
            <a:pPr lvl="1"/>
            <a:r>
              <a:rPr lang="en-US" dirty="0">
                <a:ea typeface="Calibri"/>
                <a:cs typeface="Calibri"/>
              </a:rPr>
              <a:t>Key for </a:t>
            </a: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robustness</a:t>
            </a:r>
            <a:r>
              <a:rPr lang="en-US" dirty="0">
                <a:ea typeface="Calibri"/>
                <a:cs typeface="Calibri"/>
              </a:rPr>
              <a:t> in the face of unpredictable change</a:t>
            </a:r>
          </a:p>
        </p:txBody>
      </p:sp>
    </p:spTree>
    <p:extLst>
      <p:ext uri="{BB962C8B-B14F-4D97-AF65-F5344CB8AC3E}">
        <p14:creationId xmlns:p14="http://schemas.microsoft.com/office/powerpoint/2010/main" val="151271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3" grpId="0" build="p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Use DNS-Like Tables?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When host arrives:</a:t>
            </a:r>
          </a:p>
          <a:p>
            <a:pPr lvl="1"/>
            <a:r>
              <a:rPr lang="en-US" dirty="0" smtClean="0"/>
              <a:t>Assign it an IP address that will last as long it is present</a:t>
            </a:r>
          </a:p>
          <a:p>
            <a:pPr lvl="1"/>
            <a:r>
              <a:rPr lang="en-US" dirty="0" smtClean="0"/>
              <a:t>Add an entry into a table in DNS-server that maps MAC to IP addresses</a:t>
            </a:r>
          </a:p>
          <a:p>
            <a:pPr marL="1828800" lvl="4" indent="0">
              <a:buNone/>
            </a:pPr>
            <a:endParaRPr lang="en-US" dirty="0"/>
          </a:p>
          <a:p>
            <a:r>
              <a:rPr lang="en-US" dirty="0" smtClean="0"/>
              <a:t>Answer: </a:t>
            </a:r>
          </a:p>
          <a:p>
            <a:pPr lvl="1"/>
            <a:r>
              <a:rPr lang="en-US" dirty="0" smtClean="0"/>
              <a:t>Names: explicit creation, and are plentiful</a:t>
            </a:r>
          </a:p>
          <a:p>
            <a:pPr lvl="1"/>
            <a:r>
              <a:rPr lang="en-US" dirty="0" smtClean="0"/>
              <a:t>Hosts: come and go without informing network</a:t>
            </a:r>
          </a:p>
          <a:p>
            <a:pPr lvl="2"/>
            <a:r>
              <a:rPr lang="en-US" dirty="0" smtClean="0"/>
              <a:t>Must do mapping on demand</a:t>
            </a:r>
          </a:p>
          <a:p>
            <a:pPr lvl="1"/>
            <a:r>
              <a:rPr lang="en-US" dirty="0" smtClean="0"/>
              <a:t>Addresses: not plentiful, need to reuse and remap</a:t>
            </a:r>
          </a:p>
          <a:p>
            <a:pPr lvl="2"/>
            <a:r>
              <a:rPr lang="en-US" dirty="0" smtClean="0"/>
              <a:t>Soft-state enables dynamic reuse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A0A2D-594B-8E49-B425-D639F4F9ACCA}" type="slidenum">
              <a:rPr lang="en-US" smtClean="0">
                <a:solidFill>
                  <a:srgbClr val="000000"/>
                </a:solidFill>
              </a:rPr>
              <a:pPr/>
              <a:t>147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1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5EBB-C536-E44B-A239-9A2987AEE65E}" type="slidenum">
              <a:rPr lang="en-US" smtClean="0"/>
              <a:pPr/>
              <a:t>148</a:t>
            </a:fld>
            <a:endParaRPr lang="en-US" dirty="0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Network Layer</a:t>
            </a:r>
            <a:endParaRPr lang="en-US" dirty="0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515" y="1220804"/>
            <a:ext cx="8064500" cy="4648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understand </a:t>
            </a:r>
            <a:r>
              <a:rPr lang="en-US" dirty="0"/>
              <a:t>principles behind </a:t>
            </a:r>
            <a:r>
              <a:rPr lang="en-US" dirty="0" smtClean="0"/>
              <a:t>network layer </a:t>
            </a:r>
            <a:r>
              <a:rPr lang="en-US" dirty="0"/>
              <a:t>services: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network layer </a:t>
            </a:r>
            <a:r>
              <a:rPr lang="en-US" dirty="0"/>
              <a:t>service models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forwarding versus </a:t>
            </a:r>
            <a:r>
              <a:rPr lang="en-US" dirty="0" smtClean="0"/>
              <a:t>routing (versus switching)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how a router works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routing (path selection)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IPv6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Algorthims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Two routing approaches (LS </a:t>
            </a:r>
            <a:r>
              <a:rPr lang="en-US" dirty="0" err="1" smtClean="0"/>
              <a:t>vs</a:t>
            </a:r>
            <a:r>
              <a:rPr lang="en-US" dirty="0" smtClean="0"/>
              <a:t> DV)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One of these in detail (LS)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73162"/>
          </a:xfrm>
        </p:spPr>
        <p:txBody>
          <a:bodyPr/>
          <a:lstStyle/>
          <a:p>
            <a:r>
              <a:rPr lang="en-US" dirty="0" smtClean="0"/>
              <a:t>What’s inside a router?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382460" y="1447800"/>
            <a:ext cx="6799338" cy="51054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332" tIns="44374" rIns="90332" bIns="44374" anchor="ctr"/>
          <a:lstStyle/>
          <a:p>
            <a:pPr algn="ctr" defTabSz="912813"/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735065" y="3104994"/>
            <a:ext cx="1288721" cy="49369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735065" y="3893882"/>
            <a:ext cx="1288721" cy="49114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735065" y="5766856"/>
            <a:ext cx="1288721" cy="49114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421896" y="3204242"/>
            <a:ext cx="1288721" cy="493691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421896" y="3993130"/>
            <a:ext cx="1288721" cy="491146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421896" y="5863558"/>
            <a:ext cx="1288721" cy="493691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591698" y="3300944"/>
            <a:ext cx="2131229" cy="2761108"/>
          </a:xfrm>
          <a:prstGeom prst="rect">
            <a:avLst/>
          </a:prstGeom>
          <a:solidFill>
            <a:srgbClr val="99FF66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78" tIns="44445" rIns="90478" bIns="44445" anchor="ctr"/>
          <a:lstStyle/>
          <a:p>
            <a:pPr algn="ctr"/>
            <a:endParaRPr lang="en-US">
              <a:latin typeface="Palatino Linotype" charset="0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914401" y="3400191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914401" y="4092377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914401" y="6062053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7710617" y="6161301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7710617" y="4189079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7710617" y="3400191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1206407" y="2712164"/>
            <a:ext cx="2298793" cy="3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332" tIns="44374" rIns="90332" bIns="44374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5625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28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00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72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44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 err="1" smtClean="0">
                <a:latin typeface="Arial" charset="0"/>
              </a:rPr>
              <a:t>Linecard</a:t>
            </a:r>
            <a:r>
              <a:rPr lang="en-US" sz="1600" dirty="0" err="1" smtClean="0">
                <a:latin typeface="Arial" charset="0"/>
              </a:rPr>
              <a:t>s</a:t>
            </a:r>
            <a:r>
              <a:rPr lang="en-US" sz="1600" dirty="0" smtClean="0">
                <a:latin typeface="Arial" charset="0"/>
              </a:rPr>
              <a:t> (input)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2262411" y="4570799"/>
            <a:ext cx="118575" cy="9670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2206244" y="4977967"/>
            <a:ext cx="115456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2206244" y="5369867"/>
            <a:ext cx="115456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7008530" y="4705674"/>
            <a:ext cx="118575" cy="99246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7008530" y="5100118"/>
            <a:ext cx="118575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7008530" y="5492017"/>
            <a:ext cx="118575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cxnSp>
        <p:nvCxnSpPr>
          <p:cNvPr id="26" name="AutoShape 29"/>
          <p:cNvCxnSpPr>
            <a:cxnSpLocks noChangeShapeType="1"/>
          </p:cNvCxnSpPr>
          <p:nvPr/>
        </p:nvCxnSpPr>
        <p:spPr bwMode="auto">
          <a:xfrm>
            <a:off x="3073713" y="3369653"/>
            <a:ext cx="507687" cy="44034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30"/>
          <p:cNvCxnSpPr>
            <a:cxnSpLocks noChangeShapeType="1"/>
          </p:cNvCxnSpPr>
          <p:nvPr/>
        </p:nvCxnSpPr>
        <p:spPr bwMode="auto">
          <a:xfrm>
            <a:off x="3073713" y="4158541"/>
            <a:ext cx="583887" cy="3372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31"/>
          <p:cNvCxnSpPr>
            <a:cxnSpLocks noChangeShapeType="1"/>
          </p:cNvCxnSpPr>
          <p:nvPr/>
        </p:nvCxnSpPr>
        <p:spPr bwMode="auto">
          <a:xfrm flipV="1">
            <a:off x="3073713" y="5410200"/>
            <a:ext cx="507687" cy="6213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32"/>
          <p:cNvCxnSpPr>
            <a:cxnSpLocks noChangeShapeType="1"/>
          </p:cNvCxnSpPr>
          <p:nvPr/>
        </p:nvCxnSpPr>
        <p:spPr bwMode="auto">
          <a:xfrm flipV="1">
            <a:off x="5791200" y="3397647"/>
            <a:ext cx="646297" cy="33615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33"/>
          <p:cNvCxnSpPr>
            <a:cxnSpLocks noChangeShapeType="1"/>
          </p:cNvCxnSpPr>
          <p:nvPr/>
        </p:nvCxnSpPr>
        <p:spPr bwMode="auto">
          <a:xfrm flipV="1">
            <a:off x="5715000" y="4186536"/>
            <a:ext cx="722497" cy="8066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34"/>
          <p:cNvCxnSpPr>
            <a:cxnSpLocks noChangeShapeType="1"/>
          </p:cNvCxnSpPr>
          <p:nvPr/>
        </p:nvCxnSpPr>
        <p:spPr bwMode="auto">
          <a:xfrm>
            <a:off x="5791200" y="5105400"/>
            <a:ext cx="646297" cy="9515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3828775" y="4234744"/>
            <a:ext cx="1567943" cy="92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Interconnect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(Switching)</a:t>
            </a:r>
          </a:p>
          <a:p>
            <a:pPr algn="ctr"/>
            <a:r>
              <a:rPr lang="en-US" sz="1800" dirty="0" smtClean="0">
                <a:latin typeface="+mn-lt"/>
              </a:rPr>
              <a:t>Fabric</a:t>
            </a:r>
            <a:endParaRPr lang="en-US" sz="1800" dirty="0">
              <a:latin typeface="+mn-lt"/>
            </a:endParaRP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3810000" y="1752600"/>
            <a:ext cx="1752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sz="1800" dirty="0" smtClean="0">
                <a:latin typeface="+mn-lt"/>
              </a:rPr>
              <a:t>Route/Control 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Processor</a:t>
            </a:r>
            <a:endParaRPr lang="en-US" sz="1800" dirty="0">
              <a:latin typeface="+mn-lt"/>
            </a:endParaRP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5930807" y="2712164"/>
            <a:ext cx="2298793" cy="3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332" tIns="44374" rIns="90332" bIns="44374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5625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28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00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72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44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 err="1" smtClean="0">
                <a:latin typeface="Arial" charset="0"/>
              </a:rPr>
              <a:t>Linecard</a:t>
            </a:r>
            <a:r>
              <a:rPr lang="en-US" sz="1600" dirty="0" err="1" smtClean="0">
                <a:latin typeface="Arial" charset="0"/>
              </a:rPr>
              <a:t>s</a:t>
            </a:r>
            <a:r>
              <a:rPr lang="en-US" sz="1600" dirty="0" smtClean="0">
                <a:latin typeface="Arial" charset="0"/>
              </a:rPr>
              <a:t> (output)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49" name="Oval Callout 48"/>
          <p:cNvSpPr/>
          <p:nvPr/>
        </p:nvSpPr>
        <p:spPr bwMode="auto">
          <a:xfrm>
            <a:off x="6096000" y="685800"/>
            <a:ext cx="2895600" cy="1600200"/>
          </a:xfrm>
          <a:prstGeom prst="wedgeEllipseCallout">
            <a:avLst>
              <a:gd name="adj1" fmla="val -75808"/>
              <a:gd name="adj2" fmla="val 38158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(1)</a:t>
            </a:r>
            <a: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 Implement IGP</a:t>
            </a:r>
            <a:b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 and BGP protocols;</a:t>
            </a:r>
            <a:b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compute routing tables</a:t>
            </a:r>
            <a:endParaRPr kumimoji="0" lang="en-US" sz="17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6" name="Oval Callout 35"/>
          <p:cNvSpPr/>
          <p:nvPr/>
        </p:nvSpPr>
        <p:spPr bwMode="auto">
          <a:xfrm>
            <a:off x="6172200" y="838200"/>
            <a:ext cx="2895600" cy="1600200"/>
          </a:xfrm>
          <a:prstGeom prst="wedgeEllipseCallout">
            <a:avLst>
              <a:gd name="adj1" fmla="val -75341"/>
              <a:gd name="adj2" fmla="val 3647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(2)</a:t>
            </a:r>
            <a: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 Push forwarding </a:t>
            </a:r>
            <a:b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tables to the line cards</a:t>
            </a:r>
            <a:endParaRPr kumimoji="0" lang="en-US" sz="17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667000" y="2362200"/>
            <a:ext cx="1600200" cy="3810000"/>
            <a:chOff x="2667000" y="2362200"/>
            <a:chExt cx="1600200" cy="3810000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>
              <a:off x="3048000" y="2362200"/>
              <a:ext cx="1066800" cy="762000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>
              <a:endCxn id="6" idx="3"/>
            </p:cNvCxnSpPr>
            <p:nvPr/>
          </p:nvCxnSpPr>
          <p:spPr bwMode="auto">
            <a:xfrm flipH="1">
              <a:off x="3023786" y="2362200"/>
              <a:ext cx="1167214" cy="1777256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 flipH="1">
              <a:off x="3048000" y="2362200"/>
              <a:ext cx="1219200" cy="3505200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2667000" y="3200400"/>
              <a:ext cx="1524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667000" y="3962400"/>
              <a:ext cx="1524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2667000" y="5867400"/>
              <a:ext cx="1524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1517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73162"/>
          </a:xfrm>
        </p:spPr>
        <p:txBody>
          <a:bodyPr/>
          <a:lstStyle/>
          <a:p>
            <a:r>
              <a:rPr lang="en-US" dirty="0" smtClean="0"/>
              <a:t>What’s inside a router?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382460" y="1447800"/>
            <a:ext cx="6799338" cy="51054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332" tIns="44374" rIns="90332" bIns="44374" anchor="ctr"/>
          <a:lstStyle/>
          <a:p>
            <a:pPr algn="ctr" defTabSz="912813"/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735065" y="3104994"/>
            <a:ext cx="1288721" cy="49369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735065" y="3893882"/>
            <a:ext cx="1288721" cy="49114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735065" y="5766856"/>
            <a:ext cx="1288721" cy="49114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421896" y="3204242"/>
            <a:ext cx="1288721" cy="493691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421896" y="3993130"/>
            <a:ext cx="1288721" cy="491146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421896" y="5863558"/>
            <a:ext cx="1288721" cy="493691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591698" y="3300944"/>
            <a:ext cx="2131229" cy="2761108"/>
          </a:xfrm>
          <a:prstGeom prst="rect">
            <a:avLst/>
          </a:prstGeom>
          <a:solidFill>
            <a:srgbClr val="99FF66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78" tIns="44445" rIns="90478" bIns="44445" anchor="ctr"/>
          <a:lstStyle/>
          <a:p>
            <a:pPr algn="ctr"/>
            <a:endParaRPr lang="en-US">
              <a:latin typeface="Palatino Linotype" charset="0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914401" y="3400191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914401" y="4092377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914401" y="6062053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7710617" y="6161301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7710617" y="4189079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7710617" y="3400191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1206407" y="2712164"/>
            <a:ext cx="2298793" cy="3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332" tIns="44374" rIns="90332" bIns="44374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5625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28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00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72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44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 err="1" smtClean="0">
                <a:latin typeface="Arial" charset="0"/>
              </a:rPr>
              <a:t>Linecard</a:t>
            </a:r>
            <a:r>
              <a:rPr lang="en-US" sz="1600" dirty="0" err="1" smtClean="0">
                <a:latin typeface="Arial" charset="0"/>
              </a:rPr>
              <a:t>s</a:t>
            </a:r>
            <a:r>
              <a:rPr lang="en-US" sz="1600" dirty="0" smtClean="0">
                <a:latin typeface="Arial" charset="0"/>
              </a:rPr>
              <a:t> (input)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2262411" y="4570799"/>
            <a:ext cx="118575" cy="9670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2206244" y="4977967"/>
            <a:ext cx="115456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2206244" y="5369867"/>
            <a:ext cx="115456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7008530" y="4705674"/>
            <a:ext cx="118575" cy="99246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7008530" y="5100118"/>
            <a:ext cx="118575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7008530" y="5492017"/>
            <a:ext cx="118575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cxnSp>
        <p:nvCxnSpPr>
          <p:cNvPr id="26" name="AutoShape 29"/>
          <p:cNvCxnSpPr>
            <a:cxnSpLocks noChangeShapeType="1"/>
          </p:cNvCxnSpPr>
          <p:nvPr/>
        </p:nvCxnSpPr>
        <p:spPr bwMode="auto">
          <a:xfrm>
            <a:off x="3073713" y="3369653"/>
            <a:ext cx="507687" cy="44034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30"/>
          <p:cNvCxnSpPr>
            <a:cxnSpLocks noChangeShapeType="1"/>
          </p:cNvCxnSpPr>
          <p:nvPr/>
        </p:nvCxnSpPr>
        <p:spPr bwMode="auto">
          <a:xfrm>
            <a:off x="3073713" y="4158541"/>
            <a:ext cx="583887" cy="3372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31"/>
          <p:cNvCxnSpPr>
            <a:cxnSpLocks noChangeShapeType="1"/>
          </p:cNvCxnSpPr>
          <p:nvPr/>
        </p:nvCxnSpPr>
        <p:spPr bwMode="auto">
          <a:xfrm flipV="1">
            <a:off x="3073713" y="5410200"/>
            <a:ext cx="507687" cy="6213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32"/>
          <p:cNvCxnSpPr>
            <a:cxnSpLocks noChangeShapeType="1"/>
          </p:cNvCxnSpPr>
          <p:nvPr/>
        </p:nvCxnSpPr>
        <p:spPr bwMode="auto">
          <a:xfrm flipV="1">
            <a:off x="5791200" y="3397647"/>
            <a:ext cx="646297" cy="33615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33"/>
          <p:cNvCxnSpPr>
            <a:cxnSpLocks noChangeShapeType="1"/>
          </p:cNvCxnSpPr>
          <p:nvPr/>
        </p:nvCxnSpPr>
        <p:spPr bwMode="auto">
          <a:xfrm flipV="1">
            <a:off x="5715000" y="4186536"/>
            <a:ext cx="722497" cy="8066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34"/>
          <p:cNvCxnSpPr>
            <a:cxnSpLocks noChangeShapeType="1"/>
          </p:cNvCxnSpPr>
          <p:nvPr/>
        </p:nvCxnSpPr>
        <p:spPr bwMode="auto">
          <a:xfrm>
            <a:off x="5791200" y="5105400"/>
            <a:ext cx="646297" cy="9515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3828775" y="4234744"/>
            <a:ext cx="1567943" cy="63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Interconnect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Fabric</a:t>
            </a:r>
            <a:endParaRPr lang="en-US" sz="1800" dirty="0">
              <a:latin typeface="+mn-lt"/>
            </a:endParaRP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3810000" y="1752600"/>
            <a:ext cx="1752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sz="1800" dirty="0" smtClean="0">
                <a:latin typeface="+mn-lt"/>
              </a:rPr>
              <a:t>Route/Control 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Processor</a:t>
            </a:r>
            <a:endParaRPr lang="en-US" sz="1800" dirty="0">
              <a:latin typeface="+mn-lt"/>
            </a:endParaRP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5930807" y="2712164"/>
            <a:ext cx="2298793" cy="3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332" tIns="44374" rIns="90332" bIns="44374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5625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28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00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72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44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 err="1" smtClean="0">
                <a:latin typeface="Arial" charset="0"/>
              </a:rPr>
              <a:t>Linecard</a:t>
            </a:r>
            <a:r>
              <a:rPr lang="en-US" sz="1600" dirty="0" err="1" smtClean="0">
                <a:latin typeface="Arial" charset="0"/>
              </a:rPr>
              <a:t>s</a:t>
            </a:r>
            <a:r>
              <a:rPr lang="en-US" sz="1600" dirty="0" smtClean="0">
                <a:latin typeface="Arial" charset="0"/>
              </a:rPr>
              <a:t> (output)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48" name="Oval 30"/>
          <p:cNvSpPr>
            <a:spLocks noChangeArrowheads="1"/>
          </p:cNvSpPr>
          <p:nvPr/>
        </p:nvSpPr>
        <p:spPr bwMode="auto">
          <a:xfrm>
            <a:off x="838200" y="2590800"/>
            <a:ext cx="7620000" cy="40386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Callout 48"/>
          <p:cNvSpPr/>
          <p:nvPr/>
        </p:nvSpPr>
        <p:spPr bwMode="auto">
          <a:xfrm>
            <a:off x="7162800" y="1676400"/>
            <a:ext cx="1981200" cy="1219200"/>
          </a:xfrm>
          <a:prstGeom prst="wedgeEllipseCallout">
            <a:avLst>
              <a:gd name="adj1" fmla="val -52333"/>
              <a:gd name="adj2" fmla="val 60284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+mn-lt"/>
              </a:rPr>
              <a:t>Constitutes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the 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data plane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2667000" y="1600200"/>
            <a:ext cx="4038600" cy="8382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Callout 35"/>
          <p:cNvSpPr/>
          <p:nvPr/>
        </p:nvSpPr>
        <p:spPr bwMode="auto">
          <a:xfrm>
            <a:off x="6324600" y="457200"/>
            <a:ext cx="1981200" cy="1219200"/>
          </a:xfrm>
          <a:prstGeom prst="wedgeEllipseCallout">
            <a:avLst>
              <a:gd name="adj1" fmla="val -52333"/>
              <a:gd name="adj2" fmla="val 60284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+mn-lt"/>
              </a:rPr>
              <a:t>Constitutes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the 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control plane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4082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35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When packet arrives..</a:t>
            </a:r>
          </a:p>
          <a:p>
            <a:pPr lvl="1"/>
            <a:r>
              <a:rPr lang="en-US" dirty="0" smtClean="0"/>
              <a:t>Must decide which outgoing port to use</a:t>
            </a:r>
          </a:p>
          <a:p>
            <a:pPr lvl="1"/>
            <a:r>
              <a:rPr lang="en-US" dirty="0" smtClean="0"/>
              <a:t>In single transmission time </a:t>
            </a:r>
          </a:p>
          <a:p>
            <a:pPr lvl="1"/>
            <a:r>
              <a:rPr lang="en-US" dirty="0" smtClean="0"/>
              <a:t>Forwarding decisions must be </a:t>
            </a:r>
            <a:r>
              <a:rPr lang="en-US" b="1" i="1" u="sng" dirty="0" smtClean="0">
                <a:solidFill>
                  <a:schemeClr val="accent1"/>
                </a:solidFill>
              </a:rPr>
              <a:t>simple</a:t>
            </a:r>
          </a:p>
          <a:p>
            <a:pPr lvl="1"/>
            <a:endParaRPr lang="en-US" dirty="0"/>
          </a:p>
          <a:p>
            <a:r>
              <a:rPr lang="en-US" dirty="0" smtClean="0"/>
              <a:t>Routing state dictates where to forward packets</a:t>
            </a:r>
          </a:p>
          <a:p>
            <a:pPr lvl="1"/>
            <a:r>
              <a:rPr lang="en-US" dirty="0" smtClean="0"/>
              <a:t>Assume decisions are </a:t>
            </a:r>
            <a:r>
              <a:rPr lang="en-US" b="1" dirty="0" smtClean="0">
                <a:solidFill>
                  <a:srgbClr val="FF6600"/>
                </a:solidFill>
              </a:rPr>
              <a:t>deterministic</a:t>
            </a:r>
          </a:p>
          <a:p>
            <a:pPr lvl="1"/>
            <a:endParaRPr lang="en-US" dirty="0"/>
          </a:p>
          <a:p>
            <a:r>
              <a:rPr lang="en-US" i="1" dirty="0" smtClean="0"/>
              <a:t>Global routing state </a:t>
            </a:r>
            <a:r>
              <a:rPr lang="en-US" dirty="0" smtClean="0"/>
              <a:t>means collection of routing state in each of the routers</a:t>
            </a:r>
          </a:p>
          <a:p>
            <a:pPr lvl="1"/>
            <a:r>
              <a:rPr lang="en-US" dirty="0" smtClean="0"/>
              <a:t>Will focus on where this routing state comes from</a:t>
            </a:r>
          </a:p>
          <a:p>
            <a:pPr lvl="1"/>
            <a:r>
              <a:rPr lang="en-US" dirty="0" smtClean="0"/>
              <a:t>But first, a few preliminaries….</a:t>
            </a:r>
          </a:p>
          <a:p>
            <a:pPr marL="339725" lvl="1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8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</a:t>
            </a:r>
            <a:r>
              <a:rPr lang="en-US" dirty="0" err="1" smtClean="0"/>
              <a:t>vs</a:t>
            </a:r>
            <a:r>
              <a:rPr lang="en-US" dirty="0" smtClean="0"/>
              <a:t>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Forwarding: “data plane”</a:t>
            </a:r>
          </a:p>
          <a:p>
            <a:pPr lvl="1"/>
            <a:r>
              <a:rPr lang="en-US" dirty="0"/>
              <a:t>Directing a data packet to an outgoing link</a:t>
            </a:r>
          </a:p>
          <a:p>
            <a:pPr lvl="1"/>
            <a:r>
              <a:rPr lang="en-US" dirty="0"/>
              <a:t>Individual router using </a:t>
            </a:r>
            <a:r>
              <a:rPr lang="en-US" dirty="0" smtClean="0"/>
              <a:t>routing state</a:t>
            </a:r>
            <a:endParaRPr lang="en-US" dirty="0"/>
          </a:p>
          <a:p>
            <a:r>
              <a:rPr lang="en-US" dirty="0"/>
              <a:t>Routing: “control plane”</a:t>
            </a:r>
          </a:p>
          <a:p>
            <a:pPr lvl="1"/>
            <a:r>
              <a:rPr lang="en-US" dirty="0"/>
              <a:t>Computing paths the packets will follow</a:t>
            </a:r>
          </a:p>
          <a:p>
            <a:pPr lvl="1"/>
            <a:r>
              <a:rPr lang="en-US" dirty="0"/>
              <a:t>Routers talking amongst themselves</a:t>
            </a:r>
          </a:p>
          <a:p>
            <a:pPr lvl="1"/>
            <a:r>
              <a:rPr lang="en-US" dirty="0"/>
              <a:t>Jointly creating </a:t>
            </a:r>
            <a:r>
              <a:rPr lang="en-US" dirty="0" smtClean="0"/>
              <a:t>the routing state</a:t>
            </a:r>
            <a:endParaRPr lang="en-US" dirty="0"/>
          </a:p>
          <a:p>
            <a:r>
              <a:rPr lang="en-US" dirty="0" smtClean="0"/>
              <a:t>Two very different timescales….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19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Context and Terminology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189" y="228600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179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189" y="57371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89" y="48227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4511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 bwMode="auto">
          <a:xfrm>
            <a:off x="2895600" y="3886200"/>
            <a:ext cx="2133600" cy="1600200"/>
          </a:xfrm>
          <a:prstGeom prst="cloud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Cloud 11"/>
          <p:cNvSpPr/>
          <p:nvPr/>
        </p:nvSpPr>
        <p:spPr bwMode="auto">
          <a:xfrm>
            <a:off x="1600200" y="2133600"/>
            <a:ext cx="2133600" cy="16002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Cloud 12"/>
          <p:cNvSpPr/>
          <p:nvPr/>
        </p:nvSpPr>
        <p:spPr bwMode="auto">
          <a:xfrm>
            <a:off x="5638800" y="2971800"/>
            <a:ext cx="2133600" cy="16002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Cube 10"/>
          <p:cNvSpPr/>
          <p:nvPr/>
        </p:nvSpPr>
        <p:spPr bwMode="auto">
          <a:xfrm>
            <a:off x="1524000" y="2895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Cube 16"/>
          <p:cNvSpPr/>
          <p:nvPr/>
        </p:nvSpPr>
        <p:spPr bwMode="auto">
          <a:xfrm>
            <a:off x="2514600" y="2895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Cube 17"/>
          <p:cNvSpPr/>
          <p:nvPr/>
        </p:nvSpPr>
        <p:spPr bwMode="auto">
          <a:xfrm>
            <a:off x="3276600" y="2514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9" name="Cube 18"/>
          <p:cNvSpPr/>
          <p:nvPr/>
        </p:nvSpPr>
        <p:spPr bwMode="auto">
          <a:xfrm>
            <a:off x="3124200" y="3276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0" name="Cube 19"/>
          <p:cNvSpPr/>
          <p:nvPr/>
        </p:nvSpPr>
        <p:spPr bwMode="auto">
          <a:xfrm>
            <a:off x="2209800" y="34290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1" name="Cube 20"/>
          <p:cNvSpPr/>
          <p:nvPr/>
        </p:nvSpPr>
        <p:spPr bwMode="auto">
          <a:xfrm>
            <a:off x="2895600" y="46482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2" name="Cube 21"/>
          <p:cNvSpPr/>
          <p:nvPr/>
        </p:nvSpPr>
        <p:spPr bwMode="auto">
          <a:xfrm>
            <a:off x="3124200" y="4038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3" name="Cube 22"/>
          <p:cNvSpPr/>
          <p:nvPr/>
        </p:nvSpPr>
        <p:spPr bwMode="auto">
          <a:xfrm>
            <a:off x="4572000" y="4038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4" name="Cube 23"/>
          <p:cNvSpPr/>
          <p:nvPr/>
        </p:nvSpPr>
        <p:spPr bwMode="auto">
          <a:xfrm>
            <a:off x="3429000" y="51054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5" name="Cube 24"/>
          <p:cNvSpPr/>
          <p:nvPr/>
        </p:nvSpPr>
        <p:spPr bwMode="auto">
          <a:xfrm>
            <a:off x="4343400" y="49530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6" name="Cube 25"/>
          <p:cNvSpPr/>
          <p:nvPr/>
        </p:nvSpPr>
        <p:spPr bwMode="auto">
          <a:xfrm>
            <a:off x="5638800" y="3657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7" name="Cube 26"/>
          <p:cNvSpPr/>
          <p:nvPr/>
        </p:nvSpPr>
        <p:spPr bwMode="auto">
          <a:xfrm>
            <a:off x="6096000" y="32004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8" name="Cube 27"/>
          <p:cNvSpPr/>
          <p:nvPr/>
        </p:nvSpPr>
        <p:spPr bwMode="auto">
          <a:xfrm>
            <a:off x="7391400" y="3657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9" name="Cube 28"/>
          <p:cNvSpPr/>
          <p:nvPr/>
        </p:nvSpPr>
        <p:spPr bwMode="auto">
          <a:xfrm>
            <a:off x="6400800" y="42672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0" name="Cube 29"/>
          <p:cNvSpPr/>
          <p:nvPr/>
        </p:nvSpPr>
        <p:spPr bwMode="auto">
          <a:xfrm>
            <a:off x="6858000" y="32004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1" name="Cube 30"/>
          <p:cNvSpPr/>
          <p:nvPr/>
        </p:nvSpPr>
        <p:spPr bwMode="auto">
          <a:xfrm>
            <a:off x="3810000" y="4419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Cube 31"/>
          <p:cNvSpPr/>
          <p:nvPr/>
        </p:nvSpPr>
        <p:spPr bwMode="auto">
          <a:xfrm>
            <a:off x="2667000" y="23622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066800" y="3036910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3657600" y="2665435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7696200" y="3733800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2438400" y="4799035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8" idx="0"/>
          </p:cNvCxnSpPr>
          <p:nvPr/>
        </p:nvCxnSpPr>
        <p:spPr bwMode="auto">
          <a:xfrm flipV="1">
            <a:off x="3131095" y="5334000"/>
            <a:ext cx="450305" cy="40318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11" idx="5"/>
            <a:endCxn id="32" idx="2"/>
          </p:cNvCxnSpPr>
          <p:nvPr/>
        </p:nvCxnSpPr>
        <p:spPr bwMode="auto">
          <a:xfrm flipV="1">
            <a:off x="1905000" y="2505075"/>
            <a:ext cx="762000" cy="4762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8" idx="3"/>
            <a:endCxn id="19" idx="0"/>
          </p:cNvCxnSpPr>
          <p:nvPr/>
        </p:nvCxnSpPr>
        <p:spPr bwMode="auto">
          <a:xfrm flipH="1">
            <a:off x="3343275" y="2743200"/>
            <a:ext cx="9525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endCxn id="20" idx="2"/>
          </p:cNvCxnSpPr>
          <p:nvPr/>
        </p:nvCxnSpPr>
        <p:spPr bwMode="auto">
          <a:xfrm>
            <a:off x="1828800" y="3124200"/>
            <a:ext cx="381000" cy="4476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17" idx="3"/>
            <a:endCxn id="20" idx="0"/>
          </p:cNvCxnSpPr>
          <p:nvPr/>
        </p:nvCxnSpPr>
        <p:spPr bwMode="auto">
          <a:xfrm flipH="1">
            <a:off x="2428875" y="3124200"/>
            <a:ext cx="24765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20" idx="5"/>
            <a:endCxn id="19" idx="2"/>
          </p:cNvCxnSpPr>
          <p:nvPr/>
        </p:nvCxnSpPr>
        <p:spPr bwMode="auto">
          <a:xfrm flipV="1">
            <a:off x="2590800" y="3419475"/>
            <a:ext cx="533400" cy="952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stCxn id="18" idx="2"/>
          </p:cNvCxnSpPr>
          <p:nvPr/>
        </p:nvCxnSpPr>
        <p:spPr bwMode="auto">
          <a:xfrm flipH="1" flipV="1">
            <a:off x="3048000" y="2514600"/>
            <a:ext cx="228600" cy="1428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32" idx="3"/>
            <a:endCxn id="17" idx="0"/>
          </p:cNvCxnSpPr>
          <p:nvPr/>
        </p:nvCxnSpPr>
        <p:spPr bwMode="auto">
          <a:xfrm flipH="1">
            <a:off x="2733675" y="2590800"/>
            <a:ext cx="9525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19" idx="3"/>
          </p:cNvCxnSpPr>
          <p:nvPr/>
        </p:nvCxnSpPr>
        <p:spPr bwMode="auto">
          <a:xfrm flipH="1">
            <a:off x="3276600" y="3505200"/>
            <a:ext cx="9525" cy="5143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31" idx="1"/>
          </p:cNvCxnSpPr>
          <p:nvPr/>
        </p:nvCxnSpPr>
        <p:spPr bwMode="auto">
          <a:xfrm flipH="1" flipV="1">
            <a:off x="3429001" y="4171950"/>
            <a:ext cx="542924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21" idx="0"/>
            <a:endCxn id="22" idx="3"/>
          </p:cNvCxnSpPr>
          <p:nvPr/>
        </p:nvCxnSpPr>
        <p:spPr bwMode="auto">
          <a:xfrm flipV="1">
            <a:off x="3114675" y="4267200"/>
            <a:ext cx="17145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endCxn id="24" idx="0"/>
          </p:cNvCxnSpPr>
          <p:nvPr/>
        </p:nvCxnSpPr>
        <p:spPr bwMode="auto">
          <a:xfrm>
            <a:off x="3267075" y="4800600"/>
            <a:ext cx="3810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endCxn id="25" idx="0"/>
          </p:cNvCxnSpPr>
          <p:nvPr/>
        </p:nvCxnSpPr>
        <p:spPr bwMode="auto">
          <a:xfrm flipH="1">
            <a:off x="4562475" y="4267200"/>
            <a:ext cx="161926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>
            <a:stCxn id="23" idx="2"/>
            <a:endCxn id="31" idx="5"/>
          </p:cNvCxnSpPr>
          <p:nvPr/>
        </p:nvCxnSpPr>
        <p:spPr bwMode="auto">
          <a:xfrm flipH="1">
            <a:off x="4191000" y="4181475"/>
            <a:ext cx="381000" cy="3238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24" idx="4"/>
            <a:endCxn id="25" idx="2"/>
          </p:cNvCxnSpPr>
          <p:nvPr/>
        </p:nvCxnSpPr>
        <p:spPr bwMode="auto">
          <a:xfrm flipV="1">
            <a:off x="3752850" y="5095875"/>
            <a:ext cx="59055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24" idx="0"/>
            <a:endCxn id="31" idx="3"/>
          </p:cNvCxnSpPr>
          <p:nvPr/>
        </p:nvCxnSpPr>
        <p:spPr bwMode="auto">
          <a:xfrm flipV="1">
            <a:off x="3648075" y="4648200"/>
            <a:ext cx="32385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26" idx="2"/>
          </p:cNvCxnSpPr>
          <p:nvPr/>
        </p:nvCxnSpPr>
        <p:spPr bwMode="auto">
          <a:xfrm flipH="1">
            <a:off x="4953000" y="3800475"/>
            <a:ext cx="685800" cy="3143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>
            <a:stCxn id="26" idx="3"/>
            <a:endCxn id="29" idx="2"/>
          </p:cNvCxnSpPr>
          <p:nvPr/>
        </p:nvCxnSpPr>
        <p:spPr bwMode="auto">
          <a:xfrm>
            <a:off x="5800725" y="3886200"/>
            <a:ext cx="600075" cy="5238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>
            <a:stCxn id="28" idx="3"/>
            <a:endCxn id="29" idx="4"/>
          </p:cNvCxnSpPr>
          <p:nvPr/>
        </p:nvCxnSpPr>
        <p:spPr bwMode="auto">
          <a:xfrm flipH="1">
            <a:off x="6724650" y="3886200"/>
            <a:ext cx="828675" cy="5238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>
            <a:stCxn id="30" idx="2"/>
            <a:endCxn id="27" idx="5"/>
          </p:cNvCxnSpPr>
          <p:nvPr/>
        </p:nvCxnSpPr>
        <p:spPr bwMode="auto">
          <a:xfrm flipH="1" flipV="1">
            <a:off x="6477000" y="3286125"/>
            <a:ext cx="381000" cy="571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>
            <a:stCxn id="27" idx="3"/>
            <a:endCxn id="26" idx="5"/>
          </p:cNvCxnSpPr>
          <p:nvPr/>
        </p:nvCxnSpPr>
        <p:spPr bwMode="auto">
          <a:xfrm flipH="1">
            <a:off x="6019800" y="3429000"/>
            <a:ext cx="238125" cy="3143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28" idx="1"/>
            <a:endCxn id="30" idx="4"/>
          </p:cNvCxnSpPr>
          <p:nvPr/>
        </p:nvCxnSpPr>
        <p:spPr bwMode="auto">
          <a:xfrm flipH="1" flipV="1">
            <a:off x="7181850" y="3343275"/>
            <a:ext cx="371475" cy="3714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29" idx="0"/>
            <a:endCxn id="30" idx="3"/>
          </p:cNvCxnSpPr>
          <p:nvPr/>
        </p:nvCxnSpPr>
        <p:spPr bwMode="auto">
          <a:xfrm flipV="1">
            <a:off x="6619875" y="3429000"/>
            <a:ext cx="400050" cy="838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flipH="1" flipV="1">
            <a:off x="6553200" y="4549820"/>
            <a:ext cx="6895" cy="32698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Rounded Rectangle 72"/>
          <p:cNvSpPr/>
          <p:nvPr/>
        </p:nvSpPr>
        <p:spPr bwMode="auto">
          <a:xfrm>
            <a:off x="6096000" y="1524000"/>
            <a:ext cx="2133600" cy="12192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“End hosts”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chemeClr val="bg1"/>
                </a:solidFill>
              </a:rPr>
              <a:t>“Clients”, “Users”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“End points”</a:t>
            </a:r>
          </a:p>
        </p:txBody>
      </p:sp>
      <p:sp>
        <p:nvSpPr>
          <p:cNvPr id="123" name="Rounded Rectangle 122"/>
          <p:cNvSpPr/>
          <p:nvPr/>
        </p:nvSpPr>
        <p:spPr bwMode="auto">
          <a:xfrm>
            <a:off x="5486400" y="5486400"/>
            <a:ext cx="2743200" cy="609600"/>
          </a:xfrm>
          <a:prstGeom prst="roundRect">
            <a:avLst/>
          </a:prstGeom>
          <a:solidFill>
            <a:srgbClr val="0000FF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“Interior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Routers”</a:t>
            </a: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3962400" y="2667000"/>
            <a:ext cx="2743200" cy="609600"/>
          </a:xfrm>
          <a:prstGeom prst="roundRect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“Border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Routers”</a:t>
            </a:r>
          </a:p>
        </p:txBody>
      </p:sp>
      <p:sp>
        <p:nvSpPr>
          <p:cNvPr id="125" name="Rounded Rectangle 124"/>
          <p:cNvSpPr/>
          <p:nvPr/>
        </p:nvSpPr>
        <p:spPr bwMode="auto">
          <a:xfrm>
            <a:off x="685800" y="457200"/>
            <a:ext cx="7239000" cy="8382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“Autonomous </a:t>
            </a:r>
            <a:r>
              <a:rPr lang="en-US" b="0" dirty="0" smtClean="0">
                <a:solidFill>
                  <a:schemeClr val="bg1"/>
                </a:solidFill>
              </a:rPr>
              <a:t>System (AS)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” or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“Domain”</a:t>
            </a:r>
            <a:r>
              <a:rPr lang="en-US" b="0" dirty="0">
                <a:solidFill>
                  <a:schemeClr val="bg1"/>
                </a:solidFill>
              </a:rPr>
              <a:t/>
            </a:r>
            <a:br>
              <a:rPr lang="en-US" b="0" dirty="0">
                <a:solidFill>
                  <a:schemeClr val="bg1"/>
                </a:solidFill>
              </a:rPr>
            </a:br>
            <a:r>
              <a:rPr lang="en-US" b="0" dirty="0" smtClean="0">
                <a:solidFill>
                  <a:schemeClr val="bg1"/>
                </a:solidFill>
              </a:rPr>
              <a:t>Region of a network under a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single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administrative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entity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228600" y="2667000"/>
            <a:ext cx="12192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3657600" y="2209800"/>
            <a:ext cx="12192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7620000" y="3352800"/>
            <a:ext cx="12192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1600200" y="4419600"/>
            <a:ext cx="12192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6096000" y="4800600"/>
            <a:ext cx="12192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4267200" y="3886200"/>
            <a:ext cx="8382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5410200" y="3505200"/>
            <a:ext cx="8382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2895600" y="3048000"/>
            <a:ext cx="8382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2895600" y="3886200"/>
            <a:ext cx="8382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438400" y="1295400"/>
            <a:ext cx="3505200" cy="2590800"/>
            <a:chOff x="2438400" y="1295400"/>
            <a:chExt cx="3505200" cy="2590800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>
              <a:off x="2438400" y="1295400"/>
              <a:ext cx="76200" cy="9144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>
              <a:off x="3962400" y="1295400"/>
              <a:ext cx="152400" cy="25908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7" name="Straight Arrow Connector 76"/>
            <p:cNvCxnSpPr/>
            <p:nvPr/>
          </p:nvCxnSpPr>
          <p:spPr bwMode="auto">
            <a:xfrm>
              <a:off x="4419600" y="1371600"/>
              <a:ext cx="1524000" cy="19812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1371600" y="2667000"/>
            <a:ext cx="6019800" cy="2667000"/>
            <a:chOff x="1371600" y="2667000"/>
            <a:chExt cx="6019800" cy="2667000"/>
          </a:xfrm>
        </p:grpSpPr>
        <p:sp>
          <p:nvSpPr>
            <p:cNvPr id="80" name="Oval 79"/>
            <p:cNvSpPr/>
            <p:nvPr/>
          </p:nvSpPr>
          <p:spPr bwMode="auto">
            <a:xfrm>
              <a:off x="1371600" y="2667000"/>
              <a:ext cx="685800" cy="5334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urier New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3581400" y="4267200"/>
              <a:ext cx="838200" cy="6096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urier New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2362200" y="2667000"/>
              <a:ext cx="685800" cy="5334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urier New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4191000" y="4800600"/>
              <a:ext cx="685800" cy="5334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urier New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6705600" y="3048000"/>
              <a:ext cx="685800" cy="5334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urier New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6248400" y="4114800"/>
              <a:ext cx="685800" cy="5334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urier New" charset="0"/>
              </a:endParaRPr>
            </a:p>
          </p:txBody>
        </p:sp>
      </p:grpSp>
      <p:sp>
        <p:nvSpPr>
          <p:cNvPr id="91" name="Freeform 90"/>
          <p:cNvSpPr/>
          <p:nvPr/>
        </p:nvSpPr>
        <p:spPr>
          <a:xfrm>
            <a:off x="1064110" y="3266204"/>
            <a:ext cx="5565290" cy="1610596"/>
          </a:xfrm>
          <a:custGeom>
            <a:avLst/>
            <a:gdLst>
              <a:gd name="connsiteX0" fmla="*/ 0 w 5565290"/>
              <a:gd name="connsiteY0" fmla="*/ 11246 h 1610596"/>
              <a:gd name="connsiteX1" fmla="*/ 564396 w 5565290"/>
              <a:gd name="connsiteY1" fmla="*/ 42605 h 1610596"/>
              <a:gd name="connsiteX2" fmla="*/ 1285569 w 5565290"/>
              <a:gd name="connsiteY2" fmla="*/ 356204 h 1610596"/>
              <a:gd name="connsiteX3" fmla="*/ 2194874 w 5565290"/>
              <a:gd name="connsiteY3" fmla="*/ 356204 h 1610596"/>
              <a:gd name="connsiteX4" fmla="*/ 2257584 w 5565290"/>
              <a:gd name="connsiteY4" fmla="*/ 936360 h 1610596"/>
              <a:gd name="connsiteX5" fmla="*/ 2931724 w 5565290"/>
              <a:gd name="connsiteY5" fmla="*/ 1281318 h 1610596"/>
              <a:gd name="connsiteX6" fmla="*/ 3652897 w 5565290"/>
              <a:gd name="connsiteY6" fmla="*/ 1030440 h 1610596"/>
              <a:gd name="connsiteX7" fmla="*/ 4734656 w 5565290"/>
              <a:gd name="connsiteY7" fmla="*/ 560042 h 1610596"/>
              <a:gd name="connsiteX8" fmla="*/ 5502862 w 5565290"/>
              <a:gd name="connsiteY8" fmla="*/ 1296998 h 1610596"/>
              <a:gd name="connsiteX9" fmla="*/ 5518539 w 5565290"/>
              <a:gd name="connsiteY9" fmla="*/ 1610596 h 161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5290" h="1610596">
                <a:moveTo>
                  <a:pt x="0" y="11246"/>
                </a:moveTo>
                <a:cubicBezTo>
                  <a:pt x="175067" y="-1821"/>
                  <a:pt x="350135" y="-14888"/>
                  <a:pt x="564396" y="42605"/>
                </a:cubicBezTo>
                <a:cubicBezTo>
                  <a:pt x="778657" y="100098"/>
                  <a:pt x="1013823" y="303938"/>
                  <a:pt x="1285569" y="356204"/>
                </a:cubicBezTo>
                <a:cubicBezTo>
                  <a:pt x="1557315" y="408471"/>
                  <a:pt x="2032872" y="259511"/>
                  <a:pt x="2194874" y="356204"/>
                </a:cubicBezTo>
                <a:cubicBezTo>
                  <a:pt x="2356876" y="452897"/>
                  <a:pt x="2134776" y="782174"/>
                  <a:pt x="2257584" y="936360"/>
                </a:cubicBezTo>
                <a:cubicBezTo>
                  <a:pt x="2380392" y="1090546"/>
                  <a:pt x="2699172" y="1265638"/>
                  <a:pt x="2931724" y="1281318"/>
                </a:cubicBezTo>
                <a:cubicBezTo>
                  <a:pt x="3164276" y="1296998"/>
                  <a:pt x="3352408" y="1150653"/>
                  <a:pt x="3652897" y="1030440"/>
                </a:cubicBezTo>
                <a:cubicBezTo>
                  <a:pt x="3953386" y="910227"/>
                  <a:pt x="4426329" y="515616"/>
                  <a:pt x="4734656" y="560042"/>
                </a:cubicBezTo>
                <a:cubicBezTo>
                  <a:pt x="5042983" y="604468"/>
                  <a:pt x="5372215" y="1121906"/>
                  <a:pt x="5502862" y="1296998"/>
                </a:cubicBezTo>
                <a:cubicBezTo>
                  <a:pt x="5633509" y="1472090"/>
                  <a:pt x="5518539" y="1610596"/>
                  <a:pt x="5518539" y="1610596"/>
                </a:cubicBezTo>
              </a:path>
            </a:pathLst>
          </a:custGeom>
          <a:ln w="57150" cmpd="sng">
            <a:solidFill>
              <a:srgbClr val="008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2" name="Rounded Rectangle 91"/>
          <p:cNvSpPr/>
          <p:nvPr/>
        </p:nvSpPr>
        <p:spPr bwMode="auto">
          <a:xfrm>
            <a:off x="762000" y="3810000"/>
            <a:ext cx="2133600" cy="609600"/>
          </a:xfrm>
          <a:prstGeom prst="roundRect">
            <a:avLst/>
          </a:prstGeom>
          <a:solidFill>
            <a:srgbClr val="008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“Route” or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“Path”</a:t>
            </a:r>
          </a:p>
        </p:txBody>
      </p:sp>
      <p:sp>
        <p:nvSpPr>
          <p:cNvPr id="8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16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3" grpId="0" animBg="1"/>
      <p:bldP spid="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91" grpId="0" animBg="1"/>
      <p:bldP spid="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5EBB-C536-E44B-A239-9A2987AEE65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4</a:t>
            </a:r>
            <a:r>
              <a:rPr lang="en-US" dirty="0"/>
              <a:t>: </a:t>
            </a:r>
            <a:r>
              <a:rPr lang="en-US" dirty="0" smtClean="0"/>
              <a:t>Network Layer</a:t>
            </a:r>
            <a:endParaRPr lang="en-US" dirty="0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515" y="1220804"/>
            <a:ext cx="80645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ZapfDingbats" charset="0"/>
              <a:buNone/>
            </a:pPr>
            <a:r>
              <a:rPr lang="en-US" sz="3200" u="sng" dirty="0" smtClean="0">
                <a:solidFill>
                  <a:srgbClr val="FF0000"/>
                </a:solidFill>
              </a:rPr>
              <a:t>Our goals</a:t>
            </a:r>
            <a:r>
              <a:rPr lang="en-US" sz="3200" u="sng" dirty="0">
                <a:solidFill>
                  <a:srgbClr val="FF0000"/>
                </a:solidFill>
              </a:rPr>
              <a:t>:</a:t>
            </a:r>
            <a:r>
              <a:rPr lang="en-US" sz="3200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understand principles behind </a:t>
            </a:r>
            <a:r>
              <a:rPr lang="en-US" dirty="0" smtClean="0"/>
              <a:t>network layer </a:t>
            </a:r>
            <a:r>
              <a:rPr lang="en-US" dirty="0"/>
              <a:t>services: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network layer </a:t>
            </a:r>
            <a:r>
              <a:rPr lang="en-US" dirty="0"/>
              <a:t>service models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forwarding versus </a:t>
            </a:r>
            <a:r>
              <a:rPr lang="en-US" dirty="0" smtClean="0"/>
              <a:t>routing (versus switching)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how a router works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routing (path selection)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IPv6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For the most part, the Internet is our example – again.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59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Context and Terminology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189" y="228600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179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189" y="57371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89" y="48227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4511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 bwMode="auto">
          <a:xfrm>
            <a:off x="2895600" y="3886200"/>
            <a:ext cx="2133600" cy="1600200"/>
          </a:xfrm>
          <a:prstGeom prst="cloud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Cloud 11"/>
          <p:cNvSpPr/>
          <p:nvPr/>
        </p:nvSpPr>
        <p:spPr bwMode="auto">
          <a:xfrm>
            <a:off x="1600200" y="2133600"/>
            <a:ext cx="2133600" cy="16002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Cloud 12"/>
          <p:cNvSpPr/>
          <p:nvPr/>
        </p:nvSpPr>
        <p:spPr bwMode="auto">
          <a:xfrm>
            <a:off x="5638800" y="2971800"/>
            <a:ext cx="2133600" cy="16002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Cube 10"/>
          <p:cNvSpPr/>
          <p:nvPr/>
        </p:nvSpPr>
        <p:spPr bwMode="auto">
          <a:xfrm>
            <a:off x="1524000" y="2895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Cube 16"/>
          <p:cNvSpPr/>
          <p:nvPr/>
        </p:nvSpPr>
        <p:spPr bwMode="auto">
          <a:xfrm>
            <a:off x="2514600" y="2895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Cube 17"/>
          <p:cNvSpPr/>
          <p:nvPr/>
        </p:nvSpPr>
        <p:spPr bwMode="auto">
          <a:xfrm>
            <a:off x="3276600" y="2514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9" name="Cube 18"/>
          <p:cNvSpPr/>
          <p:nvPr/>
        </p:nvSpPr>
        <p:spPr bwMode="auto">
          <a:xfrm>
            <a:off x="3124200" y="3276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0" name="Cube 19"/>
          <p:cNvSpPr/>
          <p:nvPr/>
        </p:nvSpPr>
        <p:spPr bwMode="auto">
          <a:xfrm>
            <a:off x="2209800" y="3276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1" name="Cube 20"/>
          <p:cNvSpPr/>
          <p:nvPr/>
        </p:nvSpPr>
        <p:spPr bwMode="auto">
          <a:xfrm>
            <a:off x="2895600" y="46482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2" name="Cube 21"/>
          <p:cNvSpPr/>
          <p:nvPr/>
        </p:nvSpPr>
        <p:spPr bwMode="auto">
          <a:xfrm>
            <a:off x="3124200" y="4038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3" name="Cube 22"/>
          <p:cNvSpPr/>
          <p:nvPr/>
        </p:nvSpPr>
        <p:spPr bwMode="auto">
          <a:xfrm>
            <a:off x="4572000" y="4038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4" name="Cube 23"/>
          <p:cNvSpPr/>
          <p:nvPr/>
        </p:nvSpPr>
        <p:spPr bwMode="auto">
          <a:xfrm>
            <a:off x="3429000" y="51054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5" name="Cube 24"/>
          <p:cNvSpPr/>
          <p:nvPr/>
        </p:nvSpPr>
        <p:spPr bwMode="auto">
          <a:xfrm>
            <a:off x="4343400" y="49530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6" name="Cube 25"/>
          <p:cNvSpPr/>
          <p:nvPr/>
        </p:nvSpPr>
        <p:spPr bwMode="auto">
          <a:xfrm>
            <a:off x="5638800" y="3657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7" name="Cube 26"/>
          <p:cNvSpPr/>
          <p:nvPr/>
        </p:nvSpPr>
        <p:spPr bwMode="auto">
          <a:xfrm>
            <a:off x="6096000" y="32004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8" name="Cube 27"/>
          <p:cNvSpPr/>
          <p:nvPr/>
        </p:nvSpPr>
        <p:spPr bwMode="auto">
          <a:xfrm>
            <a:off x="7391400" y="3657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9" name="Cube 28"/>
          <p:cNvSpPr/>
          <p:nvPr/>
        </p:nvSpPr>
        <p:spPr bwMode="auto">
          <a:xfrm>
            <a:off x="6400800" y="42672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0" name="Cube 29"/>
          <p:cNvSpPr/>
          <p:nvPr/>
        </p:nvSpPr>
        <p:spPr bwMode="auto">
          <a:xfrm>
            <a:off x="6858000" y="32004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1" name="Cube 30"/>
          <p:cNvSpPr/>
          <p:nvPr/>
        </p:nvSpPr>
        <p:spPr bwMode="auto">
          <a:xfrm>
            <a:off x="3810000" y="4419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Cube 31"/>
          <p:cNvSpPr/>
          <p:nvPr/>
        </p:nvSpPr>
        <p:spPr bwMode="auto">
          <a:xfrm>
            <a:off x="2667000" y="23622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066800" y="3036910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3657600" y="2665435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7696200" y="3733800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2438400" y="4799035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8" idx="0"/>
          </p:cNvCxnSpPr>
          <p:nvPr/>
        </p:nvCxnSpPr>
        <p:spPr bwMode="auto">
          <a:xfrm flipV="1">
            <a:off x="3131095" y="5334000"/>
            <a:ext cx="450305" cy="40318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11" idx="5"/>
            <a:endCxn id="32" idx="2"/>
          </p:cNvCxnSpPr>
          <p:nvPr/>
        </p:nvCxnSpPr>
        <p:spPr bwMode="auto">
          <a:xfrm flipV="1">
            <a:off x="1905000" y="2505075"/>
            <a:ext cx="762000" cy="4762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8" idx="3"/>
            <a:endCxn id="19" idx="0"/>
          </p:cNvCxnSpPr>
          <p:nvPr/>
        </p:nvCxnSpPr>
        <p:spPr bwMode="auto">
          <a:xfrm flipH="1">
            <a:off x="3343275" y="2743200"/>
            <a:ext cx="9525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endCxn id="20" idx="2"/>
          </p:cNvCxnSpPr>
          <p:nvPr/>
        </p:nvCxnSpPr>
        <p:spPr bwMode="auto">
          <a:xfrm>
            <a:off x="1828800" y="3133725"/>
            <a:ext cx="381000" cy="2857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17" idx="3"/>
            <a:endCxn id="20" idx="0"/>
          </p:cNvCxnSpPr>
          <p:nvPr/>
        </p:nvCxnSpPr>
        <p:spPr bwMode="auto">
          <a:xfrm flipH="1">
            <a:off x="2428875" y="3124200"/>
            <a:ext cx="24765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20" idx="5"/>
            <a:endCxn id="19" idx="2"/>
          </p:cNvCxnSpPr>
          <p:nvPr/>
        </p:nvCxnSpPr>
        <p:spPr bwMode="auto">
          <a:xfrm>
            <a:off x="2590800" y="3362325"/>
            <a:ext cx="533400" cy="571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stCxn id="18" idx="2"/>
          </p:cNvCxnSpPr>
          <p:nvPr/>
        </p:nvCxnSpPr>
        <p:spPr bwMode="auto">
          <a:xfrm flipH="1" flipV="1">
            <a:off x="3048000" y="2514600"/>
            <a:ext cx="228600" cy="1428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32" idx="3"/>
            <a:endCxn id="17" idx="0"/>
          </p:cNvCxnSpPr>
          <p:nvPr/>
        </p:nvCxnSpPr>
        <p:spPr bwMode="auto">
          <a:xfrm flipH="1">
            <a:off x="2733675" y="2590800"/>
            <a:ext cx="9525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19" idx="3"/>
          </p:cNvCxnSpPr>
          <p:nvPr/>
        </p:nvCxnSpPr>
        <p:spPr bwMode="auto">
          <a:xfrm flipH="1">
            <a:off x="3276600" y="3505200"/>
            <a:ext cx="9525" cy="5143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31" idx="1"/>
          </p:cNvCxnSpPr>
          <p:nvPr/>
        </p:nvCxnSpPr>
        <p:spPr bwMode="auto">
          <a:xfrm flipH="1" flipV="1">
            <a:off x="3429001" y="4171950"/>
            <a:ext cx="542924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21" idx="0"/>
            <a:endCxn id="22" idx="3"/>
          </p:cNvCxnSpPr>
          <p:nvPr/>
        </p:nvCxnSpPr>
        <p:spPr bwMode="auto">
          <a:xfrm flipV="1">
            <a:off x="3114675" y="4267200"/>
            <a:ext cx="17145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endCxn id="24" idx="0"/>
          </p:cNvCxnSpPr>
          <p:nvPr/>
        </p:nvCxnSpPr>
        <p:spPr bwMode="auto">
          <a:xfrm>
            <a:off x="3267075" y="4800600"/>
            <a:ext cx="3810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endCxn id="25" idx="0"/>
          </p:cNvCxnSpPr>
          <p:nvPr/>
        </p:nvCxnSpPr>
        <p:spPr bwMode="auto">
          <a:xfrm flipH="1">
            <a:off x="4562475" y="4267200"/>
            <a:ext cx="161926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>
            <a:stCxn id="23" idx="2"/>
            <a:endCxn id="31" idx="5"/>
          </p:cNvCxnSpPr>
          <p:nvPr/>
        </p:nvCxnSpPr>
        <p:spPr bwMode="auto">
          <a:xfrm flipH="1">
            <a:off x="4191000" y="4181475"/>
            <a:ext cx="381000" cy="3238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24" idx="4"/>
            <a:endCxn id="25" idx="2"/>
          </p:cNvCxnSpPr>
          <p:nvPr/>
        </p:nvCxnSpPr>
        <p:spPr bwMode="auto">
          <a:xfrm flipV="1">
            <a:off x="3752850" y="5095875"/>
            <a:ext cx="59055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24" idx="0"/>
            <a:endCxn id="31" idx="3"/>
          </p:cNvCxnSpPr>
          <p:nvPr/>
        </p:nvCxnSpPr>
        <p:spPr bwMode="auto">
          <a:xfrm flipV="1">
            <a:off x="3648075" y="4648200"/>
            <a:ext cx="32385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26" idx="2"/>
          </p:cNvCxnSpPr>
          <p:nvPr/>
        </p:nvCxnSpPr>
        <p:spPr bwMode="auto">
          <a:xfrm flipH="1">
            <a:off x="4953000" y="3800475"/>
            <a:ext cx="685800" cy="3143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>
            <a:stCxn id="26" idx="3"/>
            <a:endCxn id="29" idx="2"/>
          </p:cNvCxnSpPr>
          <p:nvPr/>
        </p:nvCxnSpPr>
        <p:spPr bwMode="auto">
          <a:xfrm>
            <a:off x="5800725" y="3886200"/>
            <a:ext cx="600075" cy="5238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>
            <a:stCxn id="28" idx="3"/>
            <a:endCxn id="29" idx="4"/>
          </p:cNvCxnSpPr>
          <p:nvPr/>
        </p:nvCxnSpPr>
        <p:spPr bwMode="auto">
          <a:xfrm flipH="1">
            <a:off x="6724650" y="3886200"/>
            <a:ext cx="828675" cy="5238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>
            <a:stCxn id="30" idx="2"/>
            <a:endCxn id="27" idx="5"/>
          </p:cNvCxnSpPr>
          <p:nvPr/>
        </p:nvCxnSpPr>
        <p:spPr bwMode="auto">
          <a:xfrm flipH="1" flipV="1">
            <a:off x="6477000" y="3286125"/>
            <a:ext cx="381000" cy="571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>
            <a:stCxn id="27" idx="3"/>
            <a:endCxn id="26" idx="5"/>
          </p:cNvCxnSpPr>
          <p:nvPr/>
        </p:nvCxnSpPr>
        <p:spPr bwMode="auto">
          <a:xfrm flipH="1">
            <a:off x="6019800" y="3429000"/>
            <a:ext cx="238125" cy="3143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28" idx="1"/>
            <a:endCxn id="30" idx="4"/>
          </p:cNvCxnSpPr>
          <p:nvPr/>
        </p:nvCxnSpPr>
        <p:spPr bwMode="auto">
          <a:xfrm flipH="1" flipV="1">
            <a:off x="7181850" y="3343275"/>
            <a:ext cx="371475" cy="3714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29" idx="0"/>
            <a:endCxn id="30" idx="3"/>
          </p:cNvCxnSpPr>
          <p:nvPr/>
        </p:nvCxnSpPr>
        <p:spPr bwMode="auto">
          <a:xfrm flipV="1">
            <a:off x="6619875" y="3429000"/>
            <a:ext cx="400050" cy="838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flipH="1" flipV="1">
            <a:off x="6553200" y="4549820"/>
            <a:ext cx="6895" cy="32698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2" name="Group 37"/>
          <p:cNvGrpSpPr>
            <a:grpSpLocks/>
          </p:cNvGrpSpPr>
          <p:nvPr/>
        </p:nvGrpSpPr>
        <p:grpSpPr bwMode="auto">
          <a:xfrm>
            <a:off x="762000" y="3125787"/>
            <a:ext cx="533400" cy="227013"/>
            <a:chOff x="885372" y="3276600"/>
            <a:chExt cx="1172028" cy="228600"/>
          </a:xfrm>
        </p:grpSpPr>
        <p:sp>
          <p:nvSpPr>
            <p:cNvPr id="64" name="Rectangle 63"/>
            <p:cNvSpPr/>
            <p:nvPr/>
          </p:nvSpPr>
          <p:spPr>
            <a:xfrm>
              <a:off x="885372" y="3276600"/>
              <a:ext cx="867455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" dirty="0"/>
                <a:t>111010010</a:t>
              </a:r>
              <a:endParaRPr lang="en-US" sz="8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677005" y="3276600"/>
              <a:ext cx="380395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MIT</a:t>
              </a:r>
            </a:p>
          </p:txBody>
        </p:sp>
      </p:grpSp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573130"/>
              </p:ext>
            </p:extLst>
          </p:nvPr>
        </p:nvGraphicFramePr>
        <p:xfrm>
          <a:off x="1629592" y="2438400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698867"/>
              </p:ext>
            </p:extLst>
          </p:nvPr>
        </p:nvGraphicFramePr>
        <p:xfrm>
          <a:off x="2286000" y="2819400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60094"/>
              </p:ext>
            </p:extLst>
          </p:nvPr>
        </p:nvGraphicFramePr>
        <p:xfrm>
          <a:off x="3153592" y="2895600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015243"/>
              </p:ext>
            </p:extLst>
          </p:nvPr>
        </p:nvGraphicFramePr>
        <p:xfrm>
          <a:off x="3305992" y="3695693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099121"/>
              </p:ext>
            </p:extLst>
          </p:nvPr>
        </p:nvGraphicFramePr>
        <p:xfrm>
          <a:off x="3886200" y="4000493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1" name="Table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331171"/>
              </p:ext>
            </p:extLst>
          </p:nvPr>
        </p:nvGraphicFramePr>
        <p:xfrm>
          <a:off x="4648200" y="3581400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2" name="Table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535267"/>
              </p:ext>
            </p:extLst>
          </p:nvPr>
        </p:nvGraphicFramePr>
        <p:xfrm>
          <a:off x="5668192" y="3276600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4" name="Tab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386143"/>
              </p:ext>
            </p:extLst>
          </p:nvPr>
        </p:nvGraphicFramePr>
        <p:xfrm>
          <a:off x="6506392" y="3810000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0" name="Picture 2" descr="C:\Documents and Settings\spratnas\Local Settings\Temporary Internet Files\Content.IE5\CLEFC5EZ\MCj0441738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75789" y="5391090"/>
            <a:ext cx="582211" cy="3693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000090"/>
                </a:solidFill>
              </a:rPr>
              <a:t>MIT</a:t>
            </a:r>
            <a:endParaRPr lang="en-US" sz="1800" b="0" dirty="0">
              <a:solidFill>
                <a:srgbClr val="000090"/>
              </a:solidFill>
            </a:endParaRPr>
          </a:p>
        </p:txBody>
      </p:sp>
      <p:sp>
        <p:nvSpPr>
          <p:cNvPr id="125" name="Rounded Rectangle 124"/>
          <p:cNvSpPr/>
          <p:nvPr/>
        </p:nvSpPr>
        <p:spPr bwMode="auto">
          <a:xfrm>
            <a:off x="228600" y="5334000"/>
            <a:ext cx="8229600" cy="1295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Internet routing protocols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lang="en-US" sz="2400" b="0" dirty="0" smtClean="0">
                <a:solidFill>
                  <a:schemeClr val="bg1"/>
                </a:solidFill>
              </a:rPr>
              <a:t>are responsible for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constructing </a:t>
            </a:r>
            <a:b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and updating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lang="en-US" sz="2400" b="0" dirty="0" smtClean="0">
                <a:solidFill>
                  <a:schemeClr val="bg1"/>
                </a:solidFill>
              </a:rPr>
              <a:t>the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forwarding tables at routers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0386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4439E-6 -1.5848E-6 L 0.0686 -0.01599 L 0.1372 0.03893 L 0.22282 0.02294 L 0.23497 0.12118 L 0.30687 0.14875 L 0.39267 0.1235 L 0.50938 0.06858 L 0.59673 0.18536 " pathEditMode="relative" ptsTypes="AAAAAAAAA">
                                      <p:cBhvr>
                                        <p:cTn id="11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Protocols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9067800" cy="498633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Routing protocols implement the core function of a network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Establish paths between nodes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Part </a:t>
            </a:r>
            <a:r>
              <a:rPr lang="en-US" dirty="0">
                <a:solidFill>
                  <a:srgbClr val="000090"/>
                </a:solidFill>
              </a:rPr>
              <a:t>of the network’s </a:t>
            </a:r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control plane</a:t>
            </a:r>
            <a:r>
              <a:rPr lang="en-US" dirty="0"/>
              <a:t>” </a:t>
            </a:r>
          </a:p>
          <a:p>
            <a:endParaRPr lang="en-US" sz="2400" dirty="0" smtClean="0"/>
          </a:p>
          <a:p>
            <a:r>
              <a:rPr lang="en-US" sz="2400" dirty="0" smtClean="0"/>
              <a:t>Network modeled as a graph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Routers are graph vertices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Links are edges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Edges have an associated “cost”</a:t>
            </a:r>
          </a:p>
          <a:p>
            <a:pPr lvl="2"/>
            <a:r>
              <a:rPr lang="en-US" dirty="0" smtClean="0">
                <a:solidFill>
                  <a:srgbClr val="000090"/>
                </a:solidFill>
              </a:rPr>
              <a:t>e.g., distance, loss  </a:t>
            </a:r>
            <a:br>
              <a:rPr lang="en-US" dirty="0" smtClean="0">
                <a:solidFill>
                  <a:srgbClr val="000090"/>
                </a:solidFill>
              </a:rPr>
            </a:br>
            <a:endParaRPr lang="en-US" dirty="0" smtClean="0">
              <a:solidFill>
                <a:srgbClr val="000090"/>
              </a:solidFill>
            </a:endParaRPr>
          </a:p>
          <a:p>
            <a:r>
              <a:rPr lang="en-US" sz="2400" dirty="0" smtClean="0"/>
              <a:t>Goal: compute a “good” path from source to destination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“good” usually means the shortest (least cost) path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90"/>
              </a:solidFill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5724525" y="2971800"/>
            <a:ext cx="3419475" cy="2286000"/>
            <a:chOff x="3066" y="1107"/>
            <a:chExt cx="2250" cy="1409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066" y="1107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402" y="1656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3142" y="18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3142" y="18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3455" y="18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142" y="18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3139" y="18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616" y="228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3616" y="227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3929" y="227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616" y="227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613" y="221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612" y="159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3612" y="15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3925" y="15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3612" y="158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609" y="152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4295" y="1591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4295" y="15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4607" y="15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4295" y="1584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4298" y="1528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4305" y="228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4305" y="227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4618" y="227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4305" y="227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4302" y="221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4870" y="194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4870" y="193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5183" y="193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4870" y="193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4867" y="187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4461" y="1683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3768" y="1689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3933" y="1674"/>
              <a:ext cx="504" cy="600"/>
            </a:xfrm>
            <a:custGeom>
              <a:avLst/>
              <a:gdLst>
                <a:gd name="T0" fmla="*/ 0 w 378"/>
                <a:gd name="T1" fmla="*/ 174 h 174"/>
                <a:gd name="T2" fmla="*/ 378 w 378"/>
                <a:gd name="T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4620" y="2022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3939" y="2304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3348" y="1980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3933" y="1614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608" y="1611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291" y="1182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" name="Group 46"/>
            <p:cNvGrpSpPr>
              <a:grpSpLocks/>
            </p:cNvGrpSpPr>
            <p:nvPr/>
          </p:nvGrpSpPr>
          <p:grpSpPr bwMode="auto">
            <a:xfrm>
              <a:off x="3187" y="1796"/>
              <a:ext cx="212" cy="231"/>
              <a:chOff x="2950" y="2441"/>
              <a:chExt cx="215" cy="231"/>
            </a:xfrm>
          </p:grpSpPr>
          <p:sp>
            <p:nvSpPr>
              <p:cNvPr id="74" name="Rectangle 4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Text Box 48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A</a:t>
                </a:r>
              </a:p>
            </p:txBody>
          </p:sp>
        </p:grpSp>
        <p:grpSp>
          <p:nvGrpSpPr>
            <p:cNvPr id="49" name="Group 49"/>
            <p:cNvGrpSpPr>
              <a:grpSpLocks/>
            </p:cNvGrpSpPr>
            <p:nvPr/>
          </p:nvGrpSpPr>
          <p:grpSpPr bwMode="auto">
            <a:xfrm>
              <a:off x="4357" y="2180"/>
              <a:ext cx="212" cy="231"/>
              <a:chOff x="2950" y="2441"/>
              <a:chExt cx="215" cy="231"/>
            </a:xfrm>
          </p:grpSpPr>
          <p:sp>
            <p:nvSpPr>
              <p:cNvPr id="72" name="Rectangle 5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51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E</a:t>
                </a:r>
              </a:p>
            </p:txBody>
          </p:sp>
        </p:grpSp>
        <p:grpSp>
          <p:nvGrpSpPr>
            <p:cNvPr id="50" name="Group 52"/>
            <p:cNvGrpSpPr>
              <a:grpSpLocks/>
            </p:cNvGrpSpPr>
            <p:nvPr/>
          </p:nvGrpSpPr>
          <p:grpSpPr bwMode="auto">
            <a:xfrm>
              <a:off x="3673" y="2177"/>
              <a:ext cx="220" cy="231"/>
              <a:chOff x="2947" y="2441"/>
              <a:chExt cx="223" cy="231"/>
            </a:xfrm>
          </p:grpSpPr>
          <p:sp>
            <p:nvSpPr>
              <p:cNvPr id="70" name="Rectangle 5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Text Box 54"/>
              <p:cNvSpPr txBox="1">
                <a:spLocks noChangeArrowheads="1"/>
              </p:cNvSpPr>
              <p:nvPr/>
            </p:nvSpPr>
            <p:spPr bwMode="auto">
              <a:xfrm>
                <a:off x="2947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D</a:t>
                </a:r>
              </a:p>
            </p:txBody>
          </p:sp>
        </p:grpSp>
        <p:grpSp>
          <p:nvGrpSpPr>
            <p:cNvPr id="51" name="Group 55"/>
            <p:cNvGrpSpPr>
              <a:grpSpLocks/>
            </p:cNvGrpSpPr>
            <p:nvPr/>
          </p:nvGrpSpPr>
          <p:grpSpPr bwMode="auto">
            <a:xfrm>
              <a:off x="4347" y="1490"/>
              <a:ext cx="220" cy="231"/>
              <a:chOff x="2946" y="2441"/>
              <a:chExt cx="223" cy="231"/>
            </a:xfrm>
          </p:grpSpPr>
          <p:sp>
            <p:nvSpPr>
              <p:cNvPr id="68" name="Rectangle 5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Text Box 57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C</a:t>
                </a:r>
              </a:p>
            </p:txBody>
          </p:sp>
        </p:grpSp>
        <p:grpSp>
          <p:nvGrpSpPr>
            <p:cNvPr id="52" name="Group 58"/>
            <p:cNvGrpSpPr>
              <a:grpSpLocks/>
            </p:cNvGrpSpPr>
            <p:nvPr/>
          </p:nvGrpSpPr>
          <p:grpSpPr bwMode="auto">
            <a:xfrm>
              <a:off x="3667" y="1490"/>
              <a:ext cx="212" cy="231"/>
              <a:chOff x="2950" y="2441"/>
              <a:chExt cx="215" cy="231"/>
            </a:xfrm>
          </p:grpSpPr>
          <p:sp>
            <p:nvSpPr>
              <p:cNvPr id="66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Text Box 60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B</a:t>
                </a:r>
              </a:p>
            </p:txBody>
          </p:sp>
        </p:grpSp>
        <p:grpSp>
          <p:nvGrpSpPr>
            <p:cNvPr id="53" name="Group 61"/>
            <p:cNvGrpSpPr>
              <a:grpSpLocks/>
            </p:cNvGrpSpPr>
            <p:nvPr/>
          </p:nvGrpSpPr>
          <p:grpSpPr bwMode="auto">
            <a:xfrm>
              <a:off x="4934" y="1838"/>
              <a:ext cx="204" cy="231"/>
              <a:chOff x="2954" y="2441"/>
              <a:chExt cx="207" cy="231"/>
            </a:xfrm>
          </p:grpSpPr>
          <p:sp>
            <p:nvSpPr>
              <p:cNvPr id="64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Text Box 63"/>
              <p:cNvSpPr txBox="1">
                <a:spLocks noChangeArrowheads="1"/>
              </p:cNvSpPr>
              <p:nvPr/>
            </p:nvSpPr>
            <p:spPr bwMode="auto">
              <a:xfrm>
                <a:off x="2954" y="2441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dirty="0"/>
                  <a:t>F</a:t>
                </a:r>
              </a:p>
            </p:txBody>
          </p:sp>
        </p:grpSp>
        <p:sp>
          <p:nvSpPr>
            <p:cNvPr id="54" name="Text Box 64"/>
            <p:cNvSpPr txBox="1">
              <a:spLocks noChangeArrowheads="1"/>
            </p:cNvSpPr>
            <p:nvPr/>
          </p:nvSpPr>
          <p:spPr bwMode="auto">
            <a:xfrm>
              <a:off x="3397" y="160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2</a:t>
              </a:r>
            </a:p>
          </p:txBody>
        </p:sp>
        <p:sp>
          <p:nvSpPr>
            <p:cNvPr id="55" name="Text Box 65"/>
            <p:cNvSpPr txBox="1">
              <a:spLocks noChangeArrowheads="1"/>
            </p:cNvSpPr>
            <p:nvPr/>
          </p:nvSpPr>
          <p:spPr bwMode="auto">
            <a:xfrm>
              <a:off x="3745" y="182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2</a:t>
              </a:r>
            </a:p>
          </p:txBody>
        </p:sp>
        <p:sp>
          <p:nvSpPr>
            <p:cNvPr id="56" name="Text Box 66"/>
            <p:cNvSpPr txBox="1">
              <a:spLocks noChangeArrowheads="1"/>
            </p:cNvSpPr>
            <p:nvPr/>
          </p:nvSpPr>
          <p:spPr bwMode="auto">
            <a:xfrm>
              <a:off x="3310" y="203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1</a:t>
              </a:r>
            </a:p>
          </p:txBody>
        </p:sp>
        <p:sp>
          <p:nvSpPr>
            <p:cNvPr id="57" name="Text Box 67"/>
            <p:cNvSpPr txBox="1">
              <a:spLocks noChangeArrowheads="1"/>
            </p:cNvSpPr>
            <p:nvPr/>
          </p:nvSpPr>
          <p:spPr bwMode="auto">
            <a:xfrm>
              <a:off x="4129" y="19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3</a:t>
              </a:r>
            </a:p>
          </p:txBody>
        </p:sp>
        <p:sp>
          <p:nvSpPr>
            <p:cNvPr id="58" name="Text Box 68"/>
            <p:cNvSpPr txBox="1">
              <a:spLocks noChangeArrowheads="1"/>
            </p:cNvSpPr>
            <p:nvPr/>
          </p:nvSpPr>
          <p:spPr bwMode="auto">
            <a:xfrm>
              <a:off x="4066" y="227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1</a:t>
              </a:r>
            </a:p>
          </p:txBody>
        </p:sp>
        <p:sp>
          <p:nvSpPr>
            <p:cNvPr id="59" name="Text Box 69"/>
            <p:cNvSpPr txBox="1">
              <a:spLocks noChangeArrowheads="1"/>
            </p:cNvSpPr>
            <p:nvPr/>
          </p:nvSpPr>
          <p:spPr bwMode="auto">
            <a:xfrm>
              <a:off x="4426" y="184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1</a:t>
              </a:r>
            </a:p>
          </p:txBody>
        </p:sp>
        <p:sp>
          <p:nvSpPr>
            <p:cNvPr id="60" name="Text Box 70"/>
            <p:cNvSpPr txBox="1">
              <a:spLocks noChangeArrowheads="1"/>
            </p:cNvSpPr>
            <p:nvPr/>
          </p:nvSpPr>
          <p:spPr bwMode="auto">
            <a:xfrm>
              <a:off x="4786" y="210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2</a:t>
              </a:r>
            </a:p>
          </p:txBody>
        </p:sp>
        <p:sp>
          <p:nvSpPr>
            <p:cNvPr id="61" name="Text Box 71"/>
            <p:cNvSpPr txBox="1">
              <a:spLocks noChangeArrowheads="1"/>
            </p:cNvSpPr>
            <p:nvPr/>
          </p:nvSpPr>
          <p:spPr bwMode="auto">
            <a:xfrm>
              <a:off x="4759" y="156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5</a:t>
              </a:r>
            </a:p>
          </p:txBody>
        </p:sp>
        <p:sp>
          <p:nvSpPr>
            <p:cNvPr id="62" name="Text Box 72"/>
            <p:cNvSpPr txBox="1">
              <a:spLocks noChangeArrowheads="1"/>
            </p:cNvSpPr>
            <p:nvPr/>
          </p:nvSpPr>
          <p:spPr bwMode="auto">
            <a:xfrm>
              <a:off x="4024" y="141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3</a:t>
              </a:r>
            </a:p>
          </p:txBody>
        </p:sp>
        <p:sp>
          <p:nvSpPr>
            <p:cNvPr id="63" name="Text Box 73"/>
            <p:cNvSpPr txBox="1">
              <a:spLocks noChangeArrowheads="1"/>
            </p:cNvSpPr>
            <p:nvPr/>
          </p:nvSpPr>
          <p:spPr bwMode="auto">
            <a:xfrm>
              <a:off x="3673" y="115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5</a:t>
              </a:r>
            </a:p>
          </p:txBody>
        </p:sp>
      </p:grpSp>
      <p:sp>
        <p:nvSpPr>
          <p:cNvPr id="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1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r>
              <a:rPr lang="en-US" sz="2400" dirty="0" smtClean="0"/>
              <a:t>Internet Routing works at two levels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Each AS runs an </a:t>
            </a:r>
            <a:r>
              <a:rPr lang="en-US" sz="2400" dirty="0" smtClean="0">
                <a:solidFill>
                  <a:srgbClr val="FF0000"/>
                </a:solidFill>
              </a:rPr>
              <a:t>intra-domain </a:t>
            </a:r>
            <a:r>
              <a:rPr lang="en-US" sz="2400" dirty="0" smtClean="0">
                <a:solidFill>
                  <a:srgbClr val="000000"/>
                </a:solidFill>
              </a:rPr>
              <a:t>routing protocol</a:t>
            </a:r>
            <a:r>
              <a:rPr lang="en-US" sz="2400" dirty="0" smtClean="0"/>
              <a:t> that </a:t>
            </a:r>
            <a:br>
              <a:rPr lang="en-US" sz="2400" dirty="0" smtClean="0"/>
            </a:br>
            <a:r>
              <a:rPr lang="en-US" sz="2400" dirty="0" smtClean="0"/>
              <a:t>establishes routes within its domain 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(</a:t>
            </a:r>
            <a:r>
              <a:rPr lang="en-US" sz="2000" dirty="0">
                <a:solidFill>
                  <a:srgbClr val="000090"/>
                </a:solidFill>
              </a:rPr>
              <a:t>AS -- region of network under a single administrative entity</a:t>
            </a:r>
            <a:r>
              <a:rPr lang="en-US" sz="2000" dirty="0" smtClean="0">
                <a:solidFill>
                  <a:srgbClr val="000090"/>
                </a:solidFill>
              </a:rPr>
              <a:t>)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Link State, e.g., Open Shortest Path First (OSPF)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Distance Vector, e.g., Routing Information Protocol (RIP</a:t>
            </a:r>
            <a:r>
              <a:rPr lang="en-US" sz="2000" dirty="0" smtClean="0">
                <a:solidFill>
                  <a:srgbClr val="000090"/>
                </a:solidFill>
              </a:rPr>
              <a:t>)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ASes</a:t>
            </a:r>
            <a:r>
              <a:rPr lang="en-US" sz="2400" dirty="0" smtClean="0"/>
              <a:t> participate in an </a:t>
            </a:r>
            <a:r>
              <a:rPr lang="en-US" sz="2400" dirty="0" smtClean="0">
                <a:solidFill>
                  <a:srgbClr val="FF0000"/>
                </a:solidFill>
              </a:rPr>
              <a:t>inter-domain </a:t>
            </a:r>
            <a:r>
              <a:rPr lang="en-US" sz="2400" dirty="0" smtClean="0">
                <a:solidFill>
                  <a:srgbClr val="000000"/>
                </a:solidFill>
              </a:rPr>
              <a:t>routing protocol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that establishes routes between domains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Path Vector, e.g., Border Gateway Protocol (BGP)</a:t>
            </a:r>
          </a:p>
          <a:p>
            <a:pPr marL="0" indent="0">
              <a:buNone/>
            </a:pPr>
            <a:endParaRPr lang="en-US" dirty="0" smtClean="0">
              <a:solidFill>
                <a:srgbClr val="00009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98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(for now)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</a:t>
            </a:r>
            <a:r>
              <a:rPr lang="en-US" dirty="0" smtClean="0"/>
              <a:t>each host has a unique ID (address)</a:t>
            </a:r>
          </a:p>
          <a:p>
            <a:pPr lvl="1"/>
            <a:endParaRPr lang="en-US" dirty="0"/>
          </a:p>
          <a:p>
            <a:r>
              <a:rPr lang="en-US" dirty="0"/>
              <a:t>No particular structure to those </a:t>
            </a:r>
            <a:r>
              <a:rPr lang="en-US" dirty="0" smtClean="0"/>
              <a:t>IDs</a:t>
            </a:r>
          </a:p>
          <a:p>
            <a:pPr lvl="1"/>
            <a:endParaRPr lang="en-US" dirty="0"/>
          </a:p>
          <a:p>
            <a:r>
              <a:rPr lang="en-US" dirty="0"/>
              <a:t>Later in course will talk about real IP addressing</a:t>
            </a:r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64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Outline	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State</a:t>
            </a:r>
          </a:p>
          <a:p>
            <a:r>
              <a:rPr lang="en-US" dirty="0" smtClean="0"/>
              <a:t>Distance Vector </a:t>
            </a:r>
          </a:p>
          <a:p>
            <a:r>
              <a:rPr lang="en-US" dirty="0" smtClean="0"/>
              <a:t>Routing: goals and metrics (if time)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077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Link-State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0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Link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State Routing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Each </a:t>
            </a:r>
            <a:r>
              <a:rPr lang="en-US" sz="2400" dirty="0">
                <a:latin typeface="Arial" charset="0"/>
              </a:rPr>
              <a:t>node </a:t>
            </a:r>
            <a:r>
              <a:rPr lang="en-US" sz="2400" dirty="0" smtClean="0">
                <a:latin typeface="Arial" charset="0"/>
              </a:rPr>
              <a:t>maintains its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local</a:t>
            </a:r>
            <a:r>
              <a:rPr lang="en-US" sz="2400" dirty="0" smtClean="0">
                <a:latin typeface="Arial" charset="0"/>
              </a:rPr>
              <a:t> “link state” (LS)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90"/>
                </a:solidFill>
                <a:latin typeface="Arial" charset="0"/>
              </a:rPr>
              <a:t>i.e., a list of its directly attached links and their costs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charset="0"/>
            </a:endParaRPr>
          </a:p>
          <a:p>
            <a:pPr>
              <a:lnSpc>
                <a:spcPct val="70000"/>
              </a:lnSpc>
            </a:pPr>
            <a:endParaRPr lang="en-US" dirty="0"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28800" y="2819400"/>
            <a:ext cx="914400" cy="954107"/>
            <a:chOff x="1828800" y="2819400"/>
            <a:chExt cx="914400" cy="954107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1828800" y="2819400"/>
              <a:ext cx="914400" cy="762000"/>
            </a:xfrm>
            <a:prstGeom prst="roundRect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05701" y="2819400"/>
              <a:ext cx="81313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(N1,N2)</a:t>
              </a:r>
            </a:p>
            <a:p>
              <a:pPr algn="ctr"/>
              <a:r>
                <a:rPr lang="en-US" sz="1400" dirty="0" smtClean="0">
                  <a:latin typeface="+mn-lt"/>
                </a:rPr>
                <a:t>(N1,N4)</a:t>
              </a:r>
            </a:p>
            <a:p>
              <a:pPr algn="ctr"/>
              <a:r>
                <a:rPr lang="en-US" sz="1400" dirty="0" smtClean="0">
                  <a:latin typeface="+mn-lt"/>
                </a:rPr>
                <a:t>(N1,N5)</a:t>
              </a:r>
            </a:p>
            <a:p>
              <a:pPr algn="ctr"/>
              <a:endParaRPr lang="en-US" sz="1400" b="0" dirty="0" smtClean="0">
                <a:latin typeface="+mn-lt"/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 bwMode="auto">
          <a:xfrm flipH="1">
            <a:off x="2209800" y="3581400"/>
            <a:ext cx="76200" cy="609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grpSp>
        <p:nvGrpSpPr>
          <p:cNvPr id="138" name="Group 4"/>
          <p:cNvGrpSpPr>
            <a:grpSpLocks/>
          </p:cNvGrpSpPr>
          <p:nvPr/>
        </p:nvGrpSpPr>
        <p:grpSpPr bwMode="auto">
          <a:xfrm>
            <a:off x="685800" y="3200400"/>
            <a:ext cx="7291388" cy="3429000"/>
            <a:chOff x="192" y="1536"/>
            <a:chExt cx="4929" cy="2448"/>
          </a:xfrm>
        </p:grpSpPr>
        <p:sp>
          <p:nvSpPr>
            <p:cNvPr id="139" name="Freeform 5"/>
            <p:cNvSpPr>
              <a:spLocks noEditPoints="1"/>
            </p:cNvSpPr>
            <p:nvPr/>
          </p:nvSpPr>
          <p:spPr bwMode="auto">
            <a:xfrm>
              <a:off x="854" y="2385"/>
              <a:ext cx="1500" cy="22"/>
            </a:xfrm>
            <a:custGeom>
              <a:avLst/>
              <a:gdLst>
                <a:gd name="T0" fmla="*/ 1500 w 1500"/>
                <a:gd name="T1" fmla="*/ 10 h 22"/>
                <a:gd name="T2" fmla="*/ 1498 w 1500"/>
                <a:gd name="T3" fmla="*/ 2 h 22"/>
                <a:gd name="T4" fmla="*/ 1490 w 1500"/>
                <a:gd name="T5" fmla="*/ 0 h 22"/>
                <a:gd name="T6" fmla="*/ 1482 w 1500"/>
                <a:gd name="T7" fmla="*/ 2 h 22"/>
                <a:gd name="T8" fmla="*/ 1478 w 1500"/>
                <a:gd name="T9" fmla="*/ 10 h 22"/>
                <a:gd name="T10" fmla="*/ 1482 w 1500"/>
                <a:gd name="T11" fmla="*/ 18 h 22"/>
                <a:gd name="T12" fmla="*/ 1490 w 1500"/>
                <a:gd name="T13" fmla="*/ 22 h 22"/>
                <a:gd name="T14" fmla="*/ 1498 w 1500"/>
                <a:gd name="T15" fmla="*/ 18 h 22"/>
                <a:gd name="T16" fmla="*/ 1500 w 1500"/>
                <a:gd name="T17" fmla="*/ 10 h 22"/>
                <a:gd name="T18" fmla="*/ 0 w 1500"/>
                <a:gd name="T19" fmla="*/ 10 h 22"/>
                <a:gd name="T20" fmla="*/ 2 w 1500"/>
                <a:gd name="T21" fmla="*/ 18 h 22"/>
                <a:gd name="T22" fmla="*/ 10 w 1500"/>
                <a:gd name="T23" fmla="*/ 22 h 22"/>
                <a:gd name="T24" fmla="*/ 18 w 1500"/>
                <a:gd name="T25" fmla="*/ 18 h 22"/>
                <a:gd name="T26" fmla="*/ 21 w 1500"/>
                <a:gd name="T27" fmla="*/ 10 h 22"/>
                <a:gd name="T28" fmla="*/ 18 w 1500"/>
                <a:gd name="T29" fmla="*/ 2 h 22"/>
                <a:gd name="T30" fmla="*/ 10 w 1500"/>
                <a:gd name="T31" fmla="*/ 0 h 22"/>
                <a:gd name="T32" fmla="*/ 2 w 1500"/>
                <a:gd name="T33" fmla="*/ 2 h 22"/>
                <a:gd name="T34" fmla="*/ 0 w 1500"/>
                <a:gd name="T35" fmla="*/ 1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6"/>
            <p:cNvSpPr>
              <a:spLocks noChangeShapeType="1"/>
            </p:cNvSpPr>
            <p:nvPr/>
          </p:nvSpPr>
          <p:spPr bwMode="auto">
            <a:xfrm flipH="1">
              <a:off x="875" y="2395"/>
              <a:ext cx="1457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7"/>
            <p:cNvSpPr>
              <a:spLocks noEditPoints="1"/>
            </p:cNvSpPr>
            <p:nvPr/>
          </p:nvSpPr>
          <p:spPr bwMode="auto">
            <a:xfrm>
              <a:off x="854" y="3034"/>
              <a:ext cx="1500" cy="403"/>
            </a:xfrm>
            <a:custGeom>
              <a:avLst/>
              <a:gdLst>
                <a:gd name="T0" fmla="*/ 0 w 1500"/>
                <a:gd name="T1" fmla="*/ 395 h 403"/>
                <a:gd name="T2" fmla="*/ 4 w 1500"/>
                <a:gd name="T3" fmla="*/ 403 h 403"/>
                <a:gd name="T4" fmla="*/ 14 w 1500"/>
                <a:gd name="T5" fmla="*/ 403 h 403"/>
                <a:gd name="T6" fmla="*/ 20 w 1500"/>
                <a:gd name="T7" fmla="*/ 399 h 403"/>
                <a:gd name="T8" fmla="*/ 21 w 1500"/>
                <a:gd name="T9" fmla="*/ 391 h 403"/>
                <a:gd name="T10" fmla="*/ 16 w 1500"/>
                <a:gd name="T11" fmla="*/ 383 h 403"/>
                <a:gd name="T12" fmla="*/ 8 w 1500"/>
                <a:gd name="T13" fmla="*/ 381 h 403"/>
                <a:gd name="T14" fmla="*/ 0 w 1500"/>
                <a:gd name="T15" fmla="*/ 387 h 403"/>
                <a:gd name="T16" fmla="*/ 0 w 1500"/>
                <a:gd name="T17" fmla="*/ 395 h 403"/>
                <a:gd name="T18" fmla="*/ 1500 w 1500"/>
                <a:gd name="T19" fmla="*/ 8 h 403"/>
                <a:gd name="T20" fmla="*/ 1496 w 1500"/>
                <a:gd name="T21" fmla="*/ 2 h 403"/>
                <a:gd name="T22" fmla="*/ 1486 w 1500"/>
                <a:gd name="T23" fmla="*/ 0 h 403"/>
                <a:gd name="T24" fmla="*/ 1480 w 1500"/>
                <a:gd name="T25" fmla="*/ 6 h 403"/>
                <a:gd name="T26" fmla="*/ 1478 w 1500"/>
                <a:gd name="T27" fmla="*/ 14 h 403"/>
                <a:gd name="T28" fmla="*/ 1484 w 1500"/>
                <a:gd name="T29" fmla="*/ 22 h 403"/>
                <a:gd name="T30" fmla="*/ 1492 w 1500"/>
                <a:gd name="T31" fmla="*/ 22 h 403"/>
                <a:gd name="T32" fmla="*/ 1500 w 1500"/>
                <a:gd name="T33" fmla="*/ 18 h 403"/>
                <a:gd name="T34" fmla="*/ 1500 w 1500"/>
                <a:gd name="T35" fmla="*/ 8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8"/>
            <p:cNvSpPr>
              <a:spLocks noChangeShapeType="1"/>
            </p:cNvSpPr>
            <p:nvPr/>
          </p:nvSpPr>
          <p:spPr bwMode="auto">
            <a:xfrm flipV="1">
              <a:off x="875" y="3048"/>
              <a:ext cx="1457" cy="37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9"/>
            <p:cNvSpPr>
              <a:spLocks noEditPoints="1"/>
            </p:cNvSpPr>
            <p:nvPr/>
          </p:nvSpPr>
          <p:spPr bwMode="auto">
            <a:xfrm>
              <a:off x="854" y="3415"/>
              <a:ext cx="1500" cy="381"/>
            </a:xfrm>
            <a:custGeom>
              <a:avLst/>
              <a:gdLst>
                <a:gd name="T0" fmla="*/ 0 w 1500"/>
                <a:gd name="T1" fmla="*/ 10 h 381"/>
                <a:gd name="T2" fmla="*/ 2 w 1500"/>
                <a:gd name="T3" fmla="*/ 18 h 381"/>
                <a:gd name="T4" fmla="*/ 8 w 1500"/>
                <a:gd name="T5" fmla="*/ 22 h 381"/>
                <a:gd name="T6" fmla="*/ 16 w 1500"/>
                <a:gd name="T7" fmla="*/ 22 h 381"/>
                <a:gd name="T8" fmla="*/ 21 w 1500"/>
                <a:gd name="T9" fmla="*/ 14 h 381"/>
                <a:gd name="T10" fmla="*/ 20 w 1500"/>
                <a:gd name="T11" fmla="*/ 6 h 381"/>
                <a:gd name="T12" fmla="*/ 14 w 1500"/>
                <a:gd name="T13" fmla="*/ 0 h 381"/>
                <a:gd name="T14" fmla="*/ 4 w 1500"/>
                <a:gd name="T15" fmla="*/ 2 h 381"/>
                <a:gd name="T16" fmla="*/ 0 w 1500"/>
                <a:gd name="T17" fmla="*/ 10 h 381"/>
                <a:gd name="T18" fmla="*/ 1500 w 1500"/>
                <a:gd name="T19" fmla="*/ 373 h 381"/>
                <a:gd name="T20" fmla="*/ 1500 w 1500"/>
                <a:gd name="T21" fmla="*/ 365 h 381"/>
                <a:gd name="T22" fmla="*/ 1492 w 1500"/>
                <a:gd name="T23" fmla="*/ 359 h 381"/>
                <a:gd name="T24" fmla="*/ 1484 w 1500"/>
                <a:gd name="T25" fmla="*/ 361 h 381"/>
                <a:gd name="T26" fmla="*/ 1478 w 1500"/>
                <a:gd name="T27" fmla="*/ 369 h 381"/>
                <a:gd name="T28" fmla="*/ 1480 w 1500"/>
                <a:gd name="T29" fmla="*/ 377 h 381"/>
                <a:gd name="T30" fmla="*/ 1486 w 1500"/>
                <a:gd name="T31" fmla="*/ 381 h 381"/>
                <a:gd name="T32" fmla="*/ 1496 w 1500"/>
                <a:gd name="T33" fmla="*/ 381 h 381"/>
                <a:gd name="T34" fmla="*/ 1500 w 1500"/>
                <a:gd name="T35" fmla="*/ 373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10"/>
            <p:cNvSpPr>
              <a:spLocks noChangeShapeType="1"/>
            </p:cNvSpPr>
            <p:nvPr/>
          </p:nvSpPr>
          <p:spPr bwMode="auto">
            <a:xfrm>
              <a:off x="875" y="3429"/>
              <a:ext cx="1457" cy="3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1"/>
            <p:cNvSpPr>
              <a:spLocks noEditPoints="1"/>
            </p:cNvSpPr>
            <p:nvPr/>
          </p:nvSpPr>
          <p:spPr bwMode="auto">
            <a:xfrm>
              <a:off x="2332" y="2385"/>
              <a:ext cx="1660" cy="291"/>
            </a:xfrm>
            <a:custGeom>
              <a:avLst/>
              <a:gdLst>
                <a:gd name="T0" fmla="*/ 0 w 1660"/>
                <a:gd name="T1" fmla="*/ 10 h 291"/>
                <a:gd name="T2" fmla="*/ 2 w 1660"/>
                <a:gd name="T3" fmla="*/ 18 h 291"/>
                <a:gd name="T4" fmla="*/ 10 w 1660"/>
                <a:gd name="T5" fmla="*/ 22 h 291"/>
                <a:gd name="T6" fmla="*/ 18 w 1660"/>
                <a:gd name="T7" fmla="*/ 20 h 291"/>
                <a:gd name="T8" fmla="*/ 22 w 1660"/>
                <a:gd name="T9" fmla="*/ 12 h 291"/>
                <a:gd name="T10" fmla="*/ 20 w 1660"/>
                <a:gd name="T11" fmla="*/ 4 h 291"/>
                <a:gd name="T12" fmla="*/ 14 w 1660"/>
                <a:gd name="T13" fmla="*/ 0 h 291"/>
                <a:gd name="T14" fmla="*/ 6 w 1660"/>
                <a:gd name="T15" fmla="*/ 2 h 291"/>
                <a:gd name="T16" fmla="*/ 0 w 1660"/>
                <a:gd name="T17" fmla="*/ 10 h 291"/>
                <a:gd name="T18" fmla="*/ 1660 w 1660"/>
                <a:gd name="T19" fmla="*/ 281 h 291"/>
                <a:gd name="T20" fmla="*/ 1658 w 1660"/>
                <a:gd name="T21" fmla="*/ 273 h 291"/>
                <a:gd name="T22" fmla="*/ 1650 w 1660"/>
                <a:gd name="T23" fmla="*/ 269 h 291"/>
                <a:gd name="T24" fmla="*/ 1642 w 1660"/>
                <a:gd name="T25" fmla="*/ 271 h 291"/>
                <a:gd name="T26" fmla="*/ 1638 w 1660"/>
                <a:gd name="T27" fmla="*/ 279 h 291"/>
                <a:gd name="T28" fmla="*/ 1638 w 1660"/>
                <a:gd name="T29" fmla="*/ 287 h 291"/>
                <a:gd name="T30" fmla="*/ 1646 w 1660"/>
                <a:gd name="T31" fmla="*/ 291 h 291"/>
                <a:gd name="T32" fmla="*/ 1654 w 1660"/>
                <a:gd name="T33" fmla="*/ 289 h 291"/>
                <a:gd name="T34" fmla="*/ 1660 w 1660"/>
                <a:gd name="T35" fmla="*/ 281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12"/>
            <p:cNvSpPr>
              <a:spLocks noChangeShapeType="1"/>
            </p:cNvSpPr>
            <p:nvPr/>
          </p:nvSpPr>
          <p:spPr bwMode="auto">
            <a:xfrm>
              <a:off x="2354" y="2397"/>
              <a:ext cx="1616" cy="26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3"/>
            <p:cNvSpPr>
              <a:spLocks noEditPoints="1"/>
            </p:cNvSpPr>
            <p:nvPr/>
          </p:nvSpPr>
          <p:spPr bwMode="auto">
            <a:xfrm>
              <a:off x="2332" y="2654"/>
              <a:ext cx="1660" cy="402"/>
            </a:xfrm>
            <a:custGeom>
              <a:avLst/>
              <a:gdLst>
                <a:gd name="T0" fmla="*/ 1660 w 1660"/>
                <a:gd name="T1" fmla="*/ 8 h 402"/>
                <a:gd name="T2" fmla="*/ 1654 w 1660"/>
                <a:gd name="T3" fmla="*/ 2 h 402"/>
                <a:gd name="T4" fmla="*/ 1646 w 1660"/>
                <a:gd name="T5" fmla="*/ 0 h 402"/>
                <a:gd name="T6" fmla="*/ 1638 w 1660"/>
                <a:gd name="T7" fmla="*/ 4 h 402"/>
                <a:gd name="T8" fmla="*/ 1638 w 1660"/>
                <a:gd name="T9" fmla="*/ 14 h 402"/>
                <a:gd name="T10" fmla="*/ 1642 w 1660"/>
                <a:gd name="T11" fmla="*/ 20 h 402"/>
                <a:gd name="T12" fmla="*/ 1650 w 1660"/>
                <a:gd name="T13" fmla="*/ 22 h 402"/>
                <a:gd name="T14" fmla="*/ 1658 w 1660"/>
                <a:gd name="T15" fmla="*/ 16 h 402"/>
                <a:gd name="T16" fmla="*/ 1660 w 1660"/>
                <a:gd name="T17" fmla="*/ 8 h 402"/>
                <a:gd name="T18" fmla="*/ 0 w 1660"/>
                <a:gd name="T19" fmla="*/ 394 h 402"/>
                <a:gd name="T20" fmla="*/ 6 w 1660"/>
                <a:gd name="T21" fmla="*/ 400 h 402"/>
                <a:gd name="T22" fmla="*/ 14 w 1660"/>
                <a:gd name="T23" fmla="*/ 402 h 402"/>
                <a:gd name="T24" fmla="*/ 22 w 1660"/>
                <a:gd name="T25" fmla="*/ 398 h 402"/>
                <a:gd name="T26" fmla="*/ 22 w 1660"/>
                <a:gd name="T27" fmla="*/ 388 h 402"/>
                <a:gd name="T28" fmla="*/ 18 w 1660"/>
                <a:gd name="T29" fmla="*/ 382 h 402"/>
                <a:gd name="T30" fmla="*/ 10 w 1660"/>
                <a:gd name="T31" fmla="*/ 380 h 402"/>
                <a:gd name="T32" fmla="*/ 2 w 1660"/>
                <a:gd name="T33" fmla="*/ 386 h 402"/>
                <a:gd name="T34" fmla="*/ 0 w 1660"/>
                <a:gd name="T35" fmla="*/ 394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4"/>
            <p:cNvSpPr>
              <a:spLocks noChangeShapeType="1"/>
            </p:cNvSpPr>
            <p:nvPr/>
          </p:nvSpPr>
          <p:spPr bwMode="auto">
            <a:xfrm flipH="1">
              <a:off x="2354" y="2668"/>
              <a:ext cx="1616" cy="37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5"/>
            <p:cNvSpPr>
              <a:spLocks noEditPoints="1"/>
            </p:cNvSpPr>
            <p:nvPr/>
          </p:nvSpPr>
          <p:spPr bwMode="auto">
            <a:xfrm>
              <a:off x="2332" y="3774"/>
              <a:ext cx="1481" cy="24"/>
            </a:xfrm>
            <a:custGeom>
              <a:avLst/>
              <a:gdLst>
                <a:gd name="T0" fmla="*/ 0 w 1481"/>
                <a:gd name="T1" fmla="*/ 12 h 24"/>
                <a:gd name="T2" fmla="*/ 4 w 1481"/>
                <a:gd name="T3" fmla="*/ 20 h 24"/>
                <a:gd name="T4" fmla="*/ 12 w 1481"/>
                <a:gd name="T5" fmla="*/ 24 h 24"/>
                <a:gd name="T6" fmla="*/ 20 w 1481"/>
                <a:gd name="T7" fmla="*/ 20 h 24"/>
                <a:gd name="T8" fmla="*/ 22 w 1481"/>
                <a:gd name="T9" fmla="*/ 12 h 24"/>
                <a:gd name="T10" fmla="*/ 20 w 1481"/>
                <a:gd name="T11" fmla="*/ 4 h 24"/>
                <a:gd name="T12" fmla="*/ 12 w 1481"/>
                <a:gd name="T13" fmla="*/ 0 h 24"/>
                <a:gd name="T14" fmla="*/ 4 w 1481"/>
                <a:gd name="T15" fmla="*/ 4 h 24"/>
                <a:gd name="T16" fmla="*/ 0 w 1481"/>
                <a:gd name="T17" fmla="*/ 12 h 24"/>
                <a:gd name="T18" fmla="*/ 1481 w 1481"/>
                <a:gd name="T19" fmla="*/ 12 h 24"/>
                <a:gd name="T20" fmla="*/ 1477 w 1481"/>
                <a:gd name="T21" fmla="*/ 4 h 24"/>
                <a:gd name="T22" fmla="*/ 1469 w 1481"/>
                <a:gd name="T23" fmla="*/ 0 h 24"/>
                <a:gd name="T24" fmla="*/ 1461 w 1481"/>
                <a:gd name="T25" fmla="*/ 4 h 24"/>
                <a:gd name="T26" fmla="*/ 1457 w 1481"/>
                <a:gd name="T27" fmla="*/ 12 h 24"/>
                <a:gd name="T28" fmla="*/ 1461 w 1481"/>
                <a:gd name="T29" fmla="*/ 20 h 24"/>
                <a:gd name="T30" fmla="*/ 1469 w 1481"/>
                <a:gd name="T31" fmla="*/ 24 h 24"/>
                <a:gd name="T32" fmla="*/ 1477 w 1481"/>
                <a:gd name="T33" fmla="*/ 20 h 24"/>
                <a:gd name="T34" fmla="*/ 1481 w 1481"/>
                <a:gd name="T35" fmla="*/ 12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16"/>
            <p:cNvSpPr>
              <a:spLocks noChangeShapeType="1"/>
            </p:cNvSpPr>
            <p:nvPr/>
          </p:nvSpPr>
          <p:spPr bwMode="auto">
            <a:xfrm>
              <a:off x="2354" y="3786"/>
              <a:ext cx="1435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7"/>
            <p:cNvSpPr>
              <a:spLocks noChangeShapeType="1"/>
            </p:cNvSpPr>
            <p:nvPr/>
          </p:nvSpPr>
          <p:spPr bwMode="auto">
            <a:xfrm flipH="1" flipV="1">
              <a:off x="3801" y="3786"/>
              <a:ext cx="785" cy="1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18"/>
            <p:cNvSpPr>
              <a:spLocks noChangeShapeType="1"/>
            </p:cNvSpPr>
            <p:nvPr/>
          </p:nvSpPr>
          <p:spPr bwMode="auto">
            <a:xfrm>
              <a:off x="2344" y="1856"/>
              <a:ext cx="1" cy="53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9"/>
            <p:cNvSpPr>
              <a:spLocks noChangeShapeType="1"/>
            </p:cNvSpPr>
            <p:nvPr/>
          </p:nvSpPr>
          <p:spPr bwMode="auto">
            <a:xfrm flipV="1">
              <a:off x="192" y="3427"/>
              <a:ext cx="672" cy="37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20"/>
            <p:cNvSpPr>
              <a:spLocks noChangeShapeType="1"/>
            </p:cNvSpPr>
            <p:nvPr/>
          </p:nvSpPr>
          <p:spPr bwMode="auto">
            <a:xfrm flipH="1">
              <a:off x="3980" y="2171"/>
              <a:ext cx="516" cy="49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Rectangle 21"/>
            <p:cNvSpPr>
              <a:spLocks noChangeArrowheads="1"/>
            </p:cNvSpPr>
            <p:nvPr/>
          </p:nvSpPr>
          <p:spPr bwMode="auto">
            <a:xfrm>
              <a:off x="1167" y="2304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56" name="Rectangle 22"/>
            <p:cNvSpPr>
              <a:spLocks noChangeArrowheads="1"/>
            </p:cNvSpPr>
            <p:nvPr/>
          </p:nvSpPr>
          <p:spPr bwMode="auto">
            <a:xfrm>
              <a:off x="1119" y="3360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57" name="Rectangle 23"/>
            <p:cNvSpPr>
              <a:spLocks noChangeArrowheads="1"/>
            </p:cNvSpPr>
            <p:nvPr/>
          </p:nvSpPr>
          <p:spPr bwMode="auto">
            <a:xfrm>
              <a:off x="2511" y="2256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58" name="Rectangle 24"/>
            <p:cNvSpPr>
              <a:spLocks noChangeArrowheads="1"/>
            </p:cNvSpPr>
            <p:nvPr/>
          </p:nvSpPr>
          <p:spPr bwMode="auto">
            <a:xfrm>
              <a:off x="2511" y="2880"/>
              <a:ext cx="192" cy="288"/>
            </a:xfrm>
            <a:prstGeom prst="rect">
              <a:avLst/>
            </a:prstGeom>
            <a:solidFill>
              <a:srgbClr val="B3B3B3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59" name="Rectangle 25"/>
            <p:cNvSpPr>
              <a:spLocks noChangeArrowheads="1"/>
            </p:cNvSpPr>
            <p:nvPr/>
          </p:nvSpPr>
          <p:spPr bwMode="auto">
            <a:xfrm>
              <a:off x="2511" y="3696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60" name="Rectangle 26"/>
            <p:cNvSpPr>
              <a:spLocks noChangeArrowheads="1"/>
            </p:cNvSpPr>
            <p:nvPr/>
          </p:nvSpPr>
          <p:spPr bwMode="auto">
            <a:xfrm>
              <a:off x="4143" y="2544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61" name="Rectangle 27"/>
            <p:cNvSpPr>
              <a:spLocks noChangeArrowheads="1"/>
            </p:cNvSpPr>
            <p:nvPr/>
          </p:nvSpPr>
          <p:spPr bwMode="auto">
            <a:xfrm>
              <a:off x="3951" y="3648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grpSp>
          <p:nvGrpSpPr>
            <p:cNvPr id="162" name="Group 28"/>
            <p:cNvGrpSpPr>
              <a:grpSpLocks/>
            </p:cNvGrpSpPr>
            <p:nvPr/>
          </p:nvGrpSpPr>
          <p:grpSpPr bwMode="auto">
            <a:xfrm>
              <a:off x="399" y="2016"/>
              <a:ext cx="286" cy="288"/>
              <a:chOff x="712" y="2330"/>
              <a:chExt cx="286" cy="288"/>
            </a:xfrm>
          </p:grpSpPr>
          <p:sp>
            <p:nvSpPr>
              <p:cNvPr id="241" name="Freeform 29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30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Line 31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32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Line 33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Line 34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Line 35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Rectangle 36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37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Line 38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Line 39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Line 40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3" name="Group 41"/>
            <p:cNvGrpSpPr>
              <a:grpSpLocks/>
            </p:cNvGrpSpPr>
            <p:nvPr/>
          </p:nvGrpSpPr>
          <p:grpSpPr bwMode="auto">
            <a:xfrm>
              <a:off x="447" y="3504"/>
              <a:ext cx="286" cy="288"/>
              <a:chOff x="712" y="2330"/>
              <a:chExt cx="286" cy="288"/>
            </a:xfrm>
          </p:grpSpPr>
          <p:sp>
            <p:nvSpPr>
              <p:cNvPr id="229" name="Freeform 42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Line 43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Line 44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45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Line 46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Line 47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Line 48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Rectangle 49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50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Line 51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Line 52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Line 53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" name="Group 54"/>
            <p:cNvGrpSpPr>
              <a:grpSpLocks/>
            </p:cNvGrpSpPr>
            <p:nvPr/>
          </p:nvGrpSpPr>
          <p:grpSpPr bwMode="auto">
            <a:xfrm>
              <a:off x="2559" y="1728"/>
              <a:ext cx="286" cy="288"/>
              <a:chOff x="712" y="2330"/>
              <a:chExt cx="286" cy="288"/>
            </a:xfrm>
          </p:grpSpPr>
          <p:sp>
            <p:nvSpPr>
              <p:cNvPr id="217" name="Freeform 55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Line 56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57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58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59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60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61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Rectangle 62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63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Line 64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Line 65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Line 66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5" name="Group 67"/>
            <p:cNvGrpSpPr>
              <a:grpSpLocks/>
            </p:cNvGrpSpPr>
            <p:nvPr/>
          </p:nvGrpSpPr>
          <p:grpSpPr bwMode="auto">
            <a:xfrm>
              <a:off x="4623" y="2016"/>
              <a:ext cx="286" cy="288"/>
              <a:chOff x="712" y="2330"/>
              <a:chExt cx="286" cy="288"/>
            </a:xfrm>
          </p:grpSpPr>
          <p:sp>
            <p:nvSpPr>
              <p:cNvPr id="205" name="Freeform 68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69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70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71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72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73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74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Rectangle 75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76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Line 77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Line 78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79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6" name="Group 80"/>
            <p:cNvGrpSpPr>
              <a:grpSpLocks/>
            </p:cNvGrpSpPr>
            <p:nvPr/>
          </p:nvGrpSpPr>
          <p:grpSpPr bwMode="auto">
            <a:xfrm>
              <a:off x="4817" y="3600"/>
              <a:ext cx="286" cy="288"/>
              <a:chOff x="712" y="2330"/>
              <a:chExt cx="286" cy="288"/>
            </a:xfrm>
          </p:grpSpPr>
          <p:sp>
            <p:nvSpPr>
              <p:cNvPr id="193" name="Freeform 81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82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83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84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Line 85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Line 86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Line 87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Rectangle 88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89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90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Line 91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92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67" name="AutoShape 93"/>
            <p:cNvCxnSpPr>
              <a:cxnSpLocks noChangeShapeType="1"/>
              <a:stCxn id="155" idx="3"/>
              <a:endCxn id="157" idx="1"/>
            </p:cNvCxnSpPr>
            <p:nvPr/>
          </p:nvCxnSpPr>
          <p:spPr bwMode="auto">
            <a:xfrm flipV="1">
              <a:off x="1359" y="2400"/>
              <a:ext cx="1152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8" name="AutoShape 94"/>
            <p:cNvCxnSpPr>
              <a:cxnSpLocks noChangeShapeType="1"/>
              <a:stCxn id="155" idx="3"/>
              <a:endCxn id="158" idx="1"/>
            </p:cNvCxnSpPr>
            <p:nvPr/>
          </p:nvCxnSpPr>
          <p:spPr bwMode="auto">
            <a:xfrm>
              <a:off x="1359" y="2448"/>
              <a:ext cx="1152" cy="57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9" name="AutoShape 95"/>
            <p:cNvCxnSpPr>
              <a:cxnSpLocks noChangeShapeType="1"/>
              <a:stCxn id="156" idx="3"/>
              <a:endCxn id="158" idx="1"/>
            </p:cNvCxnSpPr>
            <p:nvPr/>
          </p:nvCxnSpPr>
          <p:spPr bwMode="auto">
            <a:xfrm flipV="1">
              <a:off x="1311" y="3024"/>
              <a:ext cx="1200" cy="4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0" name="AutoShape 96"/>
            <p:cNvCxnSpPr>
              <a:cxnSpLocks noChangeShapeType="1"/>
              <a:stCxn id="156" idx="3"/>
              <a:endCxn id="159" idx="1"/>
            </p:cNvCxnSpPr>
            <p:nvPr/>
          </p:nvCxnSpPr>
          <p:spPr bwMode="auto">
            <a:xfrm>
              <a:off x="1311" y="3504"/>
              <a:ext cx="1200" cy="33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1" name="AutoShape 97"/>
            <p:cNvCxnSpPr>
              <a:cxnSpLocks noChangeShapeType="1"/>
              <a:stCxn id="158" idx="3"/>
              <a:endCxn id="160" idx="1"/>
            </p:cNvCxnSpPr>
            <p:nvPr/>
          </p:nvCxnSpPr>
          <p:spPr bwMode="auto">
            <a:xfrm flipV="1">
              <a:off x="2703" y="2688"/>
              <a:ext cx="1440" cy="33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2" name="AutoShape 98"/>
            <p:cNvCxnSpPr>
              <a:cxnSpLocks noChangeShapeType="1"/>
              <a:stCxn id="159" idx="3"/>
              <a:endCxn id="161" idx="1"/>
            </p:cNvCxnSpPr>
            <p:nvPr/>
          </p:nvCxnSpPr>
          <p:spPr bwMode="auto">
            <a:xfrm flipV="1">
              <a:off x="2703" y="3792"/>
              <a:ext cx="1248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3" name="AutoShape 99"/>
            <p:cNvCxnSpPr>
              <a:cxnSpLocks noChangeShapeType="1"/>
              <a:stCxn id="161" idx="0"/>
              <a:endCxn id="160" idx="2"/>
            </p:cNvCxnSpPr>
            <p:nvPr/>
          </p:nvCxnSpPr>
          <p:spPr bwMode="auto">
            <a:xfrm flipV="1">
              <a:off x="4047" y="2832"/>
              <a:ext cx="192" cy="81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" name="AutoShape 100"/>
            <p:cNvCxnSpPr>
              <a:cxnSpLocks noChangeShapeType="1"/>
              <a:stCxn id="156" idx="0"/>
              <a:endCxn id="155" idx="2"/>
            </p:cNvCxnSpPr>
            <p:nvPr/>
          </p:nvCxnSpPr>
          <p:spPr bwMode="auto">
            <a:xfrm flipV="1">
              <a:off x="1215" y="2592"/>
              <a:ext cx="48" cy="76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" name="AutoShape 101"/>
            <p:cNvCxnSpPr>
              <a:cxnSpLocks noChangeShapeType="1"/>
              <a:stCxn id="157" idx="3"/>
              <a:endCxn id="160" idx="1"/>
            </p:cNvCxnSpPr>
            <p:nvPr/>
          </p:nvCxnSpPr>
          <p:spPr bwMode="auto">
            <a:xfrm>
              <a:off x="2703" y="2400"/>
              <a:ext cx="1440" cy="2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6" name="AutoShape 102"/>
            <p:cNvCxnSpPr>
              <a:cxnSpLocks noChangeShapeType="1"/>
              <a:stCxn id="249" idx="35"/>
              <a:endCxn id="155" idx="1"/>
            </p:cNvCxnSpPr>
            <p:nvPr/>
          </p:nvCxnSpPr>
          <p:spPr bwMode="auto">
            <a:xfrm>
              <a:off x="676" y="2227"/>
              <a:ext cx="491" cy="22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7" name="AutoShape 103"/>
            <p:cNvCxnSpPr>
              <a:cxnSpLocks noChangeShapeType="1"/>
              <a:stCxn id="237" idx="31"/>
              <a:endCxn id="156" idx="1"/>
            </p:cNvCxnSpPr>
            <p:nvPr/>
          </p:nvCxnSpPr>
          <p:spPr bwMode="auto">
            <a:xfrm flipV="1">
              <a:off x="724" y="3504"/>
              <a:ext cx="395" cy="19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8" name="AutoShape 104"/>
            <p:cNvCxnSpPr>
              <a:cxnSpLocks noChangeShapeType="1"/>
              <a:stCxn id="157" idx="0"/>
              <a:endCxn id="220" idx="4"/>
            </p:cNvCxnSpPr>
            <p:nvPr/>
          </p:nvCxnSpPr>
          <p:spPr bwMode="auto">
            <a:xfrm flipV="1">
              <a:off x="2607" y="2007"/>
              <a:ext cx="99" cy="24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" name="AutoShape 105"/>
            <p:cNvCxnSpPr>
              <a:cxnSpLocks noChangeShapeType="1"/>
              <a:stCxn id="161" idx="3"/>
              <a:endCxn id="201" idx="23"/>
            </p:cNvCxnSpPr>
            <p:nvPr/>
          </p:nvCxnSpPr>
          <p:spPr bwMode="auto">
            <a:xfrm>
              <a:off x="4143" y="3792"/>
              <a:ext cx="682" cy="1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0" name="AutoShape 106"/>
            <p:cNvCxnSpPr>
              <a:cxnSpLocks noChangeShapeType="1"/>
              <a:stCxn id="160" idx="3"/>
              <a:endCxn id="205" idx="2"/>
            </p:cNvCxnSpPr>
            <p:nvPr/>
          </p:nvCxnSpPr>
          <p:spPr bwMode="auto">
            <a:xfrm flipV="1">
              <a:off x="4335" y="2304"/>
              <a:ext cx="288" cy="38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1" name="Text Box 107"/>
            <p:cNvSpPr txBox="1">
              <a:spLocks noChangeArrowheads="1"/>
            </p:cNvSpPr>
            <p:nvPr/>
          </p:nvSpPr>
          <p:spPr bwMode="auto">
            <a:xfrm>
              <a:off x="303" y="1824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A</a:t>
              </a:r>
            </a:p>
          </p:txBody>
        </p:sp>
        <p:sp>
          <p:nvSpPr>
            <p:cNvPr id="182" name="Text Box 108"/>
            <p:cNvSpPr txBox="1">
              <a:spLocks noChangeArrowheads="1"/>
            </p:cNvSpPr>
            <p:nvPr/>
          </p:nvSpPr>
          <p:spPr bwMode="auto">
            <a:xfrm>
              <a:off x="333" y="3314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B</a:t>
              </a:r>
            </a:p>
          </p:txBody>
        </p:sp>
        <p:sp>
          <p:nvSpPr>
            <p:cNvPr id="183" name="Text Box 109"/>
            <p:cNvSpPr txBox="1">
              <a:spLocks noChangeArrowheads="1"/>
            </p:cNvSpPr>
            <p:nvPr/>
          </p:nvSpPr>
          <p:spPr bwMode="auto">
            <a:xfrm>
              <a:off x="4671" y="3408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E</a:t>
              </a:r>
            </a:p>
          </p:txBody>
        </p:sp>
        <p:sp>
          <p:nvSpPr>
            <p:cNvPr id="184" name="Text Box 110"/>
            <p:cNvSpPr txBox="1">
              <a:spLocks noChangeArrowheads="1"/>
            </p:cNvSpPr>
            <p:nvPr/>
          </p:nvSpPr>
          <p:spPr bwMode="auto">
            <a:xfrm>
              <a:off x="4458" y="1778"/>
              <a:ext cx="45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D</a:t>
              </a:r>
            </a:p>
          </p:txBody>
        </p:sp>
        <p:sp>
          <p:nvSpPr>
            <p:cNvPr id="185" name="Text Box 111"/>
            <p:cNvSpPr txBox="1">
              <a:spLocks noChangeArrowheads="1"/>
            </p:cNvSpPr>
            <p:nvPr/>
          </p:nvSpPr>
          <p:spPr bwMode="auto">
            <a:xfrm>
              <a:off x="2460" y="1536"/>
              <a:ext cx="45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C</a:t>
              </a:r>
            </a:p>
          </p:txBody>
        </p:sp>
        <p:sp>
          <p:nvSpPr>
            <p:cNvPr id="186" name="Text Box 112"/>
            <p:cNvSpPr txBox="1">
              <a:spLocks noChangeArrowheads="1"/>
            </p:cNvSpPr>
            <p:nvPr/>
          </p:nvSpPr>
          <p:spPr bwMode="auto">
            <a:xfrm>
              <a:off x="1152" y="235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N1</a:t>
              </a:r>
            </a:p>
          </p:txBody>
        </p:sp>
        <p:sp>
          <p:nvSpPr>
            <p:cNvPr id="187" name="Text Box 113"/>
            <p:cNvSpPr txBox="1">
              <a:spLocks noChangeArrowheads="1"/>
            </p:cNvSpPr>
            <p:nvPr/>
          </p:nvSpPr>
          <p:spPr bwMode="auto">
            <a:xfrm>
              <a:off x="2479" y="230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N2</a:t>
              </a:r>
            </a:p>
          </p:txBody>
        </p:sp>
        <p:sp>
          <p:nvSpPr>
            <p:cNvPr id="188" name="Text Box 114"/>
            <p:cNvSpPr txBox="1">
              <a:spLocks noChangeArrowheads="1"/>
            </p:cNvSpPr>
            <p:nvPr/>
          </p:nvSpPr>
          <p:spPr bwMode="auto">
            <a:xfrm>
              <a:off x="4111" y="259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N3</a:t>
              </a:r>
            </a:p>
          </p:txBody>
        </p:sp>
        <p:sp>
          <p:nvSpPr>
            <p:cNvPr id="189" name="Text Box 115"/>
            <p:cNvSpPr txBox="1">
              <a:spLocks noChangeArrowheads="1"/>
            </p:cNvSpPr>
            <p:nvPr/>
          </p:nvSpPr>
          <p:spPr bwMode="auto">
            <a:xfrm>
              <a:off x="1089" y="3410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N4</a:t>
              </a:r>
            </a:p>
          </p:txBody>
        </p:sp>
        <p:sp>
          <p:nvSpPr>
            <p:cNvPr id="190" name="Text Box 116"/>
            <p:cNvSpPr txBox="1">
              <a:spLocks noChangeArrowheads="1"/>
            </p:cNvSpPr>
            <p:nvPr/>
          </p:nvSpPr>
          <p:spPr bwMode="auto">
            <a:xfrm>
              <a:off x="2479" y="2930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N5</a:t>
              </a:r>
            </a:p>
          </p:txBody>
        </p:sp>
        <p:sp>
          <p:nvSpPr>
            <p:cNvPr id="191" name="Text Box 117"/>
            <p:cNvSpPr txBox="1">
              <a:spLocks noChangeArrowheads="1"/>
            </p:cNvSpPr>
            <p:nvPr/>
          </p:nvSpPr>
          <p:spPr bwMode="auto">
            <a:xfrm>
              <a:off x="3919" y="3698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N7</a:t>
              </a:r>
            </a:p>
          </p:txBody>
        </p:sp>
        <p:sp>
          <p:nvSpPr>
            <p:cNvPr id="192" name="Text Box 118"/>
            <p:cNvSpPr txBox="1">
              <a:spLocks noChangeArrowheads="1"/>
            </p:cNvSpPr>
            <p:nvPr/>
          </p:nvSpPr>
          <p:spPr bwMode="auto">
            <a:xfrm>
              <a:off x="2479" y="3698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N6</a:t>
              </a:r>
            </a:p>
          </p:txBody>
        </p:sp>
      </p:grpSp>
      <p:sp>
        <p:nvSpPr>
          <p:cNvPr id="1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405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Link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State Routing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</a:rPr>
              <a:t>Each </a:t>
            </a:r>
            <a:r>
              <a:rPr lang="en-US" sz="2400" dirty="0">
                <a:solidFill>
                  <a:schemeClr val="bg2"/>
                </a:solidFill>
                <a:latin typeface="Arial" charset="0"/>
              </a:rPr>
              <a:t>node </a:t>
            </a:r>
            <a:r>
              <a:rPr lang="en-US" sz="2400" dirty="0" smtClean="0">
                <a:solidFill>
                  <a:schemeClr val="bg2"/>
                </a:solidFill>
                <a:latin typeface="Arial" charset="0"/>
              </a:rPr>
              <a:t>maintains its local “link state” (LS)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Each node floods its local link state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90"/>
                </a:solidFill>
                <a:latin typeface="Arial" charset="0"/>
              </a:rPr>
              <a:t>on receiving a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new</a:t>
            </a:r>
            <a:r>
              <a:rPr lang="en-US" sz="2000" dirty="0" smtClean="0">
                <a:solidFill>
                  <a:srgbClr val="000090"/>
                </a:solidFill>
                <a:latin typeface="Arial" charset="0"/>
              </a:rPr>
              <a:t> LS message, a router forwards the message</a:t>
            </a:r>
            <a:br>
              <a:rPr lang="en-US" sz="2000" dirty="0" smtClean="0">
                <a:solidFill>
                  <a:srgbClr val="00009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90"/>
                </a:solidFill>
                <a:latin typeface="Arial" charset="0"/>
              </a:rPr>
              <a:t>to all its neighbors other than the one it received the message from</a:t>
            </a:r>
          </a:p>
          <a:p>
            <a:pPr>
              <a:lnSpc>
                <a:spcPct val="70000"/>
              </a:lnSpc>
            </a:pPr>
            <a:endParaRPr lang="en-US" dirty="0">
              <a:latin typeface="Arial" charset="0"/>
            </a:endParaRP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685800" y="3200400"/>
            <a:ext cx="7291388" cy="3429000"/>
            <a:chOff x="192" y="1536"/>
            <a:chExt cx="4929" cy="2448"/>
          </a:xfrm>
        </p:grpSpPr>
        <p:sp>
          <p:nvSpPr>
            <p:cNvPr id="35857" name="Freeform 5"/>
            <p:cNvSpPr>
              <a:spLocks noEditPoints="1"/>
            </p:cNvSpPr>
            <p:nvPr/>
          </p:nvSpPr>
          <p:spPr bwMode="auto">
            <a:xfrm>
              <a:off x="854" y="2385"/>
              <a:ext cx="1500" cy="22"/>
            </a:xfrm>
            <a:custGeom>
              <a:avLst/>
              <a:gdLst>
                <a:gd name="T0" fmla="*/ 1500 w 1500"/>
                <a:gd name="T1" fmla="*/ 10 h 22"/>
                <a:gd name="T2" fmla="*/ 1498 w 1500"/>
                <a:gd name="T3" fmla="*/ 2 h 22"/>
                <a:gd name="T4" fmla="*/ 1490 w 1500"/>
                <a:gd name="T5" fmla="*/ 0 h 22"/>
                <a:gd name="T6" fmla="*/ 1482 w 1500"/>
                <a:gd name="T7" fmla="*/ 2 h 22"/>
                <a:gd name="T8" fmla="*/ 1478 w 1500"/>
                <a:gd name="T9" fmla="*/ 10 h 22"/>
                <a:gd name="T10" fmla="*/ 1482 w 1500"/>
                <a:gd name="T11" fmla="*/ 18 h 22"/>
                <a:gd name="T12" fmla="*/ 1490 w 1500"/>
                <a:gd name="T13" fmla="*/ 22 h 22"/>
                <a:gd name="T14" fmla="*/ 1498 w 1500"/>
                <a:gd name="T15" fmla="*/ 18 h 22"/>
                <a:gd name="T16" fmla="*/ 1500 w 1500"/>
                <a:gd name="T17" fmla="*/ 10 h 22"/>
                <a:gd name="T18" fmla="*/ 0 w 1500"/>
                <a:gd name="T19" fmla="*/ 10 h 22"/>
                <a:gd name="T20" fmla="*/ 2 w 1500"/>
                <a:gd name="T21" fmla="*/ 18 h 22"/>
                <a:gd name="T22" fmla="*/ 10 w 1500"/>
                <a:gd name="T23" fmla="*/ 22 h 22"/>
                <a:gd name="T24" fmla="*/ 18 w 1500"/>
                <a:gd name="T25" fmla="*/ 18 h 22"/>
                <a:gd name="T26" fmla="*/ 21 w 1500"/>
                <a:gd name="T27" fmla="*/ 10 h 22"/>
                <a:gd name="T28" fmla="*/ 18 w 1500"/>
                <a:gd name="T29" fmla="*/ 2 h 22"/>
                <a:gd name="T30" fmla="*/ 10 w 1500"/>
                <a:gd name="T31" fmla="*/ 0 h 22"/>
                <a:gd name="T32" fmla="*/ 2 w 1500"/>
                <a:gd name="T33" fmla="*/ 2 h 22"/>
                <a:gd name="T34" fmla="*/ 0 w 1500"/>
                <a:gd name="T35" fmla="*/ 1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Line 6"/>
            <p:cNvSpPr>
              <a:spLocks noChangeShapeType="1"/>
            </p:cNvSpPr>
            <p:nvPr/>
          </p:nvSpPr>
          <p:spPr bwMode="auto">
            <a:xfrm flipH="1">
              <a:off x="875" y="2395"/>
              <a:ext cx="1457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Freeform 7"/>
            <p:cNvSpPr>
              <a:spLocks noEditPoints="1"/>
            </p:cNvSpPr>
            <p:nvPr/>
          </p:nvSpPr>
          <p:spPr bwMode="auto">
            <a:xfrm>
              <a:off x="854" y="3034"/>
              <a:ext cx="1500" cy="403"/>
            </a:xfrm>
            <a:custGeom>
              <a:avLst/>
              <a:gdLst>
                <a:gd name="T0" fmla="*/ 0 w 1500"/>
                <a:gd name="T1" fmla="*/ 395 h 403"/>
                <a:gd name="T2" fmla="*/ 4 w 1500"/>
                <a:gd name="T3" fmla="*/ 403 h 403"/>
                <a:gd name="T4" fmla="*/ 14 w 1500"/>
                <a:gd name="T5" fmla="*/ 403 h 403"/>
                <a:gd name="T6" fmla="*/ 20 w 1500"/>
                <a:gd name="T7" fmla="*/ 399 h 403"/>
                <a:gd name="T8" fmla="*/ 21 w 1500"/>
                <a:gd name="T9" fmla="*/ 391 h 403"/>
                <a:gd name="T10" fmla="*/ 16 w 1500"/>
                <a:gd name="T11" fmla="*/ 383 h 403"/>
                <a:gd name="T12" fmla="*/ 8 w 1500"/>
                <a:gd name="T13" fmla="*/ 381 h 403"/>
                <a:gd name="T14" fmla="*/ 0 w 1500"/>
                <a:gd name="T15" fmla="*/ 387 h 403"/>
                <a:gd name="T16" fmla="*/ 0 w 1500"/>
                <a:gd name="T17" fmla="*/ 395 h 403"/>
                <a:gd name="T18" fmla="*/ 1500 w 1500"/>
                <a:gd name="T19" fmla="*/ 8 h 403"/>
                <a:gd name="T20" fmla="*/ 1496 w 1500"/>
                <a:gd name="T21" fmla="*/ 2 h 403"/>
                <a:gd name="T22" fmla="*/ 1486 w 1500"/>
                <a:gd name="T23" fmla="*/ 0 h 403"/>
                <a:gd name="T24" fmla="*/ 1480 w 1500"/>
                <a:gd name="T25" fmla="*/ 6 h 403"/>
                <a:gd name="T26" fmla="*/ 1478 w 1500"/>
                <a:gd name="T27" fmla="*/ 14 h 403"/>
                <a:gd name="T28" fmla="*/ 1484 w 1500"/>
                <a:gd name="T29" fmla="*/ 22 h 403"/>
                <a:gd name="T30" fmla="*/ 1492 w 1500"/>
                <a:gd name="T31" fmla="*/ 22 h 403"/>
                <a:gd name="T32" fmla="*/ 1500 w 1500"/>
                <a:gd name="T33" fmla="*/ 18 h 403"/>
                <a:gd name="T34" fmla="*/ 1500 w 1500"/>
                <a:gd name="T35" fmla="*/ 8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Line 8"/>
            <p:cNvSpPr>
              <a:spLocks noChangeShapeType="1"/>
            </p:cNvSpPr>
            <p:nvPr/>
          </p:nvSpPr>
          <p:spPr bwMode="auto">
            <a:xfrm flipV="1">
              <a:off x="875" y="3048"/>
              <a:ext cx="1457" cy="37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Freeform 9"/>
            <p:cNvSpPr>
              <a:spLocks noEditPoints="1"/>
            </p:cNvSpPr>
            <p:nvPr/>
          </p:nvSpPr>
          <p:spPr bwMode="auto">
            <a:xfrm>
              <a:off x="854" y="3415"/>
              <a:ext cx="1500" cy="381"/>
            </a:xfrm>
            <a:custGeom>
              <a:avLst/>
              <a:gdLst>
                <a:gd name="T0" fmla="*/ 0 w 1500"/>
                <a:gd name="T1" fmla="*/ 10 h 381"/>
                <a:gd name="T2" fmla="*/ 2 w 1500"/>
                <a:gd name="T3" fmla="*/ 18 h 381"/>
                <a:gd name="T4" fmla="*/ 8 w 1500"/>
                <a:gd name="T5" fmla="*/ 22 h 381"/>
                <a:gd name="T6" fmla="*/ 16 w 1500"/>
                <a:gd name="T7" fmla="*/ 22 h 381"/>
                <a:gd name="T8" fmla="*/ 21 w 1500"/>
                <a:gd name="T9" fmla="*/ 14 h 381"/>
                <a:gd name="T10" fmla="*/ 20 w 1500"/>
                <a:gd name="T11" fmla="*/ 6 h 381"/>
                <a:gd name="T12" fmla="*/ 14 w 1500"/>
                <a:gd name="T13" fmla="*/ 0 h 381"/>
                <a:gd name="T14" fmla="*/ 4 w 1500"/>
                <a:gd name="T15" fmla="*/ 2 h 381"/>
                <a:gd name="T16" fmla="*/ 0 w 1500"/>
                <a:gd name="T17" fmla="*/ 10 h 381"/>
                <a:gd name="T18" fmla="*/ 1500 w 1500"/>
                <a:gd name="T19" fmla="*/ 373 h 381"/>
                <a:gd name="T20" fmla="*/ 1500 w 1500"/>
                <a:gd name="T21" fmla="*/ 365 h 381"/>
                <a:gd name="T22" fmla="*/ 1492 w 1500"/>
                <a:gd name="T23" fmla="*/ 359 h 381"/>
                <a:gd name="T24" fmla="*/ 1484 w 1500"/>
                <a:gd name="T25" fmla="*/ 361 h 381"/>
                <a:gd name="T26" fmla="*/ 1478 w 1500"/>
                <a:gd name="T27" fmla="*/ 369 h 381"/>
                <a:gd name="T28" fmla="*/ 1480 w 1500"/>
                <a:gd name="T29" fmla="*/ 377 h 381"/>
                <a:gd name="T30" fmla="*/ 1486 w 1500"/>
                <a:gd name="T31" fmla="*/ 381 h 381"/>
                <a:gd name="T32" fmla="*/ 1496 w 1500"/>
                <a:gd name="T33" fmla="*/ 381 h 381"/>
                <a:gd name="T34" fmla="*/ 1500 w 1500"/>
                <a:gd name="T35" fmla="*/ 373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Line 10"/>
            <p:cNvSpPr>
              <a:spLocks noChangeShapeType="1"/>
            </p:cNvSpPr>
            <p:nvPr/>
          </p:nvSpPr>
          <p:spPr bwMode="auto">
            <a:xfrm>
              <a:off x="875" y="3429"/>
              <a:ext cx="1457" cy="3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Freeform 11"/>
            <p:cNvSpPr>
              <a:spLocks noEditPoints="1"/>
            </p:cNvSpPr>
            <p:nvPr/>
          </p:nvSpPr>
          <p:spPr bwMode="auto">
            <a:xfrm>
              <a:off x="2332" y="2385"/>
              <a:ext cx="1660" cy="291"/>
            </a:xfrm>
            <a:custGeom>
              <a:avLst/>
              <a:gdLst>
                <a:gd name="T0" fmla="*/ 0 w 1660"/>
                <a:gd name="T1" fmla="*/ 10 h 291"/>
                <a:gd name="T2" fmla="*/ 2 w 1660"/>
                <a:gd name="T3" fmla="*/ 18 h 291"/>
                <a:gd name="T4" fmla="*/ 10 w 1660"/>
                <a:gd name="T5" fmla="*/ 22 h 291"/>
                <a:gd name="T6" fmla="*/ 18 w 1660"/>
                <a:gd name="T7" fmla="*/ 20 h 291"/>
                <a:gd name="T8" fmla="*/ 22 w 1660"/>
                <a:gd name="T9" fmla="*/ 12 h 291"/>
                <a:gd name="T10" fmla="*/ 20 w 1660"/>
                <a:gd name="T11" fmla="*/ 4 h 291"/>
                <a:gd name="T12" fmla="*/ 14 w 1660"/>
                <a:gd name="T13" fmla="*/ 0 h 291"/>
                <a:gd name="T14" fmla="*/ 6 w 1660"/>
                <a:gd name="T15" fmla="*/ 2 h 291"/>
                <a:gd name="T16" fmla="*/ 0 w 1660"/>
                <a:gd name="T17" fmla="*/ 10 h 291"/>
                <a:gd name="T18" fmla="*/ 1660 w 1660"/>
                <a:gd name="T19" fmla="*/ 281 h 291"/>
                <a:gd name="T20" fmla="*/ 1658 w 1660"/>
                <a:gd name="T21" fmla="*/ 273 h 291"/>
                <a:gd name="T22" fmla="*/ 1650 w 1660"/>
                <a:gd name="T23" fmla="*/ 269 h 291"/>
                <a:gd name="T24" fmla="*/ 1642 w 1660"/>
                <a:gd name="T25" fmla="*/ 271 h 291"/>
                <a:gd name="T26" fmla="*/ 1638 w 1660"/>
                <a:gd name="T27" fmla="*/ 279 h 291"/>
                <a:gd name="T28" fmla="*/ 1638 w 1660"/>
                <a:gd name="T29" fmla="*/ 287 h 291"/>
                <a:gd name="T30" fmla="*/ 1646 w 1660"/>
                <a:gd name="T31" fmla="*/ 291 h 291"/>
                <a:gd name="T32" fmla="*/ 1654 w 1660"/>
                <a:gd name="T33" fmla="*/ 289 h 291"/>
                <a:gd name="T34" fmla="*/ 1660 w 1660"/>
                <a:gd name="T35" fmla="*/ 281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Line 12"/>
            <p:cNvSpPr>
              <a:spLocks noChangeShapeType="1"/>
            </p:cNvSpPr>
            <p:nvPr/>
          </p:nvSpPr>
          <p:spPr bwMode="auto">
            <a:xfrm>
              <a:off x="2354" y="2397"/>
              <a:ext cx="1616" cy="26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Freeform 13"/>
            <p:cNvSpPr>
              <a:spLocks noEditPoints="1"/>
            </p:cNvSpPr>
            <p:nvPr/>
          </p:nvSpPr>
          <p:spPr bwMode="auto">
            <a:xfrm>
              <a:off x="2332" y="2654"/>
              <a:ext cx="1660" cy="402"/>
            </a:xfrm>
            <a:custGeom>
              <a:avLst/>
              <a:gdLst>
                <a:gd name="T0" fmla="*/ 1660 w 1660"/>
                <a:gd name="T1" fmla="*/ 8 h 402"/>
                <a:gd name="T2" fmla="*/ 1654 w 1660"/>
                <a:gd name="T3" fmla="*/ 2 h 402"/>
                <a:gd name="T4" fmla="*/ 1646 w 1660"/>
                <a:gd name="T5" fmla="*/ 0 h 402"/>
                <a:gd name="T6" fmla="*/ 1638 w 1660"/>
                <a:gd name="T7" fmla="*/ 4 h 402"/>
                <a:gd name="T8" fmla="*/ 1638 w 1660"/>
                <a:gd name="T9" fmla="*/ 14 h 402"/>
                <a:gd name="T10" fmla="*/ 1642 w 1660"/>
                <a:gd name="T11" fmla="*/ 20 h 402"/>
                <a:gd name="T12" fmla="*/ 1650 w 1660"/>
                <a:gd name="T13" fmla="*/ 22 h 402"/>
                <a:gd name="T14" fmla="*/ 1658 w 1660"/>
                <a:gd name="T15" fmla="*/ 16 h 402"/>
                <a:gd name="T16" fmla="*/ 1660 w 1660"/>
                <a:gd name="T17" fmla="*/ 8 h 402"/>
                <a:gd name="T18" fmla="*/ 0 w 1660"/>
                <a:gd name="T19" fmla="*/ 394 h 402"/>
                <a:gd name="T20" fmla="*/ 6 w 1660"/>
                <a:gd name="T21" fmla="*/ 400 h 402"/>
                <a:gd name="T22" fmla="*/ 14 w 1660"/>
                <a:gd name="T23" fmla="*/ 402 h 402"/>
                <a:gd name="T24" fmla="*/ 22 w 1660"/>
                <a:gd name="T25" fmla="*/ 398 h 402"/>
                <a:gd name="T26" fmla="*/ 22 w 1660"/>
                <a:gd name="T27" fmla="*/ 388 h 402"/>
                <a:gd name="T28" fmla="*/ 18 w 1660"/>
                <a:gd name="T29" fmla="*/ 382 h 402"/>
                <a:gd name="T30" fmla="*/ 10 w 1660"/>
                <a:gd name="T31" fmla="*/ 380 h 402"/>
                <a:gd name="T32" fmla="*/ 2 w 1660"/>
                <a:gd name="T33" fmla="*/ 386 h 402"/>
                <a:gd name="T34" fmla="*/ 0 w 1660"/>
                <a:gd name="T35" fmla="*/ 394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Line 14"/>
            <p:cNvSpPr>
              <a:spLocks noChangeShapeType="1"/>
            </p:cNvSpPr>
            <p:nvPr/>
          </p:nvSpPr>
          <p:spPr bwMode="auto">
            <a:xfrm flipH="1">
              <a:off x="2354" y="2668"/>
              <a:ext cx="1616" cy="37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Freeform 15"/>
            <p:cNvSpPr>
              <a:spLocks noEditPoints="1"/>
            </p:cNvSpPr>
            <p:nvPr/>
          </p:nvSpPr>
          <p:spPr bwMode="auto">
            <a:xfrm>
              <a:off x="2332" y="3774"/>
              <a:ext cx="1481" cy="24"/>
            </a:xfrm>
            <a:custGeom>
              <a:avLst/>
              <a:gdLst>
                <a:gd name="T0" fmla="*/ 0 w 1481"/>
                <a:gd name="T1" fmla="*/ 12 h 24"/>
                <a:gd name="T2" fmla="*/ 4 w 1481"/>
                <a:gd name="T3" fmla="*/ 20 h 24"/>
                <a:gd name="T4" fmla="*/ 12 w 1481"/>
                <a:gd name="T5" fmla="*/ 24 h 24"/>
                <a:gd name="T6" fmla="*/ 20 w 1481"/>
                <a:gd name="T7" fmla="*/ 20 h 24"/>
                <a:gd name="T8" fmla="*/ 22 w 1481"/>
                <a:gd name="T9" fmla="*/ 12 h 24"/>
                <a:gd name="T10" fmla="*/ 20 w 1481"/>
                <a:gd name="T11" fmla="*/ 4 h 24"/>
                <a:gd name="T12" fmla="*/ 12 w 1481"/>
                <a:gd name="T13" fmla="*/ 0 h 24"/>
                <a:gd name="T14" fmla="*/ 4 w 1481"/>
                <a:gd name="T15" fmla="*/ 4 h 24"/>
                <a:gd name="T16" fmla="*/ 0 w 1481"/>
                <a:gd name="T17" fmla="*/ 12 h 24"/>
                <a:gd name="T18" fmla="*/ 1481 w 1481"/>
                <a:gd name="T19" fmla="*/ 12 h 24"/>
                <a:gd name="T20" fmla="*/ 1477 w 1481"/>
                <a:gd name="T21" fmla="*/ 4 h 24"/>
                <a:gd name="T22" fmla="*/ 1469 w 1481"/>
                <a:gd name="T23" fmla="*/ 0 h 24"/>
                <a:gd name="T24" fmla="*/ 1461 w 1481"/>
                <a:gd name="T25" fmla="*/ 4 h 24"/>
                <a:gd name="T26" fmla="*/ 1457 w 1481"/>
                <a:gd name="T27" fmla="*/ 12 h 24"/>
                <a:gd name="T28" fmla="*/ 1461 w 1481"/>
                <a:gd name="T29" fmla="*/ 20 h 24"/>
                <a:gd name="T30" fmla="*/ 1469 w 1481"/>
                <a:gd name="T31" fmla="*/ 24 h 24"/>
                <a:gd name="T32" fmla="*/ 1477 w 1481"/>
                <a:gd name="T33" fmla="*/ 20 h 24"/>
                <a:gd name="T34" fmla="*/ 1481 w 1481"/>
                <a:gd name="T35" fmla="*/ 12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8" name="Line 16"/>
            <p:cNvSpPr>
              <a:spLocks noChangeShapeType="1"/>
            </p:cNvSpPr>
            <p:nvPr/>
          </p:nvSpPr>
          <p:spPr bwMode="auto">
            <a:xfrm>
              <a:off x="2354" y="3786"/>
              <a:ext cx="1435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9" name="Line 17"/>
            <p:cNvSpPr>
              <a:spLocks noChangeShapeType="1"/>
            </p:cNvSpPr>
            <p:nvPr/>
          </p:nvSpPr>
          <p:spPr bwMode="auto">
            <a:xfrm flipH="1" flipV="1">
              <a:off x="3801" y="3786"/>
              <a:ext cx="785" cy="1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0" name="Line 18"/>
            <p:cNvSpPr>
              <a:spLocks noChangeShapeType="1"/>
            </p:cNvSpPr>
            <p:nvPr/>
          </p:nvSpPr>
          <p:spPr bwMode="auto">
            <a:xfrm>
              <a:off x="2344" y="1856"/>
              <a:ext cx="1" cy="53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1" name="Line 19"/>
            <p:cNvSpPr>
              <a:spLocks noChangeShapeType="1"/>
            </p:cNvSpPr>
            <p:nvPr/>
          </p:nvSpPr>
          <p:spPr bwMode="auto">
            <a:xfrm flipV="1">
              <a:off x="192" y="3427"/>
              <a:ext cx="672" cy="37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Line 20"/>
            <p:cNvSpPr>
              <a:spLocks noChangeShapeType="1"/>
            </p:cNvSpPr>
            <p:nvPr/>
          </p:nvSpPr>
          <p:spPr bwMode="auto">
            <a:xfrm flipH="1">
              <a:off x="3980" y="2171"/>
              <a:ext cx="516" cy="49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3" name="Rectangle 21"/>
            <p:cNvSpPr>
              <a:spLocks noChangeArrowheads="1"/>
            </p:cNvSpPr>
            <p:nvPr/>
          </p:nvSpPr>
          <p:spPr bwMode="auto">
            <a:xfrm>
              <a:off x="1167" y="2304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4" name="Rectangle 22"/>
            <p:cNvSpPr>
              <a:spLocks noChangeArrowheads="1"/>
            </p:cNvSpPr>
            <p:nvPr/>
          </p:nvSpPr>
          <p:spPr bwMode="auto">
            <a:xfrm>
              <a:off x="1119" y="3360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5" name="Rectangle 23"/>
            <p:cNvSpPr>
              <a:spLocks noChangeArrowheads="1"/>
            </p:cNvSpPr>
            <p:nvPr/>
          </p:nvSpPr>
          <p:spPr bwMode="auto">
            <a:xfrm>
              <a:off x="2511" y="2256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6" name="Rectangle 24"/>
            <p:cNvSpPr>
              <a:spLocks noChangeArrowheads="1"/>
            </p:cNvSpPr>
            <p:nvPr/>
          </p:nvSpPr>
          <p:spPr bwMode="auto">
            <a:xfrm>
              <a:off x="2511" y="2880"/>
              <a:ext cx="192" cy="288"/>
            </a:xfrm>
            <a:prstGeom prst="rect">
              <a:avLst/>
            </a:prstGeom>
            <a:solidFill>
              <a:srgbClr val="B3B3B3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7" name="Rectangle 25"/>
            <p:cNvSpPr>
              <a:spLocks noChangeArrowheads="1"/>
            </p:cNvSpPr>
            <p:nvPr/>
          </p:nvSpPr>
          <p:spPr bwMode="auto">
            <a:xfrm>
              <a:off x="2511" y="3696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8" name="Rectangle 26"/>
            <p:cNvSpPr>
              <a:spLocks noChangeArrowheads="1"/>
            </p:cNvSpPr>
            <p:nvPr/>
          </p:nvSpPr>
          <p:spPr bwMode="auto">
            <a:xfrm>
              <a:off x="4143" y="2544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9" name="Rectangle 27"/>
            <p:cNvSpPr>
              <a:spLocks noChangeArrowheads="1"/>
            </p:cNvSpPr>
            <p:nvPr/>
          </p:nvSpPr>
          <p:spPr bwMode="auto">
            <a:xfrm>
              <a:off x="3951" y="3648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grpSp>
          <p:nvGrpSpPr>
            <p:cNvPr id="35880" name="Group 28"/>
            <p:cNvGrpSpPr>
              <a:grpSpLocks/>
            </p:cNvGrpSpPr>
            <p:nvPr/>
          </p:nvGrpSpPr>
          <p:grpSpPr bwMode="auto">
            <a:xfrm>
              <a:off x="399" y="2016"/>
              <a:ext cx="286" cy="288"/>
              <a:chOff x="712" y="2330"/>
              <a:chExt cx="286" cy="288"/>
            </a:xfrm>
          </p:grpSpPr>
          <p:sp>
            <p:nvSpPr>
              <p:cNvPr id="35959" name="Freeform 29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0" name="Line 30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1" name="Line 31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2" name="Freeform 32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3" name="Line 33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4" name="Line 34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5" name="Line 35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6" name="Rectangle 36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7" name="Freeform 37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8" name="Line 38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9" name="Line 39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0" name="Line 40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1" name="Group 41"/>
            <p:cNvGrpSpPr>
              <a:grpSpLocks/>
            </p:cNvGrpSpPr>
            <p:nvPr/>
          </p:nvGrpSpPr>
          <p:grpSpPr bwMode="auto">
            <a:xfrm>
              <a:off x="447" y="3504"/>
              <a:ext cx="286" cy="288"/>
              <a:chOff x="712" y="2330"/>
              <a:chExt cx="286" cy="288"/>
            </a:xfrm>
          </p:grpSpPr>
          <p:sp>
            <p:nvSpPr>
              <p:cNvPr id="35947" name="Freeform 42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8" name="Line 43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9" name="Line 44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0" name="Freeform 45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1" name="Line 46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2" name="Line 47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3" name="Line 48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4" name="Rectangle 49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5" name="Freeform 50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6" name="Line 51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7" name="Line 52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8" name="Line 53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2" name="Group 54"/>
            <p:cNvGrpSpPr>
              <a:grpSpLocks/>
            </p:cNvGrpSpPr>
            <p:nvPr/>
          </p:nvGrpSpPr>
          <p:grpSpPr bwMode="auto">
            <a:xfrm>
              <a:off x="2559" y="1728"/>
              <a:ext cx="286" cy="288"/>
              <a:chOff x="712" y="2330"/>
              <a:chExt cx="286" cy="288"/>
            </a:xfrm>
          </p:grpSpPr>
          <p:sp>
            <p:nvSpPr>
              <p:cNvPr id="35935" name="Freeform 55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6" name="Line 56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7" name="Line 57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8" name="Freeform 58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9" name="Line 59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0" name="Line 60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1" name="Line 61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2" name="Rectangle 62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3" name="Freeform 63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4" name="Line 64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5" name="Line 65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6" name="Line 66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3" name="Group 67"/>
            <p:cNvGrpSpPr>
              <a:grpSpLocks/>
            </p:cNvGrpSpPr>
            <p:nvPr/>
          </p:nvGrpSpPr>
          <p:grpSpPr bwMode="auto">
            <a:xfrm>
              <a:off x="4623" y="2016"/>
              <a:ext cx="286" cy="288"/>
              <a:chOff x="712" y="2330"/>
              <a:chExt cx="286" cy="288"/>
            </a:xfrm>
          </p:grpSpPr>
          <p:sp>
            <p:nvSpPr>
              <p:cNvPr id="35923" name="Freeform 68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4" name="Line 69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5" name="Line 70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6" name="Freeform 71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7" name="Line 72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8" name="Line 73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9" name="Line 74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0" name="Rectangle 75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1" name="Freeform 76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2" name="Line 77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3" name="Line 78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4" name="Line 79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4" name="Group 80"/>
            <p:cNvGrpSpPr>
              <a:grpSpLocks/>
            </p:cNvGrpSpPr>
            <p:nvPr/>
          </p:nvGrpSpPr>
          <p:grpSpPr bwMode="auto">
            <a:xfrm>
              <a:off x="4817" y="3600"/>
              <a:ext cx="286" cy="288"/>
              <a:chOff x="712" y="2330"/>
              <a:chExt cx="286" cy="288"/>
            </a:xfrm>
          </p:grpSpPr>
          <p:sp>
            <p:nvSpPr>
              <p:cNvPr id="35911" name="Freeform 81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2" name="Line 82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3" name="Line 83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4" name="Freeform 84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5" name="Line 85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6" name="Line 86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7" name="Line 87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8" name="Rectangle 88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9" name="Freeform 89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0" name="Line 90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1" name="Line 91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2" name="Line 92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35885" name="AutoShape 93"/>
            <p:cNvCxnSpPr>
              <a:cxnSpLocks noChangeShapeType="1"/>
              <a:stCxn id="35873" idx="3"/>
              <a:endCxn id="35875" idx="1"/>
            </p:cNvCxnSpPr>
            <p:nvPr/>
          </p:nvCxnSpPr>
          <p:spPr bwMode="auto">
            <a:xfrm flipV="1">
              <a:off x="1359" y="2400"/>
              <a:ext cx="1152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6" name="AutoShape 94"/>
            <p:cNvCxnSpPr>
              <a:cxnSpLocks noChangeShapeType="1"/>
              <a:stCxn id="35873" idx="3"/>
              <a:endCxn id="35876" idx="1"/>
            </p:cNvCxnSpPr>
            <p:nvPr/>
          </p:nvCxnSpPr>
          <p:spPr bwMode="auto">
            <a:xfrm>
              <a:off x="1359" y="2448"/>
              <a:ext cx="1152" cy="57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7" name="AutoShape 95"/>
            <p:cNvCxnSpPr>
              <a:cxnSpLocks noChangeShapeType="1"/>
              <a:stCxn id="35874" idx="3"/>
              <a:endCxn id="35876" idx="1"/>
            </p:cNvCxnSpPr>
            <p:nvPr/>
          </p:nvCxnSpPr>
          <p:spPr bwMode="auto">
            <a:xfrm flipV="1">
              <a:off x="1311" y="3024"/>
              <a:ext cx="1200" cy="4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8" name="AutoShape 96"/>
            <p:cNvCxnSpPr>
              <a:cxnSpLocks noChangeShapeType="1"/>
              <a:stCxn id="35874" idx="3"/>
              <a:endCxn id="35877" idx="1"/>
            </p:cNvCxnSpPr>
            <p:nvPr/>
          </p:nvCxnSpPr>
          <p:spPr bwMode="auto">
            <a:xfrm>
              <a:off x="1311" y="3504"/>
              <a:ext cx="1200" cy="33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9" name="AutoShape 97"/>
            <p:cNvCxnSpPr>
              <a:cxnSpLocks noChangeShapeType="1"/>
              <a:stCxn id="35876" idx="3"/>
              <a:endCxn id="35878" idx="1"/>
            </p:cNvCxnSpPr>
            <p:nvPr/>
          </p:nvCxnSpPr>
          <p:spPr bwMode="auto">
            <a:xfrm flipV="1">
              <a:off x="2703" y="2688"/>
              <a:ext cx="1440" cy="33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0" name="AutoShape 98"/>
            <p:cNvCxnSpPr>
              <a:cxnSpLocks noChangeShapeType="1"/>
              <a:stCxn id="35877" idx="3"/>
              <a:endCxn id="35879" idx="1"/>
            </p:cNvCxnSpPr>
            <p:nvPr/>
          </p:nvCxnSpPr>
          <p:spPr bwMode="auto">
            <a:xfrm flipV="1">
              <a:off x="2703" y="3792"/>
              <a:ext cx="1248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1" name="AutoShape 99"/>
            <p:cNvCxnSpPr>
              <a:cxnSpLocks noChangeShapeType="1"/>
              <a:stCxn id="35879" idx="0"/>
              <a:endCxn id="35878" idx="2"/>
            </p:cNvCxnSpPr>
            <p:nvPr/>
          </p:nvCxnSpPr>
          <p:spPr bwMode="auto">
            <a:xfrm flipV="1">
              <a:off x="4047" y="2832"/>
              <a:ext cx="192" cy="81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2" name="AutoShape 100"/>
            <p:cNvCxnSpPr>
              <a:cxnSpLocks noChangeShapeType="1"/>
              <a:stCxn id="35874" idx="0"/>
              <a:endCxn id="35873" idx="2"/>
            </p:cNvCxnSpPr>
            <p:nvPr/>
          </p:nvCxnSpPr>
          <p:spPr bwMode="auto">
            <a:xfrm flipV="1">
              <a:off x="1215" y="2592"/>
              <a:ext cx="48" cy="76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3" name="AutoShape 101"/>
            <p:cNvCxnSpPr>
              <a:cxnSpLocks noChangeShapeType="1"/>
              <a:stCxn id="35875" idx="3"/>
              <a:endCxn id="35878" idx="1"/>
            </p:cNvCxnSpPr>
            <p:nvPr/>
          </p:nvCxnSpPr>
          <p:spPr bwMode="auto">
            <a:xfrm>
              <a:off x="2703" y="2400"/>
              <a:ext cx="1440" cy="2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4" name="AutoShape 102"/>
            <p:cNvCxnSpPr>
              <a:cxnSpLocks noChangeShapeType="1"/>
              <a:stCxn id="35967" idx="35"/>
              <a:endCxn id="35873" idx="1"/>
            </p:cNvCxnSpPr>
            <p:nvPr/>
          </p:nvCxnSpPr>
          <p:spPr bwMode="auto">
            <a:xfrm>
              <a:off x="676" y="2227"/>
              <a:ext cx="491" cy="22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5" name="AutoShape 103"/>
            <p:cNvCxnSpPr>
              <a:cxnSpLocks noChangeShapeType="1"/>
              <a:stCxn id="35955" idx="31"/>
              <a:endCxn id="35874" idx="1"/>
            </p:cNvCxnSpPr>
            <p:nvPr/>
          </p:nvCxnSpPr>
          <p:spPr bwMode="auto">
            <a:xfrm flipV="1">
              <a:off x="724" y="3504"/>
              <a:ext cx="395" cy="19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6" name="AutoShape 104"/>
            <p:cNvCxnSpPr>
              <a:cxnSpLocks noChangeShapeType="1"/>
              <a:stCxn id="35875" idx="0"/>
              <a:endCxn id="35938" idx="4"/>
            </p:cNvCxnSpPr>
            <p:nvPr/>
          </p:nvCxnSpPr>
          <p:spPr bwMode="auto">
            <a:xfrm flipV="1">
              <a:off x="2607" y="2007"/>
              <a:ext cx="99" cy="24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7" name="AutoShape 105"/>
            <p:cNvCxnSpPr>
              <a:cxnSpLocks noChangeShapeType="1"/>
              <a:stCxn id="35879" idx="3"/>
              <a:endCxn id="35919" idx="23"/>
            </p:cNvCxnSpPr>
            <p:nvPr/>
          </p:nvCxnSpPr>
          <p:spPr bwMode="auto">
            <a:xfrm>
              <a:off x="4143" y="3792"/>
              <a:ext cx="682" cy="1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8" name="AutoShape 106"/>
            <p:cNvCxnSpPr>
              <a:cxnSpLocks noChangeShapeType="1"/>
              <a:stCxn id="35878" idx="3"/>
              <a:endCxn id="35923" idx="2"/>
            </p:cNvCxnSpPr>
            <p:nvPr/>
          </p:nvCxnSpPr>
          <p:spPr bwMode="auto">
            <a:xfrm flipV="1">
              <a:off x="4335" y="2304"/>
              <a:ext cx="288" cy="38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99" name="Text Box 107"/>
            <p:cNvSpPr txBox="1">
              <a:spLocks noChangeArrowheads="1"/>
            </p:cNvSpPr>
            <p:nvPr/>
          </p:nvSpPr>
          <p:spPr bwMode="auto">
            <a:xfrm>
              <a:off x="303" y="1824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A</a:t>
              </a:r>
            </a:p>
          </p:txBody>
        </p:sp>
        <p:sp>
          <p:nvSpPr>
            <p:cNvPr id="35900" name="Text Box 108"/>
            <p:cNvSpPr txBox="1">
              <a:spLocks noChangeArrowheads="1"/>
            </p:cNvSpPr>
            <p:nvPr/>
          </p:nvSpPr>
          <p:spPr bwMode="auto">
            <a:xfrm>
              <a:off x="333" y="3314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B</a:t>
              </a:r>
            </a:p>
          </p:txBody>
        </p:sp>
        <p:sp>
          <p:nvSpPr>
            <p:cNvPr id="35901" name="Text Box 109"/>
            <p:cNvSpPr txBox="1">
              <a:spLocks noChangeArrowheads="1"/>
            </p:cNvSpPr>
            <p:nvPr/>
          </p:nvSpPr>
          <p:spPr bwMode="auto">
            <a:xfrm>
              <a:off x="4671" y="3408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E</a:t>
              </a:r>
            </a:p>
          </p:txBody>
        </p:sp>
        <p:sp>
          <p:nvSpPr>
            <p:cNvPr id="35902" name="Text Box 110"/>
            <p:cNvSpPr txBox="1">
              <a:spLocks noChangeArrowheads="1"/>
            </p:cNvSpPr>
            <p:nvPr/>
          </p:nvSpPr>
          <p:spPr bwMode="auto">
            <a:xfrm>
              <a:off x="4458" y="1778"/>
              <a:ext cx="45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D</a:t>
              </a:r>
            </a:p>
          </p:txBody>
        </p:sp>
        <p:sp>
          <p:nvSpPr>
            <p:cNvPr id="35903" name="Text Box 111"/>
            <p:cNvSpPr txBox="1">
              <a:spLocks noChangeArrowheads="1"/>
            </p:cNvSpPr>
            <p:nvPr/>
          </p:nvSpPr>
          <p:spPr bwMode="auto">
            <a:xfrm>
              <a:off x="2460" y="1536"/>
              <a:ext cx="45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C</a:t>
              </a:r>
            </a:p>
          </p:txBody>
        </p:sp>
        <p:sp>
          <p:nvSpPr>
            <p:cNvPr id="35904" name="Text Box 112"/>
            <p:cNvSpPr txBox="1">
              <a:spLocks noChangeArrowheads="1"/>
            </p:cNvSpPr>
            <p:nvPr/>
          </p:nvSpPr>
          <p:spPr bwMode="auto">
            <a:xfrm>
              <a:off x="1152" y="235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N1</a:t>
              </a:r>
            </a:p>
          </p:txBody>
        </p:sp>
        <p:sp>
          <p:nvSpPr>
            <p:cNvPr id="35905" name="Text Box 113"/>
            <p:cNvSpPr txBox="1">
              <a:spLocks noChangeArrowheads="1"/>
            </p:cNvSpPr>
            <p:nvPr/>
          </p:nvSpPr>
          <p:spPr bwMode="auto">
            <a:xfrm>
              <a:off x="2479" y="230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N2</a:t>
              </a:r>
            </a:p>
          </p:txBody>
        </p:sp>
        <p:sp>
          <p:nvSpPr>
            <p:cNvPr id="35906" name="Text Box 114"/>
            <p:cNvSpPr txBox="1">
              <a:spLocks noChangeArrowheads="1"/>
            </p:cNvSpPr>
            <p:nvPr/>
          </p:nvSpPr>
          <p:spPr bwMode="auto">
            <a:xfrm>
              <a:off x="4111" y="259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N3</a:t>
              </a:r>
            </a:p>
          </p:txBody>
        </p:sp>
        <p:sp>
          <p:nvSpPr>
            <p:cNvPr id="35907" name="Text Box 115"/>
            <p:cNvSpPr txBox="1">
              <a:spLocks noChangeArrowheads="1"/>
            </p:cNvSpPr>
            <p:nvPr/>
          </p:nvSpPr>
          <p:spPr bwMode="auto">
            <a:xfrm>
              <a:off x="1089" y="3410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N4</a:t>
              </a:r>
            </a:p>
          </p:txBody>
        </p:sp>
        <p:sp>
          <p:nvSpPr>
            <p:cNvPr id="35908" name="Text Box 116"/>
            <p:cNvSpPr txBox="1">
              <a:spLocks noChangeArrowheads="1"/>
            </p:cNvSpPr>
            <p:nvPr/>
          </p:nvSpPr>
          <p:spPr bwMode="auto">
            <a:xfrm>
              <a:off x="2479" y="2930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N5</a:t>
              </a:r>
            </a:p>
          </p:txBody>
        </p:sp>
        <p:sp>
          <p:nvSpPr>
            <p:cNvPr id="35909" name="Text Box 117"/>
            <p:cNvSpPr txBox="1">
              <a:spLocks noChangeArrowheads="1"/>
            </p:cNvSpPr>
            <p:nvPr/>
          </p:nvSpPr>
          <p:spPr bwMode="auto">
            <a:xfrm>
              <a:off x="3919" y="3698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N7</a:t>
              </a:r>
            </a:p>
          </p:txBody>
        </p:sp>
        <p:sp>
          <p:nvSpPr>
            <p:cNvPr id="35910" name="Text Box 118"/>
            <p:cNvSpPr txBox="1">
              <a:spLocks noChangeArrowheads="1"/>
            </p:cNvSpPr>
            <p:nvPr/>
          </p:nvSpPr>
          <p:spPr bwMode="auto">
            <a:xfrm>
              <a:off x="2479" y="3698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N6</a:t>
              </a:r>
            </a:p>
          </p:txBody>
        </p:sp>
      </p:grpSp>
      <p:grpSp>
        <p:nvGrpSpPr>
          <p:cNvPr id="8" name="Group 119"/>
          <p:cNvGrpSpPr>
            <a:grpSpLocks/>
          </p:cNvGrpSpPr>
          <p:nvPr/>
        </p:nvGrpSpPr>
        <p:grpSpPr bwMode="auto">
          <a:xfrm>
            <a:off x="2286000" y="4267200"/>
            <a:ext cx="1846146" cy="1344706"/>
            <a:chOff x="1152" y="2304"/>
            <a:chExt cx="1248" cy="960"/>
          </a:xfrm>
        </p:grpSpPr>
        <p:sp>
          <p:nvSpPr>
            <p:cNvPr id="35854" name="Line 120"/>
            <p:cNvSpPr>
              <a:spLocks noChangeShapeType="1"/>
            </p:cNvSpPr>
            <p:nvPr/>
          </p:nvSpPr>
          <p:spPr bwMode="auto">
            <a:xfrm flipH="1">
              <a:off x="1152" y="2592"/>
              <a:ext cx="48" cy="67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5855" name="Line 121"/>
            <p:cNvSpPr>
              <a:spLocks noChangeShapeType="1"/>
            </p:cNvSpPr>
            <p:nvPr/>
          </p:nvSpPr>
          <p:spPr bwMode="auto">
            <a:xfrm>
              <a:off x="1344" y="2592"/>
              <a:ext cx="960" cy="43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5856" name="Line 122"/>
            <p:cNvSpPr>
              <a:spLocks noChangeShapeType="1"/>
            </p:cNvSpPr>
            <p:nvPr/>
          </p:nvSpPr>
          <p:spPr bwMode="auto">
            <a:xfrm flipV="1">
              <a:off x="1344" y="2304"/>
              <a:ext cx="1056" cy="4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grpSp>
        <p:nvGrpSpPr>
          <p:cNvPr id="9" name="Group 123"/>
          <p:cNvGrpSpPr>
            <a:grpSpLocks/>
          </p:cNvGrpSpPr>
          <p:nvPr/>
        </p:nvGrpSpPr>
        <p:grpSpPr bwMode="auto">
          <a:xfrm>
            <a:off x="2211470" y="4325470"/>
            <a:ext cx="4189330" cy="2151529"/>
            <a:chOff x="1296" y="2352"/>
            <a:chExt cx="2832" cy="1536"/>
          </a:xfrm>
        </p:grpSpPr>
        <p:sp>
          <p:nvSpPr>
            <p:cNvPr id="35851" name="Line 124"/>
            <p:cNvSpPr>
              <a:spLocks noChangeShapeType="1"/>
            </p:cNvSpPr>
            <p:nvPr/>
          </p:nvSpPr>
          <p:spPr bwMode="auto">
            <a:xfrm>
              <a:off x="2736" y="2352"/>
              <a:ext cx="1344" cy="24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5852" name="Line 125"/>
            <p:cNvSpPr>
              <a:spLocks noChangeShapeType="1"/>
            </p:cNvSpPr>
            <p:nvPr/>
          </p:nvSpPr>
          <p:spPr bwMode="auto">
            <a:xfrm flipV="1">
              <a:off x="2736" y="2736"/>
              <a:ext cx="1392" cy="33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5853" name="Line 126"/>
            <p:cNvSpPr>
              <a:spLocks noChangeShapeType="1"/>
            </p:cNvSpPr>
            <p:nvPr/>
          </p:nvSpPr>
          <p:spPr bwMode="auto">
            <a:xfrm>
              <a:off x="1296" y="3552"/>
              <a:ext cx="1200" cy="33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grpSp>
        <p:nvGrpSpPr>
          <p:cNvPr id="10" name="Group 127"/>
          <p:cNvGrpSpPr>
            <a:grpSpLocks/>
          </p:cNvGrpSpPr>
          <p:nvPr/>
        </p:nvGrpSpPr>
        <p:grpSpPr bwMode="auto">
          <a:xfrm>
            <a:off x="4291410" y="5006788"/>
            <a:ext cx="2414190" cy="1546412"/>
            <a:chOff x="2688" y="2832"/>
            <a:chExt cx="1632" cy="1104"/>
          </a:xfrm>
        </p:grpSpPr>
        <p:sp>
          <p:nvSpPr>
            <p:cNvPr id="35849" name="Line 128"/>
            <p:cNvSpPr>
              <a:spLocks noChangeShapeType="1"/>
            </p:cNvSpPr>
            <p:nvPr/>
          </p:nvSpPr>
          <p:spPr bwMode="auto">
            <a:xfrm flipH="1">
              <a:off x="4128" y="2832"/>
              <a:ext cx="192" cy="81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5850" name="Line 129"/>
            <p:cNvSpPr>
              <a:spLocks noChangeShapeType="1"/>
            </p:cNvSpPr>
            <p:nvPr/>
          </p:nvSpPr>
          <p:spPr bwMode="auto">
            <a:xfrm flipV="1">
              <a:off x="2688" y="3888"/>
              <a:ext cx="1248" cy="4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917634" name="Line 130"/>
          <p:cNvSpPr>
            <a:spLocks noChangeShapeType="1"/>
          </p:cNvSpPr>
          <p:nvPr/>
        </p:nvSpPr>
        <p:spPr bwMode="auto">
          <a:xfrm flipV="1">
            <a:off x="2247877" y="5329518"/>
            <a:ext cx="1562123" cy="53788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28800" y="3810000"/>
            <a:ext cx="1622618" cy="1528465"/>
            <a:chOff x="1828800" y="3810000"/>
            <a:chExt cx="1622618" cy="1528465"/>
          </a:xfrm>
        </p:grpSpPr>
        <p:grpSp>
          <p:nvGrpSpPr>
            <p:cNvPr id="132" name="Group 131"/>
            <p:cNvGrpSpPr/>
            <p:nvPr/>
          </p:nvGrpSpPr>
          <p:grpSpPr>
            <a:xfrm>
              <a:off x="2895600" y="3810000"/>
              <a:ext cx="479618" cy="461665"/>
              <a:chOff x="1793305" y="2819400"/>
              <a:chExt cx="1037915" cy="1039486"/>
            </a:xfrm>
          </p:grpSpPr>
          <p:sp>
            <p:nvSpPr>
              <p:cNvPr id="133" name="Rounded Rectangle 132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2971800" y="4491335"/>
              <a:ext cx="479618" cy="461665"/>
              <a:chOff x="1793305" y="2819400"/>
              <a:chExt cx="1037915" cy="1039486"/>
            </a:xfrm>
          </p:grpSpPr>
          <p:sp>
            <p:nvSpPr>
              <p:cNvPr id="136" name="Rounded Rectangle 135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1828800" y="4876800"/>
              <a:ext cx="479618" cy="461665"/>
              <a:chOff x="1793305" y="2819400"/>
              <a:chExt cx="1037915" cy="1039486"/>
            </a:xfrm>
          </p:grpSpPr>
          <p:sp>
            <p:nvSpPr>
              <p:cNvPr id="142" name="Rounded Rectangle 141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930582" y="5329535"/>
            <a:ext cx="2232218" cy="1223665"/>
            <a:chOff x="4930582" y="5329535"/>
            <a:chExt cx="2232218" cy="1223665"/>
          </a:xfrm>
        </p:grpSpPr>
        <p:grpSp>
          <p:nvGrpSpPr>
            <p:cNvPr id="147" name="Group 146"/>
            <p:cNvGrpSpPr/>
            <p:nvPr/>
          </p:nvGrpSpPr>
          <p:grpSpPr>
            <a:xfrm>
              <a:off x="4930582" y="6091535"/>
              <a:ext cx="479618" cy="461665"/>
              <a:chOff x="1793305" y="2819400"/>
              <a:chExt cx="1037915" cy="1039486"/>
            </a:xfrm>
          </p:grpSpPr>
          <p:sp>
            <p:nvSpPr>
              <p:cNvPr id="148" name="Rounded Rectangle 147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6683182" y="5329535"/>
              <a:ext cx="479618" cy="461665"/>
              <a:chOff x="1793305" y="2819400"/>
              <a:chExt cx="1037915" cy="1039486"/>
            </a:xfrm>
          </p:grpSpPr>
          <p:sp>
            <p:nvSpPr>
              <p:cNvPr id="157" name="Rounded Rectangle 156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667000" y="4038600"/>
            <a:ext cx="2994218" cy="2667000"/>
            <a:chOff x="2667000" y="4038600"/>
            <a:chExt cx="2994218" cy="2667000"/>
          </a:xfrm>
        </p:grpSpPr>
        <p:grpSp>
          <p:nvGrpSpPr>
            <p:cNvPr id="138" name="Group 137"/>
            <p:cNvGrpSpPr/>
            <p:nvPr/>
          </p:nvGrpSpPr>
          <p:grpSpPr>
            <a:xfrm>
              <a:off x="2743200" y="5177135"/>
              <a:ext cx="479618" cy="461665"/>
              <a:chOff x="1793305" y="2819400"/>
              <a:chExt cx="1037915" cy="1039486"/>
            </a:xfrm>
          </p:grpSpPr>
          <p:sp>
            <p:nvSpPr>
              <p:cNvPr id="139" name="Rounded Rectangle 138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2667000" y="6243935"/>
              <a:ext cx="479618" cy="461665"/>
              <a:chOff x="1298605" y="3848832"/>
              <a:chExt cx="1037915" cy="1039486"/>
            </a:xfrm>
          </p:grpSpPr>
          <p:sp>
            <p:nvSpPr>
              <p:cNvPr id="145" name="Rounded Rectangle 144"/>
              <p:cNvSpPr/>
              <p:nvPr/>
            </p:nvSpPr>
            <p:spPr bwMode="auto">
              <a:xfrm>
                <a:off x="1373606" y="3858885"/>
                <a:ext cx="914400" cy="762001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1298605" y="3848832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5159182" y="5181600"/>
              <a:ext cx="479618" cy="461665"/>
              <a:chOff x="1793305" y="2819400"/>
              <a:chExt cx="1037915" cy="1039486"/>
            </a:xfrm>
          </p:grpSpPr>
          <p:sp>
            <p:nvSpPr>
              <p:cNvPr id="151" name="Rounded Rectangle 150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5181600" y="4038600"/>
              <a:ext cx="479618" cy="461665"/>
              <a:chOff x="1793305" y="2819400"/>
              <a:chExt cx="1037915" cy="1039486"/>
            </a:xfrm>
          </p:grpSpPr>
          <p:sp>
            <p:nvSpPr>
              <p:cNvPr id="154" name="Rounded Rectangle 153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2971800" y="5481935"/>
              <a:ext cx="479618" cy="461665"/>
              <a:chOff x="1841817" y="3162544"/>
              <a:chExt cx="1037914" cy="1039486"/>
            </a:xfrm>
          </p:grpSpPr>
          <p:sp>
            <p:nvSpPr>
              <p:cNvPr id="160" name="Rounded Rectangle 159"/>
              <p:cNvSpPr/>
              <p:nvPr/>
            </p:nvSpPr>
            <p:spPr bwMode="auto">
              <a:xfrm>
                <a:off x="1916818" y="3172597"/>
                <a:ext cx="914399" cy="762001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1841817" y="3162544"/>
                <a:ext cx="1037914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</p:grpSp>
      <p:sp>
        <p:nvSpPr>
          <p:cNvPr id="16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5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1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9176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Link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State Routing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</a:rPr>
              <a:t>Each </a:t>
            </a:r>
            <a:r>
              <a:rPr lang="en-US" sz="2400" dirty="0">
                <a:solidFill>
                  <a:schemeClr val="bg2"/>
                </a:solidFill>
                <a:latin typeface="Arial" charset="0"/>
              </a:rPr>
              <a:t>node </a:t>
            </a:r>
            <a:r>
              <a:rPr lang="en-US" sz="2400" dirty="0" smtClean="0">
                <a:solidFill>
                  <a:schemeClr val="bg2"/>
                </a:solidFill>
                <a:latin typeface="Arial" charset="0"/>
              </a:rPr>
              <a:t>maintains its local “link state” (LS)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Each node floods its local link state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Hence, each node learns the entire network topology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Can use </a:t>
            </a:r>
            <a:r>
              <a:rPr lang="en-US" sz="2000" dirty="0" err="1" smtClean="0">
                <a:solidFill>
                  <a:srgbClr val="FF0000"/>
                </a:solidFill>
                <a:latin typeface="Arial" charset="0"/>
              </a:rPr>
              <a:t>Dijkstra’s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 to compute the shortest paths between nodes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685800" y="3200400"/>
            <a:ext cx="7291388" cy="3429000"/>
            <a:chOff x="192" y="1536"/>
            <a:chExt cx="4929" cy="2448"/>
          </a:xfrm>
        </p:grpSpPr>
        <p:sp>
          <p:nvSpPr>
            <p:cNvPr id="35857" name="Freeform 5"/>
            <p:cNvSpPr>
              <a:spLocks noEditPoints="1"/>
            </p:cNvSpPr>
            <p:nvPr/>
          </p:nvSpPr>
          <p:spPr bwMode="auto">
            <a:xfrm>
              <a:off x="854" y="2385"/>
              <a:ext cx="1500" cy="22"/>
            </a:xfrm>
            <a:custGeom>
              <a:avLst/>
              <a:gdLst>
                <a:gd name="T0" fmla="*/ 1500 w 1500"/>
                <a:gd name="T1" fmla="*/ 10 h 22"/>
                <a:gd name="T2" fmla="*/ 1498 w 1500"/>
                <a:gd name="T3" fmla="*/ 2 h 22"/>
                <a:gd name="T4" fmla="*/ 1490 w 1500"/>
                <a:gd name="T5" fmla="*/ 0 h 22"/>
                <a:gd name="T6" fmla="*/ 1482 w 1500"/>
                <a:gd name="T7" fmla="*/ 2 h 22"/>
                <a:gd name="T8" fmla="*/ 1478 w 1500"/>
                <a:gd name="T9" fmla="*/ 10 h 22"/>
                <a:gd name="T10" fmla="*/ 1482 w 1500"/>
                <a:gd name="T11" fmla="*/ 18 h 22"/>
                <a:gd name="T12" fmla="*/ 1490 w 1500"/>
                <a:gd name="T13" fmla="*/ 22 h 22"/>
                <a:gd name="T14" fmla="*/ 1498 w 1500"/>
                <a:gd name="T15" fmla="*/ 18 h 22"/>
                <a:gd name="T16" fmla="*/ 1500 w 1500"/>
                <a:gd name="T17" fmla="*/ 10 h 22"/>
                <a:gd name="T18" fmla="*/ 0 w 1500"/>
                <a:gd name="T19" fmla="*/ 10 h 22"/>
                <a:gd name="T20" fmla="*/ 2 w 1500"/>
                <a:gd name="T21" fmla="*/ 18 h 22"/>
                <a:gd name="T22" fmla="*/ 10 w 1500"/>
                <a:gd name="T23" fmla="*/ 22 h 22"/>
                <a:gd name="T24" fmla="*/ 18 w 1500"/>
                <a:gd name="T25" fmla="*/ 18 h 22"/>
                <a:gd name="T26" fmla="*/ 21 w 1500"/>
                <a:gd name="T27" fmla="*/ 10 h 22"/>
                <a:gd name="T28" fmla="*/ 18 w 1500"/>
                <a:gd name="T29" fmla="*/ 2 h 22"/>
                <a:gd name="T30" fmla="*/ 10 w 1500"/>
                <a:gd name="T31" fmla="*/ 0 h 22"/>
                <a:gd name="T32" fmla="*/ 2 w 1500"/>
                <a:gd name="T33" fmla="*/ 2 h 22"/>
                <a:gd name="T34" fmla="*/ 0 w 1500"/>
                <a:gd name="T35" fmla="*/ 1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Line 6"/>
            <p:cNvSpPr>
              <a:spLocks noChangeShapeType="1"/>
            </p:cNvSpPr>
            <p:nvPr/>
          </p:nvSpPr>
          <p:spPr bwMode="auto">
            <a:xfrm flipH="1">
              <a:off x="875" y="2395"/>
              <a:ext cx="1457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Freeform 7"/>
            <p:cNvSpPr>
              <a:spLocks noEditPoints="1"/>
            </p:cNvSpPr>
            <p:nvPr/>
          </p:nvSpPr>
          <p:spPr bwMode="auto">
            <a:xfrm>
              <a:off x="854" y="3034"/>
              <a:ext cx="1500" cy="403"/>
            </a:xfrm>
            <a:custGeom>
              <a:avLst/>
              <a:gdLst>
                <a:gd name="T0" fmla="*/ 0 w 1500"/>
                <a:gd name="T1" fmla="*/ 395 h 403"/>
                <a:gd name="T2" fmla="*/ 4 w 1500"/>
                <a:gd name="T3" fmla="*/ 403 h 403"/>
                <a:gd name="T4" fmla="*/ 14 w 1500"/>
                <a:gd name="T5" fmla="*/ 403 h 403"/>
                <a:gd name="T6" fmla="*/ 20 w 1500"/>
                <a:gd name="T7" fmla="*/ 399 h 403"/>
                <a:gd name="T8" fmla="*/ 21 w 1500"/>
                <a:gd name="T9" fmla="*/ 391 h 403"/>
                <a:gd name="T10" fmla="*/ 16 w 1500"/>
                <a:gd name="T11" fmla="*/ 383 h 403"/>
                <a:gd name="T12" fmla="*/ 8 w 1500"/>
                <a:gd name="T13" fmla="*/ 381 h 403"/>
                <a:gd name="T14" fmla="*/ 0 w 1500"/>
                <a:gd name="T15" fmla="*/ 387 h 403"/>
                <a:gd name="T16" fmla="*/ 0 w 1500"/>
                <a:gd name="T17" fmla="*/ 395 h 403"/>
                <a:gd name="T18" fmla="*/ 1500 w 1500"/>
                <a:gd name="T19" fmla="*/ 8 h 403"/>
                <a:gd name="T20" fmla="*/ 1496 w 1500"/>
                <a:gd name="T21" fmla="*/ 2 h 403"/>
                <a:gd name="T22" fmla="*/ 1486 w 1500"/>
                <a:gd name="T23" fmla="*/ 0 h 403"/>
                <a:gd name="T24" fmla="*/ 1480 w 1500"/>
                <a:gd name="T25" fmla="*/ 6 h 403"/>
                <a:gd name="T26" fmla="*/ 1478 w 1500"/>
                <a:gd name="T27" fmla="*/ 14 h 403"/>
                <a:gd name="T28" fmla="*/ 1484 w 1500"/>
                <a:gd name="T29" fmla="*/ 22 h 403"/>
                <a:gd name="T30" fmla="*/ 1492 w 1500"/>
                <a:gd name="T31" fmla="*/ 22 h 403"/>
                <a:gd name="T32" fmla="*/ 1500 w 1500"/>
                <a:gd name="T33" fmla="*/ 18 h 403"/>
                <a:gd name="T34" fmla="*/ 1500 w 1500"/>
                <a:gd name="T35" fmla="*/ 8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Line 8"/>
            <p:cNvSpPr>
              <a:spLocks noChangeShapeType="1"/>
            </p:cNvSpPr>
            <p:nvPr/>
          </p:nvSpPr>
          <p:spPr bwMode="auto">
            <a:xfrm flipV="1">
              <a:off x="875" y="3048"/>
              <a:ext cx="1457" cy="37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Freeform 9"/>
            <p:cNvSpPr>
              <a:spLocks noEditPoints="1"/>
            </p:cNvSpPr>
            <p:nvPr/>
          </p:nvSpPr>
          <p:spPr bwMode="auto">
            <a:xfrm>
              <a:off x="854" y="3415"/>
              <a:ext cx="1500" cy="381"/>
            </a:xfrm>
            <a:custGeom>
              <a:avLst/>
              <a:gdLst>
                <a:gd name="T0" fmla="*/ 0 w 1500"/>
                <a:gd name="T1" fmla="*/ 10 h 381"/>
                <a:gd name="T2" fmla="*/ 2 w 1500"/>
                <a:gd name="T3" fmla="*/ 18 h 381"/>
                <a:gd name="T4" fmla="*/ 8 w 1500"/>
                <a:gd name="T5" fmla="*/ 22 h 381"/>
                <a:gd name="T6" fmla="*/ 16 w 1500"/>
                <a:gd name="T7" fmla="*/ 22 h 381"/>
                <a:gd name="T8" fmla="*/ 21 w 1500"/>
                <a:gd name="T9" fmla="*/ 14 h 381"/>
                <a:gd name="T10" fmla="*/ 20 w 1500"/>
                <a:gd name="T11" fmla="*/ 6 h 381"/>
                <a:gd name="T12" fmla="*/ 14 w 1500"/>
                <a:gd name="T13" fmla="*/ 0 h 381"/>
                <a:gd name="T14" fmla="*/ 4 w 1500"/>
                <a:gd name="T15" fmla="*/ 2 h 381"/>
                <a:gd name="T16" fmla="*/ 0 w 1500"/>
                <a:gd name="T17" fmla="*/ 10 h 381"/>
                <a:gd name="T18" fmla="*/ 1500 w 1500"/>
                <a:gd name="T19" fmla="*/ 373 h 381"/>
                <a:gd name="T20" fmla="*/ 1500 w 1500"/>
                <a:gd name="T21" fmla="*/ 365 h 381"/>
                <a:gd name="T22" fmla="*/ 1492 w 1500"/>
                <a:gd name="T23" fmla="*/ 359 h 381"/>
                <a:gd name="T24" fmla="*/ 1484 w 1500"/>
                <a:gd name="T25" fmla="*/ 361 h 381"/>
                <a:gd name="T26" fmla="*/ 1478 w 1500"/>
                <a:gd name="T27" fmla="*/ 369 h 381"/>
                <a:gd name="T28" fmla="*/ 1480 w 1500"/>
                <a:gd name="T29" fmla="*/ 377 h 381"/>
                <a:gd name="T30" fmla="*/ 1486 w 1500"/>
                <a:gd name="T31" fmla="*/ 381 h 381"/>
                <a:gd name="T32" fmla="*/ 1496 w 1500"/>
                <a:gd name="T33" fmla="*/ 381 h 381"/>
                <a:gd name="T34" fmla="*/ 1500 w 1500"/>
                <a:gd name="T35" fmla="*/ 373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Line 10"/>
            <p:cNvSpPr>
              <a:spLocks noChangeShapeType="1"/>
            </p:cNvSpPr>
            <p:nvPr/>
          </p:nvSpPr>
          <p:spPr bwMode="auto">
            <a:xfrm>
              <a:off x="875" y="3429"/>
              <a:ext cx="1457" cy="3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Freeform 11"/>
            <p:cNvSpPr>
              <a:spLocks noEditPoints="1"/>
            </p:cNvSpPr>
            <p:nvPr/>
          </p:nvSpPr>
          <p:spPr bwMode="auto">
            <a:xfrm>
              <a:off x="2332" y="2385"/>
              <a:ext cx="1660" cy="291"/>
            </a:xfrm>
            <a:custGeom>
              <a:avLst/>
              <a:gdLst>
                <a:gd name="T0" fmla="*/ 0 w 1660"/>
                <a:gd name="T1" fmla="*/ 10 h 291"/>
                <a:gd name="T2" fmla="*/ 2 w 1660"/>
                <a:gd name="T3" fmla="*/ 18 h 291"/>
                <a:gd name="T4" fmla="*/ 10 w 1660"/>
                <a:gd name="T5" fmla="*/ 22 h 291"/>
                <a:gd name="T6" fmla="*/ 18 w 1660"/>
                <a:gd name="T7" fmla="*/ 20 h 291"/>
                <a:gd name="T8" fmla="*/ 22 w 1660"/>
                <a:gd name="T9" fmla="*/ 12 h 291"/>
                <a:gd name="T10" fmla="*/ 20 w 1660"/>
                <a:gd name="T11" fmla="*/ 4 h 291"/>
                <a:gd name="T12" fmla="*/ 14 w 1660"/>
                <a:gd name="T13" fmla="*/ 0 h 291"/>
                <a:gd name="T14" fmla="*/ 6 w 1660"/>
                <a:gd name="T15" fmla="*/ 2 h 291"/>
                <a:gd name="T16" fmla="*/ 0 w 1660"/>
                <a:gd name="T17" fmla="*/ 10 h 291"/>
                <a:gd name="T18" fmla="*/ 1660 w 1660"/>
                <a:gd name="T19" fmla="*/ 281 h 291"/>
                <a:gd name="T20" fmla="*/ 1658 w 1660"/>
                <a:gd name="T21" fmla="*/ 273 h 291"/>
                <a:gd name="T22" fmla="*/ 1650 w 1660"/>
                <a:gd name="T23" fmla="*/ 269 h 291"/>
                <a:gd name="T24" fmla="*/ 1642 w 1660"/>
                <a:gd name="T25" fmla="*/ 271 h 291"/>
                <a:gd name="T26" fmla="*/ 1638 w 1660"/>
                <a:gd name="T27" fmla="*/ 279 h 291"/>
                <a:gd name="T28" fmla="*/ 1638 w 1660"/>
                <a:gd name="T29" fmla="*/ 287 h 291"/>
                <a:gd name="T30" fmla="*/ 1646 w 1660"/>
                <a:gd name="T31" fmla="*/ 291 h 291"/>
                <a:gd name="T32" fmla="*/ 1654 w 1660"/>
                <a:gd name="T33" fmla="*/ 289 h 291"/>
                <a:gd name="T34" fmla="*/ 1660 w 1660"/>
                <a:gd name="T35" fmla="*/ 281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Line 12"/>
            <p:cNvSpPr>
              <a:spLocks noChangeShapeType="1"/>
            </p:cNvSpPr>
            <p:nvPr/>
          </p:nvSpPr>
          <p:spPr bwMode="auto">
            <a:xfrm>
              <a:off x="2354" y="2397"/>
              <a:ext cx="1616" cy="26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Freeform 13"/>
            <p:cNvSpPr>
              <a:spLocks noEditPoints="1"/>
            </p:cNvSpPr>
            <p:nvPr/>
          </p:nvSpPr>
          <p:spPr bwMode="auto">
            <a:xfrm>
              <a:off x="2332" y="2654"/>
              <a:ext cx="1660" cy="402"/>
            </a:xfrm>
            <a:custGeom>
              <a:avLst/>
              <a:gdLst>
                <a:gd name="T0" fmla="*/ 1660 w 1660"/>
                <a:gd name="T1" fmla="*/ 8 h 402"/>
                <a:gd name="T2" fmla="*/ 1654 w 1660"/>
                <a:gd name="T3" fmla="*/ 2 h 402"/>
                <a:gd name="T4" fmla="*/ 1646 w 1660"/>
                <a:gd name="T5" fmla="*/ 0 h 402"/>
                <a:gd name="T6" fmla="*/ 1638 w 1660"/>
                <a:gd name="T7" fmla="*/ 4 h 402"/>
                <a:gd name="T8" fmla="*/ 1638 w 1660"/>
                <a:gd name="T9" fmla="*/ 14 h 402"/>
                <a:gd name="T10" fmla="*/ 1642 w 1660"/>
                <a:gd name="T11" fmla="*/ 20 h 402"/>
                <a:gd name="T12" fmla="*/ 1650 w 1660"/>
                <a:gd name="T13" fmla="*/ 22 h 402"/>
                <a:gd name="T14" fmla="*/ 1658 w 1660"/>
                <a:gd name="T15" fmla="*/ 16 h 402"/>
                <a:gd name="T16" fmla="*/ 1660 w 1660"/>
                <a:gd name="T17" fmla="*/ 8 h 402"/>
                <a:gd name="T18" fmla="*/ 0 w 1660"/>
                <a:gd name="T19" fmla="*/ 394 h 402"/>
                <a:gd name="T20" fmla="*/ 6 w 1660"/>
                <a:gd name="T21" fmla="*/ 400 h 402"/>
                <a:gd name="T22" fmla="*/ 14 w 1660"/>
                <a:gd name="T23" fmla="*/ 402 h 402"/>
                <a:gd name="T24" fmla="*/ 22 w 1660"/>
                <a:gd name="T25" fmla="*/ 398 h 402"/>
                <a:gd name="T26" fmla="*/ 22 w 1660"/>
                <a:gd name="T27" fmla="*/ 388 h 402"/>
                <a:gd name="T28" fmla="*/ 18 w 1660"/>
                <a:gd name="T29" fmla="*/ 382 h 402"/>
                <a:gd name="T30" fmla="*/ 10 w 1660"/>
                <a:gd name="T31" fmla="*/ 380 h 402"/>
                <a:gd name="T32" fmla="*/ 2 w 1660"/>
                <a:gd name="T33" fmla="*/ 386 h 402"/>
                <a:gd name="T34" fmla="*/ 0 w 1660"/>
                <a:gd name="T35" fmla="*/ 394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Line 14"/>
            <p:cNvSpPr>
              <a:spLocks noChangeShapeType="1"/>
            </p:cNvSpPr>
            <p:nvPr/>
          </p:nvSpPr>
          <p:spPr bwMode="auto">
            <a:xfrm flipH="1">
              <a:off x="2354" y="2668"/>
              <a:ext cx="1616" cy="37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Freeform 15"/>
            <p:cNvSpPr>
              <a:spLocks noEditPoints="1"/>
            </p:cNvSpPr>
            <p:nvPr/>
          </p:nvSpPr>
          <p:spPr bwMode="auto">
            <a:xfrm>
              <a:off x="2332" y="3774"/>
              <a:ext cx="1481" cy="24"/>
            </a:xfrm>
            <a:custGeom>
              <a:avLst/>
              <a:gdLst>
                <a:gd name="T0" fmla="*/ 0 w 1481"/>
                <a:gd name="T1" fmla="*/ 12 h 24"/>
                <a:gd name="T2" fmla="*/ 4 w 1481"/>
                <a:gd name="T3" fmla="*/ 20 h 24"/>
                <a:gd name="T4" fmla="*/ 12 w 1481"/>
                <a:gd name="T5" fmla="*/ 24 h 24"/>
                <a:gd name="T6" fmla="*/ 20 w 1481"/>
                <a:gd name="T7" fmla="*/ 20 h 24"/>
                <a:gd name="T8" fmla="*/ 22 w 1481"/>
                <a:gd name="T9" fmla="*/ 12 h 24"/>
                <a:gd name="T10" fmla="*/ 20 w 1481"/>
                <a:gd name="T11" fmla="*/ 4 h 24"/>
                <a:gd name="T12" fmla="*/ 12 w 1481"/>
                <a:gd name="T13" fmla="*/ 0 h 24"/>
                <a:gd name="T14" fmla="*/ 4 w 1481"/>
                <a:gd name="T15" fmla="*/ 4 h 24"/>
                <a:gd name="T16" fmla="*/ 0 w 1481"/>
                <a:gd name="T17" fmla="*/ 12 h 24"/>
                <a:gd name="T18" fmla="*/ 1481 w 1481"/>
                <a:gd name="T19" fmla="*/ 12 h 24"/>
                <a:gd name="T20" fmla="*/ 1477 w 1481"/>
                <a:gd name="T21" fmla="*/ 4 h 24"/>
                <a:gd name="T22" fmla="*/ 1469 w 1481"/>
                <a:gd name="T23" fmla="*/ 0 h 24"/>
                <a:gd name="T24" fmla="*/ 1461 w 1481"/>
                <a:gd name="T25" fmla="*/ 4 h 24"/>
                <a:gd name="T26" fmla="*/ 1457 w 1481"/>
                <a:gd name="T27" fmla="*/ 12 h 24"/>
                <a:gd name="T28" fmla="*/ 1461 w 1481"/>
                <a:gd name="T29" fmla="*/ 20 h 24"/>
                <a:gd name="T30" fmla="*/ 1469 w 1481"/>
                <a:gd name="T31" fmla="*/ 24 h 24"/>
                <a:gd name="T32" fmla="*/ 1477 w 1481"/>
                <a:gd name="T33" fmla="*/ 20 h 24"/>
                <a:gd name="T34" fmla="*/ 1481 w 1481"/>
                <a:gd name="T35" fmla="*/ 12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8" name="Line 16"/>
            <p:cNvSpPr>
              <a:spLocks noChangeShapeType="1"/>
            </p:cNvSpPr>
            <p:nvPr/>
          </p:nvSpPr>
          <p:spPr bwMode="auto">
            <a:xfrm>
              <a:off x="2354" y="3786"/>
              <a:ext cx="1435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9" name="Line 17"/>
            <p:cNvSpPr>
              <a:spLocks noChangeShapeType="1"/>
            </p:cNvSpPr>
            <p:nvPr/>
          </p:nvSpPr>
          <p:spPr bwMode="auto">
            <a:xfrm flipH="1" flipV="1">
              <a:off x="3801" y="3786"/>
              <a:ext cx="785" cy="1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0" name="Line 18"/>
            <p:cNvSpPr>
              <a:spLocks noChangeShapeType="1"/>
            </p:cNvSpPr>
            <p:nvPr/>
          </p:nvSpPr>
          <p:spPr bwMode="auto">
            <a:xfrm>
              <a:off x="2344" y="1856"/>
              <a:ext cx="1" cy="53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1" name="Line 19"/>
            <p:cNvSpPr>
              <a:spLocks noChangeShapeType="1"/>
            </p:cNvSpPr>
            <p:nvPr/>
          </p:nvSpPr>
          <p:spPr bwMode="auto">
            <a:xfrm flipV="1">
              <a:off x="192" y="3427"/>
              <a:ext cx="672" cy="37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Line 20"/>
            <p:cNvSpPr>
              <a:spLocks noChangeShapeType="1"/>
            </p:cNvSpPr>
            <p:nvPr/>
          </p:nvSpPr>
          <p:spPr bwMode="auto">
            <a:xfrm flipH="1">
              <a:off x="3980" y="2171"/>
              <a:ext cx="516" cy="49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3" name="Rectangle 21"/>
            <p:cNvSpPr>
              <a:spLocks noChangeArrowheads="1"/>
            </p:cNvSpPr>
            <p:nvPr/>
          </p:nvSpPr>
          <p:spPr bwMode="auto">
            <a:xfrm>
              <a:off x="1167" y="2304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4" name="Rectangle 22"/>
            <p:cNvSpPr>
              <a:spLocks noChangeArrowheads="1"/>
            </p:cNvSpPr>
            <p:nvPr/>
          </p:nvSpPr>
          <p:spPr bwMode="auto">
            <a:xfrm>
              <a:off x="1119" y="3360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5" name="Rectangle 23"/>
            <p:cNvSpPr>
              <a:spLocks noChangeArrowheads="1"/>
            </p:cNvSpPr>
            <p:nvPr/>
          </p:nvSpPr>
          <p:spPr bwMode="auto">
            <a:xfrm>
              <a:off x="2511" y="2256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6" name="Rectangle 24"/>
            <p:cNvSpPr>
              <a:spLocks noChangeArrowheads="1"/>
            </p:cNvSpPr>
            <p:nvPr/>
          </p:nvSpPr>
          <p:spPr bwMode="auto">
            <a:xfrm>
              <a:off x="2511" y="2880"/>
              <a:ext cx="192" cy="288"/>
            </a:xfrm>
            <a:prstGeom prst="rect">
              <a:avLst/>
            </a:prstGeom>
            <a:solidFill>
              <a:srgbClr val="B3B3B3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7" name="Rectangle 25"/>
            <p:cNvSpPr>
              <a:spLocks noChangeArrowheads="1"/>
            </p:cNvSpPr>
            <p:nvPr/>
          </p:nvSpPr>
          <p:spPr bwMode="auto">
            <a:xfrm>
              <a:off x="2511" y="3696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8" name="Rectangle 26"/>
            <p:cNvSpPr>
              <a:spLocks noChangeArrowheads="1"/>
            </p:cNvSpPr>
            <p:nvPr/>
          </p:nvSpPr>
          <p:spPr bwMode="auto">
            <a:xfrm>
              <a:off x="4143" y="2544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9" name="Rectangle 27"/>
            <p:cNvSpPr>
              <a:spLocks noChangeArrowheads="1"/>
            </p:cNvSpPr>
            <p:nvPr/>
          </p:nvSpPr>
          <p:spPr bwMode="auto">
            <a:xfrm>
              <a:off x="3951" y="3648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grpSp>
          <p:nvGrpSpPr>
            <p:cNvPr id="35880" name="Group 28"/>
            <p:cNvGrpSpPr>
              <a:grpSpLocks/>
            </p:cNvGrpSpPr>
            <p:nvPr/>
          </p:nvGrpSpPr>
          <p:grpSpPr bwMode="auto">
            <a:xfrm>
              <a:off x="399" y="2016"/>
              <a:ext cx="286" cy="288"/>
              <a:chOff x="712" y="2330"/>
              <a:chExt cx="286" cy="288"/>
            </a:xfrm>
          </p:grpSpPr>
          <p:sp>
            <p:nvSpPr>
              <p:cNvPr id="35959" name="Freeform 29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0" name="Line 30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1" name="Line 31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2" name="Freeform 32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3" name="Line 33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4" name="Line 34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5" name="Line 35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6" name="Rectangle 36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7" name="Freeform 37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8" name="Line 38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9" name="Line 39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0" name="Line 40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1" name="Group 41"/>
            <p:cNvGrpSpPr>
              <a:grpSpLocks/>
            </p:cNvGrpSpPr>
            <p:nvPr/>
          </p:nvGrpSpPr>
          <p:grpSpPr bwMode="auto">
            <a:xfrm>
              <a:off x="447" y="3504"/>
              <a:ext cx="286" cy="288"/>
              <a:chOff x="712" y="2330"/>
              <a:chExt cx="286" cy="288"/>
            </a:xfrm>
          </p:grpSpPr>
          <p:sp>
            <p:nvSpPr>
              <p:cNvPr id="35947" name="Freeform 42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8" name="Line 43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9" name="Line 44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0" name="Freeform 45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1" name="Line 46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2" name="Line 47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3" name="Line 48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4" name="Rectangle 49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5" name="Freeform 50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6" name="Line 51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7" name="Line 52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8" name="Line 53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2" name="Group 54"/>
            <p:cNvGrpSpPr>
              <a:grpSpLocks/>
            </p:cNvGrpSpPr>
            <p:nvPr/>
          </p:nvGrpSpPr>
          <p:grpSpPr bwMode="auto">
            <a:xfrm>
              <a:off x="2559" y="1728"/>
              <a:ext cx="286" cy="288"/>
              <a:chOff x="712" y="2330"/>
              <a:chExt cx="286" cy="288"/>
            </a:xfrm>
          </p:grpSpPr>
          <p:sp>
            <p:nvSpPr>
              <p:cNvPr id="35935" name="Freeform 55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6" name="Line 56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7" name="Line 57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8" name="Freeform 58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9" name="Line 59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0" name="Line 60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1" name="Line 61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2" name="Rectangle 62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3" name="Freeform 63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4" name="Line 64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5" name="Line 65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6" name="Line 66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3" name="Group 67"/>
            <p:cNvGrpSpPr>
              <a:grpSpLocks/>
            </p:cNvGrpSpPr>
            <p:nvPr/>
          </p:nvGrpSpPr>
          <p:grpSpPr bwMode="auto">
            <a:xfrm>
              <a:off x="4623" y="2016"/>
              <a:ext cx="286" cy="288"/>
              <a:chOff x="712" y="2330"/>
              <a:chExt cx="286" cy="288"/>
            </a:xfrm>
          </p:grpSpPr>
          <p:sp>
            <p:nvSpPr>
              <p:cNvPr id="35923" name="Freeform 68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4" name="Line 69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5" name="Line 70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6" name="Freeform 71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7" name="Line 72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8" name="Line 73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9" name="Line 74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0" name="Rectangle 75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1" name="Freeform 76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2" name="Line 77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3" name="Line 78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4" name="Line 79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4" name="Group 80"/>
            <p:cNvGrpSpPr>
              <a:grpSpLocks/>
            </p:cNvGrpSpPr>
            <p:nvPr/>
          </p:nvGrpSpPr>
          <p:grpSpPr bwMode="auto">
            <a:xfrm>
              <a:off x="4817" y="3600"/>
              <a:ext cx="286" cy="288"/>
              <a:chOff x="712" y="2330"/>
              <a:chExt cx="286" cy="288"/>
            </a:xfrm>
          </p:grpSpPr>
          <p:sp>
            <p:nvSpPr>
              <p:cNvPr id="35911" name="Freeform 81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2" name="Line 82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3" name="Line 83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4" name="Freeform 84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5" name="Line 85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6" name="Line 86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7" name="Line 87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8" name="Rectangle 88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9" name="Freeform 89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0" name="Line 90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1" name="Line 91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2" name="Line 92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35885" name="AutoShape 93"/>
            <p:cNvCxnSpPr>
              <a:cxnSpLocks noChangeShapeType="1"/>
              <a:stCxn id="35873" idx="3"/>
              <a:endCxn id="35875" idx="1"/>
            </p:cNvCxnSpPr>
            <p:nvPr/>
          </p:nvCxnSpPr>
          <p:spPr bwMode="auto">
            <a:xfrm flipV="1">
              <a:off x="1359" y="2400"/>
              <a:ext cx="1152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6" name="AutoShape 94"/>
            <p:cNvCxnSpPr>
              <a:cxnSpLocks noChangeShapeType="1"/>
              <a:stCxn id="35873" idx="3"/>
              <a:endCxn id="35876" idx="1"/>
            </p:cNvCxnSpPr>
            <p:nvPr/>
          </p:nvCxnSpPr>
          <p:spPr bwMode="auto">
            <a:xfrm>
              <a:off x="1359" y="2448"/>
              <a:ext cx="1152" cy="57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7" name="AutoShape 95"/>
            <p:cNvCxnSpPr>
              <a:cxnSpLocks noChangeShapeType="1"/>
              <a:stCxn id="35874" idx="3"/>
              <a:endCxn id="35876" idx="1"/>
            </p:cNvCxnSpPr>
            <p:nvPr/>
          </p:nvCxnSpPr>
          <p:spPr bwMode="auto">
            <a:xfrm flipV="1">
              <a:off x="1311" y="3024"/>
              <a:ext cx="1200" cy="4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8" name="AutoShape 96"/>
            <p:cNvCxnSpPr>
              <a:cxnSpLocks noChangeShapeType="1"/>
              <a:stCxn id="35874" idx="3"/>
              <a:endCxn id="35877" idx="1"/>
            </p:cNvCxnSpPr>
            <p:nvPr/>
          </p:nvCxnSpPr>
          <p:spPr bwMode="auto">
            <a:xfrm>
              <a:off x="1311" y="3504"/>
              <a:ext cx="1200" cy="33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9" name="AutoShape 97"/>
            <p:cNvCxnSpPr>
              <a:cxnSpLocks noChangeShapeType="1"/>
              <a:stCxn id="35876" idx="3"/>
              <a:endCxn id="35878" idx="1"/>
            </p:cNvCxnSpPr>
            <p:nvPr/>
          </p:nvCxnSpPr>
          <p:spPr bwMode="auto">
            <a:xfrm flipV="1">
              <a:off x="2703" y="2688"/>
              <a:ext cx="1440" cy="33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0" name="AutoShape 98"/>
            <p:cNvCxnSpPr>
              <a:cxnSpLocks noChangeShapeType="1"/>
              <a:stCxn id="35877" idx="3"/>
              <a:endCxn id="35879" idx="1"/>
            </p:cNvCxnSpPr>
            <p:nvPr/>
          </p:nvCxnSpPr>
          <p:spPr bwMode="auto">
            <a:xfrm flipV="1">
              <a:off x="2703" y="3792"/>
              <a:ext cx="1248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1" name="AutoShape 99"/>
            <p:cNvCxnSpPr>
              <a:cxnSpLocks noChangeShapeType="1"/>
              <a:stCxn id="35879" idx="0"/>
              <a:endCxn id="35878" idx="2"/>
            </p:cNvCxnSpPr>
            <p:nvPr/>
          </p:nvCxnSpPr>
          <p:spPr bwMode="auto">
            <a:xfrm flipV="1">
              <a:off x="4047" y="2832"/>
              <a:ext cx="192" cy="81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2" name="AutoShape 100"/>
            <p:cNvCxnSpPr>
              <a:cxnSpLocks noChangeShapeType="1"/>
              <a:stCxn id="35874" idx="0"/>
              <a:endCxn id="35873" idx="2"/>
            </p:cNvCxnSpPr>
            <p:nvPr/>
          </p:nvCxnSpPr>
          <p:spPr bwMode="auto">
            <a:xfrm flipV="1">
              <a:off x="1215" y="2592"/>
              <a:ext cx="48" cy="76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3" name="AutoShape 101"/>
            <p:cNvCxnSpPr>
              <a:cxnSpLocks noChangeShapeType="1"/>
              <a:stCxn id="35875" idx="3"/>
              <a:endCxn id="35878" idx="1"/>
            </p:cNvCxnSpPr>
            <p:nvPr/>
          </p:nvCxnSpPr>
          <p:spPr bwMode="auto">
            <a:xfrm>
              <a:off x="2703" y="2400"/>
              <a:ext cx="1440" cy="2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4" name="AutoShape 102"/>
            <p:cNvCxnSpPr>
              <a:cxnSpLocks noChangeShapeType="1"/>
              <a:stCxn id="35967" idx="35"/>
              <a:endCxn id="35873" idx="1"/>
            </p:cNvCxnSpPr>
            <p:nvPr/>
          </p:nvCxnSpPr>
          <p:spPr bwMode="auto">
            <a:xfrm>
              <a:off x="676" y="2227"/>
              <a:ext cx="491" cy="22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5" name="AutoShape 103"/>
            <p:cNvCxnSpPr>
              <a:cxnSpLocks noChangeShapeType="1"/>
              <a:stCxn id="35955" idx="31"/>
              <a:endCxn id="35874" idx="1"/>
            </p:cNvCxnSpPr>
            <p:nvPr/>
          </p:nvCxnSpPr>
          <p:spPr bwMode="auto">
            <a:xfrm flipV="1">
              <a:off x="724" y="3504"/>
              <a:ext cx="395" cy="19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6" name="AutoShape 104"/>
            <p:cNvCxnSpPr>
              <a:cxnSpLocks noChangeShapeType="1"/>
              <a:stCxn id="35875" idx="0"/>
              <a:endCxn id="35938" idx="4"/>
            </p:cNvCxnSpPr>
            <p:nvPr/>
          </p:nvCxnSpPr>
          <p:spPr bwMode="auto">
            <a:xfrm flipV="1">
              <a:off x="2607" y="2007"/>
              <a:ext cx="99" cy="24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7" name="AutoShape 105"/>
            <p:cNvCxnSpPr>
              <a:cxnSpLocks noChangeShapeType="1"/>
              <a:stCxn id="35879" idx="3"/>
              <a:endCxn id="35919" idx="23"/>
            </p:cNvCxnSpPr>
            <p:nvPr/>
          </p:nvCxnSpPr>
          <p:spPr bwMode="auto">
            <a:xfrm>
              <a:off x="4143" y="3792"/>
              <a:ext cx="682" cy="1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8" name="AutoShape 106"/>
            <p:cNvCxnSpPr>
              <a:cxnSpLocks noChangeShapeType="1"/>
              <a:stCxn id="35878" idx="3"/>
              <a:endCxn id="35923" idx="2"/>
            </p:cNvCxnSpPr>
            <p:nvPr/>
          </p:nvCxnSpPr>
          <p:spPr bwMode="auto">
            <a:xfrm flipV="1">
              <a:off x="4335" y="2304"/>
              <a:ext cx="288" cy="38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99" name="Text Box 107"/>
            <p:cNvSpPr txBox="1">
              <a:spLocks noChangeArrowheads="1"/>
            </p:cNvSpPr>
            <p:nvPr/>
          </p:nvSpPr>
          <p:spPr bwMode="auto">
            <a:xfrm>
              <a:off x="303" y="1824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A</a:t>
              </a:r>
            </a:p>
          </p:txBody>
        </p:sp>
        <p:sp>
          <p:nvSpPr>
            <p:cNvPr id="35900" name="Text Box 108"/>
            <p:cNvSpPr txBox="1">
              <a:spLocks noChangeArrowheads="1"/>
            </p:cNvSpPr>
            <p:nvPr/>
          </p:nvSpPr>
          <p:spPr bwMode="auto">
            <a:xfrm>
              <a:off x="333" y="3314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B</a:t>
              </a:r>
            </a:p>
          </p:txBody>
        </p:sp>
        <p:sp>
          <p:nvSpPr>
            <p:cNvPr id="35901" name="Text Box 109"/>
            <p:cNvSpPr txBox="1">
              <a:spLocks noChangeArrowheads="1"/>
            </p:cNvSpPr>
            <p:nvPr/>
          </p:nvSpPr>
          <p:spPr bwMode="auto">
            <a:xfrm>
              <a:off x="4671" y="3408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E</a:t>
              </a:r>
            </a:p>
          </p:txBody>
        </p:sp>
        <p:sp>
          <p:nvSpPr>
            <p:cNvPr id="35902" name="Text Box 110"/>
            <p:cNvSpPr txBox="1">
              <a:spLocks noChangeArrowheads="1"/>
            </p:cNvSpPr>
            <p:nvPr/>
          </p:nvSpPr>
          <p:spPr bwMode="auto">
            <a:xfrm>
              <a:off x="4458" y="1778"/>
              <a:ext cx="45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D</a:t>
              </a:r>
            </a:p>
          </p:txBody>
        </p:sp>
        <p:sp>
          <p:nvSpPr>
            <p:cNvPr id="35903" name="Text Box 111"/>
            <p:cNvSpPr txBox="1">
              <a:spLocks noChangeArrowheads="1"/>
            </p:cNvSpPr>
            <p:nvPr/>
          </p:nvSpPr>
          <p:spPr bwMode="auto">
            <a:xfrm>
              <a:off x="2460" y="1536"/>
              <a:ext cx="45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C</a:t>
              </a:r>
            </a:p>
          </p:txBody>
        </p:sp>
        <p:sp>
          <p:nvSpPr>
            <p:cNvPr id="35904" name="Text Box 112"/>
            <p:cNvSpPr txBox="1">
              <a:spLocks noChangeArrowheads="1"/>
            </p:cNvSpPr>
            <p:nvPr/>
          </p:nvSpPr>
          <p:spPr bwMode="auto">
            <a:xfrm>
              <a:off x="1152" y="235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N1</a:t>
              </a:r>
            </a:p>
          </p:txBody>
        </p:sp>
        <p:sp>
          <p:nvSpPr>
            <p:cNvPr id="35905" name="Text Box 113"/>
            <p:cNvSpPr txBox="1">
              <a:spLocks noChangeArrowheads="1"/>
            </p:cNvSpPr>
            <p:nvPr/>
          </p:nvSpPr>
          <p:spPr bwMode="auto">
            <a:xfrm>
              <a:off x="2479" y="230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N2</a:t>
              </a:r>
            </a:p>
          </p:txBody>
        </p:sp>
        <p:sp>
          <p:nvSpPr>
            <p:cNvPr id="35906" name="Text Box 114"/>
            <p:cNvSpPr txBox="1">
              <a:spLocks noChangeArrowheads="1"/>
            </p:cNvSpPr>
            <p:nvPr/>
          </p:nvSpPr>
          <p:spPr bwMode="auto">
            <a:xfrm>
              <a:off x="4111" y="259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N3</a:t>
              </a:r>
            </a:p>
          </p:txBody>
        </p:sp>
        <p:sp>
          <p:nvSpPr>
            <p:cNvPr id="35907" name="Text Box 115"/>
            <p:cNvSpPr txBox="1">
              <a:spLocks noChangeArrowheads="1"/>
            </p:cNvSpPr>
            <p:nvPr/>
          </p:nvSpPr>
          <p:spPr bwMode="auto">
            <a:xfrm>
              <a:off x="1089" y="3410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N4</a:t>
              </a:r>
            </a:p>
          </p:txBody>
        </p:sp>
        <p:sp>
          <p:nvSpPr>
            <p:cNvPr id="35908" name="Text Box 116"/>
            <p:cNvSpPr txBox="1">
              <a:spLocks noChangeArrowheads="1"/>
            </p:cNvSpPr>
            <p:nvPr/>
          </p:nvSpPr>
          <p:spPr bwMode="auto">
            <a:xfrm>
              <a:off x="2479" y="2930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N5</a:t>
              </a:r>
            </a:p>
          </p:txBody>
        </p:sp>
        <p:sp>
          <p:nvSpPr>
            <p:cNvPr id="35909" name="Text Box 117"/>
            <p:cNvSpPr txBox="1">
              <a:spLocks noChangeArrowheads="1"/>
            </p:cNvSpPr>
            <p:nvPr/>
          </p:nvSpPr>
          <p:spPr bwMode="auto">
            <a:xfrm>
              <a:off x="3919" y="3698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N7</a:t>
              </a:r>
            </a:p>
          </p:txBody>
        </p:sp>
        <p:sp>
          <p:nvSpPr>
            <p:cNvPr id="35910" name="Text Box 118"/>
            <p:cNvSpPr txBox="1">
              <a:spLocks noChangeArrowheads="1"/>
            </p:cNvSpPr>
            <p:nvPr/>
          </p:nvSpPr>
          <p:spPr bwMode="auto">
            <a:xfrm>
              <a:off x="2479" y="3698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N6</a:t>
              </a:r>
            </a:p>
          </p:txBody>
        </p:sp>
      </p:grpSp>
      <p:sp>
        <p:nvSpPr>
          <p:cNvPr id="160" name="AutoShape 2"/>
          <p:cNvSpPr>
            <a:spLocks noChangeArrowheads="1"/>
          </p:cNvSpPr>
          <p:nvPr/>
        </p:nvSpPr>
        <p:spPr bwMode="auto">
          <a:xfrm>
            <a:off x="533400" y="4495800"/>
            <a:ext cx="1371600" cy="853440"/>
          </a:xfrm>
          <a:prstGeom prst="wedgeRectCallout">
            <a:avLst>
              <a:gd name="adj1" fmla="val 67310"/>
              <a:gd name="adj2" fmla="val -50105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endParaRPr lang="en-US"/>
          </a:p>
        </p:txBody>
      </p:sp>
      <p:grpSp>
        <p:nvGrpSpPr>
          <p:cNvPr id="161" name="Group 119"/>
          <p:cNvGrpSpPr>
            <a:grpSpLocks/>
          </p:cNvGrpSpPr>
          <p:nvPr/>
        </p:nvGrpSpPr>
        <p:grpSpPr bwMode="auto">
          <a:xfrm>
            <a:off x="457200" y="4419600"/>
            <a:ext cx="1479550" cy="933450"/>
            <a:chOff x="1008" y="1392"/>
            <a:chExt cx="932" cy="630"/>
          </a:xfrm>
        </p:grpSpPr>
        <p:sp>
          <p:nvSpPr>
            <p:cNvPr id="162" name="Freeform 120"/>
            <p:cNvSpPr>
              <a:spLocks noEditPoints="1"/>
            </p:cNvSpPr>
            <p:nvPr/>
          </p:nvSpPr>
          <p:spPr bwMode="auto">
            <a:xfrm>
              <a:off x="1134" y="1595"/>
              <a:ext cx="284" cy="6"/>
            </a:xfrm>
            <a:custGeom>
              <a:avLst/>
              <a:gdLst>
                <a:gd name="T0" fmla="*/ 54 w 1500"/>
                <a:gd name="T1" fmla="*/ 1 h 22"/>
                <a:gd name="T2" fmla="*/ 54 w 1500"/>
                <a:gd name="T3" fmla="*/ 0 h 22"/>
                <a:gd name="T4" fmla="*/ 53 w 1500"/>
                <a:gd name="T5" fmla="*/ 0 h 22"/>
                <a:gd name="T6" fmla="*/ 53 w 1500"/>
                <a:gd name="T7" fmla="*/ 0 h 22"/>
                <a:gd name="T8" fmla="*/ 53 w 1500"/>
                <a:gd name="T9" fmla="*/ 1 h 22"/>
                <a:gd name="T10" fmla="*/ 53 w 1500"/>
                <a:gd name="T11" fmla="*/ 1 h 22"/>
                <a:gd name="T12" fmla="*/ 53 w 1500"/>
                <a:gd name="T13" fmla="*/ 2 h 22"/>
                <a:gd name="T14" fmla="*/ 54 w 1500"/>
                <a:gd name="T15" fmla="*/ 1 h 22"/>
                <a:gd name="T16" fmla="*/ 54 w 1500"/>
                <a:gd name="T17" fmla="*/ 1 h 22"/>
                <a:gd name="T18" fmla="*/ 0 w 1500"/>
                <a:gd name="T19" fmla="*/ 1 h 22"/>
                <a:gd name="T20" fmla="*/ 0 w 1500"/>
                <a:gd name="T21" fmla="*/ 1 h 22"/>
                <a:gd name="T22" fmla="*/ 0 w 1500"/>
                <a:gd name="T23" fmla="*/ 2 h 22"/>
                <a:gd name="T24" fmla="*/ 1 w 1500"/>
                <a:gd name="T25" fmla="*/ 1 h 22"/>
                <a:gd name="T26" fmla="*/ 1 w 1500"/>
                <a:gd name="T27" fmla="*/ 1 h 22"/>
                <a:gd name="T28" fmla="*/ 1 w 1500"/>
                <a:gd name="T29" fmla="*/ 0 h 22"/>
                <a:gd name="T30" fmla="*/ 0 w 1500"/>
                <a:gd name="T31" fmla="*/ 0 h 22"/>
                <a:gd name="T32" fmla="*/ 0 w 1500"/>
                <a:gd name="T33" fmla="*/ 0 h 22"/>
                <a:gd name="T34" fmla="*/ 0 w 1500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121"/>
            <p:cNvSpPr>
              <a:spLocks noChangeShapeType="1"/>
            </p:cNvSpPr>
            <p:nvPr/>
          </p:nvSpPr>
          <p:spPr bwMode="auto">
            <a:xfrm flipH="1">
              <a:off x="1138" y="1598"/>
              <a:ext cx="27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22"/>
            <p:cNvSpPr>
              <a:spLocks noEditPoints="1"/>
            </p:cNvSpPr>
            <p:nvPr/>
          </p:nvSpPr>
          <p:spPr bwMode="auto">
            <a:xfrm>
              <a:off x="1134" y="1753"/>
              <a:ext cx="284" cy="99"/>
            </a:xfrm>
            <a:custGeom>
              <a:avLst/>
              <a:gdLst>
                <a:gd name="T0" fmla="*/ 0 w 1500"/>
                <a:gd name="T1" fmla="*/ 24 h 403"/>
                <a:gd name="T2" fmla="*/ 0 w 1500"/>
                <a:gd name="T3" fmla="*/ 24 h 403"/>
                <a:gd name="T4" fmla="*/ 1 w 1500"/>
                <a:gd name="T5" fmla="*/ 24 h 403"/>
                <a:gd name="T6" fmla="*/ 1 w 1500"/>
                <a:gd name="T7" fmla="*/ 24 h 403"/>
                <a:gd name="T8" fmla="*/ 1 w 1500"/>
                <a:gd name="T9" fmla="*/ 24 h 403"/>
                <a:gd name="T10" fmla="*/ 1 w 1500"/>
                <a:gd name="T11" fmla="*/ 23 h 403"/>
                <a:gd name="T12" fmla="*/ 0 w 1500"/>
                <a:gd name="T13" fmla="*/ 23 h 403"/>
                <a:gd name="T14" fmla="*/ 0 w 1500"/>
                <a:gd name="T15" fmla="*/ 23 h 403"/>
                <a:gd name="T16" fmla="*/ 0 w 1500"/>
                <a:gd name="T17" fmla="*/ 24 h 403"/>
                <a:gd name="T18" fmla="*/ 54 w 1500"/>
                <a:gd name="T19" fmla="*/ 0 h 403"/>
                <a:gd name="T20" fmla="*/ 54 w 1500"/>
                <a:gd name="T21" fmla="*/ 0 h 403"/>
                <a:gd name="T22" fmla="*/ 53 w 1500"/>
                <a:gd name="T23" fmla="*/ 0 h 403"/>
                <a:gd name="T24" fmla="*/ 53 w 1500"/>
                <a:gd name="T25" fmla="*/ 0 h 403"/>
                <a:gd name="T26" fmla="*/ 53 w 1500"/>
                <a:gd name="T27" fmla="*/ 1 h 403"/>
                <a:gd name="T28" fmla="*/ 53 w 1500"/>
                <a:gd name="T29" fmla="*/ 1 h 403"/>
                <a:gd name="T30" fmla="*/ 53 w 1500"/>
                <a:gd name="T31" fmla="*/ 1 h 403"/>
                <a:gd name="T32" fmla="*/ 54 w 1500"/>
                <a:gd name="T33" fmla="*/ 1 h 403"/>
                <a:gd name="T34" fmla="*/ 54 w 1500"/>
                <a:gd name="T35" fmla="*/ 0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23"/>
            <p:cNvSpPr>
              <a:spLocks noChangeShapeType="1"/>
            </p:cNvSpPr>
            <p:nvPr/>
          </p:nvSpPr>
          <p:spPr bwMode="auto">
            <a:xfrm flipV="1">
              <a:off x="1138" y="1757"/>
              <a:ext cx="276" cy="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24"/>
            <p:cNvSpPr>
              <a:spLocks noEditPoints="1"/>
            </p:cNvSpPr>
            <p:nvPr/>
          </p:nvSpPr>
          <p:spPr bwMode="auto">
            <a:xfrm>
              <a:off x="1134" y="1846"/>
              <a:ext cx="284" cy="93"/>
            </a:xfrm>
            <a:custGeom>
              <a:avLst/>
              <a:gdLst>
                <a:gd name="T0" fmla="*/ 0 w 1500"/>
                <a:gd name="T1" fmla="*/ 0 h 381"/>
                <a:gd name="T2" fmla="*/ 0 w 1500"/>
                <a:gd name="T3" fmla="*/ 1 h 381"/>
                <a:gd name="T4" fmla="*/ 0 w 1500"/>
                <a:gd name="T5" fmla="*/ 1 h 381"/>
                <a:gd name="T6" fmla="*/ 1 w 1500"/>
                <a:gd name="T7" fmla="*/ 1 h 381"/>
                <a:gd name="T8" fmla="*/ 1 w 1500"/>
                <a:gd name="T9" fmla="*/ 1 h 381"/>
                <a:gd name="T10" fmla="*/ 1 w 1500"/>
                <a:gd name="T11" fmla="*/ 0 h 381"/>
                <a:gd name="T12" fmla="*/ 1 w 1500"/>
                <a:gd name="T13" fmla="*/ 0 h 381"/>
                <a:gd name="T14" fmla="*/ 0 w 1500"/>
                <a:gd name="T15" fmla="*/ 0 h 381"/>
                <a:gd name="T16" fmla="*/ 0 w 1500"/>
                <a:gd name="T17" fmla="*/ 0 h 381"/>
                <a:gd name="T18" fmla="*/ 54 w 1500"/>
                <a:gd name="T19" fmla="*/ 22 h 381"/>
                <a:gd name="T20" fmla="*/ 54 w 1500"/>
                <a:gd name="T21" fmla="*/ 22 h 381"/>
                <a:gd name="T22" fmla="*/ 53 w 1500"/>
                <a:gd name="T23" fmla="*/ 21 h 381"/>
                <a:gd name="T24" fmla="*/ 53 w 1500"/>
                <a:gd name="T25" fmla="*/ 21 h 381"/>
                <a:gd name="T26" fmla="*/ 53 w 1500"/>
                <a:gd name="T27" fmla="*/ 22 h 381"/>
                <a:gd name="T28" fmla="*/ 53 w 1500"/>
                <a:gd name="T29" fmla="*/ 22 h 381"/>
                <a:gd name="T30" fmla="*/ 53 w 1500"/>
                <a:gd name="T31" fmla="*/ 23 h 381"/>
                <a:gd name="T32" fmla="*/ 54 w 1500"/>
                <a:gd name="T33" fmla="*/ 23 h 381"/>
                <a:gd name="T34" fmla="*/ 54 w 1500"/>
                <a:gd name="T35" fmla="*/ 22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25"/>
            <p:cNvSpPr>
              <a:spLocks noChangeShapeType="1"/>
            </p:cNvSpPr>
            <p:nvPr/>
          </p:nvSpPr>
          <p:spPr bwMode="auto">
            <a:xfrm>
              <a:off x="1138" y="1850"/>
              <a:ext cx="276" cy="8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26"/>
            <p:cNvSpPr>
              <a:spLocks noEditPoints="1"/>
            </p:cNvSpPr>
            <p:nvPr/>
          </p:nvSpPr>
          <p:spPr bwMode="auto">
            <a:xfrm>
              <a:off x="1414" y="1595"/>
              <a:ext cx="315" cy="71"/>
            </a:xfrm>
            <a:custGeom>
              <a:avLst/>
              <a:gdLst>
                <a:gd name="T0" fmla="*/ 0 w 1660"/>
                <a:gd name="T1" fmla="*/ 0 h 291"/>
                <a:gd name="T2" fmla="*/ 0 w 1660"/>
                <a:gd name="T3" fmla="*/ 1 h 291"/>
                <a:gd name="T4" fmla="*/ 0 w 1660"/>
                <a:gd name="T5" fmla="*/ 1 h 291"/>
                <a:gd name="T6" fmla="*/ 1 w 1660"/>
                <a:gd name="T7" fmla="*/ 1 h 291"/>
                <a:gd name="T8" fmla="*/ 1 w 1660"/>
                <a:gd name="T9" fmla="*/ 1 h 291"/>
                <a:gd name="T10" fmla="*/ 1 w 1660"/>
                <a:gd name="T11" fmla="*/ 0 h 291"/>
                <a:gd name="T12" fmla="*/ 1 w 1660"/>
                <a:gd name="T13" fmla="*/ 0 h 291"/>
                <a:gd name="T14" fmla="*/ 0 w 1660"/>
                <a:gd name="T15" fmla="*/ 0 h 291"/>
                <a:gd name="T16" fmla="*/ 0 w 1660"/>
                <a:gd name="T17" fmla="*/ 0 h 291"/>
                <a:gd name="T18" fmla="*/ 60 w 1660"/>
                <a:gd name="T19" fmla="*/ 17 h 291"/>
                <a:gd name="T20" fmla="*/ 60 w 1660"/>
                <a:gd name="T21" fmla="*/ 16 h 291"/>
                <a:gd name="T22" fmla="*/ 59 w 1660"/>
                <a:gd name="T23" fmla="*/ 16 h 291"/>
                <a:gd name="T24" fmla="*/ 59 w 1660"/>
                <a:gd name="T25" fmla="*/ 16 h 291"/>
                <a:gd name="T26" fmla="*/ 59 w 1660"/>
                <a:gd name="T27" fmla="*/ 17 h 291"/>
                <a:gd name="T28" fmla="*/ 59 w 1660"/>
                <a:gd name="T29" fmla="*/ 17 h 291"/>
                <a:gd name="T30" fmla="*/ 59 w 1660"/>
                <a:gd name="T31" fmla="*/ 17 h 291"/>
                <a:gd name="T32" fmla="*/ 60 w 1660"/>
                <a:gd name="T33" fmla="*/ 17 h 291"/>
                <a:gd name="T34" fmla="*/ 60 w 1660"/>
                <a:gd name="T35" fmla="*/ 17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27"/>
            <p:cNvSpPr>
              <a:spLocks noChangeShapeType="1"/>
            </p:cNvSpPr>
            <p:nvPr/>
          </p:nvSpPr>
          <p:spPr bwMode="auto">
            <a:xfrm>
              <a:off x="1418" y="1598"/>
              <a:ext cx="306" cy="6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28"/>
            <p:cNvSpPr>
              <a:spLocks noEditPoints="1"/>
            </p:cNvSpPr>
            <p:nvPr/>
          </p:nvSpPr>
          <p:spPr bwMode="auto">
            <a:xfrm>
              <a:off x="1414" y="1661"/>
              <a:ext cx="315" cy="98"/>
            </a:xfrm>
            <a:custGeom>
              <a:avLst/>
              <a:gdLst>
                <a:gd name="T0" fmla="*/ 60 w 1660"/>
                <a:gd name="T1" fmla="*/ 0 h 402"/>
                <a:gd name="T2" fmla="*/ 60 w 1660"/>
                <a:gd name="T3" fmla="*/ 0 h 402"/>
                <a:gd name="T4" fmla="*/ 59 w 1660"/>
                <a:gd name="T5" fmla="*/ 0 h 402"/>
                <a:gd name="T6" fmla="*/ 59 w 1660"/>
                <a:gd name="T7" fmla="*/ 0 h 402"/>
                <a:gd name="T8" fmla="*/ 59 w 1660"/>
                <a:gd name="T9" fmla="*/ 1 h 402"/>
                <a:gd name="T10" fmla="*/ 59 w 1660"/>
                <a:gd name="T11" fmla="*/ 1 h 402"/>
                <a:gd name="T12" fmla="*/ 59 w 1660"/>
                <a:gd name="T13" fmla="*/ 1 h 402"/>
                <a:gd name="T14" fmla="*/ 60 w 1660"/>
                <a:gd name="T15" fmla="*/ 1 h 402"/>
                <a:gd name="T16" fmla="*/ 60 w 1660"/>
                <a:gd name="T17" fmla="*/ 0 h 402"/>
                <a:gd name="T18" fmla="*/ 0 w 1660"/>
                <a:gd name="T19" fmla="*/ 23 h 402"/>
                <a:gd name="T20" fmla="*/ 0 w 1660"/>
                <a:gd name="T21" fmla="*/ 24 h 402"/>
                <a:gd name="T22" fmla="*/ 1 w 1660"/>
                <a:gd name="T23" fmla="*/ 24 h 402"/>
                <a:gd name="T24" fmla="*/ 1 w 1660"/>
                <a:gd name="T25" fmla="*/ 24 h 402"/>
                <a:gd name="T26" fmla="*/ 1 w 1660"/>
                <a:gd name="T27" fmla="*/ 23 h 402"/>
                <a:gd name="T28" fmla="*/ 1 w 1660"/>
                <a:gd name="T29" fmla="*/ 23 h 402"/>
                <a:gd name="T30" fmla="*/ 0 w 1660"/>
                <a:gd name="T31" fmla="*/ 23 h 402"/>
                <a:gd name="T32" fmla="*/ 0 w 1660"/>
                <a:gd name="T33" fmla="*/ 23 h 402"/>
                <a:gd name="T34" fmla="*/ 0 w 1660"/>
                <a:gd name="T35" fmla="*/ 23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29"/>
            <p:cNvSpPr>
              <a:spLocks noChangeShapeType="1"/>
            </p:cNvSpPr>
            <p:nvPr/>
          </p:nvSpPr>
          <p:spPr bwMode="auto">
            <a:xfrm flipH="1">
              <a:off x="1418" y="1664"/>
              <a:ext cx="306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30"/>
            <p:cNvSpPr>
              <a:spLocks noEditPoints="1"/>
            </p:cNvSpPr>
            <p:nvPr/>
          </p:nvSpPr>
          <p:spPr bwMode="auto">
            <a:xfrm>
              <a:off x="1414" y="1934"/>
              <a:ext cx="281" cy="6"/>
            </a:xfrm>
            <a:custGeom>
              <a:avLst/>
              <a:gdLst>
                <a:gd name="T0" fmla="*/ 0 w 1481"/>
                <a:gd name="T1" fmla="*/ 1 h 24"/>
                <a:gd name="T2" fmla="*/ 0 w 1481"/>
                <a:gd name="T3" fmla="*/ 1 h 24"/>
                <a:gd name="T4" fmla="*/ 0 w 1481"/>
                <a:gd name="T5" fmla="*/ 2 h 24"/>
                <a:gd name="T6" fmla="*/ 1 w 1481"/>
                <a:gd name="T7" fmla="*/ 1 h 24"/>
                <a:gd name="T8" fmla="*/ 1 w 1481"/>
                <a:gd name="T9" fmla="*/ 1 h 24"/>
                <a:gd name="T10" fmla="*/ 1 w 1481"/>
                <a:gd name="T11" fmla="*/ 0 h 24"/>
                <a:gd name="T12" fmla="*/ 0 w 1481"/>
                <a:gd name="T13" fmla="*/ 0 h 24"/>
                <a:gd name="T14" fmla="*/ 0 w 1481"/>
                <a:gd name="T15" fmla="*/ 0 h 24"/>
                <a:gd name="T16" fmla="*/ 0 w 1481"/>
                <a:gd name="T17" fmla="*/ 1 h 24"/>
                <a:gd name="T18" fmla="*/ 53 w 1481"/>
                <a:gd name="T19" fmla="*/ 1 h 24"/>
                <a:gd name="T20" fmla="*/ 53 w 1481"/>
                <a:gd name="T21" fmla="*/ 0 h 24"/>
                <a:gd name="T22" fmla="*/ 53 w 1481"/>
                <a:gd name="T23" fmla="*/ 0 h 24"/>
                <a:gd name="T24" fmla="*/ 53 w 1481"/>
                <a:gd name="T25" fmla="*/ 0 h 24"/>
                <a:gd name="T26" fmla="*/ 52 w 1481"/>
                <a:gd name="T27" fmla="*/ 1 h 24"/>
                <a:gd name="T28" fmla="*/ 53 w 1481"/>
                <a:gd name="T29" fmla="*/ 1 h 24"/>
                <a:gd name="T30" fmla="*/ 53 w 1481"/>
                <a:gd name="T31" fmla="*/ 2 h 24"/>
                <a:gd name="T32" fmla="*/ 53 w 1481"/>
                <a:gd name="T33" fmla="*/ 1 h 24"/>
                <a:gd name="T34" fmla="*/ 53 w 1481"/>
                <a:gd name="T35" fmla="*/ 1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131"/>
            <p:cNvSpPr>
              <a:spLocks noChangeShapeType="1"/>
            </p:cNvSpPr>
            <p:nvPr/>
          </p:nvSpPr>
          <p:spPr bwMode="auto">
            <a:xfrm>
              <a:off x="1418" y="1937"/>
              <a:ext cx="27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132"/>
            <p:cNvSpPr>
              <a:spLocks noChangeShapeType="1"/>
            </p:cNvSpPr>
            <p:nvPr/>
          </p:nvSpPr>
          <p:spPr bwMode="auto">
            <a:xfrm flipH="1" flipV="1">
              <a:off x="1692" y="1937"/>
              <a:ext cx="149" cy="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133"/>
            <p:cNvSpPr>
              <a:spLocks noChangeShapeType="1"/>
            </p:cNvSpPr>
            <p:nvPr/>
          </p:nvSpPr>
          <p:spPr bwMode="auto">
            <a:xfrm>
              <a:off x="1416" y="1466"/>
              <a:ext cx="0" cy="1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134"/>
            <p:cNvSpPr>
              <a:spLocks noChangeShapeType="1"/>
            </p:cNvSpPr>
            <p:nvPr/>
          </p:nvSpPr>
          <p:spPr bwMode="auto">
            <a:xfrm flipV="1">
              <a:off x="1008" y="1849"/>
              <a:ext cx="127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135"/>
            <p:cNvSpPr>
              <a:spLocks noChangeShapeType="1"/>
            </p:cNvSpPr>
            <p:nvPr/>
          </p:nvSpPr>
          <p:spPr bwMode="auto">
            <a:xfrm flipH="1">
              <a:off x="1726" y="1543"/>
              <a:ext cx="98" cy="1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Rectangle 136"/>
            <p:cNvSpPr>
              <a:spLocks noChangeArrowheads="1"/>
            </p:cNvSpPr>
            <p:nvPr/>
          </p:nvSpPr>
          <p:spPr bwMode="auto">
            <a:xfrm>
              <a:off x="1193" y="157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79" name="Rectangle 137"/>
            <p:cNvSpPr>
              <a:spLocks noChangeArrowheads="1"/>
            </p:cNvSpPr>
            <p:nvPr/>
          </p:nvSpPr>
          <p:spPr bwMode="auto">
            <a:xfrm>
              <a:off x="1184" y="183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80" name="Rectangle 138"/>
            <p:cNvSpPr>
              <a:spLocks noChangeArrowheads="1"/>
            </p:cNvSpPr>
            <p:nvPr/>
          </p:nvSpPr>
          <p:spPr bwMode="auto">
            <a:xfrm>
              <a:off x="1448" y="1564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81" name="Rectangle 139"/>
            <p:cNvSpPr>
              <a:spLocks noChangeArrowheads="1"/>
            </p:cNvSpPr>
            <p:nvPr/>
          </p:nvSpPr>
          <p:spPr bwMode="auto">
            <a:xfrm>
              <a:off x="1448" y="171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82" name="Rectangle 140"/>
            <p:cNvSpPr>
              <a:spLocks noChangeArrowheads="1"/>
            </p:cNvSpPr>
            <p:nvPr/>
          </p:nvSpPr>
          <p:spPr bwMode="auto">
            <a:xfrm>
              <a:off x="1448" y="1915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83" name="Rectangle 141"/>
            <p:cNvSpPr>
              <a:spLocks noChangeArrowheads="1"/>
            </p:cNvSpPr>
            <p:nvPr/>
          </p:nvSpPr>
          <p:spPr bwMode="auto">
            <a:xfrm>
              <a:off x="1757" y="1634"/>
              <a:ext cx="37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84" name="Rectangle 142"/>
            <p:cNvSpPr>
              <a:spLocks noChangeArrowheads="1"/>
            </p:cNvSpPr>
            <p:nvPr/>
          </p:nvSpPr>
          <p:spPr bwMode="auto">
            <a:xfrm>
              <a:off x="1721" y="190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cxnSp>
          <p:nvCxnSpPr>
            <p:cNvPr id="185" name="AutoShape 143"/>
            <p:cNvCxnSpPr>
              <a:cxnSpLocks noChangeShapeType="1"/>
              <a:stCxn id="178" idx="3"/>
              <a:endCxn id="180" idx="1"/>
            </p:cNvCxnSpPr>
            <p:nvPr/>
          </p:nvCxnSpPr>
          <p:spPr bwMode="auto">
            <a:xfrm flipV="1">
              <a:off x="1229" y="1599"/>
              <a:ext cx="21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6" name="AutoShape 144"/>
            <p:cNvCxnSpPr>
              <a:cxnSpLocks noChangeShapeType="1"/>
              <a:stCxn id="178" idx="3"/>
              <a:endCxn id="181" idx="1"/>
            </p:cNvCxnSpPr>
            <p:nvPr/>
          </p:nvCxnSpPr>
          <p:spPr bwMode="auto">
            <a:xfrm>
              <a:off x="1229" y="1611"/>
              <a:ext cx="219" cy="14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7" name="AutoShape 145"/>
            <p:cNvCxnSpPr>
              <a:cxnSpLocks noChangeShapeType="1"/>
              <a:stCxn id="179" idx="3"/>
              <a:endCxn id="181" idx="1"/>
            </p:cNvCxnSpPr>
            <p:nvPr/>
          </p:nvCxnSpPr>
          <p:spPr bwMode="auto">
            <a:xfrm flipV="1">
              <a:off x="1220" y="1751"/>
              <a:ext cx="228" cy="1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8" name="AutoShape 146"/>
            <p:cNvCxnSpPr>
              <a:cxnSpLocks noChangeShapeType="1"/>
              <a:stCxn id="179" idx="3"/>
              <a:endCxn id="182" idx="1"/>
            </p:cNvCxnSpPr>
            <p:nvPr/>
          </p:nvCxnSpPr>
          <p:spPr bwMode="auto">
            <a:xfrm>
              <a:off x="1220" y="1868"/>
              <a:ext cx="228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9" name="AutoShape 147"/>
            <p:cNvCxnSpPr>
              <a:cxnSpLocks noChangeShapeType="1"/>
              <a:stCxn id="181" idx="3"/>
              <a:endCxn id="183" idx="1"/>
            </p:cNvCxnSpPr>
            <p:nvPr/>
          </p:nvCxnSpPr>
          <p:spPr bwMode="auto">
            <a:xfrm flipV="1">
              <a:off x="1484" y="1669"/>
              <a:ext cx="273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0" name="AutoShape 148"/>
            <p:cNvCxnSpPr>
              <a:cxnSpLocks noChangeShapeType="1"/>
              <a:stCxn id="182" idx="3"/>
              <a:endCxn id="184" idx="1"/>
            </p:cNvCxnSpPr>
            <p:nvPr/>
          </p:nvCxnSpPr>
          <p:spPr bwMode="auto">
            <a:xfrm flipV="1">
              <a:off x="1484" y="1938"/>
              <a:ext cx="237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1" name="AutoShape 149"/>
            <p:cNvCxnSpPr>
              <a:cxnSpLocks noChangeShapeType="1"/>
              <a:stCxn id="184" idx="0"/>
              <a:endCxn id="183" idx="2"/>
            </p:cNvCxnSpPr>
            <p:nvPr/>
          </p:nvCxnSpPr>
          <p:spPr bwMode="auto">
            <a:xfrm flipV="1">
              <a:off x="1739" y="1704"/>
              <a:ext cx="37" cy="1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2" name="AutoShape 150"/>
            <p:cNvCxnSpPr>
              <a:cxnSpLocks noChangeShapeType="1"/>
              <a:stCxn id="179" idx="0"/>
              <a:endCxn id="178" idx="2"/>
            </p:cNvCxnSpPr>
            <p:nvPr/>
          </p:nvCxnSpPr>
          <p:spPr bwMode="auto">
            <a:xfrm flipV="1">
              <a:off x="1202" y="1646"/>
              <a:ext cx="9" cy="1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3" name="AutoShape 151"/>
            <p:cNvCxnSpPr>
              <a:cxnSpLocks noChangeShapeType="1"/>
              <a:stCxn id="180" idx="3"/>
              <a:endCxn id="183" idx="1"/>
            </p:cNvCxnSpPr>
            <p:nvPr/>
          </p:nvCxnSpPr>
          <p:spPr bwMode="auto">
            <a:xfrm>
              <a:off x="1484" y="1599"/>
              <a:ext cx="273" cy="7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" name="AutoShape 152"/>
            <p:cNvCxnSpPr>
              <a:cxnSpLocks noChangeShapeType="1"/>
              <a:endCxn id="178" idx="1"/>
            </p:cNvCxnSpPr>
            <p:nvPr/>
          </p:nvCxnSpPr>
          <p:spPr bwMode="auto">
            <a:xfrm>
              <a:off x="1100" y="1557"/>
              <a:ext cx="93" cy="5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" name="AutoShape 153"/>
            <p:cNvCxnSpPr>
              <a:cxnSpLocks noChangeShapeType="1"/>
              <a:endCxn id="179" idx="1"/>
            </p:cNvCxnSpPr>
            <p:nvPr/>
          </p:nvCxnSpPr>
          <p:spPr bwMode="auto">
            <a:xfrm flipV="1">
              <a:off x="1109" y="1868"/>
              <a:ext cx="75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" name="AutoShape 154"/>
            <p:cNvCxnSpPr>
              <a:cxnSpLocks noChangeShapeType="1"/>
              <a:stCxn id="180" idx="0"/>
            </p:cNvCxnSpPr>
            <p:nvPr/>
          </p:nvCxnSpPr>
          <p:spPr bwMode="auto">
            <a:xfrm flipV="1">
              <a:off x="1466" y="1503"/>
              <a:ext cx="19" cy="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7" name="AutoShape 155"/>
            <p:cNvCxnSpPr>
              <a:cxnSpLocks noChangeShapeType="1"/>
              <a:stCxn id="184" idx="3"/>
              <a:endCxn id="201" idx="1"/>
            </p:cNvCxnSpPr>
            <p:nvPr/>
          </p:nvCxnSpPr>
          <p:spPr bwMode="auto">
            <a:xfrm>
              <a:off x="1757" y="1938"/>
              <a:ext cx="19" cy="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8" name="AutoShape 156"/>
            <p:cNvCxnSpPr>
              <a:cxnSpLocks noChangeShapeType="1"/>
              <a:stCxn id="183" idx="3"/>
            </p:cNvCxnSpPr>
            <p:nvPr/>
          </p:nvCxnSpPr>
          <p:spPr bwMode="auto">
            <a:xfrm flipV="1">
              <a:off x="1794" y="1576"/>
              <a:ext cx="54" cy="9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9" name="Text Box 157"/>
            <p:cNvSpPr txBox="1">
              <a:spLocks noChangeArrowheads="1"/>
            </p:cNvSpPr>
            <p:nvPr/>
          </p:nvSpPr>
          <p:spPr bwMode="auto">
            <a:xfrm>
              <a:off x="1012" y="146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 dirty="0"/>
                <a:t>A</a:t>
              </a:r>
            </a:p>
          </p:txBody>
        </p:sp>
        <p:sp>
          <p:nvSpPr>
            <p:cNvPr id="200" name="Text Box 158"/>
            <p:cNvSpPr txBox="1">
              <a:spLocks noChangeArrowheads="1"/>
            </p:cNvSpPr>
            <p:nvPr/>
          </p:nvSpPr>
          <p:spPr bwMode="auto">
            <a:xfrm>
              <a:off x="1008" y="185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B</a:t>
              </a:r>
            </a:p>
          </p:txBody>
        </p:sp>
        <p:sp>
          <p:nvSpPr>
            <p:cNvPr id="201" name="Text Box 159"/>
            <p:cNvSpPr txBox="1">
              <a:spLocks noChangeArrowheads="1"/>
            </p:cNvSpPr>
            <p:nvPr/>
          </p:nvSpPr>
          <p:spPr bwMode="auto">
            <a:xfrm>
              <a:off x="1776" y="1889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E</a:t>
              </a:r>
            </a:p>
          </p:txBody>
        </p:sp>
        <p:sp>
          <p:nvSpPr>
            <p:cNvPr id="202" name="Text Box 160"/>
            <p:cNvSpPr txBox="1">
              <a:spLocks noChangeArrowheads="1"/>
            </p:cNvSpPr>
            <p:nvPr/>
          </p:nvSpPr>
          <p:spPr bwMode="auto">
            <a:xfrm>
              <a:off x="1780" y="1474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D</a:t>
              </a:r>
            </a:p>
          </p:txBody>
        </p:sp>
        <p:sp>
          <p:nvSpPr>
            <p:cNvPr id="203" name="Text Box 161"/>
            <p:cNvSpPr txBox="1">
              <a:spLocks noChangeArrowheads="1"/>
            </p:cNvSpPr>
            <p:nvPr/>
          </p:nvSpPr>
          <p:spPr bwMode="auto">
            <a:xfrm>
              <a:off x="1401" y="1392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C</a:t>
              </a:r>
            </a:p>
          </p:txBody>
        </p:sp>
      </p:grpSp>
      <p:sp>
        <p:nvSpPr>
          <p:cNvPr id="204" name="AutoShape 2"/>
          <p:cNvSpPr>
            <a:spLocks noChangeArrowheads="1"/>
          </p:cNvSpPr>
          <p:nvPr/>
        </p:nvSpPr>
        <p:spPr bwMode="auto">
          <a:xfrm>
            <a:off x="2590800" y="3270885"/>
            <a:ext cx="1371600" cy="853440"/>
          </a:xfrm>
          <a:prstGeom prst="wedgeRectCallout">
            <a:avLst>
              <a:gd name="adj1" fmla="val 59309"/>
              <a:gd name="adj2" fmla="val 85853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endParaRPr lang="en-US"/>
          </a:p>
        </p:txBody>
      </p:sp>
      <p:grpSp>
        <p:nvGrpSpPr>
          <p:cNvPr id="205" name="Group 119"/>
          <p:cNvGrpSpPr>
            <a:grpSpLocks/>
          </p:cNvGrpSpPr>
          <p:nvPr/>
        </p:nvGrpSpPr>
        <p:grpSpPr bwMode="auto">
          <a:xfrm>
            <a:off x="2514600" y="3200400"/>
            <a:ext cx="1479550" cy="933450"/>
            <a:chOff x="1008" y="1392"/>
            <a:chExt cx="932" cy="630"/>
          </a:xfrm>
        </p:grpSpPr>
        <p:sp>
          <p:nvSpPr>
            <p:cNvPr id="206" name="Freeform 120"/>
            <p:cNvSpPr>
              <a:spLocks noEditPoints="1"/>
            </p:cNvSpPr>
            <p:nvPr/>
          </p:nvSpPr>
          <p:spPr bwMode="auto">
            <a:xfrm>
              <a:off x="1134" y="1595"/>
              <a:ext cx="284" cy="6"/>
            </a:xfrm>
            <a:custGeom>
              <a:avLst/>
              <a:gdLst>
                <a:gd name="T0" fmla="*/ 54 w 1500"/>
                <a:gd name="T1" fmla="*/ 1 h 22"/>
                <a:gd name="T2" fmla="*/ 54 w 1500"/>
                <a:gd name="T3" fmla="*/ 0 h 22"/>
                <a:gd name="T4" fmla="*/ 53 w 1500"/>
                <a:gd name="T5" fmla="*/ 0 h 22"/>
                <a:gd name="T6" fmla="*/ 53 w 1500"/>
                <a:gd name="T7" fmla="*/ 0 h 22"/>
                <a:gd name="T8" fmla="*/ 53 w 1500"/>
                <a:gd name="T9" fmla="*/ 1 h 22"/>
                <a:gd name="T10" fmla="*/ 53 w 1500"/>
                <a:gd name="T11" fmla="*/ 1 h 22"/>
                <a:gd name="T12" fmla="*/ 53 w 1500"/>
                <a:gd name="T13" fmla="*/ 2 h 22"/>
                <a:gd name="T14" fmla="*/ 54 w 1500"/>
                <a:gd name="T15" fmla="*/ 1 h 22"/>
                <a:gd name="T16" fmla="*/ 54 w 1500"/>
                <a:gd name="T17" fmla="*/ 1 h 22"/>
                <a:gd name="T18" fmla="*/ 0 w 1500"/>
                <a:gd name="T19" fmla="*/ 1 h 22"/>
                <a:gd name="T20" fmla="*/ 0 w 1500"/>
                <a:gd name="T21" fmla="*/ 1 h 22"/>
                <a:gd name="T22" fmla="*/ 0 w 1500"/>
                <a:gd name="T23" fmla="*/ 2 h 22"/>
                <a:gd name="T24" fmla="*/ 1 w 1500"/>
                <a:gd name="T25" fmla="*/ 1 h 22"/>
                <a:gd name="T26" fmla="*/ 1 w 1500"/>
                <a:gd name="T27" fmla="*/ 1 h 22"/>
                <a:gd name="T28" fmla="*/ 1 w 1500"/>
                <a:gd name="T29" fmla="*/ 0 h 22"/>
                <a:gd name="T30" fmla="*/ 0 w 1500"/>
                <a:gd name="T31" fmla="*/ 0 h 22"/>
                <a:gd name="T32" fmla="*/ 0 w 1500"/>
                <a:gd name="T33" fmla="*/ 0 h 22"/>
                <a:gd name="T34" fmla="*/ 0 w 1500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121"/>
            <p:cNvSpPr>
              <a:spLocks noChangeShapeType="1"/>
            </p:cNvSpPr>
            <p:nvPr/>
          </p:nvSpPr>
          <p:spPr bwMode="auto">
            <a:xfrm flipH="1">
              <a:off x="1138" y="1598"/>
              <a:ext cx="27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122"/>
            <p:cNvSpPr>
              <a:spLocks noEditPoints="1"/>
            </p:cNvSpPr>
            <p:nvPr/>
          </p:nvSpPr>
          <p:spPr bwMode="auto">
            <a:xfrm>
              <a:off x="1134" y="1753"/>
              <a:ext cx="284" cy="99"/>
            </a:xfrm>
            <a:custGeom>
              <a:avLst/>
              <a:gdLst>
                <a:gd name="T0" fmla="*/ 0 w 1500"/>
                <a:gd name="T1" fmla="*/ 24 h 403"/>
                <a:gd name="T2" fmla="*/ 0 w 1500"/>
                <a:gd name="T3" fmla="*/ 24 h 403"/>
                <a:gd name="T4" fmla="*/ 1 w 1500"/>
                <a:gd name="T5" fmla="*/ 24 h 403"/>
                <a:gd name="T6" fmla="*/ 1 w 1500"/>
                <a:gd name="T7" fmla="*/ 24 h 403"/>
                <a:gd name="T8" fmla="*/ 1 w 1500"/>
                <a:gd name="T9" fmla="*/ 24 h 403"/>
                <a:gd name="T10" fmla="*/ 1 w 1500"/>
                <a:gd name="T11" fmla="*/ 23 h 403"/>
                <a:gd name="T12" fmla="*/ 0 w 1500"/>
                <a:gd name="T13" fmla="*/ 23 h 403"/>
                <a:gd name="T14" fmla="*/ 0 w 1500"/>
                <a:gd name="T15" fmla="*/ 23 h 403"/>
                <a:gd name="T16" fmla="*/ 0 w 1500"/>
                <a:gd name="T17" fmla="*/ 24 h 403"/>
                <a:gd name="T18" fmla="*/ 54 w 1500"/>
                <a:gd name="T19" fmla="*/ 0 h 403"/>
                <a:gd name="T20" fmla="*/ 54 w 1500"/>
                <a:gd name="T21" fmla="*/ 0 h 403"/>
                <a:gd name="T22" fmla="*/ 53 w 1500"/>
                <a:gd name="T23" fmla="*/ 0 h 403"/>
                <a:gd name="T24" fmla="*/ 53 w 1500"/>
                <a:gd name="T25" fmla="*/ 0 h 403"/>
                <a:gd name="T26" fmla="*/ 53 w 1500"/>
                <a:gd name="T27" fmla="*/ 1 h 403"/>
                <a:gd name="T28" fmla="*/ 53 w 1500"/>
                <a:gd name="T29" fmla="*/ 1 h 403"/>
                <a:gd name="T30" fmla="*/ 53 w 1500"/>
                <a:gd name="T31" fmla="*/ 1 h 403"/>
                <a:gd name="T32" fmla="*/ 54 w 1500"/>
                <a:gd name="T33" fmla="*/ 1 h 403"/>
                <a:gd name="T34" fmla="*/ 54 w 1500"/>
                <a:gd name="T35" fmla="*/ 0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123"/>
            <p:cNvSpPr>
              <a:spLocks noChangeShapeType="1"/>
            </p:cNvSpPr>
            <p:nvPr/>
          </p:nvSpPr>
          <p:spPr bwMode="auto">
            <a:xfrm flipV="1">
              <a:off x="1138" y="1757"/>
              <a:ext cx="276" cy="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124"/>
            <p:cNvSpPr>
              <a:spLocks noEditPoints="1"/>
            </p:cNvSpPr>
            <p:nvPr/>
          </p:nvSpPr>
          <p:spPr bwMode="auto">
            <a:xfrm>
              <a:off x="1134" y="1846"/>
              <a:ext cx="284" cy="93"/>
            </a:xfrm>
            <a:custGeom>
              <a:avLst/>
              <a:gdLst>
                <a:gd name="T0" fmla="*/ 0 w 1500"/>
                <a:gd name="T1" fmla="*/ 0 h 381"/>
                <a:gd name="T2" fmla="*/ 0 w 1500"/>
                <a:gd name="T3" fmla="*/ 1 h 381"/>
                <a:gd name="T4" fmla="*/ 0 w 1500"/>
                <a:gd name="T5" fmla="*/ 1 h 381"/>
                <a:gd name="T6" fmla="*/ 1 w 1500"/>
                <a:gd name="T7" fmla="*/ 1 h 381"/>
                <a:gd name="T8" fmla="*/ 1 w 1500"/>
                <a:gd name="T9" fmla="*/ 1 h 381"/>
                <a:gd name="T10" fmla="*/ 1 w 1500"/>
                <a:gd name="T11" fmla="*/ 0 h 381"/>
                <a:gd name="T12" fmla="*/ 1 w 1500"/>
                <a:gd name="T13" fmla="*/ 0 h 381"/>
                <a:gd name="T14" fmla="*/ 0 w 1500"/>
                <a:gd name="T15" fmla="*/ 0 h 381"/>
                <a:gd name="T16" fmla="*/ 0 w 1500"/>
                <a:gd name="T17" fmla="*/ 0 h 381"/>
                <a:gd name="T18" fmla="*/ 54 w 1500"/>
                <a:gd name="T19" fmla="*/ 22 h 381"/>
                <a:gd name="T20" fmla="*/ 54 w 1500"/>
                <a:gd name="T21" fmla="*/ 22 h 381"/>
                <a:gd name="T22" fmla="*/ 53 w 1500"/>
                <a:gd name="T23" fmla="*/ 21 h 381"/>
                <a:gd name="T24" fmla="*/ 53 w 1500"/>
                <a:gd name="T25" fmla="*/ 21 h 381"/>
                <a:gd name="T26" fmla="*/ 53 w 1500"/>
                <a:gd name="T27" fmla="*/ 22 h 381"/>
                <a:gd name="T28" fmla="*/ 53 w 1500"/>
                <a:gd name="T29" fmla="*/ 22 h 381"/>
                <a:gd name="T30" fmla="*/ 53 w 1500"/>
                <a:gd name="T31" fmla="*/ 23 h 381"/>
                <a:gd name="T32" fmla="*/ 54 w 1500"/>
                <a:gd name="T33" fmla="*/ 23 h 381"/>
                <a:gd name="T34" fmla="*/ 54 w 1500"/>
                <a:gd name="T35" fmla="*/ 22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125"/>
            <p:cNvSpPr>
              <a:spLocks noChangeShapeType="1"/>
            </p:cNvSpPr>
            <p:nvPr/>
          </p:nvSpPr>
          <p:spPr bwMode="auto">
            <a:xfrm>
              <a:off x="1138" y="1850"/>
              <a:ext cx="276" cy="8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126"/>
            <p:cNvSpPr>
              <a:spLocks noEditPoints="1"/>
            </p:cNvSpPr>
            <p:nvPr/>
          </p:nvSpPr>
          <p:spPr bwMode="auto">
            <a:xfrm>
              <a:off x="1414" y="1595"/>
              <a:ext cx="315" cy="71"/>
            </a:xfrm>
            <a:custGeom>
              <a:avLst/>
              <a:gdLst>
                <a:gd name="T0" fmla="*/ 0 w 1660"/>
                <a:gd name="T1" fmla="*/ 0 h 291"/>
                <a:gd name="T2" fmla="*/ 0 w 1660"/>
                <a:gd name="T3" fmla="*/ 1 h 291"/>
                <a:gd name="T4" fmla="*/ 0 w 1660"/>
                <a:gd name="T5" fmla="*/ 1 h 291"/>
                <a:gd name="T6" fmla="*/ 1 w 1660"/>
                <a:gd name="T7" fmla="*/ 1 h 291"/>
                <a:gd name="T8" fmla="*/ 1 w 1660"/>
                <a:gd name="T9" fmla="*/ 1 h 291"/>
                <a:gd name="T10" fmla="*/ 1 w 1660"/>
                <a:gd name="T11" fmla="*/ 0 h 291"/>
                <a:gd name="T12" fmla="*/ 1 w 1660"/>
                <a:gd name="T13" fmla="*/ 0 h 291"/>
                <a:gd name="T14" fmla="*/ 0 w 1660"/>
                <a:gd name="T15" fmla="*/ 0 h 291"/>
                <a:gd name="T16" fmla="*/ 0 w 1660"/>
                <a:gd name="T17" fmla="*/ 0 h 291"/>
                <a:gd name="T18" fmla="*/ 60 w 1660"/>
                <a:gd name="T19" fmla="*/ 17 h 291"/>
                <a:gd name="T20" fmla="*/ 60 w 1660"/>
                <a:gd name="T21" fmla="*/ 16 h 291"/>
                <a:gd name="T22" fmla="*/ 59 w 1660"/>
                <a:gd name="T23" fmla="*/ 16 h 291"/>
                <a:gd name="T24" fmla="*/ 59 w 1660"/>
                <a:gd name="T25" fmla="*/ 16 h 291"/>
                <a:gd name="T26" fmla="*/ 59 w 1660"/>
                <a:gd name="T27" fmla="*/ 17 h 291"/>
                <a:gd name="T28" fmla="*/ 59 w 1660"/>
                <a:gd name="T29" fmla="*/ 17 h 291"/>
                <a:gd name="T30" fmla="*/ 59 w 1660"/>
                <a:gd name="T31" fmla="*/ 17 h 291"/>
                <a:gd name="T32" fmla="*/ 60 w 1660"/>
                <a:gd name="T33" fmla="*/ 17 h 291"/>
                <a:gd name="T34" fmla="*/ 60 w 1660"/>
                <a:gd name="T35" fmla="*/ 17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127"/>
            <p:cNvSpPr>
              <a:spLocks noChangeShapeType="1"/>
            </p:cNvSpPr>
            <p:nvPr/>
          </p:nvSpPr>
          <p:spPr bwMode="auto">
            <a:xfrm>
              <a:off x="1418" y="1598"/>
              <a:ext cx="306" cy="6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128"/>
            <p:cNvSpPr>
              <a:spLocks noEditPoints="1"/>
            </p:cNvSpPr>
            <p:nvPr/>
          </p:nvSpPr>
          <p:spPr bwMode="auto">
            <a:xfrm>
              <a:off x="1414" y="1661"/>
              <a:ext cx="315" cy="98"/>
            </a:xfrm>
            <a:custGeom>
              <a:avLst/>
              <a:gdLst>
                <a:gd name="T0" fmla="*/ 60 w 1660"/>
                <a:gd name="T1" fmla="*/ 0 h 402"/>
                <a:gd name="T2" fmla="*/ 60 w 1660"/>
                <a:gd name="T3" fmla="*/ 0 h 402"/>
                <a:gd name="T4" fmla="*/ 59 w 1660"/>
                <a:gd name="T5" fmla="*/ 0 h 402"/>
                <a:gd name="T6" fmla="*/ 59 w 1660"/>
                <a:gd name="T7" fmla="*/ 0 h 402"/>
                <a:gd name="T8" fmla="*/ 59 w 1660"/>
                <a:gd name="T9" fmla="*/ 1 h 402"/>
                <a:gd name="T10" fmla="*/ 59 w 1660"/>
                <a:gd name="T11" fmla="*/ 1 h 402"/>
                <a:gd name="T12" fmla="*/ 59 w 1660"/>
                <a:gd name="T13" fmla="*/ 1 h 402"/>
                <a:gd name="T14" fmla="*/ 60 w 1660"/>
                <a:gd name="T15" fmla="*/ 1 h 402"/>
                <a:gd name="T16" fmla="*/ 60 w 1660"/>
                <a:gd name="T17" fmla="*/ 0 h 402"/>
                <a:gd name="T18" fmla="*/ 0 w 1660"/>
                <a:gd name="T19" fmla="*/ 23 h 402"/>
                <a:gd name="T20" fmla="*/ 0 w 1660"/>
                <a:gd name="T21" fmla="*/ 24 h 402"/>
                <a:gd name="T22" fmla="*/ 1 w 1660"/>
                <a:gd name="T23" fmla="*/ 24 h 402"/>
                <a:gd name="T24" fmla="*/ 1 w 1660"/>
                <a:gd name="T25" fmla="*/ 24 h 402"/>
                <a:gd name="T26" fmla="*/ 1 w 1660"/>
                <a:gd name="T27" fmla="*/ 23 h 402"/>
                <a:gd name="T28" fmla="*/ 1 w 1660"/>
                <a:gd name="T29" fmla="*/ 23 h 402"/>
                <a:gd name="T30" fmla="*/ 0 w 1660"/>
                <a:gd name="T31" fmla="*/ 23 h 402"/>
                <a:gd name="T32" fmla="*/ 0 w 1660"/>
                <a:gd name="T33" fmla="*/ 23 h 402"/>
                <a:gd name="T34" fmla="*/ 0 w 1660"/>
                <a:gd name="T35" fmla="*/ 23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129"/>
            <p:cNvSpPr>
              <a:spLocks noChangeShapeType="1"/>
            </p:cNvSpPr>
            <p:nvPr/>
          </p:nvSpPr>
          <p:spPr bwMode="auto">
            <a:xfrm flipH="1">
              <a:off x="1418" y="1664"/>
              <a:ext cx="306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130"/>
            <p:cNvSpPr>
              <a:spLocks noEditPoints="1"/>
            </p:cNvSpPr>
            <p:nvPr/>
          </p:nvSpPr>
          <p:spPr bwMode="auto">
            <a:xfrm>
              <a:off x="1414" y="1934"/>
              <a:ext cx="281" cy="6"/>
            </a:xfrm>
            <a:custGeom>
              <a:avLst/>
              <a:gdLst>
                <a:gd name="T0" fmla="*/ 0 w 1481"/>
                <a:gd name="T1" fmla="*/ 1 h 24"/>
                <a:gd name="T2" fmla="*/ 0 w 1481"/>
                <a:gd name="T3" fmla="*/ 1 h 24"/>
                <a:gd name="T4" fmla="*/ 0 w 1481"/>
                <a:gd name="T5" fmla="*/ 2 h 24"/>
                <a:gd name="T6" fmla="*/ 1 w 1481"/>
                <a:gd name="T7" fmla="*/ 1 h 24"/>
                <a:gd name="T8" fmla="*/ 1 w 1481"/>
                <a:gd name="T9" fmla="*/ 1 h 24"/>
                <a:gd name="T10" fmla="*/ 1 w 1481"/>
                <a:gd name="T11" fmla="*/ 0 h 24"/>
                <a:gd name="T12" fmla="*/ 0 w 1481"/>
                <a:gd name="T13" fmla="*/ 0 h 24"/>
                <a:gd name="T14" fmla="*/ 0 w 1481"/>
                <a:gd name="T15" fmla="*/ 0 h 24"/>
                <a:gd name="T16" fmla="*/ 0 w 1481"/>
                <a:gd name="T17" fmla="*/ 1 h 24"/>
                <a:gd name="T18" fmla="*/ 53 w 1481"/>
                <a:gd name="T19" fmla="*/ 1 h 24"/>
                <a:gd name="T20" fmla="*/ 53 w 1481"/>
                <a:gd name="T21" fmla="*/ 0 h 24"/>
                <a:gd name="T22" fmla="*/ 53 w 1481"/>
                <a:gd name="T23" fmla="*/ 0 h 24"/>
                <a:gd name="T24" fmla="*/ 53 w 1481"/>
                <a:gd name="T25" fmla="*/ 0 h 24"/>
                <a:gd name="T26" fmla="*/ 52 w 1481"/>
                <a:gd name="T27" fmla="*/ 1 h 24"/>
                <a:gd name="T28" fmla="*/ 53 w 1481"/>
                <a:gd name="T29" fmla="*/ 1 h 24"/>
                <a:gd name="T30" fmla="*/ 53 w 1481"/>
                <a:gd name="T31" fmla="*/ 2 h 24"/>
                <a:gd name="T32" fmla="*/ 53 w 1481"/>
                <a:gd name="T33" fmla="*/ 1 h 24"/>
                <a:gd name="T34" fmla="*/ 53 w 1481"/>
                <a:gd name="T35" fmla="*/ 1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131"/>
            <p:cNvSpPr>
              <a:spLocks noChangeShapeType="1"/>
            </p:cNvSpPr>
            <p:nvPr/>
          </p:nvSpPr>
          <p:spPr bwMode="auto">
            <a:xfrm>
              <a:off x="1418" y="1937"/>
              <a:ext cx="27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132"/>
            <p:cNvSpPr>
              <a:spLocks noChangeShapeType="1"/>
            </p:cNvSpPr>
            <p:nvPr/>
          </p:nvSpPr>
          <p:spPr bwMode="auto">
            <a:xfrm flipH="1" flipV="1">
              <a:off x="1692" y="1937"/>
              <a:ext cx="149" cy="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133"/>
            <p:cNvSpPr>
              <a:spLocks noChangeShapeType="1"/>
            </p:cNvSpPr>
            <p:nvPr/>
          </p:nvSpPr>
          <p:spPr bwMode="auto">
            <a:xfrm>
              <a:off x="1416" y="1466"/>
              <a:ext cx="0" cy="1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134"/>
            <p:cNvSpPr>
              <a:spLocks noChangeShapeType="1"/>
            </p:cNvSpPr>
            <p:nvPr/>
          </p:nvSpPr>
          <p:spPr bwMode="auto">
            <a:xfrm flipV="1">
              <a:off x="1008" y="1849"/>
              <a:ext cx="127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135"/>
            <p:cNvSpPr>
              <a:spLocks noChangeShapeType="1"/>
            </p:cNvSpPr>
            <p:nvPr/>
          </p:nvSpPr>
          <p:spPr bwMode="auto">
            <a:xfrm flipH="1">
              <a:off x="1726" y="1543"/>
              <a:ext cx="98" cy="1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Rectangle 136"/>
            <p:cNvSpPr>
              <a:spLocks noChangeArrowheads="1"/>
            </p:cNvSpPr>
            <p:nvPr/>
          </p:nvSpPr>
          <p:spPr bwMode="auto">
            <a:xfrm>
              <a:off x="1193" y="157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23" name="Rectangle 137"/>
            <p:cNvSpPr>
              <a:spLocks noChangeArrowheads="1"/>
            </p:cNvSpPr>
            <p:nvPr/>
          </p:nvSpPr>
          <p:spPr bwMode="auto">
            <a:xfrm>
              <a:off x="1184" y="183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24" name="Rectangle 138"/>
            <p:cNvSpPr>
              <a:spLocks noChangeArrowheads="1"/>
            </p:cNvSpPr>
            <p:nvPr/>
          </p:nvSpPr>
          <p:spPr bwMode="auto">
            <a:xfrm>
              <a:off x="1448" y="1564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25" name="Rectangle 139"/>
            <p:cNvSpPr>
              <a:spLocks noChangeArrowheads="1"/>
            </p:cNvSpPr>
            <p:nvPr/>
          </p:nvSpPr>
          <p:spPr bwMode="auto">
            <a:xfrm>
              <a:off x="1448" y="171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26" name="Rectangle 140"/>
            <p:cNvSpPr>
              <a:spLocks noChangeArrowheads="1"/>
            </p:cNvSpPr>
            <p:nvPr/>
          </p:nvSpPr>
          <p:spPr bwMode="auto">
            <a:xfrm>
              <a:off x="1448" y="1915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27" name="Rectangle 141"/>
            <p:cNvSpPr>
              <a:spLocks noChangeArrowheads="1"/>
            </p:cNvSpPr>
            <p:nvPr/>
          </p:nvSpPr>
          <p:spPr bwMode="auto">
            <a:xfrm>
              <a:off x="1757" y="1634"/>
              <a:ext cx="37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28" name="Rectangle 142"/>
            <p:cNvSpPr>
              <a:spLocks noChangeArrowheads="1"/>
            </p:cNvSpPr>
            <p:nvPr/>
          </p:nvSpPr>
          <p:spPr bwMode="auto">
            <a:xfrm>
              <a:off x="1721" y="190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cxnSp>
          <p:nvCxnSpPr>
            <p:cNvPr id="229" name="AutoShape 143"/>
            <p:cNvCxnSpPr>
              <a:cxnSpLocks noChangeShapeType="1"/>
              <a:stCxn id="222" idx="3"/>
              <a:endCxn id="224" idx="1"/>
            </p:cNvCxnSpPr>
            <p:nvPr/>
          </p:nvCxnSpPr>
          <p:spPr bwMode="auto">
            <a:xfrm flipV="1">
              <a:off x="1229" y="1599"/>
              <a:ext cx="21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0" name="AutoShape 144"/>
            <p:cNvCxnSpPr>
              <a:cxnSpLocks noChangeShapeType="1"/>
              <a:stCxn id="222" idx="3"/>
              <a:endCxn id="225" idx="1"/>
            </p:cNvCxnSpPr>
            <p:nvPr/>
          </p:nvCxnSpPr>
          <p:spPr bwMode="auto">
            <a:xfrm>
              <a:off x="1229" y="1611"/>
              <a:ext cx="219" cy="14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1" name="AutoShape 145"/>
            <p:cNvCxnSpPr>
              <a:cxnSpLocks noChangeShapeType="1"/>
              <a:stCxn id="223" idx="3"/>
              <a:endCxn id="225" idx="1"/>
            </p:cNvCxnSpPr>
            <p:nvPr/>
          </p:nvCxnSpPr>
          <p:spPr bwMode="auto">
            <a:xfrm flipV="1">
              <a:off x="1220" y="1751"/>
              <a:ext cx="228" cy="1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2" name="AutoShape 146"/>
            <p:cNvCxnSpPr>
              <a:cxnSpLocks noChangeShapeType="1"/>
              <a:stCxn id="223" idx="3"/>
              <a:endCxn id="226" idx="1"/>
            </p:cNvCxnSpPr>
            <p:nvPr/>
          </p:nvCxnSpPr>
          <p:spPr bwMode="auto">
            <a:xfrm>
              <a:off x="1220" y="1868"/>
              <a:ext cx="228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3" name="AutoShape 147"/>
            <p:cNvCxnSpPr>
              <a:cxnSpLocks noChangeShapeType="1"/>
              <a:stCxn id="225" idx="3"/>
              <a:endCxn id="227" idx="1"/>
            </p:cNvCxnSpPr>
            <p:nvPr/>
          </p:nvCxnSpPr>
          <p:spPr bwMode="auto">
            <a:xfrm flipV="1">
              <a:off x="1484" y="1669"/>
              <a:ext cx="273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4" name="AutoShape 148"/>
            <p:cNvCxnSpPr>
              <a:cxnSpLocks noChangeShapeType="1"/>
              <a:stCxn id="226" idx="3"/>
              <a:endCxn id="228" idx="1"/>
            </p:cNvCxnSpPr>
            <p:nvPr/>
          </p:nvCxnSpPr>
          <p:spPr bwMode="auto">
            <a:xfrm flipV="1">
              <a:off x="1484" y="1938"/>
              <a:ext cx="237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" name="AutoShape 149"/>
            <p:cNvCxnSpPr>
              <a:cxnSpLocks noChangeShapeType="1"/>
              <a:stCxn id="228" idx="0"/>
              <a:endCxn id="227" idx="2"/>
            </p:cNvCxnSpPr>
            <p:nvPr/>
          </p:nvCxnSpPr>
          <p:spPr bwMode="auto">
            <a:xfrm flipV="1">
              <a:off x="1739" y="1704"/>
              <a:ext cx="37" cy="1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" name="AutoShape 150"/>
            <p:cNvCxnSpPr>
              <a:cxnSpLocks noChangeShapeType="1"/>
              <a:stCxn id="223" idx="0"/>
              <a:endCxn id="222" idx="2"/>
            </p:cNvCxnSpPr>
            <p:nvPr/>
          </p:nvCxnSpPr>
          <p:spPr bwMode="auto">
            <a:xfrm flipV="1">
              <a:off x="1202" y="1646"/>
              <a:ext cx="9" cy="1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7" name="AutoShape 151"/>
            <p:cNvCxnSpPr>
              <a:cxnSpLocks noChangeShapeType="1"/>
              <a:stCxn id="224" idx="3"/>
              <a:endCxn id="227" idx="1"/>
            </p:cNvCxnSpPr>
            <p:nvPr/>
          </p:nvCxnSpPr>
          <p:spPr bwMode="auto">
            <a:xfrm>
              <a:off x="1484" y="1599"/>
              <a:ext cx="273" cy="7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8" name="AutoShape 152"/>
            <p:cNvCxnSpPr>
              <a:cxnSpLocks noChangeShapeType="1"/>
              <a:endCxn id="222" idx="1"/>
            </p:cNvCxnSpPr>
            <p:nvPr/>
          </p:nvCxnSpPr>
          <p:spPr bwMode="auto">
            <a:xfrm>
              <a:off x="1100" y="1557"/>
              <a:ext cx="93" cy="5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9" name="AutoShape 153"/>
            <p:cNvCxnSpPr>
              <a:cxnSpLocks noChangeShapeType="1"/>
              <a:endCxn id="223" idx="1"/>
            </p:cNvCxnSpPr>
            <p:nvPr/>
          </p:nvCxnSpPr>
          <p:spPr bwMode="auto">
            <a:xfrm flipV="1">
              <a:off x="1109" y="1868"/>
              <a:ext cx="75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0" name="AutoShape 154"/>
            <p:cNvCxnSpPr>
              <a:cxnSpLocks noChangeShapeType="1"/>
              <a:stCxn id="224" idx="0"/>
            </p:cNvCxnSpPr>
            <p:nvPr/>
          </p:nvCxnSpPr>
          <p:spPr bwMode="auto">
            <a:xfrm flipV="1">
              <a:off x="1466" y="1503"/>
              <a:ext cx="19" cy="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1" name="AutoShape 155"/>
            <p:cNvCxnSpPr>
              <a:cxnSpLocks noChangeShapeType="1"/>
              <a:stCxn id="228" idx="3"/>
              <a:endCxn id="245" idx="1"/>
            </p:cNvCxnSpPr>
            <p:nvPr/>
          </p:nvCxnSpPr>
          <p:spPr bwMode="auto">
            <a:xfrm>
              <a:off x="1757" y="1938"/>
              <a:ext cx="19" cy="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2" name="AutoShape 156"/>
            <p:cNvCxnSpPr>
              <a:cxnSpLocks noChangeShapeType="1"/>
              <a:stCxn id="227" idx="3"/>
            </p:cNvCxnSpPr>
            <p:nvPr/>
          </p:nvCxnSpPr>
          <p:spPr bwMode="auto">
            <a:xfrm flipV="1">
              <a:off x="1794" y="1576"/>
              <a:ext cx="54" cy="9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3" name="Text Box 157"/>
            <p:cNvSpPr txBox="1">
              <a:spLocks noChangeArrowheads="1"/>
            </p:cNvSpPr>
            <p:nvPr/>
          </p:nvSpPr>
          <p:spPr bwMode="auto">
            <a:xfrm>
              <a:off x="1012" y="146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 dirty="0"/>
                <a:t>A</a:t>
              </a:r>
            </a:p>
          </p:txBody>
        </p:sp>
        <p:sp>
          <p:nvSpPr>
            <p:cNvPr id="244" name="Text Box 158"/>
            <p:cNvSpPr txBox="1">
              <a:spLocks noChangeArrowheads="1"/>
            </p:cNvSpPr>
            <p:nvPr/>
          </p:nvSpPr>
          <p:spPr bwMode="auto">
            <a:xfrm>
              <a:off x="1008" y="185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B</a:t>
              </a:r>
            </a:p>
          </p:txBody>
        </p:sp>
        <p:sp>
          <p:nvSpPr>
            <p:cNvPr id="245" name="Text Box 159"/>
            <p:cNvSpPr txBox="1">
              <a:spLocks noChangeArrowheads="1"/>
            </p:cNvSpPr>
            <p:nvPr/>
          </p:nvSpPr>
          <p:spPr bwMode="auto">
            <a:xfrm>
              <a:off x="1776" y="1889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E</a:t>
              </a:r>
            </a:p>
          </p:txBody>
        </p:sp>
        <p:sp>
          <p:nvSpPr>
            <p:cNvPr id="246" name="Text Box 160"/>
            <p:cNvSpPr txBox="1">
              <a:spLocks noChangeArrowheads="1"/>
            </p:cNvSpPr>
            <p:nvPr/>
          </p:nvSpPr>
          <p:spPr bwMode="auto">
            <a:xfrm>
              <a:off x="1780" y="1474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D</a:t>
              </a:r>
            </a:p>
          </p:txBody>
        </p:sp>
        <p:sp>
          <p:nvSpPr>
            <p:cNvPr id="247" name="Text Box 161"/>
            <p:cNvSpPr txBox="1">
              <a:spLocks noChangeArrowheads="1"/>
            </p:cNvSpPr>
            <p:nvPr/>
          </p:nvSpPr>
          <p:spPr bwMode="auto">
            <a:xfrm>
              <a:off x="1401" y="1392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C</a:t>
              </a:r>
            </a:p>
          </p:txBody>
        </p:sp>
      </p:grpSp>
      <p:sp>
        <p:nvSpPr>
          <p:cNvPr id="248" name="AutoShape 2"/>
          <p:cNvSpPr>
            <a:spLocks noChangeArrowheads="1"/>
          </p:cNvSpPr>
          <p:nvPr/>
        </p:nvSpPr>
        <p:spPr bwMode="auto">
          <a:xfrm>
            <a:off x="5988050" y="3347085"/>
            <a:ext cx="1371600" cy="853440"/>
          </a:xfrm>
          <a:prstGeom prst="wedgeRectCallout">
            <a:avLst>
              <a:gd name="adj1" fmla="val 1015"/>
              <a:gd name="adj2" fmla="val 95039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endParaRPr lang="en-US"/>
          </a:p>
        </p:txBody>
      </p:sp>
      <p:grpSp>
        <p:nvGrpSpPr>
          <p:cNvPr id="249" name="Group 119"/>
          <p:cNvGrpSpPr>
            <a:grpSpLocks/>
          </p:cNvGrpSpPr>
          <p:nvPr/>
        </p:nvGrpSpPr>
        <p:grpSpPr bwMode="auto">
          <a:xfrm>
            <a:off x="5911850" y="3276600"/>
            <a:ext cx="1479550" cy="933450"/>
            <a:chOff x="1008" y="1392"/>
            <a:chExt cx="932" cy="630"/>
          </a:xfrm>
        </p:grpSpPr>
        <p:sp>
          <p:nvSpPr>
            <p:cNvPr id="250" name="Freeform 120"/>
            <p:cNvSpPr>
              <a:spLocks noEditPoints="1"/>
            </p:cNvSpPr>
            <p:nvPr/>
          </p:nvSpPr>
          <p:spPr bwMode="auto">
            <a:xfrm>
              <a:off x="1134" y="1595"/>
              <a:ext cx="284" cy="6"/>
            </a:xfrm>
            <a:custGeom>
              <a:avLst/>
              <a:gdLst>
                <a:gd name="T0" fmla="*/ 54 w 1500"/>
                <a:gd name="T1" fmla="*/ 1 h 22"/>
                <a:gd name="T2" fmla="*/ 54 w 1500"/>
                <a:gd name="T3" fmla="*/ 0 h 22"/>
                <a:gd name="T4" fmla="*/ 53 w 1500"/>
                <a:gd name="T5" fmla="*/ 0 h 22"/>
                <a:gd name="T6" fmla="*/ 53 w 1500"/>
                <a:gd name="T7" fmla="*/ 0 h 22"/>
                <a:gd name="T8" fmla="*/ 53 w 1500"/>
                <a:gd name="T9" fmla="*/ 1 h 22"/>
                <a:gd name="T10" fmla="*/ 53 w 1500"/>
                <a:gd name="T11" fmla="*/ 1 h 22"/>
                <a:gd name="T12" fmla="*/ 53 w 1500"/>
                <a:gd name="T13" fmla="*/ 2 h 22"/>
                <a:gd name="T14" fmla="*/ 54 w 1500"/>
                <a:gd name="T15" fmla="*/ 1 h 22"/>
                <a:gd name="T16" fmla="*/ 54 w 1500"/>
                <a:gd name="T17" fmla="*/ 1 h 22"/>
                <a:gd name="T18" fmla="*/ 0 w 1500"/>
                <a:gd name="T19" fmla="*/ 1 h 22"/>
                <a:gd name="T20" fmla="*/ 0 w 1500"/>
                <a:gd name="T21" fmla="*/ 1 h 22"/>
                <a:gd name="T22" fmla="*/ 0 w 1500"/>
                <a:gd name="T23" fmla="*/ 2 h 22"/>
                <a:gd name="T24" fmla="*/ 1 w 1500"/>
                <a:gd name="T25" fmla="*/ 1 h 22"/>
                <a:gd name="T26" fmla="*/ 1 w 1500"/>
                <a:gd name="T27" fmla="*/ 1 h 22"/>
                <a:gd name="T28" fmla="*/ 1 w 1500"/>
                <a:gd name="T29" fmla="*/ 0 h 22"/>
                <a:gd name="T30" fmla="*/ 0 w 1500"/>
                <a:gd name="T31" fmla="*/ 0 h 22"/>
                <a:gd name="T32" fmla="*/ 0 w 1500"/>
                <a:gd name="T33" fmla="*/ 0 h 22"/>
                <a:gd name="T34" fmla="*/ 0 w 1500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121"/>
            <p:cNvSpPr>
              <a:spLocks noChangeShapeType="1"/>
            </p:cNvSpPr>
            <p:nvPr/>
          </p:nvSpPr>
          <p:spPr bwMode="auto">
            <a:xfrm flipH="1">
              <a:off x="1138" y="1598"/>
              <a:ext cx="27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122"/>
            <p:cNvSpPr>
              <a:spLocks noEditPoints="1"/>
            </p:cNvSpPr>
            <p:nvPr/>
          </p:nvSpPr>
          <p:spPr bwMode="auto">
            <a:xfrm>
              <a:off x="1134" y="1753"/>
              <a:ext cx="284" cy="99"/>
            </a:xfrm>
            <a:custGeom>
              <a:avLst/>
              <a:gdLst>
                <a:gd name="T0" fmla="*/ 0 w 1500"/>
                <a:gd name="T1" fmla="*/ 24 h 403"/>
                <a:gd name="T2" fmla="*/ 0 w 1500"/>
                <a:gd name="T3" fmla="*/ 24 h 403"/>
                <a:gd name="T4" fmla="*/ 1 w 1500"/>
                <a:gd name="T5" fmla="*/ 24 h 403"/>
                <a:gd name="T6" fmla="*/ 1 w 1500"/>
                <a:gd name="T7" fmla="*/ 24 h 403"/>
                <a:gd name="T8" fmla="*/ 1 w 1500"/>
                <a:gd name="T9" fmla="*/ 24 h 403"/>
                <a:gd name="T10" fmla="*/ 1 w 1500"/>
                <a:gd name="T11" fmla="*/ 23 h 403"/>
                <a:gd name="T12" fmla="*/ 0 w 1500"/>
                <a:gd name="T13" fmla="*/ 23 h 403"/>
                <a:gd name="T14" fmla="*/ 0 w 1500"/>
                <a:gd name="T15" fmla="*/ 23 h 403"/>
                <a:gd name="T16" fmla="*/ 0 w 1500"/>
                <a:gd name="T17" fmla="*/ 24 h 403"/>
                <a:gd name="T18" fmla="*/ 54 w 1500"/>
                <a:gd name="T19" fmla="*/ 0 h 403"/>
                <a:gd name="T20" fmla="*/ 54 w 1500"/>
                <a:gd name="T21" fmla="*/ 0 h 403"/>
                <a:gd name="T22" fmla="*/ 53 w 1500"/>
                <a:gd name="T23" fmla="*/ 0 h 403"/>
                <a:gd name="T24" fmla="*/ 53 w 1500"/>
                <a:gd name="T25" fmla="*/ 0 h 403"/>
                <a:gd name="T26" fmla="*/ 53 w 1500"/>
                <a:gd name="T27" fmla="*/ 1 h 403"/>
                <a:gd name="T28" fmla="*/ 53 w 1500"/>
                <a:gd name="T29" fmla="*/ 1 h 403"/>
                <a:gd name="T30" fmla="*/ 53 w 1500"/>
                <a:gd name="T31" fmla="*/ 1 h 403"/>
                <a:gd name="T32" fmla="*/ 54 w 1500"/>
                <a:gd name="T33" fmla="*/ 1 h 403"/>
                <a:gd name="T34" fmla="*/ 54 w 1500"/>
                <a:gd name="T35" fmla="*/ 0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Line 123"/>
            <p:cNvSpPr>
              <a:spLocks noChangeShapeType="1"/>
            </p:cNvSpPr>
            <p:nvPr/>
          </p:nvSpPr>
          <p:spPr bwMode="auto">
            <a:xfrm flipV="1">
              <a:off x="1138" y="1757"/>
              <a:ext cx="276" cy="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124"/>
            <p:cNvSpPr>
              <a:spLocks noEditPoints="1"/>
            </p:cNvSpPr>
            <p:nvPr/>
          </p:nvSpPr>
          <p:spPr bwMode="auto">
            <a:xfrm>
              <a:off x="1134" y="1846"/>
              <a:ext cx="284" cy="93"/>
            </a:xfrm>
            <a:custGeom>
              <a:avLst/>
              <a:gdLst>
                <a:gd name="T0" fmla="*/ 0 w 1500"/>
                <a:gd name="T1" fmla="*/ 0 h 381"/>
                <a:gd name="T2" fmla="*/ 0 w 1500"/>
                <a:gd name="T3" fmla="*/ 1 h 381"/>
                <a:gd name="T4" fmla="*/ 0 w 1500"/>
                <a:gd name="T5" fmla="*/ 1 h 381"/>
                <a:gd name="T6" fmla="*/ 1 w 1500"/>
                <a:gd name="T7" fmla="*/ 1 h 381"/>
                <a:gd name="T8" fmla="*/ 1 w 1500"/>
                <a:gd name="T9" fmla="*/ 1 h 381"/>
                <a:gd name="T10" fmla="*/ 1 w 1500"/>
                <a:gd name="T11" fmla="*/ 0 h 381"/>
                <a:gd name="T12" fmla="*/ 1 w 1500"/>
                <a:gd name="T13" fmla="*/ 0 h 381"/>
                <a:gd name="T14" fmla="*/ 0 w 1500"/>
                <a:gd name="T15" fmla="*/ 0 h 381"/>
                <a:gd name="T16" fmla="*/ 0 w 1500"/>
                <a:gd name="T17" fmla="*/ 0 h 381"/>
                <a:gd name="T18" fmla="*/ 54 w 1500"/>
                <a:gd name="T19" fmla="*/ 22 h 381"/>
                <a:gd name="T20" fmla="*/ 54 w 1500"/>
                <a:gd name="T21" fmla="*/ 22 h 381"/>
                <a:gd name="T22" fmla="*/ 53 w 1500"/>
                <a:gd name="T23" fmla="*/ 21 h 381"/>
                <a:gd name="T24" fmla="*/ 53 w 1500"/>
                <a:gd name="T25" fmla="*/ 21 h 381"/>
                <a:gd name="T26" fmla="*/ 53 w 1500"/>
                <a:gd name="T27" fmla="*/ 22 h 381"/>
                <a:gd name="T28" fmla="*/ 53 w 1500"/>
                <a:gd name="T29" fmla="*/ 22 h 381"/>
                <a:gd name="T30" fmla="*/ 53 w 1500"/>
                <a:gd name="T31" fmla="*/ 23 h 381"/>
                <a:gd name="T32" fmla="*/ 54 w 1500"/>
                <a:gd name="T33" fmla="*/ 23 h 381"/>
                <a:gd name="T34" fmla="*/ 54 w 1500"/>
                <a:gd name="T35" fmla="*/ 22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Line 125"/>
            <p:cNvSpPr>
              <a:spLocks noChangeShapeType="1"/>
            </p:cNvSpPr>
            <p:nvPr/>
          </p:nvSpPr>
          <p:spPr bwMode="auto">
            <a:xfrm>
              <a:off x="1138" y="1850"/>
              <a:ext cx="276" cy="8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126"/>
            <p:cNvSpPr>
              <a:spLocks noEditPoints="1"/>
            </p:cNvSpPr>
            <p:nvPr/>
          </p:nvSpPr>
          <p:spPr bwMode="auto">
            <a:xfrm>
              <a:off x="1414" y="1595"/>
              <a:ext cx="315" cy="71"/>
            </a:xfrm>
            <a:custGeom>
              <a:avLst/>
              <a:gdLst>
                <a:gd name="T0" fmla="*/ 0 w 1660"/>
                <a:gd name="T1" fmla="*/ 0 h 291"/>
                <a:gd name="T2" fmla="*/ 0 w 1660"/>
                <a:gd name="T3" fmla="*/ 1 h 291"/>
                <a:gd name="T4" fmla="*/ 0 w 1660"/>
                <a:gd name="T5" fmla="*/ 1 h 291"/>
                <a:gd name="T6" fmla="*/ 1 w 1660"/>
                <a:gd name="T7" fmla="*/ 1 h 291"/>
                <a:gd name="T8" fmla="*/ 1 w 1660"/>
                <a:gd name="T9" fmla="*/ 1 h 291"/>
                <a:gd name="T10" fmla="*/ 1 w 1660"/>
                <a:gd name="T11" fmla="*/ 0 h 291"/>
                <a:gd name="T12" fmla="*/ 1 w 1660"/>
                <a:gd name="T13" fmla="*/ 0 h 291"/>
                <a:gd name="T14" fmla="*/ 0 w 1660"/>
                <a:gd name="T15" fmla="*/ 0 h 291"/>
                <a:gd name="T16" fmla="*/ 0 w 1660"/>
                <a:gd name="T17" fmla="*/ 0 h 291"/>
                <a:gd name="T18" fmla="*/ 60 w 1660"/>
                <a:gd name="T19" fmla="*/ 17 h 291"/>
                <a:gd name="T20" fmla="*/ 60 w 1660"/>
                <a:gd name="T21" fmla="*/ 16 h 291"/>
                <a:gd name="T22" fmla="*/ 59 w 1660"/>
                <a:gd name="T23" fmla="*/ 16 h 291"/>
                <a:gd name="T24" fmla="*/ 59 w 1660"/>
                <a:gd name="T25" fmla="*/ 16 h 291"/>
                <a:gd name="T26" fmla="*/ 59 w 1660"/>
                <a:gd name="T27" fmla="*/ 17 h 291"/>
                <a:gd name="T28" fmla="*/ 59 w 1660"/>
                <a:gd name="T29" fmla="*/ 17 h 291"/>
                <a:gd name="T30" fmla="*/ 59 w 1660"/>
                <a:gd name="T31" fmla="*/ 17 h 291"/>
                <a:gd name="T32" fmla="*/ 60 w 1660"/>
                <a:gd name="T33" fmla="*/ 17 h 291"/>
                <a:gd name="T34" fmla="*/ 60 w 1660"/>
                <a:gd name="T35" fmla="*/ 17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127"/>
            <p:cNvSpPr>
              <a:spLocks noChangeShapeType="1"/>
            </p:cNvSpPr>
            <p:nvPr/>
          </p:nvSpPr>
          <p:spPr bwMode="auto">
            <a:xfrm>
              <a:off x="1418" y="1598"/>
              <a:ext cx="306" cy="6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128"/>
            <p:cNvSpPr>
              <a:spLocks noEditPoints="1"/>
            </p:cNvSpPr>
            <p:nvPr/>
          </p:nvSpPr>
          <p:spPr bwMode="auto">
            <a:xfrm>
              <a:off x="1414" y="1661"/>
              <a:ext cx="315" cy="98"/>
            </a:xfrm>
            <a:custGeom>
              <a:avLst/>
              <a:gdLst>
                <a:gd name="T0" fmla="*/ 60 w 1660"/>
                <a:gd name="T1" fmla="*/ 0 h 402"/>
                <a:gd name="T2" fmla="*/ 60 w 1660"/>
                <a:gd name="T3" fmla="*/ 0 h 402"/>
                <a:gd name="T4" fmla="*/ 59 w 1660"/>
                <a:gd name="T5" fmla="*/ 0 h 402"/>
                <a:gd name="T6" fmla="*/ 59 w 1660"/>
                <a:gd name="T7" fmla="*/ 0 h 402"/>
                <a:gd name="T8" fmla="*/ 59 w 1660"/>
                <a:gd name="T9" fmla="*/ 1 h 402"/>
                <a:gd name="T10" fmla="*/ 59 w 1660"/>
                <a:gd name="T11" fmla="*/ 1 h 402"/>
                <a:gd name="T12" fmla="*/ 59 w 1660"/>
                <a:gd name="T13" fmla="*/ 1 h 402"/>
                <a:gd name="T14" fmla="*/ 60 w 1660"/>
                <a:gd name="T15" fmla="*/ 1 h 402"/>
                <a:gd name="T16" fmla="*/ 60 w 1660"/>
                <a:gd name="T17" fmla="*/ 0 h 402"/>
                <a:gd name="T18" fmla="*/ 0 w 1660"/>
                <a:gd name="T19" fmla="*/ 23 h 402"/>
                <a:gd name="T20" fmla="*/ 0 w 1660"/>
                <a:gd name="T21" fmla="*/ 24 h 402"/>
                <a:gd name="T22" fmla="*/ 1 w 1660"/>
                <a:gd name="T23" fmla="*/ 24 h 402"/>
                <a:gd name="T24" fmla="*/ 1 w 1660"/>
                <a:gd name="T25" fmla="*/ 24 h 402"/>
                <a:gd name="T26" fmla="*/ 1 w 1660"/>
                <a:gd name="T27" fmla="*/ 23 h 402"/>
                <a:gd name="T28" fmla="*/ 1 w 1660"/>
                <a:gd name="T29" fmla="*/ 23 h 402"/>
                <a:gd name="T30" fmla="*/ 0 w 1660"/>
                <a:gd name="T31" fmla="*/ 23 h 402"/>
                <a:gd name="T32" fmla="*/ 0 w 1660"/>
                <a:gd name="T33" fmla="*/ 23 h 402"/>
                <a:gd name="T34" fmla="*/ 0 w 1660"/>
                <a:gd name="T35" fmla="*/ 23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Line 129"/>
            <p:cNvSpPr>
              <a:spLocks noChangeShapeType="1"/>
            </p:cNvSpPr>
            <p:nvPr/>
          </p:nvSpPr>
          <p:spPr bwMode="auto">
            <a:xfrm flipH="1">
              <a:off x="1418" y="1664"/>
              <a:ext cx="306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130"/>
            <p:cNvSpPr>
              <a:spLocks noEditPoints="1"/>
            </p:cNvSpPr>
            <p:nvPr/>
          </p:nvSpPr>
          <p:spPr bwMode="auto">
            <a:xfrm>
              <a:off x="1414" y="1934"/>
              <a:ext cx="281" cy="6"/>
            </a:xfrm>
            <a:custGeom>
              <a:avLst/>
              <a:gdLst>
                <a:gd name="T0" fmla="*/ 0 w 1481"/>
                <a:gd name="T1" fmla="*/ 1 h 24"/>
                <a:gd name="T2" fmla="*/ 0 w 1481"/>
                <a:gd name="T3" fmla="*/ 1 h 24"/>
                <a:gd name="T4" fmla="*/ 0 w 1481"/>
                <a:gd name="T5" fmla="*/ 2 h 24"/>
                <a:gd name="T6" fmla="*/ 1 w 1481"/>
                <a:gd name="T7" fmla="*/ 1 h 24"/>
                <a:gd name="T8" fmla="*/ 1 w 1481"/>
                <a:gd name="T9" fmla="*/ 1 h 24"/>
                <a:gd name="T10" fmla="*/ 1 w 1481"/>
                <a:gd name="T11" fmla="*/ 0 h 24"/>
                <a:gd name="T12" fmla="*/ 0 w 1481"/>
                <a:gd name="T13" fmla="*/ 0 h 24"/>
                <a:gd name="T14" fmla="*/ 0 w 1481"/>
                <a:gd name="T15" fmla="*/ 0 h 24"/>
                <a:gd name="T16" fmla="*/ 0 w 1481"/>
                <a:gd name="T17" fmla="*/ 1 h 24"/>
                <a:gd name="T18" fmla="*/ 53 w 1481"/>
                <a:gd name="T19" fmla="*/ 1 h 24"/>
                <a:gd name="T20" fmla="*/ 53 w 1481"/>
                <a:gd name="T21" fmla="*/ 0 h 24"/>
                <a:gd name="T22" fmla="*/ 53 w 1481"/>
                <a:gd name="T23" fmla="*/ 0 h 24"/>
                <a:gd name="T24" fmla="*/ 53 w 1481"/>
                <a:gd name="T25" fmla="*/ 0 h 24"/>
                <a:gd name="T26" fmla="*/ 52 w 1481"/>
                <a:gd name="T27" fmla="*/ 1 h 24"/>
                <a:gd name="T28" fmla="*/ 53 w 1481"/>
                <a:gd name="T29" fmla="*/ 1 h 24"/>
                <a:gd name="T30" fmla="*/ 53 w 1481"/>
                <a:gd name="T31" fmla="*/ 2 h 24"/>
                <a:gd name="T32" fmla="*/ 53 w 1481"/>
                <a:gd name="T33" fmla="*/ 1 h 24"/>
                <a:gd name="T34" fmla="*/ 53 w 1481"/>
                <a:gd name="T35" fmla="*/ 1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Line 131"/>
            <p:cNvSpPr>
              <a:spLocks noChangeShapeType="1"/>
            </p:cNvSpPr>
            <p:nvPr/>
          </p:nvSpPr>
          <p:spPr bwMode="auto">
            <a:xfrm>
              <a:off x="1418" y="1937"/>
              <a:ext cx="27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Line 132"/>
            <p:cNvSpPr>
              <a:spLocks noChangeShapeType="1"/>
            </p:cNvSpPr>
            <p:nvPr/>
          </p:nvSpPr>
          <p:spPr bwMode="auto">
            <a:xfrm flipH="1" flipV="1">
              <a:off x="1692" y="1937"/>
              <a:ext cx="149" cy="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133"/>
            <p:cNvSpPr>
              <a:spLocks noChangeShapeType="1"/>
            </p:cNvSpPr>
            <p:nvPr/>
          </p:nvSpPr>
          <p:spPr bwMode="auto">
            <a:xfrm>
              <a:off x="1416" y="1466"/>
              <a:ext cx="0" cy="1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134"/>
            <p:cNvSpPr>
              <a:spLocks noChangeShapeType="1"/>
            </p:cNvSpPr>
            <p:nvPr/>
          </p:nvSpPr>
          <p:spPr bwMode="auto">
            <a:xfrm flipV="1">
              <a:off x="1008" y="1849"/>
              <a:ext cx="127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135"/>
            <p:cNvSpPr>
              <a:spLocks noChangeShapeType="1"/>
            </p:cNvSpPr>
            <p:nvPr/>
          </p:nvSpPr>
          <p:spPr bwMode="auto">
            <a:xfrm flipH="1">
              <a:off x="1726" y="1543"/>
              <a:ext cx="98" cy="1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Rectangle 136"/>
            <p:cNvSpPr>
              <a:spLocks noChangeArrowheads="1"/>
            </p:cNvSpPr>
            <p:nvPr/>
          </p:nvSpPr>
          <p:spPr bwMode="auto">
            <a:xfrm>
              <a:off x="1193" y="157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67" name="Rectangle 137"/>
            <p:cNvSpPr>
              <a:spLocks noChangeArrowheads="1"/>
            </p:cNvSpPr>
            <p:nvPr/>
          </p:nvSpPr>
          <p:spPr bwMode="auto">
            <a:xfrm>
              <a:off x="1184" y="183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68" name="Rectangle 138"/>
            <p:cNvSpPr>
              <a:spLocks noChangeArrowheads="1"/>
            </p:cNvSpPr>
            <p:nvPr/>
          </p:nvSpPr>
          <p:spPr bwMode="auto">
            <a:xfrm>
              <a:off x="1448" y="1564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69" name="Rectangle 139"/>
            <p:cNvSpPr>
              <a:spLocks noChangeArrowheads="1"/>
            </p:cNvSpPr>
            <p:nvPr/>
          </p:nvSpPr>
          <p:spPr bwMode="auto">
            <a:xfrm>
              <a:off x="1448" y="171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70" name="Rectangle 140"/>
            <p:cNvSpPr>
              <a:spLocks noChangeArrowheads="1"/>
            </p:cNvSpPr>
            <p:nvPr/>
          </p:nvSpPr>
          <p:spPr bwMode="auto">
            <a:xfrm>
              <a:off x="1448" y="1915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71" name="Rectangle 141"/>
            <p:cNvSpPr>
              <a:spLocks noChangeArrowheads="1"/>
            </p:cNvSpPr>
            <p:nvPr/>
          </p:nvSpPr>
          <p:spPr bwMode="auto">
            <a:xfrm>
              <a:off x="1757" y="1634"/>
              <a:ext cx="37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72" name="Rectangle 142"/>
            <p:cNvSpPr>
              <a:spLocks noChangeArrowheads="1"/>
            </p:cNvSpPr>
            <p:nvPr/>
          </p:nvSpPr>
          <p:spPr bwMode="auto">
            <a:xfrm>
              <a:off x="1721" y="190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cxnSp>
          <p:nvCxnSpPr>
            <p:cNvPr id="273" name="AutoShape 143"/>
            <p:cNvCxnSpPr>
              <a:cxnSpLocks noChangeShapeType="1"/>
              <a:stCxn id="266" idx="3"/>
              <a:endCxn id="268" idx="1"/>
            </p:cNvCxnSpPr>
            <p:nvPr/>
          </p:nvCxnSpPr>
          <p:spPr bwMode="auto">
            <a:xfrm flipV="1">
              <a:off x="1229" y="1599"/>
              <a:ext cx="21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4" name="AutoShape 144"/>
            <p:cNvCxnSpPr>
              <a:cxnSpLocks noChangeShapeType="1"/>
              <a:stCxn id="266" idx="3"/>
              <a:endCxn id="269" idx="1"/>
            </p:cNvCxnSpPr>
            <p:nvPr/>
          </p:nvCxnSpPr>
          <p:spPr bwMode="auto">
            <a:xfrm>
              <a:off x="1229" y="1611"/>
              <a:ext cx="219" cy="14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5" name="AutoShape 145"/>
            <p:cNvCxnSpPr>
              <a:cxnSpLocks noChangeShapeType="1"/>
              <a:stCxn id="267" idx="3"/>
              <a:endCxn id="269" idx="1"/>
            </p:cNvCxnSpPr>
            <p:nvPr/>
          </p:nvCxnSpPr>
          <p:spPr bwMode="auto">
            <a:xfrm flipV="1">
              <a:off x="1220" y="1751"/>
              <a:ext cx="228" cy="1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" name="AutoShape 146"/>
            <p:cNvCxnSpPr>
              <a:cxnSpLocks noChangeShapeType="1"/>
              <a:stCxn id="267" idx="3"/>
              <a:endCxn id="270" idx="1"/>
            </p:cNvCxnSpPr>
            <p:nvPr/>
          </p:nvCxnSpPr>
          <p:spPr bwMode="auto">
            <a:xfrm>
              <a:off x="1220" y="1868"/>
              <a:ext cx="228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" name="AutoShape 147"/>
            <p:cNvCxnSpPr>
              <a:cxnSpLocks noChangeShapeType="1"/>
              <a:stCxn id="269" idx="3"/>
              <a:endCxn id="271" idx="1"/>
            </p:cNvCxnSpPr>
            <p:nvPr/>
          </p:nvCxnSpPr>
          <p:spPr bwMode="auto">
            <a:xfrm flipV="1">
              <a:off x="1484" y="1669"/>
              <a:ext cx="273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8" name="AutoShape 148"/>
            <p:cNvCxnSpPr>
              <a:cxnSpLocks noChangeShapeType="1"/>
              <a:stCxn id="270" idx="3"/>
              <a:endCxn id="272" idx="1"/>
            </p:cNvCxnSpPr>
            <p:nvPr/>
          </p:nvCxnSpPr>
          <p:spPr bwMode="auto">
            <a:xfrm flipV="1">
              <a:off x="1484" y="1938"/>
              <a:ext cx="237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9" name="AutoShape 149"/>
            <p:cNvCxnSpPr>
              <a:cxnSpLocks noChangeShapeType="1"/>
              <a:stCxn id="272" idx="0"/>
              <a:endCxn id="271" idx="2"/>
            </p:cNvCxnSpPr>
            <p:nvPr/>
          </p:nvCxnSpPr>
          <p:spPr bwMode="auto">
            <a:xfrm flipV="1">
              <a:off x="1739" y="1704"/>
              <a:ext cx="37" cy="1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0" name="AutoShape 150"/>
            <p:cNvCxnSpPr>
              <a:cxnSpLocks noChangeShapeType="1"/>
              <a:stCxn id="267" idx="0"/>
              <a:endCxn id="266" idx="2"/>
            </p:cNvCxnSpPr>
            <p:nvPr/>
          </p:nvCxnSpPr>
          <p:spPr bwMode="auto">
            <a:xfrm flipV="1">
              <a:off x="1202" y="1646"/>
              <a:ext cx="9" cy="1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1" name="AutoShape 151"/>
            <p:cNvCxnSpPr>
              <a:cxnSpLocks noChangeShapeType="1"/>
              <a:stCxn id="268" idx="3"/>
              <a:endCxn id="271" idx="1"/>
            </p:cNvCxnSpPr>
            <p:nvPr/>
          </p:nvCxnSpPr>
          <p:spPr bwMode="auto">
            <a:xfrm>
              <a:off x="1484" y="1599"/>
              <a:ext cx="273" cy="7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2" name="AutoShape 152"/>
            <p:cNvCxnSpPr>
              <a:cxnSpLocks noChangeShapeType="1"/>
              <a:endCxn id="266" idx="1"/>
            </p:cNvCxnSpPr>
            <p:nvPr/>
          </p:nvCxnSpPr>
          <p:spPr bwMode="auto">
            <a:xfrm>
              <a:off x="1100" y="1557"/>
              <a:ext cx="93" cy="5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3" name="AutoShape 153"/>
            <p:cNvCxnSpPr>
              <a:cxnSpLocks noChangeShapeType="1"/>
              <a:endCxn id="267" idx="1"/>
            </p:cNvCxnSpPr>
            <p:nvPr/>
          </p:nvCxnSpPr>
          <p:spPr bwMode="auto">
            <a:xfrm flipV="1">
              <a:off x="1109" y="1868"/>
              <a:ext cx="75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4" name="AutoShape 154"/>
            <p:cNvCxnSpPr>
              <a:cxnSpLocks noChangeShapeType="1"/>
              <a:stCxn id="268" idx="0"/>
            </p:cNvCxnSpPr>
            <p:nvPr/>
          </p:nvCxnSpPr>
          <p:spPr bwMode="auto">
            <a:xfrm flipV="1">
              <a:off x="1466" y="1503"/>
              <a:ext cx="19" cy="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5" name="AutoShape 155"/>
            <p:cNvCxnSpPr>
              <a:cxnSpLocks noChangeShapeType="1"/>
              <a:stCxn id="272" idx="3"/>
              <a:endCxn id="289" idx="1"/>
            </p:cNvCxnSpPr>
            <p:nvPr/>
          </p:nvCxnSpPr>
          <p:spPr bwMode="auto">
            <a:xfrm>
              <a:off x="1757" y="1938"/>
              <a:ext cx="19" cy="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" name="AutoShape 156"/>
            <p:cNvCxnSpPr>
              <a:cxnSpLocks noChangeShapeType="1"/>
              <a:stCxn id="271" idx="3"/>
            </p:cNvCxnSpPr>
            <p:nvPr/>
          </p:nvCxnSpPr>
          <p:spPr bwMode="auto">
            <a:xfrm flipV="1">
              <a:off x="1794" y="1576"/>
              <a:ext cx="54" cy="9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" name="Text Box 157"/>
            <p:cNvSpPr txBox="1">
              <a:spLocks noChangeArrowheads="1"/>
            </p:cNvSpPr>
            <p:nvPr/>
          </p:nvSpPr>
          <p:spPr bwMode="auto">
            <a:xfrm>
              <a:off x="1012" y="146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 dirty="0"/>
                <a:t>A</a:t>
              </a:r>
            </a:p>
          </p:txBody>
        </p:sp>
        <p:sp>
          <p:nvSpPr>
            <p:cNvPr id="288" name="Text Box 158"/>
            <p:cNvSpPr txBox="1">
              <a:spLocks noChangeArrowheads="1"/>
            </p:cNvSpPr>
            <p:nvPr/>
          </p:nvSpPr>
          <p:spPr bwMode="auto">
            <a:xfrm>
              <a:off x="1008" y="185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B</a:t>
              </a:r>
            </a:p>
          </p:txBody>
        </p:sp>
        <p:sp>
          <p:nvSpPr>
            <p:cNvPr id="289" name="Text Box 159"/>
            <p:cNvSpPr txBox="1">
              <a:spLocks noChangeArrowheads="1"/>
            </p:cNvSpPr>
            <p:nvPr/>
          </p:nvSpPr>
          <p:spPr bwMode="auto">
            <a:xfrm>
              <a:off x="1776" y="1889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E</a:t>
              </a:r>
            </a:p>
          </p:txBody>
        </p:sp>
        <p:sp>
          <p:nvSpPr>
            <p:cNvPr id="290" name="Text Box 160"/>
            <p:cNvSpPr txBox="1">
              <a:spLocks noChangeArrowheads="1"/>
            </p:cNvSpPr>
            <p:nvPr/>
          </p:nvSpPr>
          <p:spPr bwMode="auto">
            <a:xfrm>
              <a:off x="1780" y="1474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D</a:t>
              </a:r>
            </a:p>
          </p:txBody>
        </p:sp>
        <p:sp>
          <p:nvSpPr>
            <p:cNvPr id="291" name="Text Box 161"/>
            <p:cNvSpPr txBox="1">
              <a:spLocks noChangeArrowheads="1"/>
            </p:cNvSpPr>
            <p:nvPr/>
          </p:nvSpPr>
          <p:spPr bwMode="auto">
            <a:xfrm>
              <a:off x="1401" y="1392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C</a:t>
              </a:r>
            </a:p>
          </p:txBody>
        </p:sp>
      </p:grpSp>
      <p:sp>
        <p:nvSpPr>
          <p:cNvPr id="292" name="AutoShape 2"/>
          <p:cNvSpPr>
            <a:spLocks noChangeArrowheads="1"/>
          </p:cNvSpPr>
          <p:nvPr/>
        </p:nvSpPr>
        <p:spPr bwMode="auto">
          <a:xfrm>
            <a:off x="2514600" y="5257800"/>
            <a:ext cx="1371600" cy="853440"/>
          </a:xfrm>
          <a:prstGeom prst="wedgeRectCallout">
            <a:avLst>
              <a:gd name="adj1" fmla="val -62994"/>
              <a:gd name="adj2" fmla="val 32572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endParaRPr lang="en-US"/>
          </a:p>
        </p:txBody>
      </p:sp>
      <p:grpSp>
        <p:nvGrpSpPr>
          <p:cNvPr id="293" name="Group 119"/>
          <p:cNvGrpSpPr>
            <a:grpSpLocks/>
          </p:cNvGrpSpPr>
          <p:nvPr/>
        </p:nvGrpSpPr>
        <p:grpSpPr bwMode="auto">
          <a:xfrm>
            <a:off x="2438400" y="5187315"/>
            <a:ext cx="1479550" cy="933450"/>
            <a:chOff x="1008" y="1392"/>
            <a:chExt cx="932" cy="630"/>
          </a:xfrm>
        </p:grpSpPr>
        <p:sp>
          <p:nvSpPr>
            <p:cNvPr id="294" name="Freeform 120"/>
            <p:cNvSpPr>
              <a:spLocks noEditPoints="1"/>
            </p:cNvSpPr>
            <p:nvPr/>
          </p:nvSpPr>
          <p:spPr bwMode="auto">
            <a:xfrm>
              <a:off x="1134" y="1595"/>
              <a:ext cx="284" cy="6"/>
            </a:xfrm>
            <a:custGeom>
              <a:avLst/>
              <a:gdLst>
                <a:gd name="T0" fmla="*/ 54 w 1500"/>
                <a:gd name="T1" fmla="*/ 1 h 22"/>
                <a:gd name="T2" fmla="*/ 54 w 1500"/>
                <a:gd name="T3" fmla="*/ 0 h 22"/>
                <a:gd name="T4" fmla="*/ 53 w 1500"/>
                <a:gd name="T5" fmla="*/ 0 h 22"/>
                <a:gd name="T6" fmla="*/ 53 w 1500"/>
                <a:gd name="T7" fmla="*/ 0 h 22"/>
                <a:gd name="T8" fmla="*/ 53 w 1500"/>
                <a:gd name="T9" fmla="*/ 1 h 22"/>
                <a:gd name="T10" fmla="*/ 53 w 1500"/>
                <a:gd name="T11" fmla="*/ 1 h 22"/>
                <a:gd name="T12" fmla="*/ 53 w 1500"/>
                <a:gd name="T13" fmla="*/ 2 h 22"/>
                <a:gd name="T14" fmla="*/ 54 w 1500"/>
                <a:gd name="T15" fmla="*/ 1 h 22"/>
                <a:gd name="T16" fmla="*/ 54 w 1500"/>
                <a:gd name="T17" fmla="*/ 1 h 22"/>
                <a:gd name="T18" fmla="*/ 0 w 1500"/>
                <a:gd name="T19" fmla="*/ 1 h 22"/>
                <a:gd name="T20" fmla="*/ 0 w 1500"/>
                <a:gd name="T21" fmla="*/ 1 h 22"/>
                <a:gd name="T22" fmla="*/ 0 w 1500"/>
                <a:gd name="T23" fmla="*/ 2 h 22"/>
                <a:gd name="T24" fmla="*/ 1 w 1500"/>
                <a:gd name="T25" fmla="*/ 1 h 22"/>
                <a:gd name="T26" fmla="*/ 1 w 1500"/>
                <a:gd name="T27" fmla="*/ 1 h 22"/>
                <a:gd name="T28" fmla="*/ 1 w 1500"/>
                <a:gd name="T29" fmla="*/ 0 h 22"/>
                <a:gd name="T30" fmla="*/ 0 w 1500"/>
                <a:gd name="T31" fmla="*/ 0 h 22"/>
                <a:gd name="T32" fmla="*/ 0 w 1500"/>
                <a:gd name="T33" fmla="*/ 0 h 22"/>
                <a:gd name="T34" fmla="*/ 0 w 1500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Line 121"/>
            <p:cNvSpPr>
              <a:spLocks noChangeShapeType="1"/>
            </p:cNvSpPr>
            <p:nvPr/>
          </p:nvSpPr>
          <p:spPr bwMode="auto">
            <a:xfrm flipH="1">
              <a:off x="1138" y="1598"/>
              <a:ext cx="27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122"/>
            <p:cNvSpPr>
              <a:spLocks noEditPoints="1"/>
            </p:cNvSpPr>
            <p:nvPr/>
          </p:nvSpPr>
          <p:spPr bwMode="auto">
            <a:xfrm>
              <a:off x="1134" y="1753"/>
              <a:ext cx="284" cy="99"/>
            </a:xfrm>
            <a:custGeom>
              <a:avLst/>
              <a:gdLst>
                <a:gd name="T0" fmla="*/ 0 w 1500"/>
                <a:gd name="T1" fmla="*/ 24 h 403"/>
                <a:gd name="T2" fmla="*/ 0 w 1500"/>
                <a:gd name="T3" fmla="*/ 24 h 403"/>
                <a:gd name="T4" fmla="*/ 1 w 1500"/>
                <a:gd name="T5" fmla="*/ 24 h 403"/>
                <a:gd name="T6" fmla="*/ 1 w 1500"/>
                <a:gd name="T7" fmla="*/ 24 h 403"/>
                <a:gd name="T8" fmla="*/ 1 w 1500"/>
                <a:gd name="T9" fmla="*/ 24 h 403"/>
                <a:gd name="T10" fmla="*/ 1 w 1500"/>
                <a:gd name="T11" fmla="*/ 23 h 403"/>
                <a:gd name="T12" fmla="*/ 0 w 1500"/>
                <a:gd name="T13" fmla="*/ 23 h 403"/>
                <a:gd name="T14" fmla="*/ 0 w 1500"/>
                <a:gd name="T15" fmla="*/ 23 h 403"/>
                <a:gd name="T16" fmla="*/ 0 w 1500"/>
                <a:gd name="T17" fmla="*/ 24 h 403"/>
                <a:gd name="T18" fmla="*/ 54 w 1500"/>
                <a:gd name="T19" fmla="*/ 0 h 403"/>
                <a:gd name="T20" fmla="*/ 54 w 1500"/>
                <a:gd name="T21" fmla="*/ 0 h 403"/>
                <a:gd name="T22" fmla="*/ 53 w 1500"/>
                <a:gd name="T23" fmla="*/ 0 h 403"/>
                <a:gd name="T24" fmla="*/ 53 w 1500"/>
                <a:gd name="T25" fmla="*/ 0 h 403"/>
                <a:gd name="T26" fmla="*/ 53 w 1500"/>
                <a:gd name="T27" fmla="*/ 1 h 403"/>
                <a:gd name="T28" fmla="*/ 53 w 1500"/>
                <a:gd name="T29" fmla="*/ 1 h 403"/>
                <a:gd name="T30" fmla="*/ 53 w 1500"/>
                <a:gd name="T31" fmla="*/ 1 h 403"/>
                <a:gd name="T32" fmla="*/ 54 w 1500"/>
                <a:gd name="T33" fmla="*/ 1 h 403"/>
                <a:gd name="T34" fmla="*/ 54 w 1500"/>
                <a:gd name="T35" fmla="*/ 0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Line 123"/>
            <p:cNvSpPr>
              <a:spLocks noChangeShapeType="1"/>
            </p:cNvSpPr>
            <p:nvPr/>
          </p:nvSpPr>
          <p:spPr bwMode="auto">
            <a:xfrm flipV="1">
              <a:off x="1138" y="1757"/>
              <a:ext cx="276" cy="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124"/>
            <p:cNvSpPr>
              <a:spLocks noEditPoints="1"/>
            </p:cNvSpPr>
            <p:nvPr/>
          </p:nvSpPr>
          <p:spPr bwMode="auto">
            <a:xfrm>
              <a:off x="1134" y="1846"/>
              <a:ext cx="284" cy="93"/>
            </a:xfrm>
            <a:custGeom>
              <a:avLst/>
              <a:gdLst>
                <a:gd name="T0" fmla="*/ 0 w 1500"/>
                <a:gd name="T1" fmla="*/ 0 h 381"/>
                <a:gd name="T2" fmla="*/ 0 w 1500"/>
                <a:gd name="T3" fmla="*/ 1 h 381"/>
                <a:gd name="T4" fmla="*/ 0 w 1500"/>
                <a:gd name="T5" fmla="*/ 1 h 381"/>
                <a:gd name="T6" fmla="*/ 1 w 1500"/>
                <a:gd name="T7" fmla="*/ 1 h 381"/>
                <a:gd name="T8" fmla="*/ 1 w 1500"/>
                <a:gd name="T9" fmla="*/ 1 h 381"/>
                <a:gd name="T10" fmla="*/ 1 w 1500"/>
                <a:gd name="T11" fmla="*/ 0 h 381"/>
                <a:gd name="T12" fmla="*/ 1 w 1500"/>
                <a:gd name="T13" fmla="*/ 0 h 381"/>
                <a:gd name="T14" fmla="*/ 0 w 1500"/>
                <a:gd name="T15" fmla="*/ 0 h 381"/>
                <a:gd name="T16" fmla="*/ 0 w 1500"/>
                <a:gd name="T17" fmla="*/ 0 h 381"/>
                <a:gd name="T18" fmla="*/ 54 w 1500"/>
                <a:gd name="T19" fmla="*/ 22 h 381"/>
                <a:gd name="T20" fmla="*/ 54 w 1500"/>
                <a:gd name="T21" fmla="*/ 22 h 381"/>
                <a:gd name="T22" fmla="*/ 53 w 1500"/>
                <a:gd name="T23" fmla="*/ 21 h 381"/>
                <a:gd name="T24" fmla="*/ 53 w 1500"/>
                <a:gd name="T25" fmla="*/ 21 h 381"/>
                <a:gd name="T26" fmla="*/ 53 w 1500"/>
                <a:gd name="T27" fmla="*/ 22 h 381"/>
                <a:gd name="T28" fmla="*/ 53 w 1500"/>
                <a:gd name="T29" fmla="*/ 22 h 381"/>
                <a:gd name="T30" fmla="*/ 53 w 1500"/>
                <a:gd name="T31" fmla="*/ 23 h 381"/>
                <a:gd name="T32" fmla="*/ 54 w 1500"/>
                <a:gd name="T33" fmla="*/ 23 h 381"/>
                <a:gd name="T34" fmla="*/ 54 w 1500"/>
                <a:gd name="T35" fmla="*/ 22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Line 125"/>
            <p:cNvSpPr>
              <a:spLocks noChangeShapeType="1"/>
            </p:cNvSpPr>
            <p:nvPr/>
          </p:nvSpPr>
          <p:spPr bwMode="auto">
            <a:xfrm>
              <a:off x="1138" y="1850"/>
              <a:ext cx="276" cy="8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126"/>
            <p:cNvSpPr>
              <a:spLocks noEditPoints="1"/>
            </p:cNvSpPr>
            <p:nvPr/>
          </p:nvSpPr>
          <p:spPr bwMode="auto">
            <a:xfrm>
              <a:off x="1414" y="1595"/>
              <a:ext cx="315" cy="71"/>
            </a:xfrm>
            <a:custGeom>
              <a:avLst/>
              <a:gdLst>
                <a:gd name="T0" fmla="*/ 0 w 1660"/>
                <a:gd name="T1" fmla="*/ 0 h 291"/>
                <a:gd name="T2" fmla="*/ 0 w 1660"/>
                <a:gd name="T3" fmla="*/ 1 h 291"/>
                <a:gd name="T4" fmla="*/ 0 w 1660"/>
                <a:gd name="T5" fmla="*/ 1 h 291"/>
                <a:gd name="T6" fmla="*/ 1 w 1660"/>
                <a:gd name="T7" fmla="*/ 1 h 291"/>
                <a:gd name="T8" fmla="*/ 1 w 1660"/>
                <a:gd name="T9" fmla="*/ 1 h 291"/>
                <a:gd name="T10" fmla="*/ 1 w 1660"/>
                <a:gd name="T11" fmla="*/ 0 h 291"/>
                <a:gd name="T12" fmla="*/ 1 w 1660"/>
                <a:gd name="T13" fmla="*/ 0 h 291"/>
                <a:gd name="T14" fmla="*/ 0 w 1660"/>
                <a:gd name="T15" fmla="*/ 0 h 291"/>
                <a:gd name="T16" fmla="*/ 0 w 1660"/>
                <a:gd name="T17" fmla="*/ 0 h 291"/>
                <a:gd name="T18" fmla="*/ 60 w 1660"/>
                <a:gd name="T19" fmla="*/ 17 h 291"/>
                <a:gd name="T20" fmla="*/ 60 w 1660"/>
                <a:gd name="T21" fmla="*/ 16 h 291"/>
                <a:gd name="T22" fmla="*/ 59 w 1660"/>
                <a:gd name="T23" fmla="*/ 16 h 291"/>
                <a:gd name="T24" fmla="*/ 59 w 1660"/>
                <a:gd name="T25" fmla="*/ 16 h 291"/>
                <a:gd name="T26" fmla="*/ 59 w 1660"/>
                <a:gd name="T27" fmla="*/ 17 h 291"/>
                <a:gd name="T28" fmla="*/ 59 w 1660"/>
                <a:gd name="T29" fmla="*/ 17 h 291"/>
                <a:gd name="T30" fmla="*/ 59 w 1660"/>
                <a:gd name="T31" fmla="*/ 17 h 291"/>
                <a:gd name="T32" fmla="*/ 60 w 1660"/>
                <a:gd name="T33" fmla="*/ 17 h 291"/>
                <a:gd name="T34" fmla="*/ 60 w 1660"/>
                <a:gd name="T35" fmla="*/ 17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Line 127"/>
            <p:cNvSpPr>
              <a:spLocks noChangeShapeType="1"/>
            </p:cNvSpPr>
            <p:nvPr/>
          </p:nvSpPr>
          <p:spPr bwMode="auto">
            <a:xfrm>
              <a:off x="1418" y="1598"/>
              <a:ext cx="306" cy="6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128"/>
            <p:cNvSpPr>
              <a:spLocks noEditPoints="1"/>
            </p:cNvSpPr>
            <p:nvPr/>
          </p:nvSpPr>
          <p:spPr bwMode="auto">
            <a:xfrm>
              <a:off x="1414" y="1661"/>
              <a:ext cx="315" cy="98"/>
            </a:xfrm>
            <a:custGeom>
              <a:avLst/>
              <a:gdLst>
                <a:gd name="T0" fmla="*/ 60 w 1660"/>
                <a:gd name="T1" fmla="*/ 0 h 402"/>
                <a:gd name="T2" fmla="*/ 60 w 1660"/>
                <a:gd name="T3" fmla="*/ 0 h 402"/>
                <a:gd name="T4" fmla="*/ 59 w 1660"/>
                <a:gd name="T5" fmla="*/ 0 h 402"/>
                <a:gd name="T6" fmla="*/ 59 w 1660"/>
                <a:gd name="T7" fmla="*/ 0 h 402"/>
                <a:gd name="T8" fmla="*/ 59 w 1660"/>
                <a:gd name="T9" fmla="*/ 1 h 402"/>
                <a:gd name="T10" fmla="*/ 59 w 1660"/>
                <a:gd name="T11" fmla="*/ 1 h 402"/>
                <a:gd name="T12" fmla="*/ 59 w 1660"/>
                <a:gd name="T13" fmla="*/ 1 h 402"/>
                <a:gd name="T14" fmla="*/ 60 w 1660"/>
                <a:gd name="T15" fmla="*/ 1 h 402"/>
                <a:gd name="T16" fmla="*/ 60 w 1660"/>
                <a:gd name="T17" fmla="*/ 0 h 402"/>
                <a:gd name="T18" fmla="*/ 0 w 1660"/>
                <a:gd name="T19" fmla="*/ 23 h 402"/>
                <a:gd name="T20" fmla="*/ 0 w 1660"/>
                <a:gd name="T21" fmla="*/ 24 h 402"/>
                <a:gd name="T22" fmla="*/ 1 w 1660"/>
                <a:gd name="T23" fmla="*/ 24 h 402"/>
                <a:gd name="T24" fmla="*/ 1 w 1660"/>
                <a:gd name="T25" fmla="*/ 24 h 402"/>
                <a:gd name="T26" fmla="*/ 1 w 1660"/>
                <a:gd name="T27" fmla="*/ 23 h 402"/>
                <a:gd name="T28" fmla="*/ 1 w 1660"/>
                <a:gd name="T29" fmla="*/ 23 h 402"/>
                <a:gd name="T30" fmla="*/ 0 w 1660"/>
                <a:gd name="T31" fmla="*/ 23 h 402"/>
                <a:gd name="T32" fmla="*/ 0 w 1660"/>
                <a:gd name="T33" fmla="*/ 23 h 402"/>
                <a:gd name="T34" fmla="*/ 0 w 1660"/>
                <a:gd name="T35" fmla="*/ 23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Line 129"/>
            <p:cNvSpPr>
              <a:spLocks noChangeShapeType="1"/>
            </p:cNvSpPr>
            <p:nvPr/>
          </p:nvSpPr>
          <p:spPr bwMode="auto">
            <a:xfrm flipH="1">
              <a:off x="1418" y="1664"/>
              <a:ext cx="306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130"/>
            <p:cNvSpPr>
              <a:spLocks noEditPoints="1"/>
            </p:cNvSpPr>
            <p:nvPr/>
          </p:nvSpPr>
          <p:spPr bwMode="auto">
            <a:xfrm>
              <a:off x="1414" y="1934"/>
              <a:ext cx="281" cy="6"/>
            </a:xfrm>
            <a:custGeom>
              <a:avLst/>
              <a:gdLst>
                <a:gd name="T0" fmla="*/ 0 w 1481"/>
                <a:gd name="T1" fmla="*/ 1 h 24"/>
                <a:gd name="T2" fmla="*/ 0 w 1481"/>
                <a:gd name="T3" fmla="*/ 1 h 24"/>
                <a:gd name="T4" fmla="*/ 0 w 1481"/>
                <a:gd name="T5" fmla="*/ 2 h 24"/>
                <a:gd name="T6" fmla="*/ 1 w 1481"/>
                <a:gd name="T7" fmla="*/ 1 h 24"/>
                <a:gd name="T8" fmla="*/ 1 w 1481"/>
                <a:gd name="T9" fmla="*/ 1 h 24"/>
                <a:gd name="T10" fmla="*/ 1 w 1481"/>
                <a:gd name="T11" fmla="*/ 0 h 24"/>
                <a:gd name="T12" fmla="*/ 0 w 1481"/>
                <a:gd name="T13" fmla="*/ 0 h 24"/>
                <a:gd name="T14" fmla="*/ 0 w 1481"/>
                <a:gd name="T15" fmla="*/ 0 h 24"/>
                <a:gd name="T16" fmla="*/ 0 w 1481"/>
                <a:gd name="T17" fmla="*/ 1 h 24"/>
                <a:gd name="T18" fmla="*/ 53 w 1481"/>
                <a:gd name="T19" fmla="*/ 1 h 24"/>
                <a:gd name="T20" fmla="*/ 53 w 1481"/>
                <a:gd name="T21" fmla="*/ 0 h 24"/>
                <a:gd name="T22" fmla="*/ 53 w 1481"/>
                <a:gd name="T23" fmla="*/ 0 h 24"/>
                <a:gd name="T24" fmla="*/ 53 w 1481"/>
                <a:gd name="T25" fmla="*/ 0 h 24"/>
                <a:gd name="T26" fmla="*/ 52 w 1481"/>
                <a:gd name="T27" fmla="*/ 1 h 24"/>
                <a:gd name="T28" fmla="*/ 53 w 1481"/>
                <a:gd name="T29" fmla="*/ 1 h 24"/>
                <a:gd name="T30" fmla="*/ 53 w 1481"/>
                <a:gd name="T31" fmla="*/ 2 h 24"/>
                <a:gd name="T32" fmla="*/ 53 w 1481"/>
                <a:gd name="T33" fmla="*/ 1 h 24"/>
                <a:gd name="T34" fmla="*/ 53 w 1481"/>
                <a:gd name="T35" fmla="*/ 1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Line 131"/>
            <p:cNvSpPr>
              <a:spLocks noChangeShapeType="1"/>
            </p:cNvSpPr>
            <p:nvPr/>
          </p:nvSpPr>
          <p:spPr bwMode="auto">
            <a:xfrm>
              <a:off x="1418" y="1937"/>
              <a:ext cx="27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Line 132"/>
            <p:cNvSpPr>
              <a:spLocks noChangeShapeType="1"/>
            </p:cNvSpPr>
            <p:nvPr/>
          </p:nvSpPr>
          <p:spPr bwMode="auto">
            <a:xfrm flipH="1" flipV="1">
              <a:off x="1692" y="1937"/>
              <a:ext cx="149" cy="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Line 133"/>
            <p:cNvSpPr>
              <a:spLocks noChangeShapeType="1"/>
            </p:cNvSpPr>
            <p:nvPr/>
          </p:nvSpPr>
          <p:spPr bwMode="auto">
            <a:xfrm>
              <a:off x="1416" y="1466"/>
              <a:ext cx="0" cy="1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Line 134"/>
            <p:cNvSpPr>
              <a:spLocks noChangeShapeType="1"/>
            </p:cNvSpPr>
            <p:nvPr/>
          </p:nvSpPr>
          <p:spPr bwMode="auto">
            <a:xfrm flipV="1">
              <a:off x="1008" y="1849"/>
              <a:ext cx="127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Line 135"/>
            <p:cNvSpPr>
              <a:spLocks noChangeShapeType="1"/>
            </p:cNvSpPr>
            <p:nvPr/>
          </p:nvSpPr>
          <p:spPr bwMode="auto">
            <a:xfrm flipH="1">
              <a:off x="1726" y="1543"/>
              <a:ext cx="98" cy="1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Rectangle 136"/>
            <p:cNvSpPr>
              <a:spLocks noChangeArrowheads="1"/>
            </p:cNvSpPr>
            <p:nvPr/>
          </p:nvSpPr>
          <p:spPr bwMode="auto">
            <a:xfrm>
              <a:off x="1193" y="157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11" name="Rectangle 137"/>
            <p:cNvSpPr>
              <a:spLocks noChangeArrowheads="1"/>
            </p:cNvSpPr>
            <p:nvPr/>
          </p:nvSpPr>
          <p:spPr bwMode="auto">
            <a:xfrm>
              <a:off x="1184" y="183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12" name="Rectangle 138"/>
            <p:cNvSpPr>
              <a:spLocks noChangeArrowheads="1"/>
            </p:cNvSpPr>
            <p:nvPr/>
          </p:nvSpPr>
          <p:spPr bwMode="auto">
            <a:xfrm>
              <a:off x="1448" y="1564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13" name="Rectangle 139"/>
            <p:cNvSpPr>
              <a:spLocks noChangeArrowheads="1"/>
            </p:cNvSpPr>
            <p:nvPr/>
          </p:nvSpPr>
          <p:spPr bwMode="auto">
            <a:xfrm>
              <a:off x="1448" y="171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14" name="Rectangle 140"/>
            <p:cNvSpPr>
              <a:spLocks noChangeArrowheads="1"/>
            </p:cNvSpPr>
            <p:nvPr/>
          </p:nvSpPr>
          <p:spPr bwMode="auto">
            <a:xfrm>
              <a:off x="1448" y="1915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15" name="Rectangle 141"/>
            <p:cNvSpPr>
              <a:spLocks noChangeArrowheads="1"/>
            </p:cNvSpPr>
            <p:nvPr/>
          </p:nvSpPr>
          <p:spPr bwMode="auto">
            <a:xfrm>
              <a:off x="1757" y="1634"/>
              <a:ext cx="37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16" name="Rectangle 142"/>
            <p:cNvSpPr>
              <a:spLocks noChangeArrowheads="1"/>
            </p:cNvSpPr>
            <p:nvPr/>
          </p:nvSpPr>
          <p:spPr bwMode="auto">
            <a:xfrm>
              <a:off x="1721" y="190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cxnSp>
          <p:nvCxnSpPr>
            <p:cNvPr id="317" name="AutoShape 143"/>
            <p:cNvCxnSpPr>
              <a:cxnSpLocks noChangeShapeType="1"/>
              <a:stCxn id="310" idx="3"/>
              <a:endCxn id="312" idx="1"/>
            </p:cNvCxnSpPr>
            <p:nvPr/>
          </p:nvCxnSpPr>
          <p:spPr bwMode="auto">
            <a:xfrm flipV="1">
              <a:off x="1229" y="1599"/>
              <a:ext cx="21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8" name="AutoShape 144"/>
            <p:cNvCxnSpPr>
              <a:cxnSpLocks noChangeShapeType="1"/>
              <a:stCxn id="310" idx="3"/>
              <a:endCxn id="313" idx="1"/>
            </p:cNvCxnSpPr>
            <p:nvPr/>
          </p:nvCxnSpPr>
          <p:spPr bwMode="auto">
            <a:xfrm>
              <a:off x="1229" y="1611"/>
              <a:ext cx="219" cy="14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9" name="AutoShape 145"/>
            <p:cNvCxnSpPr>
              <a:cxnSpLocks noChangeShapeType="1"/>
              <a:stCxn id="311" idx="3"/>
              <a:endCxn id="313" idx="1"/>
            </p:cNvCxnSpPr>
            <p:nvPr/>
          </p:nvCxnSpPr>
          <p:spPr bwMode="auto">
            <a:xfrm flipV="1">
              <a:off x="1220" y="1751"/>
              <a:ext cx="228" cy="1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0" name="AutoShape 146"/>
            <p:cNvCxnSpPr>
              <a:cxnSpLocks noChangeShapeType="1"/>
              <a:stCxn id="311" idx="3"/>
              <a:endCxn id="314" idx="1"/>
            </p:cNvCxnSpPr>
            <p:nvPr/>
          </p:nvCxnSpPr>
          <p:spPr bwMode="auto">
            <a:xfrm>
              <a:off x="1220" y="1868"/>
              <a:ext cx="228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1" name="AutoShape 147"/>
            <p:cNvCxnSpPr>
              <a:cxnSpLocks noChangeShapeType="1"/>
              <a:stCxn id="313" idx="3"/>
              <a:endCxn id="315" idx="1"/>
            </p:cNvCxnSpPr>
            <p:nvPr/>
          </p:nvCxnSpPr>
          <p:spPr bwMode="auto">
            <a:xfrm flipV="1">
              <a:off x="1484" y="1669"/>
              <a:ext cx="273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2" name="AutoShape 148"/>
            <p:cNvCxnSpPr>
              <a:cxnSpLocks noChangeShapeType="1"/>
              <a:stCxn id="314" idx="3"/>
              <a:endCxn id="316" idx="1"/>
            </p:cNvCxnSpPr>
            <p:nvPr/>
          </p:nvCxnSpPr>
          <p:spPr bwMode="auto">
            <a:xfrm flipV="1">
              <a:off x="1484" y="1938"/>
              <a:ext cx="237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" name="AutoShape 149"/>
            <p:cNvCxnSpPr>
              <a:cxnSpLocks noChangeShapeType="1"/>
              <a:stCxn id="316" idx="0"/>
              <a:endCxn id="315" idx="2"/>
            </p:cNvCxnSpPr>
            <p:nvPr/>
          </p:nvCxnSpPr>
          <p:spPr bwMode="auto">
            <a:xfrm flipV="1">
              <a:off x="1739" y="1704"/>
              <a:ext cx="37" cy="1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4" name="AutoShape 150"/>
            <p:cNvCxnSpPr>
              <a:cxnSpLocks noChangeShapeType="1"/>
              <a:stCxn id="311" idx="0"/>
              <a:endCxn id="310" idx="2"/>
            </p:cNvCxnSpPr>
            <p:nvPr/>
          </p:nvCxnSpPr>
          <p:spPr bwMode="auto">
            <a:xfrm flipV="1">
              <a:off x="1202" y="1646"/>
              <a:ext cx="9" cy="1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5" name="AutoShape 151"/>
            <p:cNvCxnSpPr>
              <a:cxnSpLocks noChangeShapeType="1"/>
              <a:stCxn id="312" idx="3"/>
              <a:endCxn id="315" idx="1"/>
            </p:cNvCxnSpPr>
            <p:nvPr/>
          </p:nvCxnSpPr>
          <p:spPr bwMode="auto">
            <a:xfrm>
              <a:off x="1484" y="1599"/>
              <a:ext cx="273" cy="7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6" name="AutoShape 152"/>
            <p:cNvCxnSpPr>
              <a:cxnSpLocks noChangeShapeType="1"/>
              <a:endCxn id="310" idx="1"/>
            </p:cNvCxnSpPr>
            <p:nvPr/>
          </p:nvCxnSpPr>
          <p:spPr bwMode="auto">
            <a:xfrm>
              <a:off x="1100" y="1557"/>
              <a:ext cx="93" cy="5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" name="AutoShape 153"/>
            <p:cNvCxnSpPr>
              <a:cxnSpLocks noChangeShapeType="1"/>
              <a:endCxn id="311" idx="1"/>
            </p:cNvCxnSpPr>
            <p:nvPr/>
          </p:nvCxnSpPr>
          <p:spPr bwMode="auto">
            <a:xfrm flipV="1">
              <a:off x="1109" y="1868"/>
              <a:ext cx="75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" name="AutoShape 154"/>
            <p:cNvCxnSpPr>
              <a:cxnSpLocks noChangeShapeType="1"/>
              <a:stCxn id="312" idx="0"/>
            </p:cNvCxnSpPr>
            <p:nvPr/>
          </p:nvCxnSpPr>
          <p:spPr bwMode="auto">
            <a:xfrm flipV="1">
              <a:off x="1466" y="1503"/>
              <a:ext cx="19" cy="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9" name="AutoShape 155"/>
            <p:cNvCxnSpPr>
              <a:cxnSpLocks noChangeShapeType="1"/>
              <a:stCxn id="316" idx="3"/>
              <a:endCxn id="333" idx="1"/>
            </p:cNvCxnSpPr>
            <p:nvPr/>
          </p:nvCxnSpPr>
          <p:spPr bwMode="auto">
            <a:xfrm>
              <a:off x="1757" y="1938"/>
              <a:ext cx="19" cy="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0" name="AutoShape 156"/>
            <p:cNvCxnSpPr>
              <a:cxnSpLocks noChangeShapeType="1"/>
              <a:stCxn id="315" idx="3"/>
            </p:cNvCxnSpPr>
            <p:nvPr/>
          </p:nvCxnSpPr>
          <p:spPr bwMode="auto">
            <a:xfrm flipV="1">
              <a:off x="1794" y="1576"/>
              <a:ext cx="54" cy="9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1" name="Text Box 157"/>
            <p:cNvSpPr txBox="1">
              <a:spLocks noChangeArrowheads="1"/>
            </p:cNvSpPr>
            <p:nvPr/>
          </p:nvSpPr>
          <p:spPr bwMode="auto">
            <a:xfrm>
              <a:off x="1012" y="146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 dirty="0"/>
                <a:t>A</a:t>
              </a:r>
            </a:p>
          </p:txBody>
        </p:sp>
        <p:sp>
          <p:nvSpPr>
            <p:cNvPr id="332" name="Text Box 158"/>
            <p:cNvSpPr txBox="1">
              <a:spLocks noChangeArrowheads="1"/>
            </p:cNvSpPr>
            <p:nvPr/>
          </p:nvSpPr>
          <p:spPr bwMode="auto">
            <a:xfrm>
              <a:off x="1008" y="185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B</a:t>
              </a:r>
            </a:p>
          </p:txBody>
        </p:sp>
        <p:sp>
          <p:nvSpPr>
            <p:cNvPr id="333" name="Text Box 159"/>
            <p:cNvSpPr txBox="1">
              <a:spLocks noChangeArrowheads="1"/>
            </p:cNvSpPr>
            <p:nvPr/>
          </p:nvSpPr>
          <p:spPr bwMode="auto">
            <a:xfrm>
              <a:off x="1776" y="1889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E</a:t>
              </a:r>
            </a:p>
          </p:txBody>
        </p:sp>
        <p:sp>
          <p:nvSpPr>
            <p:cNvPr id="334" name="Text Box 160"/>
            <p:cNvSpPr txBox="1">
              <a:spLocks noChangeArrowheads="1"/>
            </p:cNvSpPr>
            <p:nvPr/>
          </p:nvSpPr>
          <p:spPr bwMode="auto">
            <a:xfrm>
              <a:off x="1780" y="1474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D</a:t>
              </a:r>
            </a:p>
          </p:txBody>
        </p:sp>
        <p:sp>
          <p:nvSpPr>
            <p:cNvPr id="335" name="Text Box 161"/>
            <p:cNvSpPr txBox="1">
              <a:spLocks noChangeArrowheads="1"/>
            </p:cNvSpPr>
            <p:nvPr/>
          </p:nvSpPr>
          <p:spPr bwMode="auto">
            <a:xfrm>
              <a:off x="1401" y="1392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C</a:t>
              </a:r>
            </a:p>
          </p:txBody>
        </p:sp>
      </p:grpSp>
      <p:sp>
        <p:nvSpPr>
          <p:cNvPr id="336" name="AutoShape 2"/>
          <p:cNvSpPr>
            <a:spLocks noChangeArrowheads="1"/>
          </p:cNvSpPr>
          <p:nvPr/>
        </p:nvSpPr>
        <p:spPr bwMode="auto">
          <a:xfrm>
            <a:off x="4495800" y="4566285"/>
            <a:ext cx="1371600" cy="853440"/>
          </a:xfrm>
          <a:prstGeom prst="wedgeRectCallout">
            <a:avLst>
              <a:gd name="adj1" fmla="val -67566"/>
              <a:gd name="adj2" fmla="val 10525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endParaRPr lang="en-US"/>
          </a:p>
        </p:txBody>
      </p:sp>
      <p:grpSp>
        <p:nvGrpSpPr>
          <p:cNvPr id="337" name="Group 119"/>
          <p:cNvGrpSpPr>
            <a:grpSpLocks/>
          </p:cNvGrpSpPr>
          <p:nvPr/>
        </p:nvGrpSpPr>
        <p:grpSpPr bwMode="auto">
          <a:xfrm>
            <a:off x="4419600" y="4495800"/>
            <a:ext cx="1479550" cy="933450"/>
            <a:chOff x="1008" y="1392"/>
            <a:chExt cx="932" cy="630"/>
          </a:xfrm>
        </p:grpSpPr>
        <p:sp>
          <p:nvSpPr>
            <p:cNvPr id="338" name="Freeform 120"/>
            <p:cNvSpPr>
              <a:spLocks noEditPoints="1"/>
            </p:cNvSpPr>
            <p:nvPr/>
          </p:nvSpPr>
          <p:spPr bwMode="auto">
            <a:xfrm>
              <a:off x="1134" y="1595"/>
              <a:ext cx="284" cy="6"/>
            </a:xfrm>
            <a:custGeom>
              <a:avLst/>
              <a:gdLst>
                <a:gd name="T0" fmla="*/ 54 w 1500"/>
                <a:gd name="T1" fmla="*/ 1 h 22"/>
                <a:gd name="T2" fmla="*/ 54 w 1500"/>
                <a:gd name="T3" fmla="*/ 0 h 22"/>
                <a:gd name="T4" fmla="*/ 53 w 1500"/>
                <a:gd name="T5" fmla="*/ 0 h 22"/>
                <a:gd name="T6" fmla="*/ 53 w 1500"/>
                <a:gd name="T7" fmla="*/ 0 h 22"/>
                <a:gd name="T8" fmla="*/ 53 w 1500"/>
                <a:gd name="T9" fmla="*/ 1 h 22"/>
                <a:gd name="T10" fmla="*/ 53 w 1500"/>
                <a:gd name="T11" fmla="*/ 1 h 22"/>
                <a:gd name="T12" fmla="*/ 53 w 1500"/>
                <a:gd name="T13" fmla="*/ 2 h 22"/>
                <a:gd name="T14" fmla="*/ 54 w 1500"/>
                <a:gd name="T15" fmla="*/ 1 h 22"/>
                <a:gd name="T16" fmla="*/ 54 w 1500"/>
                <a:gd name="T17" fmla="*/ 1 h 22"/>
                <a:gd name="T18" fmla="*/ 0 w 1500"/>
                <a:gd name="T19" fmla="*/ 1 h 22"/>
                <a:gd name="T20" fmla="*/ 0 w 1500"/>
                <a:gd name="T21" fmla="*/ 1 h 22"/>
                <a:gd name="T22" fmla="*/ 0 w 1500"/>
                <a:gd name="T23" fmla="*/ 2 h 22"/>
                <a:gd name="T24" fmla="*/ 1 w 1500"/>
                <a:gd name="T25" fmla="*/ 1 h 22"/>
                <a:gd name="T26" fmla="*/ 1 w 1500"/>
                <a:gd name="T27" fmla="*/ 1 h 22"/>
                <a:gd name="T28" fmla="*/ 1 w 1500"/>
                <a:gd name="T29" fmla="*/ 0 h 22"/>
                <a:gd name="T30" fmla="*/ 0 w 1500"/>
                <a:gd name="T31" fmla="*/ 0 h 22"/>
                <a:gd name="T32" fmla="*/ 0 w 1500"/>
                <a:gd name="T33" fmla="*/ 0 h 22"/>
                <a:gd name="T34" fmla="*/ 0 w 1500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Line 121"/>
            <p:cNvSpPr>
              <a:spLocks noChangeShapeType="1"/>
            </p:cNvSpPr>
            <p:nvPr/>
          </p:nvSpPr>
          <p:spPr bwMode="auto">
            <a:xfrm flipH="1">
              <a:off x="1138" y="1598"/>
              <a:ext cx="27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122"/>
            <p:cNvSpPr>
              <a:spLocks noEditPoints="1"/>
            </p:cNvSpPr>
            <p:nvPr/>
          </p:nvSpPr>
          <p:spPr bwMode="auto">
            <a:xfrm>
              <a:off x="1134" y="1753"/>
              <a:ext cx="284" cy="99"/>
            </a:xfrm>
            <a:custGeom>
              <a:avLst/>
              <a:gdLst>
                <a:gd name="T0" fmla="*/ 0 w 1500"/>
                <a:gd name="T1" fmla="*/ 24 h 403"/>
                <a:gd name="T2" fmla="*/ 0 w 1500"/>
                <a:gd name="T3" fmla="*/ 24 h 403"/>
                <a:gd name="T4" fmla="*/ 1 w 1500"/>
                <a:gd name="T5" fmla="*/ 24 h 403"/>
                <a:gd name="T6" fmla="*/ 1 w 1500"/>
                <a:gd name="T7" fmla="*/ 24 h 403"/>
                <a:gd name="T8" fmla="*/ 1 w 1500"/>
                <a:gd name="T9" fmla="*/ 24 h 403"/>
                <a:gd name="T10" fmla="*/ 1 w 1500"/>
                <a:gd name="T11" fmla="*/ 23 h 403"/>
                <a:gd name="T12" fmla="*/ 0 w 1500"/>
                <a:gd name="T13" fmla="*/ 23 h 403"/>
                <a:gd name="T14" fmla="*/ 0 w 1500"/>
                <a:gd name="T15" fmla="*/ 23 h 403"/>
                <a:gd name="T16" fmla="*/ 0 w 1500"/>
                <a:gd name="T17" fmla="*/ 24 h 403"/>
                <a:gd name="T18" fmla="*/ 54 w 1500"/>
                <a:gd name="T19" fmla="*/ 0 h 403"/>
                <a:gd name="T20" fmla="*/ 54 w 1500"/>
                <a:gd name="T21" fmla="*/ 0 h 403"/>
                <a:gd name="T22" fmla="*/ 53 w 1500"/>
                <a:gd name="T23" fmla="*/ 0 h 403"/>
                <a:gd name="T24" fmla="*/ 53 w 1500"/>
                <a:gd name="T25" fmla="*/ 0 h 403"/>
                <a:gd name="T26" fmla="*/ 53 w 1500"/>
                <a:gd name="T27" fmla="*/ 1 h 403"/>
                <a:gd name="T28" fmla="*/ 53 w 1500"/>
                <a:gd name="T29" fmla="*/ 1 h 403"/>
                <a:gd name="T30" fmla="*/ 53 w 1500"/>
                <a:gd name="T31" fmla="*/ 1 h 403"/>
                <a:gd name="T32" fmla="*/ 54 w 1500"/>
                <a:gd name="T33" fmla="*/ 1 h 403"/>
                <a:gd name="T34" fmla="*/ 54 w 1500"/>
                <a:gd name="T35" fmla="*/ 0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Line 123"/>
            <p:cNvSpPr>
              <a:spLocks noChangeShapeType="1"/>
            </p:cNvSpPr>
            <p:nvPr/>
          </p:nvSpPr>
          <p:spPr bwMode="auto">
            <a:xfrm flipV="1">
              <a:off x="1138" y="1757"/>
              <a:ext cx="276" cy="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124"/>
            <p:cNvSpPr>
              <a:spLocks noEditPoints="1"/>
            </p:cNvSpPr>
            <p:nvPr/>
          </p:nvSpPr>
          <p:spPr bwMode="auto">
            <a:xfrm>
              <a:off x="1134" y="1846"/>
              <a:ext cx="284" cy="93"/>
            </a:xfrm>
            <a:custGeom>
              <a:avLst/>
              <a:gdLst>
                <a:gd name="T0" fmla="*/ 0 w 1500"/>
                <a:gd name="T1" fmla="*/ 0 h 381"/>
                <a:gd name="T2" fmla="*/ 0 w 1500"/>
                <a:gd name="T3" fmla="*/ 1 h 381"/>
                <a:gd name="T4" fmla="*/ 0 w 1500"/>
                <a:gd name="T5" fmla="*/ 1 h 381"/>
                <a:gd name="T6" fmla="*/ 1 w 1500"/>
                <a:gd name="T7" fmla="*/ 1 h 381"/>
                <a:gd name="T8" fmla="*/ 1 w 1500"/>
                <a:gd name="T9" fmla="*/ 1 h 381"/>
                <a:gd name="T10" fmla="*/ 1 w 1500"/>
                <a:gd name="T11" fmla="*/ 0 h 381"/>
                <a:gd name="T12" fmla="*/ 1 w 1500"/>
                <a:gd name="T13" fmla="*/ 0 h 381"/>
                <a:gd name="T14" fmla="*/ 0 w 1500"/>
                <a:gd name="T15" fmla="*/ 0 h 381"/>
                <a:gd name="T16" fmla="*/ 0 w 1500"/>
                <a:gd name="T17" fmla="*/ 0 h 381"/>
                <a:gd name="T18" fmla="*/ 54 w 1500"/>
                <a:gd name="T19" fmla="*/ 22 h 381"/>
                <a:gd name="T20" fmla="*/ 54 w 1500"/>
                <a:gd name="T21" fmla="*/ 22 h 381"/>
                <a:gd name="T22" fmla="*/ 53 w 1500"/>
                <a:gd name="T23" fmla="*/ 21 h 381"/>
                <a:gd name="T24" fmla="*/ 53 w 1500"/>
                <a:gd name="T25" fmla="*/ 21 h 381"/>
                <a:gd name="T26" fmla="*/ 53 w 1500"/>
                <a:gd name="T27" fmla="*/ 22 h 381"/>
                <a:gd name="T28" fmla="*/ 53 w 1500"/>
                <a:gd name="T29" fmla="*/ 22 h 381"/>
                <a:gd name="T30" fmla="*/ 53 w 1500"/>
                <a:gd name="T31" fmla="*/ 23 h 381"/>
                <a:gd name="T32" fmla="*/ 54 w 1500"/>
                <a:gd name="T33" fmla="*/ 23 h 381"/>
                <a:gd name="T34" fmla="*/ 54 w 1500"/>
                <a:gd name="T35" fmla="*/ 22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Line 125"/>
            <p:cNvSpPr>
              <a:spLocks noChangeShapeType="1"/>
            </p:cNvSpPr>
            <p:nvPr/>
          </p:nvSpPr>
          <p:spPr bwMode="auto">
            <a:xfrm>
              <a:off x="1138" y="1850"/>
              <a:ext cx="276" cy="8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126"/>
            <p:cNvSpPr>
              <a:spLocks noEditPoints="1"/>
            </p:cNvSpPr>
            <p:nvPr/>
          </p:nvSpPr>
          <p:spPr bwMode="auto">
            <a:xfrm>
              <a:off x="1414" y="1595"/>
              <a:ext cx="315" cy="71"/>
            </a:xfrm>
            <a:custGeom>
              <a:avLst/>
              <a:gdLst>
                <a:gd name="T0" fmla="*/ 0 w 1660"/>
                <a:gd name="T1" fmla="*/ 0 h 291"/>
                <a:gd name="T2" fmla="*/ 0 w 1660"/>
                <a:gd name="T3" fmla="*/ 1 h 291"/>
                <a:gd name="T4" fmla="*/ 0 w 1660"/>
                <a:gd name="T5" fmla="*/ 1 h 291"/>
                <a:gd name="T6" fmla="*/ 1 w 1660"/>
                <a:gd name="T7" fmla="*/ 1 h 291"/>
                <a:gd name="T8" fmla="*/ 1 w 1660"/>
                <a:gd name="T9" fmla="*/ 1 h 291"/>
                <a:gd name="T10" fmla="*/ 1 w 1660"/>
                <a:gd name="T11" fmla="*/ 0 h 291"/>
                <a:gd name="T12" fmla="*/ 1 w 1660"/>
                <a:gd name="T13" fmla="*/ 0 h 291"/>
                <a:gd name="T14" fmla="*/ 0 w 1660"/>
                <a:gd name="T15" fmla="*/ 0 h 291"/>
                <a:gd name="T16" fmla="*/ 0 w 1660"/>
                <a:gd name="T17" fmla="*/ 0 h 291"/>
                <a:gd name="T18" fmla="*/ 60 w 1660"/>
                <a:gd name="T19" fmla="*/ 17 h 291"/>
                <a:gd name="T20" fmla="*/ 60 w 1660"/>
                <a:gd name="T21" fmla="*/ 16 h 291"/>
                <a:gd name="T22" fmla="*/ 59 w 1660"/>
                <a:gd name="T23" fmla="*/ 16 h 291"/>
                <a:gd name="T24" fmla="*/ 59 w 1660"/>
                <a:gd name="T25" fmla="*/ 16 h 291"/>
                <a:gd name="T26" fmla="*/ 59 w 1660"/>
                <a:gd name="T27" fmla="*/ 17 h 291"/>
                <a:gd name="T28" fmla="*/ 59 w 1660"/>
                <a:gd name="T29" fmla="*/ 17 h 291"/>
                <a:gd name="T30" fmla="*/ 59 w 1660"/>
                <a:gd name="T31" fmla="*/ 17 h 291"/>
                <a:gd name="T32" fmla="*/ 60 w 1660"/>
                <a:gd name="T33" fmla="*/ 17 h 291"/>
                <a:gd name="T34" fmla="*/ 60 w 1660"/>
                <a:gd name="T35" fmla="*/ 17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Line 127"/>
            <p:cNvSpPr>
              <a:spLocks noChangeShapeType="1"/>
            </p:cNvSpPr>
            <p:nvPr/>
          </p:nvSpPr>
          <p:spPr bwMode="auto">
            <a:xfrm>
              <a:off x="1418" y="1598"/>
              <a:ext cx="306" cy="6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128"/>
            <p:cNvSpPr>
              <a:spLocks noEditPoints="1"/>
            </p:cNvSpPr>
            <p:nvPr/>
          </p:nvSpPr>
          <p:spPr bwMode="auto">
            <a:xfrm>
              <a:off x="1414" y="1661"/>
              <a:ext cx="315" cy="98"/>
            </a:xfrm>
            <a:custGeom>
              <a:avLst/>
              <a:gdLst>
                <a:gd name="T0" fmla="*/ 60 w 1660"/>
                <a:gd name="T1" fmla="*/ 0 h 402"/>
                <a:gd name="T2" fmla="*/ 60 w 1660"/>
                <a:gd name="T3" fmla="*/ 0 h 402"/>
                <a:gd name="T4" fmla="*/ 59 w 1660"/>
                <a:gd name="T5" fmla="*/ 0 h 402"/>
                <a:gd name="T6" fmla="*/ 59 w 1660"/>
                <a:gd name="T7" fmla="*/ 0 h 402"/>
                <a:gd name="T8" fmla="*/ 59 w 1660"/>
                <a:gd name="T9" fmla="*/ 1 h 402"/>
                <a:gd name="T10" fmla="*/ 59 w 1660"/>
                <a:gd name="T11" fmla="*/ 1 h 402"/>
                <a:gd name="T12" fmla="*/ 59 w 1660"/>
                <a:gd name="T13" fmla="*/ 1 h 402"/>
                <a:gd name="T14" fmla="*/ 60 w 1660"/>
                <a:gd name="T15" fmla="*/ 1 h 402"/>
                <a:gd name="T16" fmla="*/ 60 w 1660"/>
                <a:gd name="T17" fmla="*/ 0 h 402"/>
                <a:gd name="T18" fmla="*/ 0 w 1660"/>
                <a:gd name="T19" fmla="*/ 23 h 402"/>
                <a:gd name="T20" fmla="*/ 0 w 1660"/>
                <a:gd name="T21" fmla="*/ 24 h 402"/>
                <a:gd name="T22" fmla="*/ 1 w 1660"/>
                <a:gd name="T23" fmla="*/ 24 h 402"/>
                <a:gd name="T24" fmla="*/ 1 w 1660"/>
                <a:gd name="T25" fmla="*/ 24 h 402"/>
                <a:gd name="T26" fmla="*/ 1 w 1660"/>
                <a:gd name="T27" fmla="*/ 23 h 402"/>
                <a:gd name="T28" fmla="*/ 1 w 1660"/>
                <a:gd name="T29" fmla="*/ 23 h 402"/>
                <a:gd name="T30" fmla="*/ 0 w 1660"/>
                <a:gd name="T31" fmla="*/ 23 h 402"/>
                <a:gd name="T32" fmla="*/ 0 w 1660"/>
                <a:gd name="T33" fmla="*/ 23 h 402"/>
                <a:gd name="T34" fmla="*/ 0 w 1660"/>
                <a:gd name="T35" fmla="*/ 23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Line 129"/>
            <p:cNvSpPr>
              <a:spLocks noChangeShapeType="1"/>
            </p:cNvSpPr>
            <p:nvPr/>
          </p:nvSpPr>
          <p:spPr bwMode="auto">
            <a:xfrm flipH="1">
              <a:off x="1418" y="1664"/>
              <a:ext cx="306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130"/>
            <p:cNvSpPr>
              <a:spLocks noEditPoints="1"/>
            </p:cNvSpPr>
            <p:nvPr/>
          </p:nvSpPr>
          <p:spPr bwMode="auto">
            <a:xfrm>
              <a:off x="1414" y="1934"/>
              <a:ext cx="281" cy="6"/>
            </a:xfrm>
            <a:custGeom>
              <a:avLst/>
              <a:gdLst>
                <a:gd name="T0" fmla="*/ 0 w 1481"/>
                <a:gd name="T1" fmla="*/ 1 h 24"/>
                <a:gd name="T2" fmla="*/ 0 w 1481"/>
                <a:gd name="T3" fmla="*/ 1 h 24"/>
                <a:gd name="T4" fmla="*/ 0 w 1481"/>
                <a:gd name="T5" fmla="*/ 2 h 24"/>
                <a:gd name="T6" fmla="*/ 1 w 1481"/>
                <a:gd name="T7" fmla="*/ 1 h 24"/>
                <a:gd name="T8" fmla="*/ 1 w 1481"/>
                <a:gd name="T9" fmla="*/ 1 h 24"/>
                <a:gd name="T10" fmla="*/ 1 w 1481"/>
                <a:gd name="T11" fmla="*/ 0 h 24"/>
                <a:gd name="T12" fmla="*/ 0 w 1481"/>
                <a:gd name="T13" fmla="*/ 0 h 24"/>
                <a:gd name="T14" fmla="*/ 0 w 1481"/>
                <a:gd name="T15" fmla="*/ 0 h 24"/>
                <a:gd name="T16" fmla="*/ 0 w 1481"/>
                <a:gd name="T17" fmla="*/ 1 h 24"/>
                <a:gd name="T18" fmla="*/ 53 w 1481"/>
                <a:gd name="T19" fmla="*/ 1 h 24"/>
                <a:gd name="T20" fmla="*/ 53 w 1481"/>
                <a:gd name="T21" fmla="*/ 0 h 24"/>
                <a:gd name="T22" fmla="*/ 53 w 1481"/>
                <a:gd name="T23" fmla="*/ 0 h 24"/>
                <a:gd name="T24" fmla="*/ 53 w 1481"/>
                <a:gd name="T25" fmla="*/ 0 h 24"/>
                <a:gd name="T26" fmla="*/ 52 w 1481"/>
                <a:gd name="T27" fmla="*/ 1 h 24"/>
                <a:gd name="T28" fmla="*/ 53 w 1481"/>
                <a:gd name="T29" fmla="*/ 1 h 24"/>
                <a:gd name="T30" fmla="*/ 53 w 1481"/>
                <a:gd name="T31" fmla="*/ 2 h 24"/>
                <a:gd name="T32" fmla="*/ 53 w 1481"/>
                <a:gd name="T33" fmla="*/ 1 h 24"/>
                <a:gd name="T34" fmla="*/ 53 w 1481"/>
                <a:gd name="T35" fmla="*/ 1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Line 131"/>
            <p:cNvSpPr>
              <a:spLocks noChangeShapeType="1"/>
            </p:cNvSpPr>
            <p:nvPr/>
          </p:nvSpPr>
          <p:spPr bwMode="auto">
            <a:xfrm>
              <a:off x="1418" y="1937"/>
              <a:ext cx="27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Line 132"/>
            <p:cNvSpPr>
              <a:spLocks noChangeShapeType="1"/>
            </p:cNvSpPr>
            <p:nvPr/>
          </p:nvSpPr>
          <p:spPr bwMode="auto">
            <a:xfrm flipH="1" flipV="1">
              <a:off x="1692" y="1937"/>
              <a:ext cx="149" cy="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Line 133"/>
            <p:cNvSpPr>
              <a:spLocks noChangeShapeType="1"/>
            </p:cNvSpPr>
            <p:nvPr/>
          </p:nvSpPr>
          <p:spPr bwMode="auto">
            <a:xfrm>
              <a:off x="1416" y="1466"/>
              <a:ext cx="0" cy="1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Line 134"/>
            <p:cNvSpPr>
              <a:spLocks noChangeShapeType="1"/>
            </p:cNvSpPr>
            <p:nvPr/>
          </p:nvSpPr>
          <p:spPr bwMode="auto">
            <a:xfrm flipV="1">
              <a:off x="1008" y="1849"/>
              <a:ext cx="127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Line 135"/>
            <p:cNvSpPr>
              <a:spLocks noChangeShapeType="1"/>
            </p:cNvSpPr>
            <p:nvPr/>
          </p:nvSpPr>
          <p:spPr bwMode="auto">
            <a:xfrm flipH="1">
              <a:off x="1726" y="1543"/>
              <a:ext cx="98" cy="1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Rectangle 136"/>
            <p:cNvSpPr>
              <a:spLocks noChangeArrowheads="1"/>
            </p:cNvSpPr>
            <p:nvPr/>
          </p:nvSpPr>
          <p:spPr bwMode="auto">
            <a:xfrm>
              <a:off x="1193" y="157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5" name="Rectangle 137"/>
            <p:cNvSpPr>
              <a:spLocks noChangeArrowheads="1"/>
            </p:cNvSpPr>
            <p:nvPr/>
          </p:nvSpPr>
          <p:spPr bwMode="auto">
            <a:xfrm>
              <a:off x="1184" y="183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6" name="Rectangle 138"/>
            <p:cNvSpPr>
              <a:spLocks noChangeArrowheads="1"/>
            </p:cNvSpPr>
            <p:nvPr/>
          </p:nvSpPr>
          <p:spPr bwMode="auto">
            <a:xfrm>
              <a:off x="1448" y="1564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7" name="Rectangle 139"/>
            <p:cNvSpPr>
              <a:spLocks noChangeArrowheads="1"/>
            </p:cNvSpPr>
            <p:nvPr/>
          </p:nvSpPr>
          <p:spPr bwMode="auto">
            <a:xfrm>
              <a:off x="1448" y="171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" name="Rectangle 140"/>
            <p:cNvSpPr>
              <a:spLocks noChangeArrowheads="1"/>
            </p:cNvSpPr>
            <p:nvPr/>
          </p:nvSpPr>
          <p:spPr bwMode="auto">
            <a:xfrm>
              <a:off x="1448" y="1915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9" name="Rectangle 141"/>
            <p:cNvSpPr>
              <a:spLocks noChangeArrowheads="1"/>
            </p:cNvSpPr>
            <p:nvPr/>
          </p:nvSpPr>
          <p:spPr bwMode="auto">
            <a:xfrm>
              <a:off x="1757" y="1634"/>
              <a:ext cx="37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60" name="Rectangle 142"/>
            <p:cNvSpPr>
              <a:spLocks noChangeArrowheads="1"/>
            </p:cNvSpPr>
            <p:nvPr/>
          </p:nvSpPr>
          <p:spPr bwMode="auto">
            <a:xfrm>
              <a:off x="1721" y="190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cxnSp>
          <p:nvCxnSpPr>
            <p:cNvPr id="361" name="AutoShape 143"/>
            <p:cNvCxnSpPr>
              <a:cxnSpLocks noChangeShapeType="1"/>
              <a:stCxn id="354" idx="3"/>
              <a:endCxn id="356" idx="1"/>
            </p:cNvCxnSpPr>
            <p:nvPr/>
          </p:nvCxnSpPr>
          <p:spPr bwMode="auto">
            <a:xfrm flipV="1">
              <a:off x="1229" y="1599"/>
              <a:ext cx="21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2" name="AutoShape 144"/>
            <p:cNvCxnSpPr>
              <a:cxnSpLocks noChangeShapeType="1"/>
              <a:stCxn id="354" idx="3"/>
              <a:endCxn id="357" idx="1"/>
            </p:cNvCxnSpPr>
            <p:nvPr/>
          </p:nvCxnSpPr>
          <p:spPr bwMode="auto">
            <a:xfrm>
              <a:off x="1229" y="1611"/>
              <a:ext cx="219" cy="14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3" name="AutoShape 145"/>
            <p:cNvCxnSpPr>
              <a:cxnSpLocks noChangeShapeType="1"/>
              <a:stCxn id="355" idx="3"/>
              <a:endCxn id="357" idx="1"/>
            </p:cNvCxnSpPr>
            <p:nvPr/>
          </p:nvCxnSpPr>
          <p:spPr bwMode="auto">
            <a:xfrm flipV="1">
              <a:off x="1220" y="1751"/>
              <a:ext cx="228" cy="1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4" name="AutoShape 146"/>
            <p:cNvCxnSpPr>
              <a:cxnSpLocks noChangeShapeType="1"/>
              <a:stCxn id="355" idx="3"/>
              <a:endCxn id="358" idx="1"/>
            </p:cNvCxnSpPr>
            <p:nvPr/>
          </p:nvCxnSpPr>
          <p:spPr bwMode="auto">
            <a:xfrm>
              <a:off x="1220" y="1868"/>
              <a:ext cx="228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5" name="AutoShape 147"/>
            <p:cNvCxnSpPr>
              <a:cxnSpLocks noChangeShapeType="1"/>
              <a:stCxn id="357" idx="3"/>
              <a:endCxn id="359" idx="1"/>
            </p:cNvCxnSpPr>
            <p:nvPr/>
          </p:nvCxnSpPr>
          <p:spPr bwMode="auto">
            <a:xfrm flipV="1">
              <a:off x="1484" y="1669"/>
              <a:ext cx="273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6" name="AutoShape 148"/>
            <p:cNvCxnSpPr>
              <a:cxnSpLocks noChangeShapeType="1"/>
              <a:stCxn id="358" idx="3"/>
              <a:endCxn id="360" idx="1"/>
            </p:cNvCxnSpPr>
            <p:nvPr/>
          </p:nvCxnSpPr>
          <p:spPr bwMode="auto">
            <a:xfrm flipV="1">
              <a:off x="1484" y="1938"/>
              <a:ext cx="237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AutoShape 149"/>
            <p:cNvCxnSpPr>
              <a:cxnSpLocks noChangeShapeType="1"/>
              <a:stCxn id="360" idx="0"/>
              <a:endCxn id="359" idx="2"/>
            </p:cNvCxnSpPr>
            <p:nvPr/>
          </p:nvCxnSpPr>
          <p:spPr bwMode="auto">
            <a:xfrm flipV="1">
              <a:off x="1739" y="1704"/>
              <a:ext cx="37" cy="1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" name="AutoShape 150"/>
            <p:cNvCxnSpPr>
              <a:cxnSpLocks noChangeShapeType="1"/>
              <a:stCxn id="355" idx="0"/>
              <a:endCxn id="354" idx="2"/>
            </p:cNvCxnSpPr>
            <p:nvPr/>
          </p:nvCxnSpPr>
          <p:spPr bwMode="auto">
            <a:xfrm flipV="1">
              <a:off x="1202" y="1646"/>
              <a:ext cx="9" cy="1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" name="AutoShape 151"/>
            <p:cNvCxnSpPr>
              <a:cxnSpLocks noChangeShapeType="1"/>
              <a:stCxn id="356" idx="3"/>
              <a:endCxn id="359" idx="1"/>
            </p:cNvCxnSpPr>
            <p:nvPr/>
          </p:nvCxnSpPr>
          <p:spPr bwMode="auto">
            <a:xfrm>
              <a:off x="1484" y="1599"/>
              <a:ext cx="273" cy="7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0" name="AutoShape 152"/>
            <p:cNvCxnSpPr>
              <a:cxnSpLocks noChangeShapeType="1"/>
              <a:endCxn id="354" idx="1"/>
            </p:cNvCxnSpPr>
            <p:nvPr/>
          </p:nvCxnSpPr>
          <p:spPr bwMode="auto">
            <a:xfrm>
              <a:off x="1100" y="1557"/>
              <a:ext cx="93" cy="5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1" name="AutoShape 153"/>
            <p:cNvCxnSpPr>
              <a:cxnSpLocks noChangeShapeType="1"/>
              <a:endCxn id="355" idx="1"/>
            </p:cNvCxnSpPr>
            <p:nvPr/>
          </p:nvCxnSpPr>
          <p:spPr bwMode="auto">
            <a:xfrm flipV="1">
              <a:off x="1109" y="1868"/>
              <a:ext cx="75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2" name="AutoShape 154"/>
            <p:cNvCxnSpPr>
              <a:cxnSpLocks noChangeShapeType="1"/>
              <a:stCxn id="356" idx="0"/>
            </p:cNvCxnSpPr>
            <p:nvPr/>
          </p:nvCxnSpPr>
          <p:spPr bwMode="auto">
            <a:xfrm flipV="1">
              <a:off x="1466" y="1503"/>
              <a:ext cx="19" cy="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3" name="AutoShape 155"/>
            <p:cNvCxnSpPr>
              <a:cxnSpLocks noChangeShapeType="1"/>
              <a:stCxn id="360" idx="3"/>
              <a:endCxn id="377" idx="1"/>
            </p:cNvCxnSpPr>
            <p:nvPr/>
          </p:nvCxnSpPr>
          <p:spPr bwMode="auto">
            <a:xfrm>
              <a:off x="1757" y="1938"/>
              <a:ext cx="19" cy="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4" name="AutoShape 156"/>
            <p:cNvCxnSpPr>
              <a:cxnSpLocks noChangeShapeType="1"/>
              <a:stCxn id="359" idx="3"/>
            </p:cNvCxnSpPr>
            <p:nvPr/>
          </p:nvCxnSpPr>
          <p:spPr bwMode="auto">
            <a:xfrm flipV="1">
              <a:off x="1794" y="1576"/>
              <a:ext cx="54" cy="9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5" name="Text Box 157"/>
            <p:cNvSpPr txBox="1">
              <a:spLocks noChangeArrowheads="1"/>
            </p:cNvSpPr>
            <p:nvPr/>
          </p:nvSpPr>
          <p:spPr bwMode="auto">
            <a:xfrm>
              <a:off x="1012" y="146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 dirty="0"/>
                <a:t>A</a:t>
              </a:r>
            </a:p>
          </p:txBody>
        </p:sp>
        <p:sp>
          <p:nvSpPr>
            <p:cNvPr id="376" name="Text Box 158"/>
            <p:cNvSpPr txBox="1">
              <a:spLocks noChangeArrowheads="1"/>
            </p:cNvSpPr>
            <p:nvPr/>
          </p:nvSpPr>
          <p:spPr bwMode="auto">
            <a:xfrm>
              <a:off x="1008" y="185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B</a:t>
              </a:r>
            </a:p>
          </p:txBody>
        </p:sp>
        <p:sp>
          <p:nvSpPr>
            <p:cNvPr id="377" name="Text Box 159"/>
            <p:cNvSpPr txBox="1">
              <a:spLocks noChangeArrowheads="1"/>
            </p:cNvSpPr>
            <p:nvPr/>
          </p:nvSpPr>
          <p:spPr bwMode="auto">
            <a:xfrm>
              <a:off x="1776" y="1889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E</a:t>
              </a:r>
            </a:p>
          </p:txBody>
        </p:sp>
        <p:sp>
          <p:nvSpPr>
            <p:cNvPr id="378" name="Text Box 160"/>
            <p:cNvSpPr txBox="1">
              <a:spLocks noChangeArrowheads="1"/>
            </p:cNvSpPr>
            <p:nvPr/>
          </p:nvSpPr>
          <p:spPr bwMode="auto">
            <a:xfrm>
              <a:off x="1780" y="1474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D</a:t>
              </a:r>
            </a:p>
          </p:txBody>
        </p:sp>
        <p:sp>
          <p:nvSpPr>
            <p:cNvPr id="379" name="Text Box 161"/>
            <p:cNvSpPr txBox="1">
              <a:spLocks noChangeArrowheads="1"/>
            </p:cNvSpPr>
            <p:nvPr/>
          </p:nvSpPr>
          <p:spPr bwMode="auto">
            <a:xfrm>
              <a:off x="1401" y="1392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C</a:t>
              </a:r>
            </a:p>
          </p:txBody>
        </p:sp>
      </p:grpSp>
      <p:sp>
        <p:nvSpPr>
          <p:cNvPr id="380" name="AutoShape 2"/>
          <p:cNvSpPr>
            <a:spLocks noChangeArrowheads="1"/>
          </p:cNvSpPr>
          <p:nvPr/>
        </p:nvSpPr>
        <p:spPr bwMode="auto">
          <a:xfrm>
            <a:off x="6858000" y="5105400"/>
            <a:ext cx="1371600" cy="853440"/>
          </a:xfrm>
          <a:prstGeom prst="wedgeRectCallout">
            <a:avLst>
              <a:gd name="adj1" fmla="val -73282"/>
              <a:gd name="adj2" fmla="val 78504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endParaRPr lang="en-US"/>
          </a:p>
        </p:txBody>
      </p:sp>
      <p:grpSp>
        <p:nvGrpSpPr>
          <p:cNvPr id="381" name="Group 119"/>
          <p:cNvGrpSpPr>
            <a:grpSpLocks/>
          </p:cNvGrpSpPr>
          <p:nvPr/>
        </p:nvGrpSpPr>
        <p:grpSpPr bwMode="auto">
          <a:xfrm>
            <a:off x="6781800" y="5034915"/>
            <a:ext cx="1479550" cy="933450"/>
            <a:chOff x="1008" y="1392"/>
            <a:chExt cx="932" cy="630"/>
          </a:xfrm>
        </p:grpSpPr>
        <p:sp>
          <p:nvSpPr>
            <p:cNvPr id="382" name="Freeform 120"/>
            <p:cNvSpPr>
              <a:spLocks noEditPoints="1"/>
            </p:cNvSpPr>
            <p:nvPr/>
          </p:nvSpPr>
          <p:spPr bwMode="auto">
            <a:xfrm>
              <a:off x="1134" y="1595"/>
              <a:ext cx="284" cy="6"/>
            </a:xfrm>
            <a:custGeom>
              <a:avLst/>
              <a:gdLst>
                <a:gd name="T0" fmla="*/ 54 w 1500"/>
                <a:gd name="T1" fmla="*/ 1 h 22"/>
                <a:gd name="T2" fmla="*/ 54 w 1500"/>
                <a:gd name="T3" fmla="*/ 0 h 22"/>
                <a:gd name="T4" fmla="*/ 53 w 1500"/>
                <a:gd name="T5" fmla="*/ 0 h 22"/>
                <a:gd name="T6" fmla="*/ 53 w 1500"/>
                <a:gd name="T7" fmla="*/ 0 h 22"/>
                <a:gd name="T8" fmla="*/ 53 w 1500"/>
                <a:gd name="T9" fmla="*/ 1 h 22"/>
                <a:gd name="T10" fmla="*/ 53 w 1500"/>
                <a:gd name="T11" fmla="*/ 1 h 22"/>
                <a:gd name="T12" fmla="*/ 53 w 1500"/>
                <a:gd name="T13" fmla="*/ 2 h 22"/>
                <a:gd name="T14" fmla="*/ 54 w 1500"/>
                <a:gd name="T15" fmla="*/ 1 h 22"/>
                <a:gd name="T16" fmla="*/ 54 w 1500"/>
                <a:gd name="T17" fmla="*/ 1 h 22"/>
                <a:gd name="T18" fmla="*/ 0 w 1500"/>
                <a:gd name="T19" fmla="*/ 1 h 22"/>
                <a:gd name="T20" fmla="*/ 0 w 1500"/>
                <a:gd name="T21" fmla="*/ 1 h 22"/>
                <a:gd name="T22" fmla="*/ 0 w 1500"/>
                <a:gd name="T23" fmla="*/ 2 h 22"/>
                <a:gd name="T24" fmla="*/ 1 w 1500"/>
                <a:gd name="T25" fmla="*/ 1 h 22"/>
                <a:gd name="T26" fmla="*/ 1 w 1500"/>
                <a:gd name="T27" fmla="*/ 1 h 22"/>
                <a:gd name="T28" fmla="*/ 1 w 1500"/>
                <a:gd name="T29" fmla="*/ 0 h 22"/>
                <a:gd name="T30" fmla="*/ 0 w 1500"/>
                <a:gd name="T31" fmla="*/ 0 h 22"/>
                <a:gd name="T32" fmla="*/ 0 w 1500"/>
                <a:gd name="T33" fmla="*/ 0 h 22"/>
                <a:gd name="T34" fmla="*/ 0 w 1500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Line 121"/>
            <p:cNvSpPr>
              <a:spLocks noChangeShapeType="1"/>
            </p:cNvSpPr>
            <p:nvPr/>
          </p:nvSpPr>
          <p:spPr bwMode="auto">
            <a:xfrm flipH="1">
              <a:off x="1138" y="1598"/>
              <a:ext cx="27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122"/>
            <p:cNvSpPr>
              <a:spLocks noEditPoints="1"/>
            </p:cNvSpPr>
            <p:nvPr/>
          </p:nvSpPr>
          <p:spPr bwMode="auto">
            <a:xfrm>
              <a:off x="1134" y="1753"/>
              <a:ext cx="284" cy="99"/>
            </a:xfrm>
            <a:custGeom>
              <a:avLst/>
              <a:gdLst>
                <a:gd name="T0" fmla="*/ 0 w 1500"/>
                <a:gd name="T1" fmla="*/ 24 h 403"/>
                <a:gd name="T2" fmla="*/ 0 w 1500"/>
                <a:gd name="T3" fmla="*/ 24 h 403"/>
                <a:gd name="T4" fmla="*/ 1 w 1500"/>
                <a:gd name="T5" fmla="*/ 24 h 403"/>
                <a:gd name="T6" fmla="*/ 1 w 1500"/>
                <a:gd name="T7" fmla="*/ 24 h 403"/>
                <a:gd name="T8" fmla="*/ 1 w 1500"/>
                <a:gd name="T9" fmla="*/ 24 h 403"/>
                <a:gd name="T10" fmla="*/ 1 w 1500"/>
                <a:gd name="T11" fmla="*/ 23 h 403"/>
                <a:gd name="T12" fmla="*/ 0 w 1500"/>
                <a:gd name="T13" fmla="*/ 23 h 403"/>
                <a:gd name="T14" fmla="*/ 0 w 1500"/>
                <a:gd name="T15" fmla="*/ 23 h 403"/>
                <a:gd name="T16" fmla="*/ 0 w 1500"/>
                <a:gd name="T17" fmla="*/ 24 h 403"/>
                <a:gd name="T18" fmla="*/ 54 w 1500"/>
                <a:gd name="T19" fmla="*/ 0 h 403"/>
                <a:gd name="T20" fmla="*/ 54 w 1500"/>
                <a:gd name="T21" fmla="*/ 0 h 403"/>
                <a:gd name="T22" fmla="*/ 53 w 1500"/>
                <a:gd name="T23" fmla="*/ 0 h 403"/>
                <a:gd name="T24" fmla="*/ 53 w 1500"/>
                <a:gd name="T25" fmla="*/ 0 h 403"/>
                <a:gd name="T26" fmla="*/ 53 w 1500"/>
                <a:gd name="T27" fmla="*/ 1 h 403"/>
                <a:gd name="T28" fmla="*/ 53 w 1500"/>
                <a:gd name="T29" fmla="*/ 1 h 403"/>
                <a:gd name="T30" fmla="*/ 53 w 1500"/>
                <a:gd name="T31" fmla="*/ 1 h 403"/>
                <a:gd name="T32" fmla="*/ 54 w 1500"/>
                <a:gd name="T33" fmla="*/ 1 h 403"/>
                <a:gd name="T34" fmla="*/ 54 w 1500"/>
                <a:gd name="T35" fmla="*/ 0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Line 123"/>
            <p:cNvSpPr>
              <a:spLocks noChangeShapeType="1"/>
            </p:cNvSpPr>
            <p:nvPr/>
          </p:nvSpPr>
          <p:spPr bwMode="auto">
            <a:xfrm flipV="1">
              <a:off x="1138" y="1757"/>
              <a:ext cx="276" cy="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124"/>
            <p:cNvSpPr>
              <a:spLocks noEditPoints="1"/>
            </p:cNvSpPr>
            <p:nvPr/>
          </p:nvSpPr>
          <p:spPr bwMode="auto">
            <a:xfrm>
              <a:off x="1134" y="1846"/>
              <a:ext cx="284" cy="93"/>
            </a:xfrm>
            <a:custGeom>
              <a:avLst/>
              <a:gdLst>
                <a:gd name="T0" fmla="*/ 0 w 1500"/>
                <a:gd name="T1" fmla="*/ 0 h 381"/>
                <a:gd name="T2" fmla="*/ 0 w 1500"/>
                <a:gd name="T3" fmla="*/ 1 h 381"/>
                <a:gd name="T4" fmla="*/ 0 w 1500"/>
                <a:gd name="T5" fmla="*/ 1 h 381"/>
                <a:gd name="T6" fmla="*/ 1 w 1500"/>
                <a:gd name="T7" fmla="*/ 1 h 381"/>
                <a:gd name="T8" fmla="*/ 1 w 1500"/>
                <a:gd name="T9" fmla="*/ 1 h 381"/>
                <a:gd name="T10" fmla="*/ 1 w 1500"/>
                <a:gd name="T11" fmla="*/ 0 h 381"/>
                <a:gd name="T12" fmla="*/ 1 w 1500"/>
                <a:gd name="T13" fmla="*/ 0 h 381"/>
                <a:gd name="T14" fmla="*/ 0 w 1500"/>
                <a:gd name="T15" fmla="*/ 0 h 381"/>
                <a:gd name="T16" fmla="*/ 0 w 1500"/>
                <a:gd name="T17" fmla="*/ 0 h 381"/>
                <a:gd name="T18" fmla="*/ 54 w 1500"/>
                <a:gd name="T19" fmla="*/ 22 h 381"/>
                <a:gd name="T20" fmla="*/ 54 w 1500"/>
                <a:gd name="T21" fmla="*/ 22 h 381"/>
                <a:gd name="T22" fmla="*/ 53 w 1500"/>
                <a:gd name="T23" fmla="*/ 21 h 381"/>
                <a:gd name="T24" fmla="*/ 53 w 1500"/>
                <a:gd name="T25" fmla="*/ 21 h 381"/>
                <a:gd name="T26" fmla="*/ 53 w 1500"/>
                <a:gd name="T27" fmla="*/ 22 h 381"/>
                <a:gd name="T28" fmla="*/ 53 w 1500"/>
                <a:gd name="T29" fmla="*/ 22 h 381"/>
                <a:gd name="T30" fmla="*/ 53 w 1500"/>
                <a:gd name="T31" fmla="*/ 23 h 381"/>
                <a:gd name="T32" fmla="*/ 54 w 1500"/>
                <a:gd name="T33" fmla="*/ 23 h 381"/>
                <a:gd name="T34" fmla="*/ 54 w 1500"/>
                <a:gd name="T35" fmla="*/ 22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Line 125"/>
            <p:cNvSpPr>
              <a:spLocks noChangeShapeType="1"/>
            </p:cNvSpPr>
            <p:nvPr/>
          </p:nvSpPr>
          <p:spPr bwMode="auto">
            <a:xfrm>
              <a:off x="1138" y="1850"/>
              <a:ext cx="276" cy="8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126"/>
            <p:cNvSpPr>
              <a:spLocks noEditPoints="1"/>
            </p:cNvSpPr>
            <p:nvPr/>
          </p:nvSpPr>
          <p:spPr bwMode="auto">
            <a:xfrm>
              <a:off x="1414" y="1595"/>
              <a:ext cx="315" cy="71"/>
            </a:xfrm>
            <a:custGeom>
              <a:avLst/>
              <a:gdLst>
                <a:gd name="T0" fmla="*/ 0 w 1660"/>
                <a:gd name="T1" fmla="*/ 0 h 291"/>
                <a:gd name="T2" fmla="*/ 0 w 1660"/>
                <a:gd name="T3" fmla="*/ 1 h 291"/>
                <a:gd name="T4" fmla="*/ 0 w 1660"/>
                <a:gd name="T5" fmla="*/ 1 h 291"/>
                <a:gd name="T6" fmla="*/ 1 w 1660"/>
                <a:gd name="T7" fmla="*/ 1 h 291"/>
                <a:gd name="T8" fmla="*/ 1 w 1660"/>
                <a:gd name="T9" fmla="*/ 1 h 291"/>
                <a:gd name="T10" fmla="*/ 1 w 1660"/>
                <a:gd name="T11" fmla="*/ 0 h 291"/>
                <a:gd name="T12" fmla="*/ 1 w 1660"/>
                <a:gd name="T13" fmla="*/ 0 h 291"/>
                <a:gd name="T14" fmla="*/ 0 w 1660"/>
                <a:gd name="T15" fmla="*/ 0 h 291"/>
                <a:gd name="T16" fmla="*/ 0 w 1660"/>
                <a:gd name="T17" fmla="*/ 0 h 291"/>
                <a:gd name="T18" fmla="*/ 60 w 1660"/>
                <a:gd name="T19" fmla="*/ 17 h 291"/>
                <a:gd name="T20" fmla="*/ 60 w 1660"/>
                <a:gd name="T21" fmla="*/ 16 h 291"/>
                <a:gd name="T22" fmla="*/ 59 w 1660"/>
                <a:gd name="T23" fmla="*/ 16 h 291"/>
                <a:gd name="T24" fmla="*/ 59 w 1660"/>
                <a:gd name="T25" fmla="*/ 16 h 291"/>
                <a:gd name="T26" fmla="*/ 59 w 1660"/>
                <a:gd name="T27" fmla="*/ 17 h 291"/>
                <a:gd name="T28" fmla="*/ 59 w 1660"/>
                <a:gd name="T29" fmla="*/ 17 h 291"/>
                <a:gd name="T30" fmla="*/ 59 w 1660"/>
                <a:gd name="T31" fmla="*/ 17 h 291"/>
                <a:gd name="T32" fmla="*/ 60 w 1660"/>
                <a:gd name="T33" fmla="*/ 17 h 291"/>
                <a:gd name="T34" fmla="*/ 60 w 1660"/>
                <a:gd name="T35" fmla="*/ 17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Line 127"/>
            <p:cNvSpPr>
              <a:spLocks noChangeShapeType="1"/>
            </p:cNvSpPr>
            <p:nvPr/>
          </p:nvSpPr>
          <p:spPr bwMode="auto">
            <a:xfrm>
              <a:off x="1418" y="1598"/>
              <a:ext cx="306" cy="6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128"/>
            <p:cNvSpPr>
              <a:spLocks noEditPoints="1"/>
            </p:cNvSpPr>
            <p:nvPr/>
          </p:nvSpPr>
          <p:spPr bwMode="auto">
            <a:xfrm>
              <a:off x="1414" y="1661"/>
              <a:ext cx="315" cy="98"/>
            </a:xfrm>
            <a:custGeom>
              <a:avLst/>
              <a:gdLst>
                <a:gd name="T0" fmla="*/ 60 w 1660"/>
                <a:gd name="T1" fmla="*/ 0 h 402"/>
                <a:gd name="T2" fmla="*/ 60 w 1660"/>
                <a:gd name="T3" fmla="*/ 0 h 402"/>
                <a:gd name="T4" fmla="*/ 59 w 1660"/>
                <a:gd name="T5" fmla="*/ 0 h 402"/>
                <a:gd name="T6" fmla="*/ 59 w 1660"/>
                <a:gd name="T7" fmla="*/ 0 h 402"/>
                <a:gd name="T8" fmla="*/ 59 w 1660"/>
                <a:gd name="T9" fmla="*/ 1 h 402"/>
                <a:gd name="T10" fmla="*/ 59 w 1660"/>
                <a:gd name="T11" fmla="*/ 1 h 402"/>
                <a:gd name="T12" fmla="*/ 59 w 1660"/>
                <a:gd name="T13" fmla="*/ 1 h 402"/>
                <a:gd name="T14" fmla="*/ 60 w 1660"/>
                <a:gd name="T15" fmla="*/ 1 h 402"/>
                <a:gd name="T16" fmla="*/ 60 w 1660"/>
                <a:gd name="T17" fmla="*/ 0 h 402"/>
                <a:gd name="T18" fmla="*/ 0 w 1660"/>
                <a:gd name="T19" fmla="*/ 23 h 402"/>
                <a:gd name="T20" fmla="*/ 0 w 1660"/>
                <a:gd name="T21" fmla="*/ 24 h 402"/>
                <a:gd name="T22" fmla="*/ 1 w 1660"/>
                <a:gd name="T23" fmla="*/ 24 h 402"/>
                <a:gd name="T24" fmla="*/ 1 w 1660"/>
                <a:gd name="T25" fmla="*/ 24 h 402"/>
                <a:gd name="T26" fmla="*/ 1 w 1660"/>
                <a:gd name="T27" fmla="*/ 23 h 402"/>
                <a:gd name="T28" fmla="*/ 1 w 1660"/>
                <a:gd name="T29" fmla="*/ 23 h 402"/>
                <a:gd name="T30" fmla="*/ 0 w 1660"/>
                <a:gd name="T31" fmla="*/ 23 h 402"/>
                <a:gd name="T32" fmla="*/ 0 w 1660"/>
                <a:gd name="T33" fmla="*/ 23 h 402"/>
                <a:gd name="T34" fmla="*/ 0 w 1660"/>
                <a:gd name="T35" fmla="*/ 23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Line 129"/>
            <p:cNvSpPr>
              <a:spLocks noChangeShapeType="1"/>
            </p:cNvSpPr>
            <p:nvPr/>
          </p:nvSpPr>
          <p:spPr bwMode="auto">
            <a:xfrm flipH="1">
              <a:off x="1418" y="1664"/>
              <a:ext cx="306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130"/>
            <p:cNvSpPr>
              <a:spLocks noEditPoints="1"/>
            </p:cNvSpPr>
            <p:nvPr/>
          </p:nvSpPr>
          <p:spPr bwMode="auto">
            <a:xfrm>
              <a:off x="1414" y="1934"/>
              <a:ext cx="281" cy="6"/>
            </a:xfrm>
            <a:custGeom>
              <a:avLst/>
              <a:gdLst>
                <a:gd name="T0" fmla="*/ 0 w 1481"/>
                <a:gd name="T1" fmla="*/ 1 h 24"/>
                <a:gd name="T2" fmla="*/ 0 w 1481"/>
                <a:gd name="T3" fmla="*/ 1 h 24"/>
                <a:gd name="T4" fmla="*/ 0 w 1481"/>
                <a:gd name="T5" fmla="*/ 2 h 24"/>
                <a:gd name="T6" fmla="*/ 1 w 1481"/>
                <a:gd name="T7" fmla="*/ 1 h 24"/>
                <a:gd name="T8" fmla="*/ 1 w 1481"/>
                <a:gd name="T9" fmla="*/ 1 h 24"/>
                <a:gd name="T10" fmla="*/ 1 w 1481"/>
                <a:gd name="T11" fmla="*/ 0 h 24"/>
                <a:gd name="T12" fmla="*/ 0 w 1481"/>
                <a:gd name="T13" fmla="*/ 0 h 24"/>
                <a:gd name="T14" fmla="*/ 0 w 1481"/>
                <a:gd name="T15" fmla="*/ 0 h 24"/>
                <a:gd name="T16" fmla="*/ 0 w 1481"/>
                <a:gd name="T17" fmla="*/ 1 h 24"/>
                <a:gd name="T18" fmla="*/ 53 w 1481"/>
                <a:gd name="T19" fmla="*/ 1 h 24"/>
                <a:gd name="T20" fmla="*/ 53 w 1481"/>
                <a:gd name="T21" fmla="*/ 0 h 24"/>
                <a:gd name="T22" fmla="*/ 53 w 1481"/>
                <a:gd name="T23" fmla="*/ 0 h 24"/>
                <a:gd name="T24" fmla="*/ 53 w 1481"/>
                <a:gd name="T25" fmla="*/ 0 h 24"/>
                <a:gd name="T26" fmla="*/ 52 w 1481"/>
                <a:gd name="T27" fmla="*/ 1 h 24"/>
                <a:gd name="T28" fmla="*/ 53 w 1481"/>
                <a:gd name="T29" fmla="*/ 1 h 24"/>
                <a:gd name="T30" fmla="*/ 53 w 1481"/>
                <a:gd name="T31" fmla="*/ 2 h 24"/>
                <a:gd name="T32" fmla="*/ 53 w 1481"/>
                <a:gd name="T33" fmla="*/ 1 h 24"/>
                <a:gd name="T34" fmla="*/ 53 w 1481"/>
                <a:gd name="T35" fmla="*/ 1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Line 131"/>
            <p:cNvSpPr>
              <a:spLocks noChangeShapeType="1"/>
            </p:cNvSpPr>
            <p:nvPr/>
          </p:nvSpPr>
          <p:spPr bwMode="auto">
            <a:xfrm>
              <a:off x="1418" y="1937"/>
              <a:ext cx="27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Line 132"/>
            <p:cNvSpPr>
              <a:spLocks noChangeShapeType="1"/>
            </p:cNvSpPr>
            <p:nvPr/>
          </p:nvSpPr>
          <p:spPr bwMode="auto">
            <a:xfrm flipH="1" flipV="1">
              <a:off x="1692" y="1937"/>
              <a:ext cx="149" cy="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Line 133"/>
            <p:cNvSpPr>
              <a:spLocks noChangeShapeType="1"/>
            </p:cNvSpPr>
            <p:nvPr/>
          </p:nvSpPr>
          <p:spPr bwMode="auto">
            <a:xfrm>
              <a:off x="1416" y="1466"/>
              <a:ext cx="0" cy="1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Line 134"/>
            <p:cNvSpPr>
              <a:spLocks noChangeShapeType="1"/>
            </p:cNvSpPr>
            <p:nvPr/>
          </p:nvSpPr>
          <p:spPr bwMode="auto">
            <a:xfrm flipV="1">
              <a:off x="1008" y="1849"/>
              <a:ext cx="127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Line 135"/>
            <p:cNvSpPr>
              <a:spLocks noChangeShapeType="1"/>
            </p:cNvSpPr>
            <p:nvPr/>
          </p:nvSpPr>
          <p:spPr bwMode="auto">
            <a:xfrm flipH="1">
              <a:off x="1726" y="1543"/>
              <a:ext cx="98" cy="1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Rectangle 136"/>
            <p:cNvSpPr>
              <a:spLocks noChangeArrowheads="1"/>
            </p:cNvSpPr>
            <p:nvPr/>
          </p:nvSpPr>
          <p:spPr bwMode="auto">
            <a:xfrm>
              <a:off x="1193" y="157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99" name="Rectangle 137"/>
            <p:cNvSpPr>
              <a:spLocks noChangeArrowheads="1"/>
            </p:cNvSpPr>
            <p:nvPr/>
          </p:nvSpPr>
          <p:spPr bwMode="auto">
            <a:xfrm>
              <a:off x="1184" y="183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00" name="Rectangle 138"/>
            <p:cNvSpPr>
              <a:spLocks noChangeArrowheads="1"/>
            </p:cNvSpPr>
            <p:nvPr/>
          </p:nvSpPr>
          <p:spPr bwMode="auto">
            <a:xfrm>
              <a:off x="1448" y="1564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01" name="Rectangle 139"/>
            <p:cNvSpPr>
              <a:spLocks noChangeArrowheads="1"/>
            </p:cNvSpPr>
            <p:nvPr/>
          </p:nvSpPr>
          <p:spPr bwMode="auto">
            <a:xfrm>
              <a:off x="1448" y="171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02" name="Rectangle 140"/>
            <p:cNvSpPr>
              <a:spLocks noChangeArrowheads="1"/>
            </p:cNvSpPr>
            <p:nvPr/>
          </p:nvSpPr>
          <p:spPr bwMode="auto">
            <a:xfrm>
              <a:off x="1448" y="1915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03" name="Rectangle 141"/>
            <p:cNvSpPr>
              <a:spLocks noChangeArrowheads="1"/>
            </p:cNvSpPr>
            <p:nvPr/>
          </p:nvSpPr>
          <p:spPr bwMode="auto">
            <a:xfrm>
              <a:off x="1757" y="1634"/>
              <a:ext cx="37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04" name="Rectangle 142"/>
            <p:cNvSpPr>
              <a:spLocks noChangeArrowheads="1"/>
            </p:cNvSpPr>
            <p:nvPr/>
          </p:nvSpPr>
          <p:spPr bwMode="auto">
            <a:xfrm>
              <a:off x="1721" y="190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cxnSp>
          <p:nvCxnSpPr>
            <p:cNvPr id="405" name="AutoShape 143"/>
            <p:cNvCxnSpPr>
              <a:cxnSpLocks noChangeShapeType="1"/>
              <a:stCxn id="398" idx="3"/>
              <a:endCxn id="400" idx="1"/>
            </p:cNvCxnSpPr>
            <p:nvPr/>
          </p:nvCxnSpPr>
          <p:spPr bwMode="auto">
            <a:xfrm flipV="1">
              <a:off x="1229" y="1599"/>
              <a:ext cx="21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6" name="AutoShape 144"/>
            <p:cNvCxnSpPr>
              <a:cxnSpLocks noChangeShapeType="1"/>
              <a:stCxn id="398" idx="3"/>
              <a:endCxn id="401" idx="1"/>
            </p:cNvCxnSpPr>
            <p:nvPr/>
          </p:nvCxnSpPr>
          <p:spPr bwMode="auto">
            <a:xfrm>
              <a:off x="1229" y="1611"/>
              <a:ext cx="219" cy="14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7" name="AutoShape 145"/>
            <p:cNvCxnSpPr>
              <a:cxnSpLocks noChangeShapeType="1"/>
              <a:stCxn id="399" idx="3"/>
              <a:endCxn id="401" idx="1"/>
            </p:cNvCxnSpPr>
            <p:nvPr/>
          </p:nvCxnSpPr>
          <p:spPr bwMode="auto">
            <a:xfrm flipV="1">
              <a:off x="1220" y="1751"/>
              <a:ext cx="228" cy="1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8" name="AutoShape 146"/>
            <p:cNvCxnSpPr>
              <a:cxnSpLocks noChangeShapeType="1"/>
              <a:stCxn id="399" idx="3"/>
              <a:endCxn id="402" idx="1"/>
            </p:cNvCxnSpPr>
            <p:nvPr/>
          </p:nvCxnSpPr>
          <p:spPr bwMode="auto">
            <a:xfrm>
              <a:off x="1220" y="1868"/>
              <a:ext cx="228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" name="AutoShape 147"/>
            <p:cNvCxnSpPr>
              <a:cxnSpLocks noChangeShapeType="1"/>
              <a:stCxn id="401" idx="3"/>
              <a:endCxn id="403" idx="1"/>
            </p:cNvCxnSpPr>
            <p:nvPr/>
          </p:nvCxnSpPr>
          <p:spPr bwMode="auto">
            <a:xfrm flipV="1">
              <a:off x="1484" y="1669"/>
              <a:ext cx="273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" name="AutoShape 148"/>
            <p:cNvCxnSpPr>
              <a:cxnSpLocks noChangeShapeType="1"/>
              <a:stCxn id="402" idx="3"/>
              <a:endCxn id="404" idx="1"/>
            </p:cNvCxnSpPr>
            <p:nvPr/>
          </p:nvCxnSpPr>
          <p:spPr bwMode="auto">
            <a:xfrm flipV="1">
              <a:off x="1484" y="1938"/>
              <a:ext cx="237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" name="AutoShape 149"/>
            <p:cNvCxnSpPr>
              <a:cxnSpLocks noChangeShapeType="1"/>
              <a:stCxn id="404" idx="0"/>
              <a:endCxn id="403" idx="2"/>
            </p:cNvCxnSpPr>
            <p:nvPr/>
          </p:nvCxnSpPr>
          <p:spPr bwMode="auto">
            <a:xfrm flipV="1">
              <a:off x="1739" y="1704"/>
              <a:ext cx="37" cy="1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" name="AutoShape 150"/>
            <p:cNvCxnSpPr>
              <a:cxnSpLocks noChangeShapeType="1"/>
              <a:stCxn id="399" idx="0"/>
              <a:endCxn id="398" idx="2"/>
            </p:cNvCxnSpPr>
            <p:nvPr/>
          </p:nvCxnSpPr>
          <p:spPr bwMode="auto">
            <a:xfrm flipV="1">
              <a:off x="1202" y="1646"/>
              <a:ext cx="9" cy="1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3" name="AutoShape 151"/>
            <p:cNvCxnSpPr>
              <a:cxnSpLocks noChangeShapeType="1"/>
              <a:stCxn id="400" idx="3"/>
              <a:endCxn id="403" idx="1"/>
            </p:cNvCxnSpPr>
            <p:nvPr/>
          </p:nvCxnSpPr>
          <p:spPr bwMode="auto">
            <a:xfrm>
              <a:off x="1484" y="1599"/>
              <a:ext cx="273" cy="7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4" name="AutoShape 152"/>
            <p:cNvCxnSpPr>
              <a:cxnSpLocks noChangeShapeType="1"/>
              <a:endCxn id="398" idx="1"/>
            </p:cNvCxnSpPr>
            <p:nvPr/>
          </p:nvCxnSpPr>
          <p:spPr bwMode="auto">
            <a:xfrm>
              <a:off x="1100" y="1557"/>
              <a:ext cx="93" cy="5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5" name="AutoShape 153"/>
            <p:cNvCxnSpPr>
              <a:cxnSpLocks noChangeShapeType="1"/>
              <a:endCxn id="399" idx="1"/>
            </p:cNvCxnSpPr>
            <p:nvPr/>
          </p:nvCxnSpPr>
          <p:spPr bwMode="auto">
            <a:xfrm flipV="1">
              <a:off x="1109" y="1868"/>
              <a:ext cx="75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6" name="AutoShape 154"/>
            <p:cNvCxnSpPr>
              <a:cxnSpLocks noChangeShapeType="1"/>
              <a:stCxn id="400" idx="0"/>
            </p:cNvCxnSpPr>
            <p:nvPr/>
          </p:nvCxnSpPr>
          <p:spPr bwMode="auto">
            <a:xfrm flipV="1">
              <a:off x="1466" y="1503"/>
              <a:ext cx="19" cy="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7" name="AutoShape 155"/>
            <p:cNvCxnSpPr>
              <a:cxnSpLocks noChangeShapeType="1"/>
              <a:stCxn id="404" idx="3"/>
              <a:endCxn id="421" idx="1"/>
            </p:cNvCxnSpPr>
            <p:nvPr/>
          </p:nvCxnSpPr>
          <p:spPr bwMode="auto">
            <a:xfrm>
              <a:off x="1757" y="1938"/>
              <a:ext cx="19" cy="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8" name="AutoShape 156"/>
            <p:cNvCxnSpPr>
              <a:cxnSpLocks noChangeShapeType="1"/>
              <a:stCxn id="403" idx="3"/>
            </p:cNvCxnSpPr>
            <p:nvPr/>
          </p:nvCxnSpPr>
          <p:spPr bwMode="auto">
            <a:xfrm flipV="1">
              <a:off x="1794" y="1576"/>
              <a:ext cx="54" cy="9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9" name="Text Box 157"/>
            <p:cNvSpPr txBox="1">
              <a:spLocks noChangeArrowheads="1"/>
            </p:cNvSpPr>
            <p:nvPr/>
          </p:nvSpPr>
          <p:spPr bwMode="auto">
            <a:xfrm>
              <a:off x="1012" y="146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 dirty="0"/>
                <a:t>A</a:t>
              </a:r>
            </a:p>
          </p:txBody>
        </p:sp>
        <p:sp>
          <p:nvSpPr>
            <p:cNvPr id="420" name="Text Box 158"/>
            <p:cNvSpPr txBox="1">
              <a:spLocks noChangeArrowheads="1"/>
            </p:cNvSpPr>
            <p:nvPr/>
          </p:nvSpPr>
          <p:spPr bwMode="auto">
            <a:xfrm>
              <a:off x="1008" y="185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B</a:t>
              </a:r>
            </a:p>
          </p:txBody>
        </p:sp>
        <p:sp>
          <p:nvSpPr>
            <p:cNvPr id="421" name="Text Box 159"/>
            <p:cNvSpPr txBox="1">
              <a:spLocks noChangeArrowheads="1"/>
            </p:cNvSpPr>
            <p:nvPr/>
          </p:nvSpPr>
          <p:spPr bwMode="auto">
            <a:xfrm>
              <a:off x="1776" y="1889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E</a:t>
              </a:r>
            </a:p>
          </p:txBody>
        </p:sp>
        <p:sp>
          <p:nvSpPr>
            <p:cNvPr id="422" name="Text Box 160"/>
            <p:cNvSpPr txBox="1">
              <a:spLocks noChangeArrowheads="1"/>
            </p:cNvSpPr>
            <p:nvPr/>
          </p:nvSpPr>
          <p:spPr bwMode="auto">
            <a:xfrm>
              <a:off x="1780" y="1474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D</a:t>
              </a:r>
            </a:p>
          </p:txBody>
        </p:sp>
        <p:sp>
          <p:nvSpPr>
            <p:cNvPr id="423" name="Text Box 161"/>
            <p:cNvSpPr txBox="1">
              <a:spLocks noChangeArrowheads="1"/>
            </p:cNvSpPr>
            <p:nvPr/>
          </p:nvSpPr>
          <p:spPr bwMode="auto">
            <a:xfrm>
              <a:off x="1401" y="1392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C</a:t>
              </a:r>
            </a:p>
          </p:txBody>
        </p:sp>
      </p:grpSp>
      <p:sp>
        <p:nvSpPr>
          <p:cNvPr id="424" name="AutoShape 2"/>
          <p:cNvSpPr>
            <a:spLocks noChangeArrowheads="1"/>
          </p:cNvSpPr>
          <p:nvPr/>
        </p:nvSpPr>
        <p:spPr bwMode="auto">
          <a:xfrm>
            <a:off x="4495800" y="5918835"/>
            <a:ext cx="1371600" cy="853440"/>
          </a:xfrm>
          <a:prstGeom prst="wedgeRectCallout">
            <a:avLst>
              <a:gd name="adj1" fmla="val -65280"/>
              <a:gd name="adj2" fmla="val -2336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endParaRPr lang="en-US"/>
          </a:p>
        </p:txBody>
      </p:sp>
      <p:grpSp>
        <p:nvGrpSpPr>
          <p:cNvPr id="425" name="Group 119"/>
          <p:cNvGrpSpPr>
            <a:grpSpLocks/>
          </p:cNvGrpSpPr>
          <p:nvPr/>
        </p:nvGrpSpPr>
        <p:grpSpPr bwMode="auto">
          <a:xfrm>
            <a:off x="4419600" y="5848350"/>
            <a:ext cx="1479550" cy="933450"/>
            <a:chOff x="1008" y="1392"/>
            <a:chExt cx="932" cy="630"/>
          </a:xfrm>
        </p:grpSpPr>
        <p:sp>
          <p:nvSpPr>
            <p:cNvPr id="426" name="Freeform 120"/>
            <p:cNvSpPr>
              <a:spLocks noEditPoints="1"/>
            </p:cNvSpPr>
            <p:nvPr/>
          </p:nvSpPr>
          <p:spPr bwMode="auto">
            <a:xfrm>
              <a:off x="1134" y="1595"/>
              <a:ext cx="284" cy="6"/>
            </a:xfrm>
            <a:custGeom>
              <a:avLst/>
              <a:gdLst>
                <a:gd name="T0" fmla="*/ 54 w 1500"/>
                <a:gd name="T1" fmla="*/ 1 h 22"/>
                <a:gd name="T2" fmla="*/ 54 w 1500"/>
                <a:gd name="T3" fmla="*/ 0 h 22"/>
                <a:gd name="T4" fmla="*/ 53 w 1500"/>
                <a:gd name="T5" fmla="*/ 0 h 22"/>
                <a:gd name="T6" fmla="*/ 53 w 1500"/>
                <a:gd name="T7" fmla="*/ 0 h 22"/>
                <a:gd name="T8" fmla="*/ 53 w 1500"/>
                <a:gd name="T9" fmla="*/ 1 h 22"/>
                <a:gd name="T10" fmla="*/ 53 w 1500"/>
                <a:gd name="T11" fmla="*/ 1 h 22"/>
                <a:gd name="T12" fmla="*/ 53 w 1500"/>
                <a:gd name="T13" fmla="*/ 2 h 22"/>
                <a:gd name="T14" fmla="*/ 54 w 1500"/>
                <a:gd name="T15" fmla="*/ 1 h 22"/>
                <a:gd name="T16" fmla="*/ 54 w 1500"/>
                <a:gd name="T17" fmla="*/ 1 h 22"/>
                <a:gd name="T18" fmla="*/ 0 w 1500"/>
                <a:gd name="T19" fmla="*/ 1 h 22"/>
                <a:gd name="T20" fmla="*/ 0 w 1500"/>
                <a:gd name="T21" fmla="*/ 1 h 22"/>
                <a:gd name="T22" fmla="*/ 0 w 1500"/>
                <a:gd name="T23" fmla="*/ 2 h 22"/>
                <a:gd name="T24" fmla="*/ 1 w 1500"/>
                <a:gd name="T25" fmla="*/ 1 h 22"/>
                <a:gd name="T26" fmla="*/ 1 w 1500"/>
                <a:gd name="T27" fmla="*/ 1 h 22"/>
                <a:gd name="T28" fmla="*/ 1 w 1500"/>
                <a:gd name="T29" fmla="*/ 0 h 22"/>
                <a:gd name="T30" fmla="*/ 0 w 1500"/>
                <a:gd name="T31" fmla="*/ 0 h 22"/>
                <a:gd name="T32" fmla="*/ 0 w 1500"/>
                <a:gd name="T33" fmla="*/ 0 h 22"/>
                <a:gd name="T34" fmla="*/ 0 w 1500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Line 121"/>
            <p:cNvSpPr>
              <a:spLocks noChangeShapeType="1"/>
            </p:cNvSpPr>
            <p:nvPr/>
          </p:nvSpPr>
          <p:spPr bwMode="auto">
            <a:xfrm flipH="1">
              <a:off x="1138" y="1598"/>
              <a:ext cx="27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122"/>
            <p:cNvSpPr>
              <a:spLocks noEditPoints="1"/>
            </p:cNvSpPr>
            <p:nvPr/>
          </p:nvSpPr>
          <p:spPr bwMode="auto">
            <a:xfrm>
              <a:off x="1134" y="1753"/>
              <a:ext cx="284" cy="99"/>
            </a:xfrm>
            <a:custGeom>
              <a:avLst/>
              <a:gdLst>
                <a:gd name="T0" fmla="*/ 0 w 1500"/>
                <a:gd name="T1" fmla="*/ 24 h 403"/>
                <a:gd name="T2" fmla="*/ 0 w 1500"/>
                <a:gd name="T3" fmla="*/ 24 h 403"/>
                <a:gd name="T4" fmla="*/ 1 w 1500"/>
                <a:gd name="T5" fmla="*/ 24 h 403"/>
                <a:gd name="T6" fmla="*/ 1 w 1500"/>
                <a:gd name="T7" fmla="*/ 24 h 403"/>
                <a:gd name="T8" fmla="*/ 1 w 1500"/>
                <a:gd name="T9" fmla="*/ 24 h 403"/>
                <a:gd name="T10" fmla="*/ 1 w 1500"/>
                <a:gd name="T11" fmla="*/ 23 h 403"/>
                <a:gd name="T12" fmla="*/ 0 w 1500"/>
                <a:gd name="T13" fmla="*/ 23 h 403"/>
                <a:gd name="T14" fmla="*/ 0 w 1500"/>
                <a:gd name="T15" fmla="*/ 23 h 403"/>
                <a:gd name="T16" fmla="*/ 0 w 1500"/>
                <a:gd name="T17" fmla="*/ 24 h 403"/>
                <a:gd name="T18" fmla="*/ 54 w 1500"/>
                <a:gd name="T19" fmla="*/ 0 h 403"/>
                <a:gd name="T20" fmla="*/ 54 w 1500"/>
                <a:gd name="T21" fmla="*/ 0 h 403"/>
                <a:gd name="T22" fmla="*/ 53 w 1500"/>
                <a:gd name="T23" fmla="*/ 0 h 403"/>
                <a:gd name="T24" fmla="*/ 53 w 1500"/>
                <a:gd name="T25" fmla="*/ 0 h 403"/>
                <a:gd name="T26" fmla="*/ 53 w 1500"/>
                <a:gd name="T27" fmla="*/ 1 h 403"/>
                <a:gd name="T28" fmla="*/ 53 w 1500"/>
                <a:gd name="T29" fmla="*/ 1 h 403"/>
                <a:gd name="T30" fmla="*/ 53 w 1500"/>
                <a:gd name="T31" fmla="*/ 1 h 403"/>
                <a:gd name="T32" fmla="*/ 54 w 1500"/>
                <a:gd name="T33" fmla="*/ 1 h 403"/>
                <a:gd name="T34" fmla="*/ 54 w 1500"/>
                <a:gd name="T35" fmla="*/ 0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Line 123"/>
            <p:cNvSpPr>
              <a:spLocks noChangeShapeType="1"/>
            </p:cNvSpPr>
            <p:nvPr/>
          </p:nvSpPr>
          <p:spPr bwMode="auto">
            <a:xfrm flipV="1">
              <a:off x="1138" y="1757"/>
              <a:ext cx="276" cy="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124"/>
            <p:cNvSpPr>
              <a:spLocks noEditPoints="1"/>
            </p:cNvSpPr>
            <p:nvPr/>
          </p:nvSpPr>
          <p:spPr bwMode="auto">
            <a:xfrm>
              <a:off x="1134" y="1846"/>
              <a:ext cx="284" cy="93"/>
            </a:xfrm>
            <a:custGeom>
              <a:avLst/>
              <a:gdLst>
                <a:gd name="T0" fmla="*/ 0 w 1500"/>
                <a:gd name="T1" fmla="*/ 0 h 381"/>
                <a:gd name="T2" fmla="*/ 0 w 1500"/>
                <a:gd name="T3" fmla="*/ 1 h 381"/>
                <a:gd name="T4" fmla="*/ 0 w 1500"/>
                <a:gd name="T5" fmla="*/ 1 h 381"/>
                <a:gd name="T6" fmla="*/ 1 w 1500"/>
                <a:gd name="T7" fmla="*/ 1 h 381"/>
                <a:gd name="T8" fmla="*/ 1 w 1500"/>
                <a:gd name="T9" fmla="*/ 1 h 381"/>
                <a:gd name="T10" fmla="*/ 1 w 1500"/>
                <a:gd name="T11" fmla="*/ 0 h 381"/>
                <a:gd name="T12" fmla="*/ 1 w 1500"/>
                <a:gd name="T13" fmla="*/ 0 h 381"/>
                <a:gd name="T14" fmla="*/ 0 w 1500"/>
                <a:gd name="T15" fmla="*/ 0 h 381"/>
                <a:gd name="T16" fmla="*/ 0 w 1500"/>
                <a:gd name="T17" fmla="*/ 0 h 381"/>
                <a:gd name="T18" fmla="*/ 54 w 1500"/>
                <a:gd name="T19" fmla="*/ 22 h 381"/>
                <a:gd name="T20" fmla="*/ 54 w 1500"/>
                <a:gd name="T21" fmla="*/ 22 h 381"/>
                <a:gd name="T22" fmla="*/ 53 w 1500"/>
                <a:gd name="T23" fmla="*/ 21 h 381"/>
                <a:gd name="T24" fmla="*/ 53 w 1500"/>
                <a:gd name="T25" fmla="*/ 21 h 381"/>
                <a:gd name="T26" fmla="*/ 53 w 1500"/>
                <a:gd name="T27" fmla="*/ 22 h 381"/>
                <a:gd name="T28" fmla="*/ 53 w 1500"/>
                <a:gd name="T29" fmla="*/ 22 h 381"/>
                <a:gd name="T30" fmla="*/ 53 w 1500"/>
                <a:gd name="T31" fmla="*/ 23 h 381"/>
                <a:gd name="T32" fmla="*/ 54 w 1500"/>
                <a:gd name="T33" fmla="*/ 23 h 381"/>
                <a:gd name="T34" fmla="*/ 54 w 1500"/>
                <a:gd name="T35" fmla="*/ 22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Line 125"/>
            <p:cNvSpPr>
              <a:spLocks noChangeShapeType="1"/>
            </p:cNvSpPr>
            <p:nvPr/>
          </p:nvSpPr>
          <p:spPr bwMode="auto">
            <a:xfrm>
              <a:off x="1138" y="1850"/>
              <a:ext cx="276" cy="8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126"/>
            <p:cNvSpPr>
              <a:spLocks noEditPoints="1"/>
            </p:cNvSpPr>
            <p:nvPr/>
          </p:nvSpPr>
          <p:spPr bwMode="auto">
            <a:xfrm>
              <a:off x="1414" y="1595"/>
              <a:ext cx="315" cy="71"/>
            </a:xfrm>
            <a:custGeom>
              <a:avLst/>
              <a:gdLst>
                <a:gd name="T0" fmla="*/ 0 w 1660"/>
                <a:gd name="T1" fmla="*/ 0 h 291"/>
                <a:gd name="T2" fmla="*/ 0 w 1660"/>
                <a:gd name="T3" fmla="*/ 1 h 291"/>
                <a:gd name="T4" fmla="*/ 0 w 1660"/>
                <a:gd name="T5" fmla="*/ 1 h 291"/>
                <a:gd name="T6" fmla="*/ 1 w 1660"/>
                <a:gd name="T7" fmla="*/ 1 h 291"/>
                <a:gd name="T8" fmla="*/ 1 w 1660"/>
                <a:gd name="T9" fmla="*/ 1 h 291"/>
                <a:gd name="T10" fmla="*/ 1 w 1660"/>
                <a:gd name="T11" fmla="*/ 0 h 291"/>
                <a:gd name="T12" fmla="*/ 1 w 1660"/>
                <a:gd name="T13" fmla="*/ 0 h 291"/>
                <a:gd name="T14" fmla="*/ 0 w 1660"/>
                <a:gd name="T15" fmla="*/ 0 h 291"/>
                <a:gd name="T16" fmla="*/ 0 w 1660"/>
                <a:gd name="T17" fmla="*/ 0 h 291"/>
                <a:gd name="T18" fmla="*/ 60 w 1660"/>
                <a:gd name="T19" fmla="*/ 17 h 291"/>
                <a:gd name="T20" fmla="*/ 60 w 1660"/>
                <a:gd name="T21" fmla="*/ 16 h 291"/>
                <a:gd name="T22" fmla="*/ 59 w 1660"/>
                <a:gd name="T23" fmla="*/ 16 h 291"/>
                <a:gd name="T24" fmla="*/ 59 w 1660"/>
                <a:gd name="T25" fmla="*/ 16 h 291"/>
                <a:gd name="T26" fmla="*/ 59 w 1660"/>
                <a:gd name="T27" fmla="*/ 17 h 291"/>
                <a:gd name="T28" fmla="*/ 59 w 1660"/>
                <a:gd name="T29" fmla="*/ 17 h 291"/>
                <a:gd name="T30" fmla="*/ 59 w 1660"/>
                <a:gd name="T31" fmla="*/ 17 h 291"/>
                <a:gd name="T32" fmla="*/ 60 w 1660"/>
                <a:gd name="T33" fmla="*/ 17 h 291"/>
                <a:gd name="T34" fmla="*/ 60 w 1660"/>
                <a:gd name="T35" fmla="*/ 17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Line 127"/>
            <p:cNvSpPr>
              <a:spLocks noChangeShapeType="1"/>
            </p:cNvSpPr>
            <p:nvPr/>
          </p:nvSpPr>
          <p:spPr bwMode="auto">
            <a:xfrm>
              <a:off x="1418" y="1598"/>
              <a:ext cx="306" cy="6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128"/>
            <p:cNvSpPr>
              <a:spLocks noEditPoints="1"/>
            </p:cNvSpPr>
            <p:nvPr/>
          </p:nvSpPr>
          <p:spPr bwMode="auto">
            <a:xfrm>
              <a:off x="1414" y="1661"/>
              <a:ext cx="315" cy="98"/>
            </a:xfrm>
            <a:custGeom>
              <a:avLst/>
              <a:gdLst>
                <a:gd name="T0" fmla="*/ 60 w 1660"/>
                <a:gd name="T1" fmla="*/ 0 h 402"/>
                <a:gd name="T2" fmla="*/ 60 w 1660"/>
                <a:gd name="T3" fmla="*/ 0 h 402"/>
                <a:gd name="T4" fmla="*/ 59 w 1660"/>
                <a:gd name="T5" fmla="*/ 0 h 402"/>
                <a:gd name="T6" fmla="*/ 59 w 1660"/>
                <a:gd name="T7" fmla="*/ 0 h 402"/>
                <a:gd name="T8" fmla="*/ 59 w 1660"/>
                <a:gd name="T9" fmla="*/ 1 h 402"/>
                <a:gd name="T10" fmla="*/ 59 w 1660"/>
                <a:gd name="T11" fmla="*/ 1 h 402"/>
                <a:gd name="T12" fmla="*/ 59 w 1660"/>
                <a:gd name="T13" fmla="*/ 1 h 402"/>
                <a:gd name="T14" fmla="*/ 60 w 1660"/>
                <a:gd name="T15" fmla="*/ 1 h 402"/>
                <a:gd name="T16" fmla="*/ 60 w 1660"/>
                <a:gd name="T17" fmla="*/ 0 h 402"/>
                <a:gd name="T18" fmla="*/ 0 w 1660"/>
                <a:gd name="T19" fmla="*/ 23 h 402"/>
                <a:gd name="T20" fmla="*/ 0 w 1660"/>
                <a:gd name="T21" fmla="*/ 24 h 402"/>
                <a:gd name="T22" fmla="*/ 1 w 1660"/>
                <a:gd name="T23" fmla="*/ 24 h 402"/>
                <a:gd name="T24" fmla="*/ 1 w 1660"/>
                <a:gd name="T25" fmla="*/ 24 h 402"/>
                <a:gd name="T26" fmla="*/ 1 w 1660"/>
                <a:gd name="T27" fmla="*/ 23 h 402"/>
                <a:gd name="T28" fmla="*/ 1 w 1660"/>
                <a:gd name="T29" fmla="*/ 23 h 402"/>
                <a:gd name="T30" fmla="*/ 0 w 1660"/>
                <a:gd name="T31" fmla="*/ 23 h 402"/>
                <a:gd name="T32" fmla="*/ 0 w 1660"/>
                <a:gd name="T33" fmla="*/ 23 h 402"/>
                <a:gd name="T34" fmla="*/ 0 w 1660"/>
                <a:gd name="T35" fmla="*/ 23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Line 129"/>
            <p:cNvSpPr>
              <a:spLocks noChangeShapeType="1"/>
            </p:cNvSpPr>
            <p:nvPr/>
          </p:nvSpPr>
          <p:spPr bwMode="auto">
            <a:xfrm flipH="1">
              <a:off x="1418" y="1664"/>
              <a:ext cx="306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130"/>
            <p:cNvSpPr>
              <a:spLocks noEditPoints="1"/>
            </p:cNvSpPr>
            <p:nvPr/>
          </p:nvSpPr>
          <p:spPr bwMode="auto">
            <a:xfrm>
              <a:off x="1414" y="1934"/>
              <a:ext cx="281" cy="6"/>
            </a:xfrm>
            <a:custGeom>
              <a:avLst/>
              <a:gdLst>
                <a:gd name="T0" fmla="*/ 0 w 1481"/>
                <a:gd name="T1" fmla="*/ 1 h 24"/>
                <a:gd name="T2" fmla="*/ 0 w 1481"/>
                <a:gd name="T3" fmla="*/ 1 h 24"/>
                <a:gd name="T4" fmla="*/ 0 w 1481"/>
                <a:gd name="T5" fmla="*/ 2 h 24"/>
                <a:gd name="T6" fmla="*/ 1 w 1481"/>
                <a:gd name="T7" fmla="*/ 1 h 24"/>
                <a:gd name="T8" fmla="*/ 1 w 1481"/>
                <a:gd name="T9" fmla="*/ 1 h 24"/>
                <a:gd name="T10" fmla="*/ 1 w 1481"/>
                <a:gd name="T11" fmla="*/ 0 h 24"/>
                <a:gd name="T12" fmla="*/ 0 w 1481"/>
                <a:gd name="T13" fmla="*/ 0 h 24"/>
                <a:gd name="T14" fmla="*/ 0 w 1481"/>
                <a:gd name="T15" fmla="*/ 0 h 24"/>
                <a:gd name="T16" fmla="*/ 0 w 1481"/>
                <a:gd name="T17" fmla="*/ 1 h 24"/>
                <a:gd name="T18" fmla="*/ 53 w 1481"/>
                <a:gd name="T19" fmla="*/ 1 h 24"/>
                <a:gd name="T20" fmla="*/ 53 w 1481"/>
                <a:gd name="T21" fmla="*/ 0 h 24"/>
                <a:gd name="T22" fmla="*/ 53 w 1481"/>
                <a:gd name="T23" fmla="*/ 0 h 24"/>
                <a:gd name="T24" fmla="*/ 53 w 1481"/>
                <a:gd name="T25" fmla="*/ 0 h 24"/>
                <a:gd name="T26" fmla="*/ 52 w 1481"/>
                <a:gd name="T27" fmla="*/ 1 h 24"/>
                <a:gd name="T28" fmla="*/ 53 w 1481"/>
                <a:gd name="T29" fmla="*/ 1 h 24"/>
                <a:gd name="T30" fmla="*/ 53 w 1481"/>
                <a:gd name="T31" fmla="*/ 2 h 24"/>
                <a:gd name="T32" fmla="*/ 53 w 1481"/>
                <a:gd name="T33" fmla="*/ 1 h 24"/>
                <a:gd name="T34" fmla="*/ 53 w 1481"/>
                <a:gd name="T35" fmla="*/ 1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Line 131"/>
            <p:cNvSpPr>
              <a:spLocks noChangeShapeType="1"/>
            </p:cNvSpPr>
            <p:nvPr/>
          </p:nvSpPr>
          <p:spPr bwMode="auto">
            <a:xfrm>
              <a:off x="1418" y="1937"/>
              <a:ext cx="27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Line 132"/>
            <p:cNvSpPr>
              <a:spLocks noChangeShapeType="1"/>
            </p:cNvSpPr>
            <p:nvPr/>
          </p:nvSpPr>
          <p:spPr bwMode="auto">
            <a:xfrm flipH="1" flipV="1">
              <a:off x="1692" y="1937"/>
              <a:ext cx="149" cy="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Line 133"/>
            <p:cNvSpPr>
              <a:spLocks noChangeShapeType="1"/>
            </p:cNvSpPr>
            <p:nvPr/>
          </p:nvSpPr>
          <p:spPr bwMode="auto">
            <a:xfrm>
              <a:off x="1416" y="1466"/>
              <a:ext cx="0" cy="1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Line 134"/>
            <p:cNvSpPr>
              <a:spLocks noChangeShapeType="1"/>
            </p:cNvSpPr>
            <p:nvPr/>
          </p:nvSpPr>
          <p:spPr bwMode="auto">
            <a:xfrm flipV="1">
              <a:off x="1008" y="1849"/>
              <a:ext cx="127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Line 135"/>
            <p:cNvSpPr>
              <a:spLocks noChangeShapeType="1"/>
            </p:cNvSpPr>
            <p:nvPr/>
          </p:nvSpPr>
          <p:spPr bwMode="auto">
            <a:xfrm flipH="1">
              <a:off x="1726" y="1543"/>
              <a:ext cx="98" cy="1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Rectangle 136"/>
            <p:cNvSpPr>
              <a:spLocks noChangeArrowheads="1"/>
            </p:cNvSpPr>
            <p:nvPr/>
          </p:nvSpPr>
          <p:spPr bwMode="auto">
            <a:xfrm>
              <a:off x="1193" y="157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43" name="Rectangle 137"/>
            <p:cNvSpPr>
              <a:spLocks noChangeArrowheads="1"/>
            </p:cNvSpPr>
            <p:nvPr/>
          </p:nvSpPr>
          <p:spPr bwMode="auto">
            <a:xfrm>
              <a:off x="1184" y="183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44" name="Rectangle 138"/>
            <p:cNvSpPr>
              <a:spLocks noChangeArrowheads="1"/>
            </p:cNvSpPr>
            <p:nvPr/>
          </p:nvSpPr>
          <p:spPr bwMode="auto">
            <a:xfrm>
              <a:off x="1448" y="1564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45" name="Rectangle 139"/>
            <p:cNvSpPr>
              <a:spLocks noChangeArrowheads="1"/>
            </p:cNvSpPr>
            <p:nvPr/>
          </p:nvSpPr>
          <p:spPr bwMode="auto">
            <a:xfrm>
              <a:off x="1448" y="171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46" name="Rectangle 140"/>
            <p:cNvSpPr>
              <a:spLocks noChangeArrowheads="1"/>
            </p:cNvSpPr>
            <p:nvPr/>
          </p:nvSpPr>
          <p:spPr bwMode="auto">
            <a:xfrm>
              <a:off x="1448" y="1915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47" name="Rectangle 141"/>
            <p:cNvSpPr>
              <a:spLocks noChangeArrowheads="1"/>
            </p:cNvSpPr>
            <p:nvPr/>
          </p:nvSpPr>
          <p:spPr bwMode="auto">
            <a:xfrm>
              <a:off x="1757" y="1634"/>
              <a:ext cx="37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48" name="Rectangle 142"/>
            <p:cNvSpPr>
              <a:spLocks noChangeArrowheads="1"/>
            </p:cNvSpPr>
            <p:nvPr/>
          </p:nvSpPr>
          <p:spPr bwMode="auto">
            <a:xfrm>
              <a:off x="1721" y="190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cxnSp>
          <p:nvCxnSpPr>
            <p:cNvPr id="449" name="AutoShape 143"/>
            <p:cNvCxnSpPr>
              <a:cxnSpLocks noChangeShapeType="1"/>
              <a:stCxn id="442" idx="3"/>
              <a:endCxn id="444" idx="1"/>
            </p:cNvCxnSpPr>
            <p:nvPr/>
          </p:nvCxnSpPr>
          <p:spPr bwMode="auto">
            <a:xfrm flipV="1">
              <a:off x="1229" y="1599"/>
              <a:ext cx="21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" name="AutoShape 144"/>
            <p:cNvCxnSpPr>
              <a:cxnSpLocks noChangeShapeType="1"/>
              <a:stCxn id="442" idx="3"/>
              <a:endCxn id="445" idx="1"/>
            </p:cNvCxnSpPr>
            <p:nvPr/>
          </p:nvCxnSpPr>
          <p:spPr bwMode="auto">
            <a:xfrm>
              <a:off x="1229" y="1611"/>
              <a:ext cx="219" cy="14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" name="AutoShape 145"/>
            <p:cNvCxnSpPr>
              <a:cxnSpLocks noChangeShapeType="1"/>
              <a:stCxn id="443" idx="3"/>
              <a:endCxn id="445" idx="1"/>
            </p:cNvCxnSpPr>
            <p:nvPr/>
          </p:nvCxnSpPr>
          <p:spPr bwMode="auto">
            <a:xfrm flipV="1">
              <a:off x="1220" y="1751"/>
              <a:ext cx="228" cy="1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2" name="AutoShape 146"/>
            <p:cNvCxnSpPr>
              <a:cxnSpLocks noChangeShapeType="1"/>
              <a:stCxn id="443" idx="3"/>
              <a:endCxn id="446" idx="1"/>
            </p:cNvCxnSpPr>
            <p:nvPr/>
          </p:nvCxnSpPr>
          <p:spPr bwMode="auto">
            <a:xfrm>
              <a:off x="1220" y="1868"/>
              <a:ext cx="228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3" name="AutoShape 147"/>
            <p:cNvCxnSpPr>
              <a:cxnSpLocks noChangeShapeType="1"/>
              <a:stCxn id="445" idx="3"/>
              <a:endCxn id="447" idx="1"/>
            </p:cNvCxnSpPr>
            <p:nvPr/>
          </p:nvCxnSpPr>
          <p:spPr bwMode="auto">
            <a:xfrm flipV="1">
              <a:off x="1484" y="1669"/>
              <a:ext cx="273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4" name="AutoShape 148"/>
            <p:cNvCxnSpPr>
              <a:cxnSpLocks noChangeShapeType="1"/>
              <a:stCxn id="446" idx="3"/>
              <a:endCxn id="448" idx="1"/>
            </p:cNvCxnSpPr>
            <p:nvPr/>
          </p:nvCxnSpPr>
          <p:spPr bwMode="auto">
            <a:xfrm flipV="1">
              <a:off x="1484" y="1938"/>
              <a:ext cx="237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5" name="AutoShape 149"/>
            <p:cNvCxnSpPr>
              <a:cxnSpLocks noChangeShapeType="1"/>
              <a:stCxn id="448" idx="0"/>
              <a:endCxn id="447" idx="2"/>
            </p:cNvCxnSpPr>
            <p:nvPr/>
          </p:nvCxnSpPr>
          <p:spPr bwMode="auto">
            <a:xfrm flipV="1">
              <a:off x="1739" y="1704"/>
              <a:ext cx="37" cy="1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6" name="AutoShape 150"/>
            <p:cNvCxnSpPr>
              <a:cxnSpLocks noChangeShapeType="1"/>
              <a:stCxn id="443" idx="0"/>
              <a:endCxn id="442" idx="2"/>
            </p:cNvCxnSpPr>
            <p:nvPr/>
          </p:nvCxnSpPr>
          <p:spPr bwMode="auto">
            <a:xfrm flipV="1">
              <a:off x="1202" y="1646"/>
              <a:ext cx="9" cy="1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7" name="AutoShape 151"/>
            <p:cNvCxnSpPr>
              <a:cxnSpLocks noChangeShapeType="1"/>
              <a:stCxn id="444" idx="3"/>
              <a:endCxn id="447" idx="1"/>
            </p:cNvCxnSpPr>
            <p:nvPr/>
          </p:nvCxnSpPr>
          <p:spPr bwMode="auto">
            <a:xfrm>
              <a:off x="1484" y="1599"/>
              <a:ext cx="273" cy="7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8" name="AutoShape 152"/>
            <p:cNvCxnSpPr>
              <a:cxnSpLocks noChangeShapeType="1"/>
              <a:endCxn id="442" idx="1"/>
            </p:cNvCxnSpPr>
            <p:nvPr/>
          </p:nvCxnSpPr>
          <p:spPr bwMode="auto">
            <a:xfrm>
              <a:off x="1100" y="1557"/>
              <a:ext cx="93" cy="5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9" name="AutoShape 153"/>
            <p:cNvCxnSpPr>
              <a:cxnSpLocks noChangeShapeType="1"/>
              <a:endCxn id="443" idx="1"/>
            </p:cNvCxnSpPr>
            <p:nvPr/>
          </p:nvCxnSpPr>
          <p:spPr bwMode="auto">
            <a:xfrm flipV="1">
              <a:off x="1109" y="1868"/>
              <a:ext cx="75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" name="AutoShape 154"/>
            <p:cNvCxnSpPr>
              <a:cxnSpLocks noChangeShapeType="1"/>
              <a:stCxn id="444" idx="0"/>
            </p:cNvCxnSpPr>
            <p:nvPr/>
          </p:nvCxnSpPr>
          <p:spPr bwMode="auto">
            <a:xfrm flipV="1">
              <a:off x="1466" y="1503"/>
              <a:ext cx="19" cy="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" name="AutoShape 155"/>
            <p:cNvCxnSpPr>
              <a:cxnSpLocks noChangeShapeType="1"/>
              <a:stCxn id="448" idx="3"/>
              <a:endCxn id="465" idx="1"/>
            </p:cNvCxnSpPr>
            <p:nvPr/>
          </p:nvCxnSpPr>
          <p:spPr bwMode="auto">
            <a:xfrm>
              <a:off x="1757" y="1938"/>
              <a:ext cx="19" cy="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2" name="AutoShape 156"/>
            <p:cNvCxnSpPr>
              <a:cxnSpLocks noChangeShapeType="1"/>
              <a:stCxn id="447" idx="3"/>
            </p:cNvCxnSpPr>
            <p:nvPr/>
          </p:nvCxnSpPr>
          <p:spPr bwMode="auto">
            <a:xfrm flipV="1">
              <a:off x="1794" y="1576"/>
              <a:ext cx="54" cy="9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3" name="Text Box 157"/>
            <p:cNvSpPr txBox="1">
              <a:spLocks noChangeArrowheads="1"/>
            </p:cNvSpPr>
            <p:nvPr/>
          </p:nvSpPr>
          <p:spPr bwMode="auto">
            <a:xfrm>
              <a:off x="1012" y="146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 dirty="0"/>
                <a:t>A</a:t>
              </a:r>
            </a:p>
          </p:txBody>
        </p:sp>
        <p:sp>
          <p:nvSpPr>
            <p:cNvPr id="464" name="Text Box 158"/>
            <p:cNvSpPr txBox="1">
              <a:spLocks noChangeArrowheads="1"/>
            </p:cNvSpPr>
            <p:nvPr/>
          </p:nvSpPr>
          <p:spPr bwMode="auto">
            <a:xfrm>
              <a:off x="1008" y="185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B</a:t>
              </a:r>
            </a:p>
          </p:txBody>
        </p:sp>
        <p:sp>
          <p:nvSpPr>
            <p:cNvPr id="465" name="Text Box 159"/>
            <p:cNvSpPr txBox="1">
              <a:spLocks noChangeArrowheads="1"/>
            </p:cNvSpPr>
            <p:nvPr/>
          </p:nvSpPr>
          <p:spPr bwMode="auto">
            <a:xfrm>
              <a:off x="1776" y="1889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E</a:t>
              </a:r>
            </a:p>
          </p:txBody>
        </p:sp>
        <p:sp>
          <p:nvSpPr>
            <p:cNvPr id="466" name="Text Box 160"/>
            <p:cNvSpPr txBox="1">
              <a:spLocks noChangeArrowheads="1"/>
            </p:cNvSpPr>
            <p:nvPr/>
          </p:nvSpPr>
          <p:spPr bwMode="auto">
            <a:xfrm>
              <a:off x="1780" y="1474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D</a:t>
              </a:r>
            </a:p>
          </p:txBody>
        </p:sp>
        <p:sp>
          <p:nvSpPr>
            <p:cNvPr id="467" name="Text Box 161"/>
            <p:cNvSpPr txBox="1">
              <a:spLocks noChangeArrowheads="1"/>
            </p:cNvSpPr>
            <p:nvPr/>
          </p:nvSpPr>
          <p:spPr bwMode="auto">
            <a:xfrm>
              <a:off x="1401" y="1392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C</a:t>
              </a:r>
            </a:p>
          </p:txBody>
        </p:sp>
      </p:grpSp>
      <p:sp>
        <p:nvSpPr>
          <p:cNvPr id="46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55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381000" y="198438"/>
            <a:ext cx="8610600" cy="1173162"/>
          </a:xfrm>
        </p:spPr>
        <p:txBody>
          <a:bodyPr/>
          <a:lstStyle/>
          <a:p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Dijkstra’</a:t>
            </a:r>
            <a:r>
              <a:rPr lang="en-US" altLang="ja-JP" dirty="0" err="1" smtClean="0">
                <a:latin typeface="Helvetica" charset="0"/>
                <a:ea typeface="ＭＳ Ｐゴシック" charset="0"/>
                <a:cs typeface="ＭＳ Ｐゴシック" charset="0"/>
              </a:rPr>
              <a:t>s</a:t>
            </a:r>
            <a:r>
              <a:rPr lang="en-US" altLang="ja-JP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Shortest </a:t>
            </a:r>
            <a:r>
              <a:rPr lang="en-US" altLang="ja-JP" dirty="0" smtClean="0">
                <a:latin typeface="Helvetica" charset="0"/>
                <a:ea typeface="ＭＳ Ｐゴシック" charset="0"/>
                <a:cs typeface="ＭＳ Ｐゴシック" charset="0"/>
              </a:rPr>
              <a:t>Path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Arial" charset="0"/>
              </a:rPr>
              <a:t>INPUT: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Network topology (graph), with link costs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OUTPUT</a:t>
            </a:r>
            <a:r>
              <a:rPr lang="en-US" dirty="0">
                <a:latin typeface="Arial" charset="0"/>
              </a:rPr>
              <a:t>: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Least cost paths from one node to all other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nodes</a:t>
            </a:r>
          </a:p>
          <a:p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Iterative: after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iterations, a node knows the least cost path to its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closest neighbors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6"/>
            <a:endParaRPr lang="en-US" altLang="ja-JP" dirty="0" smtClean="0">
              <a:latin typeface="Arial" charset="0"/>
              <a:ea typeface="Arial" charset="0"/>
              <a:cs typeface="Arial" charset="0"/>
            </a:endParaRPr>
          </a:p>
          <a:p>
            <a:pPr lvl="6"/>
            <a:endParaRPr lang="en-US" altLang="ja-JP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0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1887629"/>
            <a:ext cx="6400800" cy="44175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Name: a </a:t>
            </a:r>
            <a:r>
              <a:rPr lang="en-US" i="1" dirty="0" smtClean="0">
                <a:solidFill>
                  <a:schemeClr val="tx1"/>
                </a:solidFill>
              </a:rPr>
              <a:t>something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Address: Where a </a:t>
            </a:r>
            <a:r>
              <a:rPr lang="en-US" i="1" dirty="0" smtClean="0">
                <a:solidFill>
                  <a:schemeClr val="tx1"/>
                </a:solidFill>
              </a:rPr>
              <a:t>something</a:t>
            </a:r>
            <a:r>
              <a:rPr lang="en-US" dirty="0" smtClean="0">
                <a:solidFill>
                  <a:schemeClr val="tx1"/>
                </a:solidFill>
              </a:rPr>
              <a:t> is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Routing: How do I get to the </a:t>
            </a:r>
            <a:r>
              <a:rPr lang="en-US" i="1" dirty="0" smtClean="0">
                <a:solidFill>
                  <a:schemeClr val="tx1"/>
                </a:solidFill>
              </a:rPr>
              <a:t>something</a:t>
            </a:r>
          </a:p>
          <a:p>
            <a:endParaRPr lang="en-US" i="1" dirty="0">
              <a:solidFill>
                <a:schemeClr val="tx1"/>
              </a:solidFill>
            </a:endParaRPr>
          </a:p>
          <a:p>
            <a:endParaRPr lang="en-US" i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37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Example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990600" y="1676400"/>
            <a:ext cx="7620000" cy="4343400"/>
            <a:chOff x="3066" y="1107"/>
            <a:chExt cx="2250" cy="1409"/>
          </a:xfrm>
        </p:grpSpPr>
        <p:sp>
          <p:nvSpPr>
            <p:cNvPr id="29701" name="Freeform 5"/>
            <p:cNvSpPr>
              <a:spLocks/>
            </p:cNvSpPr>
            <p:nvPr/>
          </p:nvSpPr>
          <p:spPr bwMode="auto">
            <a:xfrm>
              <a:off x="3066" y="1107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auto">
            <a:xfrm>
              <a:off x="3402" y="1656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3" name="Oval 7"/>
            <p:cNvSpPr>
              <a:spLocks noChangeArrowheads="1"/>
            </p:cNvSpPr>
            <p:nvPr/>
          </p:nvSpPr>
          <p:spPr bwMode="auto">
            <a:xfrm>
              <a:off x="3142" y="18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>
              <a:off x="3142" y="18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Line 9"/>
            <p:cNvSpPr>
              <a:spLocks noChangeShapeType="1"/>
            </p:cNvSpPr>
            <p:nvPr/>
          </p:nvSpPr>
          <p:spPr bwMode="auto">
            <a:xfrm>
              <a:off x="3455" y="18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3142" y="18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29707" name="Oval 11"/>
            <p:cNvSpPr>
              <a:spLocks noChangeArrowheads="1"/>
            </p:cNvSpPr>
            <p:nvPr/>
          </p:nvSpPr>
          <p:spPr bwMode="auto">
            <a:xfrm>
              <a:off x="3139" y="18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Oval 12"/>
            <p:cNvSpPr>
              <a:spLocks noChangeArrowheads="1"/>
            </p:cNvSpPr>
            <p:nvPr/>
          </p:nvSpPr>
          <p:spPr bwMode="auto">
            <a:xfrm>
              <a:off x="3616" y="228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>
              <a:off x="3616" y="227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" name="Line 14"/>
            <p:cNvSpPr>
              <a:spLocks noChangeShapeType="1"/>
            </p:cNvSpPr>
            <p:nvPr/>
          </p:nvSpPr>
          <p:spPr bwMode="auto">
            <a:xfrm>
              <a:off x="3929" y="227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3616" y="227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29712" name="Oval 16"/>
            <p:cNvSpPr>
              <a:spLocks noChangeArrowheads="1"/>
            </p:cNvSpPr>
            <p:nvPr/>
          </p:nvSpPr>
          <p:spPr bwMode="auto">
            <a:xfrm>
              <a:off x="3613" y="221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3" name="Oval 17"/>
            <p:cNvSpPr>
              <a:spLocks noChangeArrowheads="1"/>
            </p:cNvSpPr>
            <p:nvPr/>
          </p:nvSpPr>
          <p:spPr bwMode="auto">
            <a:xfrm>
              <a:off x="3612" y="159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" name="Line 18"/>
            <p:cNvSpPr>
              <a:spLocks noChangeShapeType="1"/>
            </p:cNvSpPr>
            <p:nvPr/>
          </p:nvSpPr>
          <p:spPr bwMode="auto">
            <a:xfrm>
              <a:off x="3612" y="15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5" name="Line 19"/>
            <p:cNvSpPr>
              <a:spLocks noChangeShapeType="1"/>
            </p:cNvSpPr>
            <p:nvPr/>
          </p:nvSpPr>
          <p:spPr bwMode="auto">
            <a:xfrm>
              <a:off x="3925" y="15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>
              <a:off x="3612" y="158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29717" name="Oval 21"/>
            <p:cNvSpPr>
              <a:spLocks noChangeArrowheads="1"/>
            </p:cNvSpPr>
            <p:nvPr/>
          </p:nvSpPr>
          <p:spPr bwMode="auto">
            <a:xfrm>
              <a:off x="3609" y="152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8" name="Oval 22"/>
            <p:cNvSpPr>
              <a:spLocks noChangeArrowheads="1"/>
            </p:cNvSpPr>
            <p:nvPr/>
          </p:nvSpPr>
          <p:spPr bwMode="auto">
            <a:xfrm>
              <a:off x="4295" y="1591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" name="Line 23"/>
            <p:cNvSpPr>
              <a:spLocks noChangeShapeType="1"/>
            </p:cNvSpPr>
            <p:nvPr/>
          </p:nvSpPr>
          <p:spPr bwMode="auto">
            <a:xfrm>
              <a:off x="4295" y="15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0" name="Line 24"/>
            <p:cNvSpPr>
              <a:spLocks noChangeShapeType="1"/>
            </p:cNvSpPr>
            <p:nvPr/>
          </p:nvSpPr>
          <p:spPr bwMode="auto">
            <a:xfrm>
              <a:off x="4607" y="15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Rectangle 25"/>
            <p:cNvSpPr>
              <a:spLocks noChangeArrowheads="1"/>
            </p:cNvSpPr>
            <p:nvPr/>
          </p:nvSpPr>
          <p:spPr bwMode="auto">
            <a:xfrm>
              <a:off x="4295" y="1584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29722" name="Oval 26"/>
            <p:cNvSpPr>
              <a:spLocks noChangeArrowheads="1"/>
            </p:cNvSpPr>
            <p:nvPr/>
          </p:nvSpPr>
          <p:spPr bwMode="auto">
            <a:xfrm>
              <a:off x="4298" y="1528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3" name="Oval 27"/>
            <p:cNvSpPr>
              <a:spLocks noChangeArrowheads="1"/>
            </p:cNvSpPr>
            <p:nvPr/>
          </p:nvSpPr>
          <p:spPr bwMode="auto">
            <a:xfrm>
              <a:off x="4305" y="228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auto">
            <a:xfrm>
              <a:off x="4305" y="227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Line 29"/>
            <p:cNvSpPr>
              <a:spLocks noChangeShapeType="1"/>
            </p:cNvSpPr>
            <p:nvPr/>
          </p:nvSpPr>
          <p:spPr bwMode="auto">
            <a:xfrm>
              <a:off x="4618" y="227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Rectangle 30"/>
            <p:cNvSpPr>
              <a:spLocks noChangeArrowheads="1"/>
            </p:cNvSpPr>
            <p:nvPr/>
          </p:nvSpPr>
          <p:spPr bwMode="auto">
            <a:xfrm>
              <a:off x="4305" y="227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29727" name="Oval 31"/>
            <p:cNvSpPr>
              <a:spLocks noChangeArrowheads="1"/>
            </p:cNvSpPr>
            <p:nvPr/>
          </p:nvSpPr>
          <p:spPr bwMode="auto">
            <a:xfrm>
              <a:off x="4302" y="221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8" name="Oval 32"/>
            <p:cNvSpPr>
              <a:spLocks noChangeArrowheads="1"/>
            </p:cNvSpPr>
            <p:nvPr/>
          </p:nvSpPr>
          <p:spPr bwMode="auto">
            <a:xfrm>
              <a:off x="4870" y="194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9" name="Line 33"/>
            <p:cNvSpPr>
              <a:spLocks noChangeShapeType="1"/>
            </p:cNvSpPr>
            <p:nvPr/>
          </p:nvSpPr>
          <p:spPr bwMode="auto">
            <a:xfrm>
              <a:off x="4870" y="193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0" name="Line 34"/>
            <p:cNvSpPr>
              <a:spLocks noChangeShapeType="1"/>
            </p:cNvSpPr>
            <p:nvPr/>
          </p:nvSpPr>
          <p:spPr bwMode="auto">
            <a:xfrm>
              <a:off x="5183" y="193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1" name="Rectangle 35"/>
            <p:cNvSpPr>
              <a:spLocks noChangeArrowheads="1"/>
            </p:cNvSpPr>
            <p:nvPr/>
          </p:nvSpPr>
          <p:spPr bwMode="auto">
            <a:xfrm>
              <a:off x="4870" y="193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29732" name="Oval 36"/>
            <p:cNvSpPr>
              <a:spLocks noChangeArrowheads="1"/>
            </p:cNvSpPr>
            <p:nvPr/>
          </p:nvSpPr>
          <p:spPr bwMode="auto">
            <a:xfrm>
              <a:off x="4867" y="187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3" name="Freeform 37"/>
            <p:cNvSpPr>
              <a:spLocks/>
            </p:cNvSpPr>
            <p:nvPr/>
          </p:nvSpPr>
          <p:spPr bwMode="auto">
            <a:xfrm>
              <a:off x="4461" y="1683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Freeform 38"/>
            <p:cNvSpPr>
              <a:spLocks/>
            </p:cNvSpPr>
            <p:nvPr/>
          </p:nvSpPr>
          <p:spPr bwMode="auto">
            <a:xfrm>
              <a:off x="3768" y="1689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5" name="Freeform 39"/>
            <p:cNvSpPr>
              <a:spLocks/>
            </p:cNvSpPr>
            <p:nvPr/>
          </p:nvSpPr>
          <p:spPr bwMode="auto">
            <a:xfrm>
              <a:off x="3933" y="1674"/>
              <a:ext cx="504" cy="600"/>
            </a:xfrm>
            <a:custGeom>
              <a:avLst/>
              <a:gdLst>
                <a:gd name="T0" fmla="*/ 0 w 378"/>
                <a:gd name="T1" fmla="*/ 7134 h 174"/>
                <a:gd name="T2" fmla="*/ 89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6" name="Freeform 40"/>
            <p:cNvSpPr>
              <a:spLocks/>
            </p:cNvSpPr>
            <p:nvPr/>
          </p:nvSpPr>
          <p:spPr bwMode="auto">
            <a:xfrm>
              <a:off x="4620" y="2022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7" name="Freeform 41"/>
            <p:cNvSpPr>
              <a:spLocks/>
            </p:cNvSpPr>
            <p:nvPr/>
          </p:nvSpPr>
          <p:spPr bwMode="auto">
            <a:xfrm>
              <a:off x="3939" y="2304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8" name="Freeform 42"/>
            <p:cNvSpPr>
              <a:spLocks/>
            </p:cNvSpPr>
            <p:nvPr/>
          </p:nvSpPr>
          <p:spPr bwMode="auto">
            <a:xfrm>
              <a:off x="3348" y="1980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9" name="Freeform 43"/>
            <p:cNvSpPr>
              <a:spLocks/>
            </p:cNvSpPr>
            <p:nvPr/>
          </p:nvSpPr>
          <p:spPr bwMode="auto">
            <a:xfrm>
              <a:off x="3933" y="1614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0" name="Freeform 44"/>
            <p:cNvSpPr>
              <a:spLocks/>
            </p:cNvSpPr>
            <p:nvPr/>
          </p:nvSpPr>
          <p:spPr bwMode="auto">
            <a:xfrm>
              <a:off x="4608" y="1611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1" name="Freeform 45"/>
            <p:cNvSpPr>
              <a:spLocks/>
            </p:cNvSpPr>
            <p:nvPr/>
          </p:nvSpPr>
          <p:spPr bwMode="auto">
            <a:xfrm>
              <a:off x="3291" y="1182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742" name="Group 46"/>
            <p:cNvGrpSpPr>
              <a:grpSpLocks/>
            </p:cNvGrpSpPr>
            <p:nvPr/>
          </p:nvGrpSpPr>
          <p:grpSpPr bwMode="auto">
            <a:xfrm>
              <a:off x="3215" y="1840"/>
              <a:ext cx="156" cy="182"/>
              <a:chOff x="2978" y="2485"/>
              <a:chExt cx="159" cy="182"/>
            </a:xfrm>
          </p:grpSpPr>
          <p:sp>
            <p:nvSpPr>
              <p:cNvPr id="29768" name="Rectangle 4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9" name="Text Box 48"/>
              <p:cNvSpPr txBox="1">
                <a:spLocks noChangeArrowheads="1"/>
              </p:cNvSpPr>
              <p:nvPr/>
            </p:nvSpPr>
            <p:spPr bwMode="auto">
              <a:xfrm>
                <a:off x="2978" y="2485"/>
                <a:ext cx="159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 dirty="0"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29743" name="Group 49"/>
            <p:cNvGrpSpPr>
              <a:grpSpLocks/>
            </p:cNvGrpSpPr>
            <p:nvPr/>
          </p:nvGrpSpPr>
          <p:grpSpPr bwMode="auto">
            <a:xfrm>
              <a:off x="4386" y="2229"/>
              <a:ext cx="155" cy="188"/>
              <a:chOff x="2979" y="2490"/>
              <a:chExt cx="158" cy="188"/>
            </a:xfrm>
          </p:grpSpPr>
          <p:sp>
            <p:nvSpPr>
              <p:cNvPr id="29766" name="Rectangle 5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7" name="Text Box 51"/>
              <p:cNvSpPr txBox="1">
                <a:spLocks noChangeArrowheads="1"/>
              </p:cNvSpPr>
              <p:nvPr/>
            </p:nvSpPr>
            <p:spPr bwMode="auto">
              <a:xfrm>
                <a:off x="2979" y="2497"/>
                <a:ext cx="158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 dirty="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29744" name="Group 52"/>
            <p:cNvGrpSpPr>
              <a:grpSpLocks/>
            </p:cNvGrpSpPr>
            <p:nvPr/>
          </p:nvGrpSpPr>
          <p:grpSpPr bwMode="auto">
            <a:xfrm>
              <a:off x="3702" y="2226"/>
              <a:ext cx="162" cy="191"/>
              <a:chOff x="2976" y="2490"/>
              <a:chExt cx="165" cy="191"/>
            </a:xfrm>
          </p:grpSpPr>
          <p:sp>
            <p:nvSpPr>
              <p:cNvPr id="29764" name="Rectangle 5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5" name="Text Box 54"/>
              <p:cNvSpPr txBox="1">
                <a:spLocks noChangeArrowheads="1"/>
              </p:cNvSpPr>
              <p:nvPr/>
            </p:nvSpPr>
            <p:spPr bwMode="auto">
              <a:xfrm>
                <a:off x="2976" y="2499"/>
                <a:ext cx="165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 dirty="0"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29745" name="Group 55"/>
            <p:cNvGrpSpPr>
              <a:grpSpLocks/>
            </p:cNvGrpSpPr>
            <p:nvPr/>
          </p:nvGrpSpPr>
          <p:grpSpPr bwMode="auto">
            <a:xfrm>
              <a:off x="4376" y="1539"/>
              <a:ext cx="161" cy="186"/>
              <a:chOff x="2975" y="2490"/>
              <a:chExt cx="164" cy="186"/>
            </a:xfrm>
          </p:grpSpPr>
          <p:sp>
            <p:nvSpPr>
              <p:cNvPr id="29762" name="Rectangle 5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3" name="Text Box 57"/>
              <p:cNvSpPr txBox="1">
                <a:spLocks noChangeArrowheads="1"/>
              </p:cNvSpPr>
              <p:nvPr/>
            </p:nvSpPr>
            <p:spPr bwMode="auto">
              <a:xfrm>
                <a:off x="2975" y="2495"/>
                <a:ext cx="164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 dirty="0"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29746" name="Group 58"/>
            <p:cNvGrpSpPr>
              <a:grpSpLocks/>
            </p:cNvGrpSpPr>
            <p:nvPr/>
          </p:nvGrpSpPr>
          <p:grpSpPr bwMode="auto">
            <a:xfrm>
              <a:off x="3696" y="1539"/>
              <a:ext cx="155" cy="186"/>
              <a:chOff x="2979" y="2490"/>
              <a:chExt cx="158" cy="186"/>
            </a:xfrm>
          </p:grpSpPr>
          <p:sp>
            <p:nvSpPr>
              <p:cNvPr id="29760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1" name="Text Box 60"/>
              <p:cNvSpPr txBox="1">
                <a:spLocks noChangeArrowheads="1"/>
              </p:cNvSpPr>
              <p:nvPr/>
            </p:nvSpPr>
            <p:spPr bwMode="auto">
              <a:xfrm>
                <a:off x="2979" y="2495"/>
                <a:ext cx="158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 dirty="0"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29747" name="Group 61"/>
            <p:cNvGrpSpPr>
              <a:grpSpLocks/>
            </p:cNvGrpSpPr>
            <p:nvPr/>
          </p:nvGrpSpPr>
          <p:grpSpPr bwMode="auto">
            <a:xfrm>
              <a:off x="4962" y="1887"/>
              <a:ext cx="150" cy="184"/>
              <a:chOff x="2982" y="2490"/>
              <a:chExt cx="153" cy="184"/>
            </a:xfrm>
          </p:grpSpPr>
          <p:sp>
            <p:nvSpPr>
              <p:cNvPr id="29758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9" name="Text Box 63"/>
              <p:cNvSpPr txBox="1">
                <a:spLocks noChangeArrowheads="1"/>
              </p:cNvSpPr>
              <p:nvPr/>
            </p:nvSpPr>
            <p:spPr bwMode="auto">
              <a:xfrm>
                <a:off x="2982" y="2493"/>
                <a:ext cx="153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 dirty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29748" name="Text Box 64"/>
            <p:cNvSpPr txBox="1">
              <a:spLocks noChangeArrowheads="1"/>
            </p:cNvSpPr>
            <p:nvPr/>
          </p:nvSpPr>
          <p:spPr bwMode="auto">
            <a:xfrm>
              <a:off x="3423" y="1604"/>
              <a:ext cx="14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29749" name="Text Box 65"/>
            <p:cNvSpPr txBox="1">
              <a:spLocks noChangeArrowheads="1"/>
            </p:cNvSpPr>
            <p:nvPr/>
          </p:nvSpPr>
          <p:spPr bwMode="auto">
            <a:xfrm>
              <a:off x="3741" y="1841"/>
              <a:ext cx="14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 dirty="0">
                  <a:latin typeface="Arial" charset="0"/>
                </a:rPr>
                <a:t>2</a:t>
              </a:r>
            </a:p>
          </p:txBody>
        </p:sp>
        <p:sp>
          <p:nvSpPr>
            <p:cNvPr id="29750" name="Text Box 66"/>
            <p:cNvSpPr txBox="1">
              <a:spLocks noChangeArrowheads="1"/>
            </p:cNvSpPr>
            <p:nvPr/>
          </p:nvSpPr>
          <p:spPr bwMode="auto">
            <a:xfrm>
              <a:off x="3336" y="2036"/>
              <a:ext cx="14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29751" name="Text Box 67"/>
            <p:cNvSpPr txBox="1">
              <a:spLocks noChangeArrowheads="1"/>
            </p:cNvSpPr>
            <p:nvPr/>
          </p:nvSpPr>
          <p:spPr bwMode="auto">
            <a:xfrm>
              <a:off x="4155" y="1964"/>
              <a:ext cx="14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 dirty="0">
                  <a:latin typeface="Arial" charset="0"/>
                </a:rPr>
                <a:t>3</a:t>
              </a:r>
            </a:p>
          </p:txBody>
        </p:sp>
        <p:sp>
          <p:nvSpPr>
            <p:cNvPr id="29752" name="Text Box 68"/>
            <p:cNvSpPr txBox="1">
              <a:spLocks noChangeArrowheads="1"/>
            </p:cNvSpPr>
            <p:nvPr/>
          </p:nvSpPr>
          <p:spPr bwMode="auto">
            <a:xfrm>
              <a:off x="4092" y="2309"/>
              <a:ext cx="14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 dirty="0">
                  <a:latin typeface="Arial" charset="0"/>
                </a:rPr>
                <a:t>1</a:t>
              </a:r>
            </a:p>
          </p:txBody>
        </p:sp>
        <p:sp>
          <p:nvSpPr>
            <p:cNvPr id="29753" name="Text Box 69"/>
            <p:cNvSpPr txBox="1">
              <a:spLocks noChangeArrowheads="1"/>
            </p:cNvSpPr>
            <p:nvPr/>
          </p:nvSpPr>
          <p:spPr bwMode="auto">
            <a:xfrm>
              <a:off x="4452" y="1841"/>
              <a:ext cx="14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29754" name="Text Box 70"/>
            <p:cNvSpPr txBox="1">
              <a:spLocks noChangeArrowheads="1"/>
            </p:cNvSpPr>
            <p:nvPr/>
          </p:nvSpPr>
          <p:spPr bwMode="auto">
            <a:xfrm>
              <a:off x="4812" y="2105"/>
              <a:ext cx="14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29755" name="Text Box 71"/>
            <p:cNvSpPr txBox="1">
              <a:spLocks noChangeArrowheads="1"/>
            </p:cNvSpPr>
            <p:nvPr/>
          </p:nvSpPr>
          <p:spPr bwMode="auto">
            <a:xfrm>
              <a:off x="4786" y="1617"/>
              <a:ext cx="14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 dirty="0">
                  <a:latin typeface="Arial" charset="0"/>
                </a:rPr>
                <a:t>5</a:t>
              </a:r>
            </a:p>
          </p:txBody>
        </p:sp>
        <p:sp>
          <p:nvSpPr>
            <p:cNvPr id="29756" name="Text Box 72"/>
            <p:cNvSpPr txBox="1">
              <a:spLocks noChangeArrowheads="1"/>
            </p:cNvSpPr>
            <p:nvPr/>
          </p:nvSpPr>
          <p:spPr bwMode="auto">
            <a:xfrm>
              <a:off x="4050" y="1494"/>
              <a:ext cx="14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29757" name="Text Box 73"/>
            <p:cNvSpPr txBox="1">
              <a:spLocks noChangeArrowheads="1"/>
            </p:cNvSpPr>
            <p:nvPr/>
          </p:nvSpPr>
          <p:spPr bwMode="auto">
            <a:xfrm>
              <a:off x="3700" y="1197"/>
              <a:ext cx="14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 dirty="0">
                  <a:latin typeface="Arial" charset="0"/>
                </a:rPr>
                <a:t>5</a:t>
              </a:r>
            </a:p>
          </p:txBody>
        </p:sp>
      </p:grpSp>
      <p:sp>
        <p:nvSpPr>
          <p:cNvPr id="7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27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Notation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371600"/>
            <a:ext cx="4419600" cy="5486400"/>
          </a:xfrm>
          <a:noFill/>
        </p:spPr>
        <p:txBody>
          <a:bodyPr/>
          <a:lstStyle/>
          <a:p>
            <a:pPr marL="285750" indent="-285750">
              <a:lnSpc>
                <a:spcPct val="80000"/>
              </a:lnSpc>
            </a:pPr>
            <a:endParaRPr lang="en-US" dirty="0">
              <a:solidFill>
                <a:schemeClr val="accent2"/>
              </a:solidFill>
              <a:latin typeface="Arial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c(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i,j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):</a:t>
            </a:r>
            <a:r>
              <a:rPr lang="en-US" sz="2400" dirty="0">
                <a:latin typeface="Arial" charset="0"/>
              </a:rPr>
              <a:t> link cost from node </a:t>
            </a:r>
            <a:r>
              <a:rPr lang="en-US" sz="2400" i="1" dirty="0" err="1">
                <a:latin typeface="Arial" charset="0"/>
              </a:rPr>
              <a:t>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to </a:t>
            </a:r>
            <a:r>
              <a:rPr lang="en-US" sz="2400" i="1" dirty="0">
                <a:latin typeface="Arial" charset="0"/>
              </a:rPr>
              <a:t>j</a:t>
            </a:r>
            <a:r>
              <a:rPr lang="en-US" sz="2400" dirty="0">
                <a:latin typeface="Arial" charset="0"/>
              </a:rPr>
              <a:t>; cost </a:t>
            </a:r>
            <a:r>
              <a:rPr lang="en-US" sz="2400" dirty="0" smtClean="0">
                <a:latin typeface="Arial" charset="0"/>
              </a:rPr>
              <a:t>is infinite </a:t>
            </a:r>
            <a:r>
              <a:rPr lang="en-US" sz="2400" dirty="0">
                <a:latin typeface="Arial" charset="0"/>
              </a:rPr>
              <a:t>if not direct neighbors; </a:t>
            </a:r>
            <a:r>
              <a:rPr lang="en-US" sz="2400" b="1" dirty="0">
                <a:latin typeface="Arial" charset="0"/>
              </a:rPr>
              <a:t>≥ </a:t>
            </a:r>
            <a:r>
              <a:rPr lang="en-US" sz="2400" b="1" dirty="0" smtClean="0">
                <a:latin typeface="Arial" charset="0"/>
              </a:rPr>
              <a:t>0</a:t>
            </a:r>
          </a:p>
          <a:p>
            <a:pPr marL="285750" indent="-285750">
              <a:lnSpc>
                <a:spcPct val="80000"/>
              </a:lnSpc>
            </a:pPr>
            <a:endParaRPr lang="en-US" sz="2400" dirty="0">
              <a:latin typeface="Arial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D(v)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: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total cost of the current least cost path </a:t>
            </a:r>
            <a:r>
              <a:rPr lang="en-US" sz="2400" dirty="0">
                <a:latin typeface="Arial" charset="0"/>
              </a:rPr>
              <a:t>from source to destination </a:t>
            </a:r>
            <a:r>
              <a:rPr lang="en-US" sz="2400" i="1" dirty="0" smtClean="0">
                <a:latin typeface="Arial" charset="0"/>
              </a:rPr>
              <a:t>v</a:t>
            </a:r>
          </a:p>
          <a:p>
            <a:pPr marL="285750" indent="-285750">
              <a:lnSpc>
                <a:spcPct val="80000"/>
              </a:lnSpc>
            </a:pPr>
            <a:endParaRPr lang="en-US" sz="2400" i="1" dirty="0">
              <a:latin typeface="Arial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p(v)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: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i="1" dirty="0" smtClean="0">
                <a:latin typeface="Arial" charset="0"/>
              </a:rPr>
              <a:t>v</a:t>
            </a:r>
            <a:r>
              <a:rPr lang="en-US" sz="2400" dirty="0" smtClean="0">
                <a:latin typeface="Arial" charset="0"/>
              </a:rPr>
              <a:t>’s predecessor along </a:t>
            </a:r>
            <a:r>
              <a:rPr lang="en-US" sz="2400" dirty="0">
                <a:latin typeface="Arial" charset="0"/>
              </a:rPr>
              <a:t>path from source </a:t>
            </a:r>
            <a:r>
              <a:rPr lang="en-US" sz="2400" dirty="0" smtClean="0">
                <a:latin typeface="Arial" charset="0"/>
              </a:rPr>
              <a:t>to </a:t>
            </a:r>
            <a:r>
              <a:rPr lang="en-US" sz="2400" i="1" dirty="0" smtClean="0">
                <a:latin typeface="Arial" charset="0"/>
              </a:rPr>
              <a:t>v</a:t>
            </a:r>
          </a:p>
          <a:p>
            <a:pPr marL="285750" indent="-285750">
              <a:lnSpc>
                <a:spcPct val="80000"/>
              </a:lnSpc>
            </a:pPr>
            <a:endParaRPr lang="en-US" sz="2400" i="1" dirty="0">
              <a:latin typeface="Arial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S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:</a:t>
            </a:r>
            <a:r>
              <a:rPr lang="en-US" sz="2400" dirty="0">
                <a:latin typeface="Arial" charset="0"/>
              </a:rPr>
              <a:t> set of nodes whose least cost path definitively known</a:t>
            </a: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4572000" y="2895600"/>
            <a:ext cx="4191000" cy="2624138"/>
            <a:chOff x="624" y="2400"/>
            <a:chExt cx="2250" cy="1409"/>
          </a:xfrm>
        </p:grpSpPr>
        <p:sp>
          <p:nvSpPr>
            <p:cNvPr id="38920" name="Freeform 5"/>
            <p:cNvSpPr>
              <a:spLocks/>
            </p:cNvSpPr>
            <p:nvPr/>
          </p:nvSpPr>
          <p:spPr bwMode="auto">
            <a:xfrm>
              <a:off x="624" y="2400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1" name="Freeform 6"/>
            <p:cNvSpPr>
              <a:spLocks/>
            </p:cNvSpPr>
            <p:nvPr/>
          </p:nvSpPr>
          <p:spPr bwMode="auto">
            <a:xfrm>
              <a:off x="960" y="29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Oval 7"/>
            <p:cNvSpPr>
              <a:spLocks noChangeArrowheads="1"/>
            </p:cNvSpPr>
            <p:nvPr/>
          </p:nvSpPr>
          <p:spPr bwMode="auto">
            <a:xfrm>
              <a:off x="700" y="3191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3" name="Line 8"/>
            <p:cNvSpPr>
              <a:spLocks noChangeShapeType="1"/>
            </p:cNvSpPr>
            <p:nvPr/>
          </p:nvSpPr>
          <p:spPr bwMode="auto">
            <a:xfrm>
              <a:off x="700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4" name="Line 9"/>
            <p:cNvSpPr>
              <a:spLocks noChangeShapeType="1"/>
            </p:cNvSpPr>
            <p:nvPr/>
          </p:nvSpPr>
          <p:spPr bwMode="auto">
            <a:xfrm>
              <a:off x="1013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5" name="Rectangle 10"/>
            <p:cNvSpPr>
              <a:spLocks noChangeArrowheads="1"/>
            </p:cNvSpPr>
            <p:nvPr/>
          </p:nvSpPr>
          <p:spPr bwMode="auto">
            <a:xfrm>
              <a:off x="700" y="3184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38926" name="Oval 11"/>
            <p:cNvSpPr>
              <a:spLocks noChangeArrowheads="1"/>
            </p:cNvSpPr>
            <p:nvPr/>
          </p:nvSpPr>
          <p:spPr bwMode="auto">
            <a:xfrm>
              <a:off x="697" y="3125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7" name="Oval 12"/>
            <p:cNvSpPr>
              <a:spLocks noChangeArrowheads="1"/>
            </p:cNvSpPr>
            <p:nvPr/>
          </p:nvSpPr>
          <p:spPr bwMode="auto">
            <a:xfrm>
              <a:off x="1174" y="357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8" name="Line 13"/>
            <p:cNvSpPr>
              <a:spLocks noChangeShapeType="1"/>
            </p:cNvSpPr>
            <p:nvPr/>
          </p:nvSpPr>
          <p:spPr bwMode="auto">
            <a:xfrm>
              <a:off x="1174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9" name="Line 14"/>
            <p:cNvSpPr>
              <a:spLocks noChangeShapeType="1"/>
            </p:cNvSpPr>
            <p:nvPr/>
          </p:nvSpPr>
          <p:spPr bwMode="auto">
            <a:xfrm>
              <a:off x="1487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0" name="Rectangle 15"/>
            <p:cNvSpPr>
              <a:spLocks noChangeArrowheads="1"/>
            </p:cNvSpPr>
            <p:nvPr/>
          </p:nvSpPr>
          <p:spPr bwMode="auto">
            <a:xfrm>
              <a:off x="1174" y="357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38931" name="Oval 16"/>
            <p:cNvSpPr>
              <a:spLocks noChangeArrowheads="1"/>
            </p:cNvSpPr>
            <p:nvPr/>
          </p:nvSpPr>
          <p:spPr bwMode="auto">
            <a:xfrm>
              <a:off x="1171" y="35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2" name="Oval 17"/>
            <p:cNvSpPr>
              <a:spLocks noChangeArrowheads="1"/>
            </p:cNvSpPr>
            <p:nvPr/>
          </p:nvSpPr>
          <p:spPr bwMode="auto">
            <a:xfrm>
              <a:off x="1170" y="288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3" name="Line 18"/>
            <p:cNvSpPr>
              <a:spLocks noChangeShapeType="1"/>
            </p:cNvSpPr>
            <p:nvPr/>
          </p:nvSpPr>
          <p:spPr bwMode="auto">
            <a:xfrm>
              <a:off x="1170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4" name="Line 19"/>
            <p:cNvSpPr>
              <a:spLocks noChangeShapeType="1"/>
            </p:cNvSpPr>
            <p:nvPr/>
          </p:nvSpPr>
          <p:spPr bwMode="auto">
            <a:xfrm>
              <a:off x="1483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5" name="Rectangle 20"/>
            <p:cNvSpPr>
              <a:spLocks noChangeArrowheads="1"/>
            </p:cNvSpPr>
            <p:nvPr/>
          </p:nvSpPr>
          <p:spPr bwMode="auto">
            <a:xfrm>
              <a:off x="1170" y="288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38936" name="Oval 21"/>
            <p:cNvSpPr>
              <a:spLocks noChangeArrowheads="1"/>
            </p:cNvSpPr>
            <p:nvPr/>
          </p:nvSpPr>
          <p:spPr bwMode="auto">
            <a:xfrm>
              <a:off x="1167" y="282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7" name="Oval 22"/>
            <p:cNvSpPr>
              <a:spLocks noChangeArrowheads="1"/>
            </p:cNvSpPr>
            <p:nvPr/>
          </p:nvSpPr>
          <p:spPr bwMode="auto">
            <a:xfrm>
              <a:off x="1853" y="2884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8" name="Line 23"/>
            <p:cNvSpPr>
              <a:spLocks noChangeShapeType="1"/>
            </p:cNvSpPr>
            <p:nvPr/>
          </p:nvSpPr>
          <p:spPr bwMode="auto">
            <a:xfrm>
              <a:off x="1853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9" name="Line 24"/>
            <p:cNvSpPr>
              <a:spLocks noChangeShapeType="1"/>
            </p:cNvSpPr>
            <p:nvPr/>
          </p:nvSpPr>
          <p:spPr bwMode="auto">
            <a:xfrm>
              <a:off x="2165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0" name="Rectangle 25"/>
            <p:cNvSpPr>
              <a:spLocks noChangeArrowheads="1"/>
            </p:cNvSpPr>
            <p:nvPr/>
          </p:nvSpPr>
          <p:spPr bwMode="auto">
            <a:xfrm>
              <a:off x="1853" y="2877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38941" name="Oval 26"/>
            <p:cNvSpPr>
              <a:spLocks noChangeArrowheads="1"/>
            </p:cNvSpPr>
            <p:nvPr/>
          </p:nvSpPr>
          <p:spPr bwMode="auto">
            <a:xfrm>
              <a:off x="1856" y="2821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2" name="Oval 27"/>
            <p:cNvSpPr>
              <a:spLocks noChangeArrowheads="1"/>
            </p:cNvSpPr>
            <p:nvPr/>
          </p:nvSpPr>
          <p:spPr bwMode="auto">
            <a:xfrm>
              <a:off x="1863" y="357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3" name="Line 28"/>
            <p:cNvSpPr>
              <a:spLocks noChangeShapeType="1"/>
            </p:cNvSpPr>
            <p:nvPr/>
          </p:nvSpPr>
          <p:spPr bwMode="auto">
            <a:xfrm>
              <a:off x="1863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4" name="Line 29"/>
            <p:cNvSpPr>
              <a:spLocks noChangeShapeType="1"/>
            </p:cNvSpPr>
            <p:nvPr/>
          </p:nvSpPr>
          <p:spPr bwMode="auto">
            <a:xfrm>
              <a:off x="2176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5" name="Rectangle 30"/>
            <p:cNvSpPr>
              <a:spLocks noChangeArrowheads="1"/>
            </p:cNvSpPr>
            <p:nvPr/>
          </p:nvSpPr>
          <p:spPr bwMode="auto">
            <a:xfrm>
              <a:off x="1863" y="356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38946" name="Oval 31"/>
            <p:cNvSpPr>
              <a:spLocks noChangeArrowheads="1"/>
            </p:cNvSpPr>
            <p:nvPr/>
          </p:nvSpPr>
          <p:spPr bwMode="auto">
            <a:xfrm>
              <a:off x="1860" y="350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7" name="Oval 32"/>
            <p:cNvSpPr>
              <a:spLocks noChangeArrowheads="1"/>
            </p:cNvSpPr>
            <p:nvPr/>
          </p:nvSpPr>
          <p:spPr bwMode="auto">
            <a:xfrm>
              <a:off x="2428" y="323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8" name="Line 33"/>
            <p:cNvSpPr>
              <a:spLocks noChangeShapeType="1"/>
            </p:cNvSpPr>
            <p:nvPr/>
          </p:nvSpPr>
          <p:spPr bwMode="auto">
            <a:xfrm>
              <a:off x="2428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9" name="Line 34"/>
            <p:cNvSpPr>
              <a:spLocks noChangeShapeType="1"/>
            </p:cNvSpPr>
            <p:nvPr/>
          </p:nvSpPr>
          <p:spPr bwMode="auto">
            <a:xfrm>
              <a:off x="2741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0" name="Rectangle 35"/>
            <p:cNvSpPr>
              <a:spLocks noChangeArrowheads="1"/>
            </p:cNvSpPr>
            <p:nvPr/>
          </p:nvSpPr>
          <p:spPr bwMode="auto">
            <a:xfrm>
              <a:off x="2428" y="322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38951" name="Oval 36"/>
            <p:cNvSpPr>
              <a:spLocks noChangeArrowheads="1"/>
            </p:cNvSpPr>
            <p:nvPr/>
          </p:nvSpPr>
          <p:spPr bwMode="auto">
            <a:xfrm>
              <a:off x="2425" y="316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2" name="Freeform 37"/>
            <p:cNvSpPr>
              <a:spLocks/>
            </p:cNvSpPr>
            <p:nvPr/>
          </p:nvSpPr>
          <p:spPr bwMode="auto">
            <a:xfrm>
              <a:off x="2019" y="2976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3" name="Freeform 38"/>
            <p:cNvSpPr>
              <a:spLocks/>
            </p:cNvSpPr>
            <p:nvPr/>
          </p:nvSpPr>
          <p:spPr bwMode="auto">
            <a:xfrm>
              <a:off x="1326" y="2982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4" name="Freeform 39"/>
            <p:cNvSpPr>
              <a:spLocks/>
            </p:cNvSpPr>
            <p:nvPr/>
          </p:nvSpPr>
          <p:spPr bwMode="auto">
            <a:xfrm>
              <a:off x="1491" y="2967"/>
              <a:ext cx="504" cy="600"/>
            </a:xfrm>
            <a:custGeom>
              <a:avLst/>
              <a:gdLst>
                <a:gd name="T0" fmla="*/ 0 w 378"/>
                <a:gd name="T1" fmla="*/ 7134 h 174"/>
                <a:gd name="T2" fmla="*/ 89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5" name="Freeform 40"/>
            <p:cNvSpPr>
              <a:spLocks/>
            </p:cNvSpPr>
            <p:nvPr/>
          </p:nvSpPr>
          <p:spPr bwMode="auto">
            <a:xfrm>
              <a:off x="2178" y="3315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6" name="Freeform 41"/>
            <p:cNvSpPr>
              <a:spLocks/>
            </p:cNvSpPr>
            <p:nvPr/>
          </p:nvSpPr>
          <p:spPr bwMode="auto">
            <a:xfrm>
              <a:off x="1497" y="359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7" name="Freeform 42"/>
            <p:cNvSpPr>
              <a:spLocks/>
            </p:cNvSpPr>
            <p:nvPr/>
          </p:nvSpPr>
          <p:spPr bwMode="auto">
            <a:xfrm>
              <a:off x="906" y="3273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8" name="Freeform 43"/>
            <p:cNvSpPr>
              <a:spLocks/>
            </p:cNvSpPr>
            <p:nvPr/>
          </p:nvSpPr>
          <p:spPr bwMode="auto">
            <a:xfrm>
              <a:off x="1491" y="290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9" name="Freeform 44"/>
            <p:cNvSpPr>
              <a:spLocks/>
            </p:cNvSpPr>
            <p:nvPr/>
          </p:nvSpPr>
          <p:spPr bwMode="auto">
            <a:xfrm>
              <a:off x="2166" y="2904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0" name="Freeform 45"/>
            <p:cNvSpPr>
              <a:spLocks/>
            </p:cNvSpPr>
            <p:nvPr/>
          </p:nvSpPr>
          <p:spPr bwMode="auto">
            <a:xfrm>
              <a:off x="849" y="2475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961" name="Group 46"/>
            <p:cNvGrpSpPr>
              <a:grpSpLocks/>
            </p:cNvGrpSpPr>
            <p:nvPr/>
          </p:nvGrpSpPr>
          <p:grpSpPr bwMode="auto">
            <a:xfrm>
              <a:off x="761" y="3089"/>
              <a:ext cx="181" cy="197"/>
              <a:chOff x="2966" y="2441"/>
              <a:chExt cx="184" cy="197"/>
            </a:xfrm>
          </p:grpSpPr>
          <p:sp>
            <p:nvSpPr>
              <p:cNvPr id="38987" name="Rectangle 4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8" name="Text Box 48"/>
              <p:cNvSpPr txBox="1">
                <a:spLocks noChangeArrowheads="1"/>
              </p:cNvSpPr>
              <p:nvPr/>
            </p:nvSpPr>
            <p:spPr bwMode="auto">
              <a:xfrm>
                <a:off x="2966" y="2441"/>
                <a:ext cx="18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38962" name="Group 49"/>
            <p:cNvGrpSpPr>
              <a:grpSpLocks/>
            </p:cNvGrpSpPr>
            <p:nvPr/>
          </p:nvGrpSpPr>
          <p:grpSpPr bwMode="auto">
            <a:xfrm>
              <a:off x="1931" y="3473"/>
              <a:ext cx="181" cy="197"/>
              <a:chOff x="2966" y="2441"/>
              <a:chExt cx="184" cy="197"/>
            </a:xfrm>
          </p:grpSpPr>
          <p:sp>
            <p:nvSpPr>
              <p:cNvPr id="38985" name="Rectangle 5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6" name="Text Box 51"/>
              <p:cNvSpPr txBox="1">
                <a:spLocks noChangeArrowheads="1"/>
              </p:cNvSpPr>
              <p:nvPr/>
            </p:nvSpPr>
            <p:spPr bwMode="auto">
              <a:xfrm>
                <a:off x="2966" y="2441"/>
                <a:ext cx="18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38963" name="Group 52"/>
            <p:cNvGrpSpPr>
              <a:grpSpLocks/>
            </p:cNvGrpSpPr>
            <p:nvPr/>
          </p:nvGrpSpPr>
          <p:grpSpPr bwMode="auto">
            <a:xfrm>
              <a:off x="1246" y="3470"/>
              <a:ext cx="188" cy="197"/>
              <a:chOff x="2962" y="2441"/>
              <a:chExt cx="191" cy="197"/>
            </a:xfrm>
          </p:grpSpPr>
          <p:sp>
            <p:nvSpPr>
              <p:cNvPr id="38983" name="Rectangle 5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4" name="Text Box 54"/>
              <p:cNvSpPr txBox="1">
                <a:spLocks noChangeArrowheads="1"/>
              </p:cNvSpPr>
              <p:nvPr/>
            </p:nvSpPr>
            <p:spPr bwMode="auto">
              <a:xfrm>
                <a:off x="2962" y="2441"/>
                <a:ext cx="191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38964" name="Group 55"/>
            <p:cNvGrpSpPr>
              <a:grpSpLocks/>
            </p:cNvGrpSpPr>
            <p:nvPr/>
          </p:nvGrpSpPr>
          <p:grpSpPr bwMode="auto">
            <a:xfrm>
              <a:off x="1921" y="2783"/>
              <a:ext cx="188" cy="197"/>
              <a:chOff x="2962" y="2441"/>
              <a:chExt cx="191" cy="197"/>
            </a:xfrm>
          </p:grpSpPr>
          <p:sp>
            <p:nvSpPr>
              <p:cNvPr id="38981" name="Rectangle 5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2" name="Text Box 57"/>
              <p:cNvSpPr txBox="1">
                <a:spLocks noChangeArrowheads="1"/>
              </p:cNvSpPr>
              <p:nvPr/>
            </p:nvSpPr>
            <p:spPr bwMode="auto">
              <a:xfrm>
                <a:off x="2962" y="2441"/>
                <a:ext cx="191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38965" name="Group 58"/>
            <p:cNvGrpSpPr>
              <a:grpSpLocks/>
            </p:cNvGrpSpPr>
            <p:nvPr/>
          </p:nvGrpSpPr>
          <p:grpSpPr bwMode="auto">
            <a:xfrm>
              <a:off x="1242" y="2783"/>
              <a:ext cx="181" cy="197"/>
              <a:chOff x="2967" y="2441"/>
              <a:chExt cx="184" cy="197"/>
            </a:xfrm>
          </p:grpSpPr>
          <p:sp>
            <p:nvSpPr>
              <p:cNvPr id="38979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0" name="Text Box 60"/>
              <p:cNvSpPr txBox="1">
                <a:spLocks noChangeArrowheads="1"/>
              </p:cNvSpPr>
              <p:nvPr/>
            </p:nvSpPr>
            <p:spPr bwMode="auto">
              <a:xfrm>
                <a:off x="2967" y="2441"/>
                <a:ext cx="18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38966" name="Group 61"/>
            <p:cNvGrpSpPr>
              <a:grpSpLocks/>
            </p:cNvGrpSpPr>
            <p:nvPr/>
          </p:nvGrpSpPr>
          <p:grpSpPr bwMode="auto">
            <a:xfrm>
              <a:off x="2508" y="3131"/>
              <a:ext cx="174" cy="197"/>
              <a:chOff x="2970" y="2441"/>
              <a:chExt cx="177" cy="197"/>
            </a:xfrm>
          </p:grpSpPr>
          <p:sp>
            <p:nvSpPr>
              <p:cNvPr id="38977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78" name="Text Box 63"/>
              <p:cNvSpPr txBox="1">
                <a:spLocks noChangeArrowheads="1"/>
              </p:cNvSpPr>
              <p:nvPr/>
            </p:nvSpPr>
            <p:spPr bwMode="auto">
              <a:xfrm>
                <a:off x="2970" y="2441"/>
                <a:ext cx="177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38967" name="Text Box 64"/>
            <p:cNvSpPr txBox="1">
              <a:spLocks noChangeArrowheads="1"/>
            </p:cNvSpPr>
            <p:nvPr/>
          </p:nvSpPr>
          <p:spPr bwMode="auto">
            <a:xfrm>
              <a:off x="969" y="2897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38968" name="Text Box 65"/>
            <p:cNvSpPr txBox="1">
              <a:spLocks noChangeArrowheads="1"/>
            </p:cNvSpPr>
            <p:nvPr/>
          </p:nvSpPr>
          <p:spPr bwMode="auto">
            <a:xfrm>
              <a:off x="1318" y="3116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38969" name="Text Box 66"/>
            <p:cNvSpPr txBox="1">
              <a:spLocks noChangeArrowheads="1"/>
            </p:cNvSpPr>
            <p:nvPr/>
          </p:nvSpPr>
          <p:spPr bwMode="auto">
            <a:xfrm>
              <a:off x="882" y="3329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38970" name="Text Box 67"/>
            <p:cNvSpPr txBox="1">
              <a:spLocks noChangeArrowheads="1"/>
            </p:cNvSpPr>
            <p:nvPr/>
          </p:nvSpPr>
          <p:spPr bwMode="auto">
            <a:xfrm>
              <a:off x="1701" y="3209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38971" name="Text Box 68"/>
            <p:cNvSpPr txBox="1">
              <a:spLocks noChangeArrowheads="1"/>
            </p:cNvSpPr>
            <p:nvPr/>
          </p:nvSpPr>
          <p:spPr bwMode="auto">
            <a:xfrm>
              <a:off x="1638" y="3563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38972" name="Text Box 69"/>
            <p:cNvSpPr txBox="1">
              <a:spLocks noChangeArrowheads="1"/>
            </p:cNvSpPr>
            <p:nvPr/>
          </p:nvSpPr>
          <p:spPr bwMode="auto">
            <a:xfrm>
              <a:off x="1999" y="3134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38973" name="Text Box 70"/>
            <p:cNvSpPr txBox="1">
              <a:spLocks noChangeArrowheads="1"/>
            </p:cNvSpPr>
            <p:nvPr/>
          </p:nvSpPr>
          <p:spPr bwMode="auto">
            <a:xfrm>
              <a:off x="2358" y="3398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38974" name="Text Box 71"/>
            <p:cNvSpPr txBox="1">
              <a:spLocks noChangeArrowheads="1"/>
            </p:cNvSpPr>
            <p:nvPr/>
          </p:nvSpPr>
          <p:spPr bwMode="auto">
            <a:xfrm>
              <a:off x="2331" y="2861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38975" name="Text Box 72"/>
            <p:cNvSpPr txBox="1">
              <a:spLocks noChangeArrowheads="1"/>
            </p:cNvSpPr>
            <p:nvPr/>
          </p:nvSpPr>
          <p:spPr bwMode="auto">
            <a:xfrm>
              <a:off x="1596" y="2711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38976" name="Text Box 73"/>
            <p:cNvSpPr txBox="1">
              <a:spLocks noChangeArrowheads="1"/>
            </p:cNvSpPr>
            <p:nvPr/>
          </p:nvSpPr>
          <p:spPr bwMode="auto">
            <a:xfrm>
              <a:off x="1245" y="2444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</p:grpSp>
      <p:sp>
        <p:nvSpPr>
          <p:cNvPr id="38917" name="Line 74"/>
          <p:cNvSpPr>
            <a:spLocks noChangeShapeType="1"/>
          </p:cNvSpPr>
          <p:nvPr/>
        </p:nvSpPr>
        <p:spPr bwMode="auto">
          <a:xfrm>
            <a:off x="4267200" y="2286000"/>
            <a:ext cx="160020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Line 75"/>
          <p:cNvSpPr>
            <a:spLocks noChangeShapeType="1"/>
          </p:cNvSpPr>
          <p:nvPr/>
        </p:nvSpPr>
        <p:spPr bwMode="auto">
          <a:xfrm>
            <a:off x="4267200" y="2286000"/>
            <a:ext cx="1066800" cy="1600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AutoShape 76"/>
          <p:cNvSpPr>
            <a:spLocks noChangeArrowheads="1"/>
          </p:cNvSpPr>
          <p:nvPr/>
        </p:nvSpPr>
        <p:spPr bwMode="auto">
          <a:xfrm>
            <a:off x="4648200" y="5867400"/>
            <a:ext cx="1828800" cy="685800"/>
          </a:xfrm>
          <a:prstGeom prst="wedgeRoundRectCallout">
            <a:avLst>
              <a:gd name="adj1" fmla="val -30132"/>
              <a:gd name="adj2" fmla="val -247771"/>
              <a:gd name="adj3" fmla="val 16667"/>
            </a:avLst>
          </a:prstGeom>
          <a:solidFill>
            <a:srgbClr val="FFCC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Source</a:t>
            </a:r>
          </a:p>
        </p:txBody>
      </p:sp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13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8917" grpId="0" animBg="1"/>
      <p:bldP spid="389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 smtClean="0">
                <a:latin typeface="Helvetica" charset="0"/>
                <a:ea typeface="ＭＳ Ｐゴシック" charset="0"/>
                <a:cs typeface="ＭＳ Ｐゴシック" charset="0"/>
              </a:rPr>
              <a:t>s 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4915" name="Text Box 3"/>
          <p:cNvSpPr txBox="1">
            <a:spLocks noChangeArrowheads="1"/>
          </p:cNvSpPr>
          <p:nvPr/>
        </p:nvSpPr>
        <p:spPr bwMode="auto">
          <a:xfrm>
            <a:off x="474663" y="1660525"/>
            <a:ext cx="6859587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latin typeface="Arial" charset="0"/>
              </a:rPr>
              <a:t>1  </a:t>
            </a:r>
            <a:r>
              <a:rPr lang="en-US" i="1" dirty="0">
                <a:latin typeface="Arial" charset="0"/>
              </a:rPr>
              <a:t>Initialization:</a:t>
            </a:r>
            <a:r>
              <a:rPr lang="en-US" b="0" dirty="0">
                <a:latin typeface="Arial" charset="0"/>
              </a:rPr>
              <a:t> </a:t>
            </a:r>
          </a:p>
          <a:p>
            <a:pPr algn="l"/>
            <a:r>
              <a:rPr lang="en-US" b="0" dirty="0">
                <a:latin typeface="Arial" charset="0"/>
              </a:rPr>
              <a:t>2    </a:t>
            </a:r>
            <a:r>
              <a:rPr lang="en-US" dirty="0">
                <a:latin typeface="Arial" charset="0"/>
              </a:rPr>
              <a:t>S</a:t>
            </a:r>
            <a:r>
              <a:rPr lang="en-US" b="0" dirty="0">
                <a:latin typeface="Arial" charset="0"/>
              </a:rPr>
              <a:t> = {</a:t>
            </a:r>
            <a:r>
              <a:rPr lang="en-US" dirty="0">
                <a:latin typeface="Arial" charset="0"/>
              </a:rPr>
              <a:t>A</a:t>
            </a:r>
            <a:r>
              <a:rPr lang="en-US" b="0" dirty="0">
                <a:latin typeface="Arial" charset="0"/>
              </a:rPr>
              <a:t>};</a:t>
            </a:r>
          </a:p>
          <a:p>
            <a:pPr algn="l"/>
            <a:r>
              <a:rPr lang="en-US" b="0" dirty="0">
                <a:latin typeface="Arial" charset="0"/>
              </a:rPr>
              <a:t>3    for all nodes </a:t>
            </a:r>
            <a:r>
              <a:rPr lang="en-US" i="1" dirty="0">
                <a:latin typeface="Arial" charset="0"/>
              </a:rPr>
              <a:t>v</a:t>
            </a:r>
            <a:r>
              <a:rPr lang="en-US" b="0" dirty="0">
                <a:latin typeface="Arial" charset="0"/>
              </a:rPr>
              <a:t> </a:t>
            </a:r>
          </a:p>
          <a:p>
            <a:pPr algn="l"/>
            <a:r>
              <a:rPr lang="en-US" b="0" dirty="0">
                <a:latin typeface="Arial" charset="0"/>
              </a:rPr>
              <a:t>4      if </a:t>
            </a:r>
            <a:r>
              <a:rPr lang="en-US" i="1" dirty="0">
                <a:latin typeface="Arial" charset="0"/>
              </a:rPr>
              <a:t>v</a:t>
            </a:r>
            <a:r>
              <a:rPr lang="en-US" b="0" dirty="0">
                <a:latin typeface="Arial" charset="0"/>
              </a:rPr>
              <a:t> adjacent to </a:t>
            </a:r>
            <a:r>
              <a:rPr lang="en-US" i="1" dirty="0">
                <a:latin typeface="Arial" charset="0"/>
              </a:rPr>
              <a:t>A</a:t>
            </a:r>
            <a:r>
              <a:rPr lang="en-US" b="0" dirty="0">
                <a:latin typeface="Arial" charset="0"/>
              </a:rPr>
              <a:t> </a:t>
            </a:r>
          </a:p>
          <a:p>
            <a:pPr algn="l"/>
            <a:r>
              <a:rPr lang="en-US" b="0" dirty="0">
                <a:latin typeface="Arial" charset="0"/>
              </a:rPr>
              <a:t>5        then D(v) = c(</a:t>
            </a:r>
            <a:r>
              <a:rPr lang="en-US" b="0" dirty="0" err="1">
                <a:latin typeface="Arial" charset="0"/>
              </a:rPr>
              <a:t>A,v</a:t>
            </a:r>
            <a:r>
              <a:rPr lang="en-US" b="0" dirty="0">
                <a:latin typeface="Arial" charset="0"/>
              </a:rPr>
              <a:t>); </a:t>
            </a:r>
          </a:p>
          <a:p>
            <a:pPr algn="l"/>
            <a:r>
              <a:rPr lang="en-US" b="0" dirty="0">
                <a:latin typeface="Arial" charset="0"/>
              </a:rPr>
              <a:t>6        else D(v) =     ;</a:t>
            </a:r>
          </a:p>
          <a:p>
            <a:pPr algn="l"/>
            <a:r>
              <a:rPr lang="en-US" b="0" dirty="0">
                <a:latin typeface="Arial" charset="0"/>
              </a:rPr>
              <a:t>7 </a:t>
            </a:r>
          </a:p>
          <a:p>
            <a:pPr algn="l"/>
            <a:r>
              <a:rPr lang="en-US" b="0" dirty="0">
                <a:latin typeface="Arial" charset="0"/>
              </a:rPr>
              <a:t>8   </a:t>
            </a:r>
            <a:r>
              <a:rPr lang="en-US" i="1" dirty="0">
                <a:latin typeface="Arial" charset="0"/>
              </a:rPr>
              <a:t>Loop</a:t>
            </a:r>
            <a:r>
              <a:rPr lang="en-US" b="0" i="1" dirty="0">
                <a:latin typeface="Arial" charset="0"/>
              </a:rPr>
              <a:t> </a:t>
            </a:r>
            <a:endParaRPr lang="en-US" b="0" dirty="0">
              <a:latin typeface="Arial" charset="0"/>
            </a:endParaRPr>
          </a:p>
          <a:p>
            <a:pPr algn="l"/>
            <a:r>
              <a:rPr lang="en-US" b="0" dirty="0">
                <a:latin typeface="Arial" charset="0"/>
              </a:rPr>
              <a:t>9      find </a:t>
            </a:r>
            <a:r>
              <a:rPr lang="en-US" dirty="0">
                <a:latin typeface="Arial" charset="0"/>
              </a:rPr>
              <a:t>w</a:t>
            </a:r>
            <a:r>
              <a:rPr lang="en-US" b="0" dirty="0">
                <a:latin typeface="Arial" charset="0"/>
              </a:rPr>
              <a:t> not in </a:t>
            </a:r>
            <a:r>
              <a:rPr lang="en-US" dirty="0">
                <a:latin typeface="Arial" charset="0"/>
              </a:rPr>
              <a:t>S</a:t>
            </a:r>
            <a:r>
              <a:rPr lang="en-US" b="0" dirty="0">
                <a:latin typeface="Arial" charset="0"/>
              </a:rPr>
              <a:t> such that D(w) is a minimum; </a:t>
            </a:r>
          </a:p>
          <a:p>
            <a:pPr algn="l"/>
            <a:r>
              <a:rPr lang="en-US" b="0" dirty="0">
                <a:latin typeface="Arial" charset="0"/>
              </a:rPr>
              <a:t>10    add </a:t>
            </a:r>
            <a:r>
              <a:rPr lang="en-US" dirty="0">
                <a:latin typeface="Arial" charset="0"/>
              </a:rPr>
              <a:t>w</a:t>
            </a:r>
            <a:r>
              <a:rPr lang="en-US" b="0" dirty="0">
                <a:latin typeface="Arial" charset="0"/>
              </a:rPr>
              <a:t> to </a:t>
            </a:r>
            <a:r>
              <a:rPr lang="en-US" dirty="0">
                <a:latin typeface="Arial" charset="0"/>
              </a:rPr>
              <a:t>S</a:t>
            </a:r>
            <a:r>
              <a:rPr lang="en-US" b="0" dirty="0">
                <a:latin typeface="Arial" charset="0"/>
              </a:rPr>
              <a:t>; </a:t>
            </a:r>
          </a:p>
          <a:p>
            <a:pPr algn="l"/>
            <a:r>
              <a:rPr lang="en-US" b="0" dirty="0">
                <a:latin typeface="Arial" charset="0"/>
              </a:rPr>
              <a:t>11    update D(v) for all </a:t>
            </a:r>
            <a:r>
              <a:rPr lang="en-US" dirty="0">
                <a:latin typeface="Arial" charset="0"/>
              </a:rPr>
              <a:t>v</a:t>
            </a:r>
            <a:r>
              <a:rPr lang="en-US" b="0" dirty="0">
                <a:latin typeface="Arial" charset="0"/>
              </a:rPr>
              <a:t> adjacent to </a:t>
            </a:r>
            <a:r>
              <a:rPr lang="en-US" dirty="0">
                <a:latin typeface="Arial" charset="0"/>
              </a:rPr>
              <a:t>w</a:t>
            </a:r>
            <a:r>
              <a:rPr lang="en-US" b="0" dirty="0">
                <a:latin typeface="Arial" charset="0"/>
              </a:rPr>
              <a:t> and not in </a:t>
            </a:r>
            <a:r>
              <a:rPr lang="en-US" dirty="0">
                <a:latin typeface="Arial" charset="0"/>
              </a:rPr>
              <a:t>S</a:t>
            </a:r>
            <a:r>
              <a:rPr lang="en-US" b="0" dirty="0">
                <a:latin typeface="Arial" charset="0"/>
              </a:rPr>
              <a:t>: </a:t>
            </a:r>
          </a:p>
          <a:p>
            <a:pPr algn="l"/>
            <a:r>
              <a:rPr lang="en-US" b="0" dirty="0">
                <a:latin typeface="Arial" charset="0"/>
              </a:rPr>
              <a:t>12       if  D(w) + c(</a:t>
            </a:r>
            <a:r>
              <a:rPr lang="en-US" b="0" dirty="0" err="1">
                <a:latin typeface="Arial" charset="0"/>
              </a:rPr>
              <a:t>w,v</a:t>
            </a:r>
            <a:r>
              <a:rPr lang="en-US" b="0" dirty="0">
                <a:latin typeface="Arial" charset="0"/>
              </a:rPr>
              <a:t>) &lt; D(v) then</a:t>
            </a:r>
          </a:p>
          <a:p>
            <a:pPr algn="l"/>
            <a:r>
              <a:rPr lang="en-US" b="0" dirty="0">
                <a:latin typeface="Arial" charset="0"/>
              </a:rPr>
              <a:t>              // </a:t>
            </a:r>
            <a:r>
              <a:rPr lang="en-US" i="1" dirty="0">
                <a:latin typeface="Times New Roman" charset="0"/>
              </a:rPr>
              <a:t>w</a:t>
            </a:r>
            <a:r>
              <a:rPr lang="en-US" b="0" i="1" dirty="0">
                <a:latin typeface="Times New Roman" charset="0"/>
              </a:rPr>
              <a:t> gives us a shorter path to 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b="0" i="1" dirty="0">
                <a:latin typeface="Times New Roman" charset="0"/>
              </a:rPr>
              <a:t> than </a:t>
            </a:r>
            <a:r>
              <a:rPr lang="en-US" b="0" i="1" dirty="0" smtClean="0">
                <a:latin typeface="Times New Roman" charset="0"/>
              </a:rPr>
              <a:t>we’</a:t>
            </a:r>
            <a:r>
              <a:rPr lang="en-US" altLang="ja-JP" b="0" i="1" dirty="0" smtClean="0">
                <a:latin typeface="Times New Roman" charset="0"/>
              </a:rPr>
              <a:t>ve </a:t>
            </a:r>
            <a:r>
              <a:rPr lang="en-US" altLang="ja-JP" b="0" i="1" dirty="0">
                <a:latin typeface="Times New Roman" charset="0"/>
              </a:rPr>
              <a:t>found so far</a:t>
            </a:r>
            <a:r>
              <a:rPr lang="en-US" altLang="ja-JP" b="0" i="1" dirty="0">
                <a:latin typeface="Arial" charset="0"/>
              </a:rPr>
              <a:t> </a:t>
            </a:r>
          </a:p>
          <a:p>
            <a:pPr algn="l"/>
            <a:r>
              <a:rPr lang="en-US" b="0" dirty="0">
                <a:latin typeface="Arial" charset="0"/>
              </a:rPr>
              <a:t>13          D(v) = D(w) + c(</a:t>
            </a:r>
            <a:r>
              <a:rPr lang="en-US" b="0" dirty="0" err="1">
                <a:latin typeface="Arial" charset="0"/>
              </a:rPr>
              <a:t>w,v</a:t>
            </a:r>
            <a:r>
              <a:rPr lang="en-US" b="0" dirty="0">
                <a:latin typeface="Arial" charset="0"/>
              </a:rPr>
              <a:t>); p(v) = w;</a:t>
            </a:r>
          </a:p>
          <a:p>
            <a:pPr algn="l"/>
            <a:r>
              <a:rPr lang="en-US" b="0" dirty="0">
                <a:latin typeface="Arial" charset="0"/>
              </a:rPr>
              <a:t>14  </a:t>
            </a:r>
            <a:r>
              <a:rPr lang="en-US" i="1" dirty="0">
                <a:latin typeface="Arial" charset="0"/>
              </a:rPr>
              <a:t>until all nodes in S;</a:t>
            </a:r>
            <a:r>
              <a:rPr lang="en-US" b="0" dirty="0">
                <a:latin typeface="Arial" charset="0"/>
              </a:rPr>
              <a:t> </a:t>
            </a:r>
          </a:p>
        </p:txBody>
      </p:sp>
      <p:sp>
        <p:nvSpPr>
          <p:cNvPr id="934916" name="Freeform 4"/>
          <p:cNvSpPr>
            <a:spLocks/>
          </p:cNvSpPr>
          <p:nvPr/>
        </p:nvSpPr>
        <p:spPr bwMode="auto">
          <a:xfrm>
            <a:off x="228600" y="4011612"/>
            <a:ext cx="476250" cy="2286000"/>
          </a:xfrm>
          <a:custGeom>
            <a:avLst/>
            <a:gdLst>
              <a:gd name="T0" fmla="*/ 2147483647 w 300"/>
              <a:gd name="T1" fmla="*/ 2147483647 h 3600"/>
              <a:gd name="T2" fmla="*/ 2147483647 w 300"/>
              <a:gd name="T3" fmla="*/ 2147483647 h 3600"/>
              <a:gd name="T4" fmla="*/ 0 w 300"/>
              <a:gd name="T5" fmla="*/ 2147483647 h 3600"/>
              <a:gd name="T6" fmla="*/ 0 w 300"/>
              <a:gd name="T7" fmla="*/ 0 h 3600"/>
              <a:gd name="T8" fmla="*/ 2147483647 w 300"/>
              <a:gd name="T9" fmla="*/ 0 h 3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"/>
              <a:gd name="T16" fmla="*/ 0 h 3600"/>
              <a:gd name="T17" fmla="*/ 300 w 300"/>
              <a:gd name="T18" fmla="*/ 3600 h 3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" h="3600">
                <a:moveTo>
                  <a:pt x="300" y="3546"/>
                </a:moveTo>
                <a:lnTo>
                  <a:pt x="300" y="3600"/>
                </a:lnTo>
                <a:lnTo>
                  <a:pt x="0" y="3594"/>
                </a:ln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349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306770"/>
              </p:ext>
            </p:extLst>
          </p:nvPr>
        </p:nvGraphicFramePr>
        <p:xfrm>
          <a:off x="2533650" y="3249612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2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3249612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5257799" y="1524000"/>
            <a:ext cx="403860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b="0" dirty="0">
                <a:solidFill>
                  <a:srgbClr val="FF0000"/>
                </a:solidFill>
                <a:latin typeface="Arial" charset="0"/>
              </a:rPr>
              <a:t>c(</a:t>
            </a:r>
            <a:r>
              <a:rPr lang="en-US" b="0" dirty="0" err="1">
                <a:solidFill>
                  <a:srgbClr val="FF0000"/>
                </a:solidFill>
                <a:latin typeface="Arial" charset="0"/>
              </a:rPr>
              <a:t>i,j</a:t>
            </a:r>
            <a:r>
              <a:rPr lang="en-US" b="0" dirty="0">
                <a:solidFill>
                  <a:srgbClr val="FF0000"/>
                </a:solidFill>
                <a:latin typeface="Arial" charset="0"/>
              </a:rPr>
              <a:t>)</a:t>
            </a:r>
            <a:r>
              <a:rPr lang="en-US" b="0" dirty="0">
                <a:solidFill>
                  <a:srgbClr val="000090"/>
                </a:solidFill>
                <a:latin typeface="Arial" charset="0"/>
              </a:rPr>
              <a:t>: link cost from node </a:t>
            </a:r>
            <a:r>
              <a:rPr lang="en-US" b="0" i="1" dirty="0" err="1">
                <a:solidFill>
                  <a:srgbClr val="000090"/>
                </a:solidFill>
                <a:latin typeface="Arial" charset="0"/>
              </a:rPr>
              <a:t>i</a:t>
            </a:r>
            <a:r>
              <a:rPr lang="en-US" b="0" dirty="0">
                <a:solidFill>
                  <a:srgbClr val="000090"/>
                </a:solidFill>
                <a:latin typeface="Arial" charset="0"/>
              </a:rPr>
              <a:t> to </a:t>
            </a:r>
            <a:r>
              <a:rPr lang="en-US" b="0" i="1" dirty="0" smtClean="0">
                <a:solidFill>
                  <a:srgbClr val="000090"/>
                </a:solidFill>
                <a:latin typeface="Arial" charset="0"/>
              </a:rPr>
              <a:t>j</a:t>
            </a:r>
            <a:endParaRPr lang="en-US" b="0" dirty="0">
              <a:solidFill>
                <a:srgbClr val="000090"/>
              </a:solidFill>
              <a:latin typeface="Arial" charset="0"/>
            </a:endParaRPr>
          </a:p>
          <a:p>
            <a:pPr marL="285750" indent="-285750"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b="0" dirty="0" smtClean="0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US" b="0" dirty="0">
                <a:solidFill>
                  <a:srgbClr val="FF0000"/>
                </a:solidFill>
                <a:latin typeface="Arial" charset="0"/>
              </a:rPr>
              <a:t>(v)</a:t>
            </a:r>
            <a:r>
              <a:rPr lang="en-US" b="0" dirty="0">
                <a:solidFill>
                  <a:srgbClr val="000090"/>
                </a:solidFill>
                <a:latin typeface="Arial" charset="0"/>
              </a:rPr>
              <a:t>: current cost source </a:t>
            </a:r>
            <a:r>
              <a:rPr lang="en-US" b="0" dirty="0">
                <a:solidFill>
                  <a:srgbClr val="000090"/>
                </a:solidFill>
                <a:latin typeface="Arial" charset="0"/>
                <a:sym typeface="Symbol" charset="0"/>
              </a:rPr>
              <a:t></a:t>
            </a:r>
            <a:r>
              <a:rPr lang="en-US" b="0" dirty="0">
                <a:solidFill>
                  <a:srgbClr val="000090"/>
                </a:solidFill>
                <a:latin typeface="Arial" charset="0"/>
              </a:rPr>
              <a:t> </a:t>
            </a:r>
            <a:r>
              <a:rPr lang="en-US" b="0" i="1" dirty="0">
                <a:solidFill>
                  <a:srgbClr val="000090"/>
                </a:solidFill>
                <a:latin typeface="Arial" charset="0"/>
              </a:rPr>
              <a:t>v</a:t>
            </a:r>
          </a:p>
          <a:p>
            <a:pPr marL="285750" indent="-285750"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b="0" dirty="0">
                <a:solidFill>
                  <a:srgbClr val="FF0000"/>
                </a:solidFill>
                <a:latin typeface="Arial" charset="0"/>
              </a:rPr>
              <a:t>p(v)</a:t>
            </a:r>
            <a:r>
              <a:rPr lang="en-US" b="0" dirty="0">
                <a:solidFill>
                  <a:srgbClr val="000090"/>
                </a:solidFill>
                <a:latin typeface="Arial" charset="0"/>
              </a:rPr>
              <a:t>: </a:t>
            </a:r>
            <a:r>
              <a:rPr lang="en-US" b="0" i="1" dirty="0" smtClean="0">
                <a:solidFill>
                  <a:srgbClr val="000090"/>
                </a:solidFill>
                <a:latin typeface="Arial" charset="0"/>
              </a:rPr>
              <a:t>v</a:t>
            </a:r>
            <a:r>
              <a:rPr lang="en-US" b="0" dirty="0" smtClean="0">
                <a:solidFill>
                  <a:srgbClr val="000090"/>
                </a:solidFill>
                <a:latin typeface="Arial" charset="0"/>
              </a:rPr>
              <a:t>’s predecessor along </a:t>
            </a:r>
            <a:r>
              <a:rPr lang="en-US" b="0" dirty="0">
                <a:solidFill>
                  <a:srgbClr val="000090"/>
                </a:solidFill>
                <a:latin typeface="Arial" charset="0"/>
              </a:rPr>
              <a:t>path from source to </a:t>
            </a:r>
            <a:r>
              <a:rPr lang="en-US" b="0" i="1" dirty="0" smtClean="0">
                <a:solidFill>
                  <a:srgbClr val="000090"/>
                </a:solidFill>
                <a:latin typeface="Arial" charset="0"/>
              </a:rPr>
              <a:t>v</a:t>
            </a:r>
            <a:endParaRPr lang="en-US" b="0" i="1" dirty="0">
              <a:solidFill>
                <a:srgbClr val="000090"/>
              </a:solidFill>
              <a:latin typeface="Arial" charset="0"/>
            </a:endParaRPr>
          </a:p>
          <a:p>
            <a:pPr marL="285750" indent="-285750"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b="0" dirty="0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US" b="0" dirty="0">
                <a:solidFill>
                  <a:srgbClr val="000090"/>
                </a:solidFill>
                <a:latin typeface="Arial" charset="0"/>
              </a:rPr>
              <a:t>: set of nodes whose least cost path definitively known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326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15" grpId="0" build="p"/>
      <p:bldP spid="9349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96863" y="1506538"/>
            <a:ext cx="708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Step</a:t>
            </a:r>
          </a:p>
          <a:p>
            <a:r>
              <a:rPr lang="en-US" b="0">
                <a:latin typeface="Arial" charset="0"/>
              </a:rPr>
              <a:t>0</a:t>
            </a:r>
          </a:p>
          <a:p>
            <a:r>
              <a:rPr lang="en-US" b="0">
                <a:latin typeface="Arial" charset="0"/>
              </a:rPr>
              <a:t>1</a:t>
            </a:r>
          </a:p>
          <a:p>
            <a:r>
              <a:rPr lang="en-US" b="0">
                <a:latin typeface="Arial" charset="0"/>
              </a:rPr>
              <a:t>2</a:t>
            </a:r>
          </a:p>
          <a:p>
            <a:r>
              <a:rPr lang="en-US" b="0">
                <a:latin typeface="Arial" charset="0"/>
              </a:rPr>
              <a:t>3</a:t>
            </a:r>
          </a:p>
          <a:p>
            <a:r>
              <a:rPr lang="en-US" b="0">
                <a:latin typeface="Arial" charset="0"/>
              </a:rPr>
              <a:t>4</a:t>
            </a:r>
          </a:p>
          <a:p>
            <a:r>
              <a:rPr lang="en-US" b="0">
                <a:latin typeface="Arial" charset="0"/>
              </a:rPr>
              <a:t>5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559727" y="1516063"/>
            <a:ext cx="7691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set </a:t>
            </a:r>
            <a:r>
              <a:rPr lang="en-US" b="0" dirty="0">
                <a:latin typeface="Arial" charset="0"/>
              </a:rPr>
              <a:t>S</a:t>
            </a:r>
          </a:p>
          <a:p>
            <a:r>
              <a:rPr lang="en-US" b="0" dirty="0">
                <a:latin typeface="Arial" charset="0"/>
              </a:rPr>
              <a:t>A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471738" y="1497013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D(B),p(B)</a:t>
            </a:r>
          </a:p>
          <a:p>
            <a:r>
              <a:rPr lang="en-US" b="0">
                <a:latin typeface="Arial" charset="0"/>
              </a:rPr>
              <a:t>2,A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651250" y="1501775"/>
            <a:ext cx="1377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 D(C),p(C)</a:t>
            </a:r>
          </a:p>
          <a:p>
            <a:r>
              <a:rPr lang="en-US" b="0">
                <a:latin typeface="Arial" charset="0"/>
              </a:rPr>
              <a:t>5,A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4943475" y="1497013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D</a:t>
            </a:r>
            <a:r>
              <a:rPr lang="en-US" b="0" dirty="0">
                <a:latin typeface="Arial" charset="0"/>
              </a:rPr>
              <a:t>(D),p(D)</a:t>
            </a:r>
          </a:p>
          <a:p>
            <a:r>
              <a:rPr lang="en-US" b="0" dirty="0">
                <a:latin typeface="Arial" charset="0"/>
              </a:rPr>
              <a:t>1,A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6324600" y="1501775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D(E),p(E)</a:t>
            </a:r>
          </a:p>
          <a:p>
            <a:endParaRPr lang="en-US" b="0">
              <a:latin typeface="Arial" charset="0"/>
            </a:endParaRP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7605713" y="1516063"/>
            <a:ext cx="1228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D(F),p(F)</a:t>
            </a:r>
          </a:p>
          <a:p>
            <a:endParaRPr lang="en-US" b="0">
              <a:latin typeface="Arial" charset="0"/>
            </a:endParaRPr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24" name="Group 91"/>
          <p:cNvGrpSpPr>
            <a:grpSpLocks/>
          </p:cNvGrpSpPr>
          <p:nvPr/>
        </p:nvGrpSpPr>
        <p:grpSpPr bwMode="auto">
          <a:xfrm>
            <a:off x="684213" y="3810000"/>
            <a:ext cx="3571875" cy="2236788"/>
            <a:chOff x="624" y="2400"/>
            <a:chExt cx="2250" cy="1409"/>
          </a:xfrm>
        </p:grpSpPr>
        <p:sp>
          <p:nvSpPr>
            <p:cNvPr id="43031" name="Freeform 16"/>
            <p:cNvSpPr>
              <a:spLocks/>
            </p:cNvSpPr>
            <p:nvPr/>
          </p:nvSpPr>
          <p:spPr bwMode="auto">
            <a:xfrm>
              <a:off x="624" y="2400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2" name="Freeform 17"/>
            <p:cNvSpPr>
              <a:spLocks/>
            </p:cNvSpPr>
            <p:nvPr/>
          </p:nvSpPr>
          <p:spPr bwMode="auto">
            <a:xfrm>
              <a:off x="960" y="29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3" name="Oval 18"/>
            <p:cNvSpPr>
              <a:spLocks noChangeArrowheads="1"/>
            </p:cNvSpPr>
            <p:nvPr/>
          </p:nvSpPr>
          <p:spPr bwMode="auto">
            <a:xfrm>
              <a:off x="700" y="3191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4" name="Line 19"/>
            <p:cNvSpPr>
              <a:spLocks noChangeShapeType="1"/>
            </p:cNvSpPr>
            <p:nvPr/>
          </p:nvSpPr>
          <p:spPr bwMode="auto">
            <a:xfrm>
              <a:off x="700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5" name="Line 20"/>
            <p:cNvSpPr>
              <a:spLocks noChangeShapeType="1"/>
            </p:cNvSpPr>
            <p:nvPr/>
          </p:nvSpPr>
          <p:spPr bwMode="auto">
            <a:xfrm>
              <a:off x="1013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6" name="Rectangle 21"/>
            <p:cNvSpPr>
              <a:spLocks noChangeArrowheads="1"/>
            </p:cNvSpPr>
            <p:nvPr/>
          </p:nvSpPr>
          <p:spPr bwMode="auto">
            <a:xfrm>
              <a:off x="700" y="3184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3037" name="Oval 22"/>
            <p:cNvSpPr>
              <a:spLocks noChangeArrowheads="1"/>
            </p:cNvSpPr>
            <p:nvPr/>
          </p:nvSpPr>
          <p:spPr bwMode="auto">
            <a:xfrm>
              <a:off x="697" y="3125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8" name="Oval 23"/>
            <p:cNvSpPr>
              <a:spLocks noChangeArrowheads="1"/>
            </p:cNvSpPr>
            <p:nvPr/>
          </p:nvSpPr>
          <p:spPr bwMode="auto">
            <a:xfrm>
              <a:off x="1174" y="357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9" name="Line 24"/>
            <p:cNvSpPr>
              <a:spLocks noChangeShapeType="1"/>
            </p:cNvSpPr>
            <p:nvPr/>
          </p:nvSpPr>
          <p:spPr bwMode="auto">
            <a:xfrm>
              <a:off x="1174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0" name="Line 25"/>
            <p:cNvSpPr>
              <a:spLocks noChangeShapeType="1"/>
            </p:cNvSpPr>
            <p:nvPr/>
          </p:nvSpPr>
          <p:spPr bwMode="auto">
            <a:xfrm>
              <a:off x="1487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1" name="Rectangle 26"/>
            <p:cNvSpPr>
              <a:spLocks noChangeArrowheads="1"/>
            </p:cNvSpPr>
            <p:nvPr/>
          </p:nvSpPr>
          <p:spPr bwMode="auto">
            <a:xfrm>
              <a:off x="1174" y="357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3042" name="Oval 27"/>
            <p:cNvSpPr>
              <a:spLocks noChangeArrowheads="1"/>
            </p:cNvSpPr>
            <p:nvPr/>
          </p:nvSpPr>
          <p:spPr bwMode="auto">
            <a:xfrm>
              <a:off x="1171" y="35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3" name="Oval 28"/>
            <p:cNvSpPr>
              <a:spLocks noChangeArrowheads="1"/>
            </p:cNvSpPr>
            <p:nvPr/>
          </p:nvSpPr>
          <p:spPr bwMode="auto">
            <a:xfrm>
              <a:off x="1170" y="288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4" name="Line 29"/>
            <p:cNvSpPr>
              <a:spLocks noChangeShapeType="1"/>
            </p:cNvSpPr>
            <p:nvPr/>
          </p:nvSpPr>
          <p:spPr bwMode="auto">
            <a:xfrm>
              <a:off x="1170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5" name="Line 30"/>
            <p:cNvSpPr>
              <a:spLocks noChangeShapeType="1"/>
            </p:cNvSpPr>
            <p:nvPr/>
          </p:nvSpPr>
          <p:spPr bwMode="auto">
            <a:xfrm>
              <a:off x="1483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6" name="Rectangle 31"/>
            <p:cNvSpPr>
              <a:spLocks noChangeArrowheads="1"/>
            </p:cNvSpPr>
            <p:nvPr/>
          </p:nvSpPr>
          <p:spPr bwMode="auto">
            <a:xfrm>
              <a:off x="1170" y="288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3047" name="Oval 32"/>
            <p:cNvSpPr>
              <a:spLocks noChangeArrowheads="1"/>
            </p:cNvSpPr>
            <p:nvPr/>
          </p:nvSpPr>
          <p:spPr bwMode="auto">
            <a:xfrm>
              <a:off x="1167" y="282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8" name="Oval 33"/>
            <p:cNvSpPr>
              <a:spLocks noChangeArrowheads="1"/>
            </p:cNvSpPr>
            <p:nvPr/>
          </p:nvSpPr>
          <p:spPr bwMode="auto">
            <a:xfrm>
              <a:off x="1853" y="2884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9" name="Line 34"/>
            <p:cNvSpPr>
              <a:spLocks noChangeShapeType="1"/>
            </p:cNvSpPr>
            <p:nvPr/>
          </p:nvSpPr>
          <p:spPr bwMode="auto">
            <a:xfrm>
              <a:off x="1853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0" name="Line 35"/>
            <p:cNvSpPr>
              <a:spLocks noChangeShapeType="1"/>
            </p:cNvSpPr>
            <p:nvPr/>
          </p:nvSpPr>
          <p:spPr bwMode="auto">
            <a:xfrm>
              <a:off x="2165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1" name="Rectangle 36"/>
            <p:cNvSpPr>
              <a:spLocks noChangeArrowheads="1"/>
            </p:cNvSpPr>
            <p:nvPr/>
          </p:nvSpPr>
          <p:spPr bwMode="auto">
            <a:xfrm>
              <a:off x="1853" y="2877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3052" name="Oval 37"/>
            <p:cNvSpPr>
              <a:spLocks noChangeArrowheads="1"/>
            </p:cNvSpPr>
            <p:nvPr/>
          </p:nvSpPr>
          <p:spPr bwMode="auto">
            <a:xfrm>
              <a:off x="1856" y="2821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3" name="Oval 38"/>
            <p:cNvSpPr>
              <a:spLocks noChangeArrowheads="1"/>
            </p:cNvSpPr>
            <p:nvPr/>
          </p:nvSpPr>
          <p:spPr bwMode="auto">
            <a:xfrm>
              <a:off x="1863" y="357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4" name="Line 39"/>
            <p:cNvSpPr>
              <a:spLocks noChangeShapeType="1"/>
            </p:cNvSpPr>
            <p:nvPr/>
          </p:nvSpPr>
          <p:spPr bwMode="auto">
            <a:xfrm>
              <a:off x="1863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5" name="Line 40"/>
            <p:cNvSpPr>
              <a:spLocks noChangeShapeType="1"/>
            </p:cNvSpPr>
            <p:nvPr/>
          </p:nvSpPr>
          <p:spPr bwMode="auto">
            <a:xfrm>
              <a:off x="2176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6" name="Rectangle 41"/>
            <p:cNvSpPr>
              <a:spLocks noChangeArrowheads="1"/>
            </p:cNvSpPr>
            <p:nvPr/>
          </p:nvSpPr>
          <p:spPr bwMode="auto">
            <a:xfrm>
              <a:off x="1863" y="356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3057" name="Oval 42"/>
            <p:cNvSpPr>
              <a:spLocks noChangeArrowheads="1"/>
            </p:cNvSpPr>
            <p:nvPr/>
          </p:nvSpPr>
          <p:spPr bwMode="auto">
            <a:xfrm>
              <a:off x="1860" y="350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8" name="Oval 43"/>
            <p:cNvSpPr>
              <a:spLocks noChangeArrowheads="1"/>
            </p:cNvSpPr>
            <p:nvPr/>
          </p:nvSpPr>
          <p:spPr bwMode="auto">
            <a:xfrm>
              <a:off x="2428" y="323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9" name="Line 44"/>
            <p:cNvSpPr>
              <a:spLocks noChangeShapeType="1"/>
            </p:cNvSpPr>
            <p:nvPr/>
          </p:nvSpPr>
          <p:spPr bwMode="auto">
            <a:xfrm>
              <a:off x="2428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0" name="Line 45"/>
            <p:cNvSpPr>
              <a:spLocks noChangeShapeType="1"/>
            </p:cNvSpPr>
            <p:nvPr/>
          </p:nvSpPr>
          <p:spPr bwMode="auto">
            <a:xfrm>
              <a:off x="2741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1" name="Rectangle 46"/>
            <p:cNvSpPr>
              <a:spLocks noChangeArrowheads="1"/>
            </p:cNvSpPr>
            <p:nvPr/>
          </p:nvSpPr>
          <p:spPr bwMode="auto">
            <a:xfrm>
              <a:off x="2428" y="322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3062" name="Oval 47"/>
            <p:cNvSpPr>
              <a:spLocks noChangeArrowheads="1"/>
            </p:cNvSpPr>
            <p:nvPr/>
          </p:nvSpPr>
          <p:spPr bwMode="auto">
            <a:xfrm>
              <a:off x="2425" y="316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3" name="Freeform 48"/>
            <p:cNvSpPr>
              <a:spLocks/>
            </p:cNvSpPr>
            <p:nvPr/>
          </p:nvSpPr>
          <p:spPr bwMode="auto">
            <a:xfrm>
              <a:off x="2019" y="2976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4" name="Freeform 49"/>
            <p:cNvSpPr>
              <a:spLocks/>
            </p:cNvSpPr>
            <p:nvPr/>
          </p:nvSpPr>
          <p:spPr bwMode="auto">
            <a:xfrm>
              <a:off x="1326" y="2982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5" name="Freeform 50"/>
            <p:cNvSpPr>
              <a:spLocks/>
            </p:cNvSpPr>
            <p:nvPr/>
          </p:nvSpPr>
          <p:spPr bwMode="auto">
            <a:xfrm>
              <a:off x="1491" y="2967"/>
              <a:ext cx="504" cy="600"/>
            </a:xfrm>
            <a:custGeom>
              <a:avLst/>
              <a:gdLst>
                <a:gd name="T0" fmla="*/ 0 w 378"/>
                <a:gd name="T1" fmla="*/ 7134 h 174"/>
                <a:gd name="T2" fmla="*/ 89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6" name="Freeform 51"/>
            <p:cNvSpPr>
              <a:spLocks/>
            </p:cNvSpPr>
            <p:nvPr/>
          </p:nvSpPr>
          <p:spPr bwMode="auto">
            <a:xfrm>
              <a:off x="2178" y="3315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7" name="Freeform 52"/>
            <p:cNvSpPr>
              <a:spLocks/>
            </p:cNvSpPr>
            <p:nvPr/>
          </p:nvSpPr>
          <p:spPr bwMode="auto">
            <a:xfrm>
              <a:off x="1497" y="359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8" name="Freeform 53"/>
            <p:cNvSpPr>
              <a:spLocks/>
            </p:cNvSpPr>
            <p:nvPr/>
          </p:nvSpPr>
          <p:spPr bwMode="auto">
            <a:xfrm>
              <a:off x="906" y="3273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9" name="Freeform 54"/>
            <p:cNvSpPr>
              <a:spLocks/>
            </p:cNvSpPr>
            <p:nvPr/>
          </p:nvSpPr>
          <p:spPr bwMode="auto">
            <a:xfrm>
              <a:off x="1491" y="290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0" name="Freeform 55"/>
            <p:cNvSpPr>
              <a:spLocks/>
            </p:cNvSpPr>
            <p:nvPr/>
          </p:nvSpPr>
          <p:spPr bwMode="auto">
            <a:xfrm>
              <a:off x="2166" y="2904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1" name="Freeform 56"/>
            <p:cNvSpPr>
              <a:spLocks/>
            </p:cNvSpPr>
            <p:nvPr/>
          </p:nvSpPr>
          <p:spPr bwMode="auto">
            <a:xfrm>
              <a:off x="849" y="2475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072" name="Group 57"/>
            <p:cNvGrpSpPr>
              <a:grpSpLocks/>
            </p:cNvGrpSpPr>
            <p:nvPr/>
          </p:nvGrpSpPr>
          <p:grpSpPr bwMode="auto">
            <a:xfrm>
              <a:off x="745" y="3089"/>
              <a:ext cx="212" cy="231"/>
              <a:chOff x="2950" y="2441"/>
              <a:chExt cx="215" cy="231"/>
            </a:xfrm>
          </p:grpSpPr>
          <p:sp>
            <p:nvSpPr>
              <p:cNvPr id="43098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9" name="Text Box 59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43073" name="Group 60"/>
            <p:cNvGrpSpPr>
              <a:grpSpLocks/>
            </p:cNvGrpSpPr>
            <p:nvPr/>
          </p:nvGrpSpPr>
          <p:grpSpPr bwMode="auto">
            <a:xfrm>
              <a:off x="1915" y="3473"/>
              <a:ext cx="212" cy="231"/>
              <a:chOff x="2950" y="2441"/>
              <a:chExt cx="215" cy="231"/>
            </a:xfrm>
          </p:grpSpPr>
          <p:sp>
            <p:nvSpPr>
              <p:cNvPr id="43096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7" name="Text Box 62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43074" name="Group 63"/>
            <p:cNvGrpSpPr>
              <a:grpSpLocks/>
            </p:cNvGrpSpPr>
            <p:nvPr/>
          </p:nvGrpSpPr>
          <p:grpSpPr bwMode="auto">
            <a:xfrm>
              <a:off x="1230" y="3470"/>
              <a:ext cx="220" cy="231"/>
              <a:chOff x="2946" y="2441"/>
              <a:chExt cx="223" cy="231"/>
            </a:xfrm>
          </p:grpSpPr>
          <p:sp>
            <p:nvSpPr>
              <p:cNvPr id="43094" name="Rectangle 6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5" name="Text Box 65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43075" name="Group 66"/>
            <p:cNvGrpSpPr>
              <a:grpSpLocks/>
            </p:cNvGrpSpPr>
            <p:nvPr/>
          </p:nvGrpSpPr>
          <p:grpSpPr bwMode="auto">
            <a:xfrm>
              <a:off x="1905" y="2783"/>
              <a:ext cx="220" cy="231"/>
              <a:chOff x="2946" y="2441"/>
              <a:chExt cx="223" cy="231"/>
            </a:xfrm>
          </p:grpSpPr>
          <p:sp>
            <p:nvSpPr>
              <p:cNvPr id="43092" name="Rectangle 6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3" name="Text Box 68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43076" name="Group 69"/>
            <p:cNvGrpSpPr>
              <a:grpSpLocks/>
            </p:cNvGrpSpPr>
            <p:nvPr/>
          </p:nvGrpSpPr>
          <p:grpSpPr bwMode="auto">
            <a:xfrm>
              <a:off x="1226" y="2783"/>
              <a:ext cx="212" cy="231"/>
              <a:chOff x="2951" y="2441"/>
              <a:chExt cx="215" cy="231"/>
            </a:xfrm>
          </p:grpSpPr>
          <p:sp>
            <p:nvSpPr>
              <p:cNvPr id="43090" name="Rectangle 7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1" name="Text Box 71"/>
              <p:cNvSpPr txBox="1">
                <a:spLocks noChangeArrowheads="1"/>
              </p:cNvSpPr>
              <p:nvPr/>
            </p:nvSpPr>
            <p:spPr bwMode="auto">
              <a:xfrm>
                <a:off x="2951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43077" name="Group 72"/>
            <p:cNvGrpSpPr>
              <a:grpSpLocks/>
            </p:cNvGrpSpPr>
            <p:nvPr/>
          </p:nvGrpSpPr>
          <p:grpSpPr bwMode="auto">
            <a:xfrm>
              <a:off x="2492" y="3131"/>
              <a:ext cx="204" cy="231"/>
              <a:chOff x="2954" y="2441"/>
              <a:chExt cx="207" cy="231"/>
            </a:xfrm>
          </p:grpSpPr>
          <p:sp>
            <p:nvSpPr>
              <p:cNvPr id="43088" name="Rectangle 7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9" name="Text Box 74"/>
              <p:cNvSpPr txBox="1">
                <a:spLocks noChangeArrowheads="1"/>
              </p:cNvSpPr>
              <p:nvPr/>
            </p:nvSpPr>
            <p:spPr bwMode="auto">
              <a:xfrm>
                <a:off x="2954" y="2441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43078" name="Text Box 75"/>
            <p:cNvSpPr txBox="1">
              <a:spLocks noChangeArrowheads="1"/>
            </p:cNvSpPr>
            <p:nvPr/>
          </p:nvSpPr>
          <p:spPr bwMode="auto">
            <a:xfrm>
              <a:off x="955" y="289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43079" name="Text Box 76"/>
            <p:cNvSpPr txBox="1">
              <a:spLocks noChangeArrowheads="1"/>
            </p:cNvSpPr>
            <p:nvPr/>
          </p:nvSpPr>
          <p:spPr bwMode="auto">
            <a:xfrm>
              <a:off x="1303" y="31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43080" name="Text Box 77"/>
            <p:cNvSpPr txBox="1">
              <a:spLocks noChangeArrowheads="1"/>
            </p:cNvSpPr>
            <p:nvPr/>
          </p:nvSpPr>
          <p:spPr bwMode="auto">
            <a:xfrm>
              <a:off x="868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43081" name="Text Box 78"/>
            <p:cNvSpPr txBox="1">
              <a:spLocks noChangeArrowheads="1"/>
            </p:cNvSpPr>
            <p:nvPr/>
          </p:nvSpPr>
          <p:spPr bwMode="auto">
            <a:xfrm>
              <a:off x="1687" y="320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43082" name="Text Box 79"/>
            <p:cNvSpPr txBox="1">
              <a:spLocks noChangeArrowheads="1"/>
            </p:cNvSpPr>
            <p:nvPr/>
          </p:nvSpPr>
          <p:spPr bwMode="auto">
            <a:xfrm>
              <a:off x="1624" y="356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43083" name="Text Box 80"/>
            <p:cNvSpPr txBox="1">
              <a:spLocks noChangeArrowheads="1"/>
            </p:cNvSpPr>
            <p:nvPr/>
          </p:nvSpPr>
          <p:spPr bwMode="auto">
            <a:xfrm>
              <a:off x="1984" y="31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43084" name="Text Box 81"/>
            <p:cNvSpPr txBox="1">
              <a:spLocks noChangeArrowheads="1"/>
            </p:cNvSpPr>
            <p:nvPr/>
          </p:nvSpPr>
          <p:spPr bwMode="auto">
            <a:xfrm>
              <a:off x="2344" y="339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43085" name="Text Box 82"/>
            <p:cNvSpPr txBox="1">
              <a:spLocks noChangeArrowheads="1"/>
            </p:cNvSpPr>
            <p:nvPr/>
          </p:nvSpPr>
          <p:spPr bwMode="auto">
            <a:xfrm>
              <a:off x="2317" y="286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43086" name="Text Box 83"/>
            <p:cNvSpPr txBox="1">
              <a:spLocks noChangeArrowheads="1"/>
            </p:cNvSpPr>
            <p:nvPr/>
          </p:nvSpPr>
          <p:spPr bwMode="auto">
            <a:xfrm>
              <a:off x="1582" y="27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43087" name="Text Box 84"/>
            <p:cNvSpPr txBox="1">
              <a:spLocks noChangeArrowheads="1"/>
            </p:cNvSpPr>
            <p:nvPr/>
          </p:nvSpPr>
          <p:spPr bwMode="auto">
            <a:xfrm>
              <a:off x="1231" y="244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</p:grpSp>
      <p:graphicFrame>
        <p:nvGraphicFramePr>
          <p:cNvPr id="43025" name="Object 2"/>
          <p:cNvGraphicFramePr>
            <a:graphicFrameLocks noChangeAspect="1"/>
          </p:cNvGraphicFramePr>
          <p:nvPr/>
        </p:nvGraphicFramePr>
        <p:xfrm>
          <a:off x="70104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08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6" name="Object 3"/>
          <p:cNvGraphicFramePr>
            <a:graphicFrameLocks noChangeAspect="1"/>
          </p:cNvGraphicFramePr>
          <p:nvPr/>
        </p:nvGraphicFramePr>
        <p:xfrm>
          <a:off x="82296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09" name="Equation" r:id="rId6" imgW="152400" imgH="127000" progId="Equation.3">
                  <p:embed/>
                </p:oleObj>
              </mc:Choice>
              <mc:Fallback>
                <p:oleObj name="Equation" r:id="rId6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7" name="Line 87"/>
          <p:cNvSpPr>
            <a:spLocks noChangeShapeType="1"/>
          </p:cNvSpPr>
          <p:nvPr/>
        </p:nvSpPr>
        <p:spPr bwMode="auto">
          <a:xfrm>
            <a:off x="228600" y="1981200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37048" name="Rectangle 88"/>
          <p:cNvSpPr>
            <a:spLocks noChangeArrowheads="1"/>
          </p:cNvSpPr>
          <p:nvPr/>
        </p:nvSpPr>
        <p:spPr bwMode="auto">
          <a:xfrm>
            <a:off x="4953000" y="3733800"/>
            <a:ext cx="3276600" cy="2362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3029" name="Text Box 89"/>
          <p:cNvSpPr txBox="1">
            <a:spLocks noChangeArrowheads="1"/>
          </p:cNvSpPr>
          <p:nvPr/>
        </p:nvSpPr>
        <p:spPr bwMode="auto">
          <a:xfrm>
            <a:off x="5180013" y="3744913"/>
            <a:ext cx="304958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latin typeface="Arial" charset="0"/>
              </a:rPr>
              <a:t>1  </a:t>
            </a:r>
            <a:r>
              <a:rPr lang="en-US" i="1">
                <a:latin typeface="Arial" charset="0"/>
              </a:rPr>
              <a:t>Initialization:</a:t>
            </a:r>
            <a:r>
              <a:rPr lang="en-US" b="0">
                <a:latin typeface="Arial" charset="0"/>
              </a:rPr>
              <a:t> </a:t>
            </a:r>
          </a:p>
          <a:p>
            <a:pPr algn="l"/>
            <a:r>
              <a:rPr lang="en-US" b="0">
                <a:latin typeface="Arial" charset="0"/>
              </a:rPr>
              <a:t>2    </a:t>
            </a:r>
            <a:r>
              <a:rPr lang="en-US">
                <a:latin typeface="Arial" charset="0"/>
              </a:rPr>
              <a:t>S</a:t>
            </a:r>
            <a:r>
              <a:rPr lang="en-US" b="0">
                <a:latin typeface="Arial" charset="0"/>
              </a:rPr>
              <a:t> = {A};</a:t>
            </a:r>
          </a:p>
          <a:p>
            <a:pPr algn="l"/>
            <a:r>
              <a:rPr lang="en-US" b="0">
                <a:latin typeface="Arial" charset="0"/>
              </a:rPr>
              <a:t>3    for all nodes </a:t>
            </a:r>
            <a:r>
              <a:rPr lang="en-US" i="1">
                <a:latin typeface="Arial" charset="0"/>
              </a:rPr>
              <a:t>v</a:t>
            </a:r>
            <a:r>
              <a:rPr lang="en-US" b="0">
                <a:latin typeface="Arial" charset="0"/>
              </a:rPr>
              <a:t> </a:t>
            </a:r>
          </a:p>
          <a:p>
            <a:pPr algn="l"/>
            <a:r>
              <a:rPr lang="en-US" b="0">
                <a:latin typeface="Arial" charset="0"/>
              </a:rPr>
              <a:t>4      if </a:t>
            </a:r>
            <a:r>
              <a:rPr lang="en-US" i="1">
                <a:latin typeface="Arial" charset="0"/>
              </a:rPr>
              <a:t>v</a:t>
            </a:r>
            <a:r>
              <a:rPr lang="en-US" b="0">
                <a:latin typeface="Arial" charset="0"/>
              </a:rPr>
              <a:t> adjacent to </a:t>
            </a:r>
            <a:r>
              <a:rPr lang="en-US" i="1">
                <a:latin typeface="Arial" charset="0"/>
              </a:rPr>
              <a:t>A</a:t>
            </a:r>
            <a:r>
              <a:rPr lang="en-US" b="0">
                <a:latin typeface="Arial" charset="0"/>
              </a:rPr>
              <a:t> </a:t>
            </a:r>
          </a:p>
          <a:p>
            <a:pPr algn="l"/>
            <a:r>
              <a:rPr lang="en-US" b="0">
                <a:latin typeface="Arial" charset="0"/>
              </a:rPr>
              <a:t>5        then D(v) = c(A,v); </a:t>
            </a:r>
          </a:p>
          <a:p>
            <a:pPr algn="l"/>
            <a:r>
              <a:rPr lang="en-US" b="0">
                <a:latin typeface="Arial" charset="0"/>
              </a:rPr>
              <a:t>6        else D(v) =     ;</a:t>
            </a:r>
          </a:p>
          <a:p>
            <a:pPr algn="l"/>
            <a:r>
              <a:rPr lang="en-US" b="0">
                <a:latin typeface="Arial" charset="0"/>
              </a:rPr>
              <a:t>…</a:t>
            </a:r>
          </a:p>
        </p:txBody>
      </p:sp>
      <p:graphicFrame>
        <p:nvGraphicFramePr>
          <p:cNvPr id="43030" name="Object 4"/>
          <p:cNvGraphicFramePr>
            <a:graphicFrameLocks noChangeAspect="1"/>
          </p:cNvGraphicFramePr>
          <p:nvPr/>
        </p:nvGraphicFramePr>
        <p:xfrm>
          <a:off x="7239000" y="53340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10" name="Equation" r:id="rId8" imgW="152400" imgH="127000" progId="Equation.3">
                  <p:embed/>
                </p:oleObj>
              </mc:Choice>
              <mc:Fallback>
                <p:oleObj name="Equation" r:id="rId8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3340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5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96863" y="1506538"/>
            <a:ext cx="708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Step</a:t>
            </a:r>
          </a:p>
          <a:p>
            <a:r>
              <a:rPr lang="en-US" b="0">
                <a:latin typeface="Arial" charset="0"/>
              </a:rPr>
              <a:t>0</a:t>
            </a:r>
          </a:p>
          <a:p>
            <a:r>
              <a:rPr lang="en-US" b="0">
                <a:latin typeface="Arial" charset="0"/>
              </a:rPr>
              <a:t>1</a:t>
            </a:r>
          </a:p>
          <a:p>
            <a:r>
              <a:rPr lang="en-US" b="0">
                <a:latin typeface="Arial" charset="0"/>
              </a:rPr>
              <a:t>2</a:t>
            </a:r>
          </a:p>
          <a:p>
            <a:r>
              <a:rPr lang="en-US" b="0">
                <a:latin typeface="Arial" charset="0"/>
              </a:rPr>
              <a:t>3</a:t>
            </a:r>
          </a:p>
          <a:p>
            <a:r>
              <a:rPr lang="en-US" b="0">
                <a:latin typeface="Arial" charset="0"/>
              </a:rPr>
              <a:t>4</a:t>
            </a:r>
          </a:p>
          <a:p>
            <a:r>
              <a:rPr lang="en-US" b="0">
                <a:latin typeface="Arial" charset="0"/>
              </a:rPr>
              <a:t>5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497445" y="1516063"/>
            <a:ext cx="83300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set </a:t>
            </a:r>
            <a:r>
              <a:rPr lang="en-US" b="0" dirty="0">
                <a:latin typeface="Arial" charset="0"/>
              </a:rPr>
              <a:t>S</a:t>
            </a:r>
          </a:p>
          <a:p>
            <a:r>
              <a:rPr lang="en-US" b="0" dirty="0">
                <a:latin typeface="Arial" charset="0"/>
              </a:rPr>
              <a:t>A</a:t>
            </a:r>
          </a:p>
          <a:p>
            <a:endParaRPr lang="en-US" b="0" dirty="0">
              <a:latin typeface="Arial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471738" y="1497013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D(B),p(B)</a:t>
            </a:r>
          </a:p>
          <a:p>
            <a:r>
              <a:rPr lang="en-US" b="0">
                <a:latin typeface="Arial" charset="0"/>
              </a:rPr>
              <a:t>2,A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725863" y="1501775"/>
            <a:ext cx="1285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D(C),p(C)</a:t>
            </a:r>
          </a:p>
          <a:p>
            <a:r>
              <a:rPr lang="en-US" b="0">
                <a:latin typeface="Arial" charset="0"/>
              </a:rPr>
              <a:t>5,A</a:t>
            </a:r>
          </a:p>
          <a:p>
            <a:endParaRPr lang="en-US" b="0">
              <a:latin typeface="Arial" charset="0"/>
            </a:endParaRPr>
          </a:p>
        </p:txBody>
      </p:sp>
      <p:sp>
        <p:nvSpPr>
          <p:cNvPr id="45063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Line 89"/>
          <p:cNvSpPr>
            <a:spLocks noChangeShapeType="1"/>
          </p:cNvSpPr>
          <p:nvPr/>
        </p:nvSpPr>
        <p:spPr bwMode="auto">
          <a:xfrm>
            <a:off x="228600" y="2286000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45070" name="Group 93"/>
          <p:cNvGrpSpPr>
            <a:grpSpLocks/>
          </p:cNvGrpSpPr>
          <p:nvPr/>
        </p:nvGrpSpPr>
        <p:grpSpPr bwMode="auto">
          <a:xfrm>
            <a:off x="4046538" y="3668713"/>
            <a:ext cx="5097462" cy="2655887"/>
            <a:chOff x="2549" y="2311"/>
            <a:chExt cx="3211" cy="1673"/>
          </a:xfrm>
        </p:grpSpPr>
        <p:sp>
          <p:nvSpPr>
            <p:cNvPr id="45150" name="Line 45"/>
            <p:cNvSpPr>
              <a:spLocks noChangeShapeType="1"/>
            </p:cNvSpPr>
            <p:nvPr/>
          </p:nvSpPr>
          <p:spPr bwMode="auto">
            <a:xfrm>
              <a:off x="2549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098" name="Rectangle 90"/>
            <p:cNvSpPr>
              <a:spLocks noChangeArrowheads="1"/>
            </p:cNvSpPr>
            <p:nvPr/>
          </p:nvSpPr>
          <p:spPr bwMode="auto">
            <a:xfrm>
              <a:off x="2736" y="2400"/>
              <a:ext cx="2976" cy="158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5152" name="Text Box 91"/>
            <p:cNvSpPr txBox="1">
              <a:spLocks noChangeArrowheads="1"/>
            </p:cNvSpPr>
            <p:nvPr/>
          </p:nvSpPr>
          <p:spPr bwMode="auto">
            <a:xfrm>
              <a:off x="2879" y="2311"/>
              <a:ext cx="2881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 dirty="0">
                  <a:latin typeface="Arial" charset="0"/>
                </a:rPr>
                <a:t>…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8   </a:t>
              </a:r>
              <a:r>
                <a:rPr lang="en-US" sz="1800" i="1" dirty="0">
                  <a:latin typeface="Arial" charset="0"/>
                </a:rPr>
                <a:t>Loop</a:t>
              </a:r>
              <a:r>
                <a:rPr lang="en-US" sz="1800" b="0" i="1" dirty="0">
                  <a:latin typeface="Arial" charset="0"/>
                </a:rPr>
                <a:t> </a:t>
              </a:r>
              <a:endParaRPr lang="en-US" sz="1800" b="0" dirty="0">
                <a:latin typeface="Arial" charset="0"/>
              </a:endParaRPr>
            </a:p>
            <a:p>
              <a:pPr algn="l"/>
              <a:r>
                <a:rPr lang="en-US" sz="1800" b="0" dirty="0">
                  <a:latin typeface="Arial" charset="0"/>
                </a:rPr>
                <a:t>9      find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 </a:t>
              </a:r>
              <a:r>
                <a:rPr lang="en-US" sz="1800" b="0" dirty="0" err="1">
                  <a:latin typeface="Arial" charset="0"/>
                </a:rPr>
                <a:t>s.t.</a:t>
              </a:r>
              <a:r>
                <a:rPr lang="en-US" sz="1800" b="0" dirty="0">
                  <a:latin typeface="Arial" charset="0"/>
                </a:rPr>
                <a:t> D(w) is a minimum;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10    add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to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; </a:t>
              </a:r>
            </a:p>
            <a:p>
              <a:pPr algn="l">
                <a:buFontTx/>
                <a:buAutoNum type="arabicPlain" startAt="11"/>
              </a:pPr>
              <a:r>
                <a:rPr lang="en-US" sz="1800" b="0" dirty="0">
                  <a:latin typeface="Arial" charset="0"/>
                </a:rPr>
                <a:t>update D(v) for all </a:t>
              </a:r>
              <a:r>
                <a:rPr lang="en-US" sz="1800" dirty="0">
                  <a:latin typeface="Arial" charset="0"/>
                </a:rPr>
                <a:t>v</a:t>
              </a:r>
              <a:r>
                <a:rPr lang="en-US" sz="1800" b="0" dirty="0">
                  <a:latin typeface="Arial" charset="0"/>
                </a:rPr>
                <a:t> adjacent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          to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and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: 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If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 &lt; D(v) then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    D(v) =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); p(v) = w;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14    </a:t>
              </a:r>
              <a:r>
                <a:rPr lang="en-US" sz="1800" i="1" dirty="0">
                  <a:latin typeface="Arial" charset="0"/>
                </a:rPr>
                <a:t>until all nodes in S;</a:t>
              </a:r>
              <a:r>
                <a:rPr lang="en-US" sz="1800" b="0" dirty="0">
                  <a:latin typeface="Arial" charset="0"/>
                </a:rPr>
                <a:t> </a:t>
              </a:r>
            </a:p>
          </p:txBody>
        </p:sp>
        <p:sp>
          <p:nvSpPr>
            <p:cNvPr id="45153" name="Freeform 92"/>
            <p:cNvSpPr>
              <a:spLocks/>
            </p:cNvSpPr>
            <p:nvPr/>
          </p:nvSpPr>
          <p:spPr bwMode="auto">
            <a:xfrm>
              <a:off x="2784" y="2592"/>
              <a:ext cx="156" cy="1232"/>
            </a:xfrm>
            <a:custGeom>
              <a:avLst/>
              <a:gdLst>
                <a:gd name="T0" fmla="*/ 42 w 300"/>
                <a:gd name="T1" fmla="*/ 142 h 3600"/>
                <a:gd name="T2" fmla="*/ 42 w 300"/>
                <a:gd name="T3" fmla="*/ 144 h 3600"/>
                <a:gd name="T4" fmla="*/ 0 w 300"/>
                <a:gd name="T5" fmla="*/ 144 h 3600"/>
                <a:gd name="T6" fmla="*/ 0 w 300"/>
                <a:gd name="T7" fmla="*/ 0 h 3600"/>
                <a:gd name="T8" fmla="*/ 27 w 300"/>
                <a:gd name="T9" fmla="*/ 0 h 3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3600"/>
                <a:gd name="T17" fmla="*/ 300 w 300"/>
                <a:gd name="T18" fmla="*/ 3600 h 3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3600">
                  <a:moveTo>
                    <a:pt x="300" y="3546"/>
                  </a:moveTo>
                  <a:lnTo>
                    <a:pt x="300" y="3600"/>
                  </a:lnTo>
                  <a:lnTo>
                    <a:pt x="0" y="3594"/>
                  </a:ln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71" name="Group 94"/>
          <p:cNvGrpSpPr>
            <a:grpSpLocks/>
          </p:cNvGrpSpPr>
          <p:nvPr/>
        </p:nvGrpSpPr>
        <p:grpSpPr bwMode="auto">
          <a:xfrm>
            <a:off x="685800" y="3810000"/>
            <a:ext cx="3571875" cy="2236788"/>
            <a:chOff x="624" y="2400"/>
            <a:chExt cx="2250" cy="1409"/>
          </a:xfrm>
        </p:grpSpPr>
        <p:sp>
          <p:nvSpPr>
            <p:cNvPr id="45081" name="Freeform 95"/>
            <p:cNvSpPr>
              <a:spLocks/>
            </p:cNvSpPr>
            <p:nvPr/>
          </p:nvSpPr>
          <p:spPr bwMode="auto">
            <a:xfrm>
              <a:off x="624" y="2400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2" name="Freeform 96"/>
            <p:cNvSpPr>
              <a:spLocks/>
            </p:cNvSpPr>
            <p:nvPr/>
          </p:nvSpPr>
          <p:spPr bwMode="auto">
            <a:xfrm>
              <a:off x="960" y="29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3" name="Oval 97"/>
            <p:cNvSpPr>
              <a:spLocks noChangeArrowheads="1"/>
            </p:cNvSpPr>
            <p:nvPr/>
          </p:nvSpPr>
          <p:spPr bwMode="auto">
            <a:xfrm>
              <a:off x="700" y="3191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4" name="Line 98"/>
            <p:cNvSpPr>
              <a:spLocks noChangeShapeType="1"/>
            </p:cNvSpPr>
            <p:nvPr/>
          </p:nvSpPr>
          <p:spPr bwMode="auto">
            <a:xfrm>
              <a:off x="700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5" name="Line 99"/>
            <p:cNvSpPr>
              <a:spLocks noChangeShapeType="1"/>
            </p:cNvSpPr>
            <p:nvPr/>
          </p:nvSpPr>
          <p:spPr bwMode="auto">
            <a:xfrm>
              <a:off x="1013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6" name="Rectangle 100"/>
            <p:cNvSpPr>
              <a:spLocks noChangeArrowheads="1"/>
            </p:cNvSpPr>
            <p:nvPr/>
          </p:nvSpPr>
          <p:spPr bwMode="auto">
            <a:xfrm>
              <a:off x="700" y="3184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5087" name="Oval 101"/>
            <p:cNvSpPr>
              <a:spLocks noChangeArrowheads="1"/>
            </p:cNvSpPr>
            <p:nvPr/>
          </p:nvSpPr>
          <p:spPr bwMode="auto">
            <a:xfrm>
              <a:off x="697" y="3125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8" name="Oval 102"/>
            <p:cNvSpPr>
              <a:spLocks noChangeArrowheads="1"/>
            </p:cNvSpPr>
            <p:nvPr/>
          </p:nvSpPr>
          <p:spPr bwMode="auto">
            <a:xfrm>
              <a:off x="1174" y="357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9" name="Line 103"/>
            <p:cNvSpPr>
              <a:spLocks noChangeShapeType="1"/>
            </p:cNvSpPr>
            <p:nvPr/>
          </p:nvSpPr>
          <p:spPr bwMode="auto">
            <a:xfrm>
              <a:off x="1174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0" name="Line 104"/>
            <p:cNvSpPr>
              <a:spLocks noChangeShapeType="1"/>
            </p:cNvSpPr>
            <p:nvPr/>
          </p:nvSpPr>
          <p:spPr bwMode="auto">
            <a:xfrm>
              <a:off x="1487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1" name="Rectangle 105"/>
            <p:cNvSpPr>
              <a:spLocks noChangeArrowheads="1"/>
            </p:cNvSpPr>
            <p:nvPr/>
          </p:nvSpPr>
          <p:spPr bwMode="auto">
            <a:xfrm>
              <a:off x="1174" y="357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5092" name="Oval 106"/>
            <p:cNvSpPr>
              <a:spLocks noChangeArrowheads="1"/>
            </p:cNvSpPr>
            <p:nvPr/>
          </p:nvSpPr>
          <p:spPr bwMode="auto">
            <a:xfrm>
              <a:off x="1171" y="35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3" name="Oval 107"/>
            <p:cNvSpPr>
              <a:spLocks noChangeArrowheads="1"/>
            </p:cNvSpPr>
            <p:nvPr/>
          </p:nvSpPr>
          <p:spPr bwMode="auto">
            <a:xfrm>
              <a:off x="1170" y="288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4" name="Line 108"/>
            <p:cNvSpPr>
              <a:spLocks noChangeShapeType="1"/>
            </p:cNvSpPr>
            <p:nvPr/>
          </p:nvSpPr>
          <p:spPr bwMode="auto">
            <a:xfrm>
              <a:off x="1170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5" name="Line 109"/>
            <p:cNvSpPr>
              <a:spLocks noChangeShapeType="1"/>
            </p:cNvSpPr>
            <p:nvPr/>
          </p:nvSpPr>
          <p:spPr bwMode="auto">
            <a:xfrm>
              <a:off x="1483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6" name="Rectangle 110"/>
            <p:cNvSpPr>
              <a:spLocks noChangeArrowheads="1"/>
            </p:cNvSpPr>
            <p:nvPr/>
          </p:nvSpPr>
          <p:spPr bwMode="auto">
            <a:xfrm>
              <a:off x="1170" y="288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5097" name="Oval 111"/>
            <p:cNvSpPr>
              <a:spLocks noChangeArrowheads="1"/>
            </p:cNvSpPr>
            <p:nvPr/>
          </p:nvSpPr>
          <p:spPr bwMode="auto">
            <a:xfrm>
              <a:off x="1167" y="282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8" name="Oval 112"/>
            <p:cNvSpPr>
              <a:spLocks noChangeArrowheads="1"/>
            </p:cNvSpPr>
            <p:nvPr/>
          </p:nvSpPr>
          <p:spPr bwMode="auto">
            <a:xfrm>
              <a:off x="1853" y="2884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9" name="Line 113"/>
            <p:cNvSpPr>
              <a:spLocks noChangeShapeType="1"/>
            </p:cNvSpPr>
            <p:nvPr/>
          </p:nvSpPr>
          <p:spPr bwMode="auto">
            <a:xfrm>
              <a:off x="1853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0" name="Line 114"/>
            <p:cNvSpPr>
              <a:spLocks noChangeShapeType="1"/>
            </p:cNvSpPr>
            <p:nvPr/>
          </p:nvSpPr>
          <p:spPr bwMode="auto">
            <a:xfrm>
              <a:off x="2165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1" name="Rectangle 115"/>
            <p:cNvSpPr>
              <a:spLocks noChangeArrowheads="1"/>
            </p:cNvSpPr>
            <p:nvPr/>
          </p:nvSpPr>
          <p:spPr bwMode="auto">
            <a:xfrm>
              <a:off x="1853" y="2877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5102" name="Oval 116"/>
            <p:cNvSpPr>
              <a:spLocks noChangeArrowheads="1"/>
            </p:cNvSpPr>
            <p:nvPr/>
          </p:nvSpPr>
          <p:spPr bwMode="auto">
            <a:xfrm>
              <a:off x="1856" y="2821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3" name="Oval 117"/>
            <p:cNvSpPr>
              <a:spLocks noChangeArrowheads="1"/>
            </p:cNvSpPr>
            <p:nvPr/>
          </p:nvSpPr>
          <p:spPr bwMode="auto">
            <a:xfrm>
              <a:off x="1863" y="357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4" name="Line 118"/>
            <p:cNvSpPr>
              <a:spLocks noChangeShapeType="1"/>
            </p:cNvSpPr>
            <p:nvPr/>
          </p:nvSpPr>
          <p:spPr bwMode="auto">
            <a:xfrm>
              <a:off x="1863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5" name="Line 119"/>
            <p:cNvSpPr>
              <a:spLocks noChangeShapeType="1"/>
            </p:cNvSpPr>
            <p:nvPr/>
          </p:nvSpPr>
          <p:spPr bwMode="auto">
            <a:xfrm>
              <a:off x="2176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6" name="Rectangle 120"/>
            <p:cNvSpPr>
              <a:spLocks noChangeArrowheads="1"/>
            </p:cNvSpPr>
            <p:nvPr/>
          </p:nvSpPr>
          <p:spPr bwMode="auto">
            <a:xfrm>
              <a:off x="1863" y="356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5107" name="Oval 121"/>
            <p:cNvSpPr>
              <a:spLocks noChangeArrowheads="1"/>
            </p:cNvSpPr>
            <p:nvPr/>
          </p:nvSpPr>
          <p:spPr bwMode="auto">
            <a:xfrm>
              <a:off x="1860" y="350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8" name="Oval 122"/>
            <p:cNvSpPr>
              <a:spLocks noChangeArrowheads="1"/>
            </p:cNvSpPr>
            <p:nvPr/>
          </p:nvSpPr>
          <p:spPr bwMode="auto">
            <a:xfrm>
              <a:off x="2428" y="323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9" name="Line 123"/>
            <p:cNvSpPr>
              <a:spLocks noChangeShapeType="1"/>
            </p:cNvSpPr>
            <p:nvPr/>
          </p:nvSpPr>
          <p:spPr bwMode="auto">
            <a:xfrm>
              <a:off x="2428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0" name="Line 124"/>
            <p:cNvSpPr>
              <a:spLocks noChangeShapeType="1"/>
            </p:cNvSpPr>
            <p:nvPr/>
          </p:nvSpPr>
          <p:spPr bwMode="auto">
            <a:xfrm>
              <a:off x="2741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1" name="Rectangle 125"/>
            <p:cNvSpPr>
              <a:spLocks noChangeArrowheads="1"/>
            </p:cNvSpPr>
            <p:nvPr/>
          </p:nvSpPr>
          <p:spPr bwMode="auto">
            <a:xfrm>
              <a:off x="2428" y="322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5112" name="Oval 126"/>
            <p:cNvSpPr>
              <a:spLocks noChangeArrowheads="1"/>
            </p:cNvSpPr>
            <p:nvPr/>
          </p:nvSpPr>
          <p:spPr bwMode="auto">
            <a:xfrm>
              <a:off x="2425" y="316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3" name="Freeform 127"/>
            <p:cNvSpPr>
              <a:spLocks/>
            </p:cNvSpPr>
            <p:nvPr/>
          </p:nvSpPr>
          <p:spPr bwMode="auto">
            <a:xfrm>
              <a:off x="2019" y="2976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4" name="Freeform 128"/>
            <p:cNvSpPr>
              <a:spLocks/>
            </p:cNvSpPr>
            <p:nvPr/>
          </p:nvSpPr>
          <p:spPr bwMode="auto">
            <a:xfrm>
              <a:off x="1326" y="2982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5" name="Freeform 129"/>
            <p:cNvSpPr>
              <a:spLocks/>
            </p:cNvSpPr>
            <p:nvPr/>
          </p:nvSpPr>
          <p:spPr bwMode="auto">
            <a:xfrm>
              <a:off x="1491" y="2967"/>
              <a:ext cx="504" cy="600"/>
            </a:xfrm>
            <a:custGeom>
              <a:avLst/>
              <a:gdLst>
                <a:gd name="T0" fmla="*/ 0 w 378"/>
                <a:gd name="T1" fmla="*/ 7134 h 174"/>
                <a:gd name="T2" fmla="*/ 89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6" name="Freeform 130"/>
            <p:cNvSpPr>
              <a:spLocks/>
            </p:cNvSpPr>
            <p:nvPr/>
          </p:nvSpPr>
          <p:spPr bwMode="auto">
            <a:xfrm>
              <a:off x="2178" y="3315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7" name="Freeform 131"/>
            <p:cNvSpPr>
              <a:spLocks/>
            </p:cNvSpPr>
            <p:nvPr/>
          </p:nvSpPr>
          <p:spPr bwMode="auto">
            <a:xfrm>
              <a:off x="1497" y="359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8" name="Freeform 132"/>
            <p:cNvSpPr>
              <a:spLocks/>
            </p:cNvSpPr>
            <p:nvPr/>
          </p:nvSpPr>
          <p:spPr bwMode="auto">
            <a:xfrm>
              <a:off x="906" y="3273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9" name="Freeform 133"/>
            <p:cNvSpPr>
              <a:spLocks/>
            </p:cNvSpPr>
            <p:nvPr/>
          </p:nvSpPr>
          <p:spPr bwMode="auto">
            <a:xfrm>
              <a:off x="1491" y="290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0" name="Freeform 134"/>
            <p:cNvSpPr>
              <a:spLocks/>
            </p:cNvSpPr>
            <p:nvPr/>
          </p:nvSpPr>
          <p:spPr bwMode="auto">
            <a:xfrm>
              <a:off x="2166" y="2904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1" name="Freeform 135"/>
            <p:cNvSpPr>
              <a:spLocks/>
            </p:cNvSpPr>
            <p:nvPr/>
          </p:nvSpPr>
          <p:spPr bwMode="auto">
            <a:xfrm>
              <a:off x="849" y="2475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122" name="Group 136"/>
            <p:cNvGrpSpPr>
              <a:grpSpLocks/>
            </p:cNvGrpSpPr>
            <p:nvPr/>
          </p:nvGrpSpPr>
          <p:grpSpPr bwMode="auto">
            <a:xfrm>
              <a:off x="745" y="3089"/>
              <a:ext cx="212" cy="231"/>
              <a:chOff x="2950" y="2441"/>
              <a:chExt cx="215" cy="231"/>
            </a:xfrm>
          </p:grpSpPr>
          <p:sp>
            <p:nvSpPr>
              <p:cNvPr id="45148" name="Rectangle 13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9" name="Text Box 138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45123" name="Group 139"/>
            <p:cNvGrpSpPr>
              <a:grpSpLocks/>
            </p:cNvGrpSpPr>
            <p:nvPr/>
          </p:nvGrpSpPr>
          <p:grpSpPr bwMode="auto">
            <a:xfrm>
              <a:off x="1915" y="3473"/>
              <a:ext cx="212" cy="231"/>
              <a:chOff x="2950" y="2441"/>
              <a:chExt cx="215" cy="231"/>
            </a:xfrm>
          </p:grpSpPr>
          <p:sp>
            <p:nvSpPr>
              <p:cNvPr id="45146" name="Rectangle 14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7" name="Text Box 141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45124" name="Group 142"/>
            <p:cNvGrpSpPr>
              <a:grpSpLocks/>
            </p:cNvGrpSpPr>
            <p:nvPr/>
          </p:nvGrpSpPr>
          <p:grpSpPr bwMode="auto">
            <a:xfrm>
              <a:off x="1230" y="3470"/>
              <a:ext cx="220" cy="231"/>
              <a:chOff x="2946" y="2441"/>
              <a:chExt cx="223" cy="231"/>
            </a:xfrm>
          </p:grpSpPr>
          <p:sp>
            <p:nvSpPr>
              <p:cNvPr id="45144" name="Rectangle 14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5" name="Text Box 144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45125" name="Group 145"/>
            <p:cNvGrpSpPr>
              <a:grpSpLocks/>
            </p:cNvGrpSpPr>
            <p:nvPr/>
          </p:nvGrpSpPr>
          <p:grpSpPr bwMode="auto">
            <a:xfrm>
              <a:off x="1905" y="2783"/>
              <a:ext cx="220" cy="231"/>
              <a:chOff x="2946" y="2441"/>
              <a:chExt cx="223" cy="231"/>
            </a:xfrm>
          </p:grpSpPr>
          <p:sp>
            <p:nvSpPr>
              <p:cNvPr id="45142" name="Rectangle 1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3" name="Text Box 147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45126" name="Group 148"/>
            <p:cNvGrpSpPr>
              <a:grpSpLocks/>
            </p:cNvGrpSpPr>
            <p:nvPr/>
          </p:nvGrpSpPr>
          <p:grpSpPr bwMode="auto">
            <a:xfrm>
              <a:off x="1226" y="2783"/>
              <a:ext cx="212" cy="231"/>
              <a:chOff x="2951" y="2441"/>
              <a:chExt cx="215" cy="231"/>
            </a:xfrm>
          </p:grpSpPr>
          <p:sp>
            <p:nvSpPr>
              <p:cNvPr id="45140" name="Rectangle 1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1" name="Text Box 150"/>
              <p:cNvSpPr txBox="1">
                <a:spLocks noChangeArrowheads="1"/>
              </p:cNvSpPr>
              <p:nvPr/>
            </p:nvSpPr>
            <p:spPr bwMode="auto">
              <a:xfrm>
                <a:off x="2951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45127" name="Group 151"/>
            <p:cNvGrpSpPr>
              <a:grpSpLocks/>
            </p:cNvGrpSpPr>
            <p:nvPr/>
          </p:nvGrpSpPr>
          <p:grpSpPr bwMode="auto">
            <a:xfrm>
              <a:off x="2492" y="3131"/>
              <a:ext cx="204" cy="231"/>
              <a:chOff x="2954" y="2441"/>
              <a:chExt cx="207" cy="231"/>
            </a:xfrm>
          </p:grpSpPr>
          <p:sp>
            <p:nvSpPr>
              <p:cNvPr id="45138" name="Rectangle 1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39" name="Text Box 153"/>
              <p:cNvSpPr txBox="1">
                <a:spLocks noChangeArrowheads="1"/>
              </p:cNvSpPr>
              <p:nvPr/>
            </p:nvSpPr>
            <p:spPr bwMode="auto">
              <a:xfrm>
                <a:off x="2954" y="2441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45128" name="Text Box 154"/>
            <p:cNvSpPr txBox="1">
              <a:spLocks noChangeArrowheads="1"/>
            </p:cNvSpPr>
            <p:nvPr/>
          </p:nvSpPr>
          <p:spPr bwMode="auto">
            <a:xfrm>
              <a:off x="955" y="289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45129" name="Text Box 155"/>
            <p:cNvSpPr txBox="1">
              <a:spLocks noChangeArrowheads="1"/>
            </p:cNvSpPr>
            <p:nvPr/>
          </p:nvSpPr>
          <p:spPr bwMode="auto">
            <a:xfrm>
              <a:off x="1303" y="31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45130" name="Text Box 156"/>
            <p:cNvSpPr txBox="1">
              <a:spLocks noChangeArrowheads="1"/>
            </p:cNvSpPr>
            <p:nvPr/>
          </p:nvSpPr>
          <p:spPr bwMode="auto">
            <a:xfrm>
              <a:off x="868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45131" name="Text Box 157"/>
            <p:cNvSpPr txBox="1">
              <a:spLocks noChangeArrowheads="1"/>
            </p:cNvSpPr>
            <p:nvPr/>
          </p:nvSpPr>
          <p:spPr bwMode="auto">
            <a:xfrm>
              <a:off x="1687" y="320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45132" name="Text Box 158"/>
            <p:cNvSpPr txBox="1">
              <a:spLocks noChangeArrowheads="1"/>
            </p:cNvSpPr>
            <p:nvPr/>
          </p:nvSpPr>
          <p:spPr bwMode="auto">
            <a:xfrm>
              <a:off x="1624" y="356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45133" name="Text Box 159"/>
            <p:cNvSpPr txBox="1">
              <a:spLocks noChangeArrowheads="1"/>
            </p:cNvSpPr>
            <p:nvPr/>
          </p:nvSpPr>
          <p:spPr bwMode="auto">
            <a:xfrm>
              <a:off x="1984" y="31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45134" name="Text Box 160"/>
            <p:cNvSpPr txBox="1">
              <a:spLocks noChangeArrowheads="1"/>
            </p:cNvSpPr>
            <p:nvPr/>
          </p:nvSpPr>
          <p:spPr bwMode="auto">
            <a:xfrm>
              <a:off x="2344" y="339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45135" name="Text Box 161"/>
            <p:cNvSpPr txBox="1">
              <a:spLocks noChangeArrowheads="1"/>
            </p:cNvSpPr>
            <p:nvPr/>
          </p:nvSpPr>
          <p:spPr bwMode="auto">
            <a:xfrm>
              <a:off x="2317" y="286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45136" name="Text Box 162"/>
            <p:cNvSpPr txBox="1">
              <a:spLocks noChangeArrowheads="1"/>
            </p:cNvSpPr>
            <p:nvPr/>
          </p:nvSpPr>
          <p:spPr bwMode="auto">
            <a:xfrm>
              <a:off x="1582" y="27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45137" name="Text Box 163"/>
            <p:cNvSpPr txBox="1">
              <a:spLocks noChangeArrowheads="1"/>
            </p:cNvSpPr>
            <p:nvPr/>
          </p:nvSpPr>
          <p:spPr bwMode="auto">
            <a:xfrm>
              <a:off x="1231" y="244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</p:grpSp>
      <p:sp>
        <p:nvSpPr>
          <p:cNvPr id="45072" name="Text Box 7"/>
          <p:cNvSpPr txBox="1">
            <a:spLocks noChangeArrowheads="1"/>
          </p:cNvSpPr>
          <p:nvPr/>
        </p:nvSpPr>
        <p:spPr bwMode="auto">
          <a:xfrm>
            <a:off x="4943475" y="1497013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D(D),p(D)</a:t>
            </a:r>
          </a:p>
          <a:p>
            <a:r>
              <a:rPr lang="en-US" b="0">
                <a:latin typeface="Arial" charset="0"/>
              </a:rPr>
              <a:t>1,A</a:t>
            </a:r>
          </a:p>
        </p:txBody>
      </p:sp>
      <p:sp>
        <p:nvSpPr>
          <p:cNvPr id="45073" name="Text Box 8"/>
          <p:cNvSpPr txBox="1">
            <a:spLocks noChangeArrowheads="1"/>
          </p:cNvSpPr>
          <p:nvPr/>
        </p:nvSpPr>
        <p:spPr bwMode="auto">
          <a:xfrm>
            <a:off x="6327775" y="1501775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D(E),p(E)</a:t>
            </a:r>
          </a:p>
          <a:p>
            <a:endParaRPr lang="en-US" b="0">
              <a:latin typeface="Arial" charset="0"/>
            </a:endParaRPr>
          </a:p>
          <a:p>
            <a:endParaRPr lang="en-US" b="0">
              <a:latin typeface="Arial" charset="0"/>
            </a:endParaRPr>
          </a:p>
        </p:txBody>
      </p:sp>
      <p:sp>
        <p:nvSpPr>
          <p:cNvPr id="45074" name="Text Box 9"/>
          <p:cNvSpPr txBox="1">
            <a:spLocks noChangeArrowheads="1"/>
          </p:cNvSpPr>
          <p:nvPr/>
        </p:nvSpPr>
        <p:spPr bwMode="auto">
          <a:xfrm>
            <a:off x="7607300" y="1516063"/>
            <a:ext cx="12287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D(F),p(F)</a:t>
            </a:r>
          </a:p>
          <a:p>
            <a:endParaRPr lang="en-US" b="0">
              <a:latin typeface="Arial" charset="0"/>
            </a:endParaRPr>
          </a:p>
          <a:p>
            <a:endParaRPr lang="en-US" b="0">
              <a:latin typeface="Arial" charset="0"/>
            </a:endParaRPr>
          </a:p>
        </p:txBody>
      </p:sp>
      <p:graphicFrame>
        <p:nvGraphicFramePr>
          <p:cNvPr id="45075" name="Object 2"/>
          <p:cNvGraphicFramePr>
            <a:graphicFrameLocks noChangeAspect="1"/>
          </p:cNvGraphicFramePr>
          <p:nvPr/>
        </p:nvGraphicFramePr>
        <p:xfrm>
          <a:off x="70104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06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6" name="Object 3"/>
          <p:cNvGraphicFramePr>
            <a:graphicFrameLocks noChangeAspect="1"/>
          </p:cNvGraphicFramePr>
          <p:nvPr/>
        </p:nvGraphicFramePr>
        <p:xfrm>
          <a:off x="82296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07" name="Equation" r:id="rId6" imgW="152400" imgH="127000" progId="Equation.3">
                  <p:embed/>
                </p:oleObj>
              </mc:Choice>
              <mc:Fallback>
                <p:oleObj name="Equation" r:id="rId6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169"/>
          <p:cNvGrpSpPr>
            <a:grpSpLocks/>
          </p:cNvGrpSpPr>
          <p:nvPr/>
        </p:nvGrpSpPr>
        <p:grpSpPr bwMode="auto">
          <a:xfrm>
            <a:off x="5029200" y="1752600"/>
            <a:ext cx="4114800" cy="2895600"/>
            <a:chOff x="3168" y="1104"/>
            <a:chExt cx="2592" cy="1824"/>
          </a:xfrm>
        </p:grpSpPr>
        <p:sp>
          <p:nvSpPr>
            <p:cNvPr id="45078" name="Oval 164"/>
            <p:cNvSpPr>
              <a:spLocks noChangeArrowheads="1"/>
            </p:cNvSpPr>
            <p:nvPr/>
          </p:nvSpPr>
          <p:spPr bwMode="auto">
            <a:xfrm>
              <a:off x="3168" y="2640"/>
              <a:ext cx="2592" cy="288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9" name="Oval 165"/>
            <p:cNvSpPr>
              <a:spLocks noChangeArrowheads="1"/>
            </p:cNvSpPr>
            <p:nvPr/>
          </p:nvSpPr>
          <p:spPr bwMode="auto">
            <a:xfrm>
              <a:off x="3552" y="1104"/>
              <a:ext cx="384" cy="336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5080" name="AutoShape 166"/>
            <p:cNvCxnSpPr>
              <a:cxnSpLocks noChangeShapeType="1"/>
              <a:stCxn id="45079" idx="4"/>
              <a:endCxn id="45078" idx="0"/>
            </p:cNvCxnSpPr>
            <p:nvPr/>
          </p:nvCxnSpPr>
          <p:spPr bwMode="auto">
            <a:xfrm>
              <a:off x="3744" y="1448"/>
              <a:ext cx="720" cy="118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107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88925" y="1506538"/>
            <a:ext cx="708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Step</a:t>
            </a:r>
          </a:p>
          <a:p>
            <a:r>
              <a:rPr lang="en-US" b="0">
                <a:latin typeface="Arial" charset="0"/>
              </a:rPr>
              <a:t>0</a:t>
            </a:r>
          </a:p>
          <a:p>
            <a:r>
              <a:rPr lang="en-US" b="0">
                <a:latin typeface="Arial" charset="0"/>
              </a:rPr>
              <a:t>1</a:t>
            </a:r>
          </a:p>
          <a:p>
            <a:r>
              <a:rPr lang="en-US" b="0">
                <a:latin typeface="Arial" charset="0"/>
              </a:rPr>
              <a:t>2</a:t>
            </a:r>
          </a:p>
          <a:p>
            <a:r>
              <a:rPr lang="en-US" b="0">
                <a:latin typeface="Arial" charset="0"/>
              </a:rPr>
              <a:t>3</a:t>
            </a:r>
          </a:p>
          <a:p>
            <a:r>
              <a:rPr lang="en-US" b="0">
                <a:latin typeface="Arial" charset="0"/>
              </a:rPr>
              <a:t>4</a:t>
            </a:r>
          </a:p>
          <a:p>
            <a:r>
              <a:rPr lang="en-US" b="0">
                <a:latin typeface="Arial" charset="0"/>
              </a:rPr>
              <a:t>5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551789" y="1516063"/>
            <a:ext cx="7691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set </a:t>
            </a:r>
            <a:r>
              <a:rPr lang="en-US" b="0" dirty="0">
                <a:latin typeface="Arial" charset="0"/>
              </a:rPr>
              <a:t>S</a:t>
            </a:r>
          </a:p>
          <a:p>
            <a:r>
              <a:rPr lang="en-US" b="0" dirty="0">
                <a:latin typeface="Arial" charset="0"/>
              </a:rPr>
              <a:t>A</a:t>
            </a:r>
          </a:p>
          <a:p>
            <a:r>
              <a:rPr lang="en-US" b="0" dirty="0">
                <a:latin typeface="Arial" charset="0"/>
              </a:rPr>
              <a:t>AD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463800" y="1497013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D(B),p(B)</a:t>
            </a:r>
          </a:p>
          <a:p>
            <a:r>
              <a:rPr lang="en-US" b="0">
                <a:latin typeface="Arial" charset="0"/>
              </a:rPr>
              <a:t>2,A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698875" y="1501775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D(C),p(C)</a:t>
            </a:r>
          </a:p>
          <a:p>
            <a:r>
              <a:rPr lang="en-US" b="0">
                <a:latin typeface="Arial" charset="0"/>
              </a:rPr>
              <a:t>5,A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943475" y="1497013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D(D),p(D)</a:t>
            </a:r>
          </a:p>
          <a:p>
            <a:r>
              <a:rPr lang="en-US" b="0">
                <a:latin typeface="Arial" charset="0"/>
              </a:rPr>
              <a:t>1,A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316663" y="1501775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D(E),p(E)</a:t>
            </a:r>
          </a:p>
          <a:p>
            <a:endParaRPr lang="en-US" b="0">
              <a:latin typeface="Arial" charset="0"/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7597775" y="1516063"/>
            <a:ext cx="12287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D(F),p(F)</a:t>
            </a:r>
          </a:p>
          <a:p>
            <a:endParaRPr lang="en-US" b="0">
              <a:latin typeface="Arial" charset="0"/>
            </a:endParaRPr>
          </a:p>
          <a:p>
            <a:endParaRPr lang="en-US" b="0">
              <a:latin typeface="Arial" charset="0"/>
            </a:endParaRP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Freeform 16"/>
          <p:cNvSpPr>
            <a:spLocks/>
          </p:cNvSpPr>
          <p:nvPr/>
        </p:nvSpPr>
        <p:spPr bwMode="auto">
          <a:xfrm>
            <a:off x="685800" y="3810000"/>
            <a:ext cx="3571875" cy="2236788"/>
          </a:xfrm>
          <a:custGeom>
            <a:avLst/>
            <a:gdLst>
              <a:gd name="T0" fmla="*/ 0 w 2250"/>
              <a:gd name="T1" fmla="*/ 2147483647 h 1409"/>
              <a:gd name="T2" fmla="*/ 2147483647 w 2250"/>
              <a:gd name="T3" fmla="*/ 2147483647 h 1409"/>
              <a:gd name="T4" fmla="*/ 2147483647 w 2250"/>
              <a:gd name="T5" fmla="*/ 2147483647 h 1409"/>
              <a:gd name="T6" fmla="*/ 2147483647 w 2250"/>
              <a:gd name="T7" fmla="*/ 2147483647 h 1409"/>
              <a:gd name="T8" fmla="*/ 2147483647 w 2250"/>
              <a:gd name="T9" fmla="*/ 2147483647 h 1409"/>
              <a:gd name="T10" fmla="*/ 2147483647 w 2250"/>
              <a:gd name="T11" fmla="*/ 2147483647 h 1409"/>
              <a:gd name="T12" fmla="*/ 2147483647 w 2250"/>
              <a:gd name="T13" fmla="*/ 2147483647 h 1409"/>
              <a:gd name="T14" fmla="*/ 2147483647 w 2250"/>
              <a:gd name="T15" fmla="*/ 2147483647 h 1409"/>
              <a:gd name="T16" fmla="*/ 2147483647 w 2250"/>
              <a:gd name="T17" fmla="*/ 2147483647 h 1409"/>
              <a:gd name="T18" fmla="*/ 2147483647 w 2250"/>
              <a:gd name="T19" fmla="*/ 2147483647 h 1409"/>
              <a:gd name="T20" fmla="*/ 0 w 2250"/>
              <a:gd name="T21" fmla="*/ 2147483647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Freeform 17"/>
          <p:cNvSpPr>
            <a:spLocks/>
          </p:cNvSpPr>
          <p:nvPr/>
        </p:nvSpPr>
        <p:spPr bwMode="auto">
          <a:xfrm>
            <a:off x="1219200" y="4681538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Oval 18"/>
          <p:cNvSpPr>
            <a:spLocks noChangeArrowheads="1"/>
          </p:cNvSpPr>
          <p:nvPr/>
        </p:nvSpPr>
        <p:spPr bwMode="auto">
          <a:xfrm>
            <a:off x="806450" y="5065713"/>
            <a:ext cx="496888" cy="1285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>
            <a:off x="806450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1303338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806450" y="5054600"/>
            <a:ext cx="492125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7126" name="Oval 22"/>
          <p:cNvSpPr>
            <a:spLocks noChangeArrowheads="1"/>
          </p:cNvSpPr>
          <p:nvPr/>
        </p:nvSpPr>
        <p:spPr bwMode="auto">
          <a:xfrm>
            <a:off x="801688" y="4960938"/>
            <a:ext cx="496887" cy="1508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7" name="Oval 23"/>
          <p:cNvSpPr>
            <a:spLocks noChangeArrowheads="1"/>
          </p:cNvSpPr>
          <p:nvPr/>
        </p:nvSpPr>
        <p:spPr bwMode="auto">
          <a:xfrm>
            <a:off x="1558925" y="5680075"/>
            <a:ext cx="496888" cy="1285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>
            <a:off x="1558925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2055813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1558925" y="5668963"/>
            <a:ext cx="492125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7131" name="Oval 27"/>
          <p:cNvSpPr>
            <a:spLocks noChangeArrowheads="1"/>
          </p:cNvSpPr>
          <p:nvPr/>
        </p:nvSpPr>
        <p:spPr bwMode="auto">
          <a:xfrm>
            <a:off x="1554163" y="5575300"/>
            <a:ext cx="496887" cy="1508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2" name="Oval 28"/>
          <p:cNvSpPr>
            <a:spLocks noChangeArrowheads="1"/>
          </p:cNvSpPr>
          <p:nvPr/>
        </p:nvSpPr>
        <p:spPr bwMode="auto">
          <a:xfrm>
            <a:off x="1552575" y="4584700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>
            <a:off x="1552575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4" name="Line 30"/>
          <p:cNvSpPr>
            <a:spLocks noChangeShapeType="1"/>
          </p:cNvSpPr>
          <p:nvPr/>
        </p:nvSpPr>
        <p:spPr bwMode="auto">
          <a:xfrm>
            <a:off x="2049463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5" name="Rectangle 31"/>
          <p:cNvSpPr>
            <a:spLocks noChangeArrowheads="1"/>
          </p:cNvSpPr>
          <p:nvPr/>
        </p:nvSpPr>
        <p:spPr bwMode="auto">
          <a:xfrm>
            <a:off x="1552575" y="4573588"/>
            <a:ext cx="492125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7136" name="Oval 32"/>
          <p:cNvSpPr>
            <a:spLocks noChangeArrowheads="1"/>
          </p:cNvSpPr>
          <p:nvPr/>
        </p:nvSpPr>
        <p:spPr bwMode="auto">
          <a:xfrm>
            <a:off x="1547813" y="4479925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7" name="Oval 33"/>
          <p:cNvSpPr>
            <a:spLocks noChangeArrowheads="1"/>
          </p:cNvSpPr>
          <p:nvPr/>
        </p:nvSpPr>
        <p:spPr bwMode="auto">
          <a:xfrm>
            <a:off x="2636838" y="4578350"/>
            <a:ext cx="495300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8" name="Line 34"/>
          <p:cNvSpPr>
            <a:spLocks noChangeShapeType="1"/>
          </p:cNvSpPr>
          <p:nvPr/>
        </p:nvSpPr>
        <p:spPr bwMode="auto">
          <a:xfrm>
            <a:off x="26368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9" name="Line 35"/>
          <p:cNvSpPr>
            <a:spLocks noChangeShapeType="1"/>
          </p:cNvSpPr>
          <p:nvPr/>
        </p:nvSpPr>
        <p:spPr bwMode="auto">
          <a:xfrm>
            <a:off x="31321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0" name="Rectangle 36"/>
          <p:cNvSpPr>
            <a:spLocks noChangeArrowheads="1"/>
          </p:cNvSpPr>
          <p:nvPr/>
        </p:nvSpPr>
        <p:spPr bwMode="auto">
          <a:xfrm>
            <a:off x="2636838" y="4567238"/>
            <a:ext cx="490537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7141" name="Oval 37"/>
          <p:cNvSpPr>
            <a:spLocks noChangeArrowheads="1"/>
          </p:cNvSpPr>
          <p:nvPr/>
        </p:nvSpPr>
        <p:spPr bwMode="auto">
          <a:xfrm>
            <a:off x="2641600" y="4478338"/>
            <a:ext cx="495300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2" name="Oval 38"/>
          <p:cNvSpPr>
            <a:spLocks noChangeArrowheads="1"/>
          </p:cNvSpPr>
          <p:nvPr/>
        </p:nvSpPr>
        <p:spPr bwMode="auto">
          <a:xfrm>
            <a:off x="2652713" y="5675313"/>
            <a:ext cx="496887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3" name="Line 39"/>
          <p:cNvSpPr>
            <a:spLocks noChangeShapeType="1"/>
          </p:cNvSpPr>
          <p:nvPr/>
        </p:nvSpPr>
        <p:spPr bwMode="auto">
          <a:xfrm>
            <a:off x="2652713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4" name="Line 40"/>
          <p:cNvSpPr>
            <a:spLocks noChangeShapeType="1"/>
          </p:cNvSpPr>
          <p:nvPr/>
        </p:nvSpPr>
        <p:spPr bwMode="auto">
          <a:xfrm>
            <a:off x="3149600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5" name="Rectangle 41"/>
          <p:cNvSpPr>
            <a:spLocks noChangeArrowheads="1"/>
          </p:cNvSpPr>
          <p:nvPr/>
        </p:nvSpPr>
        <p:spPr bwMode="auto">
          <a:xfrm>
            <a:off x="2652713" y="5664200"/>
            <a:ext cx="492125" cy="777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7146" name="Oval 42"/>
          <p:cNvSpPr>
            <a:spLocks noChangeArrowheads="1"/>
          </p:cNvSpPr>
          <p:nvPr/>
        </p:nvSpPr>
        <p:spPr bwMode="auto">
          <a:xfrm>
            <a:off x="2647950" y="5570538"/>
            <a:ext cx="496888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7" name="Oval 43"/>
          <p:cNvSpPr>
            <a:spLocks noChangeArrowheads="1"/>
          </p:cNvSpPr>
          <p:nvPr/>
        </p:nvSpPr>
        <p:spPr bwMode="auto">
          <a:xfrm>
            <a:off x="3549650" y="5133975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8" name="Line 44"/>
          <p:cNvSpPr>
            <a:spLocks noChangeShapeType="1"/>
          </p:cNvSpPr>
          <p:nvPr/>
        </p:nvSpPr>
        <p:spPr bwMode="auto">
          <a:xfrm>
            <a:off x="3549650" y="51228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9" name="Rectangle 45"/>
          <p:cNvSpPr>
            <a:spLocks noChangeArrowheads="1"/>
          </p:cNvSpPr>
          <p:nvPr/>
        </p:nvSpPr>
        <p:spPr bwMode="auto">
          <a:xfrm>
            <a:off x="3549650" y="5122863"/>
            <a:ext cx="492125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7150" name="Oval 46"/>
          <p:cNvSpPr>
            <a:spLocks noChangeArrowheads="1"/>
          </p:cNvSpPr>
          <p:nvPr/>
        </p:nvSpPr>
        <p:spPr bwMode="auto">
          <a:xfrm>
            <a:off x="3544888" y="5029200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1" name="Freeform 47"/>
          <p:cNvSpPr>
            <a:spLocks/>
          </p:cNvSpPr>
          <p:nvPr/>
        </p:nvSpPr>
        <p:spPr bwMode="auto">
          <a:xfrm>
            <a:off x="2900363" y="4724400"/>
            <a:ext cx="1587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2" name="Freeform 48"/>
          <p:cNvSpPr>
            <a:spLocks/>
          </p:cNvSpPr>
          <p:nvPr/>
        </p:nvSpPr>
        <p:spPr bwMode="auto">
          <a:xfrm>
            <a:off x="1800225" y="4733925"/>
            <a:ext cx="1588" cy="852488"/>
          </a:xfrm>
          <a:custGeom>
            <a:avLst/>
            <a:gdLst>
              <a:gd name="T0" fmla="*/ 0 w 1"/>
              <a:gd name="T1" fmla="*/ 0 h 537"/>
              <a:gd name="T2" fmla="*/ 0 w 1"/>
              <a:gd name="T3" fmla="*/ 214748364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3" name="Freeform 49"/>
          <p:cNvSpPr>
            <a:spLocks/>
          </p:cNvSpPr>
          <p:nvPr/>
        </p:nvSpPr>
        <p:spPr bwMode="auto">
          <a:xfrm>
            <a:off x="2062163" y="4710113"/>
            <a:ext cx="800100" cy="95250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4" name="Freeform 50"/>
          <p:cNvSpPr>
            <a:spLocks/>
          </p:cNvSpPr>
          <p:nvPr/>
        </p:nvSpPr>
        <p:spPr bwMode="auto">
          <a:xfrm>
            <a:off x="3152775" y="5262563"/>
            <a:ext cx="581025" cy="428625"/>
          </a:xfrm>
          <a:custGeom>
            <a:avLst/>
            <a:gdLst>
              <a:gd name="T0" fmla="*/ 0 w 366"/>
              <a:gd name="T1" fmla="*/ 2147483647 h 270"/>
              <a:gd name="T2" fmla="*/ 2147483647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5" name="Freeform 51"/>
          <p:cNvSpPr>
            <a:spLocks/>
          </p:cNvSpPr>
          <p:nvPr/>
        </p:nvSpPr>
        <p:spPr bwMode="auto">
          <a:xfrm>
            <a:off x="2071688" y="5710238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6" name="Freeform 52"/>
          <p:cNvSpPr>
            <a:spLocks/>
          </p:cNvSpPr>
          <p:nvPr/>
        </p:nvSpPr>
        <p:spPr bwMode="auto">
          <a:xfrm>
            <a:off x="1133475" y="5195888"/>
            <a:ext cx="438150" cy="419100"/>
          </a:xfrm>
          <a:custGeom>
            <a:avLst/>
            <a:gdLst>
              <a:gd name="T0" fmla="*/ 2147483647 w 276"/>
              <a:gd name="T1" fmla="*/ 2147483647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7" name="Freeform 53"/>
          <p:cNvSpPr>
            <a:spLocks/>
          </p:cNvSpPr>
          <p:nvPr/>
        </p:nvSpPr>
        <p:spPr bwMode="auto">
          <a:xfrm>
            <a:off x="2062163" y="4614863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8" name="Freeform 54"/>
          <p:cNvSpPr>
            <a:spLocks/>
          </p:cNvSpPr>
          <p:nvPr/>
        </p:nvSpPr>
        <p:spPr bwMode="auto">
          <a:xfrm>
            <a:off x="3133725" y="4610100"/>
            <a:ext cx="628650" cy="423863"/>
          </a:xfrm>
          <a:custGeom>
            <a:avLst/>
            <a:gdLst>
              <a:gd name="T0" fmla="*/ 2147483647 w 396"/>
              <a:gd name="T1" fmla="*/ 214748364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9" name="Freeform 55"/>
          <p:cNvSpPr>
            <a:spLocks/>
          </p:cNvSpPr>
          <p:nvPr/>
        </p:nvSpPr>
        <p:spPr bwMode="auto">
          <a:xfrm>
            <a:off x="1042988" y="3929063"/>
            <a:ext cx="1762125" cy="1023937"/>
          </a:xfrm>
          <a:custGeom>
            <a:avLst/>
            <a:gdLst>
              <a:gd name="T0" fmla="*/ 2147483647 w 1110"/>
              <a:gd name="T1" fmla="*/ 2147483647 h 645"/>
              <a:gd name="T2" fmla="*/ 0 w 1110"/>
              <a:gd name="T3" fmla="*/ 2147483647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60" name="Group 56"/>
          <p:cNvGrpSpPr>
            <a:grpSpLocks/>
          </p:cNvGrpSpPr>
          <p:nvPr/>
        </p:nvGrpSpPr>
        <p:grpSpPr bwMode="auto">
          <a:xfrm>
            <a:off x="877888" y="4903788"/>
            <a:ext cx="336550" cy="366712"/>
            <a:chOff x="2950" y="2441"/>
            <a:chExt cx="215" cy="231"/>
          </a:xfrm>
        </p:grpSpPr>
        <p:sp>
          <p:nvSpPr>
            <p:cNvPr id="47199" name="Rectangle 57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00" name="Text Box 58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A</a:t>
              </a:r>
            </a:p>
          </p:txBody>
        </p:sp>
      </p:grpSp>
      <p:grpSp>
        <p:nvGrpSpPr>
          <p:cNvPr id="47161" name="Group 59"/>
          <p:cNvGrpSpPr>
            <a:grpSpLocks/>
          </p:cNvGrpSpPr>
          <p:nvPr/>
        </p:nvGrpSpPr>
        <p:grpSpPr bwMode="auto">
          <a:xfrm>
            <a:off x="2735263" y="5513388"/>
            <a:ext cx="336550" cy="366712"/>
            <a:chOff x="2950" y="2441"/>
            <a:chExt cx="215" cy="231"/>
          </a:xfrm>
        </p:grpSpPr>
        <p:sp>
          <p:nvSpPr>
            <p:cNvPr id="47197" name="Rectangle 60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8" name="Text Box 61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E</a:t>
              </a:r>
            </a:p>
          </p:txBody>
        </p:sp>
      </p:grpSp>
      <p:grpSp>
        <p:nvGrpSpPr>
          <p:cNvPr id="47162" name="Group 62"/>
          <p:cNvGrpSpPr>
            <a:grpSpLocks/>
          </p:cNvGrpSpPr>
          <p:nvPr/>
        </p:nvGrpSpPr>
        <p:grpSpPr bwMode="auto">
          <a:xfrm>
            <a:off x="1647825" y="5508625"/>
            <a:ext cx="349250" cy="366713"/>
            <a:chOff x="2946" y="2441"/>
            <a:chExt cx="223" cy="231"/>
          </a:xfrm>
        </p:grpSpPr>
        <p:sp>
          <p:nvSpPr>
            <p:cNvPr id="47195" name="Rectangle 63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6" name="Text Box 64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D</a:t>
              </a:r>
            </a:p>
          </p:txBody>
        </p:sp>
      </p:grpSp>
      <p:grpSp>
        <p:nvGrpSpPr>
          <p:cNvPr id="47163" name="Group 65"/>
          <p:cNvGrpSpPr>
            <a:grpSpLocks/>
          </p:cNvGrpSpPr>
          <p:nvPr/>
        </p:nvGrpSpPr>
        <p:grpSpPr bwMode="auto">
          <a:xfrm>
            <a:off x="2719388" y="4418013"/>
            <a:ext cx="349250" cy="366712"/>
            <a:chOff x="2946" y="2441"/>
            <a:chExt cx="223" cy="231"/>
          </a:xfrm>
        </p:grpSpPr>
        <p:sp>
          <p:nvSpPr>
            <p:cNvPr id="47193" name="Rectangle 66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4" name="Text Box 67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C</a:t>
              </a:r>
            </a:p>
          </p:txBody>
        </p:sp>
      </p:grpSp>
      <p:grpSp>
        <p:nvGrpSpPr>
          <p:cNvPr id="47164" name="Group 68"/>
          <p:cNvGrpSpPr>
            <a:grpSpLocks/>
          </p:cNvGrpSpPr>
          <p:nvPr/>
        </p:nvGrpSpPr>
        <p:grpSpPr bwMode="auto">
          <a:xfrm>
            <a:off x="1641475" y="4418013"/>
            <a:ext cx="336550" cy="366712"/>
            <a:chOff x="2951" y="2441"/>
            <a:chExt cx="215" cy="231"/>
          </a:xfrm>
        </p:grpSpPr>
        <p:sp>
          <p:nvSpPr>
            <p:cNvPr id="47191" name="Rectangle 69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2" name="Text Box 70"/>
            <p:cNvSpPr txBox="1">
              <a:spLocks noChangeArrowheads="1"/>
            </p:cNvSpPr>
            <p:nvPr/>
          </p:nvSpPr>
          <p:spPr bwMode="auto">
            <a:xfrm>
              <a:off x="2951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B</a:t>
              </a:r>
            </a:p>
          </p:txBody>
        </p:sp>
      </p:grpSp>
      <p:grpSp>
        <p:nvGrpSpPr>
          <p:cNvPr id="47165" name="Group 71"/>
          <p:cNvGrpSpPr>
            <a:grpSpLocks/>
          </p:cNvGrpSpPr>
          <p:nvPr/>
        </p:nvGrpSpPr>
        <p:grpSpPr bwMode="auto">
          <a:xfrm>
            <a:off x="3651250" y="4970463"/>
            <a:ext cx="323850" cy="366712"/>
            <a:chOff x="2954" y="2441"/>
            <a:chExt cx="207" cy="231"/>
          </a:xfrm>
        </p:grpSpPr>
        <p:sp>
          <p:nvSpPr>
            <p:cNvPr id="47189" name="Rectangle 72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0" name="Text Box 73"/>
            <p:cNvSpPr txBox="1">
              <a:spLocks noChangeArrowheads="1"/>
            </p:cNvSpPr>
            <p:nvPr/>
          </p:nvSpPr>
          <p:spPr bwMode="auto">
            <a:xfrm>
              <a:off x="2954" y="2441"/>
              <a:ext cx="2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F</a:t>
              </a:r>
            </a:p>
          </p:txBody>
        </p:sp>
      </p:grpSp>
      <p:sp>
        <p:nvSpPr>
          <p:cNvPr id="47166" name="Text Box 74"/>
          <p:cNvSpPr txBox="1">
            <a:spLocks noChangeArrowheads="1"/>
          </p:cNvSpPr>
          <p:nvPr/>
        </p:nvSpPr>
        <p:spPr bwMode="auto">
          <a:xfrm>
            <a:off x="1211263" y="45989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47167" name="Text Box 75"/>
          <p:cNvSpPr txBox="1">
            <a:spLocks noChangeArrowheads="1"/>
          </p:cNvSpPr>
          <p:nvPr/>
        </p:nvSpPr>
        <p:spPr bwMode="auto">
          <a:xfrm>
            <a:off x="1763713" y="49466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47168" name="Text Box 76"/>
          <p:cNvSpPr txBox="1">
            <a:spLocks noChangeArrowheads="1"/>
          </p:cNvSpPr>
          <p:nvPr/>
        </p:nvSpPr>
        <p:spPr bwMode="auto">
          <a:xfrm>
            <a:off x="1073150" y="52847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47169" name="Text Box 77"/>
          <p:cNvSpPr txBox="1">
            <a:spLocks noChangeArrowheads="1"/>
          </p:cNvSpPr>
          <p:nvPr/>
        </p:nvSpPr>
        <p:spPr bwMode="auto">
          <a:xfrm>
            <a:off x="2373313" y="5094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47170" name="Text Box 78"/>
          <p:cNvSpPr txBox="1">
            <a:spLocks noChangeArrowheads="1"/>
          </p:cNvSpPr>
          <p:nvPr/>
        </p:nvSpPr>
        <p:spPr bwMode="auto">
          <a:xfrm>
            <a:off x="2273300" y="56562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47171" name="Text Box 79"/>
          <p:cNvSpPr txBox="1">
            <a:spLocks noChangeArrowheads="1"/>
          </p:cNvSpPr>
          <p:nvPr/>
        </p:nvSpPr>
        <p:spPr bwMode="auto">
          <a:xfrm>
            <a:off x="2844800" y="49752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47172" name="Text Box 80"/>
          <p:cNvSpPr txBox="1">
            <a:spLocks noChangeArrowheads="1"/>
          </p:cNvSpPr>
          <p:nvPr/>
        </p:nvSpPr>
        <p:spPr bwMode="auto">
          <a:xfrm>
            <a:off x="3416300" y="53943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47173" name="Text Box 81"/>
          <p:cNvSpPr txBox="1">
            <a:spLocks noChangeArrowheads="1"/>
          </p:cNvSpPr>
          <p:nvPr/>
        </p:nvSpPr>
        <p:spPr bwMode="auto">
          <a:xfrm>
            <a:off x="3373438" y="4541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47174" name="Text Box 82"/>
          <p:cNvSpPr txBox="1">
            <a:spLocks noChangeArrowheads="1"/>
          </p:cNvSpPr>
          <p:nvPr/>
        </p:nvSpPr>
        <p:spPr bwMode="auto">
          <a:xfrm>
            <a:off x="2206625" y="43037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47175" name="Text Box 83"/>
          <p:cNvSpPr txBox="1">
            <a:spLocks noChangeArrowheads="1"/>
          </p:cNvSpPr>
          <p:nvPr/>
        </p:nvSpPr>
        <p:spPr bwMode="auto">
          <a:xfrm>
            <a:off x="1649413" y="38798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47176" name="Line 84"/>
          <p:cNvSpPr>
            <a:spLocks noChangeShapeType="1"/>
          </p:cNvSpPr>
          <p:nvPr/>
        </p:nvSpPr>
        <p:spPr bwMode="auto">
          <a:xfrm>
            <a:off x="1123950" y="5176838"/>
            <a:ext cx="447675" cy="447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7177" name="Object 2"/>
          <p:cNvGraphicFramePr>
            <a:graphicFrameLocks noChangeAspect="1"/>
          </p:cNvGraphicFramePr>
          <p:nvPr/>
        </p:nvGraphicFramePr>
        <p:xfrm>
          <a:off x="70104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30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78" name="Object 3"/>
          <p:cNvGraphicFramePr>
            <a:graphicFrameLocks noChangeAspect="1"/>
          </p:cNvGraphicFramePr>
          <p:nvPr/>
        </p:nvGraphicFramePr>
        <p:xfrm>
          <a:off x="82296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31" name="Equation" r:id="rId6" imgW="152400" imgH="127000" progId="Equation.3">
                  <p:embed/>
                </p:oleObj>
              </mc:Choice>
              <mc:Fallback>
                <p:oleObj name="Equation" r:id="rId6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79" name="Line 88"/>
          <p:cNvSpPr>
            <a:spLocks noChangeShapeType="1"/>
          </p:cNvSpPr>
          <p:nvPr/>
        </p:nvSpPr>
        <p:spPr bwMode="auto">
          <a:xfrm>
            <a:off x="228600" y="2286000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47180" name="Group 89"/>
          <p:cNvGrpSpPr>
            <a:grpSpLocks/>
          </p:cNvGrpSpPr>
          <p:nvPr/>
        </p:nvGrpSpPr>
        <p:grpSpPr bwMode="auto">
          <a:xfrm>
            <a:off x="4046538" y="3668713"/>
            <a:ext cx="5097462" cy="2655887"/>
            <a:chOff x="2549" y="2311"/>
            <a:chExt cx="3211" cy="1673"/>
          </a:xfrm>
        </p:grpSpPr>
        <p:sp>
          <p:nvSpPr>
            <p:cNvPr id="47185" name="Line 90"/>
            <p:cNvSpPr>
              <a:spLocks noChangeShapeType="1"/>
            </p:cNvSpPr>
            <p:nvPr/>
          </p:nvSpPr>
          <p:spPr bwMode="auto">
            <a:xfrm>
              <a:off x="2549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923" name="Rectangle 91"/>
            <p:cNvSpPr>
              <a:spLocks noChangeArrowheads="1"/>
            </p:cNvSpPr>
            <p:nvPr/>
          </p:nvSpPr>
          <p:spPr bwMode="auto">
            <a:xfrm>
              <a:off x="2736" y="2400"/>
              <a:ext cx="2976" cy="158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7187" name="Text Box 92"/>
            <p:cNvSpPr txBox="1">
              <a:spLocks noChangeArrowheads="1"/>
            </p:cNvSpPr>
            <p:nvPr/>
          </p:nvSpPr>
          <p:spPr bwMode="auto">
            <a:xfrm>
              <a:off x="2879" y="2311"/>
              <a:ext cx="2881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 dirty="0">
                  <a:latin typeface="Arial" charset="0"/>
                </a:rPr>
                <a:t>…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8   </a:t>
              </a:r>
              <a:r>
                <a:rPr lang="en-US" sz="1800" i="1" dirty="0">
                  <a:latin typeface="Arial" charset="0"/>
                </a:rPr>
                <a:t>Loop</a:t>
              </a:r>
              <a:r>
                <a:rPr lang="en-US" sz="1800" b="0" i="1" dirty="0">
                  <a:latin typeface="Arial" charset="0"/>
                </a:rPr>
                <a:t> </a:t>
              </a:r>
              <a:endParaRPr lang="en-US" sz="1800" b="0" dirty="0">
                <a:latin typeface="Arial" charset="0"/>
              </a:endParaRPr>
            </a:p>
            <a:p>
              <a:pPr algn="l"/>
              <a:r>
                <a:rPr lang="en-US" sz="1800" b="0" dirty="0">
                  <a:latin typeface="Arial" charset="0"/>
                </a:rPr>
                <a:t>9      find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 </a:t>
              </a:r>
              <a:r>
                <a:rPr lang="en-US" sz="1800" b="0" dirty="0" err="1">
                  <a:latin typeface="Arial" charset="0"/>
                </a:rPr>
                <a:t>s.t.</a:t>
              </a:r>
              <a:r>
                <a:rPr lang="en-US" sz="1800" b="0" dirty="0">
                  <a:latin typeface="Arial" charset="0"/>
                </a:rPr>
                <a:t> D(w) is a minimum;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10    add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to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; </a:t>
              </a:r>
            </a:p>
            <a:p>
              <a:pPr algn="l">
                <a:buFontTx/>
                <a:buAutoNum type="arabicPlain" startAt="11"/>
              </a:pPr>
              <a:r>
                <a:rPr lang="en-US" sz="1800" b="0" dirty="0">
                  <a:latin typeface="Arial" charset="0"/>
                </a:rPr>
                <a:t>update D(v) for all </a:t>
              </a:r>
              <a:r>
                <a:rPr lang="en-US" sz="1800" dirty="0">
                  <a:latin typeface="Arial" charset="0"/>
                </a:rPr>
                <a:t>v</a:t>
              </a:r>
              <a:r>
                <a:rPr lang="en-US" sz="1800" b="0" dirty="0">
                  <a:latin typeface="Arial" charset="0"/>
                </a:rPr>
                <a:t> adjacent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          to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and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: 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If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 &lt; D(v) then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    D(v) =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); p(v) = w;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14    </a:t>
              </a:r>
              <a:r>
                <a:rPr lang="en-US" sz="1800" i="1" dirty="0">
                  <a:latin typeface="Arial" charset="0"/>
                </a:rPr>
                <a:t>until all nodes in S;</a:t>
              </a:r>
              <a:r>
                <a:rPr lang="en-US" sz="1800" b="0" dirty="0">
                  <a:latin typeface="Arial" charset="0"/>
                </a:rPr>
                <a:t> </a:t>
              </a:r>
            </a:p>
          </p:txBody>
        </p:sp>
        <p:sp>
          <p:nvSpPr>
            <p:cNvPr id="47188" name="Freeform 93"/>
            <p:cNvSpPr>
              <a:spLocks/>
            </p:cNvSpPr>
            <p:nvPr/>
          </p:nvSpPr>
          <p:spPr bwMode="auto">
            <a:xfrm>
              <a:off x="2784" y="2592"/>
              <a:ext cx="156" cy="1232"/>
            </a:xfrm>
            <a:custGeom>
              <a:avLst/>
              <a:gdLst>
                <a:gd name="T0" fmla="*/ 42 w 300"/>
                <a:gd name="T1" fmla="*/ 142 h 3600"/>
                <a:gd name="T2" fmla="*/ 42 w 300"/>
                <a:gd name="T3" fmla="*/ 144 h 3600"/>
                <a:gd name="T4" fmla="*/ 0 w 300"/>
                <a:gd name="T5" fmla="*/ 144 h 3600"/>
                <a:gd name="T6" fmla="*/ 0 w 300"/>
                <a:gd name="T7" fmla="*/ 0 h 3600"/>
                <a:gd name="T8" fmla="*/ 27 w 300"/>
                <a:gd name="T9" fmla="*/ 0 h 3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3600"/>
                <a:gd name="T17" fmla="*/ 300 w 300"/>
                <a:gd name="T18" fmla="*/ 3600 h 3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3600">
                  <a:moveTo>
                    <a:pt x="300" y="3546"/>
                  </a:moveTo>
                  <a:lnTo>
                    <a:pt x="300" y="3600"/>
                  </a:lnTo>
                  <a:lnTo>
                    <a:pt x="0" y="3594"/>
                  </a:ln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181" name="Group 97"/>
          <p:cNvGrpSpPr>
            <a:grpSpLocks/>
          </p:cNvGrpSpPr>
          <p:nvPr/>
        </p:nvGrpSpPr>
        <p:grpSpPr bwMode="auto">
          <a:xfrm>
            <a:off x="1676400" y="2133600"/>
            <a:ext cx="4876800" cy="2743200"/>
            <a:chOff x="1056" y="1344"/>
            <a:chExt cx="3072" cy="1728"/>
          </a:xfrm>
        </p:grpSpPr>
        <p:sp>
          <p:nvSpPr>
            <p:cNvPr id="47182" name="Oval 94"/>
            <p:cNvSpPr>
              <a:spLocks noChangeArrowheads="1"/>
            </p:cNvSpPr>
            <p:nvPr/>
          </p:nvSpPr>
          <p:spPr bwMode="auto">
            <a:xfrm>
              <a:off x="2880" y="2784"/>
              <a:ext cx="1248" cy="2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83" name="Oval 95"/>
            <p:cNvSpPr>
              <a:spLocks noChangeArrowheads="1"/>
            </p:cNvSpPr>
            <p:nvPr/>
          </p:nvSpPr>
          <p:spPr bwMode="auto">
            <a:xfrm>
              <a:off x="1056" y="1344"/>
              <a:ext cx="432" cy="2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7184" name="AutoShape 96"/>
            <p:cNvCxnSpPr>
              <a:cxnSpLocks noChangeShapeType="1"/>
              <a:stCxn id="47183" idx="5"/>
              <a:endCxn id="47182" idx="1"/>
            </p:cNvCxnSpPr>
            <p:nvPr/>
          </p:nvCxnSpPr>
          <p:spPr bwMode="auto">
            <a:xfrm>
              <a:off x="1425" y="1599"/>
              <a:ext cx="1638" cy="1218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4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92100" y="1506538"/>
            <a:ext cx="708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Step</a:t>
            </a:r>
          </a:p>
          <a:p>
            <a:r>
              <a:rPr lang="en-US" b="0">
                <a:latin typeface="Arial" charset="0"/>
              </a:rPr>
              <a:t>0</a:t>
            </a:r>
          </a:p>
          <a:p>
            <a:r>
              <a:rPr lang="en-US" b="0">
                <a:latin typeface="Arial" charset="0"/>
              </a:rPr>
              <a:t>1</a:t>
            </a:r>
          </a:p>
          <a:p>
            <a:r>
              <a:rPr lang="en-US" b="0">
                <a:latin typeface="Arial" charset="0"/>
              </a:rPr>
              <a:t>2</a:t>
            </a:r>
          </a:p>
          <a:p>
            <a:r>
              <a:rPr lang="en-US" b="0">
                <a:latin typeface="Arial" charset="0"/>
              </a:rPr>
              <a:t>3</a:t>
            </a:r>
          </a:p>
          <a:p>
            <a:r>
              <a:rPr lang="en-US" b="0">
                <a:latin typeface="Arial" charset="0"/>
              </a:rPr>
              <a:t>4</a:t>
            </a:r>
          </a:p>
          <a:p>
            <a:r>
              <a:rPr lang="en-US" b="0">
                <a:latin typeface="Arial" charset="0"/>
              </a:rPr>
              <a:t>5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554964" y="1516063"/>
            <a:ext cx="7691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set </a:t>
            </a:r>
            <a:r>
              <a:rPr lang="en-US" b="0" dirty="0">
                <a:latin typeface="Arial" charset="0"/>
              </a:rPr>
              <a:t>S</a:t>
            </a:r>
          </a:p>
          <a:p>
            <a:r>
              <a:rPr lang="en-US" b="0" dirty="0">
                <a:latin typeface="Arial" charset="0"/>
              </a:rPr>
              <a:t>A</a:t>
            </a:r>
          </a:p>
          <a:p>
            <a:r>
              <a:rPr lang="en-US" b="0" dirty="0">
                <a:latin typeface="Arial" charset="0"/>
              </a:rPr>
              <a:t>AD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466975" y="1497013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D(B),p(B)</a:t>
            </a:r>
          </a:p>
          <a:p>
            <a:r>
              <a:rPr lang="en-US" b="0">
                <a:latin typeface="Arial" charset="0"/>
              </a:rPr>
              <a:t>2,A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719513" y="1501775"/>
            <a:ext cx="1285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D(C),p(C)</a:t>
            </a:r>
          </a:p>
          <a:p>
            <a:r>
              <a:rPr lang="en-US" b="0">
                <a:latin typeface="Arial" charset="0"/>
              </a:rPr>
              <a:t>5,A</a:t>
            </a:r>
          </a:p>
          <a:p>
            <a:r>
              <a:rPr lang="en-US" b="0">
                <a:latin typeface="Arial" charset="0"/>
              </a:rPr>
              <a:t>4,D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4943475" y="1497013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D(D),p(D)</a:t>
            </a:r>
          </a:p>
          <a:p>
            <a:r>
              <a:rPr lang="en-US" b="0">
                <a:latin typeface="Arial" charset="0"/>
              </a:rPr>
              <a:t>1,A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319838" y="1501775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D(E),p(E)</a:t>
            </a: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2,D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7600950" y="1516063"/>
            <a:ext cx="12287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D(F),p(F)</a:t>
            </a:r>
          </a:p>
          <a:p>
            <a:endParaRPr lang="en-US" b="0">
              <a:latin typeface="Arial" charset="0"/>
            </a:endParaRPr>
          </a:p>
          <a:p>
            <a:endParaRPr lang="en-US" b="0">
              <a:latin typeface="Arial" charset="0"/>
            </a:endParaRPr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8" name="Freeform 16"/>
          <p:cNvSpPr>
            <a:spLocks/>
          </p:cNvSpPr>
          <p:nvPr/>
        </p:nvSpPr>
        <p:spPr bwMode="auto">
          <a:xfrm>
            <a:off x="685800" y="3810000"/>
            <a:ext cx="3571875" cy="2236788"/>
          </a:xfrm>
          <a:custGeom>
            <a:avLst/>
            <a:gdLst>
              <a:gd name="T0" fmla="*/ 0 w 2250"/>
              <a:gd name="T1" fmla="*/ 2147483647 h 1409"/>
              <a:gd name="T2" fmla="*/ 2147483647 w 2250"/>
              <a:gd name="T3" fmla="*/ 2147483647 h 1409"/>
              <a:gd name="T4" fmla="*/ 2147483647 w 2250"/>
              <a:gd name="T5" fmla="*/ 2147483647 h 1409"/>
              <a:gd name="T6" fmla="*/ 2147483647 w 2250"/>
              <a:gd name="T7" fmla="*/ 2147483647 h 1409"/>
              <a:gd name="T8" fmla="*/ 2147483647 w 2250"/>
              <a:gd name="T9" fmla="*/ 2147483647 h 1409"/>
              <a:gd name="T10" fmla="*/ 2147483647 w 2250"/>
              <a:gd name="T11" fmla="*/ 2147483647 h 1409"/>
              <a:gd name="T12" fmla="*/ 2147483647 w 2250"/>
              <a:gd name="T13" fmla="*/ 2147483647 h 1409"/>
              <a:gd name="T14" fmla="*/ 2147483647 w 2250"/>
              <a:gd name="T15" fmla="*/ 2147483647 h 1409"/>
              <a:gd name="T16" fmla="*/ 2147483647 w 2250"/>
              <a:gd name="T17" fmla="*/ 2147483647 h 1409"/>
              <a:gd name="T18" fmla="*/ 2147483647 w 2250"/>
              <a:gd name="T19" fmla="*/ 2147483647 h 1409"/>
              <a:gd name="T20" fmla="*/ 0 w 2250"/>
              <a:gd name="T21" fmla="*/ 2147483647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9" name="Freeform 17"/>
          <p:cNvSpPr>
            <a:spLocks/>
          </p:cNvSpPr>
          <p:nvPr/>
        </p:nvSpPr>
        <p:spPr bwMode="auto">
          <a:xfrm>
            <a:off x="1219200" y="4681538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0" name="Oval 18"/>
          <p:cNvSpPr>
            <a:spLocks noChangeArrowheads="1"/>
          </p:cNvSpPr>
          <p:nvPr/>
        </p:nvSpPr>
        <p:spPr bwMode="auto">
          <a:xfrm>
            <a:off x="806450" y="5065713"/>
            <a:ext cx="496888" cy="1285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806450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>
            <a:off x="1303338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806450" y="5054600"/>
            <a:ext cx="492125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9174" name="Oval 22"/>
          <p:cNvSpPr>
            <a:spLocks noChangeArrowheads="1"/>
          </p:cNvSpPr>
          <p:nvPr/>
        </p:nvSpPr>
        <p:spPr bwMode="auto">
          <a:xfrm>
            <a:off x="801688" y="4960938"/>
            <a:ext cx="496887" cy="1508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5" name="Oval 23"/>
          <p:cNvSpPr>
            <a:spLocks noChangeArrowheads="1"/>
          </p:cNvSpPr>
          <p:nvPr/>
        </p:nvSpPr>
        <p:spPr bwMode="auto">
          <a:xfrm>
            <a:off x="1558925" y="5680075"/>
            <a:ext cx="496888" cy="1285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6" name="Line 24"/>
          <p:cNvSpPr>
            <a:spLocks noChangeShapeType="1"/>
          </p:cNvSpPr>
          <p:nvPr/>
        </p:nvSpPr>
        <p:spPr bwMode="auto">
          <a:xfrm>
            <a:off x="1558925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>
            <a:off x="2055813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8" name="Rectangle 26"/>
          <p:cNvSpPr>
            <a:spLocks noChangeArrowheads="1"/>
          </p:cNvSpPr>
          <p:nvPr/>
        </p:nvSpPr>
        <p:spPr bwMode="auto">
          <a:xfrm>
            <a:off x="1558925" y="5668963"/>
            <a:ext cx="492125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9179" name="Oval 27"/>
          <p:cNvSpPr>
            <a:spLocks noChangeArrowheads="1"/>
          </p:cNvSpPr>
          <p:nvPr/>
        </p:nvSpPr>
        <p:spPr bwMode="auto">
          <a:xfrm>
            <a:off x="1554163" y="5575300"/>
            <a:ext cx="496887" cy="1508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0" name="Oval 28"/>
          <p:cNvSpPr>
            <a:spLocks noChangeArrowheads="1"/>
          </p:cNvSpPr>
          <p:nvPr/>
        </p:nvSpPr>
        <p:spPr bwMode="auto">
          <a:xfrm>
            <a:off x="1552575" y="4584700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1" name="Line 29"/>
          <p:cNvSpPr>
            <a:spLocks noChangeShapeType="1"/>
          </p:cNvSpPr>
          <p:nvPr/>
        </p:nvSpPr>
        <p:spPr bwMode="auto">
          <a:xfrm>
            <a:off x="1552575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2" name="Line 30"/>
          <p:cNvSpPr>
            <a:spLocks noChangeShapeType="1"/>
          </p:cNvSpPr>
          <p:nvPr/>
        </p:nvSpPr>
        <p:spPr bwMode="auto">
          <a:xfrm>
            <a:off x="2049463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1552575" y="4573588"/>
            <a:ext cx="492125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9184" name="Oval 32"/>
          <p:cNvSpPr>
            <a:spLocks noChangeArrowheads="1"/>
          </p:cNvSpPr>
          <p:nvPr/>
        </p:nvSpPr>
        <p:spPr bwMode="auto">
          <a:xfrm>
            <a:off x="1547813" y="4479925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5" name="Oval 33"/>
          <p:cNvSpPr>
            <a:spLocks noChangeArrowheads="1"/>
          </p:cNvSpPr>
          <p:nvPr/>
        </p:nvSpPr>
        <p:spPr bwMode="auto">
          <a:xfrm>
            <a:off x="2636838" y="4578350"/>
            <a:ext cx="495300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6" name="Line 34"/>
          <p:cNvSpPr>
            <a:spLocks noChangeShapeType="1"/>
          </p:cNvSpPr>
          <p:nvPr/>
        </p:nvSpPr>
        <p:spPr bwMode="auto">
          <a:xfrm>
            <a:off x="26368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7" name="Line 35"/>
          <p:cNvSpPr>
            <a:spLocks noChangeShapeType="1"/>
          </p:cNvSpPr>
          <p:nvPr/>
        </p:nvSpPr>
        <p:spPr bwMode="auto">
          <a:xfrm>
            <a:off x="31321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2636838" y="4567238"/>
            <a:ext cx="490537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9189" name="Oval 37"/>
          <p:cNvSpPr>
            <a:spLocks noChangeArrowheads="1"/>
          </p:cNvSpPr>
          <p:nvPr/>
        </p:nvSpPr>
        <p:spPr bwMode="auto">
          <a:xfrm>
            <a:off x="2641600" y="4478338"/>
            <a:ext cx="495300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90" name="Oval 38"/>
          <p:cNvSpPr>
            <a:spLocks noChangeArrowheads="1"/>
          </p:cNvSpPr>
          <p:nvPr/>
        </p:nvSpPr>
        <p:spPr bwMode="auto">
          <a:xfrm>
            <a:off x="2652713" y="5675313"/>
            <a:ext cx="496887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91" name="Line 39"/>
          <p:cNvSpPr>
            <a:spLocks noChangeShapeType="1"/>
          </p:cNvSpPr>
          <p:nvPr/>
        </p:nvSpPr>
        <p:spPr bwMode="auto">
          <a:xfrm>
            <a:off x="2652713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2" name="Line 40"/>
          <p:cNvSpPr>
            <a:spLocks noChangeShapeType="1"/>
          </p:cNvSpPr>
          <p:nvPr/>
        </p:nvSpPr>
        <p:spPr bwMode="auto">
          <a:xfrm>
            <a:off x="3149600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3" name="Rectangle 41"/>
          <p:cNvSpPr>
            <a:spLocks noChangeArrowheads="1"/>
          </p:cNvSpPr>
          <p:nvPr/>
        </p:nvSpPr>
        <p:spPr bwMode="auto">
          <a:xfrm>
            <a:off x="2652713" y="5664200"/>
            <a:ext cx="492125" cy="777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9194" name="Oval 42"/>
          <p:cNvSpPr>
            <a:spLocks noChangeArrowheads="1"/>
          </p:cNvSpPr>
          <p:nvPr/>
        </p:nvSpPr>
        <p:spPr bwMode="auto">
          <a:xfrm>
            <a:off x="2647950" y="5570538"/>
            <a:ext cx="496888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95" name="Oval 43"/>
          <p:cNvSpPr>
            <a:spLocks noChangeArrowheads="1"/>
          </p:cNvSpPr>
          <p:nvPr/>
        </p:nvSpPr>
        <p:spPr bwMode="auto">
          <a:xfrm>
            <a:off x="3549650" y="5133975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96" name="Line 44"/>
          <p:cNvSpPr>
            <a:spLocks noChangeShapeType="1"/>
          </p:cNvSpPr>
          <p:nvPr/>
        </p:nvSpPr>
        <p:spPr bwMode="auto">
          <a:xfrm>
            <a:off x="3549650" y="51228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7" name="Rectangle 45"/>
          <p:cNvSpPr>
            <a:spLocks noChangeArrowheads="1"/>
          </p:cNvSpPr>
          <p:nvPr/>
        </p:nvSpPr>
        <p:spPr bwMode="auto">
          <a:xfrm>
            <a:off x="3549650" y="5122863"/>
            <a:ext cx="492125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9198" name="Oval 46"/>
          <p:cNvSpPr>
            <a:spLocks noChangeArrowheads="1"/>
          </p:cNvSpPr>
          <p:nvPr/>
        </p:nvSpPr>
        <p:spPr bwMode="auto">
          <a:xfrm>
            <a:off x="3544888" y="5029200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99" name="Freeform 47"/>
          <p:cNvSpPr>
            <a:spLocks/>
          </p:cNvSpPr>
          <p:nvPr/>
        </p:nvSpPr>
        <p:spPr bwMode="auto">
          <a:xfrm>
            <a:off x="2900363" y="4724400"/>
            <a:ext cx="1587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0" name="Freeform 48"/>
          <p:cNvSpPr>
            <a:spLocks/>
          </p:cNvSpPr>
          <p:nvPr/>
        </p:nvSpPr>
        <p:spPr bwMode="auto">
          <a:xfrm>
            <a:off x="1800225" y="4733925"/>
            <a:ext cx="1588" cy="852488"/>
          </a:xfrm>
          <a:custGeom>
            <a:avLst/>
            <a:gdLst>
              <a:gd name="T0" fmla="*/ 0 w 1"/>
              <a:gd name="T1" fmla="*/ 0 h 537"/>
              <a:gd name="T2" fmla="*/ 0 w 1"/>
              <a:gd name="T3" fmla="*/ 214748364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1" name="Freeform 49"/>
          <p:cNvSpPr>
            <a:spLocks/>
          </p:cNvSpPr>
          <p:nvPr/>
        </p:nvSpPr>
        <p:spPr bwMode="auto">
          <a:xfrm>
            <a:off x="2062163" y="4710113"/>
            <a:ext cx="800100" cy="95250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2" name="Freeform 50"/>
          <p:cNvSpPr>
            <a:spLocks/>
          </p:cNvSpPr>
          <p:nvPr/>
        </p:nvSpPr>
        <p:spPr bwMode="auto">
          <a:xfrm>
            <a:off x="3152775" y="5262563"/>
            <a:ext cx="581025" cy="428625"/>
          </a:xfrm>
          <a:custGeom>
            <a:avLst/>
            <a:gdLst>
              <a:gd name="T0" fmla="*/ 0 w 366"/>
              <a:gd name="T1" fmla="*/ 2147483647 h 270"/>
              <a:gd name="T2" fmla="*/ 2147483647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3" name="Freeform 51"/>
          <p:cNvSpPr>
            <a:spLocks/>
          </p:cNvSpPr>
          <p:nvPr/>
        </p:nvSpPr>
        <p:spPr bwMode="auto">
          <a:xfrm>
            <a:off x="2071688" y="5710238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4" name="Freeform 52"/>
          <p:cNvSpPr>
            <a:spLocks/>
          </p:cNvSpPr>
          <p:nvPr/>
        </p:nvSpPr>
        <p:spPr bwMode="auto">
          <a:xfrm>
            <a:off x="1133475" y="5195888"/>
            <a:ext cx="438150" cy="419100"/>
          </a:xfrm>
          <a:custGeom>
            <a:avLst/>
            <a:gdLst>
              <a:gd name="T0" fmla="*/ 2147483647 w 276"/>
              <a:gd name="T1" fmla="*/ 2147483647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5" name="Freeform 53"/>
          <p:cNvSpPr>
            <a:spLocks/>
          </p:cNvSpPr>
          <p:nvPr/>
        </p:nvSpPr>
        <p:spPr bwMode="auto">
          <a:xfrm>
            <a:off x="2062163" y="4614863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6" name="Freeform 54"/>
          <p:cNvSpPr>
            <a:spLocks/>
          </p:cNvSpPr>
          <p:nvPr/>
        </p:nvSpPr>
        <p:spPr bwMode="auto">
          <a:xfrm>
            <a:off x="3133725" y="4610100"/>
            <a:ext cx="628650" cy="423863"/>
          </a:xfrm>
          <a:custGeom>
            <a:avLst/>
            <a:gdLst>
              <a:gd name="T0" fmla="*/ 2147483647 w 396"/>
              <a:gd name="T1" fmla="*/ 214748364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7" name="Freeform 55"/>
          <p:cNvSpPr>
            <a:spLocks/>
          </p:cNvSpPr>
          <p:nvPr/>
        </p:nvSpPr>
        <p:spPr bwMode="auto">
          <a:xfrm>
            <a:off x="1042988" y="3929063"/>
            <a:ext cx="1762125" cy="1023937"/>
          </a:xfrm>
          <a:custGeom>
            <a:avLst/>
            <a:gdLst>
              <a:gd name="T0" fmla="*/ 2147483647 w 1110"/>
              <a:gd name="T1" fmla="*/ 2147483647 h 645"/>
              <a:gd name="T2" fmla="*/ 0 w 1110"/>
              <a:gd name="T3" fmla="*/ 2147483647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208" name="Group 56"/>
          <p:cNvGrpSpPr>
            <a:grpSpLocks/>
          </p:cNvGrpSpPr>
          <p:nvPr/>
        </p:nvGrpSpPr>
        <p:grpSpPr bwMode="auto">
          <a:xfrm>
            <a:off x="877888" y="4903788"/>
            <a:ext cx="336550" cy="366712"/>
            <a:chOff x="2950" y="2441"/>
            <a:chExt cx="215" cy="231"/>
          </a:xfrm>
        </p:grpSpPr>
        <p:sp>
          <p:nvSpPr>
            <p:cNvPr id="49247" name="Rectangle 57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48" name="Text Box 58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A</a:t>
              </a:r>
            </a:p>
          </p:txBody>
        </p:sp>
      </p:grpSp>
      <p:grpSp>
        <p:nvGrpSpPr>
          <p:cNvPr id="49209" name="Group 59"/>
          <p:cNvGrpSpPr>
            <a:grpSpLocks/>
          </p:cNvGrpSpPr>
          <p:nvPr/>
        </p:nvGrpSpPr>
        <p:grpSpPr bwMode="auto">
          <a:xfrm>
            <a:off x="2735263" y="5513388"/>
            <a:ext cx="336550" cy="366712"/>
            <a:chOff x="2950" y="2441"/>
            <a:chExt cx="215" cy="231"/>
          </a:xfrm>
        </p:grpSpPr>
        <p:sp>
          <p:nvSpPr>
            <p:cNvPr id="49245" name="Rectangle 60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46" name="Text Box 61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E</a:t>
              </a:r>
            </a:p>
          </p:txBody>
        </p:sp>
      </p:grpSp>
      <p:grpSp>
        <p:nvGrpSpPr>
          <p:cNvPr id="49210" name="Group 62"/>
          <p:cNvGrpSpPr>
            <a:grpSpLocks/>
          </p:cNvGrpSpPr>
          <p:nvPr/>
        </p:nvGrpSpPr>
        <p:grpSpPr bwMode="auto">
          <a:xfrm>
            <a:off x="1647825" y="5508625"/>
            <a:ext cx="349250" cy="366713"/>
            <a:chOff x="2946" y="2441"/>
            <a:chExt cx="223" cy="231"/>
          </a:xfrm>
        </p:grpSpPr>
        <p:sp>
          <p:nvSpPr>
            <p:cNvPr id="49243" name="Rectangle 63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44" name="Text Box 64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D</a:t>
              </a:r>
            </a:p>
          </p:txBody>
        </p:sp>
      </p:grpSp>
      <p:grpSp>
        <p:nvGrpSpPr>
          <p:cNvPr id="49211" name="Group 65"/>
          <p:cNvGrpSpPr>
            <a:grpSpLocks/>
          </p:cNvGrpSpPr>
          <p:nvPr/>
        </p:nvGrpSpPr>
        <p:grpSpPr bwMode="auto">
          <a:xfrm>
            <a:off x="2719388" y="4418013"/>
            <a:ext cx="349250" cy="366712"/>
            <a:chOff x="2946" y="2441"/>
            <a:chExt cx="223" cy="231"/>
          </a:xfrm>
        </p:grpSpPr>
        <p:sp>
          <p:nvSpPr>
            <p:cNvPr id="49241" name="Rectangle 66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42" name="Text Box 67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C</a:t>
              </a:r>
            </a:p>
          </p:txBody>
        </p:sp>
      </p:grpSp>
      <p:grpSp>
        <p:nvGrpSpPr>
          <p:cNvPr id="49212" name="Group 68"/>
          <p:cNvGrpSpPr>
            <a:grpSpLocks/>
          </p:cNvGrpSpPr>
          <p:nvPr/>
        </p:nvGrpSpPr>
        <p:grpSpPr bwMode="auto">
          <a:xfrm>
            <a:off x="1641475" y="4418013"/>
            <a:ext cx="336550" cy="366712"/>
            <a:chOff x="2951" y="2441"/>
            <a:chExt cx="215" cy="231"/>
          </a:xfrm>
        </p:grpSpPr>
        <p:sp>
          <p:nvSpPr>
            <p:cNvPr id="49239" name="Rectangle 69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40" name="Text Box 70"/>
            <p:cNvSpPr txBox="1">
              <a:spLocks noChangeArrowheads="1"/>
            </p:cNvSpPr>
            <p:nvPr/>
          </p:nvSpPr>
          <p:spPr bwMode="auto">
            <a:xfrm>
              <a:off x="2951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B</a:t>
              </a:r>
            </a:p>
          </p:txBody>
        </p:sp>
      </p:grpSp>
      <p:grpSp>
        <p:nvGrpSpPr>
          <p:cNvPr id="49213" name="Group 71"/>
          <p:cNvGrpSpPr>
            <a:grpSpLocks/>
          </p:cNvGrpSpPr>
          <p:nvPr/>
        </p:nvGrpSpPr>
        <p:grpSpPr bwMode="auto">
          <a:xfrm>
            <a:off x="3651250" y="4970463"/>
            <a:ext cx="323850" cy="366712"/>
            <a:chOff x="2954" y="2441"/>
            <a:chExt cx="207" cy="231"/>
          </a:xfrm>
        </p:grpSpPr>
        <p:sp>
          <p:nvSpPr>
            <p:cNvPr id="49237" name="Rectangle 72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38" name="Text Box 73"/>
            <p:cNvSpPr txBox="1">
              <a:spLocks noChangeArrowheads="1"/>
            </p:cNvSpPr>
            <p:nvPr/>
          </p:nvSpPr>
          <p:spPr bwMode="auto">
            <a:xfrm>
              <a:off x="2954" y="2441"/>
              <a:ext cx="2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F</a:t>
              </a:r>
            </a:p>
          </p:txBody>
        </p:sp>
      </p:grpSp>
      <p:sp>
        <p:nvSpPr>
          <p:cNvPr id="49214" name="Text Box 74"/>
          <p:cNvSpPr txBox="1">
            <a:spLocks noChangeArrowheads="1"/>
          </p:cNvSpPr>
          <p:nvPr/>
        </p:nvSpPr>
        <p:spPr bwMode="auto">
          <a:xfrm>
            <a:off x="1211263" y="45989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49215" name="Text Box 75"/>
          <p:cNvSpPr txBox="1">
            <a:spLocks noChangeArrowheads="1"/>
          </p:cNvSpPr>
          <p:nvPr/>
        </p:nvSpPr>
        <p:spPr bwMode="auto">
          <a:xfrm>
            <a:off x="1763713" y="49466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49216" name="Text Box 76"/>
          <p:cNvSpPr txBox="1">
            <a:spLocks noChangeArrowheads="1"/>
          </p:cNvSpPr>
          <p:nvPr/>
        </p:nvSpPr>
        <p:spPr bwMode="auto">
          <a:xfrm>
            <a:off x="1073150" y="52847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49217" name="Text Box 77"/>
          <p:cNvSpPr txBox="1">
            <a:spLocks noChangeArrowheads="1"/>
          </p:cNvSpPr>
          <p:nvPr/>
        </p:nvSpPr>
        <p:spPr bwMode="auto">
          <a:xfrm>
            <a:off x="2373313" y="5094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49218" name="Text Box 78"/>
          <p:cNvSpPr txBox="1">
            <a:spLocks noChangeArrowheads="1"/>
          </p:cNvSpPr>
          <p:nvPr/>
        </p:nvSpPr>
        <p:spPr bwMode="auto">
          <a:xfrm>
            <a:off x="2273300" y="56562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49219" name="Text Box 79"/>
          <p:cNvSpPr txBox="1">
            <a:spLocks noChangeArrowheads="1"/>
          </p:cNvSpPr>
          <p:nvPr/>
        </p:nvSpPr>
        <p:spPr bwMode="auto">
          <a:xfrm>
            <a:off x="2844800" y="49752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49220" name="Text Box 80"/>
          <p:cNvSpPr txBox="1">
            <a:spLocks noChangeArrowheads="1"/>
          </p:cNvSpPr>
          <p:nvPr/>
        </p:nvSpPr>
        <p:spPr bwMode="auto">
          <a:xfrm>
            <a:off x="3416300" y="53943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49221" name="Text Box 81"/>
          <p:cNvSpPr txBox="1">
            <a:spLocks noChangeArrowheads="1"/>
          </p:cNvSpPr>
          <p:nvPr/>
        </p:nvSpPr>
        <p:spPr bwMode="auto">
          <a:xfrm>
            <a:off x="3373438" y="4541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49222" name="Text Box 82"/>
          <p:cNvSpPr txBox="1">
            <a:spLocks noChangeArrowheads="1"/>
          </p:cNvSpPr>
          <p:nvPr/>
        </p:nvSpPr>
        <p:spPr bwMode="auto">
          <a:xfrm>
            <a:off x="2206625" y="43037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49223" name="Text Box 83"/>
          <p:cNvSpPr txBox="1">
            <a:spLocks noChangeArrowheads="1"/>
          </p:cNvSpPr>
          <p:nvPr/>
        </p:nvSpPr>
        <p:spPr bwMode="auto">
          <a:xfrm>
            <a:off x="1649413" y="38798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49224" name="Line 84"/>
          <p:cNvSpPr>
            <a:spLocks noChangeShapeType="1"/>
          </p:cNvSpPr>
          <p:nvPr/>
        </p:nvSpPr>
        <p:spPr bwMode="auto">
          <a:xfrm>
            <a:off x="1123950" y="5176838"/>
            <a:ext cx="447675" cy="447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9225" name="Object 2"/>
          <p:cNvGraphicFramePr>
            <a:graphicFrameLocks noChangeAspect="1"/>
          </p:cNvGraphicFramePr>
          <p:nvPr/>
        </p:nvGraphicFramePr>
        <p:xfrm>
          <a:off x="70104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54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26" name="Object 3"/>
          <p:cNvGraphicFramePr>
            <a:graphicFrameLocks noChangeAspect="1"/>
          </p:cNvGraphicFramePr>
          <p:nvPr/>
        </p:nvGraphicFramePr>
        <p:xfrm>
          <a:off x="82296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55" name="Equation" r:id="rId6" imgW="152400" imgH="127000" progId="Equation.3">
                  <p:embed/>
                </p:oleObj>
              </mc:Choice>
              <mc:Fallback>
                <p:oleObj name="Equation" r:id="rId6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227" name="Line 88"/>
          <p:cNvSpPr>
            <a:spLocks noChangeShapeType="1"/>
          </p:cNvSpPr>
          <p:nvPr/>
        </p:nvSpPr>
        <p:spPr bwMode="auto">
          <a:xfrm>
            <a:off x="228600" y="2286000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49228" name="Group 89"/>
          <p:cNvGrpSpPr>
            <a:grpSpLocks/>
          </p:cNvGrpSpPr>
          <p:nvPr/>
        </p:nvGrpSpPr>
        <p:grpSpPr bwMode="auto">
          <a:xfrm>
            <a:off x="4046538" y="3668713"/>
            <a:ext cx="5097462" cy="2655887"/>
            <a:chOff x="2549" y="2311"/>
            <a:chExt cx="3211" cy="1673"/>
          </a:xfrm>
        </p:grpSpPr>
        <p:sp>
          <p:nvSpPr>
            <p:cNvPr id="49233" name="Line 90"/>
            <p:cNvSpPr>
              <a:spLocks noChangeShapeType="1"/>
            </p:cNvSpPr>
            <p:nvPr/>
          </p:nvSpPr>
          <p:spPr bwMode="auto">
            <a:xfrm>
              <a:off x="2549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8971" name="Rectangle 91"/>
            <p:cNvSpPr>
              <a:spLocks noChangeArrowheads="1"/>
            </p:cNvSpPr>
            <p:nvPr/>
          </p:nvSpPr>
          <p:spPr bwMode="auto">
            <a:xfrm>
              <a:off x="2736" y="2400"/>
              <a:ext cx="2976" cy="158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9235" name="Text Box 92"/>
            <p:cNvSpPr txBox="1">
              <a:spLocks noChangeArrowheads="1"/>
            </p:cNvSpPr>
            <p:nvPr/>
          </p:nvSpPr>
          <p:spPr bwMode="auto">
            <a:xfrm>
              <a:off x="2879" y="2311"/>
              <a:ext cx="2881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 dirty="0">
                  <a:latin typeface="Arial" charset="0"/>
                </a:rPr>
                <a:t>…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8   </a:t>
              </a:r>
              <a:r>
                <a:rPr lang="en-US" sz="1800" i="1" dirty="0">
                  <a:latin typeface="Arial" charset="0"/>
                </a:rPr>
                <a:t>Loop</a:t>
              </a:r>
              <a:r>
                <a:rPr lang="en-US" sz="1800" b="0" i="1" dirty="0">
                  <a:latin typeface="Arial" charset="0"/>
                </a:rPr>
                <a:t> </a:t>
              </a:r>
              <a:endParaRPr lang="en-US" sz="1800" b="0" dirty="0">
                <a:latin typeface="Arial" charset="0"/>
              </a:endParaRPr>
            </a:p>
            <a:p>
              <a:pPr algn="l"/>
              <a:r>
                <a:rPr lang="en-US" sz="1800" b="0" dirty="0">
                  <a:latin typeface="Arial" charset="0"/>
                </a:rPr>
                <a:t>9      find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 </a:t>
              </a:r>
              <a:r>
                <a:rPr lang="en-US" sz="1800" b="0" dirty="0" err="1">
                  <a:latin typeface="Arial" charset="0"/>
                </a:rPr>
                <a:t>s.t.</a:t>
              </a:r>
              <a:r>
                <a:rPr lang="en-US" sz="1800" b="0" dirty="0">
                  <a:latin typeface="Arial" charset="0"/>
                </a:rPr>
                <a:t> D(w) is a minimum;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10    add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to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; </a:t>
              </a:r>
            </a:p>
            <a:p>
              <a:pPr algn="l">
                <a:buFontTx/>
                <a:buAutoNum type="arabicPlain" startAt="11"/>
              </a:pPr>
              <a:r>
                <a:rPr lang="en-US" sz="1800" b="0" dirty="0">
                  <a:latin typeface="Arial" charset="0"/>
                </a:rPr>
                <a:t>update D(v) for all </a:t>
              </a:r>
              <a:r>
                <a:rPr lang="en-US" sz="1800" dirty="0">
                  <a:latin typeface="Arial" charset="0"/>
                </a:rPr>
                <a:t>v</a:t>
              </a:r>
              <a:r>
                <a:rPr lang="en-US" sz="1800" b="0" dirty="0">
                  <a:latin typeface="Arial" charset="0"/>
                </a:rPr>
                <a:t> adjacent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          to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and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: 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If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 &lt; D(v) then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    D(v) =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); p(v) = w;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14    </a:t>
              </a:r>
              <a:r>
                <a:rPr lang="en-US" sz="1800" i="1" dirty="0">
                  <a:latin typeface="Arial" charset="0"/>
                </a:rPr>
                <a:t>until all nodes in S;</a:t>
              </a:r>
              <a:r>
                <a:rPr lang="en-US" sz="1800" b="0" dirty="0">
                  <a:latin typeface="Arial" charset="0"/>
                </a:rPr>
                <a:t> </a:t>
              </a:r>
            </a:p>
          </p:txBody>
        </p:sp>
        <p:sp>
          <p:nvSpPr>
            <p:cNvPr id="49236" name="Freeform 93"/>
            <p:cNvSpPr>
              <a:spLocks/>
            </p:cNvSpPr>
            <p:nvPr/>
          </p:nvSpPr>
          <p:spPr bwMode="auto">
            <a:xfrm>
              <a:off x="2784" y="2592"/>
              <a:ext cx="156" cy="1232"/>
            </a:xfrm>
            <a:custGeom>
              <a:avLst/>
              <a:gdLst>
                <a:gd name="T0" fmla="*/ 42 w 300"/>
                <a:gd name="T1" fmla="*/ 142 h 3600"/>
                <a:gd name="T2" fmla="*/ 42 w 300"/>
                <a:gd name="T3" fmla="*/ 144 h 3600"/>
                <a:gd name="T4" fmla="*/ 0 w 300"/>
                <a:gd name="T5" fmla="*/ 144 h 3600"/>
                <a:gd name="T6" fmla="*/ 0 w 300"/>
                <a:gd name="T7" fmla="*/ 0 h 3600"/>
                <a:gd name="T8" fmla="*/ 27 w 300"/>
                <a:gd name="T9" fmla="*/ 0 h 3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3600"/>
                <a:gd name="T17" fmla="*/ 300 w 300"/>
                <a:gd name="T18" fmla="*/ 3600 h 3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3600">
                  <a:moveTo>
                    <a:pt x="300" y="3546"/>
                  </a:moveTo>
                  <a:lnTo>
                    <a:pt x="300" y="3600"/>
                  </a:lnTo>
                  <a:lnTo>
                    <a:pt x="0" y="3594"/>
                  </a:ln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229" name="Group 99"/>
          <p:cNvGrpSpPr>
            <a:grpSpLocks/>
          </p:cNvGrpSpPr>
          <p:nvPr/>
        </p:nvGrpSpPr>
        <p:grpSpPr bwMode="auto">
          <a:xfrm>
            <a:off x="3671955" y="2078938"/>
            <a:ext cx="3657600" cy="2781300"/>
            <a:chOff x="2736" y="1296"/>
            <a:chExt cx="2304" cy="1752"/>
          </a:xfrm>
        </p:grpSpPr>
        <p:sp>
          <p:nvSpPr>
            <p:cNvPr id="49231" name="Oval 96"/>
            <p:cNvSpPr>
              <a:spLocks noChangeArrowheads="1"/>
            </p:cNvSpPr>
            <p:nvPr/>
          </p:nvSpPr>
          <p:spPr bwMode="auto">
            <a:xfrm>
              <a:off x="2736" y="1296"/>
              <a:ext cx="2304" cy="2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9232" name="AutoShape 97"/>
            <p:cNvCxnSpPr>
              <a:cxnSpLocks noChangeShapeType="1"/>
              <a:stCxn id="49231" idx="4"/>
            </p:cNvCxnSpPr>
            <p:nvPr/>
          </p:nvCxnSpPr>
          <p:spPr bwMode="auto">
            <a:xfrm>
              <a:off x="3888" y="1593"/>
              <a:ext cx="336" cy="1455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9230" name="AutoShape 98"/>
          <p:cNvSpPr>
            <a:spLocks noChangeArrowheads="1"/>
          </p:cNvSpPr>
          <p:nvPr/>
        </p:nvSpPr>
        <p:spPr bwMode="auto">
          <a:xfrm>
            <a:off x="4648200" y="4800600"/>
            <a:ext cx="4114800" cy="11430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3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66700" y="1506538"/>
            <a:ext cx="708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Step</a:t>
            </a:r>
          </a:p>
          <a:p>
            <a:r>
              <a:rPr lang="en-US" b="0">
                <a:latin typeface="Arial" charset="0"/>
              </a:rPr>
              <a:t>0</a:t>
            </a:r>
          </a:p>
          <a:p>
            <a:r>
              <a:rPr lang="en-US" b="0">
                <a:latin typeface="Arial" charset="0"/>
              </a:rPr>
              <a:t>1</a:t>
            </a:r>
          </a:p>
          <a:p>
            <a:r>
              <a:rPr lang="en-US" b="0">
                <a:latin typeface="Arial" charset="0"/>
              </a:rPr>
              <a:t>2</a:t>
            </a:r>
          </a:p>
          <a:p>
            <a:r>
              <a:rPr lang="en-US" b="0">
                <a:latin typeface="Arial" charset="0"/>
              </a:rPr>
              <a:t>3</a:t>
            </a:r>
          </a:p>
          <a:p>
            <a:r>
              <a:rPr lang="en-US" b="0">
                <a:latin typeface="Arial" charset="0"/>
              </a:rPr>
              <a:t>4</a:t>
            </a:r>
          </a:p>
          <a:p>
            <a:r>
              <a:rPr lang="en-US" b="0">
                <a:latin typeface="Arial" charset="0"/>
              </a:rPr>
              <a:t>5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529564" y="1516063"/>
            <a:ext cx="76913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set </a:t>
            </a:r>
            <a:r>
              <a:rPr lang="en-US" b="0" dirty="0">
                <a:latin typeface="Arial" charset="0"/>
              </a:rPr>
              <a:t>S</a:t>
            </a:r>
          </a:p>
          <a:p>
            <a:r>
              <a:rPr lang="en-US" b="0" dirty="0">
                <a:latin typeface="Arial" charset="0"/>
              </a:rPr>
              <a:t>A</a:t>
            </a:r>
          </a:p>
          <a:p>
            <a:r>
              <a:rPr lang="en-US" b="0" dirty="0">
                <a:latin typeface="Arial" charset="0"/>
              </a:rPr>
              <a:t>AD</a:t>
            </a:r>
          </a:p>
          <a:p>
            <a:r>
              <a:rPr lang="en-US" b="0" dirty="0">
                <a:latin typeface="Arial" charset="0"/>
              </a:rPr>
              <a:t>ADE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441575" y="1497013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D(B),p(B)</a:t>
            </a:r>
          </a:p>
          <a:p>
            <a:r>
              <a:rPr lang="en-US" b="0">
                <a:latin typeface="Arial" charset="0"/>
              </a:rPr>
              <a:t>2,A</a:t>
            </a:r>
          </a:p>
          <a:p>
            <a:endParaRPr lang="en-US" b="0">
              <a:latin typeface="Arial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694113" y="1501775"/>
            <a:ext cx="1285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D(C),p(C)</a:t>
            </a:r>
          </a:p>
          <a:p>
            <a:r>
              <a:rPr lang="en-US" b="0">
                <a:latin typeface="Arial" charset="0"/>
              </a:rPr>
              <a:t>5,A</a:t>
            </a:r>
          </a:p>
          <a:p>
            <a:r>
              <a:rPr lang="en-US" b="0">
                <a:latin typeface="Arial" charset="0"/>
              </a:rPr>
              <a:t>4,D</a:t>
            </a:r>
          </a:p>
          <a:p>
            <a:r>
              <a:rPr lang="en-US" b="0">
                <a:latin typeface="Arial" charset="0"/>
              </a:rPr>
              <a:t>3,E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943475" y="1497013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D(D),p(D)</a:t>
            </a:r>
          </a:p>
          <a:p>
            <a:r>
              <a:rPr lang="en-US" b="0">
                <a:latin typeface="Arial" charset="0"/>
              </a:rPr>
              <a:t>1,A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294438" y="1501775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D(E),p(E)</a:t>
            </a: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2,D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575550" y="1516063"/>
            <a:ext cx="1228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D(F),p(F)</a:t>
            </a:r>
          </a:p>
          <a:p>
            <a:endParaRPr lang="en-US" b="0">
              <a:latin typeface="Arial" charset="0"/>
            </a:endParaRP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4,E</a:t>
            </a:r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16" name="Object 2"/>
          <p:cNvGraphicFramePr>
            <a:graphicFrameLocks noChangeAspect="1"/>
          </p:cNvGraphicFramePr>
          <p:nvPr/>
        </p:nvGraphicFramePr>
        <p:xfrm>
          <a:off x="70104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78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7" name="Object 3"/>
          <p:cNvGraphicFramePr>
            <a:graphicFrameLocks noChangeAspect="1"/>
          </p:cNvGraphicFramePr>
          <p:nvPr/>
        </p:nvGraphicFramePr>
        <p:xfrm>
          <a:off x="82296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79" name="Equation" r:id="rId6" imgW="152400" imgH="127000" progId="Equation.3">
                  <p:embed/>
                </p:oleObj>
              </mc:Choice>
              <mc:Fallback>
                <p:oleObj name="Equation" r:id="rId6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8" name="Line 19"/>
          <p:cNvSpPr>
            <a:spLocks noChangeShapeType="1"/>
          </p:cNvSpPr>
          <p:nvPr/>
        </p:nvSpPr>
        <p:spPr bwMode="auto">
          <a:xfrm>
            <a:off x="228600" y="2590800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1219" name="Freeform 20"/>
          <p:cNvSpPr>
            <a:spLocks/>
          </p:cNvSpPr>
          <p:nvPr/>
        </p:nvSpPr>
        <p:spPr bwMode="auto">
          <a:xfrm>
            <a:off x="609600" y="3810000"/>
            <a:ext cx="3571875" cy="2236788"/>
          </a:xfrm>
          <a:custGeom>
            <a:avLst/>
            <a:gdLst>
              <a:gd name="T0" fmla="*/ 0 w 2250"/>
              <a:gd name="T1" fmla="*/ 2147483647 h 1409"/>
              <a:gd name="T2" fmla="*/ 2147483647 w 2250"/>
              <a:gd name="T3" fmla="*/ 2147483647 h 1409"/>
              <a:gd name="T4" fmla="*/ 2147483647 w 2250"/>
              <a:gd name="T5" fmla="*/ 2147483647 h 1409"/>
              <a:gd name="T6" fmla="*/ 2147483647 w 2250"/>
              <a:gd name="T7" fmla="*/ 2147483647 h 1409"/>
              <a:gd name="T8" fmla="*/ 2147483647 w 2250"/>
              <a:gd name="T9" fmla="*/ 2147483647 h 1409"/>
              <a:gd name="T10" fmla="*/ 2147483647 w 2250"/>
              <a:gd name="T11" fmla="*/ 2147483647 h 1409"/>
              <a:gd name="T12" fmla="*/ 2147483647 w 2250"/>
              <a:gd name="T13" fmla="*/ 2147483647 h 1409"/>
              <a:gd name="T14" fmla="*/ 2147483647 w 2250"/>
              <a:gd name="T15" fmla="*/ 2147483647 h 1409"/>
              <a:gd name="T16" fmla="*/ 2147483647 w 2250"/>
              <a:gd name="T17" fmla="*/ 2147483647 h 1409"/>
              <a:gd name="T18" fmla="*/ 2147483647 w 2250"/>
              <a:gd name="T19" fmla="*/ 2147483647 h 1409"/>
              <a:gd name="T20" fmla="*/ 0 w 2250"/>
              <a:gd name="T21" fmla="*/ 2147483647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Freeform 21"/>
          <p:cNvSpPr>
            <a:spLocks/>
          </p:cNvSpPr>
          <p:nvPr/>
        </p:nvSpPr>
        <p:spPr bwMode="auto">
          <a:xfrm>
            <a:off x="1143000" y="4681538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1" name="Oval 22"/>
          <p:cNvSpPr>
            <a:spLocks noChangeArrowheads="1"/>
          </p:cNvSpPr>
          <p:nvPr/>
        </p:nvSpPr>
        <p:spPr bwMode="auto">
          <a:xfrm>
            <a:off x="730250" y="5065713"/>
            <a:ext cx="496888" cy="1285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2" name="Line 23"/>
          <p:cNvSpPr>
            <a:spLocks noChangeShapeType="1"/>
          </p:cNvSpPr>
          <p:nvPr/>
        </p:nvSpPr>
        <p:spPr bwMode="auto">
          <a:xfrm>
            <a:off x="730250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3" name="Line 24"/>
          <p:cNvSpPr>
            <a:spLocks noChangeShapeType="1"/>
          </p:cNvSpPr>
          <p:nvPr/>
        </p:nvSpPr>
        <p:spPr bwMode="auto">
          <a:xfrm>
            <a:off x="1227138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4" name="Rectangle 25"/>
          <p:cNvSpPr>
            <a:spLocks noChangeArrowheads="1"/>
          </p:cNvSpPr>
          <p:nvPr/>
        </p:nvSpPr>
        <p:spPr bwMode="auto">
          <a:xfrm>
            <a:off x="730250" y="5054600"/>
            <a:ext cx="492125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1225" name="Oval 26"/>
          <p:cNvSpPr>
            <a:spLocks noChangeArrowheads="1"/>
          </p:cNvSpPr>
          <p:nvPr/>
        </p:nvSpPr>
        <p:spPr bwMode="auto">
          <a:xfrm>
            <a:off x="725488" y="4960938"/>
            <a:ext cx="496887" cy="1508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6" name="Oval 27"/>
          <p:cNvSpPr>
            <a:spLocks noChangeArrowheads="1"/>
          </p:cNvSpPr>
          <p:nvPr/>
        </p:nvSpPr>
        <p:spPr bwMode="auto">
          <a:xfrm>
            <a:off x="1482725" y="5680075"/>
            <a:ext cx="496888" cy="1285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7" name="Line 28"/>
          <p:cNvSpPr>
            <a:spLocks noChangeShapeType="1"/>
          </p:cNvSpPr>
          <p:nvPr/>
        </p:nvSpPr>
        <p:spPr bwMode="auto">
          <a:xfrm>
            <a:off x="1482725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8" name="Line 29"/>
          <p:cNvSpPr>
            <a:spLocks noChangeShapeType="1"/>
          </p:cNvSpPr>
          <p:nvPr/>
        </p:nvSpPr>
        <p:spPr bwMode="auto">
          <a:xfrm>
            <a:off x="1979613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9" name="Rectangle 30"/>
          <p:cNvSpPr>
            <a:spLocks noChangeArrowheads="1"/>
          </p:cNvSpPr>
          <p:nvPr/>
        </p:nvSpPr>
        <p:spPr bwMode="auto">
          <a:xfrm>
            <a:off x="1482725" y="5668963"/>
            <a:ext cx="492125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1230" name="Oval 31"/>
          <p:cNvSpPr>
            <a:spLocks noChangeArrowheads="1"/>
          </p:cNvSpPr>
          <p:nvPr/>
        </p:nvSpPr>
        <p:spPr bwMode="auto">
          <a:xfrm>
            <a:off x="1477963" y="5575300"/>
            <a:ext cx="496887" cy="1508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1" name="Oval 32"/>
          <p:cNvSpPr>
            <a:spLocks noChangeArrowheads="1"/>
          </p:cNvSpPr>
          <p:nvPr/>
        </p:nvSpPr>
        <p:spPr bwMode="auto">
          <a:xfrm>
            <a:off x="1476375" y="4584700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2" name="Line 33"/>
          <p:cNvSpPr>
            <a:spLocks noChangeShapeType="1"/>
          </p:cNvSpPr>
          <p:nvPr/>
        </p:nvSpPr>
        <p:spPr bwMode="auto">
          <a:xfrm>
            <a:off x="1476375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3" name="Line 34"/>
          <p:cNvSpPr>
            <a:spLocks noChangeShapeType="1"/>
          </p:cNvSpPr>
          <p:nvPr/>
        </p:nvSpPr>
        <p:spPr bwMode="auto">
          <a:xfrm>
            <a:off x="1973263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4" name="Rectangle 35"/>
          <p:cNvSpPr>
            <a:spLocks noChangeArrowheads="1"/>
          </p:cNvSpPr>
          <p:nvPr/>
        </p:nvSpPr>
        <p:spPr bwMode="auto">
          <a:xfrm>
            <a:off x="1476375" y="4573588"/>
            <a:ext cx="492125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1235" name="Oval 36"/>
          <p:cNvSpPr>
            <a:spLocks noChangeArrowheads="1"/>
          </p:cNvSpPr>
          <p:nvPr/>
        </p:nvSpPr>
        <p:spPr bwMode="auto">
          <a:xfrm>
            <a:off x="1471613" y="4479925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6" name="Oval 37"/>
          <p:cNvSpPr>
            <a:spLocks noChangeArrowheads="1"/>
          </p:cNvSpPr>
          <p:nvPr/>
        </p:nvSpPr>
        <p:spPr bwMode="auto">
          <a:xfrm>
            <a:off x="2560638" y="4578350"/>
            <a:ext cx="495300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7" name="Line 38"/>
          <p:cNvSpPr>
            <a:spLocks noChangeShapeType="1"/>
          </p:cNvSpPr>
          <p:nvPr/>
        </p:nvSpPr>
        <p:spPr bwMode="auto">
          <a:xfrm>
            <a:off x="25606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8" name="Line 39"/>
          <p:cNvSpPr>
            <a:spLocks noChangeShapeType="1"/>
          </p:cNvSpPr>
          <p:nvPr/>
        </p:nvSpPr>
        <p:spPr bwMode="auto">
          <a:xfrm>
            <a:off x="30559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9" name="Rectangle 40"/>
          <p:cNvSpPr>
            <a:spLocks noChangeArrowheads="1"/>
          </p:cNvSpPr>
          <p:nvPr/>
        </p:nvSpPr>
        <p:spPr bwMode="auto">
          <a:xfrm>
            <a:off x="2560638" y="4567238"/>
            <a:ext cx="490537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1240" name="Oval 41"/>
          <p:cNvSpPr>
            <a:spLocks noChangeArrowheads="1"/>
          </p:cNvSpPr>
          <p:nvPr/>
        </p:nvSpPr>
        <p:spPr bwMode="auto">
          <a:xfrm>
            <a:off x="2565400" y="4478338"/>
            <a:ext cx="495300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1" name="Oval 42"/>
          <p:cNvSpPr>
            <a:spLocks noChangeArrowheads="1"/>
          </p:cNvSpPr>
          <p:nvPr/>
        </p:nvSpPr>
        <p:spPr bwMode="auto">
          <a:xfrm>
            <a:off x="2576513" y="5675313"/>
            <a:ext cx="496887" cy="1285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2" name="Line 43"/>
          <p:cNvSpPr>
            <a:spLocks noChangeShapeType="1"/>
          </p:cNvSpPr>
          <p:nvPr/>
        </p:nvSpPr>
        <p:spPr bwMode="auto">
          <a:xfrm>
            <a:off x="2576513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3" name="Line 44"/>
          <p:cNvSpPr>
            <a:spLocks noChangeShapeType="1"/>
          </p:cNvSpPr>
          <p:nvPr/>
        </p:nvSpPr>
        <p:spPr bwMode="auto">
          <a:xfrm>
            <a:off x="3073400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4" name="Rectangle 45"/>
          <p:cNvSpPr>
            <a:spLocks noChangeArrowheads="1"/>
          </p:cNvSpPr>
          <p:nvPr/>
        </p:nvSpPr>
        <p:spPr bwMode="auto">
          <a:xfrm>
            <a:off x="2576513" y="5664200"/>
            <a:ext cx="492125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1245" name="Oval 46"/>
          <p:cNvSpPr>
            <a:spLocks noChangeArrowheads="1"/>
          </p:cNvSpPr>
          <p:nvPr/>
        </p:nvSpPr>
        <p:spPr bwMode="auto">
          <a:xfrm>
            <a:off x="2571750" y="5570538"/>
            <a:ext cx="496888" cy="1508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6" name="Oval 47"/>
          <p:cNvSpPr>
            <a:spLocks noChangeArrowheads="1"/>
          </p:cNvSpPr>
          <p:nvPr/>
        </p:nvSpPr>
        <p:spPr bwMode="auto">
          <a:xfrm>
            <a:off x="3473450" y="5133975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7" name="Line 48"/>
          <p:cNvSpPr>
            <a:spLocks noChangeShapeType="1"/>
          </p:cNvSpPr>
          <p:nvPr/>
        </p:nvSpPr>
        <p:spPr bwMode="auto">
          <a:xfrm>
            <a:off x="3473450" y="51228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8" name="Rectangle 50"/>
          <p:cNvSpPr>
            <a:spLocks noChangeArrowheads="1"/>
          </p:cNvSpPr>
          <p:nvPr/>
        </p:nvSpPr>
        <p:spPr bwMode="auto">
          <a:xfrm>
            <a:off x="3473450" y="5122863"/>
            <a:ext cx="492125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1249" name="Oval 51"/>
          <p:cNvSpPr>
            <a:spLocks noChangeArrowheads="1"/>
          </p:cNvSpPr>
          <p:nvPr/>
        </p:nvSpPr>
        <p:spPr bwMode="auto">
          <a:xfrm>
            <a:off x="3468688" y="5029200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0" name="Freeform 52"/>
          <p:cNvSpPr>
            <a:spLocks/>
          </p:cNvSpPr>
          <p:nvPr/>
        </p:nvSpPr>
        <p:spPr bwMode="auto">
          <a:xfrm>
            <a:off x="1724025" y="4733925"/>
            <a:ext cx="1588" cy="852488"/>
          </a:xfrm>
          <a:custGeom>
            <a:avLst/>
            <a:gdLst>
              <a:gd name="T0" fmla="*/ 0 w 1"/>
              <a:gd name="T1" fmla="*/ 0 h 537"/>
              <a:gd name="T2" fmla="*/ 0 w 1"/>
              <a:gd name="T3" fmla="*/ 214748364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1" name="Freeform 53"/>
          <p:cNvSpPr>
            <a:spLocks/>
          </p:cNvSpPr>
          <p:nvPr/>
        </p:nvSpPr>
        <p:spPr bwMode="auto">
          <a:xfrm>
            <a:off x="1985963" y="4710113"/>
            <a:ext cx="800100" cy="95250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2" name="Freeform 54"/>
          <p:cNvSpPr>
            <a:spLocks/>
          </p:cNvSpPr>
          <p:nvPr/>
        </p:nvSpPr>
        <p:spPr bwMode="auto">
          <a:xfrm>
            <a:off x="3076575" y="5262563"/>
            <a:ext cx="581025" cy="428625"/>
          </a:xfrm>
          <a:custGeom>
            <a:avLst/>
            <a:gdLst>
              <a:gd name="T0" fmla="*/ 0 w 366"/>
              <a:gd name="T1" fmla="*/ 2147483647 h 270"/>
              <a:gd name="T2" fmla="*/ 2147483647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3" name="Freeform 55"/>
          <p:cNvSpPr>
            <a:spLocks/>
          </p:cNvSpPr>
          <p:nvPr/>
        </p:nvSpPr>
        <p:spPr bwMode="auto">
          <a:xfrm>
            <a:off x="1995488" y="5710238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4" name="Freeform 56"/>
          <p:cNvSpPr>
            <a:spLocks/>
          </p:cNvSpPr>
          <p:nvPr/>
        </p:nvSpPr>
        <p:spPr bwMode="auto">
          <a:xfrm>
            <a:off x="1057275" y="5195888"/>
            <a:ext cx="438150" cy="419100"/>
          </a:xfrm>
          <a:custGeom>
            <a:avLst/>
            <a:gdLst>
              <a:gd name="T0" fmla="*/ 2147483647 w 276"/>
              <a:gd name="T1" fmla="*/ 2147483647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5" name="Freeform 57"/>
          <p:cNvSpPr>
            <a:spLocks/>
          </p:cNvSpPr>
          <p:nvPr/>
        </p:nvSpPr>
        <p:spPr bwMode="auto">
          <a:xfrm>
            <a:off x="1985963" y="4614863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6" name="Freeform 58"/>
          <p:cNvSpPr>
            <a:spLocks/>
          </p:cNvSpPr>
          <p:nvPr/>
        </p:nvSpPr>
        <p:spPr bwMode="auto">
          <a:xfrm>
            <a:off x="3057525" y="4610100"/>
            <a:ext cx="628650" cy="423863"/>
          </a:xfrm>
          <a:custGeom>
            <a:avLst/>
            <a:gdLst>
              <a:gd name="T0" fmla="*/ 2147483647 w 396"/>
              <a:gd name="T1" fmla="*/ 214748364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7" name="Freeform 59"/>
          <p:cNvSpPr>
            <a:spLocks/>
          </p:cNvSpPr>
          <p:nvPr/>
        </p:nvSpPr>
        <p:spPr bwMode="auto">
          <a:xfrm>
            <a:off x="966788" y="3929063"/>
            <a:ext cx="1762125" cy="1023937"/>
          </a:xfrm>
          <a:custGeom>
            <a:avLst/>
            <a:gdLst>
              <a:gd name="T0" fmla="*/ 2147483647 w 1110"/>
              <a:gd name="T1" fmla="*/ 2147483647 h 645"/>
              <a:gd name="T2" fmla="*/ 0 w 1110"/>
              <a:gd name="T3" fmla="*/ 2147483647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58" name="Group 60"/>
          <p:cNvGrpSpPr>
            <a:grpSpLocks/>
          </p:cNvGrpSpPr>
          <p:nvPr/>
        </p:nvGrpSpPr>
        <p:grpSpPr bwMode="auto">
          <a:xfrm>
            <a:off x="801688" y="4903788"/>
            <a:ext cx="336550" cy="366712"/>
            <a:chOff x="2950" y="2441"/>
            <a:chExt cx="215" cy="231"/>
          </a:xfrm>
        </p:grpSpPr>
        <p:sp>
          <p:nvSpPr>
            <p:cNvPr id="51291" name="Rectangle 6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2" name="Text Box 62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A</a:t>
              </a:r>
            </a:p>
          </p:txBody>
        </p:sp>
      </p:grpSp>
      <p:grpSp>
        <p:nvGrpSpPr>
          <p:cNvPr id="51259" name="Group 63"/>
          <p:cNvGrpSpPr>
            <a:grpSpLocks/>
          </p:cNvGrpSpPr>
          <p:nvPr/>
        </p:nvGrpSpPr>
        <p:grpSpPr bwMode="auto">
          <a:xfrm>
            <a:off x="2659063" y="5513388"/>
            <a:ext cx="336550" cy="366712"/>
            <a:chOff x="2950" y="2441"/>
            <a:chExt cx="215" cy="231"/>
          </a:xfrm>
        </p:grpSpPr>
        <p:sp>
          <p:nvSpPr>
            <p:cNvPr id="51289" name="Rectangle 64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0" name="Text Box 65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E</a:t>
              </a:r>
            </a:p>
          </p:txBody>
        </p:sp>
      </p:grpSp>
      <p:grpSp>
        <p:nvGrpSpPr>
          <p:cNvPr id="51260" name="Group 66"/>
          <p:cNvGrpSpPr>
            <a:grpSpLocks/>
          </p:cNvGrpSpPr>
          <p:nvPr/>
        </p:nvGrpSpPr>
        <p:grpSpPr bwMode="auto">
          <a:xfrm>
            <a:off x="1571625" y="5508625"/>
            <a:ext cx="349250" cy="366713"/>
            <a:chOff x="2946" y="2441"/>
            <a:chExt cx="223" cy="231"/>
          </a:xfrm>
        </p:grpSpPr>
        <p:sp>
          <p:nvSpPr>
            <p:cNvPr id="51287" name="Rectangle 67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8" name="Text Box 68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D</a:t>
              </a:r>
            </a:p>
          </p:txBody>
        </p:sp>
      </p:grpSp>
      <p:grpSp>
        <p:nvGrpSpPr>
          <p:cNvPr id="51261" name="Group 69"/>
          <p:cNvGrpSpPr>
            <a:grpSpLocks/>
          </p:cNvGrpSpPr>
          <p:nvPr/>
        </p:nvGrpSpPr>
        <p:grpSpPr bwMode="auto">
          <a:xfrm>
            <a:off x="2643188" y="4418013"/>
            <a:ext cx="349250" cy="366712"/>
            <a:chOff x="2946" y="2441"/>
            <a:chExt cx="223" cy="231"/>
          </a:xfrm>
        </p:grpSpPr>
        <p:sp>
          <p:nvSpPr>
            <p:cNvPr id="51285" name="Rectangle 70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6" name="Text Box 71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C</a:t>
              </a:r>
            </a:p>
          </p:txBody>
        </p:sp>
      </p:grpSp>
      <p:grpSp>
        <p:nvGrpSpPr>
          <p:cNvPr id="51262" name="Group 72"/>
          <p:cNvGrpSpPr>
            <a:grpSpLocks/>
          </p:cNvGrpSpPr>
          <p:nvPr/>
        </p:nvGrpSpPr>
        <p:grpSpPr bwMode="auto">
          <a:xfrm>
            <a:off x="1565275" y="4418013"/>
            <a:ext cx="336550" cy="366712"/>
            <a:chOff x="2951" y="2441"/>
            <a:chExt cx="215" cy="231"/>
          </a:xfrm>
        </p:grpSpPr>
        <p:sp>
          <p:nvSpPr>
            <p:cNvPr id="51283" name="Rectangle 73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4" name="Text Box 74"/>
            <p:cNvSpPr txBox="1">
              <a:spLocks noChangeArrowheads="1"/>
            </p:cNvSpPr>
            <p:nvPr/>
          </p:nvSpPr>
          <p:spPr bwMode="auto">
            <a:xfrm>
              <a:off x="2951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B</a:t>
              </a:r>
            </a:p>
          </p:txBody>
        </p:sp>
      </p:grpSp>
      <p:grpSp>
        <p:nvGrpSpPr>
          <p:cNvPr id="51263" name="Group 75"/>
          <p:cNvGrpSpPr>
            <a:grpSpLocks/>
          </p:cNvGrpSpPr>
          <p:nvPr/>
        </p:nvGrpSpPr>
        <p:grpSpPr bwMode="auto">
          <a:xfrm>
            <a:off x="3575050" y="4970463"/>
            <a:ext cx="323850" cy="366712"/>
            <a:chOff x="2954" y="2441"/>
            <a:chExt cx="207" cy="231"/>
          </a:xfrm>
        </p:grpSpPr>
        <p:sp>
          <p:nvSpPr>
            <p:cNvPr id="51281" name="Rectangle 76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2" name="Text Box 77"/>
            <p:cNvSpPr txBox="1">
              <a:spLocks noChangeArrowheads="1"/>
            </p:cNvSpPr>
            <p:nvPr/>
          </p:nvSpPr>
          <p:spPr bwMode="auto">
            <a:xfrm>
              <a:off x="2954" y="2441"/>
              <a:ext cx="2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F</a:t>
              </a:r>
            </a:p>
          </p:txBody>
        </p:sp>
      </p:grpSp>
      <p:sp>
        <p:nvSpPr>
          <p:cNvPr id="51264" name="Text Box 78"/>
          <p:cNvSpPr txBox="1">
            <a:spLocks noChangeArrowheads="1"/>
          </p:cNvSpPr>
          <p:nvPr/>
        </p:nvSpPr>
        <p:spPr bwMode="auto">
          <a:xfrm>
            <a:off x="1135063" y="45989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51265" name="Text Box 79"/>
          <p:cNvSpPr txBox="1">
            <a:spLocks noChangeArrowheads="1"/>
          </p:cNvSpPr>
          <p:nvPr/>
        </p:nvSpPr>
        <p:spPr bwMode="auto">
          <a:xfrm>
            <a:off x="1687513" y="49466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51266" name="Text Box 80"/>
          <p:cNvSpPr txBox="1">
            <a:spLocks noChangeArrowheads="1"/>
          </p:cNvSpPr>
          <p:nvPr/>
        </p:nvSpPr>
        <p:spPr bwMode="auto">
          <a:xfrm>
            <a:off x="996950" y="52847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51267" name="Text Box 81"/>
          <p:cNvSpPr txBox="1">
            <a:spLocks noChangeArrowheads="1"/>
          </p:cNvSpPr>
          <p:nvPr/>
        </p:nvSpPr>
        <p:spPr bwMode="auto">
          <a:xfrm>
            <a:off x="2297113" y="5094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51268" name="Text Box 82"/>
          <p:cNvSpPr txBox="1">
            <a:spLocks noChangeArrowheads="1"/>
          </p:cNvSpPr>
          <p:nvPr/>
        </p:nvSpPr>
        <p:spPr bwMode="auto">
          <a:xfrm>
            <a:off x="2197100" y="56562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51269" name="Text Box 83"/>
          <p:cNvSpPr txBox="1">
            <a:spLocks noChangeArrowheads="1"/>
          </p:cNvSpPr>
          <p:nvPr/>
        </p:nvSpPr>
        <p:spPr bwMode="auto">
          <a:xfrm>
            <a:off x="2768600" y="49752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51270" name="Text Box 84"/>
          <p:cNvSpPr txBox="1">
            <a:spLocks noChangeArrowheads="1"/>
          </p:cNvSpPr>
          <p:nvPr/>
        </p:nvSpPr>
        <p:spPr bwMode="auto">
          <a:xfrm>
            <a:off x="3340100" y="53943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51271" name="Text Box 85"/>
          <p:cNvSpPr txBox="1">
            <a:spLocks noChangeArrowheads="1"/>
          </p:cNvSpPr>
          <p:nvPr/>
        </p:nvSpPr>
        <p:spPr bwMode="auto">
          <a:xfrm>
            <a:off x="3297238" y="4541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51272" name="Text Box 86"/>
          <p:cNvSpPr txBox="1">
            <a:spLocks noChangeArrowheads="1"/>
          </p:cNvSpPr>
          <p:nvPr/>
        </p:nvSpPr>
        <p:spPr bwMode="auto">
          <a:xfrm>
            <a:off x="2130425" y="43037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51273" name="Text Box 87"/>
          <p:cNvSpPr txBox="1">
            <a:spLocks noChangeArrowheads="1"/>
          </p:cNvSpPr>
          <p:nvPr/>
        </p:nvSpPr>
        <p:spPr bwMode="auto">
          <a:xfrm>
            <a:off x="1573213" y="38798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51274" name="Line 88"/>
          <p:cNvSpPr>
            <a:spLocks noChangeShapeType="1"/>
          </p:cNvSpPr>
          <p:nvPr/>
        </p:nvSpPr>
        <p:spPr bwMode="auto">
          <a:xfrm>
            <a:off x="1047750" y="5176838"/>
            <a:ext cx="447675" cy="447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5" name="Freeform 89"/>
          <p:cNvSpPr>
            <a:spLocks/>
          </p:cNvSpPr>
          <p:nvPr/>
        </p:nvSpPr>
        <p:spPr bwMode="auto">
          <a:xfrm>
            <a:off x="2809875" y="4724400"/>
            <a:ext cx="1588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76" name="Group 93"/>
          <p:cNvGrpSpPr>
            <a:grpSpLocks/>
          </p:cNvGrpSpPr>
          <p:nvPr/>
        </p:nvGrpSpPr>
        <p:grpSpPr bwMode="auto">
          <a:xfrm>
            <a:off x="4040188" y="3668713"/>
            <a:ext cx="5097462" cy="2655887"/>
            <a:chOff x="2549" y="2311"/>
            <a:chExt cx="3211" cy="1673"/>
          </a:xfrm>
        </p:grpSpPr>
        <p:sp>
          <p:nvSpPr>
            <p:cNvPr id="51277" name="Line 94"/>
            <p:cNvSpPr>
              <a:spLocks noChangeShapeType="1"/>
            </p:cNvSpPr>
            <p:nvPr/>
          </p:nvSpPr>
          <p:spPr bwMode="auto">
            <a:xfrm>
              <a:off x="2549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1151" name="Rectangle 95"/>
            <p:cNvSpPr>
              <a:spLocks noChangeArrowheads="1"/>
            </p:cNvSpPr>
            <p:nvPr/>
          </p:nvSpPr>
          <p:spPr bwMode="auto">
            <a:xfrm>
              <a:off x="2736" y="2400"/>
              <a:ext cx="2976" cy="158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1279" name="Text Box 96"/>
            <p:cNvSpPr txBox="1">
              <a:spLocks noChangeArrowheads="1"/>
            </p:cNvSpPr>
            <p:nvPr/>
          </p:nvSpPr>
          <p:spPr bwMode="auto">
            <a:xfrm>
              <a:off x="2879" y="2311"/>
              <a:ext cx="2881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 dirty="0">
                  <a:latin typeface="Arial" charset="0"/>
                </a:rPr>
                <a:t>…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8   </a:t>
              </a:r>
              <a:r>
                <a:rPr lang="en-US" sz="1800" i="1" dirty="0">
                  <a:latin typeface="Arial" charset="0"/>
                </a:rPr>
                <a:t>Loop</a:t>
              </a:r>
              <a:r>
                <a:rPr lang="en-US" sz="1800" b="0" i="1" dirty="0">
                  <a:latin typeface="Arial" charset="0"/>
                </a:rPr>
                <a:t> </a:t>
              </a:r>
              <a:endParaRPr lang="en-US" sz="1800" b="0" dirty="0">
                <a:latin typeface="Arial" charset="0"/>
              </a:endParaRPr>
            </a:p>
            <a:p>
              <a:pPr algn="l"/>
              <a:r>
                <a:rPr lang="en-US" sz="1800" b="0" dirty="0">
                  <a:latin typeface="Arial" charset="0"/>
                </a:rPr>
                <a:t>9      find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 </a:t>
              </a:r>
              <a:r>
                <a:rPr lang="en-US" sz="1800" b="0" dirty="0" err="1">
                  <a:latin typeface="Arial" charset="0"/>
                </a:rPr>
                <a:t>s.t.</a:t>
              </a:r>
              <a:r>
                <a:rPr lang="en-US" sz="1800" b="0" dirty="0">
                  <a:latin typeface="Arial" charset="0"/>
                </a:rPr>
                <a:t> D(w) is a minimum;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10    add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to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; </a:t>
              </a:r>
            </a:p>
            <a:p>
              <a:pPr algn="l">
                <a:buFontTx/>
                <a:buAutoNum type="arabicPlain" startAt="11"/>
              </a:pPr>
              <a:r>
                <a:rPr lang="en-US" sz="1800" b="0" dirty="0">
                  <a:latin typeface="Arial" charset="0"/>
                </a:rPr>
                <a:t>update D(v) for all </a:t>
              </a:r>
              <a:r>
                <a:rPr lang="en-US" sz="1800" dirty="0">
                  <a:latin typeface="Arial" charset="0"/>
                </a:rPr>
                <a:t>v</a:t>
              </a:r>
              <a:r>
                <a:rPr lang="en-US" sz="1800" b="0" dirty="0">
                  <a:latin typeface="Arial" charset="0"/>
                </a:rPr>
                <a:t> adjacent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          to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and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: 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If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 &lt; D(v) then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    D(v) =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); p(v) = w;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14    </a:t>
              </a:r>
              <a:r>
                <a:rPr lang="en-US" sz="1800" i="1" dirty="0">
                  <a:latin typeface="Arial" charset="0"/>
                </a:rPr>
                <a:t>until all nodes in S;</a:t>
              </a:r>
              <a:r>
                <a:rPr lang="en-US" sz="1800" b="0" dirty="0">
                  <a:latin typeface="Arial" charset="0"/>
                </a:rPr>
                <a:t> </a:t>
              </a:r>
            </a:p>
          </p:txBody>
        </p:sp>
        <p:sp>
          <p:nvSpPr>
            <p:cNvPr id="51280" name="Freeform 97"/>
            <p:cNvSpPr>
              <a:spLocks/>
            </p:cNvSpPr>
            <p:nvPr/>
          </p:nvSpPr>
          <p:spPr bwMode="auto">
            <a:xfrm>
              <a:off x="2784" y="2592"/>
              <a:ext cx="156" cy="1232"/>
            </a:xfrm>
            <a:custGeom>
              <a:avLst/>
              <a:gdLst>
                <a:gd name="T0" fmla="*/ 42 w 300"/>
                <a:gd name="T1" fmla="*/ 142 h 3600"/>
                <a:gd name="T2" fmla="*/ 42 w 300"/>
                <a:gd name="T3" fmla="*/ 144 h 3600"/>
                <a:gd name="T4" fmla="*/ 0 w 300"/>
                <a:gd name="T5" fmla="*/ 144 h 3600"/>
                <a:gd name="T6" fmla="*/ 0 w 300"/>
                <a:gd name="T7" fmla="*/ 0 h 3600"/>
                <a:gd name="T8" fmla="*/ 27 w 300"/>
                <a:gd name="T9" fmla="*/ 0 h 3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3600"/>
                <a:gd name="T17" fmla="*/ 300 w 300"/>
                <a:gd name="T18" fmla="*/ 3600 h 3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3600">
                  <a:moveTo>
                    <a:pt x="300" y="3546"/>
                  </a:moveTo>
                  <a:lnTo>
                    <a:pt x="300" y="3600"/>
                  </a:lnTo>
                  <a:lnTo>
                    <a:pt x="0" y="3594"/>
                  </a:ln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8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2"/>
          <p:cNvSpPr>
            <a:spLocks/>
          </p:cNvSpPr>
          <p:nvPr/>
        </p:nvSpPr>
        <p:spPr bwMode="auto">
          <a:xfrm>
            <a:off x="2808288" y="4724400"/>
            <a:ext cx="1587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Freeform 3"/>
          <p:cNvSpPr>
            <a:spLocks/>
          </p:cNvSpPr>
          <p:nvPr/>
        </p:nvSpPr>
        <p:spPr bwMode="auto">
          <a:xfrm>
            <a:off x="2809875" y="4724400"/>
            <a:ext cx="1588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74638" y="1506538"/>
            <a:ext cx="708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Step</a:t>
            </a:r>
          </a:p>
          <a:p>
            <a:r>
              <a:rPr lang="en-US" b="0">
                <a:latin typeface="Arial" charset="0"/>
              </a:rPr>
              <a:t>0</a:t>
            </a:r>
          </a:p>
          <a:p>
            <a:r>
              <a:rPr lang="en-US" b="0">
                <a:latin typeface="Arial" charset="0"/>
              </a:rPr>
              <a:t>1</a:t>
            </a:r>
          </a:p>
          <a:p>
            <a:r>
              <a:rPr lang="en-US" b="0">
                <a:latin typeface="Arial" charset="0"/>
              </a:rPr>
              <a:t>2</a:t>
            </a:r>
          </a:p>
          <a:p>
            <a:r>
              <a:rPr lang="en-US" b="0">
                <a:latin typeface="Arial" charset="0"/>
              </a:rPr>
              <a:t>3</a:t>
            </a:r>
          </a:p>
          <a:p>
            <a:r>
              <a:rPr lang="en-US" b="0">
                <a:latin typeface="Arial" charset="0"/>
              </a:rPr>
              <a:t>4</a:t>
            </a:r>
          </a:p>
          <a:p>
            <a:r>
              <a:rPr lang="en-US" b="0">
                <a:latin typeface="Arial" charset="0"/>
              </a:rPr>
              <a:t>5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387475" y="1516063"/>
            <a:ext cx="91916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set </a:t>
            </a:r>
            <a:r>
              <a:rPr lang="en-US" b="0" dirty="0">
                <a:latin typeface="Arial" charset="0"/>
              </a:rPr>
              <a:t>S</a:t>
            </a:r>
          </a:p>
          <a:p>
            <a:r>
              <a:rPr lang="en-US" b="0" dirty="0">
                <a:latin typeface="Arial" charset="0"/>
              </a:rPr>
              <a:t>A</a:t>
            </a:r>
          </a:p>
          <a:p>
            <a:r>
              <a:rPr lang="en-US" b="0" dirty="0">
                <a:latin typeface="Arial" charset="0"/>
              </a:rPr>
              <a:t>AD</a:t>
            </a:r>
          </a:p>
          <a:p>
            <a:r>
              <a:rPr lang="en-US" b="0" dirty="0">
                <a:latin typeface="Arial" charset="0"/>
              </a:rPr>
              <a:t>ADE</a:t>
            </a:r>
          </a:p>
          <a:p>
            <a:r>
              <a:rPr lang="en-US" b="0" dirty="0">
                <a:latin typeface="Arial" charset="0"/>
              </a:rPr>
              <a:t>ADEB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2449513" y="1497013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D(B),p(B)</a:t>
            </a:r>
          </a:p>
          <a:p>
            <a:r>
              <a:rPr lang="en-US" b="0">
                <a:latin typeface="Arial" charset="0"/>
              </a:rPr>
              <a:t>2,A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3702050" y="1501775"/>
            <a:ext cx="1285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D(C),p(C)</a:t>
            </a:r>
          </a:p>
          <a:p>
            <a:r>
              <a:rPr lang="en-US" b="0">
                <a:latin typeface="Arial" charset="0"/>
              </a:rPr>
              <a:t>5,A</a:t>
            </a:r>
          </a:p>
          <a:p>
            <a:r>
              <a:rPr lang="en-US" b="0">
                <a:latin typeface="Arial" charset="0"/>
              </a:rPr>
              <a:t>4,D</a:t>
            </a:r>
          </a:p>
          <a:p>
            <a:r>
              <a:rPr lang="en-US" b="0">
                <a:latin typeface="Arial" charset="0"/>
              </a:rPr>
              <a:t>3,E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4943475" y="1497013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D(D),p(D)</a:t>
            </a:r>
          </a:p>
          <a:p>
            <a:r>
              <a:rPr lang="en-US" b="0">
                <a:latin typeface="Arial" charset="0"/>
              </a:rPr>
              <a:t>1,A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6302375" y="1501775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D(E),p(E)</a:t>
            </a: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2,D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7583488" y="1516063"/>
            <a:ext cx="1228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D(F),p(F)</a:t>
            </a:r>
          </a:p>
          <a:p>
            <a:endParaRPr lang="en-US" b="0">
              <a:latin typeface="Arial" charset="0"/>
            </a:endParaRP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4,E</a:t>
            </a:r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3266" name="Object 2"/>
          <p:cNvGraphicFramePr>
            <a:graphicFrameLocks noChangeAspect="1"/>
          </p:cNvGraphicFramePr>
          <p:nvPr/>
        </p:nvGraphicFramePr>
        <p:xfrm>
          <a:off x="70104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02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7" name="Object 3"/>
          <p:cNvGraphicFramePr>
            <a:graphicFrameLocks noChangeAspect="1"/>
          </p:cNvGraphicFramePr>
          <p:nvPr/>
        </p:nvGraphicFramePr>
        <p:xfrm>
          <a:off x="82296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03" name="Equation" r:id="rId6" imgW="152400" imgH="127000" progId="Equation.3">
                  <p:embed/>
                </p:oleObj>
              </mc:Choice>
              <mc:Fallback>
                <p:oleObj name="Equation" r:id="rId6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8" name="Line 21"/>
          <p:cNvSpPr>
            <a:spLocks noChangeShapeType="1"/>
          </p:cNvSpPr>
          <p:nvPr/>
        </p:nvSpPr>
        <p:spPr bwMode="auto">
          <a:xfrm>
            <a:off x="228600" y="2895600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3269" name="Freeform 22"/>
          <p:cNvSpPr>
            <a:spLocks/>
          </p:cNvSpPr>
          <p:nvPr/>
        </p:nvSpPr>
        <p:spPr bwMode="auto">
          <a:xfrm>
            <a:off x="609600" y="3810000"/>
            <a:ext cx="3571875" cy="2236788"/>
          </a:xfrm>
          <a:custGeom>
            <a:avLst/>
            <a:gdLst>
              <a:gd name="T0" fmla="*/ 0 w 2250"/>
              <a:gd name="T1" fmla="*/ 2147483647 h 1409"/>
              <a:gd name="T2" fmla="*/ 2147483647 w 2250"/>
              <a:gd name="T3" fmla="*/ 2147483647 h 1409"/>
              <a:gd name="T4" fmla="*/ 2147483647 w 2250"/>
              <a:gd name="T5" fmla="*/ 2147483647 h 1409"/>
              <a:gd name="T6" fmla="*/ 2147483647 w 2250"/>
              <a:gd name="T7" fmla="*/ 2147483647 h 1409"/>
              <a:gd name="T8" fmla="*/ 2147483647 w 2250"/>
              <a:gd name="T9" fmla="*/ 2147483647 h 1409"/>
              <a:gd name="T10" fmla="*/ 2147483647 w 2250"/>
              <a:gd name="T11" fmla="*/ 2147483647 h 1409"/>
              <a:gd name="T12" fmla="*/ 2147483647 w 2250"/>
              <a:gd name="T13" fmla="*/ 2147483647 h 1409"/>
              <a:gd name="T14" fmla="*/ 2147483647 w 2250"/>
              <a:gd name="T15" fmla="*/ 2147483647 h 1409"/>
              <a:gd name="T16" fmla="*/ 2147483647 w 2250"/>
              <a:gd name="T17" fmla="*/ 2147483647 h 1409"/>
              <a:gd name="T18" fmla="*/ 2147483647 w 2250"/>
              <a:gd name="T19" fmla="*/ 2147483647 h 1409"/>
              <a:gd name="T20" fmla="*/ 0 w 2250"/>
              <a:gd name="T21" fmla="*/ 2147483647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0" name="Freeform 23"/>
          <p:cNvSpPr>
            <a:spLocks/>
          </p:cNvSpPr>
          <p:nvPr/>
        </p:nvSpPr>
        <p:spPr bwMode="auto">
          <a:xfrm>
            <a:off x="1143000" y="4681538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1" name="Oval 24"/>
          <p:cNvSpPr>
            <a:spLocks noChangeArrowheads="1"/>
          </p:cNvSpPr>
          <p:nvPr/>
        </p:nvSpPr>
        <p:spPr bwMode="auto">
          <a:xfrm>
            <a:off x="730250" y="5065713"/>
            <a:ext cx="496888" cy="1285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2" name="Line 25"/>
          <p:cNvSpPr>
            <a:spLocks noChangeShapeType="1"/>
          </p:cNvSpPr>
          <p:nvPr/>
        </p:nvSpPr>
        <p:spPr bwMode="auto">
          <a:xfrm>
            <a:off x="730250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3" name="Line 26"/>
          <p:cNvSpPr>
            <a:spLocks noChangeShapeType="1"/>
          </p:cNvSpPr>
          <p:nvPr/>
        </p:nvSpPr>
        <p:spPr bwMode="auto">
          <a:xfrm>
            <a:off x="1227138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4" name="Rectangle 27"/>
          <p:cNvSpPr>
            <a:spLocks noChangeArrowheads="1"/>
          </p:cNvSpPr>
          <p:nvPr/>
        </p:nvSpPr>
        <p:spPr bwMode="auto">
          <a:xfrm>
            <a:off x="730250" y="5054600"/>
            <a:ext cx="492125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3275" name="Oval 28"/>
          <p:cNvSpPr>
            <a:spLocks noChangeArrowheads="1"/>
          </p:cNvSpPr>
          <p:nvPr/>
        </p:nvSpPr>
        <p:spPr bwMode="auto">
          <a:xfrm>
            <a:off x="725488" y="4960938"/>
            <a:ext cx="496887" cy="1508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6" name="Oval 29"/>
          <p:cNvSpPr>
            <a:spLocks noChangeArrowheads="1"/>
          </p:cNvSpPr>
          <p:nvPr/>
        </p:nvSpPr>
        <p:spPr bwMode="auto">
          <a:xfrm>
            <a:off x="1482725" y="5680075"/>
            <a:ext cx="496888" cy="1285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7" name="Line 30"/>
          <p:cNvSpPr>
            <a:spLocks noChangeShapeType="1"/>
          </p:cNvSpPr>
          <p:nvPr/>
        </p:nvSpPr>
        <p:spPr bwMode="auto">
          <a:xfrm>
            <a:off x="1482725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8" name="Line 31"/>
          <p:cNvSpPr>
            <a:spLocks noChangeShapeType="1"/>
          </p:cNvSpPr>
          <p:nvPr/>
        </p:nvSpPr>
        <p:spPr bwMode="auto">
          <a:xfrm>
            <a:off x="1979613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9" name="Rectangle 32"/>
          <p:cNvSpPr>
            <a:spLocks noChangeArrowheads="1"/>
          </p:cNvSpPr>
          <p:nvPr/>
        </p:nvSpPr>
        <p:spPr bwMode="auto">
          <a:xfrm>
            <a:off x="1482725" y="5668963"/>
            <a:ext cx="492125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3280" name="Oval 33"/>
          <p:cNvSpPr>
            <a:spLocks noChangeArrowheads="1"/>
          </p:cNvSpPr>
          <p:nvPr/>
        </p:nvSpPr>
        <p:spPr bwMode="auto">
          <a:xfrm>
            <a:off x="1477963" y="5575300"/>
            <a:ext cx="496887" cy="1508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1" name="Oval 34"/>
          <p:cNvSpPr>
            <a:spLocks noChangeArrowheads="1"/>
          </p:cNvSpPr>
          <p:nvPr/>
        </p:nvSpPr>
        <p:spPr bwMode="auto">
          <a:xfrm>
            <a:off x="1476375" y="4584700"/>
            <a:ext cx="496888" cy="1285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2" name="Line 35"/>
          <p:cNvSpPr>
            <a:spLocks noChangeShapeType="1"/>
          </p:cNvSpPr>
          <p:nvPr/>
        </p:nvSpPr>
        <p:spPr bwMode="auto">
          <a:xfrm>
            <a:off x="1476375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83" name="Line 36"/>
          <p:cNvSpPr>
            <a:spLocks noChangeShapeType="1"/>
          </p:cNvSpPr>
          <p:nvPr/>
        </p:nvSpPr>
        <p:spPr bwMode="auto">
          <a:xfrm>
            <a:off x="1973263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84" name="Rectangle 37"/>
          <p:cNvSpPr>
            <a:spLocks noChangeArrowheads="1"/>
          </p:cNvSpPr>
          <p:nvPr/>
        </p:nvSpPr>
        <p:spPr bwMode="auto">
          <a:xfrm>
            <a:off x="1476375" y="4573588"/>
            <a:ext cx="492125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3285" name="Oval 38"/>
          <p:cNvSpPr>
            <a:spLocks noChangeArrowheads="1"/>
          </p:cNvSpPr>
          <p:nvPr/>
        </p:nvSpPr>
        <p:spPr bwMode="auto">
          <a:xfrm>
            <a:off x="1471613" y="4479925"/>
            <a:ext cx="496887" cy="1508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6" name="Oval 39"/>
          <p:cNvSpPr>
            <a:spLocks noChangeArrowheads="1"/>
          </p:cNvSpPr>
          <p:nvPr/>
        </p:nvSpPr>
        <p:spPr bwMode="auto">
          <a:xfrm>
            <a:off x="2560638" y="4578350"/>
            <a:ext cx="495300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7" name="Line 40"/>
          <p:cNvSpPr>
            <a:spLocks noChangeShapeType="1"/>
          </p:cNvSpPr>
          <p:nvPr/>
        </p:nvSpPr>
        <p:spPr bwMode="auto">
          <a:xfrm>
            <a:off x="25606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88" name="Line 41"/>
          <p:cNvSpPr>
            <a:spLocks noChangeShapeType="1"/>
          </p:cNvSpPr>
          <p:nvPr/>
        </p:nvSpPr>
        <p:spPr bwMode="auto">
          <a:xfrm>
            <a:off x="30559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89" name="Rectangle 42"/>
          <p:cNvSpPr>
            <a:spLocks noChangeArrowheads="1"/>
          </p:cNvSpPr>
          <p:nvPr/>
        </p:nvSpPr>
        <p:spPr bwMode="auto">
          <a:xfrm>
            <a:off x="2560638" y="4567238"/>
            <a:ext cx="490537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3290" name="Oval 43"/>
          <p:cNvSpPr>
            <a:spLocks noChangeArrowheads="1"/>
          </p:cNvSpPr>
          <p:nvPr/>
        </p:nvSpPr>
        <p:spPr bwMode="auto">
          <a:xfrm>
            <a:off x="2565400" y="4478338"/>
            <a:ext cx="495300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1" name="Oval 44"/>
          <p:cNvSpPr>
            <a:spLocks noChangeArrowheads="1"/>
          </p:cNvSpPr>
          <p:nvPr/>
        </p:nvSpPr>
        <p:spPr bwMode="auto">
          <a:xfrm>
            <a:off x="2576513" y="5675313"/>
            <a:ext cx="496887" cy="1285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2" name="Line 45"/>
          <p:cNvSpPr>
            <a:spLocks noChangeShapeType="1"/>
          </p:cNvSpPr>
          <p:nvPr/>
        </p:nvSpPr>
        <p:spPr bwMode="auto">
          <a:xfrm>
            <a:off x="2576513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3" name="Line 46"/>
          <p:cNvSpPr>
            <a:spLocks noChangeShapeType="1"/>
          </p:cNvSpPr>
          <p:nvPr/>
        </p:nvSpPr>
        <p:spPr bwMode="auto">
          <a:xfrm>
            <a:off x="3073400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4" name="Rectangle 47"/>
          <p:cNvSpPr>
            <a:spLocks noChangeArrowheads="1"/>
          </p:cNvSpPr>
          <p:nvPr/>
        </p:nvSpPr>
        <p:spPr bwMode="auto">
          <a:xfrm>
            <a:off x="2576513" y="5664200"/>
            <a:ext cx="492125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3295" name="Oval 48"/>
          <p:cNvSpPr>
            <a:spLocks noChangeArrowheads="1"/>
          </p:cNvSpPr>
          <p:nvPr/>
        </p:nvSpPr>
        <p:spPr bwMode="auto">
          <a:xfrm>
            <a:off x="2571750" y="5570538"/>
            <a:ext cx="496888" cy="1508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6" name="Oval 49"/>
          <p:cNvSpPr>
            <a:spLocks noChangeArrowheads="1"/>
          </p:cNvSpPr>
          <p:nvPr/>
        </p:nvSpPr>
        <p:spPr bwMode="auto">
          <a:xfrm>
            <a:off x="3473450" y="5133975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7" name="Line 50"/>
          <p:cNvSpPr>
            <a:spLocks noChangeShapeType="1"/>
          </p:cNvSpPr>
          <p:nvPr/>
        </p:nvSpPr>
        <p:spPr bwMode="auto">
          <a:xfrm>
            <a:off x="3473450" y="51228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8" name="Rectangle 52"/>
          <p:cNvSpPr>
            <a:spLocks noChangeArrowheads="1"/>
          </p:cNvSpPr>
          <p:nvPr/>
        </p:nvSpPr>
        <p:spPr bwMode="auto">
          <a:xfrm>
            <a:off x="3473450" y="5122863"/>
            <a:ext cx="492125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3299" name="Oval 53"/>
          <p:cNvSpPr>
            <a:spLocks noChangeArrowheads="1"/>
          </p:cNvSpPr>
          <p:nvPr/>
        </p:nvSpPr>
        <p:spPr bwMode="auto">
          <a:xfrm>
            <a:off x="3468688" y="5029200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0" name="Freeform 54"/>
          <p:cNvSpPr>
            <a:spLocks/>
          </p:cNvSpPr>
          <p:nvPr/>
        </p:nvSpPr>
        <p:spPr bwMode="auto">
          <a:xfrm>
            <a:off x="1724025" y="4733925"/>
            <a:ext cx="1588" cy="852488"/>
          </a:xfrm>
          <a:custGeom>
            <a:avLst/>
            <a:gdLst>
              <a:gd name="T0" fmla="*/ 0 w 1"/>
              <a:gd name="T1" fmla="*/ 0 h 537"/>
              <a:gd name="T2" fmla="*/ 0 w 1"/>
              <a:gd name="T3" fmla="*/ 214748364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1" name="Freeform 55"/>
          <p:cNvSpPr>
            <a:spLocks/>
          </p:cNvSpPr>
          <p:nvPr/>
        </p:nvSpPr>
        <p:spPr bwMode="auto">
          <a:xfrm>
            <a:off x="1985963" y="4710113"/>
            <a:ext cx="800100" cy="95250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2" name="Freeform 56"/>
          <p:cNvSpPr>
            <a:spLocks/>
          </p:cNvSpPr>
          <p:nvPr/>
        </p:nvSpPr>
        <p:spPr bwMode="auto">
          <a:xfrm>
            <a:off x="1995488" y="5710238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3" name="Freeform 57"/>
          <p:cNvSpPr>
            <a:spLocks/>
          </p:cNvSpPr>
          <p:nvPr/>
        </p:nvSpPr>
        <p:spPr bwMode="auto">
          <a:xfrm>
            <a:off x="1057275" y="5195888"/>
            <a:ext cx="438150" cy="419100"/>
          </a:xfrm>
          <a:custGeom>
            <a:avLst/>
            <a:gdLst>
              <a:gd name="T0" fmla="*/ 2147483647 w 276"/>
              <a:gd name="T1" fmla="*/ 2147483647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4" name="Freeform 58"/>
          <p:cNvSpPr>
            <a:spLocks/>
          </p:cNvSpPr>
          <p:nvPr/>
        </p:nvSpPr>
        <p:spPr bwMode="auto">
          <a:xfrm>
            <a:off x="1985963" y="4614863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5" name="Freeform 59"/>
          <p:cNvSpPr>
            <a:spLocks/>
          </p:cNvSpPr>
          <p:nvPr/>
        </p:nvSpPr>
        <p:spPr bwMode="auto">
          <a:xfrm>
            <a:off x="3057525" y="4610100"/>
            <a:ext cx="628650" cy="423863"/>
          </a:xfrm>
          <a:custGeom>
            <a:avLst/>
            <a:gdLst>
              <a:gd name="T0" fmla="*/ 2147483647 w 396"/>
              <a:gd name="T1" fmla="*/ 214748364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6" name="Freeform 60"/>
          <p:cNvSpPr>
            <a:spLocks/>
          </p:cNvSpPr>
          <p:nvPr/>
        </p:nvSpPr>
        <p:spPr bwMode="auto">
          <a:xfrm>
            <a:off x="966788" y="3929063"/>
            <a:ext cx="1762125" cy="1023937"/>
          </a:xfrm>
          <a:custGeom>
            <a:avLst/>
            <a:gdLst>
              <a:gd name="T0" fmla="*/ 2147483647 w 1110"/>
              <a:gd name="T1" fmla="*/ 2147483647 h 645"/>
              <a:gd name="T2" fmla="*/ 0 w 1110"/>
              <a:gd name="T3" fmla="*/ 2147483647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307" name="Group 61"/>
          <p:cNvGrpSpPr>
            <a:grpSpLocks/>
          </p:cNvGrpSpPr>
          <p:nvPr/>
        </p:nvGrpSpPr>
        <p:grpSpPr bwMode="auto">
          <a:xfrm>
            <a:off x="801688" y="4903788"/>
            <a:ext cx="336550" cy="366712"/>
            <a:chOff x="2950" y="2441"/>
            <a:chExt cx="215" cy="231"/>
          </a:xfrm>
        </p:grpSpPr>
        <p:sp>
          <p:nvSpPr>
            <p:cNvPr id="53342" name="Rectangle 62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43" name="Text Box 63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A</a:t>
              </a:r>
            </a:p>
          </p:txBody>
        </p:sp>
      </p:grpSp>
      <p:grpSp>
        <p:nvGrpSpPr>
          <p:cNvPr id="53308" name="Group 64"/>
          <p:cNvGrpSpPr>
            <a:grpSpLocks/>
          </p:cNvGrpSpPr>
          <p:nvPr/>
        </p:nvGrpSpPr>
        <p:grpSpPr bwMode="auto">
          <a:xfrm>
            <a:off x="2659063" y="5513388"/>
            <a:ext cx="336550" cy="366712"/>
            <a:chOff x="2950" y="2441"/>
            <a:chExt cx="215" cy="231"/>
          </a:xfrm>
        </p:grpSpPr>
        <p:sp>
          <p:nvSpPr>
            <p:cNvPr id="53340" name="Rectangle 65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41" name="Text Box 66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E</a:t>
              </a:r>
            </a:p>
          </p:txBody>
        </p:sp>
      </p:grpSp>
      <p:grpSp>
        <p:nvGrpSpPr>
          <p:cNvPr id="53309" name="Group 67"/>
          <p:cNvGrpSpPr>
            <a:grpSpLocks/>
          </p:cNvGrpSpPr>
          <p:nvPr/>
        </p:nvGrpSpPr>
        <p:grpSpPr bwMode="auto">
          <a:xfrm>
            <a:off x="1571625" y="5508625"/>
            <a:ext cx="349250" cy="366713"/>
            <a:chOff x="2946" y="2441"/>
            <a:chExt cx="223" cy="231"/>
          </a:xfrm>
        </p:grpSpPr>
        <p:sp>
          <p:nvSpPr>
            <p:cNvPr id="53338" name="Rectangle 68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39" name="Text Box 69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D</a:t>
              </a:r>
            </a:p>
          </p:txBody>
        </p:sp>
      </p:grpSp>
      <p:grpSp>
        <p:nvGrpSpPr>
          <p:cNvPr id="53310" name="Group 70"/>
          <p:cNvGrpSpPr>
            <a:grpSpLocks/>
          </p:cNvGrpSpPr>
          <p:nvPr/>
        </p:nvGrpSpPr>
        <p:grpSpPr bwMode="auto">
          <a:xfrm>
            <a:off x="2643188" y="4418013"/>
            <a:ext cx="349250" cy="366712"/>
            <a:chOff x="2946" y="2441"/>
            <a:chExt cx="223" cy="231"/>
          </a:xfrm>
        </p:grpSpPr>
        <p:sp>
          <p:nvSpPr>
            <p:cNvPr id="53336" name="Rectangle 7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37" name="Text Box 72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C</a:t>
              </a:r>
            </a:p>
          </p:txBody>
        </p:sp>
      </p:grpSp>
      <p:grpSp>
        <p:nvGrpSpPr>
          <p:cNvPr id="53311" name="Group 73"/>
          <p:cNvGrpSpPr>
            <a:grpSpLocks/>
          </p:cNvGrpSpPr>
          <p:nvPr/>
        </p:nvGrpSpPr>
        <p:grpSpPr bwMode="auto">
          <a:xfrm>
            <a:off x="1565275" y="4418013"/>
            <a:ext cx="336550" cy="366712"/>
            <a:chOff x="2951" y="2441"/>
            <a:chExt cx="215" cy="231"/>
          </a:xfrm>
        </p:grpSpPr>
        <p:sp>
          <p:nvSpPr>
            <p:cNvPr id="53334" name="Rectangle 74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35" name="Text Box 75"/>
            <p:cNvSpPr txBox="1">
              <a:spLocks noChangeArrowheads="1"/>
            </p:cNvSpPr>
            <p:nvPr/>
          </p:nvSpPr>
          <p:spPr bwMode="auto">
            <a:xfrm>
              <a:off x="2951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B</a:t>
              </a:r>
            </a:p>
          </p:txBody>
        </p:sp>
      </p:grpSp>
      <p:grpSp>
        <p:nvGrpSpPr>
          <p:cNvPr id="53312" name="Group 76"/>
          <p:cNvGrpSpPr>
            <a:grpSpLocks/>
          </p:cNvGrpSpPr>
          <p:nvPr/>
        </p:nvGrpSpPr>
        <p:grpSpPr bwMode="auto">
          <a:xfrm>
            <a:off x="3575050" y="4970463"/>
            <a:ext cx="323850" cy="366712"/>
            <a:chOff x="2954" y="2441"/>
            <a:chExt cx="207" cy="231"/>
          </a:xfrm>
        </p:grpSpPr>
        <p:sp>
          <p:nvSpPr>
            <p:cNvPr id="53332" name="Rectangle 77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33" name="Text Box 78"/>
            <p:cNvSpPr txBox="1">
              <a:spLocks noChangeArrowheads="1"/>
            </p:cNvSpPr>
            <p:nvPr/>
          </p:nvSpPr>
          <p:spPr bwMode="auto">
            <a:xfrm>
              <a:off x="2954" y="2441"/>
              <a:ext cx="2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F</a:t>
              </a:r>
            </a:p>
          </p:txBody>
        </p:sp>
      </p:grpSp>
      <p:sp>
        <p:nvSpPr>
          <p:cNvPr id="53313" name="Text Box 79"/>
          <p:cNvSpPr txBox="1">
            <a:spLocks noChangeArrowheads="1"/>
          </p:cNvSpPr>
          <p:nvPr/>
        </p:nvSpPr>
        <p:spPr bwMode="auto">
          <a:xfrm>
            <a:off x="1135063" y="45989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53314" name="Text Box 80"/>
          <p:cNvSpPr txBox="1">
            <a:spLocks noChangeArrowheads="1"/>
          </p:cNvSpPr>
          <p:nvPr/>
        </p:nvSpPr>
        <p:spPr bwMode="auto">
          <a:xfrm>
            <a:off x="1687513" y="49466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53315" name="Text Box 81"/>
          <p:cNvSpPr txBox="1">
            <a:spLocks noChangeArrowheads="1"/>
          </p:cNvSpPr>
          <p:nvPr/>
        </p:nvSpPr>
        <p:spPr bwMode="auto">
          <a:xfrm>
            <a:off x="996950" y="52847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53316" name="Text Box 82"/>
          <p:cNvSpPr txBox="1">
            <a:spLocks noChangeArrowheads="1"/>
          </p:cNvSpPr>
          <p:nvPr/>
        </p:nvSpPr>
        <p:spPr bwMode="auto">
          <a:xfrm>
            <a:off x="2297113" y="5094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53317" name="Text Box 83"/>
          <p:cNvSpPr txBox="1">
            <a:spLocks noChangeArrowheads="1"/>
          </p:cNvSpPr>
          <p:nvPr/>
        </p:nvSpPr>
        <p:spPr bwMode="auto">
          <a:xfrm>
            <a:off x="2197100" y="56562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53318" name="Text Box 84"/>
          <p:cNvSpPr txBox="1">
            <a:spLocks noChangeArrowheads="1"/>
          </p:cNvSpPr>
          <p:nvPr/>
        </p:nvSpPr>
        <p:spPr bwMode="auto">
          <a:xfrm>
            <a:off x="2768600" y="49752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53319" name="Text Box 85"/>
          <p:cNvSpPr txBox="1">
            <a:spLocks noChangeArrowheads="1"/>
          </p:cNvSpPr>
          <p:nvPr/>
        </p:nvSpPr>
        <p:spPr bwMode="auto">
          <a:xfrm>
            <a:off x="3340100" y="53943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53320" name="Text Box 86"/>
          <p:cNvSpPr txBox="1">
            <a:spLocks noChangeArrowheads="1"/>
          </p:cNvSpPr>
          <p:nvPr/>
        </p:nvSpPr>
        <p:spPr bwMode="auto">
          <a:xfrm>
            <a:off x="3297238" y="4541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53321" name="Text Box 87"/>
          <p:cNvSpPr txBox="1">
            <a:spLocks noChangeArrowheads="1"/>
          </p:cNvSpPr>
          <p:nvPr/>
        </p:nvSpPr>
        <p:spPr bwMode="auto">
          <a:xfrm>
            <a:off x="2130425" y="43037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53322" name="Text Box 88"/>
          <p:cNvSpPr txBox="1">
            <a:spLocks noChangeArrowheads="1"/>
          </p:cNvSpPr>
          <p:nvPr/>
        </p:nvSpPr>
        <p:spPr bwMode="auto">
          <a:xfrm>
            <a:off x="1573213" y="38798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53323" name="Line 89"/>
          <p:cNvSpPr>
            <a:spLocks noChangeShapeType="1"/>
          </p:cNvSpPr>
          <p:nvPr/>
        </p:nvSpPr>
        <p:spPr bwMode="auto">
          <a:xfrm>
            <a:off x="1047750" y="5176838"/>
            <a:ext cx="447675" cy="447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24" name="Line 90"/>
          <p:cNvSpPr>
            <a:spLocks noChangeShapeType="1"/>
          </p:cNvSpPr>
          <p:nvPr/>
        </p:nvSpPr>
        <p:spPr bwMode="auto">
          <a:xfrm flipV="1">
            <a:off x="1143000" y="4719638"/>
            <a:ext cx="495300" cy="257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25" name="Freeform 91"/>
          <p:cNvSpPr>
            <a:spLocks/>
          </p:cNvSpPr>
          <p:nvPr/>
        </p:nvSpPr>
        <p:spPr bwMode="auto">
          <a:xfrm>
            <a:off x="3038475" y="5286375"/>
            <a:ext cx="581025" cy="428625"/>
          </a:xfrm>
          <a:custGeom>
            <a:avLst/>
            <a:gdLst>
              <a:gd name="T0" fmla="*/ 0 w 366"/>
              <a:gd name="T1" fmla="*/ 2147483647 h 270"/>
              <a:gd name="T2" fmla="*/ 2147483647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26" name="Freeform 92"/>
          <p:cNvSpPr>
            <a:spLocks/>
          </p:cNvSpPr>
          <p:nvPr/>
        </p:nvSpPr>
        <p:spPr bwMode="auto">
          <a:xfrm>
            <a:off x="2809875" y="4724400"/>
            <a:ext cx="1588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327" name="Group 96"/>
          <p:cNvGrpSpPr>
            <a:grpSpLocks/>
          </p:cNvGrpSpPr>
          <p:nvPr/>
        </p:nvGrpSpPr>
        <p:grpSpPr bwMode="auto">
          <a:xfrm>
            <a:off x="4040188" y="3668713"/>
            <a:ext cx="5097462" cy="2655887"/>
            <a:chOff x="2549" y="2311"/>
            <a:chExt cx="3211" cy="1673"/>
          </a:xfrm>
        </p:grpSpPr>
        <p:sp>
          <p:nvSpPr>
            <p:cNvPr id="53328" name="Line 97"/>
            <p:cNvSpPr>
              <a:spLocks noChangeShapeType="1"/>
            </p:cNvSpPr>
            <p:nvPr/>
          </p:nvSpPr>
          <p:spPr bwMode="auto">
            <a:xfrm>
              <a:off x="2549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202" name="Rectangle 98"/>
            <p:cNvSpPr>
              <a:spLocks noChangeArrowheads="1"/>
            </p:cNvSpPr>
            <p:nvPr/>
          </p:nvSpPr>
          <p:spPr bwMode="auto">
            <a:xfrm>
              <a:off x="2736" y="2400"/>
              <a:ext cx="2976" cy="158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3330" name="Text Box 99"/>
            <p:cNvSpPr txBox="1">
              <a:spLocks noChangeArrowheads="1"/>
            </p:cNvSpPr>
            <p:nvPr/>
          </p:nvSpPr>
          <p:spPr bwMode="auto">
            <a:xfrm>
              <a:off x="2879" y="2311"/>
              <a:ext cx="2881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 dirty="0">
                  <a:latin typeface="Arial" charset="0"/>
                </a:rPr>
                <a:t>…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8   </a:t>
              </a:r>
              <a:r>
                <a:rPr lang="en-US" sz="1800" i="1" dirty="0">
                  <a:latin typeface="Arial" charset="0"/>
                </a:rPr>
                <a:t>Loop</a:t>
              </a:r>
              <a:r>
                <a:rPr lang="en-US" sz="1800" b="0" i="1" dirty="0">
                  <a:latin typeface="Arial" charset="0"/>
                </a:rPr>
                <a:t> </a:t>
              </a:r>
              <a:endParaRPr lang="en-US" sz="1800" b="0" dirty="0">
                <a:latin typeface="Arial" charset="0"/>
              </a:endParaRPr>
            </a:p>
            <a:p>
              <a:pPr algn="l"/>
              <a:r>
                <a:rPr lang="en-US" sz="1800" b="0" dirty="0">
                  <a:latin typeface="Arial" charset="0"/>
                </a:rPr>
                <a:t>9      find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 </a:t>
              </a:r>
              <a:r>
                <a:rPr lang="en-US" sz="1800" b="0" dirty="0" err="1">
                  <a:latin typeface="Arial" charset="0"/>
                </a:rPr>
                <a:t>s.t.</a:t>
              </a:r>
              <a:r>
                <a:rPr lang="en-US" sz="1800" b="0" dirty="0">
                  <a:latin typeface="Arial" charset="0"/>
                </a:rPr>
                <a:t> D(w) is a minimum;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10    add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to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; </a:t>
              </a:r>
            </a:p>
            <a:p>
              <a:pPr algn="l">
                <a:buFontTx/>
                <a:buAutoNum type="arabicPlain" startAt="11"/>
              </a:pPr>
              <a:r>
                <a:rPr lang="en-US" sz="1800" b="0" dirty="0">
                  <a:latin typeface="Arial" charset="0"/>
                </a:rPr>
                <a:t>update D(v) for all </a:t>
              </a:r>
              <a:r>
                <a:rPr lang="en-US" sz="1800" dirty="0">
                  <a:latin typeface="Arial" charset="0"/>
                </a:rPr>
                <a:t>v</a:t>
              </a:r>
              <a:r>
                <a:rPr lang="en-US" sz="1800" b="0" dirty="0">
                  <a:latin typeface="Arial" charset="0"/>
                </a:rPr>
                <a:t> adjacent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          to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and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: 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If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 &lt; D(v) then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    D(v) =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); p(v) = w;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14    </a:t>
              </a:r>
              <a:r>
                <a:rPr lang="en-US" sz="1800" i="1" dirty="0">
                  <a:latin typeface="Arial" charset="0"/>
                </a:rPr>
                <a:t>until all nodes in S;</a:t>
              </a:r>
              <a:r>
                <a:rPr lang="en-US" sz="1800" b="0" dirty="0">
                  <a:latin typeface="Arial" charset="0"/>
                </a:rPr>
                <a:t> </a:t>
              </a:r>
            </a:p>
          </p:txBody>
        </p:sp>
        <p:sp>
          <p:nvSpPr>
            <p:cNvPr id="53331" name="Freeform 100"/>
            <p:cNvSpPr>
              <a:spLocks/>
            </p:cNvSpPr>
            <p:nvPr/>
          </p:nvSpPr>
          <p:spPr bwMode="auto">
            <a:xfrm>
              <a:off x="2784" y="2592"/>
              <a:ext cx="156" cy="1232"/>
            </a:xfrm>
            <a:custGeom>
              <a:avLst/>
              <a:gdLst>
                <a:gd name="T0" fmla="*/ 42 w 300"/>
                <a:gd name="T1" fmla="*/ 142 h 3600"/>
                <a:gd name="T2" fmla="*/ 42 w 300"/>
                <a:gd name="T3" fmla="*/ 144 h 3600"/>
                <a:gd name="T4" fmla="*/ 0 w 300"/>
                <a:gd name="T5" fmla="*/ 144 h 3600"/>
                <a:gd name="T6" fmla="*/ 0 w 300"/>
                <a:gd name="T7" fmla="*/ 0 h 3600"/>
                <a:gd name="T8" fmla="*/ 27 w 300"/>
                <a:gd name="T9" fmla="*/ 0 h 3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3600"/>
                <a:gd name="T17" fmla="*/ 300 w 300"/>
                <a:gd name="T18" fmla="*/ 3600 h 3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3600">
                  <a:moveTo>
                    <a:pt x="300" y="3546"/>
                  </a:moveTo>
                  <a:lnTo>
                    <a:pt x="300" y="3600"/>
                  </a:lnTo>
                  <a:lnTo>
                    <a:pt x="0" y="3594"/>
                  </a:ln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42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76225" y="1506538"/>
            <a:ext cx="708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Step</a:t>
            </a:r>
          </a:p>
          <a:p>
            <a:r>
              <a:rPr lang="en-US" b="0">
                <a:latin typeface="Arial" charset="0"/>
              </a:rPr>
              <a:t>0</a:t>
            </a:r>
          </a:p>
          <a:p>
            <a:r>
              <a:rPr lang="en-US" b="0">
                <a:latin typeface="Arial" charset="0"/>
              </a:rPr>
              <a:t>1</a:t>
            </a:r>
          </a:p>
          <a:p>
            <a:r>
              <a:rPr lang="en-US" b="0">
                <a:latin typeface="Arial" charset="0"/>
              </a:rPr>
              <a:t>2</a:t>
            </a:r>
          </a:p>
          <a:p>
            <a:r>
              <a:rPr lang="en-US" b="0">
                <a:latin typeface="Arial" charset="0"/>
              </a:rPr>
              <a:t>3</a:t>
            </a:r>
          </a:p>
          <a:p>
            <a:r>
              <a:rPr lang="en-US" b="0">
                <a:latin typeface="Arial" charset="0"/>
              </a:rPr>
              <a:t>4</a:t>
            </a:r>
          </a:p>
          <a:p>
            <a:r>
              <a:rPr lang="en-US" b="0">
                <a:latin typeface="Arial" charset="0"/>
              </a:rPr>
              <a:t>5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212803" y="1516063"/>
            <a:ext cx="109542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set </a:t>
            </a:r>
            <a:r>
              <a:rPr lang="en-US" b="0" dirty="0">
                <a:latin typeface="Arial" charset="0"/>
              </a:rPr>
              <a:t>S</a:t>
            </a:r>
          </a:p>
          <a:p>
            <a:r>
              <a:rPr lang="en-US" b="0" dirty="0">
                <a:latin typeface="Arial" charset="0"/>
              </a:rPr>
              <a:t>A</a:t>
            </a:r>
          </a:p>
          <a:p>
            <a:r>
              <a:rPr lang="en-US" b="0" dirty="0">
                <a:latin typeface="Arial" charset="0"/>
              </a:rPr>
              <a:t>AD</a:t>
            </a:r>
          </a:p>
          <a:p>
            <a:r>
              <a:rPr lang="en-US" b="0" dirty="0">
                <a:latin typeface="Arial" charset="0"/>
              </a:rPr>
              <a:t>ADE</a:t>
            </a:r>
          </a:p>
          <a:p>
            <a:r>
              <a:rPr lang="en-US" b="0" dirty="0">
                <a:latin typeface="Arial" charset="0"/>
              </a:rPr>
              <a:t>ADEB</a:t>
            </a:r>
          </a:p>
          <a:p>
            <a:r>
              <a:rPr lang="en-US" b="0" dirty="0">
                <a:latin typeface="Arial" charset="0"/>
              </a:rPr>
              <a:t>ADEBC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451100" y="1497013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D(B),p(B)</a:t>
            </a:r>
          </a:p>
          <a:p>
            <a:r>
              <a:rPr lang="en-US" b="0">
                <a:latin typeface="Arial" charset="0"/>
              </a:rPr>
              <a:t>2,A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703638" y="1501775"/>
            <a:ext cx="1285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D(C),p(C)</a:t>
            </a:r>
          </a:p>
          <a:p>
            <a:r>
              <a:rPr lang="en-US" b="0">
                <a:latin typeface="Arial" charset="0"/>
              </a:rPr>
              <a:t>5,A</a:t>
            </a:r>
          </a:p>
          <a:p>
            <a:r>
              <a:rPr lang="en-US" b="0">
                <a:latin typeface="Arial" charset="0"/>
              </a:rPr>
              <a:t>4,D</a:t>
            </a:r>
          </a:p>
          <a:p>
            <a:r>
              <a:rPr lang="en-US" b="0">
                <a:latin typeface="Arial" charset="0"/>
              </a:rPr>
              <a:t>3,E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4943475" y="1497013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D(D),p(D)</a:t>
            </a:r>
          </a:p>
          <a:p>
            <a:r>
              <a:rPr lang="en-US" b="0">
                <a:latin typeface="Arial" charset="0"/>
              </a:rPr>
              <a:t>1,A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6303963" y="1501775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D(E),p(E)</a:t>
            </a: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2,D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7585075" y="1516063"/>
            <a:ext cx="1228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D(F),p(F)</a:t>
            </a:r>
          </a:p>
          <a:p>
            <a:endParaRPr lang="en-US" b="0">
              <a:latin typeface="Arial" charset="0"/>
            </a:endParaRP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4,E</a:t>
            </a: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312" name="Object 2"/>
          <p:cNvGraphicFramePr>
            <a:graphicFrameLocks noChangeAspect="1"/>
          </p:cNvGraphicFramePr>
          <p:nvPr/>
        </p:nvGraphicFramePr>
        <p:xfrm>
          <a:off x="70104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26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3" name="Object 3"/>
          <p:cNvGraphicFramePr>
            <a:graphicFrameLocks noChangeAspect="1"/>
          </p:cNvGraphicFramePr>
          <p:nvPr/>
        </p:nvGraphicFramePr>
        <p:xfrm>
          <a:off x="82296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27" name="Equation" r:id="rId6" imgW="152400" imgH="127000" progId="Equation.3">
                  <p:embed/>
                </p:oleObj>
              </mc:Choice>
              <mc:Fallback>
                <p:oleObj name="Equation" r:id="rId6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14" name="Line 19"/>
          <p:cNvSpPr>
            <a:spLocks noChangeShapeType="1"/>
          </p:cNvSpPr>
          <p:nvPr/>
        </p:nvSpPr>
        <p:spPr bwMode="auto">
          <a:xfrm>
            <a:off x="228600" y="3200400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5315" name="Freeform 20"/>
          <p:cNvSpPr>
            <a:spLocks/>
          </p:cNvSpPr>
          <p:nvPr/>
        </p:nvSpPr>
        <p:spPr bwMode="auto">
          <a:xfrm>
            <a:off x="2808288" y="4724400"/>
            <a:ext cx="1587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Freeform 21"/>
          <p:cNvSpPr>
            <a:spLocks/>
          </p:cNvSpPr>
          <p:nvPr/>
        </p:nvSpPr>
        <p:spPr bwMode="auto">
          <a:xfrm>
            <a:off x="2809875" y="4724400"/>
            <a:ext cx="1588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Freeform 22"/>
          <p:cNvSpPr>
            <a:spLocks/>
          </p:cNvSpPr>
          <p:nvPr/>
        </p:nvSpPr>
        <p:spPr bwMode="auto">
          <a:xfrm>
            <a:off x="609600" y="3810000"/>
            <a:ext cx="3571875" cy="2236788"/>
          </a:xfrm>
          <a:custGeom>
            <a:avLst/>
            <a:gdLst>
              <a:gd name="T0" fmla="*/ 0 w 2250"/>
              <a:gd name="T1" fmla="*/ 2147483647 h 1409"/>
              <a:gd name="T2" fmla="*/ 2147483647 w 2250"/>
              <a:gd name="T3" fmla="*/ 2147483647 h 1409"/>
              <a:gd name="T4" fmla="*/ 2147483647 w 2250"/>
              <a:gd name="T5" fmla="*/ 2147483647 h 1409"/>
              <a:gd name="T6" fmla="*/ 2147483647 w 2250"/>
              <a:gd name="T7" fmla="*/ 2147483647 h 1409"/>
              <a:gd name="T8" fmla="*/ 2147483647 w 2250"/>
              <a:gd name="T9" fmla="*/ 2147483647 h 1409"/>
              <a:gd name="T10" fmla="*/ 2147483647 w 2250"/>
              <a:gd name="T11" fmla="*/ 2147483647 h 1409"/>
              <a:gd name="T12" fmla="*/ 2147483647 w 2250"/>
              <a:gd name="T13" fmla="*/ 2147483647 h 1409"/>
              <a:gd name="T14" fmla="*/ 2147483647 w 2250"/>
              <a:gd name="T15" fmla="*/ 2147483647 h 1409"/>
              <a:gd name="T16" fmla="*/ 2147483647 w 2250"/>
              <a:gd name="T17" fmla="*/ 2147483647 h 1409"/>
              <a:gd name="T18" fmla="*/ 2147483647 w 2250"/>
              <a:gd name="T19" fmla="*/ 2147483647 h 1409"/>
              <a:gd name="T20" fmla="*/ 0 w 2250"/>
              <a:gd name="T21" fmla="*/ 2147483647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8" name="Freeform 23"/>
          <p:cNvSpPr>
            <a:spLocks/>
          </p:cNvSpPr>
          <p:nvPr/>
        </p:nvSpPr>
        <p:spPr bwMode="auto">
          <a:xfrm>
            <a:off x="1143000" y="4681538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Oval 24"/>
          <p:cNvSpPr>
            <a:spLocks noChangeArrowheads="1"/>
          </p:cNvSpPr>
          <p:nvPr/>
        </p:nvSpPr>
        <p:spPr bwMode="auto">
          <a:xfrm>
            <a:off x="730250" y="5065713"/>
            <a:ext cx="496888" cy="1285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0" name="Line 25"/>
          <p:cNvSpPr>
            <a:spLocks noChangeShapeType="1"/>
          </p:cNvSpPr>
          <p:nvPr/>
        </p:nvSpPr>
        <p:spPr bwMode="auto">
          <a:xfrm>
            <a:off x="730250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Line 26"/>
          <p:cNvSpPr>
            <a:spLocks noChangeShapeType="1"/>
          </p:cNvSpPr>
          <p:nvPr/>
        </p:nvSpPr>
        <p:spPr bwMode="auto">
          <a:xfrm>
            <a:off x="1227138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Rectangle 27"/>
          <p:cNvSpPr>
            <a:spLocks noChangeArrowheads="1"/>
          </p:cNvSpPr>
          <p:nvPr/>
        </p:nvSpPr>
        <p:spPr bwMode="auto">
          <a:xfrm>
            <a:off x="730250" y="5054600"/>
            <a:ext cx="492125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5323" name="Oval 28"/>
          <p:cNvSpPr>
            <a:spLocks noChangeArrowheads="1"/>
          </p:cNvSpPr>
          <p:nvPr/>
        </p:nvSpPr>
        <p:spPr bwMode="auto">
          <a:xfrm>
            <a:off x="725488" y="4960938"/>
            <a:ext cx="496887" cy="1508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4" name="Oval 29"/>
          <p:cNvSpPr>
            <a:spLocks noChangeArrowheads="1"/>
          </p:cNvSpPr>
          <p:nvPr/>
        </p:nvSpPr>
        <p:spPr bwMode="auto">
          <a:xfrm>
            <a:off x="1482725" y="5680075"/>
            <a:ext cx="496888" cy="1285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5" name="Line 30"/>
          <p:cNvSpPr>
            <a:spLocks noChangeShapeType="1"/>
          </p:cNvSpPr>
          <p:nvPr/>
        </p:nvSpPr>
        <p:spPr bwMode="auto">
          <a:xfrm>
            <a:off x="1482725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6" name="Line 31"/>
          <p:cNvSpPr>
            <a:spLocks noChangeShapeType="1"/>
          </p:cNvSpPr>
          <p:nvPr/>
        </p:nvSpPr>
        <p:spPr bwMode="auto">
          <a:xfrm>
            <a:off x="1979613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7" name="Rectangle 32"/>
          <p:cNvSpPr>
            <a:spLocks noChangeArrowheads="1"/>
          </p:cNvSpPr>
          <p:nvPr/>
        </p:nvSpPr>
        <p:spPr bwMode="auto">
          <a:xfrm>
            <a:off x="1482725" y="5668963"/>
            <a:ext cx="492125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5328" name="Oval 33"/>
          <p:cNvSpPr>
            <a:spLocks noChangeArrowheads="1"/>
          </p:cNvSpPr>
          <p:nvPr/>
        </p:nvSpPr>
        <p:spPr bwMode="auto">
          <a:xfrm>
            <a:off x="1477963" y="5575300"/>
            <a:ext cx="496887" cy="1508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9" name="Oval 34"/>
          <p:cNvSpPr>
            <a:spLocks noChangeArrowheads="1"/>
          </p:cNvSpPr>
          <p:nvPr/>
        </p:nvSpPr>
        <p:spPr bwMode="auto">
          <a:xfrm>
            <a:off x="1476375" y="4584700"/>
            <a:ext cx="496888" cy="1285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0" name="Line 35"/>
          <p:cNvSpPr>
            <a:spLocks noChangeShapeType="1"/>
          </p:cNvSpPr>
          <p:nvPr/>
        </p:nvSpPr>
        <p:spPr bwMode="auto">
          <a:xfrm>
            <a:off x="1476375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31" name="Line 36"/>
          <p:cNvSpPr>
            <a:spLocks noChangeShapeType="1"/>
          </p:cNvSpPr>
          <p:nvPr/>
        </p:nvSpPr>
        <p:spPr bwMode="auto">
          <a:xfrm>
            <a:off x="1973263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32" name="Rectangle 37"/>
          <p:cNvSpPr>
            <a:spLocks noChangeArrowheads="1"/>
          </p:cNvSpPr>
          <p:nvPr/>
        </p:nvSpPr>
        <p:spPr bwMode="auto">
          <a:xfrm>
            <a:off x="1476375" y="4573588"/>
            <a:ext cx="492125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5333" name="Oval 38"/>
          <p:cNvSpPr>
            <a:spLocks noChangeArrowheads="1"/>
          </p:cNvSpPr>
          <p:nvPr/>
        </p:nvSpPr>
        <p:spPr bwMode="auto">
          <a:xfrm>
            <a:off x="1471613" y="4479925"/>
            <a:ext cx="496887" cy="1508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4" name="Oval 39"/>
          <p:cNvSpPr>
            <a:spLocks noChangeArrowheads="1"/>
          </p:cNvSpPr>
          <p:nvPr/>
        </p:nvSpPr>
        <p:spPr bwMode="auto">
          <a:xfrm>
            <a:off x="2560638" y="4578350"/>
            <a:ext cx="495300" cy="1285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5" name="Line 40"/>
          <p:cNvSpPr>
            <a:spLocks noChangeShapeType="1"/>
          </p:cNvSpPr>
          <p:nvPr/>
        </p:nvSpPr>
        <p:spPr bwMode="auto">
          <a:xfrm>
            <a:off x="25606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36" name="Line 41"/>
          <p:cNvSpPr>
            <a:spLocks noChangeShapeType="1"/>
          </p:cNvSpPr>
          <p:nvPr/>
        </p:nvSpPr>
        <p:spPr bwMode="auto">
          <a:xfrm>
            <a:off x="30559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37" name="Rectangle 42"/>
          <p:cNvSpPr>
            <a:spLocks noChangeArrowheads="1"/>
          </p:cNvSpPr>
          <p:nvPr/>
        </p:nvSpPr>
        <p:spPr bwMode="auto">
          <a:xfrm>
            <a:off x="2560638" y="4567238"/>
            <a:ext cx="490537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5338" name="Oval 43"/>
          <p:cNvSpPr>
            <a:spLocks noChangeArrowheads="1"/>
          </p:cNvSpPr>
          <p:nvPr/>
        </p:nvSpPr>
        <p:spPr bwMode="auto">
          <a:xfrm>
            <a:off x="2565400" y="4478338"/>
            <a:ext cx="495300" cy="1508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9" name="Oval 44"/>
          <p:cNvSpPr>
            <a:spLocks noChangeArrowheads="1"/>
          </p:cNvSpPr>
          <p:nvPr/>
        </p:nvSpPr>
        <p:spPr bwMode="auto">
          <a:xfrm>
            <a:off x="2576513" y="5675313"/>
            <a:ext cx="496887" cy="1285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0" name="Line 45"/>
          <p:cNvSpPr>
            <a:spLocks noChangeShapeType="1"/>
          </p:cNvSpPr>
          <p:nvPr/>
        </p:nvSpPr>
        <p:spPr bwMode="auto">
          <a:xfrm>
            <a:off x="2576513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41" name="Line 46"/>
          <p:cNvSpPr>
            <a:spLocks noChangeShapeType="1"/>
          </p:cNvSpPr>
          <p:nvPr/>
        </p:nvSpPr>
        <p:spPr bwMode="auto">
          <a:xfrm>
            <a:off x="3073400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42" name="Rectangle 47"/>
          <p:cNvSpPr>
            <a:spLocks noChangeArrowheads="1"/>
          </p:cNvSpPr>
          <p:nvPr/>
        </p:nvSpPr>
        <p:spPr bwMode="auto">
          <a:xfrm>
            <a:off x="2576513" y="5664200"/>
            <a:ext cx="492125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5343" name="Oval 48"/>
          <p:cNvSpPr>
            <a:spLocks noChangeArrowheads="1"/>
          </p:cNvSpPr>
          <p:nvPr/>
        </p:nvSpPr>
        <p:spPr bwMode="auto">
          <a:xfrm>
            <a:off x="2571750" y="5570538"/>
            <a:ext cx="496888" cy="1508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4" name="Oval 49"/>
          <p:cNvSpPr>
            <a:spLocks noChangeArrowheads="1"/>
          </p:cNvSpPr>
          <p:nvPr/>
        </p:nvSpPr>
        <p:spPr bwMode="auto">
          <a:xfrm>
            <a:off x="3473450" y="5133975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5" name="Line 50"/>
          <p:cNvSpPr>
            <a:spLocks noChangeShapeType="1"/>
          </p:cNvSpPr>
          <p:nvPr/>
        </p:nvSpPr>
        <p:spPr bwMode="auto">
          <a:xfrm>
            <a:off x="3473450" y="51228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46" name="Rectangle 52"/>
          <p:cNvSpPr>
            <a:spLocks noChangeArrowheads="1"/>
          </p:cNvSpPr>
          <p:nvPr/>
        </p:nvSpPr>
        <p:spPr bwMode="auto">
          <a:xfrm>
            <a:off x="3473450" y="5122863"/>
            <a:ext cx="492125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5347" name="Oval 53"/>
          <p:cNvSpPr>
            <a:spLocks noChangeArrowheads="1"/>
          </p:cNvSpPr>
          <p:nvPr/>
        </p:nvSpPr>
        <p:spPr bwMode="auto">
          <a:xfrm>
            <a:off x="3468688" y="5029200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8" name="Freeform 54"/>
          <p:cNvSpPr>
            <a:spLocks/>
          </p:cNvSpPr>
          <p:nvPr/>
        </p:nvSpPr>
        <p:spPr bwMode="auto">
          <a:xfrm>
            <a:off x="1724025" y="4733925"/>
            <a:ext cx="1588" cy="852488"/>
          </a:xfrm>
          <a:custGeom>
            <a:avLst/>
            <a:gdLst>
              <a:gd name="T0" fmla="*/ 0 w 1"/>
              <a:gd name="T1" fmla="*/ 0 h 537"/>
              <a:gd name="T2" fmla="*/ 0 w 1"/>
              <a:gd name="T3" fmla="*/ 214748364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49" name="Freeform 55"/>
          <p:cNvSpPr>
            <a:spLocks/>
          </p:cNvSpPr>
          <p:nvPr/>
        </p:nvSpPr>
        <p:spPr bwMode="auto">
          <a:xfrm>
            <a:off x="1985963" y="4710113"/>
            <a:ext cx="800100" cy="95250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0" name="Freeform 56"/>
          <p:cNvSpPr>
            <a:spLocks/>
          </p:cNvSpPr>
          <p:nvPr/>
        </p:nvSpPr>
        <p:spPr bwMode="auto">
          <a:xfrm>
            <a:off x="1995488" y="5710238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1" name="Freeform 57"/>
          <p:cNvSpPr>
            <a:spLocks/>
          </p:cNvSpPr>
          <p:nvPr/>
        </p:nvSpPr>
        <p:spPr bwMode="auto">
          <a:xfrm>
            <a:off x="1057275" y="5195888"/>
            <a:ext cx="438150" cy="419100"/>
          </a:xfrm>
          <a:custGeom>
            <a:avLst/>
            <a:gdLst>
              <a:gd name="T0" fmla="*/ 2147483647 w 276"/>
              <a:gd name="T1" fmla="*/ 2147483647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2" name="Freeform 58"/>
          <p:cNvSpPr>
            <a:spLocks/>
          </p:cNvSpPr>
          <p:nvPr/>
        </p:nvSpPr>
        <p:spPr bwMode="auto">
          <a:xfrm>
            <a:off x="1985963" y="4614863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3" name="Freeform 59"/>
          <p:cNvSpPr>
            <a:spLocks/>
          </p:cNvSpPr>
          <p:nvPr/>
        </p:nvSpPr>
        <p:spPr bwMode="auto">
          <a:xfrm>
            <a:off x="3057525" y="4610100"/>
            <a:ext cx="628650" cy="423863"/>
          </a:xfrm>
          <a:custGeom>
            <a:avLst/>
            <a:gdLst>
              <a:gd name="T0" fmla="*/ 2147483647 w 396"/>
              <a:gd name="T1" fmla="*/ 214748364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4" name="Freeform 60"/>
          <p:cNvSpPr>
            <a:spLocks/>
          </p:cNvSpPr>
          <p:nvPr/>
        </p:nvSpPr>
        <p:spPr bwMode="auto">
          <a:xfrm>
            <a:off x="966788" y="3929063"/>
            <a:ext cx="1762125" cy="1023937"/>
          </a:xfrm>
          <a:custGeom>
            <a:avLst/>
            <a:gdLst>
              <a:gd name="T0" fmla="*/ 2147483647 w 1110"/>
              <a:gd name="T1" fmla="*/ 2147483647 h 645"/>
              <a:gd name="T2" fmla="*/ 0 w 1110"/>
              <a:gd name="T3" fmla="*/ 2147483647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55" name="Group 61"/>
          <p:cNvGrpSpPr>
            <a:grpSpLocks/>
          </p:cNvGrpSpPr>
          <p:nvPr/>
        </p:nvGrpSpPr>
        <p:grpSpPr bwMode="auto">
          <a:xfrm>
            <a:off x="801688" y="4903788"/>
            <a:ext cx="336550" cy="366712"/>
            <a:chOff x="2950" y="2441"/>
            <a:chExt cx="215" cy="231"/>
          </a:xfrm>
        </p:grpSpPr>
        <p:sp>
          <p:nvSpPr>
            <p:cNvPr id="55391" name="Rectangle 62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2" name="Text Box 63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A</a:t>
              </a:r>
            </a:p>
          </p:txBody>
        </p:sp>
      </p:grpSp>
      <p:grpSp>
        <p:nvGrpSpPr>
          <p:cNvPr id="55356" name="Group 64"/>
          <p:cNvGrpSpPr>
            <a:grpSpLocks/>
          </p:cNvGrpSpPr>
          <p:nvPr/>
        </p:nvGrpSpPr>
        <p:grpSpPr bwMode="auto">
          <a:xfrm>
            <a:off x="2659063" y="5513388"/>
            <a:ext cx="336550" cy="366712"/>
            <a:chOff x="2950" y="2441"/>
            <a:chExt cx="215" cy="231"/>
          </a:xfrm>
        </p:grpSpPr>
        <p:sp>
          <p:nvSpPr>
            <p:cNvPr id="55389" name="Rectangle 65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0" name="Text Box 66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E</a:t>
              </a:r>
            </a:p>
          </p:txBody>
        </p:sp>
      </p:grpSp>
      <p:grpSp>
        <p:nvGrpSpPr>
          <p:cNvPr id="55357" name="Group 67"/>
          <p:cNvGrpSpPr>
            <a:grpSpLocks/>
          </p:cNvGrpSpPr>
          <p:nvPr/>
        </p:nvGrpSpPr>
        <p:grpSpPr bwMode="auto">
          <a:xfrm>
            <a:off x="1571625" y="5508625"/>
            <a:ext cx="349250" cy="366713"/>
            <a:chOff x="2946" y="2441"/>
            <a:chExt cx="223" cy="231"/>
          </a:xfrm>
        </p:grpSpPr>
        <p:sp>
          <p:nvSpPr>
            <p:cNvPr id="55387" name="Rectangle 68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8" name="Text Box 69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D</a:t>
              </a:r>
            </a:p>
          </p:txBody>
        </p:sp>
      </p:grpSp>
      <p:grpSp>
        <p:nvGrpSpPr>
          <p:cNvPr id="55358" name="Group 70"/>
          <p:cNvGrpSpPr>
            <a:grpSpLocks/>
          </p:cNvGrpSpPr>
          <p:nvPr/>
        </p:nvGrpSpPr>
        <p:grpSpPr bwMode="auto">
          <a:xfrm>
            <a:off x="2643188" y="4419600"/>
            <a:ext cx="349250" cy="366713"/>
            <a:chOff x="2946" y="2441"/>
            <a:chExt cx="223" cy="231"/>
          </a:xfrm>
        </p:grpSpPr>
        <p:sp>
          <p:nvSpPr>
            <p:cNvPr id="55385" name="Rectangle 7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6" name="Text Box 72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C</a:t>
              </a:r>
            </a:p>
          </p:txBody>
        </p:sp>
      </p:grpSp>
      <p:grpSp>
        <p:nvGrpSpPr>
          <p:cNvPr id="55359" name="Group 73"/>
          <p:cNvGrpSpPr>
            <a:grpSpLocks/>
          </p:cNvGrpSpPr>
          <p:nvPr/>
        </p:nvGrpSpPr>
        <p:grpSpPr bwMode="auto">
          <a:xfrm>
            <a:off x="1565275" y="4418013"/>
            <a:ext cx="336550" cy="366712"/>
            <a:chOff x="2951" y="2441"/>
            <a:chExt cx="215" cy="231"/>
          </a:xfrm>
        </p:grpSpPr>
        <p:sp>
          <p:nvSpPr>
            <p:cNvPr id="55383" name="Rectangle 74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4" name="Text Box 75"/>
            <p:cNvSpPr txBox="1">
              <a:spLocks noChangeArrowheads="1"/>
            </p:cNvSpPr>
            <p:nvPr/>
          </p:nvSpPr>
          <p:spPr bwMode="auto">
            <a:xfrm>
              <a:off x="2951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B</a:t>
              </a:r>
            </a:p>
          </p:txBody>
        </p:sp>
      </p:grpSp>
      <p:grpSp>
        <p:nvGrpSpPr>
          <p:cNvPr id="55360" name="Group 76"/>
          <p:cNvGrpSpPr>
            <a:grpSpLocks/>
          </p:cNvGrpSpPr>
          <p:nvPr/>
        </p:nvGrpSpPr>
        <p:grpSpPr bwMode="auto">
          <a:xfrm>
            <a:off x="3575050" y="4970463"/>
            <a:ext cx="323850" cy="366712"/>
            <a:chOff x="2954" y="2441"/>
            <a:chExt cx="207" cy="231"/>
          </a:xfrm>
        </p:grpSpPr>
        <p:sp>
          <p:nvSpPr>
            <p:cNvPr id="55381" name="Rectangle 77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2" name="Text Box 78"/>
            <p:cNvSpPr txBox="1">
              <a:spLocks noChangeArrowheads="1"/>
            </p:cNvSpPr>
            <p:nvPr/>
          </p:nvSpPr>
          <p:spPr bwMode="auto">
            <a:xfrm>
              <a:off x="2954" y="2441"/>
              <a:ext cx="2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F</a:t>
              </a:r>
            </a:p>
          </p:txBody>
        </p:sp>
      </p:grpSp>
      <p:sp>
        <p:nvSpPr>
          <p:cNvPr id="55361" name="Text Box 79"/>
          <p:cNvSpPr txBox="1">
            <a:spLocks noChangeArrowheads="1"/>
          </p:cNvSpPr>
          <p:nvPr/>
        </p:nvSpPr>
        <p:spPr bwMode="auto">
          <a:xfrm>
            <a:off x="1135063" y="45989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55362" name="Text Box 80"/>
          <p:cNvSpPr txBox="1">
            <a:spLocks noChangeArrowheads="1"/>
          </p:cNvSpPr>
          <p:nvPr/>
        </p:nvSpPr>
        <p:spPr bwMode="auto">
          <a:xfrm>
            <a:off x="1687513" y="49466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55363" name="Text Box 81"/>
          <p:cNvSpPr txBox="1">
            <a:spLocks noChangeArrowheads="1"/>
          </p:cNvSpPr>
          <p:nvPr/>
        </p:nvSpPr>
        <p:spPr bwMode="auto">
          <a:xfrm>
            <a:off x="996950" y="52847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55364" name="Text Box 82"/>
          <p:cNvSpPr txBox="1">
            <a:spLocks noChangeArrowheads="1"/>
          </p:cNvSpPr>
          <p:nvPr/>
        </p:nvSpPr>
        <p:spPr bwMode="auto">
          <a:xfrm>
            <a:off x="2297113" y="5094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55365" name="Text Box 83"/>
          <p:cNvSpPr txBox="1">
            <a:spLocks noChangeArrowheads="1"/>
          </p:cNvSpPr>
          <p:nvPr/>
        </p:nvSpPr>
        <p:spPr bwMode="auto">
          <a:xfrm>
            <a:off x="2197100" y="56562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55366" name="Text Box 84"/>
          <p:cNvSpPr txBox="1">
            <a:spLocks noChangeArrowheads="1"/>
          </p:cNvSpPr>
          <p:nvPr/>
        </p:nvSpPr>
        <p:spPr bwMode="auto">
          <a:xfrm>
            <a:off x="2768600" y="49752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55367" name="Text Box 85"/>
          <p:cNvSpPr txBox="1">
            <a:spLocks noChangeArrowheads="1"/>
          </p:cNvSpPr>
          <p:nvPr/>
        </p:nvSpPr>
        <p:spPr bwMode="auto">
          <a:xfrm>
            <a:off x="3340100" y="53943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55368" name="Text Box 86"/>
          <p:cNvSpPr txBox="1">
            <a:spLocks noChangeArrowheads="1"/>
          </p:cNvSpPr>
          <p:nvPr/>
        </p:nvSpPr>
        <p:spPr bwMode="auto">
          <a:xfrm>
            <a:off x="3297238" y="4541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55369" name="Text Box 87"/>
          <p:cNvSpPr txBox="1">
            <a:spLocks noChangeArrowheads="1"/>
          </p:cNvSpPr>
          <p:nvPr/>
        </p:nvSpPr>
        <p:spPr bwMode="auto">
          <a:xfrm>
            <a:off x="2130425" y="43037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55370" name="Text Box 88"/>
          <p:cNvSpPr txBox="1">
            <a:spLocks noChangeArrowheads="1"/>
          </p:cNvSpPr>
          <p:nvPr/>
        </p:nvSpPr>
        <p:spPr bwMode="auto">
          <a:xfrm>
            <a:off x="1573213" y="38798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55371" name="Line 89"/>
          <p:cNvSpPr>
            <a:spLocks noChangeShapeType="1"/>
          </p:cNvSpPr>
          <p:nvPr/>
        </p:nvSpPr>
        <p:spPr bwMode="auto">
          <a:xfrm>
            <a:off x="1047750" y="5176838"/>
            <a:ext cx="447675" cy="447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72" name="Line 90"/>
          <p:cNvSpPr>
            <a:spLocks noChangeShapeType="1"/>
          </p:cNvSpPr>
          <p:nvPr/>
        </p:nvSpPr>
        <p:spPr bwMode="auto">
          <a:xfrm flipV="1">
            <a:off x="1143000" y="4719638"/>
            <a:ext cx="495300" cy="257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73" name="Freeform 91"/>
          <p:cNvSpPr>
            <a:spLocks/>
          </p:cNvSpPr>
          <p:nvPr/>
        </p:nvSpPr>
        <p:spPr bwMode="auto">
          <a:xfrm>
            <a:off x="3038475" y="5286375"/>
            <a:ext cx="581025" cy="428625"/>
          </a:xfrm>
          <a:custGeom>
            <a:avLst/>
            <a:gdLst>
              <a:gd name="T0" fmla="*/ 0 w 366"/>
              <a:gd name="T1" fmla="*/ 2147483647 h 270"/>
              <a:gd name="T2" fmla="*/ 2147483647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74" name="Freeform 92"/>
          <p:cNvSpPr>
            <a:spLocks/>
          </p:cNvSpPr>
          <p:nvPr/>
        </p:nvSpPr>
        <p:spPr bwMode="auto">
          <a:xfrm>
            <a:off x="2809875" y="4724400"/>
            <a:ext cx="1588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75" name="Freeform 93"/>
          <p:cNvSpPr>
            <a:spLocks/>
          </p:cNvSpPr>
          <p:nvPr/>
        </p:nvSpPr>
        <p:spPr bwMode="auto">
          <a:xfrm>
            <a:off x="2809875" y="4724400"/>
            <a:ext cx="1588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76" name="Group 97"/>
          <p:cNvGrpSpPr>
            <a:grpSpLocks/>
          </p:cNvGrpSpPr>
          <p:nvPr/>
        </p:nvGrpSpPr>
        <p:grpSpPr bwMode="auto">
          <a:xfrm>
            <a:off x="4040188" y="3668713"/>
            <a:ext cx="5097462" cy="2655887"/>
            <a:chOff x="2549" y="2311"/>
            <a:chExt cx="3211" cy="1673"/>
          </a:xfrm>
        </p:grpSpPr>
        <p:sp>
          <p:nvSpPr>
            <p:cNvPr id="55377" name="Line 98"/>
            <p:cNvSpPr>
              <a:spLocks noChangeShapeType="1"/>
            </p:cNvSpPr>
            <p:nvPr/>
          </p:nvSpPr>
          <p:spPr bwMode="auto">
            <a:xfrm>
              <a:off x="2549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251" name="Rectangle 99"/>
            <p:cNvSpPr>
              <a:spLocks noChangeArrowheads="1"/>
            </p:cNvSpPr>
            <p:nvPr/>
          </p:nvSpPr>
          <p:spPr bwMode="auto">
            <a:xfrm>
              <a:off x="2736" y="2400"/>
              <a:ext cx="2976" cy="158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5379" name="Text Box 100"/>
            <p:cNvSpPr txBox="1">
              <a:spLocks noChangeArrowheads="1"/>
            </p:cNvSpPr>
            <p:nvPr/>
          </p:nvSpPr>
          <p:spPr bwMode="auto">
            <a:xfrm>
              <a:off x="2879" y="2311"/>
              <a:ext cx="2881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 dirty="0">
                  <a:latin typeface="Arial" charset="0"/>
                </a:rPr>
                <a:t>…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8   </a:t>
              </a:r>
              <a:r>
                <a:rPr lang="en-US" sz="1800" i="1" dirty="0">
                  <a:latin typeface="Arial" charset="0"/>
                </a:rPr>
                <a:t>Loop</a:t>
              </a:r>
              <a:r>
                <a:rPr lang="en-US" sz="1800" b="0" i="1" dirty="0">
                  <a:latin typeface="Arial" charset="0"/>
                </a:rPr>
                <a:t> </a:t>
              </a:r>
              <a:endParaRPr lang="en-US" sz="1800" b="0" dirty="0">
                <a:latin typeface="Arial" charset="0"/>
              </a:endParaRPr>
            </a:p>
            <a:p>
              <a:pPr algn="l"/>
              <a:r>
                <a:rPr lang="en-US" sz="1800" b="0" dirty="0">
                  <a:latin typeface="Arial" charset="0"/>
                </a:rPr>
                <a:t>9      find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 </a:t>
              </a:r>
              <a:r>
                <a:rPr lang="en-US" sz="1800" b="0" dirty="0" err="1">
                  <a:latin typeface="Arial" charset="0"/>
                </a:rPr>
                <a:t>s.t.</a:t>
              </a:r>
              <a:r>
                <a:rPr lang="en-US" sz="1800" b="0" dirty="0">
                  <a:latin typeface="Arial" charset="0"/>
                </a:rPr>
                <a:t> D(w) is a minimum;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10    add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to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; </a:t>
              </a:r>
            </a:p>
            <a:p>
              <a:pPr algn="l">
                <a:buFontTx/>
                <a:buAutoNum type="arabicPlain" startAt="11"/>
              </a:pPr>
              <a:r>
                <a:rPr lang="en-US" sz="1800" b="0" dirty="0">
                  <a:latin typeface="Arial" charset="0"/>
                </a:rPr>
                <a:t>update D(v) for all </a:t>
              </a:r>
              <a:r>
                <a:rPr lang="en-US" sz="1800" dirty="0">
                  <a:latin typeface="Arial" charset="0"/>
                </a:rPr>
                <a:t>v</a:t>
              </a:r>
              <a:r>
                <a:rPr lang="en-US" sz="1800" b="0" dirty="0">
                  <a:latin typeface="Arial" charset="0"/>
                </a:rPr>
                <a:t> adjacent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          to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and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: 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If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 &lt; D(v) then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    D(v) =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); p(v) = w;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14    </a:t>
              </a:r>
              <a:r>
                <a:rPr lang="en-US" sz="1800" i="1" dirty="0">
                  <a:latin typeface="Arial" charset="0"/>
                </a:rPr>
                <a:t>until all nodes in S;</a:t>
              </a:r>
              <a:r>
                <a:rPr lang="en-US" sz="1800" b="0" dirty="0">
                  <a:latin typeface="Arial" charset="0"/>
                </a:rPr>
                <a:t> </a:t>
              </a:r>
            </a:p>
          </p:txBody>
        </p:sp>
        <p:sp>
          <p:nvSpPr>
            <p:cNvPr id="55380" name="Freeform 101"/>
            <p:cNvSpPr>
              <a:spLocks/>
            </p:cNvSpPr>
            <p:nvPr/>
          </p:nvSpPr>
          <p:spPr bwMode="auto">
            <a:xfrm>
              <a:off x="2784" y="2592"/>
              <a:ext cx="156" cy="1232"/>
            </a:xfrm>
            <a:custGeom>
              <a:avLst/>
              <a:gdLst>
                <a:gd name="T0" fmla="*/ 42 w 300"/>
                <a:gd name="T1" fmla="*/ 142 h 3600"/>
                <a:gd name="T2" fmla="*/ 42 w 300"/>
                <a:gd name="T3" fmla="*/ 144 h 3600"/>
                <a:gd name="T4" fmla="*/ 0 w 300"/>
                <a:gd name="T5" fmla="*/ 144 h 3600"/>
                <a:gd name="T6" fmla="*/ 0 w 300"/>
                <a:gd name="T7" fmla="*/ 0 h 3600"/>
                <a:gd name="T8" fmla="*/ 27 w 300"/>
                <a:gd name="T9" fmla="*/ 0 h 3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3600"/>
                <a:gd name="T17" fmla="*/ 300 w 300"/>
                <a:gd name="T18" fmla="*/ 3600 h 3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3600">
                  <a:moveTo>
                    <a:pt x="300" y="3546"/>
                  </a:moveTo>
                  <a:lnTo>
                    <a:pt x="300" y="3600"/>
                  </a:lnTo>
                  <a:lnTo>
                    <a:pt x="0" y="3594"/>
                  </a:ln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309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(at a conceptual level)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Assume all hosts have unique </a:t>
            </a:r>
            <a:r>
              <a:rPr lang="en-US" dirty="0" smtClean="0"/>
              <a:t>IDs</a:t>
            </a:r>
          </a:p>
          <a:p>
            <a:pPr lvl="1"/>
            <a:endParaRPr lang="en-US" dirty="0"/>
          </a:p>
          <a:p>
            <a:r>
              <a:rPr lang="en-US" dirty="0"/>
              <a:t>No particular structure to those </a:t>
            </a:r>
            <a:r>
              <a:rPr lang="en-US" dirty="0" smtClean="0"/>
              <a:t>IDs</a:t>
            </a:r>
          </a:p>
          <a:p>
            <a:pPr lvl="1"/>
            <a:endParaRPr lang="en-US" dirty="0"/>
          </a:p>
          <a:p>
            <a:r>
              <a:rPr lang="en-US" dirty="0"/>
              <a:t>Later in </a:t>
            </a:r>
            <a:r>
              <a:rPr lang="en-US" dirty="0" smtClean="0"/>
              <a:t>topic I will </a:t>
            </a:r>
            <a:r>
              <a:rPr lang="en-US" dirty="0"/>
              <a:t>talk about real IP </a:t>
            </a:r>
            <a:r>
              <a:rPr lang="en-US" dirty="0" smtClean="0"/>
              <a:t>addressing</a:t>
            </a:r>
          </a:p>
          <a:p>
            <a:endParaRPr lang="en-US" dirty="0"/>
          </a:p>
          <a:p>
            <a:r>
              <a:rPr lang="en-US" dirty="0"/>
              <a:t>Do I route </a:t>
            </a:r>
            <a:r>
              <a:rPr lang="en-US" dirty="0">
                <a:solidFill>
                  <a:srgbClr val="000000"/>
                </a:solidFill>
              </a:rPr>
              <a:t>on location or identifier</a:t>
            </a:r>
            <a:r>
              <a:rPr lang="en-US" dirty="0" smtClean="0">
                <a:solidFill>
                  <a:srgbClr val="000000"/>
                </a:solidFill>
              </a:rPr>
              <a:t>?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If a host moves, should its address change?</a:t>
            </a:r>
          </a:p>
          <a:p>
            <a:pPr lvl="1"/>
            <a:r>
              <a:rPr lang="en-US" dirty="0"/>
              <a:t>If not, how can you build scalable Internet?</a:t>
            </a:r>
          </a:p>
          <a:p>
            <a:pPr lvl="1"/>
            <a:r>
              <a:rPr lang="en-US" dirty="0"/>
              <a:t>If so, then what good is an address for identification?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1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87338" y="1506538"/>
            <a:ext cx="708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Step</a:t>
            </a:r>
          </a:p>
          <a:p>
            <a:r>
              <a:rPr lang="en-US" b="0">
                <a:latin typeface="Arial" charset="0"/>
              </a:rPr>
              <a:t>0</a:t>
            </a:r>
          </a:p>
          <a:p>
            <a:r>
              <a:rPr lang="en-US" b="0">
                <a:latin typeface="Arial" charset="0"/>
              </a:rPr>
              <a:t>1</a:t>
            </a:r>
          </a:p>
          <a:p>
            <a:r>
              <a:rPr lang="en-US" b="0">
                <a:latin typeface="Arial" charset="0"/>
              </a:rPr>
              <a:t>2</a:t>
            </a:r>
          </a:p>
          <a:p>
            <a:r>
              <a:rPr lang="en-US" b="0">
                <a:latin typeface="Arial" charset="0"/>
              </a:rPr>
              <a:t>3</a:t>
            </a:r>
          </a:p>
          <a:p>
            <a:r>
              <a:rPr lang="en-US" b="0">
                <a:latin typeface="Arial" charset="0"/>
              </a:rPr>
              <a:t>4</a:t>
            </a:r>
          </a:p>
          <a:p>
            <a:r>
              <a:rPr lang="en-US" b="0">
                <a:latin typeface="Arial" charset="0"/>
              </a:rPr>
              <a:t>5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070028" y="1516063"/>
            <a:ext cx="124931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set </a:t>
            </a:r>
            <a:r>
              <a:rPr lang="en-US" b="0" dirty="0">
                <a:latin typeface="Arial" charset="0"/>
              </a:rPr>
              <a:t>S</a:t>
            </a:r>
          </a:p>
          <a:p>
            <a:r>
              <a:rPr lang="en-US" b="0" dirty="0">
                <a:latin typeface="Arial" charset="0"/>
              </a:rPr>
              <a:t>A</a:t>
            </a:r>
          </a:p>
          <a:p>
            <a:r>
              <a:rPr lang="en-US" b="0" dirty="0">
                <a:latin typeface="Arial" charset="0"/>
              </a:rPr>
              <a:t>AD</a:t>
            </a:r>
          </a:p>
          <a:p>
            <a:r>
              <a:rPr lang="en-US" b="0" dirty="0">
                <a:latin typeface="Arial" charset="0"/>
              </a:rPr>
              <a:t>ADE</a:t>
            </a:r>
          </a:p>
          <a:p>
            <a:r>
              <a:rPr lang="en-US" b="0" dirty="0">
                <a:latin typeface="Arial" charset="0"/>
              </a:rPr>
              <a:t>ADEB</a:t>
            </a:r>
          </a:p>
          <a:p>
            <a:r>
              <a:rPr lang="en-US" b="0" dirty="0">
                <a:latin typeface="Arial" charset="0"/>
              </a:rPr>
              <a:t>ADEBC</a:t>
            </a:r>
          </a:p>
          <a:p>
            <a:r>
              <a:rPr lang="en-US" b="0" dirty="0">
                <a:latin typeface="Arial" charset="0"/>
              </a:rPr>
              <a:t>ADEBCF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462213" y="1497013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D(B),p(B)</a:t>
            </a:r>
          </a:p>
          <a:p>
            <a:r>
              <a:rPr lang="en-US" b="0">
                <a:latin typeface="Arial" charset="0"/>
              </a:rPr>
              <a:t>2,A</a:t>
            </a:r>
          </a:p>
          <a:p>
            <a:endParaRPr lang="en-US" b="0">
              <a:latin typeface="Arial" charset="0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714750" y="1501775"/>
            <a:ext cx="1285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D(C),p(C)</a:t>
            </a:r>
          </a:p>
          <a:p>
            <a:r>
              <a:rPr lang="en-US" b="0">
                <a:latin typeface="Arial" charset="0"/>
              </a:rPr>
              <a:t>5,A</a:t>
            </a:r>
          </a:p>
          <a:p>
            <a:r>
              <a:rPr lang="en-US" b="0">
                <a:latin typeface="Arial" charset="0"/>
              </a:rPr>
              <a:t>4,D</a:t>
            </a:r>
          </a:p>
          <a:p>
            <a:r>
              <a:rPr lang="en-US" b="0">
                <a:latin typeface="Arial" charset="0"/>
              </a:rPr>
              <a:t>3,E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943475" y="1497013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D(D),p(D)</a:t>
            </a:r>
          </a:p>
          <a:p>
            <a:r>
              <a:rPr lang="en-US" b="0">
                <a:latin typeface="Arial" charset="0"/>
              </a:rPr>
              <a:t>1,A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315075" y="1501775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D(E),p(E)</a:t>
            </a: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2,D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7596188" y="1516063"/>
            <a:ext cx="1228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D(F),p(F)</a:t>
            </a:r>
          </a:p>
          <a:p>
            <a:endParaRPr lang="en-US" b="0">
              <a:latin typeface="Arial" charset="0"/>
            </a:endParaRP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4,E</a:t>
            </a:r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7360" name="Object 2"/>
          <p:cNvGraphicFramePr>
            <a:graphicFrameLocks noChangeAspect="1"/>
          </p:cNvGraphicFramePr>
          <p:nvPr/>
        </p:nvGraphicFramePr>
        <p:xfrm>
          <a:off x="70104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50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1" name="Object 3"/>
          <p:cNvGraphicFramePr>
            <a:graphicFrameLocks noChangeAspect="1"/>
          </p:cNvGraphicFramePr>
          <p:nvPr/>
        </p:nvGraphicFramePr>
        <p:xfrm>
          <a:off x="82296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51" name="Equation" r:id="rId6" imgW="152400" imgH="127000" progId="Equation.3">
                  <p:embed/>
                </p:oleObj>
              </mc:Choice>
              <mc:Fallback>
                <p:oleObj name="Equation" r:id="rId6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2" name="Line 19"/>
          <p:cNvSpPr>
            <a:spLocks noChangeShapeType="1"/>
          </p:cNvSpPr>
          <p:nvPr/>
        </p:nvSpPr>
        <p:spPr bwMode="auto">
          <a:xfrm>
            <a:off x="228600" y="3505200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57363" name="Group 20"/>
          <p:cNvGrpSpPr>
            <a:grpSpLocks/>
          </p:cNvGrpSpPr>
          <p:nvPr/>
        </p:nvGrpSpPr>
        <p:grpSpPr bwMode="auto">
          <a:xfrm>
            <a:off x="533400" y="3810000"/>
            <a:ext cx="3571875" cy="2236788"/>
            <a:chOff x="336" y="2400"/>
            <a:chExt cx="2250" cy="1409"/>
          </a:xfrm>
        </p:grpSpPr>
        <p:sp>
          <p:nvSpPr>
            <p:cNvPr id="57369" name="Freeform 21"/>
            <p:cNvSpPr>
              <a:spLocks/>
            </p:cNvSpPr>
            <p:nvPr/>
          </p:nvSpPr>
          <p:spPr bwMode="auto">
            <a:xfrm>
              <a:off x="336" y="2400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0" name="Freeform 22"/>
            <p:cNvSpPr>
              <a:spLocks/>
            </p:cNvSpPr>
            <p:nvPr/>
          </p:nvSpPr>
          <p:spPr bwMode="auto">
            <a:xfrm>
              <a:off x="672" y="29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1" name="Oval 23"/>
            <p:cNvSpPr>
              <a:spLocks noChangeArrowheads="1"/>
            </p:cNvSpPr>
            <p:nvPr/>
          </p:nvSpPr>
          <p:spPr bwMode="auto">
            <a:xfrm>
              <a:off x="412" y="3191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2" name="Line 24"/>
            <p:cNvSpPr>
              <a:spLocks noChangeShapeType="1"/>
            </p:cNvSpPr>
            <p:nvPr/>
          </p:nvSpPr>
          <p:spPr bwMode="auto">
            <a:xfrm>
              <a:off x="412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3" name="Line 25"/>
            <p:cNvSpPr>
              <a:spLocks noChangeShapeType="1"/>
            </p:cNvSpPr>
            <p:nvPr/>
          </p:nvSpPr>
          <p:spPr bwMode="auto">
            <a:xfrm>
              <a:off x="725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4" name="Rectangle 26"/>
            <p:cNvSpPr>
              <a:spLocks noChangeArrowheads="1"/>
            </p:cNvSpPr>
            <p:nvPr/>
          </p:nvSpPr>
          <p:spPr bwMode="auto">
            <a:xfrm>
              <a:off x="412" y="3184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7375" name="Oval 27"/>
            <p:cNvSpPr>
              <a:spLocks noChangeArrowheads="1"/>
            </p:cNvSpPr>
            <p:nvPr/>
          </p:nvSpPr>
          <p:spPr bwMode="auto">
            <a:xfrm>
              <a:off x="409" y="3125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6" name="Oval 28"/>
            <p:cNvSpPr>
              <a:spLocks noChangeArrowheads="1"/>
            </p:cNvSpPr>
            <p:nvPr/>
          </p:nvSpPr>
          <p:spPr bwMode="auto">
            <a:xfrm>
              <a:off x="886" y="3578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7" name="Line 29"/>
            <p:cNvSpPr>
              <a:spLocks noChangeShapeType="1"/>
            </p:cNvSpPr>
            <p:nvPr/>
          </p:nvSpPr>
          <p:spPr bwMode="auto">
            <a:xfrm>
              <a:off x="886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8" name="Line 30"/>
            <p:cNvSpPr>
              <a:spLocks noChangeShapeType="1"/>
            </p:cNvSpPr>
            <p:nvPr/>
          </p:nvSpPr>
          <p:spPr bwMode="auto">
            <a:xfrm>
              <a:off x="1199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9" name="Rectangle 31"/>
            <p:cNvSpPr>
              <a:spLocks noChangeArrowheads="1"/>
            </p:cNvSpPr>
            <p:nvPr/>
          </p:nvSpPr>
          <p:spPr bwMode="auto">
            <a:xfrm>
              <a:off x="886" y="3571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7380" name="Oval 32"/>
            <p:cNvSpPr>
              <a:spLocks noChangeArrowheads="1"/>
            </p:cNvSpPr>
            <p:nvPr/>
          </p:nvSpPr>
          <p:spPr bwMode="auto">
            <a:xfrm>
              <a:off x="883" y="3512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1" name="Oval 33"/>
            <p:cNvSpPr>
              <a:spLocks noChangeArrowheads="1"/>
            </p:cNvSpPr>
            <p:nvPr/>
          </p:nvSpPr>
          <p:spPr bwMode="auto">
            <a:xfrm>
              <a:off x="882" y="2888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2" name="Line 34"/>
            <p:cNvSpPr>
              <a:spLocks noChangeShapeType="1"/>
            </p:cNvSpPr>
            <p:nvPr/>
          </p:nvSpPr>
          <p:spPr bwMode="auto">
            <a:xfrm>
              <a:off x="882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3" name="Line 35"/>
            <p:cNvSpPr>
              <a:spLocks noChangeShapeType="1"/>
            </p:cNvSpPr>
            <p:nvPr/>
          </p:nvSpPr>
          <p:spPr bwMode="auto">
            <a:xfrm>
              <a:off x="1195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4" name="Rectangle 36"/>
            <p:cNvSpPr>
              <a:spLocks noChangeArrowheads="1"/>
            </p:cNvSpPr>
            <p:nvPr/>
          </p:nvSpPr>
          <p:spPr bwMode="auto">
            <a:xfrm>
              <a:off x="882" y="2881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7385" name="Oval 37"/>
            <p:cNvSpPr>
              <a:spLocks noChangeArrowheads="1"/>
            </p:cNvSpPr>
            <p:nvPr/>
          </p:nvSpPr>
          <p:spPr bwMode="auto">
            <a:xfrm>
              <a:off x="879" y="2822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6" name="Oval 38"/>
            <p:cNvSpPr>
              <a:spLocks noChangeArrowheads="1"/>
            </p:cNvSpPr>
            <p:nvPr/>
          </p:nvSpPr>
          <p:spPr bwMode="auto">
            <a:xfrm>
              <a:off x="1565" y="2884"/>
              <a:ext cx="312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7" name="Line 39"/>
            <p:cNvSpPr>
              <a:spLocks noChangeShapeType="1"/>
            </p:cNvSpPr>
            <p:nvPr/>
          </p:nvSpPr>
          <p:spPr bwMode="auto">
            <a:xfrm>
              <a:off x="1565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8" name="Line 40"/>
            <p:cNvSpPr>
              <a:spLocks noChangeShapeType="1"/>
            </p:cNvSpPr>
            <p:nvPr/>
          </p:nvSpPr>
          <p:spPr bwMode="auto">
            <a:xfrm>
              <a:off x="1877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9" name="Rectangle 41"/>
            <p:cNvSpPr>
              <a:spLocks noChangeArrowheads="1"/>
            </p:cNvSpPr>
            <p:nvPr/>
          </p:nvSpPr>
          <p:spPr bwMode="auto">
            <a:xfrm>
              <a:off x="1565" y="2877"/>
              <a:ext cx="309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7390" name="Oval 42"/>
            <p:cNvSpPr>
              <a:spLocks noChangeArrowheads="1"/>
            </p:cNvSpPr>
            <p:nvPr/>
          </p:nvSpPr>
          <p:spPr bwMode="auto">
            <a:xfrm>
              <a:off x="1568" y="2821"/>
              <a:ext cx="312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1" name="Oval 43"/>
            <p:cNvSpPr>
              <a:spLocks noChangeArrowheads="1"/>
            </p:cNvSpPr>
            <p:nvPr/>
          </p:nvSpPr>
          <p:spPr bwMode="auto">
            <a:xfrm>
              <a:off x="1575" y="3575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2" name="Line 44"/>
            <p:cNvSpPr>
              <a:spLocks noChangeShapeType="1"/>
            </p:cNvSpPr>
            <p:nvPr/>
          </p:nvSpPr>
          <p:spPr bwMode="auto">
            <a:xfrm>
              <a:off x="1575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3" name="Line 45"/>
            <p:cNvSpPr>
              <a:spLocks noChangeShapeType="1"/>
            </p:cNvSpPr>
            <p:nvPr/>
          </p:nvSpPr>
          <p:spPr bwMode="auto">
            <a:xfrm>
              <a:off x="1888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4" name="Rectangle 46"/>
            <p:cNvSpPr>
              <a:spLocks noChangeArrowheads="1"/>
            </p:cNvSpPr>
            <p:nvPr/>
          </p:nvSpPr>
          <p:spPr bwMode="auto">
            <a:xfrm>
              <a:off x="1575" y="3568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7395" name="Oval 47"/>
            <p:cNvSpPr>
              <a:spLocks noChangeArrowheads="1"/>
            </p:cNvSpPr>
            <p:nvPr/>
          </p:nvSpPr>
          <p:spPr bwMode="auto">
            <a:xfrm>
              <a:off x="1572" y="3509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6" name="Oval 48"/>
            <p:cNvSpPr>
              <a:spLocks noChangeArrowheads="1"/>
            </p:cNvSpPr>
            <p:nvPr/>
          </p:nvSpPr>
          <p:spPr bwMode="auto">
            <a:xfrm>
              <a:off x="2140" y="3234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7" name="Line 49"/>
            <p:cNvSpPr>
              <a:spLocks noChangeShapeType="1"/>
            </p:cNvSpPr>
            <p:nvPr/>
          </p:nvSpPr>
          <p:spPr bwMode="auto">
            <a:xfrm>
              <a:off x="2140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8" name="Line 50"/>
            <p:cNvSpPr>
              <a:spLocks noChangeShapeType="1"/>
            </p:cNvSpPr>
            <p:nvPr/>
          </p:nvSpPr>
          <p:spPr bwMode="auto">
            <a:xfrm>
              <a:off x="2453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9" name="Rectangle 51"/>
            <p:cNvSpPr>
              <a:spLocks noChangeArrowheads="1"/>
            </p:cNvSpPr>
            <p:nvPr/>
          </p:nvSpPr>
          <p:spPr bwMode="auto">
            <a:xfrm>
              <a:off x="2140" y="3227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7400" name="Oval 52"/>
            <p:cNvSpPr>
              <a:spLocks noChangeArrowheads="1"/>
            </p:cNvSpPr>
            <p:nvPr/>
          </p:nvSpPr>
          <p:spPr bwMode="auto">
            <a:xfrm>
              <a:off x="2137" y="3168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1" name="Freeform 53"/>
            <p:cNvSpPr>
              <a:spLocks/>
            </p:cNvSpPr>
            <p:nvPr/>
          </p:nvSpPr>
          <p:spPr bwMode="auto">
            <a:xfrm>
              <a:off x="1731" y="2976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2" name="Freeform 54"/>
            <p:cNvSpPr>
              <a:spLocks/>
            </p:cNvSpPr>
            <p:nvPr/>
          </p:nvSpPr>
          <p:spPr bwMode="auto">
            <a:xfrm>
              <a:off x="1038" y="2982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3" name="Freeform 55"/>
            <p:cNvSpPr>
              <a:spLocks/>
            </p:cNvSpPr>
            <p:nvPr/>
          </p:nvSpPr>
          <p:spPr bwMode="auto">
            <a:xfrm>
              <a:off x="1203" y="2967"/>
              <a:ext cx="504" cy="600"/>
            </a:xfrm>
            <a:custGeom>
              <a:avLst/>
              <a:gdLst>
                <a:gd name="T0" fmla="*/ 0 w 378"/>
                <a:gd name="T1" fmla="*/ 7134 h 174"/>
                <a:gd name="T2" fmla="*/ 89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4" name="Freeform 56"/>
            <p:cNvSpPr>
              <a:spLocks/>
            </p:cNvSpPr>
            <p:nvPr/>
          </p:nvSpPr>
          <p:spPr bwMode="auto">
            <a:xfrm>
              <a:off x="1890" y="3312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5" name="Freeform 57"/>
            <p:cNvSpPr>
              <a:spLocks/>
            </p:cNvSpPr>
            <p:nvPr/>
          </p:nvSpPr>
          <p:spPr bwMode="auto">
            <a:xfrm>
              <a:off x="1209" y="359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6" name="Freeform 58"/>
            <p:cNvSpPr>
              <a:spLocks/>
            </p:cNvSpPr>
            <p:nvPr/>
          </p:nvSpPr>
          <p:spPr bwMode="auto">
            <a:xfrm>
              <a:off x="618" y="3273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7" name="Freeform 59"/>
            <p:cNvSpPr>
              <a:spLocks/>
            </p:cNvSpPr>
            <p:nvPr/>
          </p:nvSpPr>
          <p:spPr bwMode="auto">
            <a:xfrm>
              <a:off x="1203" y="290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8" name="Freeform 60"/>
            <p:cNvSpPr>
              <a:spLocks/>
            </p:cNvSpPr>
            <p:nvPr/>
          </p:nvSpPr>
          <p:spPr bwMode="auto">
            <a:xfrm>
              <a:off x="1878" y="2904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9" name="Freeform 61"/>
            <p:cNvSpPr>
              <a:spLocks/>
            </p:cNvSpPr>
            <p:nvPr/>
          </p:nvSpPr>
          <p:spPr bwMode="auto">
            <a:xfrm>
              <a:off x="561" y="2475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410" name="Group 62"/>
            <p:cNvGrpSpPr>
              <a:grpSpLocks/>
            </p:cNvGrpSpPr>
            <p:nvPr/>
          </p:nvGrpSpPr>
          <p:grpSpPr bwMode="auto">
            <a:xfrm>
              <a:off x="457" y="3089"/>
              <a:ext cx="212" cy="231"/>
              <a:chOff x="2950" y="2441"/>
              <a:chExt cx="215" cy="231"/>
            </a:xfrm>
          </p:grpSpPr>
          <p:sp>
            <p:nvSpPr>
              <p:cNvPr id="57438" name="Rectangle 6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9" name="Text Box 64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57411" name="Group 65"/>
            <p:cNvGrpSpPr>
              <a:grpSpLocks/>
            </p:cNvGrpSpPr>
            <p:nvPr/>
          </p:nvGrpSpPr>
          <p:grpSpPr bwMode="auto">
            <a:xfrm>
              <a:off x="1627" y="3473"/>
              <a:ext cx="212" cy="231"/>
              <a:chOff x="2950" y="2441"/>
              <a:chExt cx="215" cy="231"/>
            </a:xfrm>
          </p:grpSpPr>
          <p:sp>
            <p:nvSpPr>
              <p:cNvPr id="57436" name="Rectangle 6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7" name="Text Box 67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57412" name="Group 68"/>
            <p:cNvGrpSpPr>
              <a:grpSpLocks/>
            </p:cNvGrpSpPr>
            <p:nvPr/>
          </p:nvGrpSpPr>
          <p:grpSpPr bwMode="auto">
            <a:xfrm>
              <a:off x="942" y="3470"/>
              <a:ext cx="220" cy="231"/>
              <a:chOff x="2946" y="2441"/>
              <a:chExt cx="223" cy="231"/>
            </a:xfrm>
          </p:grpSpPr>
          <p:sp>
            <p:nvSpPr>
              <p:cNvPr id="57434" name="Rectangle 6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5" name="Text Box 70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57413" name="Group 71"/>
            <p:cNvGrpSpPr>
              <a:grpSpLocks/>
            </p:cNvGrpSpPr>
            <p:nvPr/>
          </p:nvGrpSpPr>
          <p:grpSpPr bwMode="auto">
            <a:xfrm>
              <a:off x="1617" y="2783"/>
              <a:ext cx="220" cy="231"/>
              <a:chOff x="2946" y="2441"/>
              <a:chExt cx="223" cy="231"/>
            </a:xfrm>
          </p:grpSpPr>
          <p:sp>
            <p:nvSpPr>
              <p:cNvPr id="57432" name="Rectangle 7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3" name="Text Box 73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57414" name="Group 74"/>
            <p:cNvGrpSpPr>
              <a:grpSpLocks/>
            </p:cNvGrpSpPr>
            <p:nvPr/>
          </p:nvGrpSpPr>
          <p:grpSpPr bwMode="auto">
            <a:xfrm>
              <a:off x="938" y="2783"/>
              <a:ext cx="212" cy="231"/>
              <a:chOff x="2951" y="2441"/>
              <a:chExt cx="215" cy="231"/>
            </a:xfrm>
          </p:grpSpPr>
          <p:sp>
            <p:nvSpPr>
              <p:cNvPr id="57430" name="Rectangle 7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1" name="Text Box 76"/>
              <p:cNvSpPr txBox="1">
                <a:spLocks noChangeArrowheads="1"/>
              </p:cNvSpPr>
              <p:nvPr/>
            </p:nvSpPr>
            <p:spPr bwMode="auto">
              <a:xfrm>
                <a:off x="2951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57415" name="Group 77"/>
            <p:cNvGrpSpPr>
              <a:grpSpLocks/>
            </p:cNvGrpSpPr>
            <p:nvPr/>
          </p:nvGrpSpPr>
          <p:grpSpPr bwMode="auto">
            <a:xfrm>
              <a:off x="2204" y="3131"/>
              <a:ext cx="204" cy="231"/>
              <a:chOff x="2954" y="2441"/>
              <a:chExt cx="207" cy="231"/>
            </a:xfrm>
          </p:grpSpPr>
          <p:sp>
            <p:nvSpPr>
              <p:cNvPr id="57428" name="Rectangle 7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29" name="Text Box 79"/>
              <p:cNvSpPr txBox="1">
                <a:spLocks noChangeArrowheads="1"/>
              </p:cNvSpPr>
              <p:nvPr/>
            </p:nvSpPr>
            <p:spPr bwMode="auto">
              <a:xfrm>
                <a:off x="2954" y="2441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57416" name="Text Box 80"/>
            <p:cNvSpPr txBox="1">
              <a:spLocks noChangeArrowheads="1"/>
            </p:cNvSpPr>
            <p:nvPr/>
          </p:nvSpPr>
          <p:spPr bwMode="auto">
            <a:xfrm>
              <a:off x="667" y="289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57417" name="Text Box 81"/>
            <p:cNvSpPr txBox="1">
              <a:spLocks noChangeArrowheads="1"/>
            </p:cNvSpPr>
            <p:nvPr/>
          </p:nvSpPr>
          <p:spPr bwMode="auto">
            <a:xfrm>
              <a:off x="1015" y="31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57418" name="Text Box 82"/>
            <p:cNvSpPr txBox="1">
              <a:spLocks noChangeArrowheads="1"/>
            </p:cNvSpPr>
            <p:nvPr/>
          </p:nvSpPr>
          <p:spPr bwMode="auto">
            <a:xfrm>
              <a:off x="580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57419" name="Text Box 83"/>
            <p:cNvSpPr txBox="1">
              <a:spLocks noChangeArrowheads="1"/>
            </p:cNvSpPr>
            <p:nvPr/>
          </p:nvSpPr>
          <p:spPr bwMode="auto">
            <a:xfrm>
              <a:off x="1399" y="320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57420" name="Text Box 84"/>
            <p:cNvSpPr txBox="1">
              <a:spLocks noChangeArrowheads="1"/>
            </p:cNvSpPr>
            <p:nvPr/>
          </p:nvSpPr>
          <p:spPr bwMode="auto">
            <a:xfrm>
              <a:off x="1336" y="356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57421" name="Text Box 85"/>
            <p:cNvSpPr txBox="1">
              <a:spLocks noChangeArrowheads="1"/>
            </p:cNvSpPr>
            <p:nvPr/>
          </p:nvSpPr>
          <p:spPr bwMode="auto">
            <a:xfrm>
              <a:off x="1696" y="31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57422" name="Text Box 86"/>
            <p:cNvSpPr txBox="1">
              <a:spLocks noChangeArrowheads="1"/>
            </p:cNvSpPr>
            <p:nvPr/>
          </p:nvSpPr>
          <p:spPr bwMode="auto">
            <a:xfrm>
              <a:off x="2056" y="339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57423" name="Text Box 87"/>
            <p:cNvSpPr txBox="1">
              <a:spLocks noChangeArrowheads="1"/>
            </p:cNvSpPr>
            <p:nvPr/>
          </p:nvSpPr>
          <p:spPr bwMode="auto">
            <a:xfrm>
              <a:off x="2029" y="286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57424" name="Text Box 88"/>
            <p:cNvSpPr txBox="1">
              <a:spLocks noChangeArrowheads="1"/>
            </p:cNvSpPr>
            <p:nvPr/>
          </p:nvSpPr>
          <p:spPr bwMode="auto">
            <a:xfrm>
              <a:off x="1294" y="27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57425" name="Text Box 89"/>
            <p:cNvSpPr txBox="1">
              <a:spLocks noChangeArrowheads="1"/>
            </p:cNvSpPr>
            <p:nvPr/>
          </p:nvSpPr>
          <p:spPr bwMode="auto">
            <a:xfrm>
              <a:off x="943" y="244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57426" name="Line 90"/>
            <p:cNvSpPr>
              <a:spLocks noChangeShapeType="1"/>
            </p:cNvSpPr>
            <p:nvPr/>
          </p:nvSpPr>
          <p:spPr bwMode="auto">
            <a:xfrm>
              <a:off x="612" y="3261"/>
              <a:ext cx="282" cy="2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27" name="Line 91"/>
            <p:cNvSpPr>
              <a:spLocks noChangeShapeType="1"/>
            </p:cNvSpPr>
            <p:nvPr/>
          </p:nvSpPr>
          <p:spPr bwMode="auto">
            <a:xfrm flipV="1">
              <a:off x="672" y="2973"/>
              <a:ext cx="312" cy="1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364" name="Group 95"/>
          <p:cNvGrpSpPr>
            <a:grpSpLocks/>
          </p:cNvGrpSpPr>
          <p:nvPr/>
        </p:nvGrpSpPr>
        <p:grpSpPr bwMode="auto">
          <a:xfrm>
            <a:off x="4040188" y="3668713"/>
            <a:ext cx="5097462" cy="2655887"/>
            <a:chOff x="2549" y="2311"/>
            <a:chExt cx="3211" cy="1673"/>
          </a:xfrm>
        </p:grpSpPr>
        <p:sp>
          <p:nvSpPr>
            <p:cNvPr id="57365" name="Line 96"/>
            <p:cNvSpPr>
              <a:spLocks noChangeShapeType="1"/>
            </p:cNvSpPr>
            <p:nvPr/>
          </p:nvSpPr>
          <p:spPr bwMode="auto">
            <a:xfrm>
              <a:off x="2549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297" name="Rectangle 97"/>
            <p:cNvSpPr>
              <a:spLocks noChangeArrowheads="1"/>
            </p:cNvSpPr>
            <p:nvPr/>
          </p:nvSpPr>
          <p:spPr bwMode="auto">
            <a:xfrm>
              <a:off x="2736" y="2400"/>
              <a:ext cx="2976" cy="158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7367" name="Text Box 98"/>
            <p:cNvSpPr txBox="1">
              <a:spLocks noChangeArrowheads="1"/>
            </p:cNvSpPr>
            <p:nvPr/>
          </p:nvSpPr>
          <p:spPr bwMode="auto">
            <a:xfrm>
              <a:off x="2879" y="2311"/>
              <a:ext cx="2881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 dirty="0">
                  <a:latin typeface="Arial" charset="0"/>
                </a:rPr>
                <a:t>…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8   </a:t>
              </a:r>
              <a:r>
                <a:rPr lang="en-US" sz="1800" i="1" dirty="0">
                  <a:latin typeface="Arial" charset="0"/>
                </a:rPr>
                <a:t>Loop</a:t>
              </a:r>
              <a:r>
                <a:rPr lang="en-US" sz="1800" b="0" i="1" dirty="0">
                  <a:latin typeface="Arial" charset="0"/>
                </a:rPr>
                <a:t> </a:t>
              </a:r>
              <a:endParaRPr lang="en-US" sz="1800" b="0" dirty="0">
                <a:latin typeface="Arial" charset="0"/>
              </a:endParaRPr>
            </a:p>
            <a:p>
              <a:pPr algn="l"/>
              <a:r>
                <a:rPr lang="en-US" sz="1800" b="0" dirty="0">
                  <a:latin typeface="Arial" charset="0"/>
                </a:rPr>
                <a:t>9      find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 </a:t>
              </a:r>
              <a:r>
                <a:rPr lang="en-US" sz="1800" b="0" dirty="0" err="1">
                  <a:latin typeface="Arial" charset="0"/>
                </a:rPr>
                <a:t>s.t.</a:t>
              </a:r>
              <a:r>
                <a:rPr lang="en-US" sz="1800" b="0" dirty="0">
                  <a:latin typeface="Arial" charset="0"/>
                </a:rPr>
                <a:t> D(w) is a minimum;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10    add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to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; </a:t>
              </a:r>
            </a:p>
            <a:p>
              <a:pPr algn="l">
                <a:buFontTx/>
                <a:buAutoNum type="arabicPlain" startAt="11"/>
              </a:pPr>
              <a:r>
                <a:rPr lang="en-US" sz="1800" b="0" dirty="0">
                  <a:latin typeface="Arial" charset="0"/>
                </a:rPr>
                <a:t>update D(v) for all </a:t>
              </a:r>
              <a:r>
                <a:rPr lang="en-US" sz="1800" dirty="0">
                  <a:latin typeface="Arial" charset="0"/>
                </a:rPr>
                <a:t>v</a:t>
              </a:r>
              <a:r>
                <a:rPr lang="en-US" sz="1800" b="0" dirty="0">
                  <a:latin typeface="Arial" charset="0"/>
                </a:rPr>
                <a:t> adjacent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          to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and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: 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If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 &lt; D(v) then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    D(v) =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); p(v) = w;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14    </a:t>
              </a:r>
              <a:r>
                <a:rPr lang="en-US" sz="1800" i="1" dirty="0">
                  <a:latin typeface="Arial" charset="0"/>
                </a:rPr>
                <a:t>until all nodes in S;</a:t>
              </a:r>
              <a:r>
                <a:rPr lang="en-US" sz="1800" b="0" dirty="0">
                  <a:latin typeface="Arial" charset="0"/>
                </a:rPr>
                <a:t> </a:t>
              </a:r>
            </a:p>
          </p:txBody>
        </p:sp>
        <p:sp>
          <p:nvSpPr>
            <p:cNvPr id="57368" name="Freeform 99"/>
            <p:cNvSpPr>
              <a:spLocks/>
            </p:cNvSpPr>
            <p:nvPr/>
          </p:nvSpPr>
          <p:spPr bwMode="auto">
            <a:xfrm>
              <a:off x="2784" y="2592"/>
              <a:ext cx="156" cy="1232"/>
            </a:xfrm>
            <a:custGeom>
              <a:avLst/>
              <a:gdLst>
                <a:gd name="T0" fmla="*/ 42 w 300"/>
                <a:gd name="T1" fmla="*/ 142 h 3600"/>
                <a:gd name="T2" fmla="*/ 42 w 300"/>
                <a:gd name="T3" fmla="*/ 144 h 3600"/>
                <a:gd name="T4" fmla="*/ 0 w 300"/>
                <a:gd name="T5" fmla="*/ 144 h 3600"/>
                <a:gd name="T6" fmla="*/ 0 w 300"/>
                <a:gd name="T7" fmla="*/ 0 h 3600"/>
                <a:gd name="T8" fmla="*/ 27 w 300"/>
                <a:gd name="T9" fmla="*/ 0 h 3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3600"/>
                <a:gd name="T17" fmla="*/ 300 w 300"/>
                <a:gd name="T18" fmla="*/ 3600 h 3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3600">
                  <a:moveTo>
                    <a:pt x="300" y="3546"/>
                  </a:moveTo>
                  <a:lnTo>
                    <a:pt x="300" y="3600"/>
                  </a:lnTo>
                  <a:lnTo>
                    <a:pt x="0" y="3594"/>
                  </a:ln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67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88925" y="1506538"/>
            <a:ext cx="708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>
                <a:latin typeface="Arial" charset="0"/>
              </a:rPr>
              <a:t>Step</a:t>
            </a:r>
          </a:p>
          <a:p>
            <a:r>
              <a:rPr lang="en-US" b="0" dirty="0">
                <a:latin typeface="Arial" charset="0"/>
              </a:rPr>
              <a:t>0</a:t>
            </a:r>
          </a:p>
          <a:p>
            <a:r>
              <a:rPr lang="en-US" b="0" dirty="0">
                <a:latin typeface="Arial" charset="0"/>
              </a:rPr>
              <a:t>1</a:t>
            </a:r>
          </a:p>
          <a:p>
            <a:r>
              <a:rPr lang="en-US" b="0" dirty="0">
                <a:latin typeface="Arial" charset="0"/>
              </a:rPr>
              <a:t>2</a:t>
            </a:r>
          </a:p>
          <a:p>
            <a:r>
              <a:rPr lang="en-US" b="0" dirty="0">
                <a:latin typeface="Arial" charset="0"/>
              </a:rPr>
              <a:t>3</a:t>
            </a:r>
          </a:p>
          <a:p>
            <a:r>
              <a:rPr lang="en-US" b="0" dirty="0">
                <a:latin typeface="Arial" charset="0"/>
              </a:rPr>
              <a:t>4</a:t>
            </a:r>
          </a:p>
          <a:p>
            <a:r>
              <a:rPr lang="en-US" b="0" dirty="0">
                <a:latin typeface="Arial" charset="0"/>
              </a:rPr>
              <a:t>5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065929" y="1516063"/>
            <a:ext cx="125499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set S</a:t>
            </a:r>
            <a:endParaRPr lang="en-US" b="0" dirty="0">
              <a:latin typeface="Arial" charset="0"/>
            </a:endParaRPr>
          </a:p>
          <a:p>
            <a:r>
              <a:rPr lang="en-US" b="0" dirty="0">
                <a:latin typeface="Arial" charset="0"/>
              </a:rPr>
              <a:t>A</a:t>
            </a:r>
          </a:p>
          <a:p>
            <a:r>
              <a:rPr lang="en-US" b="0" dirty="0">
                <a:latin typeface="Arial" charset="0"/>
              </a:rPr>
              <a:t>AD</a:t>
            </a:r>
          </a:p>
          <a:p>
            <a:r>
              <a:rPr lang="en-US" b="0" dirty="0">
                <a:latin typeface="Arial" charset="0"/>
              </a:rPr>
              <a:t>ADE</a:t>
            </a:r>
          </a:p>
          <a:p>
            <a:r>
              <a:rPr lang="en-US" b="0" dirty="0">
                <a:latin typeface="Arial" charset="0"/>
              </a:rPr>
              <a:t>ADEB</a:t>
            </a:r>
          </a:p>
          <a:p>
            <a:r>
              <a:rPr lang="en-US" b="0" dirty="0">
                <a:latin typeface="Arial" charset="0"/>
              </a:rPr>
              <a:t>ADEBC</a:t>
            </a:r>
          </a:p>
          <a:p>
            <a:r>
              <a:rPr lang="en-US" b="0" dirty="0">
                <a:latin typeface="Arial" charset="0"/>
              </a:rPr>
              <a:t>ADEBCF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463800" y="1497013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D(B),p(B)</a:t>
            </a:r>
          </a:p>
          <a:p>
            <a:r>
              <a:rPr lang="en-US" b="0">
                <a:latin typeface="Arial" charset="0"/>
              </a:rPr>
              <a:t>2,A</a:t>
            </a:r>
          </a:p>
          <a:p>
            <a:endParaRPr lang="en-US" b="0">
              <a:latin typeface="Arial" charset="0"/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716338" y="1501775"/>
            <a:ext cx="1285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D(C),p(C)</a:t>
            </a:r>
          </a:p>
          <a:p>
            <a:r>
              <a:rPr lang="en-US" b="0">
                <a:latin typeface="Arial" charset="0"/>
              </a:rPr>
              <a:t>5,A</a:t>
            </a:r>
          </a:p>
          <a:p>
            <a:r>
              <a:rPr lang="en-US" b="0">
                <a:latin typeface="Arial" charset="0"/>
              </a:rPr>
              <a:t>4,D</a:t>
            </a:r>
          </a:p>
          <a:p>
            <a:r>
              <a:rPr lang="en-US" b="0">
                <a:latin typeface="Arial" charset="0"/>
              </a:rPr>
              <a:t>3,E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4943475" y="1497013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D(D),p(D)</a:t>
            </a:r>
          </a:p>
          <a:p>
            <a:r>
              <a:rPr lang="en-US" b="0">
                <a:latin typeface="Arial" charset="0"/>
              </a:rPr>
              <a:t>1,A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6316663" y="1501775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D(E),p(E)</a:t>
            </a: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2,D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7597775" y="1516063"/>
            <a:ext cx="1228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D(F),p(F)</a:t>
            </a:r>
          </a:p>
          <a:p>
            <a:endParaRPr lang="en-US" b="0">
              <a:latin typeface="Arial" charset="0"/>
            </a:endParaRP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4,E</a:t>
            </a:r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9408" name="Object 2"/>
          <p:cNvGraphicFramePr>
            <a:graphicFrameLocks noChangeAspect="1"/>
          </p:cNvGraphicFramePr>
          <p:nvPr/>
        </p:nvGraphicFramePr>
        <p:xfrm>
          <a:off x="70104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74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9" name="Object 3"/>
          <p:cNvGraphicFramePr>
            <a:graphicFrameLocks noChangeAspect="1"/>
          </p:cNvGraphicFramePr>
          <p:nvPr/>
        </p:nvGraphicFramePr>
        <p:xfrm>
          <a:off x="82296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75" name="Equation" r:id="rId6" imgW="152400" imgH="127000" progId="Equation.3">
                  <p:embed/>
                </p:oleObj>
              </mc:Choice>
              <mc:Fallback>
                <p:oleObj name="Equation" r:id="rId6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410" name="Group 19"/>
          <p:cNvGrpSpPr>
            <a:grpSpLocks/>
          </p:cNvGrpSpPr>
          <p:nvPr/>
        </p:nvGrpSpPr>
        <p:grpSpPr bwMode="auto">
          <a:xfrm>
            <a:off x="533400" y="3810000"/>
            <a:ext cx="3571875" cy="2236788"/>
            <a:chOff x="336" y="2400"/>
            <a:chExt cx="2250" cy="1409"/>
          </a:xfrm>
        </p:grpSpPr>
        <p:sp>
          <p:nvSpPr>
            <p:cNvPr id="59417" name="Freeform 20"/>
            <p:cNvSpPr>
              <a:spLocks/>
            </p:cNvSpPr>
            <p:nvPr/>
          </p:nvSpPr>
          <p:spPr bwMode="auto">
            <a:xfrm>
              <a:off x="336" y="2400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8" name="Freeform 21"/>
            <p:cNvSpPr>
              <a:spLocks/>
            </p:cNvSpPr>
            <p:nvPr/>
          </p:nvSpPr>
          <p:spPr bwMode="auto">
            <a:xfrm>
              <a:off x="672" y="29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9" name="Oval 22"/>
            <p:cNvSpPr>
              <a:spLocks noChangeArrowheads="1"/>
            </p:cNvSpPr>
            <p:nvPr/>
          </p:nvSpPr>
          <p:spPr bwMode="auto">
            <a:xfrm>
              <a:off x="412" y="3191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0" name="Line 23"/>
            <p:cNvSpPr>
              <a:spLocks noChangeShapeType="1"/>
            </p:cNvSpPr>
            <p:nvPr/>
          </p:nvSpPr>
          <p:spPr bwMode="auto">
            <a:xfrm>
              <a:off x="412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1" name="Line 24"/>
            <p:cNvSpPr>
              <a:spLocks noChangeShapeType="1"/>
            </p:cNvSpPr>
            <p:nvPr/>
          </p:nvSpPr>
          <p:spPr bwMode="auto">
            <a:xfrm>
              <a:off x="725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2" name="Rectangle 25"/>
            <p:cNvSpPr>
              <a:spLocks noChangeArrowheads="1"/>
            </p:cNvSpPr>
            <p:nvPr/>
          </p:nvSpPr>
          <p:spPr bwMode="auto">
            <a:xfrm>
              <a:off x="412" y="3184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9423" name="Oval 26"/>
            <p:cNvSpPr>
              <a:spLocks noChangeArrowheads="1"/>
            </p:cNvSpPr>
            <p:nvPr/>
          </p:nvSpPr>
          <p:spPr bwMode="auto">
            <a:xfrm>
              <a:off x="409" y="3125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4" name="Oval 27"/>
            <p:cNvSpPr>
              <a:spLocks noChangeArrowheads="1"/>
            </p:cNvSpPr>
            <p:nvPr/>
          </p:nvSpPr>
          <p:spPr bwMode="auto">
            <a:xfrm>
              <a:off x="886" y="3578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5" name="Line 28"/>
            <p:cNvSpPr>
              <a:spLocks noChangeShapeType="1"/>
            </p:cNvSpPr>
            <p:nvPr/>
          </p:nvSpPr>
          <p:spPr bwMode="auto">
            <a:xfrm>
              <a:off x="886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6" name="Line 29"/>
            <p:cNvSpPr>
              <a:spLocks noChangeShapeType="1"/>
            </p:cNvSpPr>
            <p:nvPr/>
          </p:nvSpPr>
          <p:spPr bwMode="auto">
            <a:xfrm>
              <a:off x="1199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7" name="Rectangle 30"/>
            <p:cNvSpPr>
              <a:spLocks noChangeArrowheads="1"/>
            </p:cNvSpPr>
            <p:nvPr/>
          </p:nvSpPr>
          <p:spPr bwMode="auto">
            <a:xfrm>
              <a:off x="886" y="3571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9428" name="Oval 31"/>
            <p:cNvSpPr>
              <a:spLocks noChangeArrowheads="1"/>
            </p:cNvSpPr>
            <p:nvPr/>
          </p:nvSpPr>
          <p:spPr bwMode="auto">
            <a:xfrm>
              <a:off x="883" y="3512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9" name="Oval 32"/>
            <p:cNvSpPr>
              <a:spLocks noChangeArrowheads="1"/>
            </p:cNvSpPr>
            <p:nvPr/>
          </p:nvSpPr>
          <p:spPr bwMode="auto">
            <a:xfrm>
              <a:off x="882" y="2888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0" name="Line 33"/>
            <p:cNvSpPr>
              <a:spLocks noChangeShapeType="1"/>
            </p:cNvSpPr>
            <p:nvPr/>
          </p:nvSpPr>
          <p:spPr bwMode="auto">
            <a:xfrm>
              <a:off x="882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1" name="Line 34"/>
            <p:cNvSpPr>
              <a:spLocks noChangeShapeType="1"/>
            </p:cNvSpPr>
            <p:nvPr/>
          </p:nvSpPr>
          <p:spPr bwMode="auto">
            <a:xfrm>
              <a:off x="1195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2" name="Rectangle 35"/>
            <p:cNvSpPr>
              <a:spLocks noChangeArrowheads="1"/>
            </p:cNvSpPr>
            <p:nvPr/>
          </p:nvSpPr>
          <p:spPr bwMode="auto">
            <a:xfrm>
              <a:off x="882" y="2881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9433" name="Oval 36"/>
            <p:cNvSpPr>
              <a:spLocks noChangeArrowheads="1"/>
            </p:cNvSpPr>
            <p:nvPr/>
          </p:nvSpPr>
          <p:spPr bwMode="auto">
            <a:xfrm>
              <a:off x="879" y="2822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4" name="Oval 37"/>
            <p:cNvSpPr>
              <a:spLocks noChangeArrowheads="1"/>
            </p:cNvSpPr>
            <p:nvPr/>
          </p:nvSpPr>
          <p:spPr bwMode="auto">
            <a:xfrm>
              <a:off x="1565" y="2884"/>
              <a:ext cx="312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5" name="Line 38"/>
            <p:cNvSpPr>
              <a:spLocks noChangeShapeType="1"/>
            </p:cNvSpPr>
            <p:nvPr/>
          </p:nvSpPr>
          <p:spPr bwMode="auto">
            <a:xfrm>
              <a:off x="1565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6" name="Line 39"/>
            <p:cNvSpPr>
              <a:spLocks noChangeShapeType="1"/>
            </p:cNvSpPr>
            <p:nvPr/>
          </p:nvSpPr>
          <p:spPr bwMode="auto">
            <a:xfrm>
              <a:off x="1877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7" name="Rectangle 40"/>
            <p:cNvSpPr>
              <a:spLocks noChangeArrowheads="1"/>
            </p:cNvSpPr>
            <p:nvPr/>
          </p:nvSpPr>
          <p:spPr bwMode="auto">
            <a:xfrm>
              <a:off x="1565" y="2877"/>
              <a:ext cx="309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9438" name="Oval 41"/>
            <p:cNvSpPr>
              <a:spLocks noChangeArrowheads="1"/>
            </p:cNvSpPr>
            <p:nvPr/>
          </p:nvSpPr>
          <p:spPr bwMode="auto">
            <a:xfrm>
              <a:off x="1568" y="2821"/>
              <a:ext cx="312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9" name="Oval 42"/>
            <p:cNvSpPr>
              <a:spLocks noChangeArrowheads="1"/>
            </p:cNvSpPr>
            <p:nvPr/>
          </p:nvSpPr>
          <p:spPr bwMode="auto">
            <a:xfrm>
              <a:off x="1575" y="3575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0" name="Line 43"/>
            <p:cNvSpPr>
              <a:spLocks noChangeShapeType="1"/>
            </p:cNvSpPr>
            <p:nvPr/>
          </p:nvSpPr>
          <p:spPr bwMode="auto">
            <a:xfrm>
              <a:off x="1575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1" name="Line 44"/>
            <p:cNvSpPr>
              <a:spLocks noChangeShapeType="1"/>
            </p:cNvSpPr>
            <p:nvPr/>
          </p:nvSpPr>
          <p:spPr bwMode="auto">
            <a:xfrm>
              <a:off x="1888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2" name="Rectangle 45"/>
            <p:cNvSpPr>
              <a:spLocks noChangeArrowheads="1"/>
            </p:cNvSpPr>
            <p:nvPr/>
          </p:nvSpPr>
          <p:spPr bwMode="auto">
            <a:xfrm>
              <a:off x="1575" y="3568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9443" name="Oval 46"/>
            <p:cNvSpPr>
              <a:spLocks noChangeArrowheads="1"/>
            </p:cNvSpPr>
            <p:nvPr/>
          </p:nvSpPr>
          <p:spPr bwMode="auto">
            <a:xfrm>
              <a:off x="1572" y="3509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4" name="Oval 47"/>
            <p:cNvSpPr>
              <a:spLocks noChangeArrowheads="1"/>
            </p:cNvSpPr>
            <p:nvPr/>
          </p:nvSpPr>
          <p:spPr bwMode="auto">
            <a:xfrm>
              <a:off x="2140" y="3234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5" name="Line 48"/>
            <p:cNvSpPr>
              <a:spLocks noChangeShapeType="1"/>
            </p:cNvSpPr>
            <p:nvPr/>
          </p:nvSpPr>
          <p:spPr bwMode="auto">
            <a:xfrm>
              <a:off x="2140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6" name="Line 49"/>
            <p:cNvSpPr>
              <a:spLocks noChangeShapeType="1"/>
            </p:cNvSpPr>
            <p:nvPr/>
          </p:nvSpPr>
          <p:spPr bwMode="auto">
            <a:xfrm>
              <a:off x="2453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7" name="Rectangle 50"/>
            <p:cNvSpPr>
              <a:spLocks noChangeArrowheads="1"/>
            </p:cNvSpPr>
            <p:nvPr/>
          </p:nvSpPr>
          <p:spPr bwMode="auto">
            <a:xfrm>
              <a:off x="2140" y="3227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9448" name="Oval 51"/>
            <p:cNvSpPr>
              <a:spLocks noChangeArrowheads="1"/>
            </p:cNvSpPr>
            <p:nvPr/>
          </p:nvSpPr>
          <p:spPr bwMode="auto">
            <a:xfrm>
              <a:off x="2137" y="3168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9" name="Freeform 52"/>
            <p:cNvSpPr>
              <a:spLocks/>
            </p:cNvSpPr>
            <p:nvPr/>
          </p:nvSpPr>
          <p:spPr bwMode="auto">
            <a:xfrm>
              <a:off x="1731" y="2976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0" name="Freeform 53"/>
            <p:cNvSpPr>
              <a:spLocks/>
            </p:cNvSpPr>
            <p:nvPr/>
          </p:nvSpPr>
          <p:spPr bwMode="auto">
            <a:xfrm>
              <a:off x="1038" y="2982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1" name="Freeform 54"/>
            <p:cNvSpPr>
              <a:spLocks/>
            </p:cNvSpPr>
            <p:nvPr/>
          </p:nvSpPr>
          <p:spPr bwMode="auto">
            <a:xfrm>
              <a:off x="1203" y="2967"/>
              <a:ext cx="504" cy="600"/>
            </a:xfrm>
            <a:custGeom>
              <a:avLst/>
              <a:gdLst>
                <a:gd name="T0" fmla="*/ 0 w 378"/>
                <a:gd name="T1" fmla="*/ 7134 h 174"/>
                <a:gd name="T2" fmla="*/ 89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2" name="Freeform 55"/>
            <p:cNvSpPr>
              <a:spLocks/>
            </p:cNvSpPr>
            <p:nvPr/>
          </p:nvSpPr>
          <p:spPr bwMode="auto">
            <a:xfrm>
              <a:off x="1890" y="3312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3" name="Freeform 56"/>
            <p:cNvSpPr>
              <a:spLocks/>
            </p:cNvSpPr>
            <p:nvPr/>
          </p:nvSpPr>
          <p:spPr bwMode="auto">
            <a:xfrm>
              <a:off x="1209" y="359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4" name="Freeform 57"/>
            <p:cNvSpPr>
              <a:spLocks/>
            </p:cNvSpPr>
            <p:nvPr/>
          </p:nvSpPr>
          <p:spPr bwMode="auto">
            <a:xfrm>
              <a:off x="618" y="3273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5" name="Freeform 58"/>
            <p:cNvSpPr>
              <a:spLocks/>
            </p:cNvSpPr>
            <p:nvPr/>
          </p:nvSpPr>
          <p:spPr bwMode="auto">
            <a:xfrm>
              <a:off x="1203" y="290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6" name="Freeform 59"/>
            <p:cNvSpPr>
              <a:spLocks/>
            </p:cNvSpPr>
            <p:nvPr/>
          </p:nvSpPr>
          <p:spPr bwMode="auto">
            <a:xfrm>
              <a:off x="1878" y="2904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7" name="Freeform 60"/>
            <p:cNvSpPr>
              <a:spLocks/>
            </p:cNvSpPr>
            <p:nvPr/>
          </p:nvSpPr>
          <p:spPr bwMode="auto">
            <a:xfrm>
              <a:off x="561" y="2475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58" name="Group 61"/>
            <p:cNvGrpSpPr>
              <a:grpSpLocks/>
            </p:cNvGrpSpPr>
            <p:nvPr/>
          </p:nvGrpSpPr>
          <p:grpSpPr bwMode="auto">
            <a:xfrm>
              <a:off x="457" y="3089"/>
              <a:ext cx="212" cy="231"/>
              <a:chOff x="2950" y="2441"/>
              <a:chExt cx="215" cy="231"/>
            </a:xfrm>
          </p:grpSpPr>
          <p:sp>
            <p:nvSpPr>
              <p:cNvPr id="59486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7" name="Text Box 63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59459" name="Group 64"/>
            <p:cNvGrpSpPr>
              <a:grpSpLocks/>
            </p:cNvGrpSpPr>
            <p:nvPr/>
          </p:nvGrpSpPr>
          <p:grpSpPr bwMode="auto">
            <a:xfrm>
              <a:off x="1627" y="3473"/>
              <a:ext cx="212" cy="231"/>
              <a:chOff x="2950" y="2441"/>
              <a:chExt cx="215" cy="231"/>
            </a:xfrm>
          </p:grpSpPr>
          <p:sp>
            <p:nvSpPr>
              <p:cNvPr id="59484" name="Rectangle 6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5" name="Text Box 66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59460" name="Group 67"/>
            <p:cNvGrpSpPr>
              <a:grpSpLocks/>
            </p:cNvGrpSpPr>
            <p:nvPr/>
          </p:nvGrpSpPr>
          <p:grpSpPr bwMode="auto">
            <a:xfrm>
              <a:off x="942" y="3470"/>
              <a:ext cx="220" cy="231"/>
              <a:chOff x="2946" y="2441"/>
              <a:chExt cx="223" cy="231"/>
            </a:xfrm>
          </p:grpSpPr>
          <p:sp>
            <p:nvSpPr>
              <p:cNvPr id="59482" name="Rectangle 6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3" name="Text Box 69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59461" name="Group 70"/>
            <p:cNvGrpSpPr>
              <a:grpSpLocks/>
            </p:cNvGrpSpPr>
            <p:nvPr/>
          </p:nvGrpSpPr>
          <p:grpSpPr bwMode="auto">
            <a:xfrm>
              <a:off x="1617" y="2783"/>
              <a:ext cx="220" cy="231"/>
              <a:chOff x="2946" y="2441"/>
              <a:chExt cx="223" cy="231"/>
            </a:xfrm>
          </p:grpSpPr>
          <p:sp>
            <p:nvSpPr>
              <p:cNvPr id="59480" name="Rectangle 7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1" name="Text Box 72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59462" name="Group 73"/>
            <p:cNvGrpSpPr>
              <a:grpSpLocks/>
            </p:cNvGrpSpPr>
            <p:nvPr/>
          </p:nvGrpSpPr>
          <p:grpSpPr bwMode="auto">
            <a:xfrm>
              <a:off x="938" y="2783"/>
              <a:ext cx="212" cy="231"/>
              <a:chOff x="2951" y="2441"/>
              <a:chExt cx="215" cy="231"/>
            </a:xfrm>
          </p:grpSpPr>
          <p:sp>
            <p:nvSpPr>
              <p:cNvPr id="59478" name="Rectangle 7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79" name="Text Box 75"/>
              <p:cNvSpPr txBox="1">
                <a:spLocks noChangeArrowheads="1"/>
              </p:cNvSpPr>
              <p:nvPr/>
            </p:nvSpPr>
            <p:spPr bwMode="auto">
              <a:xfrm>
                <a:off x="2951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59463" name="Group 76"/>
            <p:cNvGrpSpPr>
              <a:grpSpLocks/>
            </p:cNvGrpSpPr>
            <p:nvPr/>
          </p:nvGrpSpPr>
          <p:grpSpPr bwMode="auto">
            <a:xfrm>
              <a:off x="2204" y="3131"/>
              <a:ext cx="204" cy="231"/>
              <a:chOff x="2954" y="2441"/>
              <a:chExt cx="207" cy="231"/>
            </a:xfrm>
          </p:grpSpPr>
          <p:sp>
            <p:nvSpPr>
              <p:cNvPr id="59476" name="Rectangle 7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77" name="Text Box 78"/>
              <p:cNvSpPr txBox="1">
                <a:spLocks noChangeArrowheads="1"/>
              </p:cNvSpPr>
              <p:nvPr/>
            </p:nvSpPr>
            <p:spPr bwMode="auto">
              <a:xfrm>
                <a:off x="2954" y="2441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59464" name="Text Box 79"/>
            <p:cNvSpPr txBox="1">
              <a:spLocks noChangeArrowheads="1"/>
            </p:cNvSpPr>
            <p:nvPr/>
          </p:nvSpPr>
          <p:spPr bwMode="auto">
            <a:xfrm>
              <a:off x="667" y="289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59465" name="Text Box 80"/>
            <p:cNvSpPr txBox="1">
              <a:spLocks noChangeArrowheads="1"/>
            </p:cNvSpPr>
            <p:nvPr/>
          </p:nvSpPr>
          <p:spPr bwMode="auto">
            <a:xfrm>
              <a:off x="1015" y="31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59466" name="Text Box 81"/>
            <p:cNvSpPr txBox="1">
              <a:spLocks noChangeArrowheads="1"/>
            </p:cNvSpPr>
            <p:nvPr/>
          </p:nvSpPr>
          <p:spPr bwMode="auto">
            <a:xfrm>
              <a:off x="580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59467" name="Text Box 82"/>
            <p:cNvSpPr txBox="1">
              <a:spLocks noChangeArrowheads="1"/>
            </p:cNvSpPr>
            <p:nvPr/>
          </p:nvSpPr>
          <p:spPr bwMode="auto">
            <a:xfrm>
              <a:off x="1399" y="320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59468" name="Text Box 83"/>
            <p:cNvSpPr txBox="1">
              <a:spLocks noChangeArrowheads="1"/>
            </p:cNvSpPr>
            <p:nvPr/>
          </p:nvSpPr>
          <p:spPr bwMode="auto">
            <a:xfrm>
              <a:off x="1336" y="356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59469" name="Text Box 84"/>
            <p:cNvSpPr txBox="1">
              <a:spLocks noChangeArrowheads="1"/>
            </p:cNvSpPr>
            <p:nvPr/>
          </p:nvSpPr>
          <p:spPr bwMode="auto">
            <a:xfrm>
              <a:off x="1696" y="31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59470" name="Text Box 85"/>
            <p:cNvSpPr txBox="1">
              <a:spLocks noChangeArrowheads="1"/>
            </p:cNvSpPr>
            <p:nvPr/>
          </p:nvSpPr>
          <p:spPr bwMode="auto">
            <a:xfrm>
              <a:off x="2056" y="339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59471" name="Text Box 86"/>
            <p:cNvSpPr txBox="1">
              <a:spLocks noChangeArrowheads="1"/>
            </p:cNvSpPr>
            <p:nvPr/>
          </p:nvSpPr>
          <p:spPr bwMode="auto">
            <a:xfrm>
              <a:off x="2029" y="286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59472" name="Text Box 87"/>
            <p:cNvSpPr txBox="1">
              <a:spLocks noChangeArrowheads="1"/>
            </p:cNvSpPr>
            <p:nvPr/>
          </p:nvSpPr>
          <p:spPr bwMode="auto">
            <a:xfrm>
              <a:off x="1294" y="27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59473" name="Text Box 88"/>
            <p:cNvSpPr txBox="1">
              <a:spLocks noChangeArrowheads="1"/>
            </p:cNvSpPr>
            <p:nvPr/>
          </p:nvSpPr>
          <p:spPr bwMode="auto">
            <a:xfrm>
              <a:off x="943" y="244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59474" name="Line 89"/>
            <p:cNvSpPr>
              <a:spLocks noChangeShapeType="1"/>
            </p:cNvSpPr>
            <p:nvPr/>
          </p:nvSpPr>
          <p:spPr bwMode="auto">
            <a:xfrm>
              <a:off x="612" y="3261"/>
              <a:ext cx="282" cy="2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5" name="Line 90"/>
            <p:cNvSpPr>
              <a:spLocks noChangeShapeType="1"/>
            </p:cNvSpPr>
            <p:nvPr/>
          </p:nvSpPr>
          <p:spPr bwMode="auto">
            <a:xfrm flipV="1">
              <a:off x="672" y="2973"/>
              <a:ext cx="312" cy="1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411" name="Rectangle 96"/>
          <p:cNvSpPr>
            <a:spLocks noChangeArrowheads="1"/>
          </p:cNvSpPr>
          <p:nvPr/>
        </p:nvSpPr>
        <p:spPr bwMode="auto">
          <a:xfrm>
            <a:off x="4114800" y="4114800"/>
            <a:ext cx="464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2400" b="0" dirty="0">
                <a:latin typeface="Arial" charset="0"/>
              </a:rPr>
              <a:t>To determine path A </a:t>
            </a:r>
            <a:r>
              <a:rPr lang="en-US" sz="2400" b="0" dirty="0">
                <a:latin typeface="Arial" charset="0"/>
                <a:sym typeface="Symbol" charset="0"/>
              </a:rPr>
              <a:t></a:t>
            </a:r>
            <a:r>
              <a:rPr lang="en-US" sz="2400" b="0" dirty="0">
                <a:latin typeface="Arial" charset="0"/>
              </a:rPr>
              <a:t> C (say), work backward from C via p(v) </a:t>
            </a:r>
          </a:p>
        </p:txBody>
      </p:sp>
      <p:sp>
        <p:nvSpPr>
          <p:cNvPr id="1021025" name="Oval 97"/>
          <p:cNvSpPr>
            <a:spLocks noChangeArrowheads="1"/>
          </p:cNvSpPr>
          <p:nvPr/>
        </p:nvSpPr>
        <p:spPr bwMode="auto">
          <a:xfrm>
            <a:off x="3746662" y="2362200"/>
            <a:ext cx="609600" cy="4572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1026" name="Oval 98"/>
          <p:cNvSpPr>
            <a:spLocks noChangeArrowheads="1"/>
          </p:cNvSpPr>
          <p:nvPr/>
        </p:nvSpPr>
        <p:spPr bwMode="auto">
          <a:xfrm>
            <a:off x="6261262" y="2057400"/>
            <a:ext cx="609600" cy="4572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1027" name="Oval 99"/>
          <p:cNvSpPr>
            <a:spLocks noChangeArrowheads="1"/>
          </p:cNvSpPr>
          <p:nvPr/>
        </p:nvSpPr>
        <p:spPr bwMode="auto">
          <a:xfrm>
            <a:off x="4965862" y="1752600"/>
            <a:ext cx="609600" cy="4572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21028" name="AutoShape 100"/>
          <p:cNvCxnSpPr>
            <a:cxnSpLocks noChangeShapeType="1"/>
            <a:stCxn id="1021025" idx="6"/>
            <a:endCxn id="1021026" idx="2"/>
          </p:cNvCxnSpPr>
          <p:nvPr/>
        </p:nvCxnSpPr>
        <p:spPr bwMode="auto">
          <a:xfrm flipV="1">
            <a:off x="4368962" y="2286000"/>
            <a:ext cx="1879600" cy="304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1029" name="AutoShape 101"/>
          <p:cNvCxnSpPr>
            <a:cxnSpLocks noChangeShapeType="1"/>
            <a:stCxn id="1021026" idx="2"/>
            <a:endCxn id="1021027" idx="5"/>
          </p:cNvCxnSpPr>
          <p:nvPr/>
        </p:nvCxnSpPr>
        <p:spPr bwMode="auto">
          <a:xfrm flipH="1" flipV="1">
            <a:off x="5486562" y="2155825"/>
            <a:ext cx="762000" cy="130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89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1025" grpId="0" animBg="1"/>
      <p:bldP spid="1021026" grpId="0" animBg="1"/>
      <p:bldP spid="102102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ChangeArrowheads="1"/>
          </p:cNvSpPr>
          <p:nvPr/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l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 sz="2800" b="0" dirty="0">
                <a:latin typeface="Arial" charset="0"/>
              </a:rPr>
              <a:t>Running </a:t>
            </a:r>
            <a:r>
              <a:rPr lang="en-US" sz="2800" b="0" dirty="0" err="1">
                <a:latin typeface="Arial" charset="0"/>
              </a:rPr>
              <a:t>Dijkstra</a:t>
            </a:r>
            <a:r>
              <a:rPr lang="en-US" sz="2800" b="0" dirty="0">
                <a:latin typeface="Arial" charset="0"/>
              </a:rPr>
              <a:t> at node A gives the shortest path from A to all destinations</a:t>
            </a:r>
          </a:p>
          <a:p>
            <a:pPr marL="457200" indent="-457200" algn="l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 sz="2800" b="0" dirty="0">
                <a:latin typeface="Arial" charset="0"/>
              </a:rPr>
              <a:t>We then construct the </a:t>
            </a:r>
            <a:r>
              <a:rPr lang="en-US" sz="2800" b="0" i="1" dirty="0">
                <a:latin typeface="Arial" charset="0"/>
              </a:rPr>
              <a:t>forwarding table</a:t>
            </a:r>
            <a:endParaRPr lang="en-US" b="0" dirty="0">
              <a:latin typeface="Arial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Forwarding Table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3276600"/>
            <a:ext cx="3571875" cy="2236788"/>
            <a:chOff x="336" y="2400"/>
            <a:chExt cx="2250" cy="1409"/>
          </a:xfrm>
        </p:grpSpPr>
        <p:sp>
          <p:nvSpPr>
            <p:cNvPr id="61468" name="Freeform 5"/>
            <p:cNvSpPr>
              <a:spLocks/>
            </p:cNvSpPr>
            <p:nvPr/>
          </p:nvSpPr>
          <p:spPr bwMode="auto">
            <a:xfrm>
              <a:off x="336" y="2400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9" name="Freeform 6"/>
            <p:cNvSpPr>
              <a:spLocks/>
            </p:cNvSpPr>
            <p:nvPr/>
          </p:nvSpPr>
          <p:spPr bwMode="auto">
            <a:xfrm>
              <a:off x="672" y="29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0" name="Oval 7"/>
            <p:cNvSpPr>
              <a:spLocks noChangeArrowheads="1"/>
            </p:cNvSpPr>
            <p:nvPr/>
          </p:nvSpPr>
          <p:spPr bwMode="auto">
            <a:xfrm>
              <a:off x="412" y="3191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1" name="Line 8"/>
            <p:cNvSpPr>
              <a:spLocks noChangeShapeType="1"/>
            </p:cNvSpPr>
            <p:nvPr/>
          </p:nvSpPr>
          <p:spPr bwMode="auto">
            <a:xfrm>
              <a:off x="412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2" name="Line 9"/>
            <p:cNvSpPr>
              <a:spLocks noChangeShapeType="1"/>
            </p:cNvSpPr>
            <p:nvPr/>
          </p:nvSpPr>
          <p:spPr bwMode="auto">
            <a:xfrm>
              <a:off x="725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3" name="Rectangle 10"/>
            <p:cNvSpPr>
              <a:spLocks noChangeArrowheads="1"/>
            </p:cNvSpPr>
            <p:nvPr/>
          </p:nvSpPr>
          <p:spPr bwMode="auto">
            <a:xfrm>
              <a:off x="412" y="3184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61474" name="Oval 11"/>
            <p:cNvSpPr>
              <a:spLocks noChangeArrowheads="1"/>
            </p:cNvSpPr>
            <p:nvPr/>
          </p:nvSpPr>
          <p:spPr bwMode="auto">
            <a:xfrm>
              <a:off x="409" y="3125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5" name="Oval 12"/>
            <p:cNvSpPr>
              <a:spLocks noChangeArrowheads="1"/>
            </p:cNvSpPr>
            <p:nvPr/>
          </p:nvSpPr>
          <p:spPr bwMode="auto">
            <a:xfrm>
              <a:off x="886" y="3578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6" name="Line 13"/>
            <p:cNvSpPr>
              <a:spLocks noChangeShapeType="1"/>
            </p:cNvSpPr>
            <p:nvPr/>
          </p:nvSpPr>
          <p:spPr bwMode="auto">
            <a:xfrm>
              <a:off x="886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7" name="Line 14"/>
            <p:cNvSpPr>
              <a:spLocks noChangeShapeType="1"/>
            </p:cNvSpPr>
            <p:nvPr/>
          </p:nvSpPr>
          <p:spPr bwMode="auto">
            <a:xfrm>
              <a:off x="1199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8" name="Rectangle 15"/>
            <p:cNvSpPr>
              <a:spLocks noChangeArrowheads="1"/>
            </p:cNvSpPr>
            <p:nvPr/>
          </p:nvSpPr>
          <p:spPr bwMode="auto">
            <a:xfrm>
              <a:off x="886" y="3571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61479" name="Oval 16"/>
            <p:cNvSpPr>
              <a:spLocks noChangeArrowheads="1"/>
            </p:cNvSpPr>
            <p:nvPr/>
          </p:nvSpPr>
          <p:spPr bwMode="auto">
            <a:xfrm>
              <a:off x="883" y="3512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0" name="Oval 17"/>
            <p:cNvSpPr>
              <a:spLocks noChangeArrowheads="1"/>
            </p:cNvSpPr>
            <p:nvPr/>
          </p:nvSpPr>
          <p:spPr bwMode="auto">
            <a:xfrm>
              <a:off x="882" y="2888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1" name="Line 18"/>
            <p:cNvSpPr>
              <a:spLocks noChangeShapeType="1"/>
            </p:cNvSpPr>
            <p:nvPr/>
          </p:nvSpPr>
          <p:spPr bwMode="auto">
            <a:xfrm>
              <a:off x="882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2" name="Line 19"/>
            <p:cNvSpPr>
              <a:spLocks noChangeShapeType="1"/>
            </p:cNvSpPr>
            <p:nvPr/>
          </p:nvSpPr>
          <p:spPr bwMode="auto">
            <a:xfrm>
              <a:off x="1195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3" name="Rectangle 20"/>
            <p:cNvSpPr>
              <a:spLocks noChangeArrowheads="1"/>
            </p:cNvSpPr>
            <p:nvPr/>
          </p:nvSpPr>
          <p:spPr bwMode="auto">
            <a:xfrm>
              <a:off x="882" y="2881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61484" name="Oval 21"/>
            <p:cNvSpPr>
              <a:spLocks noChangeArrowheads="1"/>
            </p:cNvSpPr>
            <p:nvPr/>
          </p:nvSpPr>
          <p:spPr bwMode="auto">
            <a:xfrm>
              <a:off x="879" y="2822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5" name="Oval 22"/>
            <p:cNvSpPr>
              <a:spLocks noChangeArrowheads="1"/>
            </p:cNvSpPr>
            <p:nvPr/>
          </p:nvSpPr>
          <p:spPr bwMode="auto">
            <a:xfrm>
              <a:off x="1565" y="2884"/>
              <a:ext cx="312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6" name="Line 23"/>
            <p:cNvSpPr>
              <a:spLocks noChangeShapeType="1"/>
            </p:cNvSpPr>
            <p:nvPr/>
          </p:nvSpPr>
          <p:spPr bwMode="auto">
            <a:xfrm>
              <a:off x="1565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7" name="Line 24"/>
            <p:cNvSpPr>
              <a:spLocks noChangeShapeType="1"/>
            </p:cNvSpPr>
            <p:nvPr/>
          </p:nvSpPr>
          <p:spPr bwMode="auto">
            <a:xfrm>
              <a:off x="1877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8" name="Rectangle 25"/>
            <p:cNvSpPr>
              <a:spLocks noChangeArrowheads="1"/>
            </p:cNvSpPr>
            <p:nvPr/>
          </p:nvSpPr>
          <p:spPr bwMode="auto">
            <a:xfrm>
              <a:off x="1565" y="2877"/>
              <a:ext cx="309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61489" name="Oval 26"/>
            <p:cNvSpPr>
              <a:spLocks noChangeArrowheads="1"/>
            </p:cNvSpPr>
            <p:nvPr/>
          </p:nvSpPr>
          <p:spPr bwMode="auto">
            <a:xfrm>
              <a:off x="1568" y="2821"/>
              <a:ext cx="312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0" name="Oval 27"/>
            <p:cNvSpPr>
              <a:spLocks noChangeArrowheads="1"/>
            </p:cNvSpPr>
            <p:nvPr/>
          </p:nvSpPr>
          <p:spPr bwMode="auto">
            <a:xfrm>
              <a:off x="1575" y="3575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1" name="Line 28"/>
            <p:cNvSpPr>
              <a:spLocks noChangeShapeType="1"/>
            </p:cNvSpPr>
            <p:nvPr/>
          </p:nvSpPr>
          <p:spPr bwMode="auto">
            <a:xfrm>
              <a:off x="1575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2" name="Line 29"/>
            <p:cNvSpPr>
              <a:spLocks noChangeShapeType="1"/>
            </p:cNvSpPr>
            <p:nvPr/>
          </p:nvSpPr>
          <p:spPr bwMode="auto">
            <a:xfrm>
              <a:off x="1888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3" name="Rectangle 30"/>
            <p:cNvSpPr>
              <a:spLocks noChangeArrowheads="1"/>
            </p:cNvSpPr>
            <p:nvPr/>
          </p:nvSpPr>
          <p:spPr bwMode="auto">
            <a:xfrm>
              <a:off x="1575" y="3568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61494" name="Oval 31"/>
            <p:cNvSpPr>
              <a:spLocks noChangeArrowheads="1"/>
            </p:cNvSpPr>
            <p:nvPr/>
          </p:nvSpPr>
          <p:spPr bwMode="auto">
            <a:xfrm>
              <a:off x="1572" y="3509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5" name="Oval 32"/>
            <p:cNvSpPr>
              <a:spLocks noChangeArrowheads="1"/>
            </p:cNvSpPr>
            <p:nvPr/>
          </p:nvSpPr>
          <p:spPr bwMode="auto">
            <a:xfrm>
              <a:off x="2140" y="3234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6" name="Line 33"/>
            <p:cNvSpPr>
              <a:spLocks noChangeShapeType="1"/>
            </p:cNvSpPr>
            <p:nvPr/>
          </p:nvSpPr>
          <p:spPr bwMode="auto">
            <a:xfrm>
              <a:off x="2140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7" name="Line 34"/>
            <p:cNvSpPr>
              <a:spLocks noChangeShapeType="1"/>
            </p:cNvSpPr>
            <p:nvPr/>
          </p:nvSpPr>
          <p:spPr bwMode="auto">
            <a:xfrm>
              <a:off x="2453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8" name="Rectangle 35"/>
            <p:cNvSpPr>
              <a:spLocks noChangeArrowheads="1"/>
            </p:cNvSpPr>
            <p:nvPr/>
          </p:nvSpPr>
          <p:spPr bwMode="auto">
            <a:xfrm>
              <a:off x="2140" y="3227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61499" name="Oval 36"/>
            <p:cNvSpPr>
              <a:spLocks noChangeArrowheads="1"/>
            </p:cNvSpPr>
            <p:nvPr/>
          </p:nvSpPr>
          <p:spPr bwMode="auto">
            <a:xfrm>
              <a:off x="2137" y="3168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0" name="Freeform 37"/>
            <p:cNvSpPr>
              <a:spLocks/>
            </p:cNvSpPr>
            <p:nvPr/>
          </p:nvSpPr>
          <p:spPr bwMode="auto">
            <a:xfrm>
              <a:off x="1731" y="2976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1" name="Freeform 38"/>
            <p:cNvSpPr>
              <a:spLocks/>
            </p:cNvSpPr>
            <p:nvPr/>
          </p:nvSpPr>
          <p:spPr bwMode="auto">
            <a:xfrm>
              <a:off x="1038" y="2982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2" name="Freeform 39"/>
            <p:cNvSpPr>
              <a:spLocks/>
            </p:cNvSpPr>
            <p:nvPr/>
          </p:nvSpPr>
          <p:spPr bwMode="auto">
            <a:xfrm>
              <a:off x="1203" y="2967"/>
              <a:ext cx="504" cy="600"/>
            </a:xfrm>
            <a:custGeom>
              <a:avLst/>
              <a:gdLst>
                <a:gd name="T0" fmla="*/ 0 w 378"/>
                <a:gd name="T1" fmla="*/ 7134 h 174"/>
                <a:gd name="T2" fmla="*/ 89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3" name="Freeform 40"/>
            <p:cNvSpPr>
              <a:spLocks/>
            </p:cNvSpPr>
            <p:nvPr/>
          </p:nvSpPr>
          <p:spPr bwMode="auto">
            <a:xfrm>
              <a:off x="1890" y="3312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4" name="Freeform 41"/>
            <p:cNvSpPr>
              <a:spLocks/>
            </p:cNvSpPr>
            <p:nvPr/>
          </p:nvSpPr>
          <p:spPr bwMode="auto">
            <a:xfrm>
              <a:off x="1209" y="359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5" name="Freeform 42"/>
            <p:cNvSpPr>
              <a:spLocks/>
            </p:cNvSpPr>
            <p:nvPr/>
          </p:nvSpPr>
          <p:spPr bwMode="auto">
            <a:xfrm>
              <a:off x="618" y="3273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6" name="Freeform 43"/>
            <p:cNvSpPr>
              <a:spLocks/>
            </p:cNvSpPr>
            <p:nvPr/>
          </p:nvSpPr>
          <p:spPr bwMode="auto">
            <a:xfrm>
              <a:off x="1203" y="290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7" name="Freeform 44"/>
            <p:cNvSpPr>
              <a:spLocks/>
            </p:cNvSpPr>
            <p:nvPr/>
          </p:nvSpPr>
          <p:spPr bwMode="auto">
            <a:xfrm>
              <a:off x="1878" y="2904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8" name="Freeform 45"/>
            <p:cNvSpPr>
              <a:spLocks/>
            </p:cNvSpPr>
            <p:nvPr/>
          </p:nvSpPr>
          <p:spPr bwMode="auto">
            <a:xfrm>
              <a:off x="561" y="2475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509" name="Group 46"/>
            <p:cNvGrpSpPr>
              <a:grpSpLocks/>
            </p:cNvGrpSpPr>
            <p:nvPr/>
          </p:nvGrpSpPr>
          <p:grpSpPr bwMode="auto">
            <a:xfrm>
              <a:off x="457" y="3089"/>
              <a:ext cx="212" cy="231"/>
              <a:chOff x="2950" y="2441"/>
              <a:chExt cx="215" cy="231"/>
            </a:xfrm>
          </p:grpSpPr>
          <p:sp>
            <p:nvSpPr>
              <p:cNvPr id="61537" name="Rectangle 4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8" name="Text Box 48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61510" name="Group 49"/>
            <p:cNvGrpSpPr>
              <a:grpSpLocks/>
            </p:cNvGrpSpPr>
            <p:nvPr/>
          </p:nvGrpSpPr>
          <p:grpSpPr bwMode="auto">
            <a:xfrm>
              <a:off x="1627" y="3473"/>
              <a:ext cx="212" cy="231"/>
              <a:chOff x="2950" y="2441"/>
              <a:chExt cx="215" cy="231"/>
            </a:xfrm>
          </p:grpSpPr>
          <p:sp>
            <p:nvSpPr>
              <p:cNvPr id="61535" name="Rectangle 5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6" name="Text Box 51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61511" name="Group 52"/>
            <p:cNvGrpSpPr>
              <a:grpSpLocks/>
            </p:cNvGrpSpPr>
            <p:nvPr/>
          </p:nvGrpSpPr>
          <p:grpSpPr bwMode="auto">
            <a:xfrm>
              <a:off x="942" y="3470"/>
              <a:ext cx="220" cy="231"/>
              <a:chOff x="2946" y="2441"/>
              <a:chExt cx="223" cy="231"/>
            </a:xfrm>
          </p:grpSpPr>
          <p:sp>
            <p:nvSpPr>
              <p:cNvPr id="61533" name="Rectangle 5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4" name="Text Box 54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61512" name="Group 55"/>
            <p:cNvGrpSpPr>
              <a:grpSpLocks/>
            </p:cNvGrpSpPr>
            <p:nvPr/>
          </p:nvGrpSpPr>
          <p:grpSpPr bwMode="auto">
            <a:xfrm>
              <a:off x="1617" y="2783"/>
              <a:ext cx="220" cy="231"/>
              <a:chOff x="2946" y="2441"/>
              <a:chExt cx="223" cy="231"/>
            </a:xfrm>
          </p:grpSpPr>
          <p:sp>
            <p:nvSpPr>
              <p:cNvPr id="61531" name="Rectangle 5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2" name="Text Box 57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61513" name="Group 58"/>
            <p:cNvGrpSpPr>
              <a:grpSpLocks/>
            </p:cNvGrpSpPr>
            <p:nvPr/>
          </p:nvGrpSpPr>
          <p:grpSpPr bwMode="auto">
            <a:xfrm>
              <a:off x="938" y="2783"/>
              <a:ext cx="212" cy="231"/>
              <a:chOff x="2951" y="2441"/>
              <a:chExt cx="215" cy="231"/>
            </a:xfrm>
          </p:grpSpPr>
          <p:sp>
            <p:nvSpPr>
              <p:cNvPr id="61529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0" name="Text Box 60"/>
              <p:cNvSpPr txBox="1">
                <a:spLocks noChangeArrowheads="1"/>
              </p:cNvSpPr>
              <p:nvPr/>
            </p:nvSpPr>
            <p:spPr bwMode="auto">
              <a:xfrm>
                <a:off x="2951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61514" name="Group 61"/>
            <p:cNvGrpSpPr>
              <a:grpSpLocks/>
            </p:cNvGrpSpPr>
            <p:nvPr/>
          </p:nvGrpSpPr>
          <p:grpSpPr bwMode="auto">
            <a:xfrm>
              <a:off x="2204" y="3131"/>
              <a:ext cx="204" cy="231"/>
              <a:chOff x="2954" y="2441"/>
              <a:chExt cx="207" cy="231"/>
            </a:xfrm>
          </p:grpSpPr>
          <p:sp>
            <p:nvSpPr>
              <p:cNvPr id="61527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28" name="Text Box 63"/>
              <p:cNvSpPr txBox="1">
                <a:spLocks noChangeArrowheads="1"/>
              </p:cNvSpPr>
              <p:nvPr/>
            </p:nvSpPr>
            <p:spPr bwMode="auto">
              <a:xfrm>
                <a:off x="2954" y="2441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61515" name="Text Box 64"/>
            <p:cNvSpPr txBox="1">
              <a:spLocks noChangeArrowheads="1"/>
            </p:cNvSpPr>
            <p:nvPr/>
          </p:nvSpPr>
          <p:spPr bwMode="auto">
            <a:xfrm>
              <a:off x="667" y="289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61516" name="Text Box 65"/>
            <p:cNvSpPr txBox="1">
              <a:spLocks noChangeArrowheads="1"/>
            </p:cNvSpPr>
            <p:nvPr/>
          </p:nvSpPr>
          <p:spPr bwMode="auto">
            <a:xfrm>
              <a:off x="1015" y="31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61517" name="Text Box 66"/>
            <p:cNvSpPr txBox="1">
              <a:spLocks noChangeArrowheads="1"/>
            </p:cNvSpPr>
            <p:nvPr/>
          </p:nvSpPr>
          <p:spPr bwMode="auto">
            <a:xfrm>
              <a:off x="580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61518" name="Text Box 67"/>
            <p:cNvSpPr txBox="1">
              <a:spLocks noChangeArrowheads="1"/>
            </p:cNvSpPr>
            <p:nvPr/>
          </p:nvSpPr>
          <p:spPr bwMode="auto">
            <a:xfrm>
              <a:off x="1399" y="320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61519" name="Text Box 68"/>
            <p:cNvSpPr txBox="1">
              <a:spLocks noChangeArrowheads="1"/>
            </p:cNvSpPr>
            <p:nvPr/>
          </p:nvSpPr>
          <p:spPr bwMode="auto">
            <a:xfrm>
              <a:off x="1336" y="356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61520" name="Text Box 69"/>
            <p:cNvSpPr txBox="1">
              <a:spLocks noChangeArrowheads="1"/>
            </p:cNvSpPr>
            <p:nvPr/>
          </p:nvSpPr>
          <p:spPr bwMode="auto">
            <a:xfrm>
              <a:off x="1696" y="31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61521" name="Text Box 70"/>
            <p:cNvSpPr txBox="1">
              <a:spLocks noChangeArrowheads="1"/>
            </p:cNvSpPr>
            <p:nvPr/>
          </p:nvSpPr>
          <p:spPr bwMode="auto">
            <a:xfrm>
              <a:off x="2056" y="339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61522" name="Text Box 71"/>
            <p:cNvSpPr txBox="1">
              <a:spLocks noChangeArrowheads="1"/>
            </p:cNvSpPr>
            <p:nvPr/>
          </p:nvSpPr>
          <p:spPr bwMode="auto">
            <a:xfrm>
              <a:off x="2029" y="286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61523" name="Text Box 72"/>
            <p:cNvSpPr txBox="1">
              <a:spLocks noChangeArrowheads="1"/>
            </p:cNvSpPr>
            <p:nvPr/>
          </p:nvSpPr>
          <p:spPr bwMode="auto">
            <a:xfrm>
              <a:off x="1294" y="27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61524" name="Text Box 73"/>
            <p:cNvSpPr txBox="1">
              <a:spLocks noChangeArrowheads="1"/>
            </p:cNvSpPr>
            <p:nvPr/>
          </p:nvSpPr>
          <p:spPr bwMode="auto">
            <a:xfrm>
              <a:off x="943" y="244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61525" name="Line 74"/>
            <p:cNvSpPr>
              <a:spLocks noChangeShapeType="1"/>
            </p:cNvSpPr>
            <p:nvPr/>
          </p:nvSpPr>
          <p:spPr bwMode="auto">
            <a:xfrm>
              <a:off x="612" y="3261"/>
              <a:ext cx="282" cy="2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6" name="Line 75"/>
            <p:cNvSpPr>
              <a:spLocks noChangeShapeType="1"/>
            </p:cNvSpPr>
            <p:nvPr/>
          </p:nvSpPr>
          <p:spPr bwMode="auto">
            <a:xfrm flipV="1">
              <a:off x="672" y="2973"/>
              <a:ext cx="312" cy="1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49324" name="Group 76"/>
          <p:cNvGraphicFramePr>
            <a:graphicFrameLocks noGrp="1"/>
          </p:cNvGraphicFramePr>
          <p:nvPr/>
        </p:nvGraphicFramePr>
        <p:xfrm>
          <a:off x="4724400" y="3124200"/>
          <a:ext cx="3505200" cy="3124200"/>
        </p:xfrm>
        <a:graphic>
          <a:graphicData uri="http://schemas.openxmlformats.org/drawingml/2006/table">
            <a:tbl>
              <a:tblPr/>
              <a:tblGrid>
                <a:gridCol w="1898650"/>
                <a:gridCol w="160655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Destination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Link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(A,B)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(A,D)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(A,D)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(A,D)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(A,D)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8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0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#1: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60538"/>
            <a:ext cx="8839200" cy="441166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How many messages needed to flood link state messages?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O(N x E), where N is #nodes; E is #edges in graph</a:t>
            </a:r>
            <a:br>
              <a:rPr lang="en-US" dirty="0" smtClean="0">
                <a:solidFill>
                  <a:srgbClr val="000090"/>
                </a:solidFill>
              </a:rPr>
            </a:br>
            <a:endParaRPr lang="en-US" sz="2400" dirty="0" smtClean="0"/>
          </a:p>
          <a:p>
            <a:r>
              <a:rPr lang="en-US" sz="2400" dirty="0" smtClean="0"/>
              <a:t>Processing complexity for </a:t>
            </a:r>
            <a:r>
              <a:rPr lang="en-US" sz="2400" dirty="0" err="1" smtClean="0"/>
              <a:t>Dijkstra’s</a:t>
            </a:r>
            <a:r>
              <a:rPr lang="en-US" sz="2400" dirty="0" smtClean="0"/>
              <a:t> algorithm?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90"/>
                </a:solidFill>
              </a:rPr>
              <a:t>O(N</a:t>
            </a:r>
            <a:r>
              <a:rPr lang="en-US" baseline="30000" dirty="0" smtClean="0">
                <a:solidFill>
                  <a:srgbClr val="000090"/>
                </a:solidFill>
              </a:rPr>
              <a:t>2</a:t>
            </a:r>
            <a:r>
              <a:rPr lang="en-US" dirty="0" smtClean="0">
                <a:solidFill>
                  <a:srgbClr val="000090"/>
                </a:solidFill>
              </a:rPr>
              <a:t>), because we check all nodes w not in S at each iteration and we have O(N) iterations</a:t>
            </a:r>
            <a:endParaRPr lang="en-US" dirty="0">
              <a:solidFill>
                <a:srgbClr val="00009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90"/>
                </a:solidFill>
              </a:rPr>
              <a:t>more </a:t>
            </a:r>
            <a:r>
              <a:rPr lang="en-US" dirty="0">
                <a:solidFill>
                  <a:srgbClr val="000090"/>
                </a:solidFill>
              </a:rPr>
              <a:t>efficient implementations: O(N log(N)</a:t>
            </a:r>
            <a:r>
              <a:rPr lang="en-US" dirty="0" smtClean="0">
                <a:solidFill>
                  <a:srgbClr val="000090"/>
                </a:solidFill>
              </a:rPr>
              <a:t>)</a:t>
            </a:r>
            <a:br>
              <a:rPr lang="en-US" dirty="0" smtClean="0">
                <a:solidFill>
                  <a:srgbClr val="000090"/>
                </a:solidFill>
              </a:rPr>
            </a:br>
            <a:endParaRPr lang="en-US" sz="2400" dirty="0" smtClean="0"/>
          </a:p>
          <a:p>
            <a:r>
              <a:rPr lang="en-US" sz="2400" dirty="0" smtClean="0"/>
              <a:t>How many entries in the LS topology database? </a:t>
            </a:r>
            <a:r>
              <a:rPr lang="en-US" dirty="0" smtClean="0">
                <a:solidFill>
                  <a:srgbClr val="000090"/>
                </a:solidFill>
              </a:rPr>
              <a:t>O(E)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 </a:t>
            </a:r>
          </a:p>
          <a:p>
            <a:r>
              <a:rPr lang="en-US" sz="2400" dirty="0" smtClean="0"/>
              <a:t>How many entries in the forwarding table? </a:t>
            </a:r>
            <a:r>
              <a:rPr lang="en-US" dirty="0" smtClean="0">
                <a:solidFill>
                  <a:srgbClr val="000090"/>
                </a:solidFill>
              </a:rPr>
              <a:t>O(N)</a:t>
            </a:r>
          </a:p>
          <a:p>
            <a:endParaRPr lang="en-US" sz="2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61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Inconsistent link-state database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Some routers know about failure before others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The shortest paths are no longer consistent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Can cause transient </a:t>
            </a:r>
            <a:r>
              <a:rPr lang="en-US" dirty="0">
                <a:solidFill>
                  <a:srgbClr val="FF6600"/>
                </a:solidFill>
                <a:latin typeface="Arial" charset="0"/>
                <a:ea typeface="Arial" charset="0"/>
                <a:cs typeface="Arial" charset="0"/>
              </a:rPr>
              <a:t>forwarding loops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Issue#2: Transient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Disruptions</a:t>
            </a:r>
          </a:p>
        </p:txBody>
      </p:sp>
      <p:grpSp>
        <p:nvGrpSpPr>
          <p:cNvPr id="2" name="Group 126"/>
          <p:cNvGrpSpPr>
            <a:grpSpLocks/>
          </p:cNvGrpSpPr>
          <p:nvPr/>
        </p:nvGrpSpPr>
        <p:grpSpPr bwMode="auto">
          <a:xfrm>
            <a:off x="838200" y="3429000"/>
            <a:ext cx="3571875" cy="2236788"/>
            <a:chOff x="528" y="2160"/>
            <a:chExt cx="2250" cy="1409"/>
          </a:xfrm>
        </p:grpSpPr>
        <p:sp>
          <p:nvSpPr>
            <p:cNvPr id="80969" name="Freeform 4"/>
            <p:cNvSpPr>
              <a:spLocks/>
            </p:cNvSpPr>
            <p:nvPr/>
          </p:nvSpPr>
          <p:spPr bwMode="auto">
            <a:xfrm>
              <a:off x="528" y="2160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0" name="Freeform 5"/>
            <p:cNvSpPr>
              <a:spLocks/>
            </p:cNvSpPr>
            <p:nvPr/>
          </p:nvSpPr>
          <p:spPr bwMode="auto">
            <a:xfrm>
              <a:off x="864" y="270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1" name="Oval 6"/>
            <p:cNvSpPr>
              <a:spLocks noChangeArrowheads="1"/>
            </p:cNvSpPr>
            <p:nvPr/>
          </p:nvSpPr>
          <p:spPr bwMode="auto">
            <a:xfrm>
              <a:off x="604" y="2951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2" name="Line 7"/>
            <p:cNvSpPr>
              <a:spLocks noChangeShapeType="1"/>
            </p:cNvSpPr>
            <p:nvPr/>
          </p:nvSpPr>
          <p:spPr bwMode="auto">
            <a:xfrm>
              <a:off x="604" y="294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3" name="Line 8"/>
            <p:cNvSpPr>
              <a:spLocks noChangeShapeType="1"/>
            </p:cNvSpPr>
            <p:nvPr/>
          </p:nvSpPr>
          <p:spPr bwMode="auto">
            <a:xfrm>
              <a:off x="917" y="294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4" name="Rectangle 9"/>
            <p:cNvSpPr>
              <a:spLocks noChangeArrowheads="1"/>
            </p:cNvSpPr>
            <p:nvPr/>
          </p:nvSpPr>
          <p:spPr bwMode="auto">
            <a:xfrm>
              <a:off x="604" y="2944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80975" name="Oval 10"/>
            <p:cNvSpPr>
              <a:spLocks noChangeArrowheads="1"/>
            </p:cNvSpPr>
            <p:nvPr/>
          </p:nvSpPr>
          <p:spPr bwMode="auto">
            <a:xfrm>
              <a:off x="601" y="2885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6" name="Oval 11"/>
            <p:cNvSpPr>
              <a:spLocks noChangeArrowheads="1"/>
            </p:cNvSpPr>
            <p:nvPr/>
          </p:nvSpPr>
          <p:spPr bwMode="auto">
            <a:xfrm>
              <a:off x="1078" y="3338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7" name="Line 12"/>
            <p:cNvSpPr>
              <a:spLocks noChangeShapeType="1"/>
            </p:cNvSpPr>
            <p:nvPr/>
          </p:nvSpPr>
          <p:spPr bwMode="auto">
            <a:xfrm>
              <a:off x="1078" y="333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8" name="Line 13"/>
            <p:cNvSpPr>
              <a:spLocks noChangeShapeType="1"/>
            </p:cNvSpPr>
            <p:nvPr/>
          </p:nvSpPr>
          <p:spPr bwMode="auto">
            <a:xfrm>
              <a:off x="1391" y="333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9" name="Rectangle 14"/>
            <p:cNvSpPr>
              <a:spLocks noChangeArrowheads="1"/>
            </p:cNvSpPr>
            <p:nvPr/>
          </p:nvSpPr>
          <p:spPr bwMode="auto">
            <a:xfrm>
              <a:off x="1078" y="3331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80980" name="Oval 15"/>
            <p:cNvSpPr>
              <a:spLocks noChangeArrowheads="1"/>
            </p:cNvSpPr>
            <p:nvPr/>
          </p:nvSpPr>
          <p:spPr bwMode="auto">
            <a:xfrm>
              <a:off x="1075" y="3272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1" name="Oval 16"/>
            <p:cNvSpPr>
              <a:spLocks noChangeArrowheads="1"/>
            </p:cNvSpPr>
            <p:nvPr/>
          </p:nvSpPr>
          <p:spPr bwMode="auto">
            <a:xfrm>
              <a:off x="1074" y="2648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2" name="Line 17"/>
            <p:cNvSpPr>
              <a:spLocks noChangeShapeType="1"/>
            </p:cNvSpPr>
            <p:nvPr/>
          </p:nvSpPr>
          <p:spPr bwMode="auto">
            <a:xfrm>
              <a:off x="1074" y="264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3" name="Line 18"/>
            <p:cNvSpPr>
              <a:spLocks noChangeShapeType="1"/>
            </p:cNvSpPr>
            <p:nvPr/>
          </p:nvSpPr>
          <p:spPr bwMode="auto">
            <a:xfrm>
              <a:off x="1387" y="264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4" name="Rectangle 19"/>
            <p:cNvSpPr>
              <a:spLocks noChangeArrowheads="1"/>
            </p:cNvSpPr>
            <p:nvPr/>
          </p:nvSpPr>
          <p:spPr bwMode="auto">
            <a:xfrm>
              <a:off x="1074" y="2641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80985" name="Oval 20"/>
            <p:cNvSpPr>
              <a:spLocks noChangeArrowheads="1"/>
            </p:cNvSpPr>
            <p:nvPr/>
          </p:nvSpPr>
          <p:spPr bwMode="auto">
            <a:xfrm>
              <a:off x="1071" y="2582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6" name="Oval 21"/>
            <p:cNvSpPr>
              <a:spLocks noChangeArrowheads="1"/>
            </p:cNvSpPr>
            <p:nvPr/>
          </p:nvSpPr>
          <p:spPr bwMode="auto">
            <a:xfrm>
              <a:off x="1757" y="2644"/>
              <a:ext cx="312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7" name="Line 22"/>
            <p:cNvSpPr>
              <a:spLocks noChangeShapeType="1"/>
            </p:cNvSpPr>
            <p:nvPr/>
          </p:nvSpPr>
          <p:spPr bwMode="auto">
            <a:xfrm>
              <a:off x="1757" y="263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8" name="Line 23"/>
            <p:cNvSpPr>
              <a:spLocks noChangeShapeType="1"/>
            </p:cNvSpPr>
            <p:nvPr/>
          </p:nvSpPr>
          <p:spPr bwMode="auto">
            <a:xfrm>
              <a:off x="2069" y="263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9" name="Rectangle 24"/>
            <p:cNvSpPr>
              <a:spLocks noChangeArrowheads="1"/>
            </p:cNvSpPr>
            <p:nvPr/>
          </p:nvSpPr>
          <p:spPr bwMode="auto">
            <a:xfrm>
              <a:off x="1757" y="2637"/>
              <a:ext cx="309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80990" name="Oval 25"/>
            <p:cNvSpPr>
              <a:spLocks noChangeArrowheads="1"/>
            </p:cNvSpPr>
            <p:nvPr/>
          </p:nvSpPr>
          <p:spPr bwMode="auto">
            <a:xfrm>
              <a:off x="1760" y="2581"/>
              <a:ext cx="312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1" name="Oval 26"/>
            <p:cNvSpPr>
              <a:spLocks noChangeArrowheads="1"/>
            </p:cNvSpPr>
            <p:nvPr/>
          </p:nvSpPr>
          <p:spPr bwMode="auto">
            <a:xfrm>
              <a:off x="1767" y="3335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2" name="Line 27"/>
            <p:cNvSpPr>
              <a:spLocks noChangeShapeType="1"/>
            </p:cNvSpPr>
            <p:nvPr/>
          </p:nvSpPr>
          <p:spPr bwMode="auto">
            <a:xfrm>
              <a:off x="1767" y="332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3" name="Line 28"/>
            <p:cNvSpPr>
              <a:spLocks noChangeShapeType="1"/>
            </p:cNvSpPr>
            <p:nvPr/>
          </p:nvSpPr>
          <p:spPr bwMode="auto">
            <a:xfrm>
              <a:off x="2080" y="332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4" name="Rectangle 29"/>
            <p:cNvSpPr>
              <a:spLocks noChangeArrowheads="1"/>
            </p:cNvSpPr>
            <p:nvPr/>
          </p:nvSpPr>
          <p:spPr bwMode="auto">
            <a:xfrm>
              <a:off x="1767" y="3328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80995" name="Oval 30"/>
            <p:cNvSpPr>
              <a:spLocks noChangeArrowheads="1"/>
            </p:cNvSpPr>
            <p:nvPr/>
          </p:nvSpPr>
          <p:spPr bwMode="auto">
            <a:xfrm>
              <a:off x="1764" y="3269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6" name="Oval 31"/>
            <p:cNvSpPr>
              <a:spLocks noChangeArrowheads="1"/>
            </p:cNvSpPr>
            <p:nvPr/>
          </p:nvSpPr>
          <p:spPr bwMode="auto">
            <a:xfrm>
              <a:off x="2332" y="2994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7" name="Line 32"/>
            <p:cNvSpPr>
              <a:spLocks noChangeShapeType="1"/>
            </p:cNvSpPr>
            <p:nvPr/>
          </p:nvSpPr>
          <p:spPr bwMode="auto">
            <a:xfrm>
              <a:off x="2332" y="29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8" name="Line 33"/>
            <p:cNvSpPr>
              <a:spLocks noChangeShapeType="1"/>
            </p:cNvSpPr>
            <p:nvPr/>
          </p:nvSpPr>
          <p:spPr bwMode="auto">
            <a:xfrm>
              <a:off x="2645" y="29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9" name="Rectangle 34"/>
            <p:cNvSpPr>
              <a:spLocks noChangeArrowheads="1"/>
            </p:cNvSpPr>
            <p:nvPr/>
          </p:nvSpPr>
          <p:spPr bwMode="auto">
            <a:xfrm>
              <a:off x="2332" y="2987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81000" name="Oval 35"/>
            <p:cNvSpPr>
              <a:spLocks noChangeArrowheads="1"/>
            </p:cNvSpPr>
            <p:nvPr/>
          </p:nvSpPr>
          <p:spPr bwMode="auto">
            <a:xfrm>
              <a:off x="2329" y="2928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1" name="Freeform 36"/>
            <p:cNvSpPr>
              <a:spLocks/>
            </p:cNvSpPr>
            <p:nvPr/>
          </p:nvSpPr>
          <p:spPr bwMode="auto">
            <a:xfrm>
              <a:off x="1923" y="2736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2" name="Freeform 37"/>
            <p:cNvSpPr>
              <a:spLocks/>
            </p:cNvSpPr>
            <p:nvPr/>
          </p:nvSpPr>
          <p:spPr bwMode="auto">
            <a:xfrm>
              <a:off x="1230" y="2742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3" name="Freeform 38"/>
            <p:cNvSpPr>
              <a:spLocks/>
            </p:cNvSpPr>
            <p:nvPr/>
          </p:nvSpPr>
          <p:spPr bwMode="auto">
            <a:xfrm>
              <a:off x="1395" y="2727"/>
              <a:ext cx="504" cy="600"/>
            </a:xfrm>
            <a:custGeom>
              <a:avLst/>
              <a:gdLst>
                <a:gd name="T0" fmla="*/ 0 w 378"/>
                <a:gd name="T1" fmla="*/ 7134 h 174"/>
                <a:gd name="T2" fmla="*/ 89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4" name="Freeform 39"/>
            <p:cNvSpPr>
              <a:spLocks/>
            </p:cNvSpPr>
            <p:nvPr/>
          </p:nvSpPr>
          <p:spPr bwMode="auto">
            <a:xfrm>
              <a:off x="2082" y="3072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5" name="Freeform 40"/>
            <p:cNvSpPr>
              <a:spLocks/>
            </p:cNvSpPr>
            <p:nvPr/>
          </p:nvSpPr>
          <p:spPr bwMode="auto">
            <a:xfrm>
              <a:off x="1401" y="335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6" name="Freeform 41"/>
            <p:cNvSpPr>
              <a:spLocks/>
            </p:cNvSpPr>
            <p:nvPr/>
          </p:nvSpPr>
          <p:spPr bwMode="auto">
            <a:xfrm>
              <a:off x="810" y="3033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7" name="Freeform 42"/>
            <p:cNvSpPr>
              <a:spLocks/>
            </p:cNvSpPr>
            <p:nvPr/>
          </p:nvSpPr>
          <p:spPr bwMode="auto">
            <a:xfrm>
              <a:off x="1395" y="266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8" name="Freeform 43"/>
            <p:cNvSpPr>
              <a:spLocks/>
            </p:cNvSpPr>
            <p:nvPr/>
          </p:nvSpPr>
          <p:spPr bwMode="auto">
            <a:xfrm>
              <a:off x="2070" y="2664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9" name="Freeform 44"/>
            <p:cNvSpPr>
              <a:spLocks/>
            </p:cNvSpPr>
            <p:nvPr/>
          </p:nvSpPr>
          <p:spPr bwMode="auto">
            <a:xfrm>
              <a:off x="753" y="2235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010" name="Group 45"/>
            <p:cNvGrpSpPr>
              <a:grpSpLocks/>
            </p:cNvGrpSpPr>
            <p:nvPr/>
          </p:nvGrpSpPr>
          <p:grpSpPr bwMode="auto">
            <a:xfrm>
              <a:off x="649" y="2849"/>
              <a:ext cx="212" cy="231"/>
              <a:chOff x="2950" y="2441"/>
              <a:chExt cx="215" cy="231"/>
            </a:xfrm>
          </p:grpSpPr>
          <p:sp>
            <p:nvSpPr>
              <p:cNvPr id="81027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28" name="Text Box 47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81011" name="Group 48"/>
            <p:cNvGrpSpPr>
              <a:grpSpLocks/>
            </p:cNvGrpSpPr>
            <p:nvPr/>
          </p:nvGrpSpPr>
          <p:grpSpPr bwMode="auto">
            <a:xfrm>
              <a:off x="1819" y="3233"/>
              <a:ext cx="212" cy="231"/>
              <a:chOff x="2950" y="2441"/>
              <a:chExt cx="215" cy="231"/>
            </a:xfrm>
          </p:grpSpPr>
          <p:sp>
            <p:nvSpPr>
              <p:cNvPr id="81025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26" name="Text Box 50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81012" name="Group 51"/>
            <p:cNvGrpSpPr>
              <a:grpSpLocks/>
            </p:cNvGrpSpPr>
            <p:nvPr/>
          </p:nvGrpSpPr>
          <p:grpSpPr bwMode="auto">
            <a:xfrm>
              <a:off x="1134" y="3230"/>
              <a:ext cx="220" cy="231"/>
              <a:chOff x="2946" y="2441"/>
              <a:chExt cx="223" cy="231"/>
            </a:xfrm>
          </p:grpSpPr>
          <p:sp>
            <p:nvSpPr>
              <p:cNvPr id="81023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24" name="Text Box 53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81013" name="Group 54"/>
            <p:cNvGrpSpPr>
              <a:grpSpLocks/>
            </p:cNvGrpSpPr>
            <p:nvPr/>
          </p:nvGrpSpPr>
          <p:grpSpPr bwMode="auto">
            <a:xfrm>
              <a:off x="1809" y="2543"/>
              <a:ext cx="220" cy="231"/>
              <a:chOff x="2946" y="2441"/>
              <a:chExt cx="223" cy="231"/>
            </a:xfrm>
          </p:grpSpPr>
          <p:sp>
            <p:nvSpPr>
              <p:cNvPr id="81021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22" name="Text Box 56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81014" name="Group 57"/>
            <p:cNvGrpSpPr>
              <a:grpSpLocks/>
            </p:cNvGrpSpPr>
            <p:nvPr/>
          </p:nvGrpSpPr>
          <p:grpSpPr bwMode="auto">
            <a:xfrm>
              <a:off x="1130" y="2543"/>
              <a:ext cx="212" cy="231"/>
              <a:chOff x="2951" y="2441"/>
              <a:chExt cx="215" cy="231"/>
            </a:xfrm>
          </p:grpSpPr>
          <p:sp>
            <p:nvSpPr>
              <p:cNvPr id="81019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20" name="Text Box 59"/>
              <p:cNvSpPr txBox="1">
                <a:spLocks noChangeArrowheads="1"/>
              </p:cNvSpPr>
              <p:nvPr/>
            </p:nvSpPr>
            <p:spPr bwMode="auto">
              <a:xfrm>
                <a:off x="2951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81015" name="Group 60"/>
            <p:cNvGrpSpPr>
              <a:grpSpLocks/>
            </p:cNvGrpSpPr>
            <p:nvPr/>
          </p:nvGrpSpPr>
          <p:grpSpPr bwMode="auto">
            <a:xfrm>
              <a:off x="2396" y="2891"/>
              <a:ext cx="204" cy="231"/>
              <a:chOff x="2954" y="2441"/>
              <a:chExt cx="207" cy="231"/>
            </a:xfrm>
          </p:grpSpPr>
          <p:sp>
            <p:nvSpPr>
              <p:cNvPr id="81017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18" name="Text Box 62"/>
              <p:cNvSpPr txBox="1">
                <a:spLocks noChangeArrowheads="1"/>
              </p:cNvSpPr>
              <p:nvPr/>
            </p:nvSpPr>
            <p:spPr bwMode="auto">
              <a:xfrm>
                <a:off x="2954" y="2441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81016" name="Line 63"/>
            <p:cNvSpPr>
              <a:spLocks noChangeShapeType="1"/>
            </p:cNvSpPr>
            <p:nvPr/>
          </p:nvSpPr>
          <p:spPr bwMode="auto">
            <a:xfrm>
              <a:off x="804" y="3021"/>
              <a:ext cx="282" cy="2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1900" name="Text Box 124"/>
          <p:cNvSpPr txBox="1">
            <a:spLocks noChangeArrowheads="1"/>
          </p:cNvSpPr>
          <p:nvPr/>
        </p:nvSpPr>
        <p:spPr bwMode="auto">
          <a:xfrm>
            <a:off x="609600" y="5745163"/>
            <a:ext cx="403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A and D think that this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is the path to C</a:t>
            </a:r>
          </a:p>
        </p:txBody>
      </p:sp>
      <p:sp>
        <p:nvSpPr>
          <p:cNvPr id="971901" name="Text Box 125"/>
          <p:cNvSpPr txBox="1">
            <a:spLocks noChangeArrowheads="1"/>
          </p:cNvSpPr>
          <p:nvPr/>
        </p:nvSpPr>
        <p:spPr bwMode="auto">
          <a:xfrm>
            <a:off x="4953000" y="5715000"/>
            <a:ext cx="358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</a:rPr>
              <a:t>E thinks that this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is the path to C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962525" y="3429000"/>
            <a:ext cx="3571875" cy="2236788"/>
            <a:chOff x="4962525" y="3429000"/>
            <a:chExt cx="3571875" cy="2236788"/>
          </a:xfrm>
        </p:grpSpPr>
        <p:grpSp>
          <p:nvGrpSpPr>
            <p:cNvPr id="3" name="Group 2"/>
            <p:cNvGrpSpPr/>
            <p:nvPr/>
          </p:nvGrpSpPr>
          <p:grpSpPr>
            <a:xfrm>
              <a:off x="4962525" y="3429000"/>
              <a:ext cx="3571875" cy="2236788"/>
              <a:chOff x="4962525" y="3429000"/>
              <a:chExt cx="3571875" cy="2236788"/>
            </a:xfrm>
          </p:grpSpPr>
          <p:sp>
            <p:nvSpPr>
              <p:cNvPr id="80909" name="Freeform 64"/>
              <p:cNvSpPr>
                <a:spLocks/>
              </p:cNvSpPr>
              <p:nvPr/>
            </p:nvSpPr>
            <p:spPr bwMode="auto">
              <a:xfrm>
                <a:off x="4962525" y="3429000"/>
                <a:ext cx="3571875" cy="2236788"/>
              </a:xfrm>
              <a:custGeom>
                <a:avLst/>
                <a:gdLst>
                  <a:gd name="T0" fmla="*/ 0 w 2250"/>
                  <a:gd name="T1" fmla="*/ 624 h 1409"/>
                  <a:gd name="T2" fmla="*/ 219 w 2250"/>
                  <a:gd name="T3" fmla="*/ 321 h 1409"/>
                  <a:gd name="T4" fmla="*/ 529 w 2250"/>
                  <a:gd name="T5" fmla="*/ 35 h 1409"/>
                  <a:gd name="T6" fmla="*/ 1551 w 2250"/>
                  <a:gd name="T7" fmla="*/ 111 h 1409"/>
                  <a:gd name="T8" fmla="*/ 1968 w 2250"/>
                  <a:gd name="T9" fmla="*/ 483 h 1409"/>
                  <a:gd name="T10" fmla="*/ 2199 w 2250"/>
                  <a:gd name="T11" fmla="*/ 906 h 1409"/>
                  <a:gd name="T12" fmla="*/ 1659 w 2250"/>
                  <a:gd name="T13" fmla="*/ 1314 h 1409"/>
                  <a:gd name="T14" fmla="*/ 993 w 2250"/>
                  <a:gd name="T15" fmla="*/ 1386 h 1409"/>
                  <a:gd name="T16" fmla="*/ 465 w 2250"/>
                  <a:gd name="T17" fmla="*/ 1356 h 1409"/>
                  <a:gd name="T18" fmla="*/ 102 w 2250"/>
                  <a:gd name="T19" fmla="*/ 1068 h 1409"/>
                  <a:gd name="T20" fmla="*/ 0 w 2250"/>
                  <a:gd name="T21" fmla="*/ 624 h 140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50"/>
                  <a:gd name="T34" fmla="*/ 0 h 1409"/>
                  <a:gd name="T35" fmla="*/ 2250 w 2250"/>
                  <a:gd name="T36" fmla="*/ 1409 h 140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50" h="1409">
                    <a:moveTo>
                      <a:pt x="0" y="624"/>
                    </a:moveTo>
                    <a:cubicBezTo>
                      <a:pt x="5" y="506"/>
                      <a:pt x="131" y="419"/>
                      <a:pt x="219" y="321"/>
                    </a:cubicBezTo>
                    <a:cubicBezTo>
                      <a:pt x="307" y="223"/>
                      <a:pt x="307" y="70"/>
                      <a:pt x="529" y="35"/>
                    </a:cubicBezTo>
                    <a:cubicBezTo>
                      <a:pt x="751" y="0"/>
                      <a:pt x="1311" y="36"/>
                      <a:pt x="1551" y="111"/>
                    </a:cubicBezTo>
                    <a:cubicBezTo>
                      <a:pt x="1791" y="186"/>
                      <a:pt x="1860" y="351"/>
                      <a:pt x="1968" y="483"/>
                    </a:cubicBezTo>
                    <a:cubicBezTo>
                      <a:pt x="2076" y="615"/>
                      <a:pt x="2250" y="767"/>
                      <a:pt x="2199" y="906"/>
                    </a:cubicBezTo>
                    <a:cubicBezTo>
                      <a:pt x="2148" y="1045"/>
                      <a:pt x="1860" y="1234"/>
                      <a:pt x="1659" y="1314"/>
                    </a:cubicBezTo>
                    <a:cubicBezTo>
                      <a:pt x="1458" y="1394"/>
                      <a:pt x="1192" y="1379"/>
                      <a:pt x="993" y="1386"/>
                    </a:cubicBezTo>
                    <a:cubicBezTo>
                      <a:pt x="794" y="1393"/>
                      <a:pt x="613" y="1409"/>
                      <a:pt x="465" y="1356"/>
                    </a:cubicBezTo>
                    <a:cubicBezTo>
                      <a:pt x="317" y="1303"/>
                      <a:pt x="180" y="1190"/>
                      <a:pt x="102" y="1068"/>
                    </a:cubicBezTo>
                    <a:cubicBezTo>
                      <a:pt x="24" y="946"/>
                      <a:pt x="21" y="716"/>
                      <a:pt x="0" y="624"/>
                    </a:cubicBez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0" name="Freeform 65"/>
              <p:cNvSpPr>
                <a:spLocks/>
              </p:cNvSpPr>
              <p:nvPr/>
            </p:nvSpPr>
            <p:spPr bwMode="auto">
              <a:xfrm>
                <a:off x="5495925" y="4300538"/>
                <a:ext cx="542925" cy="295275"/>
              </a:xfrm>
              <a:custGeom>
                <a:avLst/>
                <a:gdLst>
                  <a:gd name="T0" fmla="*/ 0 w 342"/>
                  <a:gd name="T1" fmla="*/ 186 h 186"/>
                  <a:gd name="T2" fmla="*/ 342 w 342"/>
                  <a:gd name="T3" fmla="*/ 0 h 186"/>
                  <a:gd name="T4" fmla="*/ 0 60000 65536"/>
                  <a:gd name="T5" fmla="*/ 0 60000 65536"/>
                  <a:gd name="T6" fmla="*/ 0 w 342"/>
                  <a:gd name="T7" fmla="*/ 0 h 186"/>
                  <a:gd name="T8" fmla="*/ 342 w 342"/>
                  <a:gd name="T9" fmla="*/ 186 h 18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2" h="186">
                    <a:moveTo>
                      <a:pt x="0" y="186"/>
                    </a:moveTo>
                    <a:lnTo>
                      <a:pt x="3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1" name="Oval 66"/>
              <p:cNvSpPr>
                <a:spLocks noChangeArrowheads="1"/>
              </p:cNvSpPr>
              <p:nvPr/>
            </p:nvSpPr>
            <p:spPr bwMode="auto">
              <a:xfrm>
                <a:off x="5083175" y="4684713"/>
                <a:ext cx="496888" cy="1285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2" name="Line 67"/>
              <p:cNvSpPr>
                <a:spLocks noChangeShapeType="1"/>
              </p:cNvSpPr>
              <p:nvPr/>
            </p:nvSpPr>
            <p:spPr bwMode="auto">
              <a:xfrm>
                <a:off x="5083175" y="467360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3" name="Line 68"/>
              <p:cNvSpPr>
                <a:spLocks noChangeShapeType="1"/>
              </p:cNvSpPr>
              <p:nvPr/>
            </p:nvSpPr>
            <p:spPr bwMode="auto">
              <a:xfrm>
                <a:off x="5580063" y="467360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4" name="Rectangle 69"/>
              <p:cNvSpPr>
                <a:spLocks noChangeArrowheads="1"/>
              </p:cNvSpPr>
              <p:nvPr/>
            </p:nvSpPr>
            <p:spPr bwMode="auto">
              <a:xfrm>
                <a:off x="5083175" y="4673600"/>
                <a:ext cx="492125" cy="777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80915" name="Oval 70"/>
              <p:cNvSpPr>
                <a:spLocks noChangeArrowheads="1"/>
              </p:cNvSpPr>
              <p:nvPr/>
            </p:nvSpPr>
            <p:spPr bwMode="auto">
              <a:xfrm>
                <a:off x="5078413" y="4579938"/>
                <a:ext cx="496888" cy="1508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6" name="Oval 71"/>
              <p:cNvSpPr>
                <a:spLocks noChangeArrowheads="1"/>
              </p:cNvSpPr>
              <p:nvPr/>
            </p:nvSpPr>
            <p:spPr bwMode="auto">
              <a:xfrm>
                <a:off x="5835650" y="5299075"/>
                <a:ext cx="496888" cy="1285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7" name="Line 72"/>
              <p:cNvSpPr>
                <a:spLocks noChangeShapeType="1"/>
              </p:cNvSpPr>
              <p:nvPr/>
            </p:nvSpPr>
            <p:spPr bwMode="auto">
              <a:xfrm>
                <a:off x="5835650" y="5287963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8" name="Line 73"/>
              <p:cNvSpPr>
                <a:spLocks noChangeShapeType="1"/>
              </p:cNvSpPr>
              <p:nvPr/>
            </p:nvSpPr>
            <p:spPr bwMode="auto">
              <a:xfrm>
                <a:off x="6332538" y="5287963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9" name="Rectangle 74"/>
              <p:cNvSpPr>
                <a:spLocks noChangeArrowheads="1"/>
              </p:cNvSpPr>
              <p:nvPr/>
            </p:nvSpPr>
            <p:spPr bwMode="auto">
              <a:xfrm>
                <a:off x="5835650" y="5287963"/>
                <a:ext cx="492125" cy="777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80920" name="Oval 75"/>
              <p:cNvSpPr>
                <a:spLocks noChangeArrowheads="1"/>
              </p:cNvSpPr>
              <p:nvPr/>
            </p:nvSpPr>
            <p:spPr bwMode="auto">
              <a:xfrm>
                <a:off x="5830888" y="5194300"/>
                <a:ext cx="496888" cy="1508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1" name="Oval 76"/>
              <p:cNvSpPr>
                <a:spLocks noChangeArrowheads="1"/>
              </p:cNvSpPr>
              <p:nvPr/>
            </p:nvSpPr>
            <p:spPr bwMode="auto">
              <a:xfrm>
                <a:off x="5829300" y="4203700"/>
                <a:ext cx="496888" cy="1285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2" name="Line 77"/>
              <p:cNvSpPr>
                <a:spLocks noChangeShapeType="1"/>
              </p:cNvSpPr>
              <p:nvPr/>
            </p:nvSpPr>
            <p:spPr bwMode="auto">
              <a:xfrm>
                <a:off x="5829300" y="4192588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3" name="Line 78"/>
              <p:cNvSpPr>
                <a:spLocks noChangeShapeType="1"/>
              </p:cNvSpPr>
              <p:nvPr/>
            </p:nvSpPr>
            <p:spPr bwMode="auto">
              <a:xfrm>
                <a:off x="6326188" y="4192588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4" name="Rectangle 79"/>
              <p:cNvSpPr>
                <a:spLocks noChangeArrowheads="1"/>
              </p:cNvSpPr>
              <p:nvPr/>
            </p:nvSpPr>
            <p:spPr bwMode="auto">
              <a:xfrm>
                <a:off x="5829300" y="4192588"/>
                <a:ext cx="492125" cy="777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80925" name="Oval 80"/>
              <p:cNvSpPr>
                <a:spLocks noChangeArrowheads="1"/>
              </p:cNvSpPr>
              <p:nvPr/>
            </p:nvSpPr>
            <p:spPr bwMode="auto">
              <a:xfrm>
                <a:off x="5824538" y="4098925"/>
                <a:ext cx="496888" cy="1508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6" name="Oval 81"/>
              <p:cNvSpPr>
                <a:spLocks noChangeArrowheads="1"/>
              </p:cNvSpPr>
              <p:nvPr/>
            </p:nvSpPr>
            <p:spPr bwMode="auto">
              <a:xfrm>
                <a:off x="6913563" y="4197350"/>
                <a:ext cx="495300" cy="1285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7" name="Line 82"/>
              <p:cNvSpPr>
                <a:spLocks noChangeShapeType="1"/>
              </p:cNvSpPr>
              <p:nvPr/>
            </p:nvSpPr>
            <p:spPr bwMode="auto">
              <a:xfrm>
                <a:off x="6913563" y="4186238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8" name="Line 83"/>
              <p:cNvSpPr>
                <a:spLocks noChangeShapeType="1"/>
              </p:cNvSpPr>
              <p:nvPr/>
            </p:nvSpPr>
            <p:spPr bwMode="auto">
              <a:xfrm>
                <a:off x="7408863" y="4186238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9" name="Rectangle 84"/>
              <p:cNvSpPr>
                <a:spLocks noChangeArrowheads="1"/>
              </p:cNvSpPr>
              <p:nvPr/>
            </p:nvSpPr>
            <p:spPr bwMode="auto">
              <a:xfrm>
                <a:off x="6913563" y="4186238"/>
                <a:ext cx="490538" cy="777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80930" name="Oval 85"/>
              <p:cNvSpPr>
                <a:spLocks noChangeArrowheads="1"/>
              </p:cNvSpPr>
              <p:nvPr/>
            </p:nvSpPr>
            <p:spPr bwMode="auto">
              <a:xfrm>
                <a:off x="6918325" y="4097338"/>
                <a:ext cx="495300" cy="1508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1" name="Oval 86"/>
              <p:cNvSpPr>
                <a:spLocks noChangeArrowheads="1"/>
              </p:cNvSpPr>
              <p:nvPr/>
            </p:nvSpPr>
            <p:spPr bwMode="auto">
              <a:xfrm>
                <a:off x="6929438" y="5294313"/>
                <a:ext cx="496888" cy="1285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2" name="Line 87"/>
              <p:cNvSpPr>
                <a:spLocks noChangeShapeType="1"/>
              </p:cNvSpPr>
              <p:nvPr/>
            </p:nvSpPr>
            <p:spPr bwMode="auto">
              <a:xfrm>
                <a:off x="6929438" y="528320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3" name="Line 88"/>
              <p:cNvSpPr>
                <a:spLocks noChangeShapeType="1"/>
              </p:cNvSpPr>
              <p:nvPr/>
            </p:nvSpPr>
            <p:spPr bwMode="auto">
              <a:xfrm>
                <a:off x="7426325" y="528320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4" name="Rectangle 89"/>
              <p:cNvSpPr>
                <a:spLocks noChangeArrowheads="1"/>
              </p:cNvSpPr>
              <p:nvPr/>
            </p:nvSpPr>
            <p:spPr bwMode="auto">
              <a:xfrm>
                <a:off x="6929438" y="5283200"/>
                <a:ext cx="492125" cy="777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80935" name="Oval 90"/>
              <p:cNvSpPr>
                <a:spLocks noChangeArrowheads="1"/>
              </p:cNvSpPr>
              <p:nvPr/>
            </p:nvSpPr>
            <p:spPr bwMode="auto">
              <a:xfrm>
                <a:off x="6924675" y="5189538"/>
                <a:ext cx="496888" cy="1508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6" name="Oval 91"/>
              <p:cNvSpPr>
                <a:spLocks noChangeArrowheads="1"/>
              </p:cNvSpPr>
              <p:nvPr/>
            </p:nvSpPr>
            <p:spPr bwMode="auto">
              <a:xfrm>
                <a:off x="7826375" y="4752975"/>
                <a:ext cx="496888" cy="1285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7" name="Line 92"/>
              <p:cNvSpPr>
                <a:spLocks noChangeShapeType="1"/>
              </p:cNvSpPr>
              <p:nvPr/>
            </p:nvSpPr>
            <p:spPr bwMode="auto">
              <a:xfrm>
                <a:off x="7826375" y="4741863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8" name="Line 93"/>
              <p:cNvSpPr>
                <a:spLocks noChangeShapeType="1"/>
              </p:cNvSpPr>
              <p:nvPr/>
            </p:nvSpPr>
            <p:spPr bwMode="auto">
              <a:xfrm>
                <a:off x="8323263" y="4741863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9" name="Rectangle 94"/>
              <p:cNvSpPr>
                <a:spLocks noChangeArrowheads="1"/>
              </p:cNvSpPr>
              <p:nvPr/>
            </p:nvSpPr>
            <p:spPr bwMode="auto">
              <a:xfrm>
                <a:off x="7826375" y="4741863"/>
                <a:ext cx="492125" cy="777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80940" name="Oval 95"/>
              <p:cNvSpPr>
                <a:spLocks noChangeArrowheads="1"/>
              </p:cNvSpPr>
              <p:nvPr/>
            </p:nvSpPr>
            <p:spPr bwMode="auto">
              <a:xfrm>
                <a:off x="7821613" y="4648200"/>
                <a:ext cx="496888" cy="1508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2" name="Freeform 97"/>
              <p:cNvSpPr>
                <a:spLocks/>
              </p:cNvSpPr>
              <p:nvPr/>
            </p:nvSpPr>
            <p:spPr bwMode="auto">
              <a:xfrm>
                <a:off x="6076950" y="4352925"/>
                <a:ext cx="1588" cy="852488"/>
              </a:xfrm>
              <a:custGeom>
                <a:avLst/>
                <a:gdLst>
                  <a:gd name="T0" fmla="*/ 0 w 1"/>
                  <a:gd name="T1" fmla="*/ 0 h 537"/>
                  <a:gd name="T2" fmla="*/ 0 w 1"/>
                  <a:gd name="T3" fmla="*/ 537 h 537"/>
                  <a:gd name="T4" fmla="*/ 0 60000 65536"/>
                  <a:gd name="T5" fmla="*/ 0 60000 65536"/>
                  <a:gd name="T6" fmla="*/ 0 w 1"/>
                  <a:gd name="T7" fmla="*/ 0 h 537"/>
                  <a:gd name="T8" fmla="*/ 1 w 1"/>
                  <a:gd name="T9" fmla="*/ 537 h 53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537">
                    <a:moveTo>
                      <a:pt x="0" y="0"/>
                    </a:moveTo>
                    <a:lnTo>
                      <a:pt x="0" y="53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3" name="Freeform 98"/>
              <p:cNvSpPr>
                <a:spLocks/>
              </p:cNvSpPr>
              <p:nvPr/>
            </p:nvSpPr>
            <p:spPr bwMode="auto">
              <a:xfrm>
                <a:off x="6324600" y="4343400"/>
                <a:ext cx="800100" cy="952500"/>
              </a:xfrm>
              <a:custGeom>
                <a:avLst/>
                <a:gdLst>
                  <a:gd name="T0" fmla="*/ 0 w 378"/>
                  <a:gd name="T1" fmla="*/ 7134 h 174"/>
                  <a:gd name="T2" fmla="*/ 896 w 378"/>
                  <a:gd name="T3" fmla="*/ 0 h 174"/>
                  <a:gd name="T4" fmla="*/ 0 60000 65536"/>
                  <a:gd name="T5" fmla="*/ 0 60000 65536"/>
                  <a:gd name="T6" fmla="*/ 0 w 378"/>
                  <a:gd name="T7" fmla="*/ 0 h 174"/>
                  <a:gd name="T8" fmla="*/ 378 w 378"/>
                  <a:gd name="T9" fmla="*/ 174 h 17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78" h="174">
                    <a:moveTo>
                      <a:pt x="0" y="174"/>
                    </a:moveTo>
                    <a:lnTo>
                      <a:pt x="378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4" name="Freeform 99"/>
              <p:cNvSpPr>
                <a:spLocks/>
              </p:cNvSpPr>
              <p:nvPr/>
            </p:nvSpPr>
            <p:spPr bwMode="auto">
              <a:xfrm>
                <a:off x="7429500" y="4876800"/>
                <a:ext cx="581025" cy="428625"/>
              </a:xfrm>
              <a:custGeom>
                <a:avLst/>
                <a:gdLst>
                  <a:gd name="T0" fmla="*/ 0 w 366"/>
                  <a:gd name="T1" fmla="*/ 270 h 270"/>
                  <a:gd name="T2" fmla="*/ 366 w 366"/>
                  <a:gd name="T3" fmla="*/ 0 h 270"/>
                  <a:gd name="T4" fmla="*/ 0 60000 65536"/>
                  <a:gd name="T5" fmla="*/ 0 60000 65536"/>
                  <a:gd name="T6" fmla="*/ 0 w 366"/>
                  <a:gd name="T7" fmla="*/ 0 h 270"/>
                  <a:gd name="T8" fmla="*/ 366 w 366"/>
                  <a:gd name="T9" fmla="*/ 270 h 2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6" h="270">
                    <a:moveTo>
                      <a:pt x="0" y="270"/>
                    </a:moveTo>
                    <a:lnTo>
                      <a:pt x="366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5" name="Freeform 100"/>
              <p:cNvSpPr>
                <a:spLocks/>
              </p:cNvSpPr>
              <p:nvPr/>
            </p:nvSpPr>
            <p:spPr bwMode="auto">
              <a:xfrm>
                <a:off x="6348413" y="5329238"/>
                <a:ext cx="581025" cy="1588"/>
              </a:xfrm>
              <a:custGeom>
                <a:avLst/>
                <a:gdLst>
                  <a:gd name="T0" fmla="*/ 366 w 366"/>
                  <a:gd name="T1" fmla="*/ 0 h 1"/>
                  <a:gd name="T2" fmla="*/ 0 w 366"/>
                  <a:gd name="T3" fmla="*/ 0 h 1"/>
                  <a:gd name="T4" fmla="*/ 0 60000 65536"/>
                  <a:gd name="T5" fmla="*/ 0 60000 65536"/>
                  <a:gd name="T6" fmla="*/ 0 w 366"/>
                  <a:gd name="T7" fmla="*/ 0 h 1"/>
                  <a:gd name="T8" fmla="*/ 366 w 36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6" h="1">
                    <a:moveTo>
                      <a:pt x="366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6" name="Freeform 101"/>
              <p:cNvSpPr>
                <a:spLocks/>
              </p:cNvSpPr>
              <p:nvPr/>
            </p:nvSpPr>
            <p:spPr bwMode="auto">
              <a:xfrm>
                <a:off x="5410200" y="4814888"/>
                <a:ext cx="438150" cy="419100"/>
              </a:xfrm>
              <a:custGeom>
                <a:avLst/>
                <a:gdLst>
                  <a:gd name="T0" fmla="*/ 276 w 276"/>
                  <a:gd name="T1" fmla="*/ 264 h 264"/>
                  <a:gd name="T2" fmla="*/ 0 w 276"/>
                  <a:gd name="T3" fmla="*/ 0 h 264"/>
                  <a:gd name="T4" fmla="*/ 0 60000 65536"/>
                  <a:gd name="T5" fmla="*/ 0 60000 65536"/>
                  <a:gd name="T6" fmla="*/ 0 w 276"/>
                  <a:gd name="T7" fmla="*/ 0 h 264"/>
                  <a:gd name="T8" fmla="*/ 276 w 276"/>
                  <a:gd name="T9" fmla="*/ 264 h 26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" h="264">
                    <a:moveTo>
                      <a:pt x="276" y="26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7" name="Freeform 102"/>
              <p:cNvSpPr>
                <a:spLocks/>
              </p:cNvSpPr>
              <p:nvPr/>
            </p:nvSpPr>
            <p:spPr bwMode="auto">
              <a:xfrm>
                <a:off x="6338888" y="4233863"/>
                <a:ext cx="581025" cy="1588"/>
              </a:xfrm>
              <a:custGeom>
                <a:avLst/>
                <a:gdLst>
                  <a:gd name="T0" fmla="*/ 366 w 366"/>
                  <a:gd name="T1" fmla="*/ 0 h 1"/>
                  <a:gd name="T2" fmla="*/ 0 w 366"/>
                  <a:gd name="T3" fmla="*/ 0 h 1"/>
                  <a:gd name="T4" fmla="*/ 0 60000 65536"/>
                  <a:gd name="T5" fmla="*/ 0 60000 65536"/>
                  <a:gd name="T6" fmla="*/ 0 w 366"/>
                  <a:gd name="T7" fmla="*/ 0 h 1"/>
                  <a:gd name="T8" fmla="*/ 366 w 36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6" h="1">
                    <a:moveTo>
                      <a:pt x="366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8" name="Freeform 103"/>
              <p:cNvSpPr>
                <a:spLocks/>
              </p:cNvSpPr>
              <p:nvPr/>
            </p:nvSpPr>
            <p:spPr bwMode="auto">
              <a:xfrm>
                <a:off x="7410450" y="4229100"/>
                <a:ext cx="628650" cy="423863"/>
              </a:xfrm>
              <a:custGeom>
                <a:avLst/>
                <a:gdLst>
                  <a:gd name="T0" fmla="*/ 396 w 396"/>
                  <a:gd name="T1" fmla="*/ 267 h 267"/>
                  <a:gd name="T2" fmla="*/ 0 w 396"/>
                  <a:gd name="T3" fmla="*/ 0 h 267"/>
                  <a:gd name="T4" fmla="*/ 0 60000 65536"/>
                  <a:gd name="T5" fmla="*/ 0 60000 65536"/>
                  <a:gd name="T6" fmla="*/ 0 w 396"/>
                  <a:gd name="T7" fmla="*/ 0 h 267"/>
                  <a:gd name="T8" fmla="*/ 396 w 396"/>
                  <a:gd name="T9" fmla="*/ 267 h 26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6" h="267">
                    <a:moveTo>
                      <a:pt x="396" y="26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9" name="Freeform 104"/>
              <p:cNvSpPr>
                <a:spLocks/>
              </p:cNvSpPr>
              <p:nvPr/>
            </p:nvSpPr>
            <p:spPr bwMode="auto">
              <a:xfrm>
                <a:off x="5319713" y="3548063"/>
                <a:ext cx="1762125" cy="1023938"/>
              </a:xfrm>
              <a:custGeom>
                <a:avLst/>
                <a:gdLst>
                  <a:gd name="T0" fmla="*/ 1110 w 1110"/>
                  <a:gd name="T1" fmla="*/ 342 h 645"/>
                  <a:gd name="T2" fmla="*/ 0 w 1110"/>
                  <a:gd name="T3" fmla="*/ 645 h 645"/>
                  <a:gd name="T4" fmla="*/ 0 60000 65536"/>
                  <a:gd name="T5" fmla="*/ 0 60000 65536"/>
                  <a:gd name="T6" fmla="*/ 0 w 1110"/>
                  <a:gd name="T7" fmla="*/ 0 h 645"/>
                  <a:gd name="T8" fmla="*/ 1110 w 1110"/>
                  <a:gd name="T9" fmla="*/ 645 h 64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10" h="645">
                    <a:moveTo>
                      <a:pt x="1110" y="342"/>
                    </a:moveTo>
                    <a:cubicBezTo>
                      <a:pt x="1104" y="0"/>
                      <a:pt x="21" y="63"/>
                      <a:pt x="0" y="645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0950" name="Group 105"/>
              <p:cNvGrpSpPr>
                <a:grpSpLocks/>
              </p:cNvGrpSpPr>
              <p:nvPr/>
            </p:nvGrpSpPr>
            <p:grpSpPr bwMode="auto">
              <a:xfrm>
                <a:off x="5154613" y="4522788"/>
                <a:ext cx="336550" cy="366713"/>
                <a:chOff x="2950" y="2441"/>
                <a:chExt cx="215" cy="231"/>
              </a:xfrm>
            </p:grpSpPr>
            <p:sp>
              <p:nvSpPr>
                <p:cNvPr id="80967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68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950" y="2441"/>
                  <a:ext cx="215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b="0">
                      <a:latin typeface="Arial" charset="0"/>
                    </a:rPr>
                    <a:t>A</a:t>
                  </a:r>
                </a:p>
              </p:txBody>
            </p:sp>
          </p:grpSp>
          <p:grpSp>
            <p:nvGrpSpPr>
              <p:cNvPr id="80951" name="Group 108"/>
              <p:cNvGrpSpPr>
                <a:grpSpLocks/>
              </p:cNvGrpSpPr>
              <p:nvPr/>
            </p:nvGrpSpPr>
            <p:grpSpPr bwMode="auto">
              <a:xfrm>
                <a:off x="7011988" y="5132388"/>
                <a:ext cx="336550" cy="366713"/>
                <a:chOff x="2950" y="2441"/>
                <a:chExt cx="215" cy="231"/>
              </a:xfrm>
            </p:grpSpPr>
            <p:sp>
              <p:nvSpPr>
                <p:cNvPr id="80965" name="Rectangle 10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66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2950" y="2441"/>
                  <a:ext cx="215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b="0">
                      <a:latin typeface="Arial" charset="0"/>
                    </a:rPr>
                    <a:t>E</a:t>
                  </a:r>
                </a:p>
              </p:txBody>
            </p:sp>
          </p:grpSp>
          <p:grpSp>
            <p:nvGrpSpPr>
              <p:cNvPr id="80952" name="Group 111"/>
              <p:cNvGrpSpPr>
                <a:grpSpLocks/>
              </p:cNvGrpSpPr>
              <p:nvPr/>
            </p:nvGrpSpPr>
            <p:grpSpPr bwMode="auto">
              <a:xfrm>
                <a:off x="5924550" y="5127625"/>
                <a:ext cx="349250" cy="366713"/>
                <a:chOff x="2946" y="2441"/>
                <a:chExt cx="223" cy="231"/>
              </a:xfrm>
            </p:grpSpPr>
            <p:sp>
              <p:nvSpPr>
                <p:cNvPr id="80963" name="Rectangle 11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64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2946" y="2441"/>
                  <a:ext cx="22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b="0">
                      <a:latin typeface="Arial" charset="0"/>
                    </a:rPr>
                    <a:t>D</a:t>
                  </a:r>
                </a:p>
              </p:txBody>
            </p:sp>
          </p:grpSp>
          <p:grpSp>
            <p:nvGrpSpPr>
              <p:cNvPr id="80953" name="Group 114"/>
              <p:cNvGrpSpPr>
                <a:grpSpLocks/>
              </p:cNvGrpSpPr>
              <p:nvPr/>
            </p:nvGrpSpPr>
            <p:grpSpPr bwMode="auto">
              <a:xfrm>
                <a:off x="6996113" y="4037013"/>
                <a:ext cx="349250" cy="366713"/>
                <a:chOff x="2946" y="2441"/>
                <a:chExt cx="223" cy="231"/>
              </a:xfrm>
            </p:grpSpPr>
            <p:sp>
              <p:nvSpPr>
                <p:cNvPr id="80961" name="Rectangle 11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62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2946" y="2441"/>
                  <a:ext cx="22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b="0">
                      <a:latin typeface="Arial" charset="0"/>
                    </a:rPr>
                    <a:t>C</a:t>
                  </a:r>
                </a:p>
              </p:txBody>
            </p:sp>
          </p:grpSp>
          <p:grpSp>
            <p:nvGrpSpPr>
              <p:cNvPr id="80954" name="Group 117"/>
              <p:cNvGrpSpPr>
                <a:grpSpLocks/>
              </p:cNvGrpSpPr>
              <p:nvPr/>
            </p:nvGrpSpPr>
            <p:grpSpPr bwMode="auto">
              <a:xfrm>
                <a:off x="5918200" y="4037013"/>
                <a:ext cx="336550" cy="366713"/>
                <a:chOff x="2951" y="2441"/>
                <a:chExt cx="215" cy="231"/>
              </a:xfrm>
            </p:grpSpPr>
            <p:sp>
              <p:nvSpPr>
                <p:cNvPr id="80959" name="Rectangle 11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60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2951" y="2441"/>
                  <a:ext cx="215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b="0">
                      <a:latin typeface="Arial" charset="0"/>
                    </a:rPr>
                    <a:t>B</a:t>
                  </a:r>
                </a:p>
              </p:txBody>
            </p:sp>
          </p:grpSp>
          <p:grpSp>
            <p:nvGrpSpPr>
              <p:cNvPr id="80955" name="Group 120"/>
              <p:cNvGrpSpPr>
                <a:grpSpLocks/>
              </p:cNvGrpSpPr>
              <p:nvPr/>
            </p:nvGrpSpPr>
            <p:grpSpPr bwMode="auto">
              <a:xfrm>
                <a:off x="7927975" y="4589463"/>
                <a:ext cx="323850" cy="366713"/>
                <a:chOff x="2954" y="2441"/>
                <a:chExt cx="207" cy="231"/>
              </a:xfrm>
            </p:grpSpPr>
            <p:sp>
              <p:nvSpPr>
                <p:cNvPr id="80957" name="Rectangle 121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58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2954" y="2441"/>
                  <a:ext cx="20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b="0">
                      <a:latin typeface="Arial" charset="0"/>
                    </a:rPr>
                    <a:t>F</a:t>
                  </a:r>
                </a:p>
              </p:txBody>
            </p:sp>
          </p:grpSp>
          <p:sp>
            <p:nvSpPr>
              <p:cNvPr id="80956" name="Line 123"/>
              <p:cNvSpPr>
                <a:spLocks noChangeShapeType="1"/>
              </p:cNvSpPr>
              <p:nvPr/>
            </p:nvSpPr>
            <p:spPr bwMode="auto">
              <a:xfrm>
                <a:off x="5400675" y="4795838"/>
                <a:ext cx="447675" cy="4476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" name="&quot;No&quot; Symbol 3"/>
            <p:cNvSpPr/>
            <p:nvPr/>
          </p:nvSpPr>
          <p:spPr bwMode="auto">
            <a:xfrm>
              <a:off x="7010400" y="4724400"/>
              <a:ext cx="304800" cy="304800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</p:grpSp>
      <p:grpSp>
        <p:nvGrpSpPr>
          <p:cNvPr id="16" name="Group 132"/>
          <p:cNvGrpSpPr>
            <a:grpSpLocks/>
          </p:cNvGrpSpPr>
          <p:nvPr/>
        </p:nvGrpSpPr>
        <p:grpSpPr bwMode="auto">
          <a:xfrm>
            <a:off x="2057400" y="5094287"/>
            <a:ext cx="5029200" cy="468313"/>
            <a:chOff x="1296" y="3216"/>
            <a:chExt cx="3168" cy="295"/>
          </a:xfrm>
        </p:grpSpPr>
        <p:sp>
          <p:nvSpPr>
            <p:cNvPr id="80905" name="Oval 128"/>
            <p:cNvSpPr>
              <a:spLocks noChangeArrowheads="1"/>
            </p:cNvSpPr>
            <p:nvPr/>
          </p:nvSpPr>
          <p:spPr bwMode="auto">
            <a:xfrm>
              <a:off x="1296" y="3216"/>
              <a:ext cx="528" cy="2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6" name="Oval 129"/>
            <p:cNvSpPr>
              <a:spLocks noChangeArrowheads="1"/>
            </p:cNvSpPr>
            <p:nvPr/>
          </p:nvSpPr>
          <p:spPr bwMode="auto">
            <a:xfrm>
              <a:off x="3936" y="3216"/>
              <a:ext cx="528" cy="2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0907" name="AutoShape 130"/>
            <p:cNvCxnSpPr>
              <a:cxnSpLocks noChangeShapeType="1"/>
              <a:stCxn id="80905" idx="5"/>
              <a:endCxn id="80906" idx="3"/>
            </p:cNvCxnSpPr>
            <p:nvPr/>
          </p:nvCxnSpPr>
          <p:spPr bwMode="auto">
            <a:xfrm rot="16200000" flipH="1">
              <a:off x="2879" y="2339"/>
              <a:ext cx="1" cy="2266"/>
            </a:xfrm>
            <a:prstGeom prst="curvedConnector3">
              <a:avLst>
                <a:gd name="adj1" fmla="val 17700000"/>
              </a:avLst>
            </a:prstGeom>
            <a:noFill/>
            <a:ln w="28575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908" name="Rectangle 131"/>
            <p:cNvSpPr>
              <a:spLocks noChangeArrowheads="1"/>
            </p:cNvSpPr>
            <p:nvPr/>
          </p:nvSpPr>
          <p:spPr bwMode="auto">
            <a:xfrm>
              <a:off x="2554" y="3223"/>
              <a:ext cx="6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  <a:latin typeface="Arial" charset="0"/>
                </a:rPr>
                <a:t>Loop!</a:t>
              </a:r>
            </a:p>
          </p:txBody>
        </p:sp>
      </p:grpSp>
      <p:sp>
        <p:nvSpPr>
          <p:cNvPr id="1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build="p"/>
      <p:bldP spid="971900" grpId="0"/>
      <p:bldP spid="97190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Distance Vector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7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Learn-By-Doing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458200" cy="1752600"/>
          </a:xfrm>
        </p:spPr>
        <p:txBody>
          <a:bodyPr/>
          <a:lstStyle/>
          <a:p>
            <a:r>
              <a:rPr lang="en-US" dirty="0" smtClean="0"/>
              <a:t>Let’s try to collectively develop</a:t>
            </a:r>
            <a:br>
              <a:rPr lang="en-US" dirty="0" smtClean="0"/>
            </a:br>
            <a:r>
              <a:rPr lang="en-US" dirty="0" smtClean="0"/>
              <a:t> distance-vector routing from first principles</a:t>
            </a:r>
            <a:br>
              <a:rPr lang="en-US" dirty="0" smtClean="0"/>
            </a:br>
            <a:endParaRPr lang="en-US" b="1" i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7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Your job: find the (route to) the youngest person in the room</a:t>
            </a:r>
          </a:p>
          <a:p>
            <a:endParaRPr lang="en-US" sz="2400" dirty="0" smtClean="0"/>
          </a:p>
          <a:p>
            <a:r>
              <a:rPr lang="en-US" sz="2400" dirty="0" smtClean="0"/>
              <a:t>Ground Rules</a:t>
            </a:r>
          </a:p>
          <a:p>
            <a:pPr lvl="1"/>
            <a:r>
              <a:rPr lang="en-US" b="1" dirty="0" smtClean="0"/>
              <a:t>You </a:t>
            </a:r>
            <a:r>
              <a:rPr lang="en-US" b="1" dirty="0"/>
              <a:t>may </a:t>
            </a:r>
            <a:r>
              <a:rPr lang="en-US" b="1" dirty="0" smtClean="0"/>
              <a:t>not</a:t>
            </a:r>
            <a:r>
              <a:rPr lang="en-US" dirty="0"/>
              <a:t> </a:t>
            </a:r>
            <a:r>
              <a:rPr lang="en-US" dirty="0" smtClean="0"/>
              <a:t>leave </a:t>
            </a:r>
            <a:r>
              <a:rPr lang="en-US" dirty="0"/>
              <a:t>your </a:t>
            </a:r>
            <a:r>
              <a:rPr lang="en-US" dirty="0" smtClean="0"/>
              <a:t>seat, nor shout loudly</a:t>
            </a:r>
            <a:br>
              <a:rPr lang="en-US" dirty="0" smtClean="0"/>
            </a:br>
            <a:r>
              <a:rPr lang="en-US" dirty="0" smtClean="0"/>
              <a:t>across </a:t>
            </a:r>
            <a:r>
              <a:rPr lang="en-US" dirty="0"/>
              <a:t>the class </a:t>
            </a:r>
            <a:endParaRPr lang="en-US" dirty="0" smtClean="0"/>
          </a:p>
          <a:p>
            <a:pPr lvl="1"/>
            <a:r>
              <a:rPr lang="en-US" b="1" dirty="0" smtClean="0"/>
              <a:t>You may</a:t>
            </a:r>
            <a:r>
              <a:rPr lang="en-US" dirty="0"/>
              <a:t> </a:t>
            </a:r>
            <a:r>
              <a:rPr lang="en-US" dirty="0" smtClean="0"/>
              <a:t>talk with your immediate neighbors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		(N-S-E-W only) </a:t>
            </a:r>
            <a:br>
              <a:rPr lang="en-US" dirty="0" smtClean="0"/>
            </a:br>
            <a:r>
              <a:rPr lang="en-US" dirty="0" smtClean="0"/>
              <a:t> (hint: “</a:t>
            </a:r>
            <a:r>
              <a:rPr lang="en-US" dirty="0"/>
              <a:t>exchange updates</a:t>
            </a:r>
            <a:r>
              <a:rPr lang="en-US" dirty="0" smtClean="0"/>
              <a:t>” with them)</a:t>
            </a:r>
            <a:br>
              <a:rPr lang="en-US" dirty="0" smtClean="0"/>
            </a:br>
            <a:endParaRPr lang="en-US" sz="2400" dirty="0" smtClean="0"/>
          </a:p>
          <a:p>
            <a:r>
              <a:rPr lang="en-US" sz="2400" dirty="0" smtClean="0"/>
              <a:t>At the end of </a:t>
            </a:r>
            <a:r>
              <a:rPr lang="en-US" sz="2400" dirty="0" smtClean="0">
                <a:solidFill>
                  <a:srgbClr val="FF0000"/>
                </a:solidFill>
              </a:rPr>
              <a:t>5 minutes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 will pick a victim and ask: </a:t>
            </a:r>
          </a:p>
          <a:p>
            <a:pPr lvl="1"/>
            <a:r>
              <a:rPr lang="en-US" dirty="0" smtClean="0"/>
              <a:t>who is the youngest person in the room? (</a:t>
            </a:r>
            <a:r>
              <a:rPr lang="en-US" dirty="0" err="1" smtClean="0"/>
              <a:t>date&amp;name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which one of your neighbors first told you this info.? 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594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23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Distance-Vector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1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Packets (at a conceptual level)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packet headers contain:</a:t>
            </a:r>
          </a:p>
          <a:p>
            <a:pPr lvl="1"/>
            <a:r>
              <a:rPr lang="en-US" dirty="0" smtClean="0"/>
              <a:t>Source ID, Destination ID, and perhaps other information</a:t>
            </a:r>
          </a:p>
          <a:p>
            <a:pPr lvl="1"/>
            <a:endParaRPr lang="en-US" dirty="0"/>
          </a:p>
          <a:p>
            <a:pPr marL="339725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124200" y="2819400"/>
            <a:ext cx="2667000" cy="3047999"/>
            <a:chOff x="5486400" y="1828800"/>
            <a:chExt cx="2667000" cy="3047999"/>
          </a:xfrm>
        </p:grpSpPr>
        <p:sp>
          <p:nvSpPr>
            <p:cNvPr id="6" name="TextBox 5"/>
            <p:cNvSpPr txBox="1"/>
            <p:nvPr/>
          </p:nvSpPr>
          <p:spPr>
            <a:xfrm>
              <a:off x="5486400" y="1828800"/>
              <a:ext cx="2667000" cy="830997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Destination</a:t>
              </a:r>
            </a:p>
            <a:p>
              <a:pPr algn="ctr"/>
              <a:r>
                <a:rPr lang="en-US" sz="2400" dirty="0" smtClean="0"/>
                <a:t>Identifier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2667000"/>
              <a:ext cx="2667000" cy="830997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Source</a:t>
              </a:r>
            </a:p>
            <a:p>
              <a:pPr algn="ctr"/>
              <a:r>
                <a:rPr lang="en-US" sz="2400" dirty="0" smtClean="0"/>
                <a:t>Identifier</a:t>
              </a:r>
              <a:endParaRPr lang="en-US" sz="2400" dirty="0"/>
            </a:p>
          </p:txBody>
        </p:sp>
        <p:sp>
          <p:nvSpPr>
            <p:cNvPr id="8" name="TextBox 7"/>
            <p:cNvSpPr txBox="1">
              <a:spLocks/>
            </p:cNvSpPr>
            <p:nvPr/>
          </p:nvSpPr>
          <p:spPr>
            <a:xfrm>
              <a:off x="5486400" y="3505199"/>
              <a:ext cx="2657856" cy="13716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 smtClean="0"/>
            </a:p>
            <a:p>
              <a:pPr algn="ctr"/>
              <a:r>
                <a:rPr lang="en-US" sz="2400" dirty="0" smtClean="0"/>
                <a:t>Payload</a:t>
              </a:r>
              <a:endParaRPr lang="en-US" sz="2400" dirty="0"/>
            </a:p>
          </p:txBody>
        </p:sp>
      </p:grpSp>
      <p:sp>
        <p:nvSpPr>
          <p:cNvPr id="9" name="Rounded Rectangular Callout 8"/>
          <p:cNvSpPr/>
          <p:nvPr/>
        </p:nvSpPr>
        <p:spPr bwMode="auto">
          <a:xfrm>
            <a:off x="6553200" y="2971800"/>
            <a:ext cx="2133600" cy="1143000"/>
          </a:xfrm>
          <a:prstGeom prst="wedgeRoundRectCallout">
            <a:avLst>
              <a:gd name="adj1" fmla="val -86904"/>
              <a:gd name="adj2" fmla="val 3879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cs typeface="Calibri"/>
              </a:rPr>
              <a:t>Why include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dirty="0" smtClean="0">
                <a:solidFill>
                  <a:schemeClr val="accent1"/>
                </a:solidFill>
                <a:latin typeface="Calibri"/>
                <a:cs typeface="Calibri"/>
              </a:rPr>
              <a:t>this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cs typeface="Calibri"/>
              </a:rPr>
              <a:t>?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341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Distributed Computation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1958882" y="1958882"/>
            <a:ext cx="5557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1295400" y="1958882"/>
            <a:ext cx="555718" cy="1012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6" idx="5"/>
            <a:endCxn id="13" idx="1"/>
          </p:cNvCxnSpPr>
          <p:nvPr/>
        </p:nvCxnSpPr>
        <p:spPr bwMode="auto">
          <a:xfrm>
            <a:off x="1349282" y="3101882"/>
            <a:ext cx="349436" cy="15686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2590800" y="3200400"/>
            <a:ext cx="327118" cy="555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4" idx="5"/>
          </p:cNvCxnSpPr>
          <p:nvPr/>
        </p:nvCxnSpPr>
        <p:spPr bwMode="auto">
          <a:xfrm>
            <a:off x="3940082" y="3406682"/>
            <a:ext cx="1362354" cy="105755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14" idx="7"/>
          </p:cNvCxnSpPr>
          <p:nvPr/>
        </p:nvCxnSpPr>
        <p:spPr bwMode="auto">
          <a:xfrm flipH="1">
            <a:off x="3940082" y="2133600"/>
            <a:ext cx="985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4038600" y="2057400"/>
            <a:ext cx="182880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1752600" y="4648200"/>
            <a:ext cx="914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2971800" y="3733800"/>
            <a:ext cx="1012918" cy="7396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3886200" y="3276600"/>
            <a:ext cx="985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9" idx="0"/>
          </p:cNvCxnSpPr>
          <p:nvPr/>
        </p:nvCxnSpPr>
        <p:spPr bwMode="auto">
          <a:xfrm flipH="1">
            <a:off x="2743200" y="3810000"/>
            <a:ext cx="2286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0" idx="6"/>
            <a:endCxn id="14" idx="1"/>
          </p:cNvCxnSpPr>
          <p:nvPr/>
        </p:nvCxnSpPr>
        <p:spPr bwMode="auto">
          <a:xfrm>
            <a:off x="2590800" y="3200400"/>
            <a:ext cx="1241518" cy="985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6" idx="6"/>
            <a:endCxn id="10" idx="2"/>
          </p:cNvCxnSpPr>
          <p:nvPr/>
        </p:nvCxnSpPr>
        <p:spPr bwMode="auto">
          <a:xfrm>
            <a:off x="1371600" y="3048000"/>
            <a:ext cx="10668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13" idx="0"/>
            <a:endCxn id="12" idx="3"/>
          </p:cNvCxnSpPr>
          <p:nvPr/>
        </p:nvCxnSpPr>
        <p:spPr bwMode="auto">
          <a:xfrm flipV="1">
            <a:off x="1752600" y="3863882"/>
            <a:ext cx="1165318" cy="784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9" idx="7"/>
            <a:endCxn id="8" idx="3"/>
          </p:cNvCxnSpPr>
          <p:nvPr/>
        </p:nvCxnSpPr>
        <p:spPr bwMode="auto">
          <a:xfrm flipV="1">
            <a:off x="2797082" y="4473482"/>
            <a:ext cx="1187636" cy="7304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1752600" y="3254282"/>
            <a:ext cx="708118" cy="1393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12" idx="0"/>
            <a:endCxn id="14" idx="2"/>
          </p:cNvCxnSpPr>
          <p:nvPr/>
        </p:nvCxnSpPr>
        <p:spPr bwMode="auto">
          <a:xfrm flipV="1">
            <a:off x="2971800" y="3352800"/>
            <a:ext cx="8382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14" idx="7"/>
            <a:endCxn id="11" idx="5"/>
          </p:cNvCxnSpPr>
          <p:nvPr/>
        </p:nvCxnSpPr>
        <p:spPr bwMode="auto">
          <a:xfrm flipV="1">
            <a:off x="3940082" y="3025682"/>
            <a:ext cx="1981200" cy="2732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5" idx="7"/>
            <a:endCxn id="7" idx="2"/>
          </p:cNvCxnSpPr>
          <p:nvPr/>
        </p:nvCxnSpPr>
        <p:spPr bwMode="auto">
          <a:xfrm>
            <a:off x="1958882" y="1851118"/>
            <a:ext cx="2003518" cy="2824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stCxn id="10" idx="7"/>
            <a:endCxn id="7" idx="0"/>
          </p:cNvCxnSpPr>
          <p:nvPr/>
        </p:nvCxnSpPr>
        <p:spPr bwMode="auto">
          <a:xfrm flipV="1">
            <a:off x="2568482" y="2057400"/>
            <a:ext cx="14701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ular Callout 36"/>
          <p:cNvSpPr/>
          <p:nvPr/>
        </p:nvSpPr>
        <p:spPr bwMode="auto">
          <a:xfrm>
            <a:off x="5486400" y="1905000"/>
            <a:ext cx="2667000" cy="685800"/>
          </a:xfrm>
          <a:prstGeom prst="wedgeRectCallout">
            <a:avLst>
              <a:gd name="adj1" fmla="val -35283"/>
              <a:gd name="adj2" fmla="val 9704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I am one hop away</a:t>
            </a:r>
            <a:endParaRPr lang="en-US" dirty="0">
              <a:solidFill>
                <a:srgbClr val="F47A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Rectangular Callout 37"/>
          <p:cNvSpPr/>
          <p:nvPr/>
        </p:nvSpPr>
        <p:spPr bwMode="auto">
          <a:xfrm>
            <a:off x="4114800" y="4876800"/>
            <a:ext cx="2667000" cy="685800"/>
          </a:xfrm>
          <a:prstGeom prst="wedgeRectCallout">
            <a:avLst>
              <a:gd name="adj1" fmla="val -50997"/>
              <a:gd name="adj2" fmla="val -10481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I am one hop away</a:t>
            </a:r>
            <a:endParaRPr lang="en-US" dirty="0">
              <a:solidFill>
                <a:srgbClr val="F47A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Rectangular Callout 38"/>
          <p:cNvSpPr/>
          <p:nvPr/>
        </p:nvSpPr>
        <p:spPr bwMode="auto">
          <a:xfrm>
            <a:off x="5791200" y="3657600"/>
            <a:ext cx="2667000" cy="685800"/>
          </a:xfrm>
          <a:prstGeom prst="wedgeRectCallout">
            <a:avLst>
              <a:gd name="adj1" fmla="val -119092"/>
              <a:gd name="adj2" fmla="val -9740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I am one hop away</a:t>
            </a:r>
            <a:endParaRPr lang="en-US" dirty="0">
              <a:solidFill>
                <a:srgbClr val="F47A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Rectangular Callout 39"/>
          <p:cNvSpPr/>
          <p:nvPr/>
        </p:nvSpPr>
        <p:spPr bwMode="auto">
          <a:xfrm>
            <a:off x="762000" y="5715000"/>
            <a:ext cx="2667000" cy="685800"/>
          </a:xfrm>
          <a:prstGeom prst="wedgeRectCallout">
            <a:avLst>
              <a:gd name="adj1" fmla="val 23289"/>
              <a:gd name="adj2" fmla="val -1103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I am two hops away</a:t>
            </a: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Rectangular Callout 40"/>
          <p:cNvSpPr/>
          <p:nvPr/>
        </p:nvSpPr>
        <p:spPr bwMode="auto">
          <a:xfrm>
            <a:off x="2590800" y="1143000"/>
            <a:ext cx="2667000" cy="685800"/>
          </a:xfrm>
          <a:prstGeom prst="wedgeRectCallout">
            <a:avLst>
              <a:gd name="adj1" fmla="val 4718"/>
              <a:gd name="adj2" fmla="val 8222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I am two hops away</a:t>
            </a: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Rectangular Callout 41"/>
          <p:cNvSpPr/>
          <p:nvPr/>
        </p:nvSpPr>
        <p:spPr bwMode="auto">
          <a:xfrm>
            <a:off x="457200" y="2057400"/>
            <a:ext cx="2667000" cy="685800"/>
          </a:xfrm>
          <a:prstGeom prst="wedgeRectCallout">
            <a:avLst>
              <a:gd name="adj1" fmla="val 27099"/>
              <a:gd name="adj2" fmla="val 10815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I am two hops away</a:t>
            </a: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Rectangular Callout 43"/>
          <p:cNvSpPr/>
          <p:nvPr/>
        </p:nvSpPr>
        <p:spPr bwMode="auto">
          <a:xfrm>
            <a:off x="2819400" y="2895600"/>
            <a:ext cx="2667000" cy="685800"/>
          </a:xfrm>
          <a:prstGeom prst="wedgeRectCallout">
            <a:avLst>
              <a:gd name="adj1" fmla="val -44806"/>
              <a:gd name="adj2" fmla="val 8407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I am two hops away</a:t>
            </a: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Rectangular Callout 44"/>
          <p:cNvSpPr/>
          <p:nvPr/>
        </p:nvSpPr>
        <p:spPr bwMode="auto">
          <a:xfrm>
            <a:off x="76200" y="3276600"/>
            <a:ext cx="2667000" cy="685800"/>
          </a:xfrm>
          <a:prstGeom prst="wedgeRectCallout">
            <a:avLst>
              <a:gd name="adj1" fmla="val -3853"/>
              <a:gd name="adj2" fmla="val -8629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I am three hops away</a:t>
            </a:r>
            <a:endParaRPr lang="en-US" dirty="0">
              <a:solidFill>
                <a:srgbClr val="0000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Rectangular Callout 45"/>
          <p:cNvSpPr/>
          <p:nvPr/>
        </p:nvSpPr>
        <p:spPr bwMode="auto">
          <a:xfrm>
            <a:off x="76200" y="914400"/>
            <a:ext cx="2667000" cy="685800"/>
          </a:xfrm>
          <a:prstGeom prst="wedgeRectCallout">
            <a:avLst>
              <a:gd name="adj1" fmla="val 17099"/>
              <a:gd name="adj2" fmla="val 9333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I am three hops away</a:t>
            </a:r>
            <a:endParaRPr lang="en-US" dirty="0">
              <a:solidFill>
                <a:srgbClr val="0000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Rectangular Callout 46"/>
          <p:cNvSpPr/>
          <p:nvPr/>
        </p:nvSpPr>
        <p:spPr bwMode="auto">
          <a:xfrm>
            <a:off x="6096000" y="4648200"/>
            <a:ext cx="2667000" cy="685800"/>
          </a:xfrm>
          <a:prstGeom prst="wedgeRectCallout">
            <a:avLst>
              <a:gd name="adj1" fmla="val -75759"/>
              <a:gd name="adj2" fmla="val -7147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8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Destination</a:t>
            </a:r>
            <a:endParaRPr lang="en-US" sz="28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8" name="Rectangular Callout 47"/>
          <p:cNvSpPr/>
          <p:nvPr/>
        </p:nvSpPr>
        <p:spPr bwMode="auto">
          <a:xfrm>
            <a:off x="457200" y="4953000"/>
            <a:ext cx="2667000" cy="685800"/>
          </a:xfrm>
          <a:prstGeom prst="wedgeRectCallout">
            <a:avLst>
              <a:gd name="adj1" fmla="val -3853"/>
              <a:gd name="adj2" fmla="val -8629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I am three hops away</a:t>
            </a:r>
            <a:endParaRPr lang="en-US" dirty="0">
              <a:solidFill>
                <a:srgbClr val="0000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45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Distance Vector Routing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12938"/>
            <a:ext cx="8839200" cy="44116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Each router knows the links to its neighbors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Does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not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flood this information to the whole network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Each router has provisional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>
                <a:latin typeface="Arial" charset="0"/>
              </a:rPr>
              <a:t>shortest path</a:t>
            </a:r>
            <a:r>
              <a:rPr lang="ja-JP" altLang="en-US" dirty="0" smtClean="0">
                <a:latin typeface="Arial" charset="0"/>
              </a:rPr>
              <a:t>”</a:t>
            </a:r>
            <a:r>
              <a:rPr lang="en-US" altLang="ja-JP" dirty="0" smtClean="0">
                <a:latin typeface="Arial" charset="0"/>
              </a:rPr>
              <a:t> to </a:t>
            </a:r>
            <a:br>
              <a:rPr lang="en-US" altLang="ja-JP" dirty="0" smtClean="0">
                <a:latin typeface="Arial" charset="0"/>
              </a:rPr>
            </a:br>
            <a:r>
              <a:rPr lang="en-US" altLang="ja-JP" dirty="0" smtClean="0">
                <a:solidFill>
                  <a:srgbClr val="FF0000"/>
                </a:solidFill>
                <a:latin typeface="Arial" charset="0"/>
              </a:rPr>
              <a:t>every</a:t>
            </a:r>
            <a:r>
              <a:rPr lang="en-US" altLang="ja-JP" dirty="0" smtClean="0">
                <a:latin typeface="Arial" charset="0"/>
              </a:rPr>
              <a:t> other router</a:t>
            </a:r>
            <a:endParaRPr lang="en-US" altLang="ja-JP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E.g.:  Router A: </a:t>
            </a:r>
            <a:r>
              <a:rPr lang="ja-JP" altLang="en-US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I can get to router B with cost </a:t>
            </a:r>
            <a:r>
              <a:rPr lang="en-US" altLang="ja-JP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r>
              <a:rPr lang="ja-JP" altLang="en-US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”</a:t>
            </a:r>
            <a:endParaRPr lang="en-US" altLang="ja-JP" dirty="0">
              <a:solidFill>
                <a:srgbClr val="00009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Routers exchange </a:t>
            </a:r>
            <a:r>
              <a:rPr lang="en-US" dirty="0" smtClean="0">
                <a:latin typeface="Arial" charset="0"/>
              </a:rPr>
              <a:t>this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distance vector</a:t>
            </a:r>
            <a:r>
              <a:rPr lang="en-US" dirty="0" smtClean="0">
                <a:latin typeface="Arial" charset="0"/>
              </a:rPr>
              <a:t>  </a:t>
            </a:r>
            <a:r>
              <a:rPr lang="en-US" dirty="0">
                <a:latin typeface="Arial" charset="0"/>
              </a:rPr>
              <a:t>information with their neighboring routers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Vector because one entry per destination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Routers look over the set of options offered by their neighbors and select the best one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Iterative </a:t>
            </a:r>
            <a:r>
              <a:rPr lang="en-US" dirty="0">
                <a:latin typeface="Arial" charset="0"/>
              </a:rPr>
              <a:t>process converges </a:t>
            </a:r>
            <a:r>
              <a:rPr lang="en-US" dirty="0" smtClean="0">
                <a:latin typeface="Arial" charset="0"/>
              </a:rPr>
              <a:t>to set </a:t>
            </a:r>
            <a:r>
              <a:rPr lang="en-US" dirty="0">
                <a:latin typeface="Arial" charset="0"/>
              </a:rPr>
              <a:t>of shortest paths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883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other inconvenient </a:t>
            </a:r>
            <a:r>
              <a:rPr lang="en-US" dirty="0" smtClean="0"/>
              <a:t>truths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if we use a </a:t>
            </a:r>
            <a:r>
              <a:rPr lang="en-US" dirty="0"/>
              <a:t>non-additive </a:t>
            </a:r>
            <a:r>
              <a:rPr lang="en-US" dirty="0" smtClean="0"/>
              <a:t>metric?</a:t>
            </a:r>
          </a:p>
          <a:p>
            <a:pPr lvl="1"/>
            <a:r>
              <a:rPr lang="en-US" dirty="0" smtClean="0"/>
              <a:t>E.g., maximal capacity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What if routers don’t use the same metric?</a:t>
            </a:r>
          </a:p>
          <a:p>
            <a:pPr lvl="1"/>
            <a:r>
              <a:rPr lang="en-US" dirty="0" smtClean="0"/>
              <a:t>I want low delay, you want low loss rate?</a:t>
            </a:r>
          </a:p>
          <a:p>
            <a:pPr lvl="1"/>
            <a:endParaRPr lang="en-US" dirty="0"/>
          </a:p>
          <a:p>
            <a:r>
              <a:rPr lang="en-US" dirty="0" smtClean="0"/>
              <a:t>What happens if nodes lie?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50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Use Any Metric?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said that we can pick any metric.  Really?</a:t>
            </a:r>
          </a:p>
          <a:p>
            <a:r>
              <a:rPr lang="en-US" dirty="0" smtClean="0"/>
              <a:t>What about maximizing capacity?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87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Here?</a:t>
            </a:r>
            <a:endParaRPr lang="en-US" dirty="0"/>
          </a:p>
        </p:txBody>
      </p:sp>
      <p:sp>
        <p:nvSpPr>
          <p:cNvPr id="68" name="Oval 67"/>
          <p:cNvSpPr/>
          <p:nvPr/>
        </p:nvSpPr>
        <p:spPr bwMode="auto">
          <a:xfrm>
            <a:off x="1600200" y="2209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4419600" y="3657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7086600" y="2133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4419600" y="58674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85" name="Straight Connector 84"/>
          <p:cNvCxnSpPr>
            <a:endCxn id="70" idx="1"/>
          </p:cNvCxnSpPr>
          <p:nvPr/>
        </p:nvCxnSpPr>
        <p:spPr bwMode="auto">
          <a:xfrm>
            <a:off x="1676400" y="2286000"/>
            <a:ext cx="2765518" cy="1393918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>
            <a:stCxn id="68" idx="7"/>
          </p:cNvCxnSpPr>
          <p:nvPr/>
        </p:nvCxnSpPr>
        <p:spPr bwMode="auto">
          <a:xfrm flipV="1">
            <a:off x="1730282" y="2209800"/>
            <a:ext cx="5378636" cy="22318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>
            <a:stCxn id="70" idx="7"/>
            <a:endCxn id="74" idx="3"/>
          </p:cNvCxnSpPr>
          <p:nvPr/>
        </p:nvCxnSpPr>
        <p:spPr bwMode="auto">
          <a:xfrm flipV="1">
            <a:off x="4549682" y="2263682"/>
            <a:ext cx="2559236" cy="1416236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>
            <a:endCxn id="78" idx="0"/>
          </p:cNvCxnSpPr>
          <p:nvPr/>
        </p:nvCxnSpPr>
        <p:spPr bwMode="auto">
          <a:xfrm>
            <a:off x="4495800" y="3733800"/>
            <a:ext cx="0" cy="2133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68" idx="4"/>
            <a:endCxn id="78" idx="2"/>
          </p:cNvCxnSpPr>
          <p:nvPr/>
        </p:nvCxnSpPr>
        <p:spPr bwMode="auto">
          <a:xfrm>
            <a:off x="1676400" y="2362200"/>
            <a:ext cx="2743200" cy="3581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74" idx="4"/>
            <a:endCxn id="78" idx="6"/>
          </p:cNvCxnSpPr>
          <p:nvPr/>
        </p:nvCxnSpPr>
        <p:spPr bwMode="auto">
          <a:xfrm flipH="1">
            <a:off x="4572000" y="2286000"/>
            <a:ext cx="2590800" cy="3657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533400" y="12954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All nodes want to maximize capacity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2954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A high capacity link gets reduced to low capacity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4495800" y="3810000"/>
            <a:ext cx="0" cy="213360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2667000" y="3124200"/>
            <a:ext cx="838200" cy="457200"/>
          </a:xfrm>
          <a:prstGeom prst="straightConnector1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5410200" y="3124200"/>
            <a:ext cx="762000" cy="533400"/>
          </a:xfrm>
          <a:prstGeom prst="straightConnector1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4267200" y="4267200"/>
            <a:ext cx="0" cy="838200"/>
          </a:xfrm>
          <a:prstGeom prst="straightConnector1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5486400" y="3124200"/>
            <a:ext cx="762000" cy="533400"/>
          </a:xfrm>
          <a:prstGeom prst="straightConnector1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4114800" y="2514600"/>
            <a:ext cx="990600" cy="0"/>
          </a:xfrm>
          <a:prstGeom prst="straightConnector1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 Box 143"/>
          <p:cNvSpPr txBox="1">
            <a:spLocks noChangeArrowheads="1"/>
          </p:cNvSpPr>
          <p:nvPr/>
        </p:nvSpPr>
        <p:spPr bwMode="auto">
          <a:xfrm>
            <a:off x="304800" y="1371600"/>
            <a:ext cx="8534400" cy="584776"/>
          </a:xfrm>
          <a:prstGeom prst="rect">
            <a:avLst/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0" i="1" dirty="0" err="1" smtClean="0">
                <a:latin typeface="Times New Roman" charset="0"/>
              </a:rPr>
              <a:t>Problem:“cost</a:t>
            </a:r>
            <a:r>
              <a:rPr lang="en-US" sz="3200" b="0" i="1" dirty="0" smtClean="0">
                <a:latin typeface="Times New Roman" charset="0"/>
              </a:rPr>
              <a:t>” does not change around loop</a:t>
            </a:r>
            <a:endParaRPr lang="en-US" sz="3200" b="0" i="1" dirty="0">
              <a:latin typeface="Times New Roman" charset="0"/>
            </a:endParaRPr>
          </a:p>
        </p:txBody>
      </p:sp>
      <p:sp>
        <p:nvSpPr>
          <p:cNvPr id="28" name="Text Box 143"/>
          <p:cNvSpPr txBox="1">
            <a:spLocks noChangeArrowheads="1"/>
          </p:cNvSpPr>
          <p:nvPr/>
        </p:nvSpPr>
        <p:spPr bwMode="auto">
          <a:xfrm>
            <a:off x="381000" y="6096000"/>
            <a:ext cx="8534400" cy="584776"/>
          </a:xfrm>
          <a:prstGeom prst="rect">
            <a:avLst/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0" i="1" dirty="0" smtClean="0">
                <a:latin typeface="Times New Roman" charset="0"/>
              </a:rPr>
              <a:t>Additive measures avoid this problem!</a:t>
            </a:r>
            <a:endParaRPr lang="en-US" sz="3200" b="0" i="1" dirty="0">
              <a:latin typeface="Times New Roman" charset="0"/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44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agreement on metrics?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the nodes choose their paths according to different criteria, then bad things might happen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Node </a:t>
            </a:r>
            <a:r>
              <a:rPr lang="en-US" dirty="0"/>
              <a:t>A</a:t>
            </a:r>
            <a:r>
              <a:rPr lang="en-US" dirty="0" smtClean="0"/>
              <a:t> is minimizing latency</a:t>
            </a:r>
          </a:p>
          <a:p>
            <a:pPr lvl="1"/>
            <a:r>
              <a:rPr lang="en-US" dirty="0" smtClean="0"/>
              <a:t>Node B is minimizing loss rate</a:t>
            </a:r>
          </a:p>
          <a:p>
            <a:pPr lvl="1"/>
            <a:r>
              <a:rPr lang="en-US" dirty="0" smtClean="0"/>
              <a:t>Node C is minimizing price</a:t>
            </a:r>
          </a:p>
          <a:p>
            <a:r>
              <a:rPr lang="en-US" dirty="0" smtClean="0"/>
              <a:t>Any of those goals are fine, if globally adopted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nly a problem when nodes use different criteria</a:t>
            </a:r>
          </a:p>
          <a:p>
            <a:pPr lvl="6"/>
            <a:endParaRPr lang="en-US" dirty="0"/>
          </a:p>
          <a:p>
            <a:r>
              <a:rPr lang="en-US" dirty="0" smtClean="0"/>
              <a:t>Consider a routing algorithm where paths are described by delay, cost, loss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349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Here?</a:t>
            </a:r>
            <a:endParaRPr lang="en-US" dirty="0"/>
          </a:p>
        </p:txBody>
      </p:sp>
      <p:sp>
        <p:nvSpPr>
          <p:cNvPr id="68" name="Oval 67"/>
          <p:cNvSpPr/>
          <p:nvPr/>
        </p:nvSpPr>
        <p:spPr bwMode="auto">
          <a:xfrm>
            <a:off x="1600200" y="2209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4419600" y="3657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7086600" y="2133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4419600" y="58674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85" name="Straight Connector 84"/>
          <p:cNvCxnSpPr>
            <a:endCxn id="70" idx="1"/>
          </p:cNvCxnSpPr>
          <p:nvPr/>
        </p:nvCxnSpPr>
        <p:spPr bwMode="auto">
          <a:xfrm>
            <a:off x="1676400" y="2286000"/>
            <a:ext cx="2765518" cy="1393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>
            <a:stCxn id="68" idx="7"/>
          </p:cNvCxnSpPr>
          <p:nvPr/>
        </p:nvCxnSpPr>
        <p:spPr bwMode="auto">
          <a:xfrm flipV="1">
            <a:off x="1730282" y="2209800"/>
            <a:ext cx="5378636" cy="22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>
            <a:stCxn id="70" idx="7"/>
            <a:endCxn id="74" idx="3"/>
          </p:cNvCxnSpPr>
          <p:nvPr/>
        </p:nvCxnSpPr>
        <p:spPr bwMode="auto">
          <a:xfrm flipV="1">
            <a:off x="4549682" y="2263682"/>
            <a:ext cx="2559236" cy="14162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>
            <a:endCxn id="78" idx="0"/>
          </p:cNvCxnSpPr>
          <p:nvPr/>
        </p:nvCxnSpPr>
        <p:spPr bwMode="auto">
          <a:xfrm>
            <a:off x="4495800" y="3733800"/>
            <a:ext cx="0" cy="2133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68" idx="4"/>
            <a:endCxn id="78" idx="2"/>
          </p:cNvCxnSpPr>
          <p:nvPr/>
        </p:nvCxnSpPr>
        <p:spPr bwMode="auto">
          <a:xfrm>
            <a:off x="1676400" y="2362200"/>
            <a:ext cx="2743200" cy="3581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74" idx="4"/>
            <a:endCxn id="78" idx="6"/>
          </p:cNvCxnSpPr>
          <p:nvPr/>
        </p:nvCxnSpPr>
        <p:spPr bwMode="auto">
          <a:xfrm flipH="1">
            <a:off x="4572000" y="2286000"/>
            <a:ext cx="2590800" cy="3657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TextBox 113"/>
          <p:cNvSpPr txBox="1"/>
          <p:nvPr/>
        </p:nvSpPr>
        <p:spPr>
          <a:xfrm>
            <a:off x="2895600" y="17526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Low price link</a:t>
            </a:r>
            <a:endParaRPr lang="en-US" b="0" dirty="0">
              <a:latin typeface="+mn-lt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828800" y="43434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Low loss link</a:t>
            </a:r>
            <a:endParaRPr lang="en-US" b="0" dirty="0">
              <a:latin typeface="+mn-lt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572000" y="26670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Low delay link</a:t>
            </a:r>
            <a:endParaRPr lang="en-US" b="0" dirty="0">
              <a:latin typeface="+mn-lt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752600" y="26670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Low loss link</a:t>
            </a:r>
            <a:endParaRPr lang="en-US" b="0" dirty="0">
              <a:latin typeface="+mn-l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124200" y="39624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Low delay link</a:t>
            </a:r>
            <a:endParaRPr lang="en-US" b="0" dirty="0">
              <a:latin typeface="+mn-lt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038600" y="43434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Low price link</a:t>
            </a:r>
            <a:endParaRPr lang="en-US" b="0" dirty="0">
              <a:latin typeface="+mn-lt"/>
            </a:endParaRPr>
          </a:p>
        </p:txBody>
      </p:sp>
      <p:sp>
        <p:nvSpPr>
          <p:cNvPr id="122" name="AutoShape 11"/>
          <p:cNvSpPr>
            <a:spLocks noChangeArrowheads="1"/>
          </p:cNvSpPr>
          <p:nvPr/>
        </p:nvSpPr>
        <p:spPr bwMode="auto">
          <a:xfrm>
            <a:off x="25400" y="1295400"/>
            <a:ext cx="3200400" cy="762000"/>
          </a:xfrm>
          <a:prstGeom prst="wedgeRoundRectCallout">
            <a:avLst>
              <a:gd name="adj1" fmla="val -2053"/>
              <a:gd name="adj2" fmla="val 78103"/>
              <a:gd name="adj3" fmla="val 16667"/>
            </a:avLst>
          </a:prstGeom>
          <a:solidFill>
            <a:srgbClr val="FFCC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+mn-lt"/>
              </a:rPr>
              <a:t>Cares about price, </a:t>
            </a:r>
          </a:p>
          <a:p>
            <a:pPr algn="ctr"/>
            <a:r>
              <a:rPr lang="en-US" dirty="0" smtClean="0">
                <a:latin typeface="+mn-lt"/>
              </a:rPr>
              <a:t>then loss</a:t>
            </a:r>
            <a:endParaRPr lang="en-US" dirty="0">
              <a:latin typeface="+mn-lt"/>
            </a:endParaRPr>
          </a:p>
        </p:txBody>
      </p:sp>
      <p:sp>
        <p:nvSpPr>
          <p:cNvPr id="123" name="AutoShape 11"/>
          <p:cNvSpPr>
            <a:spLocks noChangeArrowheads="1"/>
          </p:cNvSpPr>
          <p:nvPr/>
        </p:nvSpPr>
        <p:spPr bwMode="auto">
          <a:xfrm>
            <a:off x="5715000" y="1295400"/>
            <a:ext cx="3200400" cy="762000"/>
          </a:xfrm>
          <a:prstGeom prst="wedgeRoundRectCallout">
            <a:avLst>
              <a:gd name="adj1" fmla="val 2709"/>
              <a:gd name="adj2" fmla="val 66436"/>
              <a:gd name="adj3" fmla="val 16667"/>
            </a:avLst>
          </a:prstGeom>
          <a:solidFill>
            <a:srgbClr val="FFCC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+mn-lt"/>
              </a:rPr>
              <a:t>Cares about delay,</a:t>
            </a:r>
          </a:p>
          <a:p>
            <a:pPr algn="ctr"/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hen price</a:t>
            </a:r>
            <a:endParaRPr lang="en-US" dirty="0">
              <a:latin typeface="+mn-lt"/>
            </a:endParaRPr>
          </a:p>
        </p:txBody>
      </p:sp>
      <p:sp>
        <p:nvSpPr>
          <p:cNvPr id="124" name="AutoShape 11"/>
          <p:cNvSpPr>
            <a:spLocks noChangeArrowheads="1"/>
          </p:cNvSpPr>
          <p:nvPr/>
        </p:nvSpPr>
        <p:spPr bwMode="auto">
          <a:xfrm>
            <a:off x="5257800" y="3200400"/>
            <a:ext cx="3886200" cy="838200"/>
          </a:xfrm>
          <a:prstGeom prst="wedgeRoundRectCallout">
            <a:avLst>
              <a:gd name="adj1" fmla="val -68089"/>
              <a:gd name="adj2" fmla="val 14618"/>
              <a:gd name="adj3" fmla="val 16667"/>
            </a:avLst>
          </a:prstGeom>
          <a:solidFill>
            <a:srgbClr val="FFCC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+mn-lt"/>
              </a:rPr>
              <a:t>Cares about loss,</a:t>
            </a:r>
          </a:p>
          <a:p>
            <a:pPr algn="ctr"/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hen delay</a:t>
            </a:r>
            <a:endParaRPr lang="en-US" dirty="0">
              <a:latin typeface="+mn-lt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0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2238"/>
            <a:ext cx="8686800" cy="1173162"/>
          </a:xfrm>
        </p:spPr>
        <p:txBody>
          <a:bodyPr/>
          <a:lstStyle/>
          <a:p>
            <a:r>
              <a:rPr lang="en-US" dirty="0" smtClean="0"/>
              <a:t>Must agree on loop-avoiding 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all nodes minimize same metric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And that metric increases around loops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Then process is guaranteed to converge</a:t>
            </a:r>
          </a:p>
          <a:p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when routers lie?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44116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if a router claims a 1-hop path to everywhere?</a:t>
            </a:r>
          </a:p>
          <a:p>
            <a:pPr lvl="3"/>
            <a:endParaRPr lang="en-US" dirty="0"/>
          </a:p>
          <a:p>
            <a:r>
              <a:rPr lang="en-US" dirty="0" smtClean="0"/>
              <a:t>All traffic from nearby routers gets sent there</a:t>
            </a:r>
          </a:p>
          <a:p>
            <a:pPr lvl="4"/>
            <a:endParaRPr lang="en-US" dirty="0"/>
          </a:p>
          <a:p>
            <a:r>
              <a:rPr lang="en-US" dirty="0" smtClean="0"/>
              <a:t>How can you tell if they are lying?</a:t>
            </a:r>
          </a:p>
          <a:p>
            <a:pPr lvl="4"/>
            <a:endParaRPr lang="en-US" dirty="0"/>
          </a:p>
          <a:p>
            <a:r>
              <a:rPr lang="en-US" dirty="0" smtClean="0"/>
              <a:t>Can this happen in real life?</a:t>
            </a:r>
          </a:p>
          <a:p>
            <a:pPr lvl="1"/>
            <a:r>
              <a:rPr lang="en-US" dirty="0" smtClean="0"/>
              <a:t>It has, several times….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133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State vs. Distance Vector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2547937"/>
          </a:xfrm>
        </p:spPr>
        <p:txBody>
          <a:bodyPr/>
          <a:lstStyle/>
          <a:p>
            <a:r>
              <a:rPr lang="en-US" sz="3200" dirty="0" smtClean="0"/>
              <a:t>Core idea</a:t>
            </a:r>
          </a:p>
          <a:p>
            <a:pPr lvl="1"/>
            <a:r>
              <a:rPr lang="en-US" sz="2800" dirty="0" smtClean="0"/>
              <a:t>LS: tell all nodes about your immediate neighbors</a:t>
            </a:r>
          </a:p>
          <a:p>
            <a:pPr lvl="1"/>
            <a:r>
              <a:rPr lang="en-US" sz="2800" dirty="0" smtClean="0"/>
              <a:t>DV: tell your immediate neighbors about (your least cost distance to) all nodes</a:t>
            </a:r>
          </a:p>
          <a:p>
            <a:pPr lvl="1"/>
            <a:endParaRPr lang="en-US" sz="2800" dirty="0" smtClean="0"/>
          </a:p>
          <a:p>
            <a:endParaRPr lang="en-US" sz="32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689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Switches/Routers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Multiple ports (attached to other switches or hosts)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Ports are typically duplex (incoming</a:t>
            </a:r>
            <a:r>
              <a:rPr lang="en-US" sz="2800" dirty="0"/>
              <a:t> </a:t>
            </a:r>
            <a:r>
              <a:rPr lang="en-US" sz="2800" dirty="0" smtClean="0"/>
              <a:t>and outgoing)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24000" y="2138363"/>
            <a:ext cx="5480050" cy="3195637"/>
            <a:chOff x="1825625" y="2357438"/>
            <a:chExt cx="5480050" cy="3195637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5554663" y="4867275"/>
              <a:ext cx="1751012" cy="304800"/>
              <a:chOff x="1056" y="1872"/>
              <a:chExt cx="1104" cy="192"/>
            </a:xfrm>
          </p:grpSpPr>
          <p:sp>
            <p:nvSpPr>
              <p:cNvPr id="31" name="Oval 3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2" name="Rectangle 4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3" name="Oval 5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5554663" y="3954463"/>
              <a:ext cx="1751012" cy="304800"/>
              <a:chOff x="1056" y="1872"/>
              <a:chExt cx="1104" cy="192"/>
            </a:xfrm>
          </p:grpSpPr>
          <p:sp>
            <p:nvSpPr>
              <p:cNvPr id="28" name="Oval 7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0" name="Oval 9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5554663" y="2967038"/>
              <a:ext cx="1751012" cy="303212"/>
              <a:chOff x="1056" y="1872"/>
              <a:chExt cx="1104" cy="192"/>
            </a:xfrm>
          </p:grpSpPr>
          <p:sp>
            <p:nvSpPr>
              <p:cNvPr id="25" name="Oval 11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6" name="Rectangle 12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7" name="Oval 13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3579813" y="2889250"/>
              <a:ext cx="2127250" cy="2663825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grpSp>
          <p:nvGrpSpPr>
            <p:cNvPr id="10" name="Group 17"/>
            <p:cNvGrpSpPr>
              <a:grpSpLocks/>
            </p:cNvGrpSpPr>
            <p:nvPr/>
          </p:nvGrpSpPr>
          <p:grpSpPr bwMode="auto">
            <a:xfrm>
              <a:off x="1825625" y="2967038"/>
              <a:ext cx="1751013" cy="303212"/>
              <a:chOff x="1056" y="1872"/>
              <a:chExt cx="1104" cy="192"/>
            </a:xfrm>
          </p:grpSpPr>
          <p:sp>
            <p:nvSpPr>
              <p:cNvPr id="22" name="Oval 18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1825625" y="3954463"/>
              <a:ext cx="1751013" cy="304800"/>
              <a:chOff x="1056" y="1872"/>
              <a:chExt cx="1104" cy="192"/>
            </a:xfrm>
          </p:grpSpPr>
          <p:sp>
            <p:nvSpPr>
              <p:cNvPr id="19" name="Oval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0" name="Rectangle 23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1" name="Oval 24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12" name="Group 25"/>
            <p:cNvGrpSpPr>
              <a:grpSpLocks/>
            </p:cNvGrpSpPr>
            <p:nvPr/>
          </p:nvGrpSpPr>
          <p:grpSpPr bwMode="auto">
            <a:xfrm>
              <a:off x="1825625" y="4867275"/>
              <a:ext cx="1751013" cy="304800"/>
              <a:chOff x="1056" y="1872"/>
              <a:chExt cx="1104" cy="192"/>
            </a:xfrm>
          </p:grpSpPr>
          <p:sp>
            <p:nvSpPr>
              <p:cNvPr id="16" name="Oval 26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7" name="Rectangle 27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8" name="Oval 28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sp>
          <p:nvSpPr>
            <p:cNvPr id="13" name="Rectangle 29"/>
            <p:cNvSpPr>
              <a:spLocks noChangeArrowheads="1"/>
            </p:cNvSpPr>
            <p:nvPr/>
          </p:nvSpPr>
          <p:spPr bwMode="auto">
            <a:xfrm>
              <a:off x="1951618" y="2387600"/>
              <a:ext cx="13355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2813" eaLnBrk="0" hangingPunct="0"/>
              <a:r>
                <a:rPr lang="en-US" sz="1800" b="0" dirty="0">
                  <a:solidFill>
                    <a:srgbClr val="000000"/>
                  </a:solidFill>
                  <a:latin typeface="Calibri"/>
                </a:rPr>
                <a:t>incoming links</a:t>
              </a:r>
              <a:endParaRPr lang="en-US" sz="1800" b="0" dirty="0">
                <a:latin typeface="Calibri"/>
              </a:endParaRPr>
            </a:p>
          </p:txBody>
        </p:sp>
        <p:sp>
          <p:nvSpPr>
            <p:cNvPr id="14" name="Rectangle 30"/>
            <p:cNvSpPr>
              <a:spLocks noChangeArrowheads="1"/>
            </p:cNvSpPr>
            <p:nvPr/>
          </p:nvSpPr>
          <p:spPr bwMode="auto">
            <a:xfrm>
              <a:off x="5706200" y="2387600"/>
              <a:ext cx="13082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2813" eaLnBrk="0" hangingPunct="0"/>
              <a:r>
                <a:rPr lang="en-US" sz="1800" b="0" dirty="0">
                  <a:solidFill>
                    <a:srgbClr val="000000"/>
                  </a:solidFill>
                  <a:latin typeface="Calibri"/>
                </a:rPr>
                <a:t>outgoing links</a:t>
              </a:r>
              <a:endParaRPr lang="en-US" sz="1800" b="0" dirty="0">
                <a:latin typeface="Calibri"/>
              </a:endParaRPr>
            </a:p>
          </p:txBody>
        </p:sp>
        <p:sp>
          <p:nvSpPr>
            <p:cNvPr id="15" name="Rectangle 35"/>
            <p:cNvSpPr>
              <a:spLocks noChangeArrowheads="1"/>
            </p:cNvSpPr>
            <p:nvPr/>
          </p:nvSpPr>
          <p:spPr bwMode="auto">
            <a:xfrm>
              <a:off x="4071376" y="2357438"/>
              <a:ext cx="6202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2813" eaLnBrk="0" hangingPunct="0"/>
              <a:r>
                <a:rPr lang="en-US" sz="1800" b="0" dirty="0" smtClean="0">
                  <a:solidFill>
                    <a:srgbClr val="000000"/>
                  </a:solidFill>
                  <a:latin typeface="Calibri"/>
                </a:rPr>
                <a:t>Switch</a:t>
              </a:r>
              <a:endParaRPr lang="en-US" sz="1800" b="0" dirty="0"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840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State vs. Distance Vector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836738"/>
            <a:ext cx="8686800" cy="4411662"/>
          </a:xfrm>
        </p:spPr>
        <p:txBody>
          <a:bodyPr/>
          <a:lstStyle/>
          <a:p>
            <a:r>
              <a:rPr lang="en-US" sz="2400" dirty="0" smtClean="0"/>
              <a:t>LS: each node learns the complete network map; each node computes shortest paths independently and in parallel</a:t>
            </a:r>
          </a:p>
          <a:p>
            <a:endParaRPr lang="en-US" sz="2400" dirty="0" smtClean="0"/>
          </a:p>
          <a:p>
            <a:r>
              <a:rPr lang="en-US" sz="2400" dirty="0" smtClean="0"/>
              <a:t>DV</a:t>
            </a:r>
            <a:r>
              <a:rPr lang="en-US" sz="2400" dirty="0"/>
              <a:t>: </a:t>
            </a:r>
            <a:r>
              <a:rPr lang="en-US" sz="2400" dirty="0" smtClean="0"/>
              <a:t>no </a:t>
            </a:r>
            <a:r>
              <a:rPr lang="en-US" sz="2400" dirty="0"/>
              <a:t>node has the complete picture</a:t>
            </a:r>
            <a:r>
              <a:rPr lang="en-US" sz="2400" dirty="0" smtClean="0"/>
              <a:t>; nodes cooperate to compute shortest paths in a distributed manner</a:t>
            </a:r>
            <a:endParaRPr lang="en-US" sz="2400" dirty="0"/>
          </a:p>
          <a:p>
            <a:endParaRPr lang="en-US" sz="2400" dirty="0" smtClean="0"/>
          </a:p>
          <a:p>
            <a:pPr lvl="1">
              <a:buFont typeface="Wingdings" charset="0"/>
              <a:buChar char="à"/>
            </a:pPr>
            <a:r>
              <a:rPr lang="en-US" dirty="0" smtClean="0">
                <a:solidFill>
                  <a:srgbClr val="000090"/>
                </a:solidFill>
                <a:sym typeface="Wingdings"/>
              </a:rPr>
              <a:t>LS has </a:t>
            </a:r>
            <a:r>
              <a:rPr lang="en-US" dirty="0" smtClean="0">
                <a:solidFill>
                  <a:srgbClr val="000090"/>
                </a:solidFill>
              </a:rPr>
              <a:t>higher messaging overhead</a:t>
            </a:r>
            <a:endParaRPr lang="en-US" dirty="0" smtClean="0">
              <a:solidFill>
                <a:srgbClr val="000090"/>
              </a:solidFill>
              <a:sym typeface="Wingdings"/>
            </a:endParaRPr>
          </a:p>
          <a:p>
            <a:pPr lvl="1">
              <a:buFont typeface="Wingdings" charset="0"/>
              <a:buChar char="à"/>
            </a:pPr>
            <a:r>
              <a:rPr lang="en-US" dirty="0">
                <a:solidFill>
                  <a:srgbClr val="000090"/>
                </a:solidFill>
                <a:sym typeface="Wingdings"/>
              </a:rPr>
              <a:t>LS has </a:t>
            </a:r>
            <a:r>
              <a:rPr lang="en-US" dirty="0">
                <a:solidFill>
                  <a:srgbClr val="000090"/>
                </a:solidFill>
              </a:rPr>
              <a:t>higher processing complexity</a:t>
            </a:r>
          </a:p>
          <a:p>
            <a:pPr lvl="1">
              <a:buFont typeface="Wingdings" charset="0"/>
              <a:buChar char="à"/>
            </a:pPr>
            <a:r>
              <a:rPr lang="en-US" dirty="0" smtClean="0">
                <a:solidFill>
                  <a:srgbClr val="000090"/>
                </a:solidFill>
                <a:sym typeface="Wingdings"/>
              </a:rPr>
              <a:t>LS is l</a:t>
            </a:r>
            <a:r>
              <a:rPr lang="en-US" dirty="0" smtClean="0">
                <a:solidFill>
                  <a:srgbClr val="000090"/>
                </a:solidFill>
              </a:rPr>
              <a:t>ess vulnerable to looping</a:t>
            </a:r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8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State vs. Distance Vector</a:t>
            </a:r>
          </a:p>
        </p:txBody>
      </p:sp>
      <p:sp>
        <p:nvSpPr>
          <p:cNvPr id="804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05000"/>
            <a:ext cx="3962400" cy="4267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Message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/>
              <a:t>complexity</a:t>
            </a:r>
          </a:p>
          <a:p>
            <a:r>
              <a:rPr lang="en-US" sz="2000" dirty="0"/>
              <a:t>LS: O</a:t>
            </a:r>
            <a:r>
              <a:rPr lang="en-US" sz="2000" dirty="0" smtClean="0"/>
              <a:t>(</a:t>
            </a:r>
            <a:r>
              <a:rPr lang="en-US" sz="2000" dirty="0" err="1" smtClean="0"/>
              <a:t>NxE</a:t>
            </a:r>
            <a:r>
              <a:rPr lang="en-US" sz="2000" dirty="0" smtClean="0"/>
              <a:t>) </a:t>
            </a:r>
            <a:r>
              <a:rPr lang="en-US" sz="2000" dirty="0"/>
              <a:t>messages; </a:t>
            </a:r>
            <a:endParaRPr lang="en-US" sz="2000" dirty="0" smtClean="0"/>
          </a:p>
          <a:p>
            <a:pPr lvl="1"/>
            <a:r>
              <a:rPr lang="en-US" sz="1600" dirty="0" smtClean="0"/>
              <a:t>N is #nodes</a:t>
            </a:r>
            <a:r>
              <a:rPr lang="en-US" sz="1600" dirty="0"/>
              <a:t>; </a:t>
            </a:r>
            <a:r>
              <a:rPr lang="en-US" sz="1600" dirty="0" smtClean="0"/>
              <a:t>E is #edges</a:t>
            </a:r>
            <a:endParaRPr lang="en-US" sz="1600" dirty="0"/>
          </a:p>
          <a:p>
            <a:r>
              <a:rPr lang="en-US" sz="2000" dirty="0"/>
              <a:t>DV: O</a:t>
            </a:r>
            <a:r>
              <a:rPr lang="en-US" sz="2000" dirty="0" smtClean="0"/>
              <a:t>(#Iterations x E)</a:t>
            </a:r>
          </a:p>
          <a:p>
            <a:pPr lvl="1"/>
            <a:r>
              <a:rPr lang="en-US" sz="1600" dirty="0" smtClean="0"/>
              <a:t>where </a:t>
            </a:r>
            <a:r>
              <a:rPr lang="en-US" sz="1600" dirty="0"/>
              <a:t>#Iterations is ideally </a:t>
            </a:r>
            <a:br>
              <a:rPr lang="en-US" sz="1600" dirty="0"/>
            </a:br>
            <a:r>
              <a:rPr lang="en-US" sz="1600" dirty="0" smtClean="0"/>
              <a:t>O(</a:t>
            </a:r>
            <a:r>
              <a:rPr lang="en-US" sz="1600" dirty="0"/>
              <a:t>network diameter) </a:t>
            </a:r>
            <a:r>
              <a:rPr lang="en-US" sz="1600" dirty="0" smtClean="0"/>
              <a:t>but varies </a:t>
            </a:r>
            <a:r>
              <a:rPr lang="en-US" sz="1600" dirty="0"/>
              <a:t>due to routing loops or </a:t>
            </a:r>
            <a:r>
              <a:rPr lang="en-US" sz="1600" dirty="0" smtClean="0"/>
              <a:t>the </a:t>
            </a:r>
            <a:br>
              <a:rPr lang="en-US" sz="1600" dirty="0" smtClean="0"/>
            </a:br>
            <a:r>
              <a:rPr lang="en-US" sz="1600" dirty="0" smtClean="0"/>
              <a:t>count</a:t>
            </a:r>
            <a:r>
              <a:rPr lang="en-US" sz="1600" dirty="0"/>
              <a:t>-to-infinity </a:t>
            </a:r>
            <a:r>
              <a:rPr lang="en-US" sz="1600" dirty="0" smtClean="0"/>
              <a:t>problem</a:t>
            </a:r>
            <a:endParaRPr lang="en-US" sz="1600" dirty="0"/>
          </a:p>
          <a:p>
            <a:pPr>
              <a:buFont typeface="Wingdings" charset="0"/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>
              <a:buFont typeface="Wingdings" charset="0"/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Processing </a:t>
            </a:r>
            <a:r>
              <a:rPr lang="en-US" sz="2000" dirty="0" smtClean="0"/>
              <a:t>complexity</a:t>
            </a:r>
            <a:endParaRPr lang="en-US" sz="2000" dirty="0"/>
          </a:p>
          <a:p>
            <a:r>
              <a:rPr lang="en-US" sz="2000" dirty="0"/>
              <a:t>LS: O</a:t>
            </a:r>
            <a:r>
              <a:rPr lang="en-US" sz="2000" dirty="0" smtClean="0"/>
              <a:t>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DV: </a:t>
            </a:r>
            <a:r>
              <a:rPr lang="en-US" sz="2000" dirty="0" smtClean="0"/>
              <a:t>O(#Iterations x N)</a:t>
            </a:r>
          </a:p>
        </p:txBody>
      </p:sp>
      <p:sp>
        <p:nvSpPr>
          <p:cNvPr id="804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05000"/>
            <a:ext cx="4114800" cy="4267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000" dirty="0">
                <a:solidFill>
                  <a:srgbClr val="008000"/>
                </a:solidFill>
              </a:rPr>
              <a:t>Robustness:</a:t>
            </a:r>
            <a:r>
              <a:rPr lang="en-US" sz="2000" dirty="0"/>
              <a:t> what happens if router malfunctions?</a:t>
            </a:r>
          </a:p>
          <a:p>
            <a:r>
              <a:rPr lang="en-US" sz="2000" dirty="0"/>
              <a:t>LS: </a:t>
            </a:r>
          </a:p>
          <a:p>
            <a:pPr lvl="1"/>
            <a:r>
              <a:rPr lang="en-US" sz="1800" dirty="0"/>
              <a:t>node can advertise incorrect </a:t>
            </a:r>
            <a:r>
              <a:rPr lang="en-US" sz="1800" i="1" dirty="0">
                <a:solidFill>
                  <a:schemeClr val="accent2"/>
                </a:solidFill>
              </a:rPr>
              <a:t>link</a:t>
            </a:r>
            <a:r>
              <a:rPr lang="en-US" sz="1800" dirty="0"/>
              <a:t> cost</a:t>
            </a:r>
          </a:p>
          <a:p>
            <a:pPr lvl="1"/>
            <a:r>
              <a:rPr lang="en-US" sz="1800" dirty="0"/>
              <a:t>each node computes only its </a:t>
            </a:r>
            <a:r>
              <a:rPr lang="en-US" sz="1800" i="1" dirty="0"/>
              <a:t>own</a:t>
            </a:r>
            <a:r>
              <a:rPr lang="en-US" sz="1800" dirty="0"/>
              <a:t> table</a:t>
            </a:r>
          </a:p>
          <a:p>
            <a:r>
              <a:rPr lang="en-US" sz="2000" dirty="0"/>
              <a:t>DV:</a:t>
            </a:r>
          </a:p>
          <a:p>
            <a:pPr lvl="1"/>
            <a:r>
              <a:rPr lang="en-US" sz="1800" dirty="0"/>
              <a:t>node can advertise incorrect </a:t>
            </a:r>
            <a:r>
              <a:rPr lang="en-US" sz="1800" i="1" dirty="0">
                <a:solidFill>
                  <a:schemeClr val="accent2"/>
                </a:solidFill>
              </a:rPr>
              <a:t>path</a:t>
            </a:r>
            <a:r>
              <a:rPr lang="en-US" sz="1800" dirty="0"/>
              <a:t> cost</a:t>
            </a:r>
          </a:p>
          <a:p>
            <a:pPr lvl="1"/>
            <a:r>
              <a:rPr lang="en-US" sz="1800" dirty="0"/>
              <a:t>each node</a:t>
            </a:r>
            <a:r>
              <a:rPr lang="ja-JP" altLang="en-US" sz="1800" dirty="0">
                <a:latin typeface="Arial"/>
              </a:rPr>
              <a:t>’</a:t>
            </a:r>
            <a:r>
              <a:rPr lang="en-US" sz="1800" dirty="0"/>
              <a:t>s table used by others; error </a:t>
            </a:r>
            <a:r>
              <a:rPr lang="en-US" sz="1800" dirty="0" smtClean="0"/>
              <a:t>propagates </a:t>
            </a:r>
            <a:r>
              <a:rPr lang="en-US" sz="1800" dirty="0"/>
              <a:t>through network</a:t>
            </a:r>
          </a:p>
          <a:p>
            <a:pPr lvl="1"/>
            <a:endParaRPr lang="en-US" sz="1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9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Routing: Just the Beginning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state and distance-vector are the deployed routing paradigms for intra-domain routing </a:t>
            </a:r>
          </a:p>
          <a:p>
            <a:endParaRPr lang="en-US" dirty="0"/>
          </a:p>
          <a:p>
            <a:r>
              <a:rPr lang="en-US" dirty="0" smtClean="0"/>
              <a:t>Inter-domain routing (BGP)</a:t>
            </a:r>
          </a:p>
          <a:p>
            <a:pPr lvl="1"/>
            <a:r>
              <a:rPr lang="en-US" dirty="0" smtClean="0"/>
              <a:t>more Part II (Principles of Communications)</a:t>
            </a:r>
          </a:p>
          <a:p>
            <a:pPr lvl="1"/>
            <a:r>
              <a:rPr lang="en-US" dirty="0" smtClean="0"/>
              <a:t>A version of DV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49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desirable goals for a routing solution?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828800"/>
            <a:ext cx="8686800" cy="44116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“Good” paths (least cost)</a:t>
            </a:r>
          </a:p>
          <a:p>
            <a:r>
              <a:rPr lang="en-US" dirty="0"/>
              <a:t>Fast convergence after change/failures</a:t>
            </a:r>
          </a:p>
          <a:p>
            <a:pPr lvl="1"/>
            <a:r>
              <a:rPr lang="en-US" dirty="0"/>
              <a:t>no/rare </a:t>
            </a:r>
            <a:r>
              <a:rPr lang="en-US" dirty="0" smtClean="0"/>
              <a:t>loops</a:t>
            </a:r>
          </a:p>
          <a:p>
            <a:r>
              <a:rPr lang="en-US" dirty="0" smtClean="0"/>
              <a:t>Scalable </a:t>
            </a:r>
          </a:p>
          <a:p>
            <a:pPr lvl="1"/>
            <a:r>
              <a:rPr lang="en-US" dirty="0" smtClean="0"/>
              <a:t>#messages</a:t>
            </a:r>
          </a:p>
          <a:p>
            <a:pPr lvl="1"/>
            <a:r>
              <a:rPr lang="en-US" dirty="0" smtClean="0"/>
              <a:t>table size </a:t>
            </a:r>
          </a:p>
          <a:p>
            <a:pPr lvl="1"/>
            <a:r>
              <a:rPr lang="en-US" dirty="0" smtClean="0"/>
              <a:t>processing complexity</a:t>
            </a:r>
          </a:p>
          <a:p>
            <a:r>
              <a:rPr lang="en-US" dirty="0" smtClean="0"/>
              <a:t>Secure</a:t>
            </a:r>
          </a:p>
          <a:p>
            <a:r>
              <a:rPr lang="en-US" dirty="0" smtClean="0"/>
              <a:t>Policy</a:t>
            </a:r>
          </a:p>
          <a:p>
            <a:r>
              <a:rPr lang="en-US" dirty="0" smtClean="0"/>
              <a:t>Rich metrics (more later)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94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en-US" dirty="0" smtClean="0"/>
              <a:t>Delivery models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828800"/>
            <a:ext cx="8077200" cy="4411662"/>
          </a:xfrm>
        </p:spPr>
        <p:txBody>
          <a:bodyPr/>
          <a:lstStyle/>
          <a:p>
            <a:r>
              <a:rPr lang="en-US" dirty="0" smtClean="0"/>
              <a:t>What if a node wants to send to more than one destination?</a:t>
            </a:r>
          </a:p>
          <a:p>
            <a:pPr lvl="1"/>
            <a:r>
              <a:rPr lang="en-US" dirty="0" smtClean="0"/>
              <a:t>broadcast: send to all</a:t>
            </a:r>
          </a:p>
          <a:p>
            <a:pPr lvl="1"/>
            <a:r>
              <a:rPr lang="en-US" dirty="0" smtClean="0"/>
              <a:t>multicast: send to all members of a group</a:t>
            </a:r>
          </a:p>
          <a:p>
            <a:pPr lvl="1"/>
            <a:r>
              <a:rPr lang="en-US" dirty="0" err="1" smtClean="0"/>
              <a:t>anycast</a:t>
            </a:r>
            <a:r>
              <a:rPr lang="en-US" dirty="0" smtClean="0"/>
              <a:t>: send to any member of a group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if a node wants to send along more than one path?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462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828800"/>
            <a:ext cx="8610600" cy="441166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Propagation delay</a:t>
            </a:r>
          </a:p>
          <a:p>
            <a:r>
              <a:rPr lang="en-US" sz="2400" dirty="0" smtClean="0"/>
              <a:t>Congestion</a:t>
            </a:r>
          </a:p>
          <a:p>
            <a:r>
              <a:rPr lang="en-US" sz="2400" dirty="0" smtClean="0"/>
              <a:t>Load balance</a:t>
            </a:r>
          </a:p>
          <a:p>
            <a:r>
              <a:rPr lang="en-US" sz="2400" dirty="0" smtClean="0"/>
              <a:t>Bandwidth (available, capacity, maximal, </a:t>
            </a:r>
            <a:r>
              <a:rPr lang="en-US" sz="2400" dirty="0" err="1" smtClean="0"/>
              <a:t>bbw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Price</a:t>
            </a:r>
          </a:p>
          <a:p>
            <a:r>
              <a:rPr lang="en-US" sz="2400" dirty="0" smtClean="0"/>
              <a:t>Reliability </a:t>
            </a:r>
          </a:p>
          <a:p>
            <a:r>
              <a:rPr lang="en-US" sz="2400" dirty="0" smtClean="0"/>
              <a:t>Loss rate </a:t>
            </a:r>
          </a:p>
          <a:p>
            <a:r>
              <a:rPr lang="en-US" sz="2400" dirty="0" smtClean="0"/>
              <a:t>Combinations of the above</a:t>
            </a:r>
          </a:p>
          <a:p>
            <a:pPr marL="0" indent="0">
              <a:buNone/>
            </a:pPr>
            <a:r>
              <a:rPr lang="en-US" dirty="0" smtClean="0"/>
              <a:t>In practice, operators set abstract “weights” (much like our costs); how exactly is a bit of a black art</a:t>
            </a:r>
          </a:p>
          <a:p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47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Routing back to Forwarding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Routing: “control plane”</a:t>
            </a:r>
          </a:p>
          <a:p>
            <a:pPr lvl="1"/>
            <a:r>
              <a:rPr lang="en-US" dirty="0"/>
              <a:t>Computing paths the packets will follow</a:t>
            </a:r>
          </a:p>
          <a:p>
            <a:pPr lvl="1"/>
            <a:r>
              <a:rPr lang="en-US" dirty="0"/>
              <a:t>Routers talking amongst themselves</a:t>
            </a:r>
          </a:p>
          <a:p>
            <a:pPr lvl="1"/>
            <a:r>
              <a:rPr lang="en-US" dirty="0"/>
              <a:t>Jointly creating the routing </a:t>
            </a:r>
            <a:r>
              <a:rPr lang="en-US" dirty="0" smtClean="0"/>
              <a:t>state</a:t>
            </a:r>
          </a:p>
          <a:p>
            <a:r>
              <a:rPr lang="en-US" dirty="0" smtClean="0"/>
              <a:t>Forwarding</a:t>
            </a:r>
            <a:r>
              <a:rPr lang="en-US" dirty="0"/>
              <a:t>: “data plane”</a:t>
            </a:r>
          </a:p>
          <a:p>
            <a:pPr lvl="1"/>
            <a:r>
              <a:rPr lang="en-US" dirty="0"/>
              <a:t>Directing a data packet to an outgoing link</a:t>
            </a:r>
          </a:p>
          <a:p>
            <a:pPr lvl="1"/>
            <a:r>
              <a:rPr lang="en-US" dirty="0"/>
              <a:t>Individual router using </a:t>
            </a:r>
            <a:r>
              <a:rPr lang="en-US" dirty="0" smtClean="0"/>
              <a:t>routing state</a:t>
            </a:r>
            <a:endParaRPr lang="en-US" dirty="0"/>
          </a:p>
          <a:p>
            <a:r>
              <a:rPr lang="en-US" dirty="0" smtClean="0"/>
              <a:t>Two very different timescales….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49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A6868-23C8-0342-AAC0-A58DD4DC46C2}" type="slidenum">
              <a:rPr lang="en-US">
                <a:solidFill>
                  <a:srgbClr val="000000"/>
                </a:solidFill>
              </a:rPr>
              <a:pPr>
                <a:defRPr/>
              </a:pPr>
              <a:t>67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1709738" y="1219200"/>
            <a:ext cx="3111500" cy="47656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16" name="Line 3"/>
          <p:cNvSpPr>
            <a:spLocks noChangeShapeType="1"/>
          </p:cNvSpPr>
          <p:nvPr/>
        </p:nvSpPr>
        <p:spPr bwMode="auto">
          <a:xfrm flipV="1">
            <a:off x="4572000" y="4724400"/>
            <a:ext cx="20574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17" name="Line 4"/>
          <p:cNvSpPr>
            <a:spLocks noChangeShapeType="1"/>
          </p:cNvSpPr>
          <p:nvPr/>
        </p:nvSpPr>
        <p:spPr bwMode="auto">
          <a:xfrm>
            <a:off x="0" y="4724400"/>
            <a:ext cx="19812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1981200" y="1447800"/>
            <a:ext cx="2590800" cy="2133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1981200" y="3810000"/>
            <a:ext cx="2590800" cy="1905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20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58738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Basic Architectural Components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of an IP Router</a:t>
            </a:r>
          </a:p>
        </p:txBody>
      </p:sp>
      <p:sp>
        <p:nvSpPr>
          <p:cNvPr id="38921" name="Freeform 8"/>
          <p:cNvSpPr>
            <a:spLocks/>
          </p:cNvSpPr>
          <p:nvPr/>
        </p:nvSpPr>
        <p:spPr bwMode="auto">
          <a:xfrm>
            <a:off x="6629400" y="2057400"/>
            <a:ext cx="152400" cy="1676400"/>
          </a:xfrm>
          <a:custGeom>
            <a:avLst/>
            <a:gdLst>
              <a:gd name="T0" fmla="*/ 0 w 96"/>
              <a:gd name="T1" fmla="*/ 0 h 1056"/>
              <a:gd name="T2" fmla="*/ 2147483647 w 96"/>
              <a:gd name="T3" fmla="*/ 2147483647 h 1056"/>
              <a:gd name="T4" fmla="*/ 2147483647 w 96"/>
              <a:gd name="T5" fmla="*/ 2147483647 h 1056"/>
              <a:gd name="T6" fmla="*/ 2147483647 w 96"/>
              <a:gd name="T7" fmla="*/ 2147483647 h 1056"/>
              <a:gd name="T8" fmla="*/ 2147483647 w 96"/>
              <a:gd name="T9" fmla="*/ 2147483647 h 1056"/>
              <a:gd name="T10" fmla="*/ 2147483647 w 96"/>
              <a:gd name="T11" fmla="*/ 2147483647 h 1056"/>
              <a:gd name="T12" fmla="*/ 0 w 96"/>
              <a:gd name="T13" fmla="*/ 2147483647 h 10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6"/>
              <a:gd name="T22" fmla="*/ 0 h 1056"/>
              <a:gd name="T23" fmla="*/ 96 w 96"/>
              <a:gd name="T24" fmla="*/ 1056 h 10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6" h="1056">
                <a:moveTo>
                  <a:pt x="0" y="0"/>
                </a:moveTo>
                <a:lnTo>
                  <a:pt x="48" y="48"/>
                </a:lnTo>
                <a:lnTo>
                  <a:pt x="48" y="528"/>
                </a:lnTo>
                <a:lnTo>
                  <a:pt x="96" y="576"/>
                </a:lnTo>
                <a:lnTo>
                  <a:pt x="48" y="624"/>
                </a:lnTo>
                <a:lnTo>
                  <a:pt x="48" y="1008"/>
                </a:lnTo>
                <a:lnTo>
                  <a:pt x="0" y="1056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22" name="Freeform 9"/>
          <p:cNvSpPr>
            <a:spLocks/>
          </p:cNvSpPr>
          <p:nvPr/>
        </p:nvSpPr>
        <p:spPr bwMode="auto">
          <a:xfrm>
            <a:off x="6629400" y="3886200"/>
            <a:ext cx="152400" cy="1828800"/>
          </a:xfrm>
          <a:custGeom>
            <a:avLst/>
            <a:gdLst>
              <a:gd name="T0" fmla="*/ 0 w 96"/>
              <a:gd name="T1" fmla="*/ 0 h 1056"/>
              <a:gd name="T2" fmla="*/ 2147483647 w 96"/>
              <a:gd name="T3" fmla="*/ 2147483647 h 1056"/>
              <a:gd name="T4" fmla="*/ 2147483647 w 96"/>
              <a:gd name="T5" fmla="*/ 2147483647 h 1056"/>
              <a:gd name="T6" fmla="*/ 2147483647 w 96"/>
              <a:gd name="T7" fmla="*/ 2147483647 h 1056"/>
              <a:gd name="T8" fmla="*/ 2147483647 w 96"/>
              <a:gd name="T9" fmla="*/ 2147483647 h 1056"/>
              <a:gd name="T10" fmla="*/ 2147483647 w 96"/>
              <a:gd name="T11" fmla="*/ 2147483647 h 1056"/>
              <a:gd name="T12" fmla="*/ 0 w 96"/>
              <a:gd name="T13" fmla="*/ 2147483647 h 10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6"/>
              <a:gd name="T22" fmla="*/ 0 h 1056"/>
              <a:gd name="T23" fmla="*/ 96 w 96"/>
              <a:gd name="T24" fmla="*/ 1056 h 10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6" h="1056">
                <a:moveTo>
                  <a:pt x="0" y="0"/>
                </a:moveTo>
                <a:lnTo>
                  <a:pt x="48" y="48"/>
                </a:lnTo>
                <a:lnTo>
                  <a:pt x="48" y="528"/>
                </a:lnTo>
                <a:lnTo>
                  <a:pt x="96" y="576"/>
                </a:lnTo>
                <a:lnTo>
                  <a:pt x="48" y="624"/>
                </a:lnTo>
                <a:lnTo>
                  <a:pt x="48" y="1008"/>
                </a:lnTo>
                <a:lnTo>
                  <a:pt x="0" y="1056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23" name="Text Box 10"/>
          <p:cNvSpPr txBox="1">
            <a:spLocks noChangeArrowheads="1"/>
          </p:cNvSpPr>
          <p:nvPr/>
        </p:nvSpPr>
        <p:spPr bwMode="auto">
          <a:xfrm>
            <a:off x="6248400" y="2622550"/>
            <a:ext cx="25188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/>
              </a:rPr>
              <a:t>Control Plane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24" name="Text Box 11"/>
          <p:cNvSpPr txBox="1">
            <a:spLocks noChangeArrowheads="1"/>
          </p:cNvSpPr>
          <p:nvPr/>
        </p:nvSpPr>
        <p:spPr bwMode="auto">
          <a:xfrm>
            <a:off x="6616700" y="4084638"/>
            <a:ext cx="175390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Arial"/>
              </a:rPr>
              <a:t>Datapath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per-packet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processing</a:t>
            </a:r>
          </a:p>
        </p:txBody>
      </p:sp>
      <p:sp>
        <p:nvSpPr>
          <p:cNvPr id="38925" name="Rectangle 12"/>
          <p:cNvSpPr>
            <a:spLocks noChangeArrowheads="1"/>
          </p:cNvSpPr>
          <p:nvPr/>
        </p:nvSpPr>
        <p:spPr bwMode="auto">
          <a:xfrm>
            <a:off x="3352800" y="4267200"/>
            <a:ext cx="1143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Switching</a:t>
            </a:r>
          </a:p>
        </p:txBody>
      </p:sp>
      <p:sp>
        <p:nvSpPr>
          <p:cNvPr id="38926" name="Rectangle 13"/>
          <p:cNvSpPr>
            <a:spLocks noChangeArrowheads="1"/>
          </p:cNvSpPr>
          <p:nvPr/>
        </p:nvSpPr>
        <p:spPr bwMode="auto">
          <a:xfrm>
            <a:off x="2057400" y="4267200"/>
            <a:ext cx="1295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Forwarding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Table</a:t>
            </a:r>
          </a:p>
        </p:txBody>
      </p:sp>
      <p:sp>
        <p:nvSpPr>
          <p:cNvPr id="38927" name="Rectangle 14"/>
          <p:cNvSpPr>
            <a:spLocks noChangeArrowheads="1"/>
          </p:cNvSpPr>
          <p:nvPr/>
        </p:nvSpPr>
        <p:spPr bwMode="auto">
          <a:xfrm>
            <a:off x="2667000" y="2819400"/>
            <a:ext cx="1295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Routing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  Table</a:t>
            </a:r>
          </a:p>
        </p:txBody>
      </p:sp>
      <p:sp>
        <p:nvSpPr>
          <p:cNvPr id="38928" name="Rectangle 15"/>
          <p:cNvSpPr>
            <a:spLocks noChangeArrowheads="1"/>
          </p:cNvSpPr>
          <p:nvPr/>
        </p:nvSpPr>
        <p:spPr bwMode="auto">
          <a:xfrm>
            <a:off x="2667000" y="2209800"/>
            <a:ext cx="1295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Routing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Protocols</a:t>
            </a:r>
          </a:p>
        </p:txBody>
      </p:sp>
      <p:sp>
        <p:nvSpPr>
          <p:cNvPr id="38929" name="Rectangle 16"/>
          <p:cNvSpPr>
            <a:spLocks noChangeArrowheads="1"/>
          </p:cNvSpPr>
          <p:nvPr/>
        </p:nvSpPr>
        <p:spPr bwMode="auto">
          <a:xfrm>
            <a:off x="2514600" y="1524000"/>
            <a:ext cx="1600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Management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&amp; CLI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953000" y="1447800"/>
            <a:ext cx="838200" cy="4267200"/>
            <a:chOff x="3120" y="912"/>
            <a:chExt cx="528" cy="2688"/>
          </a:xfrm>
        </p:grpSpPr>
        <p:sp>
          <p:nvSpPr>
            <p:cNvPr id="38931" name="AutoShape 17"/>
            <p:cNvSpPr>
              <a:spLocks/>
            </p:cNvSpPr>
            <p:nvPr/>
          </p:nvSpPr>
          <p:spPr bwMode="auto">
            <a:xfrm>
              <a:off x="3120" y="912"/>
              <a:ext cx="144" cy="1344"/>
            </a:xfrm>
            <a:prstGeom prst="rightBrace">
              <a:avLst>
                <a:gd name="adj1" fmla="val 77778"/>
                <a:gd name="adj2" fmla="val 4932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8932" name="Text Box 18"/>
            <p:cNvSpPr txBox="1">
              <a:spLocks noChangeArrowheads="1"/>
            </p:cNvSpPr>
            <p:nvPr/>
          </p:nvSpPr>
          <p:spPr bwMode="auto">
            <a:xfrm rot="5400000">
              <a:off x="2967" y="1441"/>
              <a:ext cx="88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3300"/>
                  </a:solidFill>
                  <a:latin typeface="Arial"/>
                </a:rPr>
                <a:t>Software</a:t>
              </a:r>
            </a:p>
          </p:txBody>
        </p:sp>
        <p:sp>
          <p:nvSpPr>
            <p:cNvPr id="38933" name="AutoShape 19"/>
            <p:cNvSpPr>
              <a:spLocks/>
            </p:cNvSpPr>
            <p:nvPr/>
          </p:nvSpPr>
          <p:spPr bwMode="auto">
            <a:xfrm>
              <a:off x="3120" y="2400"/>
              <a:ext cx="144" cy="1200"/>
            </a:xfrm>
            <a:prstGeom prst="rightBrace">
              <a:avLst>
                <a:gd name="adj1" fmla="val 69444"/>
                <a:gd name="adj2" fmla="val 4932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8934" name="Text Box 20"/>
            <p:cNvSpPr txBox="1">
              <a:spLocks noChangeArrowheads="1"/>
            </p:cNvSpPr>
            <p:nvPr/>
          </p:nvSpPr>
          <p:spPr bwMode="auto">
            <a:xfrm rot="5400000">
              <a:off x="3008" y="2848"/>
              <a:ext cx="99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3300"/>
                  </a:solidFill>
                  <a:latin typeface="Arial"/>
                </a:rPr>
                <a:t>Hardware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125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23001-2294-6545-B391-9CDF8B5F13ED}" type="slidenum">
              <a:rPr lang="en-US">
                <a:solidFill>
                  <a:srgbClr val="000000"/>
                </a:solidFill>
              </a:rPr>
              <a:pPr>
                <a:defRPr/>
              </a:pPr>
              <a:t>68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373063"/>
            <a:ext cx="8364538" cy="123507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Per-packet processing in an IP Router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1760538"/>
            <a:ext cx="7772400" cy="4494212"/>
          </a:xfrm>
        </p:spPr>
        <p:txBody>
          <a:bodyPr/>
          <a:lstStyle/>
          <a:p>
            <a:pPr marL="533400" indent="-533400">
              <a:buClr>
                <a:srgbClr val="FFFF00"/>
              </a:buClr>
              <a:buFont typeface="Wingdings" charset="2"/>
              <a:buNone/>
            </a:pPr>
            <a:r>
              <a:rPr lang="en-US"/>
              <a:t>1. Accept packet arriving on an incoming link.</a:t>
            </a:r>
          </a:p>
          <a:p>
            <a:pPr marL="533400" indent="-533400">
              <a:buClr>
                <a:srgbClr val="FFFF00"/>
              </a:buClr>
              <a:buFont typeface="Wingdings" charset="2"/>
              <a:buNone/>
            </a:pPr>
            <a:r>
              <a:rPr lang="en-US"/>
              <a:t>2. Lookup packet destination address in the forwarding table, to identify outgoing port(s).</a:t>
            </a:r>
          </a:p>
          <a:p>
            <a:pPr marL="533400" indent="-533400">
              <a:buClr>
                <a:srgbClr val="FFFF00"/>
              </a:buClr>
              <a:buFont typeface="Wingdings" charset="2"/>
              <a:buNone/>
            </a:pPr>
            <a:r>
              <a:rPr lang="en-US"/>
              <a:t>3. Manipulate packet header: e.g., decrement TTL, update header checksum.</a:t>
            </a:r>
          </a:p>
          <a:p>
            <a:pPr marL="533400" indent="-533400">
              <a:buClr>
                <a:srgbClr val="FFFF00"/>
              </a:buClr>
              <a:buFont typeface="Wingdings" charset="2"/>
              <a:buNone/>
            </a:pPr>
            <a:r>
              <a:rPr lang="en-US"/>
              <a:t>4. Send packet to the outgoing port(s).</a:t>
            </a:r>
          </a:p>
          <a:p>
            <a:pPr marL="533400" indent="-533400">
              <a:buClr>
                <a:srgbClr val="FFFF00"/>
              </a:buClr>
              <a:buFont typeface="Wingdings" charset="2"/>
              <a:buNone/>
            </a:pPr>
            <a:r>
              <a:rPr lang="en-US"/>
              <a:t>5. Buffer packet in the queue.</a:t>
            </a:r>
          </a:p>
          <a:p>
            <a:pPr marL="533400" indent="-533400">
              <a:buClr>
                <a:srgbClr val="FFFF00"/>
              </a:buClr>
              <a:buFont typeface="Wingdings" charset="2"/>
              <a:buNone/>
            </a:pPr>
            <a:r>
              <a:rPr lang="en-US"/>
              <a:t>6. Transmit packet onto outgoing link.</a:t>
            </a:r>
          </a:p>
        </p:txBody>
      </p:sp>
    </p:spTree>
    <p:extLst>
      <p:ext uri="{BB962C8B-B14F-4D97-AF65-F5344CB8AC3E}">
        <p14:creationId xmlns:p14="http://schemas.microsoft.com/office/powerpoint/2010/main" val="3912534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09AE8-5FAD-0C4B-A01E-BB61C781D67A}" type="slidenum">
              <a:rPr lang="en-US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1600200" y="1905000"/>
            <a:ext cx="5791200" cy="236220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Generic Router Architecture</a:t>
            </a: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2057400" y="2438400"/>
            <a:ext cx="1752600" cy="1295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Lookup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IP Address</a:t>
            </a: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3810000" y="2438400"/>
            <a:ext cx="1447800" cy="1295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Update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Header</a:t>
            </a:r>
          </a:p>
        </p:txBody>
      </p:sp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2133600" y="1905000"/>
            <a:ext cx="3260725" cy="519113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Header Processing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4800" y="2438400"/>
            <a:ext cx="1752600" cy="609600"/>
            <a:chOff x="192" y="2064"/>
            <a:chExt cx="1104" cy="384"/>
          </a:xfrm>
        </p:grpSpPr>
        <p:sp>
          <p:nvSpPr>
            <p:cNvPr id="43036" name="Line 8"/>
            <p:cNvSpPr>
              <a:spLocks noChangeShapeType="1"/>
            </p:cNvSpPr>
            <p:nvPr/>
          </p:nvSpPr>
          <p:spPr bwMode="auto">
            <a:xfrm>
              <a:off x="192" y="2448"/>
              <a:ext cx="1104" cy="0"/>
            </a:xfrm>
            <a:prstGeom prst="line">
              <a:avLst/>
            </a:prstGeom>
            <a:noFill/>
            <a:ln w="76200" cap="sq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3037" name="Rectangle 9"/>
            <p:cNvSpPr>
              <a:spLocks noChangeArrowheads="1"/>
            </p:cNvSpPr>
            <p:nvPr/>
          </p:nvSpPr>
          <p:spPr bwMode="auto">
            <a:xfrm>
              <a:off x="192" y="2064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3038" name="Rectangle 10"/>
            <p:cNvSpPr>
              <a:spLocks noChangeArrowheads="1"/>
            </p:cNvSpPr>
            <p:nvPr/>
          </p:nvSpPr>
          <p:spPr bwMode="auto">
            <a:xfrm>
              <a:off x="768" y="2064"/>
              <a:ext cx="336" cy="24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sz="2000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303838" y="2438400"/>
            <a:ext cx="3429000" cy="609600"/>
            <a:chOff x="3504" y="1536"/>
            <a:chExt cx="2160" cy="384"/>
          </a:xfrm>
        </p:grpSpPr>
        <p:sp>
          <p:nvSpPr>
            <p:cNvPr id="43033" name="Line 12"/>
            <p:cNvSpPr>
              <a:spLocks noChangeShapeType="1"/>
            </p:cNvSpPr>
            <p:nvPr/>
          </p:nvSpPr>
          <p:spPr bwMode="auto">
            <a:xfrm>
              <a:off x="3504" y="1920"/>
              <a:ext cx="2160" cy="0"/>
            </a:xfrm>
            <a:prstGeom prst="line">
              <a:avLst/>
            </a:prstGeom>
            <a:noFill/>
            <a:ln w="76200" cap="sq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3034" name="Rectangle 13"/>
            <p:cNvSpPr>
              <a:spLocks noChangeArrowheads="1"/>
            </p:cNvSpPr>
            <p:nvPr/>
          </p:nvSpPr>
          <p:spPr bwMode="auto">
            <a:xfrm>
              <a:off x="4656" y="1536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3035" name="Rectangle 14"/>
            <p:cNvSpPr>
              <a:spLocks noChangeArrowheads="1"/>
            </p:cNvSpPr>
            <p:nvPr/>
          </p:nvSpPr>
          <p:spPr bwMode="auto">
            <a:xfrm>
              <a:off x="5232" y="1536"/>
              <a:ext cx="336" cy="24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sz="2000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455160" y="4752975"/>
            <a:ext cx="1732415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~1M prefixes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Off-chip DRAM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676400" y="3733800"/>
            <a:ext cx="1981200" cy="1981200"/>
            <a:chOff x="1056" y="2352"/>
            <a:chExt cx="1248" cy="1248"/>
          </a:xfrm>
        </p:grpSpPr>
        <p:sp>
          <p:nvSpPr>
            <p:cNvPr id="47121" name="Rectangle 17"/>
            <p:cNvSpPr>
              <a:spLocks noChangeArrowheads="1"/>
            </p:cNvSpPr>
            <p:nvPr/>
          </p:nvSpPr>
          <p:spPr bwMode="auto">
            <a:xfrm>
              <a:off x="1392" y="2832"/>
              <a:ext cx="912" cy="768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Arial"/>
                </a:rPr>
                <a:t>Address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Arial"/>
                </a:rPr>
                <a:t>Table</a:t>
              </a:r>
            </a:p>
          </p:txBody>
        </p:sp>
        <p:grpSp>
          <p:nvGrpSpPr>
            <p:cNvPr id="43030" name="Group 18"/>
            <p:cNvGrpSpPr>
              <a:grpSpLocks/>
            </p:cNvGrpSpPr>
            <p:nvPr/>
          </p:nvGrpSpPr>
          <p:grpSpPr bwMode="auto">
            <a:xfrm>
              <a:off x="1056" y="2352"/>
              <a:ext cx="739" cy="480"/>
              <a:chOff x="1056" y="2352"/>
              <a:chExt cx="739" cy="480"/>
            </a:xfrm>
          </p:grpSpPr>
          <p:sp>
            <p:nvSpPr>
              <p:cNvPr id="43031" name="Line 19"/>
              <p:cNvSpPr>
                <a:spLocks noChangeShapeType="1"/>
              </p:cNvSpPr>
              <p:nvPr/>
            </p:nvSpPr>
            <p:spPr bwMode="auto">
              <a:xfrm>
                <a:off x="1632" y="2352"/>
                <a:ext cx="0" cy="48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sm" len="sm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43032" name="Text Box 20"/>
              <p:cNvSpPr txBox="1">
                <a:spLocks noChangeArrowheads="1"/>
              </p:cNvSpPr>
              <p:nvPr/>
            </p:nvSpPr>
            <p:spPr bwMode="auto">
              <a:xfrm>
                <a:off x="1056" y="2476"/>
                <a:ext cx="739" cy="213"/>
              </a:xfrm>
              <a:prstGeom prst="rect">
                <a:avLst/>
              </a:prstGeom>
              <a:solidFill>
                <a:schemeClr val="bg2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Arial"/>
                  </a:rPr>
                  <a:t>IP Address</a:t>
                </a:r>
              </a:p>
            </p:txBody>
          </p:sp>
        </p:grp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011488" y="3733800"/>
            <a:ext cx="1039812" cy="762000"/>
            <a:chOff x="1897" y="2352"/>
            <a:chExt cx="655" cy="480"/>
          </a:xfrm>
        </p:grpSpPr>
        <p:sp>
          <p:nvSpPr>
            <p:cNvPr id="43027" name="Line 22"/>
            <p:cNvSpPr>
              <a:spLocks noChangeShapeType="1"/>
            </p:cNvSpPr>
            <p:nvPr/>
          </p:nvSpPr>
          <p:spPr bwMode="auto">
            <a:xfrm flipV="1">
              <a:off x="2064" y="2352"/>
              <a:ext cx="0" cy="48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3028" name="Text Box 23"/>
            <p:cNvSpPr txBox="1">
              <a:spLocks noChangeArrowheads="1"/>
            </p:cNvSpPr>
            <p:nvPr/>
          </p:nvSpPr>
          <p:spPr bwMode="auto">
            <a:xfrm>
              <a:off x="1897" y="2476"/>
              <a:ext cx="655" cy="213"/>
            </a:xfrm>
            <a:prstGeom prst="rect">
              <a:avLst/>
            </a:prstGeom>
            <a:solidFill>
              <a:schemeClr val="bg2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Next Hop</a:t>
              </a:r>
            </a:p>
          </p:txBody>
        </p:sp>
      </p:grpSp>
      <p:sp>
        <p:nvSpPr>
          <p:cNvPr id="43021" name="Rectangle 24"/>
          <p:cNvSpPr>
            <a:spLocks noChangeArrowheads="1"/>
          </p:cNvSpPr>
          <p:nvPr/>
        </p:nvSpPr>
        <p:spPr bwMode="auto">
          <a:xfrm>
            <a:off x="5608638" y="2438400"/>
            <a:ext cx="1371600" cy="126523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Queue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Packet</a:t>
            </a:r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532438" y="3733800"/>
            <a:ext cx="1447800" cy="1981200"/>
            <a:chOff x="3485" y="2352"/>
            <a:chExt cx="912" cy="1248"/>
          </a:xfrm>
        </p:grpSpPr>
        <p:sp>
          <p:nvSpPr>
            <p:cNvPr id="47130" name="Rectangle 26"/>
            <p:cNvSpPr>
              <a:spLocks noChangeArrowheads="1"/>
            </p:cNvSpPr>
            <p:nvPr/>
          </p:nvSpPr>
          <p:spPr bwMode="auto">
            <a:xfrm>
              <a:off x="3485" y="2832"/>
              <a:ext cx="912" cy="768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Arial"/>
                </a:rPr>
                <a:t>Buffer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Arial"/>
                </a:rPr>
                <a:t>Memory</a:t>
              </a:r>
            </a:p>
          </p:txBody>
        </p:sp>
        <p:sp>
          <p:nvSpPr>
            <p:cNvPr id="43026" name="Line 27"/>
            <p:cNvSpPr>
              <a:spLocks noChangeShapeType="1"/>
            </p:cNvSpPr>
            <p:nvPr/>
          </p:nvSpPr>
          <p:spPr bwMode="auto">
            <a:xfrm>
              <a:off x="3725" y="2352"/>
              <a:ext cx="0" cy="48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47132" name="Line 28"/>
          <p:cNvSpPr>
            <a:spLocks noChangeShapeType="1"/>
          </p:cNvSpPr>
          <p:nvPr/>
        </p:nvSpPr>
        <p:spPr bwMode="auto">
          <a:xfrm flipV="1">
            <a:off x="6599238" y="3733800"/>
            <a:ext cx="0" cy="762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7042150" y="4768850"/>
            <a:ext cx="1732415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~1M packets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Off-chip DRAM</a:t>
            </a:r>
          </a:p>
        </p:txBody>
      </p:sp>
    </p:spTree>
    <p:extLst>
      <p:ext uri="{BB962C8B-B14F-4D97-AF65-F5344CB8AC3E}">
        <p14:creationId xmlns:p14="http://schemas.microsoft.com/office/powerpoint/2010/main" val="43122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9" grpId="0" autoUpdateAnimBg="0"/>
      <p:bldP spid="47132" grpId="0" animBg="1"/>
      <p:bldP spid="4713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Variety of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ISPs: carriers</a:t>
            </a:r>
          </a:p>
          <a:p>
            <a:pPr lvl="1"/>
            <a:r>
              <a:rPr lang="en-US" dirty="0" smtClean="0"/>
              <a:t>Backbone</a:t>
            </a:r>
          </a:p>
          <a:p>
            <a:pPr lvl="1"/>
            <a:r>
              <a:rPr lang="en-US" dirty="0" smtClean="0"/>
              <a:t>Edge</a:t>
            </a:r>
          </a:p>
          <a:p>
            <a:pPr lvl="1"/>
            <a:r>
              <a:rPr lang="en-US" dirty="0" smtClean="0"/>
              <a:t>Border (to other ISPs)</a:t>
            </a:r>
          </a:p>
          <a:p>
            <a:r>
              <a:rPr lang="en-US" dirty="0" smtClean="0"/>
              <a:t>Enterprises: companies, universities</a:t>
            </a:r>
          </a:p>
          <a:p>
            <a:pPr lvl="1"/>
            <a:r>
              <a:rPr lang="en-US" dirty="0" smtClean="0"/>
              <a:t>Core</a:t>
            </a:r>
          </a:p>
          <a:p>
            <a:pPr lvl="1"/>
            <a:r>
              <a:rPr lang="en-US" dirty="0" smtClean="0"/>
              <a:t>Edge</a:t>
            </a:r>
          </a:p>
          <a:p>
            <a:pPr lvl="1"/>
            <a:r>
              <a:rPr lang="en-US" dirty="0" smtClean="0"/>
              <a:t>Border (to outside)</a:t>
            </a:r>
          </a:p>
          <a:p>
            <a:r>
              <a:rPr lang="en-US" dirty="0" smtClean="0"/>
              <a:t>Datacenters: massive collections of machines</a:t>
            </a:r>
          </a:p>
          <a:p>
            <a:pPr lvl="1"/>
            <a:r>
              <a:rPr lang="en-US" dirty="0" smtClean="0"/>
              <a:t>Top-of-Rack</a:t>
            </a:r>
          </a:p>
          <a:p>
            <a:pPr lvl="1"/>
            <a:r>
              <a:rPr lang="en-US" dirty="0" smtClean="0"/>
              <a:t>Aggregation and Core</a:t>
            </a:r>
          </a:p>
          <a:p>
            <a:pPr lvl="1"/>
            <a:r>
              <a:rPr lang="en-US" dirty="0" smtClean="0"/>
              <a:t>Border (to outside)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0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B415B-1B08-0347-9FB8-53E58B47BB6F}" type="slidenum">
              <a:rPr lang="en-US">
                <a:solidFill>
                  <a:srgbClr val="000000"/>
                </a:solidFill>
              </a:rPr>
              <a:pPr>
                <a:defRPr/>
              </a:pPr>
              <a:t>70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5059" name="Rectangle 90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038600" y="2667000"/>
            <a:ext cx="1524000" cy="1524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Generic Router Architecture</a:t>
            </a:r>
          </a:p>
        </p:txBody>
      </p:sp>
      <p:grpSp>
        <p:nvGrpSpPr>
          <p:cNvPr id="45062" name="Group 4"/>
          <p:cNvGrpSpPr>
            <a:grpSpLocks/>
          </p:cNvGrpSpPr>
          <p:nvPr/>
        </p:nvGrpSpPr>
        <p:grpSpPr bwMode="auto">
          <a:xfrm>
            <a:off x="1524000" y="1295400"/>
            <a:ext cx="2057400" cy="1524000"/>
            <a:chOff x="1104" y="816"/>
            <a:chExt cx="1296" cy="960"/>
          </a:xfrm>
        </p:grpSpPr>
        <p:sp>
          <p:nvSpPr>
            <p:cNvPr id="45141" name="Rectangle 5"/>
            <p:cNvSpPr>
              <a:spLocks noChangeArrowheads="1"/>
            </p:cNvSpPr>
            <p:nvPr/>
          </p:nvSpPr>
          <p:spPr bwMode="auto">
            <a:xfrm>
              <a:off x="1104" y="816"/>
              <a:ext cx="1296" cy="960"/>
            </a:xfrm>
            <a:prstGeom prst="rect">
              <a:avLst/>
            </a:prstGeom>
            <a:solidFill>
              <a:schemeClr val="folHlink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42" name="Rectangle 6"/>
            <p:cNvSpPr>
              <a:spLocks noChangeArrowheads="1"/>
            </p:cNvSpPr>
            <p:nvPr/>
          </p:nvSpPr>
          <p:spPr bwMode="auto">
            <a:xfrm>
              <a:off x="1200" y="1014"/>
              <a:ext cx="550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Lookup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IP Address</a:t>
              </a:r>
            </a:p>
          </p:txBody>
        </p:sp>
        <p:sp>
          <p:nvSpPr>
            <p:cNvPr id="45143" name="Rectangle 7"/>
            <p:cNvSpPr>
              <a:spLocks noChangeArrowheads="1"/>
            </p:cNvSpPr>
            <p:nvPr/>
          </p:nvSpPr>
          <p:spPr bwMode="auto">
            <a:xfrm>
              <a:off x="1750" y="1014"/>
              <a:ext cx="454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Update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Header</a:t>
              </a:r>
            </a:p>
          </p:txBody>
        </p:sp>
        <p:sp>
          <p:nvSpPr>
            <p:cNvPr id="45144" name="Text Box 8"/>
            <p:cNvSpPr txBox="1">
              <a:spLocks noChangeArrowheads="1"/>
            </p:cNvSpPr>
            <p:nvPr/>
          </p:nvSpPr>
          <p:spPr bwMode="auto">
            <a:xfrm>
              <a:off x="1248" y="864"/>
              <a:ext cx="946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Header Processing</a:t>
              </a:r>
            </a:p>
          </p:txBody>
        </p:sp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1259" y="1433"/>
              <a:ext cx="421" cy="247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Address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Table</a:t>
              </a:r>
            </a:p>
          </p:txBody>
        </p:sp>
        <p:sp>
          <p:nvSpPr>
            <p:cNvPr id="45146" name="Line 10"/>
            <p:cNvSpPr>
              <a:spLocks noChangeShapeType="1"/>
            </p:cNvSpPr>
            <p:nvPr/>
          </p:nvSpPr>
          <p:spPr bwMode="auto">
            <a:xfrm>
              <a:off x="1355" y="1248"/>
              <a:ext cx="0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47" name="Line 11"/>
            <p:cNvSpPr>
              <a:spLocks noChangeShapeType="1"/>
            </p:cNvSpPr>
            <p:nvPr/>
          </p:nvSpPr>
          <p:spPr bwMode="auto">
            <a:xfrm flipH="1" flipV="1">
              <a:off x="1547" y="1248"/>
              <a:ext cx="8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45063" name="Group 12"/>
          <p:cNvGrpSpPr>
            <a:grpSpLocks/>
          </p:cNvGrpSpPr>
          <p:nvPr/>
        </p:nvGrpSpPr>
        <p:grpSpPr bwMode="auto">
          <a:xfrm>
            <a:off x="1524000" y="2895600"/>
            <a:ext cx="2057400" cy="1524000"/>
            <a:chOff x="1104" y="816"/>
            <a:chExt cx="1296" cy="960"/>
          </a:xfrm>
        </p:grpSpPr>
        <p:sp>
          <p:nvSpPr>
            <p:cNvPr id="45134" name="Rectangle 13"/>
            <p:cNvSpPr>
              <a:spLocks noChangeArrowheads="1"/>
            </p:cNvSpPr>
            <p:nvPr/>
          </p:nvSpPr>
          <p:spPr bwMode="auto">
            <a:xfrm>
              <a:off x="1104" y="816"/>
              <a:ext cx="1296" cy="960"/>
            </a:xfrm>
            <a:prstGeom prst="rect">
              <a:avLst/>
            </a:prstGeom>
            <a:solidFill>
              <a:schemeClr val="folHlink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35" name="Rectangle 14"/>
            <p:cNvSpPr>
              <a:spLocks noChangeArrowheads="1"/>
            </p:cNvSpPr>
            <p:nvPr/>
          </p:nvSpPr>
          <p:spPr bwMode="auto">
            <a:xfrm>
              <a:off x="1200" y="1014"/>
              <a:ext cx="550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Lookup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IP Address</a:t>
              </a:r>
            </a:p>
          </p:txBody>
        </p:sp>
        <p:sp>
          <p:nvSpPr>
            <p:cNvPr id="45136" name="Rectangle 15"/>
            <p:cNvSpPr>
              <a:spLocks noChangeArrowheads="1"/>
            </p:cNvSpPr>
            <p:nvPr/>
          </p:nvSpPr>
          <p:spPr bwMode="auto">
            <a:xfrm>
              <a:off x="1750" y="1014"/>
              <a:ext cx="454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Update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Header</a:t>
              </a:r>
            </a:p>
          </p:txBody>
        </p:sp>
        <p:sp>
          <p:nvSpPr>
            <p:cNvPr id="45137" name="Text Box 16"/>
            <p:cNvSpPr txBox="1">
              <a:spLocks noChangeArrowheads="1"/>
            </p:cNvSpPr>
            <p:nvPr/>
          </p:nvSpPr>
          <p:spPr bwMode="auto">
            <a:xfrm>
              <a:off x="1248" y="864"/>
              <a:ext cx="946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Header Processing</a:t>
              </a:r>
            </a:p>
          </p:txBody>
        </p:sp>
        <p:sp>
          <p:nvSpPr>
            <p:cNvPr id="48145" name="Rectangle 17"/>
            <p:cNvSpPr>
              <a:spLocks noChangeArrowheads="1"/>
            </p:cNvSpPr>
            <p:nvPr/>
          </p:nvSpPr>
          <p:spPr bwMode="auto">
            <a:xfrm>
              <a:off x="1259" y="1433"/>
              <a:ext cx="421" cy="247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Address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Table</a:t>
              </a:r>
            </a:p>
          </p:txBody>
        </p:sp>
        <p:sp>
          <p:nvSpPr>
            <p:cNvPr id="45139" name="Line 18"/>
            <p:cNvSpPr>
              <a:spLocks noChangeShapeType="1"/>
            </p:cNvSpPr>
            <p:nvPr/>
          </p:nvSpPr>
          <p:spPr bwMode="auto">
            <a:xfrm>
              <a:off x="1355" y="1248"/>
              <a:ext cx="0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40" name="Line 19"/>
            <p:cNvSpPr>
              <a:spLocks noChangeShapeType="1"/>
            </p:cNvSpPr>
            <p:nvPr/>
          </p:nvSpPr>
          <p:spPr bwMode="auto">
            <a:xfrm flipH="1" flipV="1">
              <a:off x="1547" y="1248"/>
              <a:ext cx="8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45064" name="Group 20"/>
          <p:cNvGrpSpPr>
            <a:grpSpLocks/>
          </p:cNvGrpSpPr>
          <p:nvPr/>
        </p:nvGrpSpPr>
        <p:grpSpPr bwMode="auto">
          <a:xfrm>
            <a:off x="1524000" y="4953000"/>
            <a:ext cx="2057400" cy="1524000"/>
            <a:chOff x="1104" y="816"/>
            <a:chExt cx="1296" cy="960"/>
          </a:xfrm>
        </p:grpSpPr>
        <p:sp>
          <p:nvSpPr>
            <p:cNvPr id="45127" name="Rectangle 21"/>
            <p:cNvSpPr>
              <a:spLocks noChangeArrowheads="1"/>
            </p:cNvSpPr>
            <p:nvPr/>
          </p:nvSpPr>
          <p:spPr bwMode="auto">
            <a:xfrm>
              <a:off x="1104" y="816"/>
              <a:ext cx="1296" cy="960"/>
            </a:xfrm>
            <a:prstGeom prst="rect">
              <a:avLst/>
            </a:prstGeom>
            <a:solidFill>
              <a:schemeClr val="folHlink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28" name="Rectangle 22"/>
            <p:cNvSpPr>
              <a:spLocks noChangeArrowheads="1"/>
            </p:cNvSpPr>
            <p:nvPr/>
          </p:nvSpPr>
          <p:spPr bwMode="auto">
            <a:xfrm>
              <a:off x="1200" y="1014"/>
              <a:ext cx="550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Lookup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IP Address</a:t>
              </a:r>
            </a:p>
          </p:txBody>
        </p:sp>
        <p:sp>
          <p:nvSpPr>
            <p:cNvPr id="45129" name="Rectangle 23"/>
            <p:cNvSpPr>
              <a:spLocks noChangeArrowheads="1"/>
            </p:cNvSpPr>
            <p:nvPr/>
          </p:nvSpPr>
          <p:spPr bwMode="auto">
            <a:xfrm>
              <a:off x="1750" y="1014"/>
              <a:ext cx="454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Update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Header</a:t>
              </a:r>
            </a:p>
          </p:txBody>
        </p:sp>
        <p:sp>
          <p:nvSpPr>
            <p:cNvPr id="45130" name="Text Box 24"/>
            <p:cNvSpPr txBox="1">
              <a:spLocks noChangeArrowheads="1"/>
            </p:cNvSpPr>
            <p:nvPr/>
          </p:nvSpPr>
          <p:spPr bwMode="auto">
            <a:xfrm>
              <a:off x="1248" y="864"/>
              <a:ext cx="946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Header Processing</a:t>
              </a:r>
            </a:p>
          </p:txBody>
        </p:sp>
        <p:sp>
          <p:nvSpPr>
            <p:cNvPr id="48153" name="Rectangle 25"/>
            <p:cNvSpPr>
              <a:spLocks noChangeArrowheads="1"/>
            </p:cNvSpPr>
            <p:nvPr/>
          </p:nvSpPr>
          <p:spPr bwMode="auto">
            <a:xfrm>
              <a:off x="1259" y="1433"/>
              <a:ext cx="421" cy="247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Address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Table</a:t>
              </a:r>
            </a:p>
          </p:txBody>
        </p:sp>
        <p:sp>
          <p:nvSpPr>
            <p:cNvPr id="45132" name="Line 26"/>
            <p:cNvSpPr>
              <a:spLocks noChangeShapeType="1"/>
            </p:cNvSpPr>
            <p:nvPr/>
          </p:nvSpPr>
          <p:spPr bwMode="auto">
            <a:xfrm>
              <a:off x="1355" y="1248"/>
              <a:ext cx="0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33" name="Line 27"/>
            <p:cNvSpPr>
              <a:spLocks noChangeShapeType="1"/>
            </p:cNvSpPr>
            <p:nvPr/>
          </p:nvSpPr>
          <p:spPr bwMode="auto">
            <a:xfrm flipH="1" flipV="1">
              <a:off x="1547" y="1248"/>
              <a:ext cx="8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45065" name="Line 28"/>
          <p:cNvSpPr>
            <a:spLocks noChangeShapeType="1"/>
          </p:cNvSpPr>
          <p:nvPr/>
        </p:nvSpPr>
        <p:spPr bwMode="auto">
          <a:xfrm>
            <a:off x="2057400" y="44958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66" name="Line 29"/>
          <p:cNvSpPr>
            <a:spLocks noChangeShapeType="1"/>
          </p:cNvSpPr>
          <p:nvPr/>
        </p:nvSpPr>
        <p:spPr bwMode="auto">
          <a:xfrm>
            <a:off x="3048000" y="44958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67" name="Line 30"/>
          <p:cNvSpPr>
            <a:spLocks noChangeShapeType="1"/>
          </p:cNvSpPr>
          <p:nvPr/>
        </p:nvSpPr>
        <p:spPr bwMode="auto">
          <a:xfrm>
            <a:off x="-76200" y="1828800"/>
            <a:ext cx="1752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52400" y="1295400"/>
            <a:ext cx="1219200" cy="381000"/>
            <a:chOff x="-48" y="816"/>
            <a:chExt cx="912" cy="240"/>
          </a:xfrm>
        </p:grpSpPr>
        <p:sp>
          <p:nvSpPr>
            <p:cNvPr id="45125" name="Rectangle 32"/>
            <p:cNvSpPr>
              <a:spLocks noChangeArrowheads="1"/>
            </p:cNvSpPr>
            <p:nvPr/>
          </p:nvSpPr>
          <p:spPr bwMode="auto">
            <a:xfrm>
              <a:off x="-48" y="816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5126" name="Rectangle 33"/>
            <p:cNvSpPr>
              <a:spLocks noChangeArrowheads="1"/>
            </p:cNvSpPr>
            <p:nvPr/>
          </p:nvSpPr>
          <p:spPr bwMode="auto">
            <a:xfrm>
              <a:off x="528" y="816"/>
              <a:ext cx="336" cy="240"/>
            </a:xfrm>
            <a:prstGeom prst="rect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5069" name="Line 34"/>
          <p:cNvSpPr>
            <a:spLocks noChangeShapeType="1"/>
          </p:cNvSpPr>
          <p:nvPr/>
        </p:nvSpPr>
        <p:spPr bwMode="auto">
          <a:xfrm>
            <a:off x="-76200" y="3429000"/>
            <a:ext cx="1752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52400" y="2895600"/>
            <a:ext cx="1219200" cy="381000"/>
            <a:chOff x="-48" y="1824"/>
            <a:chExt cx="912" cy="240"/>
          </a:xfrm>
        </p:grpSpPr>
        <p:sp>
          <p:nvSpPr>
            <p:cNvPr id="45123" name="Rectangle 36"/>
            <p:cNvSpPr>
              <a:spLocks noChangeArrowheads="1"/>
            </p:cNvSpPr>
            <p:nvPr/>
          </p:nvSpPr>
          <p:spPr bwMode="auto">
            <a:xfrm>
              <a:off x="-48" y="1824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5124" name="Rectangle 37"/>
            <p:cNvSpPr>
              <a:spLocks noChangeArrowheads="1"/>
            </p:cNvSpPr>
            <p:nvPr/>
          </p:nvSpPr>
          <p:spPr bwMode="auto">
            <a:xfrm>
              <a:off x="528" y="1824"/>
              <a:ext cx="336" cy="240"/>
            </a:xfrm>
            <a:prstGeom prst="rect">
              <a:avLst/>
            </a:prstGeom>
            <a:solidFill>
              <a:srgbClr val="000099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5071" name="Line 38"/>
          <p:cNvSpPr>
            <a:spLocks noChangeShapeType="1"/>
          </p:cNvSpPr>
          <p:nvPr/>
        </p:nvSpPr>
        <p:spPr bwMode="auto">
          <a:xfrm>
            <a:off x="-76200" y="5486400"/>
            <a:ext cx="1752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152400" y="4953000"/>
            <a:ext cx="1219200" cy="381000"/>
            <a:chOff x="-48" y="3120"/>
            <a:chExt cx="912" cy="240"/>
          </a:xfrm>
        </p:grpSpPr>
        <p:sp>
          <p:nvSpPr>
            <p:cNvPr id="45121" name="Rectangle 40"/>
            <p:cNvSpPr>
              <a:spLocks noChangeArrowheads="1"/>
            </p:cNvSpPr>
            <p:nvPr/>
          </p:nvSpPr>
          <p:spPr bwMode="auto">
            <a:xfrm>
              <a:off x="-48" y="3120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5122" name="Rectangle 41"/>
            <p:cNvSpPr>
              <a:spLocks noChangeArrowheads="1"/>
            </p:cNvSpPr>
            <p:nvPr/>
          </p:nvSpPr>
          <p:spPr bwMode="auto">
            <a:xfrm>
              <a:off x="528" y="3120"/>
              <a:ext cx="336" cy="240"/>
            </a:xfrm>
            <a:prstGeom prst="rect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5073" name="Rectangle 42"/>
          <p:cNvSpPr>
            <a:spLocks noChangeArrowheads="1"/>
          </p:cNvSpPr>
          <p:nvPr/>
        </p:nvSpPr>
        <p:spPr bwMode="auto">
          <a:xfrm>
            <a:off x="6019800" y="1295400"/>
            <a:ext cx="2057400" cy="152400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74" name="Rectangle 43"/>
          <p:cNvSpPr>
            <a:spLocks noChangeArrowheads="1"/>
          </p:cNvSpPr>
          <p:nvPr/>
        </p:nvSpPr>
        <p:spPr bwMode="auto">
          <a:xfrm>
            <a:off x="6629400" y="14478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Buffer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Manager</a:t>
            </a:r>
          </a:p>
        </p:txBody>
      </p:sp>
      <p:sp>
        <p:nvSpPr>
          <p:cNvPr id="48172" name="Rectangle 44"/>
          <p:cNvSpPr>
            <a:spLocks noChangeArrowheads="1"/>
          </p:cNvSpPr>
          <p:nvPr/>
        </p:nvSpPr>
        <p:spPr bwMode="auto">
          <a:xfrm>
            <a:off x="6732588" y="22621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Buffer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Memory</a:t>
            </a:r>
          </a:p>
        </p:txBody>
      </p:sp>
      <p:sp>
        <p:nvSpPr>
          <p:cNvPr id="45076" name="Line 45"/>
          <p:cNvSpPr>
            <a:spLocks noChangeShapeType="1"/>
          </p:cNvSpPr>
          <p:nvPr/>
        </p:nvSpPr>
        <p:spPr bwMode="auto">
          <a:xfrm>
            <a:off x="6829425" y="19605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77" name="Line 46"/>
          <p:cNvSpPr>
            <a:spLocks noChangeShapeType="1"/>
          </p:cNvSpPr>
          <p:nvPr/>
        </p:nvSpPr>
        <p:spPr bwMode="auto">
          <a:xfrm flipV="1">
            <a:off x="7275513" y="19605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78" name="Line 47"/>
          <p:cNvSpPr>
            <a:spLocks noChangeShapeType="1"/>
          </p:cNvSpPr>
          <p:nvPr/>
        </p:nvSpPr>
        <p:spPr bwMode="auto">
          <a:xfrm>
            <a:off x="7543800" y="1752600"/>
            <a:ext cx="14478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79" name="Rectangle 48"/>
          <p:cNvSpPr>
            <a:spLocks noChangeArrowheads="1"/>
          </p:cNvSpPr>
          <p:nvPr/>
        </p:nvSpPr>
        <p:spPr bwMode="auto">
          <a:xfrm>
            <a:off x="6019800" y="2895600"/>
            <a:ext cx="2057400" cy="152400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80" name="Rectangle 49"/>
          <p:cNvSpPr>
            <a:spLocks noChangeArrowheads="1"/>
          </p:cNvSpPr>
          <p:nvPr/>
        </p:nvSpPr>
        <p:spPr bwMode="auto">
          <a:xfrm>
            <a:off x="6629400" y="30480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Buffer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Manager</a:t>
            </a:r>
          </a:p>
        </p:txBody>
      </p:sp>
      <p:sp>
        <p:nvSpPr>
          <p:cNvPr id="48178" name="Rectangle 50"/>
          <p:cNvSpPr>
            <a:spLocks noChangeArrowheads="1"/>
          </p:cNvSpPr>
          <p:nvPr/>
        </p:nvSpPr>
        <p:spPr bwMode="auto">
          <a:xfrm>
            <a:off x="6732588" y="38623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Buffer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Memory</a:t>
            </a:r>
          </a:p>
        </p:txBody>
      </p:sp>
      <p:sp>
        <p:nvSpPr>
          <p:cNvPr id="45082" name="Line 51"/>
          <p:cNvSpPr>
            <a:spLocks noChangeShapeType="1"/>
          </p:cNvSpPr>
          <p:nvPr/>
        </p:nvSpPr>
        <p:spPr bwMode="auto">
          <a:xfrm>
            <a:off x="6829425" y="35607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83" name="Line 52"/>
          <p:cNvSpPr>
            <a:spLocks noChangeShapeType="1"/>
          </p:cNvSpPr>
          <p:nvPr/>
        </p:nvSpPr>
        <p:spPr bwMode="auto">
          <a:xfrm flipV="1">
            <a:off x="7275513" y="35607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84" name="Line 53"/>
          <p:cNvSpPr>
            <a:spLocks noChangeShapeType="1"/>
          </p:cNvSpPr>
          <p:nvPr/>
        </p:nvSpPr>
        <p:spPr bwMode="auto">
          <a:xfrm>
            <a:off x="7543800" y="3352800"/>
            <a:ext cx="15240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85" name="Rectangle 54"/>
          <p:cNvSpPr>
            <a:spLocks noChangeArrowheads="1"/>
          </p:cNvSpPr>
          <p:nvPr/>
        </p:nvSpPr>
        <p:spPr bwMode="auto">
          <a:xfrm>
            <a:off x="6019800" y="4953000"/>
            <a:ext cx="2057400" cy="152400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86" name="Rectangle 55"/>
          <p:cNvSpPr>
            <a:spLocks noChangeArrowheads="1"/>
          </p:cNvSpPr>
          <p:nvPr/>
        </p:nvSpPr>
        <p:spPr bwMode="auto">
          <a:xfrm>
            <a:off x="6629400" y="51054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Buffer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Manager</a:t>
            </a:r>
          </a:p>
        </p:txBody>
      </p:sp>
      <p:sp>
        <p:nvSpPr>
          <p:cNvPr id="48184" name="Rectangle 56"/>
          <p:cNvSpPr>
            <a:spLocks noChangeArrowheads="1"/>
          </p:cNvSpPr>
          <p:nvPr/>
        </p:nvSpPr>
        <p:spPr bwMode="auto">
          <a:xfrm>
            <a:off x="6732588" y="59197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Buffer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Memory</a:t>
            </a:r>
          </a:p>
        </p:txBody>
      </p:sp>
      <p:sp>
        <p:nvSpPr>
          <p:cNvPr id="45088" name="Line 57"/>
          <p:cNvSpPr>
            <a:spLocks noChangeShapeType="1"/>
          </p:cNvSpPr>
          <p:nvPr/>
        </p:nvSpPr>
        <p:spPr bwMode="auto">
          <a:xfrm>
            <a:off x="6829425" y="56181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89" name="Line 58"/>
          <p:cNvSpPr>
            <a:spLocks noChangeShapeType="1"/>
          </p:cNvSpPr>
          <p:nvPr/>
        </p:nvSpPr>
        <p:spPr bwMode="auto">
          <a:xfrm flipV="1">
            <a:off x="7275513" y="56181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0" name="Line 59"/>
          <p:cNvSpPr>
            <a:spLocks noChangeShapeType="1"/>
          </p:cNvSpPr>
          <p:nvPr/>
        </p:nvSpPr>
        <p:spPr bwMode="auto">
          <a:xfrm>
            <a:off x="7543800" y="5410200"/>
            <a:ext cx="15240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1" name="Line 60"/>
          <p:cNvSpPr>
            <a:spLocks noChangeShapeType="1"/>
          </p:cNvSpPr>
          <p:nvPr/>
        </p:nvSpPr>
        <p:spPr bwMode="auto">
          <a:xfrm>
            <a:off x="6553200" y="44958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2" name="Line 61"/>
          <p:cNvSpPr>
            <a:spLocks noChangeShapeType="1"/>
          </p:cNvSpPr>
          <p:nvPr/>
        </p:nvSpPr>
        <p:spPr bwMode="auto">
          <a:xfrm>
            <a:off x="7543800" y="44958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3" name="Oval 62"/>
          <p:cNvSpPr>
            <a:spLocks noChangeArrowheads="1"/>
          </p:cNvSpPr>
          <p:nvPr/>
        </p:nvSpPr>
        <p:spPr bwMode="auto">
          <a:xfrm>
            <a:off x="5715000" y="1676400"/>
            <a:ext cx="152400" cy="152400"/>
          </a:xfrm>
          <a:prstGeom prst="ellipse">
            <a:avLst/>
          </a:prstGeom>
          <a:solidFill>
            <a:srgbClr val="000099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4" name="Oval 63"/>
          <p:cNvSpPr>
            <a:spLocks noChangeArrowheads="1"/>
          </p:cNvSpPr>
          <p:nvPr/>
        </p:nvSpPr>
        <p:spPr bwMode="auto">
          <a:xfrm>
            <a:off x="5715000" y="3200400"/>
            <a:ext cx="152400" cy="152400"/>
          </a:xfrm>
          <a:prstGeom prst="ellipse">
            <a:avLst/>
          </a:prstGeom>
          <a:solidFill>
            <a:srgbClr val="CC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5" name="Oval 64"/>
          <p:cNvSpPr>
            <a:spLocks noChangeArrowheads="1"/>
          </p:cNvSpPr>
          <p:nvPr/>
        </p:nvSpPr>
        <p:spPr bwMode="auto">
          <a:xfrm>
            <a:off x="5715000" y="5334000"/>
            <a:ext cx="152400" cy="152400"/>
          </a:xfrm>
          <a:prstGeom prst="ellipse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6" name="Oval 65"/>
          <p:cNvSpPr>
            <a:spLocks noChangeArrowheads="1"/>
          </p:cNvSpPr>
          <p:nvPr/>
        </p:nvSpPr>
        <p:spPr bwMode="auto">
          <a:xfrm>
            <a:off x="3733800" y="167640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7" name="Oval 66"/>
          <p:cNvSpPr>
            <a:spLocks noChangeArrowheads="1"/>
          </p:cNvSpPr>
          <p:nvPr/>
        </p:nvSpPr>
        <p:spPr bwMode="auto">
          <a:xfrm>
            <a:off x="3733800" y="320040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8" name="Oval 67"/>
          <p:cNvSpPr>
            <a:spLocks noChangeArrowheads="1"/>
          </p:cNvSpPr>
          <p:nvPr/>
        </p:nvSpPr>
        <p:spPr bwMode="auto">
          <a:xfrm>
            <a:off x="3733800" y="533400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7772400" y="2895600"/>
            <a:ext cx="1219200" cy="381000"/>
            <a:chOff x="-48" y="816"/>
            <a:chExt cx="912" cy="240"/>
          </a:xfrm>
        </p:grpSpPr>
        <p:sp>
          <p:nvSpPr>
            <p:cNvPr id="45119" name="Rectangle 69"/>
            <p:cNvSpPr>
              <a:spLocks noChangeArrowheads="1"/>
            </p:cNvSpPr>
            <p:nvPr/>
          </p:nvSpPr>
          <p:spPr bwMode="auto">
            <a:xfrm>
              <a:off x="-48" y="816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5120" name="Rectangle 70"/>
            <p:cNvSpPr>
              <a:spLocks noChangeArrowheads="1"/>
            </p:cNvSpPr>
            <p:nvPr/>
          </p:nvSpPr>
          <p:spPr bwMode="auto">
            <a:xfrm>
              <a:off x="528" y="816"/>
              <a:ext cx="336" cy="240"/>
            </a:xfrm>
            <a:prstGeom prst="rect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7772400" y="1295400"/>
            <a:ext cx="1219200" cy="381000"/>
            <a:chOff x="-48" y="1824"/>
            <a:chExt cx="912" cy="240"/>
          </a:xfrm>
        </p:grpSpPr>
        <p:sp>
          <p:nvSpPr>
            <p:cNvPr id="45117" name="Rectangle 72"/>
            <p:cNvSpPr>
              <a:spLocks noChangeArrowheads="1"/>
            </p:cNvSpPr>
            <p:nvPr/>
          </p:nvSpPr>
          <p:spPr bwMode="auto">
            <a:xfrm>
              <a:off x="-48" y="1824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5118" name="Rectangle 73"/>
            <p:cNvSpPr>
              <a:spLocks noChangeArrowheads="1"/>
            </p:cNvSpPr>
            <p:nvPr/>
          </p:nvSpPr>
          <p:spPr bwMode="auto">
            <a:xfrm>
              <a:off x="528" y="1824"/>
              <a:ext cx="336" cy="240"/>
            </a:xfrm>
            <a:prstGeom prst="rect">
              <a:avLst/>
            </a:prstGeom>
            <a:solidFill>
              <a:srgbClr val="000099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8202" name="Rectangle 74"/>
          <p:cNvSpPr>
            <a:spLocks noChangeArrowheads="1"/>
          </p:cNvSpPr>
          <p:nvPr/>
        </p:nvSpPr>
        <p:spPr bwMode="auto">
          <a:xfrm>
            <a:off x="0" y="2743200"/>
            <a:ext cx="1447800" cy="609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8203" name="Rectangle 75"/>
          <p:cNvSpPr>
            <a:spLocks noChangeArrowheads="1"/>
          </p:cNvSpPr>
          <p:nvPr/>
        </p:nvSpPr>
        <p:spPr bwMode="auto">
          <a:xfrm>
            <a:off x="0" y="1143000"/>
            <a:ext cx="1447800" cy="609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6477000" y="3886200"/>
            <a:ext cx="1219200" cy="381000"/>
            <a:chOff x="-48" y="816"/>
            <a:chExt cx="912" cy="240"/>
          </a:xfrm>
        </p:grpSpPr>
        <p:sp>
          <p:nvSpPr>
            <p:cNvPr id="45115" name="Rectangle 77"/>
            <p:cNvSpPr>
              <a:spLocks noChangeArrowheads="1"/>
            </p:cNvSpPr>
            <p:nvPr/>
          </p:nvSpPr>
          <p:spPr bwMode="auto">
            <a:xfrm>
              <a:off x="-48" y="816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5116" name="Rectangle 78"/>
            <p:cNvSpPr>
              <a:spLocks noChangeArrowheads="1"/>
            </p:cNvSpPr>
            <p:nvPr/>
          </p:nvSpPr>
          <p:spPr bwMode="auto">
            <a:xfrm>
              <a:off x="528" y="816"/>
              <a:ext cx="336" cy="240"/>
            </a:xfrm>
            <a:prstGeom prst="rect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8207" name="Rectangle 79"/>
          <p:cNvSpPr>
            <a:spLocks noChangeArrowheads="1"/>
          </p:cNvSpPr>
          <p:nvPr/>
        </p:nvSpPr>
        <p:spPr bwMode="auto">
          <a:xfrm>
            <a:off x="0" y="4800600"/>
            <a:ext cx="1447800" cy="609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45105" name="Group 80"/>
          <p:cNvGrpSpPr>
            <a:grpSpLocks/>
          </p:cNvGrpSpPr>
          <p:nvPr/>
        </p:nvGrpSpPr>
        <p:grpSpPr bwMode="auto">
          <a:xfrm>
            <a:off x="4572000" y="2819400"/>
            <a:ext cx="457200" cy="1219200"/>
            <a:chOff x="2736" y="1824"/>
            <a:chExt cx="288" cy="768"/>
          </a:xfrm>
        </p:grpSpPr>
        <p:sp>
          <p:nvSpPr>
            <p:cNvPr id="45111" name="Line 81"/>
            <p:cNvSpPr>
              <a:spLocks noChangeShapeType="1"/>
            </p:cNvSpPr>
            <p:nvPr/>
          </p:nvSpPr>
          <p:spPr bwMode="auto">
            <a:xfrm>
              <a:off x="2736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12" name="Line 82"/>
            <p:cNvSpPr>
              <a:spLocks noChangeShapeType="1"/>
            </p:cNvSpPr>
            <p:nvPr/>
          </p:nvSpPr>
          <p:spPr bwMode="auto">
            <a:xfrm>
              <a:off x="2832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13" name="Line 83"/>
            <p:cNvSpPr>
              <a:spLocks noChangeShapeType="1"/>
            </p:cNvSpPr>
            <p:nvPr/>
          </p:nvSpPr>
          <p:spPr bwMode="auto">
            <a:xfrm>
              <a:off x="2928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14" name="Line 84"/>
            <p:cNvSpPr>
              <a:spLocks noChangeShapeType="1"/>
            </p:cNvSpPr>
            <p:nvPr/>
          </p:nvSpPr>
          <p:spPr bwMode="auto">
            <a:xfrm>
              <a:off x="3024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45106" name="Group 85"/>
          <p:cNvGrpSpPr>
            <a:grpSpLocks/>
          </p:cNvGrpSpPr>
          <p:nvPr/>
        </p:nvGrpSpPr>
        <p:grpSpPr bwMode="auto">
          <a:xfrm rot="-5400000">
            <a:off x="4572000" y="2819400"/>
            <a:ext cx="457200" cy="1219200"/>
            <a:chOff x="2736" y="1824"/>
            <a:chExt cx="288" cy="768"/>
          </a:xfrm>
        </p:grpSpPr>
        <p:sp>
          <p:nvSpPr>
            <p:cNvPr id="45107" name="Line 86"/>
            <p:cNvSpPr>
              <a:spLocks noChangeShapeType="1"/>
            </p:cNvSpPr>
            <p:nvPr/>
          </p:nvSpPr>
          <p:spPr bwMode="auto">
            <a:xfrm>
              <a:off x="2736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08" name="Line 87"/>
            <p:cNvSpPr>
              <a:spLocks noChangeShapeType="1"/>
            </p:cNvSpPr>
            <p:nvPr/>
          </p:nvSpPr>
          <p:spPr bwMode="auto">
            <a:xfrm>
              <a:off x="2832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09" name="Line 88"/>
            <p:cNvSpPr>
              <a:spLocks noChangeShapeType="1"/>
            </p:cNvSpPr>
            <p:nvPr/>
          </p:nvSpPr>
          <p:spPr bwMode="auto">
            <a:xfrm>
              <a:off x="2928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10" name="Line 89"/>
            <p:cNvSpPr>
              <a:spLocks noChangeShapeType="1"/>
            </p:cNvSpPr>
            <p:nvPr/>
          </p:nvSpPr>
          <p:spPr bwMode="auto">
            <a:xfrm>
              <a:off x="3024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0814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02" grpId="0" animBg="1"/>
      <p:bldP spid="48203" grpId="0" animBg="1"/>
      <p:bldP spid="4820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57200" y="53368"/>
            <a:ext cx="8229600" cy="1143000"/>
          </a:xfrm>
        </p:spPr>
        <p:txBody>
          <a:bodyPr/>
          <a:lstStyle/>
          <a:p>
            <a:r>
              <a:rPr lang="en-US" dirty="0">
                <a:latin typeface="Calibri"/>
              </a:rPr>
              <a:t>Forwarding tables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90550" y="2484438"/>
          <a:ext cx="3733800" cy="1554296"/>
        </p:xfrm>
        <a:graphic>
          <a:graphicData uri="http://schemas.openxmlformats.org/drawingml/2006/table">
            <a:tbl>
              <a:tblPr/>
              <a:tblGrid>
                <a:gridCol w="838200"/>
                <a:gridCol w="2209800"/>
                <a:gridCol w="685800"/>
              </a:tblGrid>
              <a:tr h="365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Entry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Destination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Port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188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 2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32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0.0.0.0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0.0.0.1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255.255.255.255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23565" name="Right Brace 7"/>
          <p:cNvSpPr>
            <a:spLocks/>
          </p:cNvSpPr>
          <p:nvPr/>
        </p:nvSpPr>
        <p:spPr bwMode="auto">
          <a:xfrm>
            <a:off x="4476750" y="2895600"/>
            <a:ext cx="533400" cy="11430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3566" name="TextBox 8"/>
          <p:cNvSpPr txBox="1">
            <a:spLocks noChangeArrowheads="1"/>
          </p:cNvSpPr>
          <p:nvPr/>
        </p:nvSpPr>
        <p:spPr bwMode="auto">
          <a:xfrm>
            <a:off x="5010150" y="3276600"/>
            <a:ext cx="2390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latin typeface="Calibri"/>
              </a:rPr>
              <a:t>~ 4 billion entries</a:t>
            </a:r>
          </a:p>
        </p:txBody>
      </p:sp>
      <p:sp>
        <p:nvSpPr>
          <p:cNvPr id="23567" name="TextBox 9"/>
          <p:cNvSpPr txBox="1">
            <a:spLocks noChangeArrowheads="1"/>
          </p:cNvSpPr>
          <p:nvPr/>
        </p:nvSpPr>
        <p:spPr bwMode="auto">
          <a:xfrm>
            <a:off x="590550" y="1600200"/>
            <a:ext cx="29707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latin typeface="Calibri"/>
              </a:rPr>
              <a:t>Naïve approach:</a:t>
            </a:r>
          </a:p>
          <a:p>
            <a:pPr eaLnBrk="1" hangingPunct="1"/>
            <a:r>
              <a:rPr lang="en-US" dirty="0">
                <a:latin typeface="Calibri"/>
              </a:rPr>
              <a:t>One entry per address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0550" y="4114800"/>
            <a:ext cx="44233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latin typeface="Calibri"/>
              </a:rPr>
              <a:t>Improved approach:</a:t>
            </a:r>
          </a:p>
          <a:p>
            <a:pPr eaLnBrk="1" hangingPunct="1"/>
            <a:r>
              <a:rPr lang="en-US" dirty="0">
                <a:latin typeface="Calibri"/>
              </a:rPr>
              <a:t>Group entries to reduce table size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0550" y="4945063"/>
          <a:ext cx="5260975" cy="1554296"/>
        </p:xfrm>
        <a:graphic>
          <a:graphicData uri="http://schemas.openxmlformats.org/drawingml/2006/table">
            <a:tbl>
              <a:tblPr/>
              <a:tblGrid>
                <a:gridCol w="841375"/>
                <a:gridCol w="3733800"/>
                <a:gridCol w="685800"/>
              </a:tblGrid>
              <a:tr h="365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Entry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Destination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Port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188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50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0.0.0.0 – 127.255.255.255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128.0.0.1 – 128.255.255.255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248.0.0.0 – 255.255.255.255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44058" name="Rectangle 1"/>
          <p:cNvSpPr>
            <a:spLocks noChangeArrowheads="1"/>
          </p:cNvSpPr>
          <p:nvPr/>
        </p:nvSpPr>
        <p:spPr bwMode="auto">
          <a:xfrm>
            <a:off x="590550" y="1173163"/>
            <a:ext cx="2076450" cy="279400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</a:rPr>
              <a:t>IP address</a:t>
            </a:r>
          </a:p>
        </p:txBody>
      </p:sp>
      <p:sp>
        <p:nvSpPr>
          <p:cNvPr id="44059" name="Right Brace 2"/>
          <p:cNvSpPr>
            <a:spLocks/>
          </p:cNvSpPr>
          <p:nvPr/>
        </p:nvSpPr>
        <p:spPr bwMode="auto">
          <a:xfrm>
            <a:off x="2751138" y="1173163"/>
            <a:ext cx="155575" cy="279400"/>
          </a:xfrm>
          <a:prstGeom prst="rightBrace">
            <a:avLst>
              <a:gd name="adj1" fmla="val 82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4060" name="TextBox 3"/>
          <p:cNvSpPr txBox="1">
            <a:spLocks noChangeArrowheads="1"/>
          </p:cNvSpPr>
          <p:nvPr/>
        </p:nvSpPr>
        <p:spPr bwMode="auto">
          <a:xfrm>
            <a:off x="2862263" y="1082675"/>
            <a:ext cx="5900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Calibri"/>
              </a:rPr>
              <a:t>32 bits wide → ~ 4 billion unique address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0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animBg="1"/>
      <p:bldP spid="23566" grpId="0"/>
      <p:bldP spid="23567" grpId="0"/>
      <p:bldP spid="1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57200" y="16758"/>
            <a:ext cx="8229600" cy="1143000"/>
          </a:xfrm>
        </p:spPr>
        <p:txBody>
          <a:bodyPr/>
          <a:lstStyle/>
          <a:p>
            <a:r>
              <a:rPr lang="en-US" dirty="0">
                <a:latin typeface="Calibri"/>
              </a:rPr>
              <a:t>IP addresses as a line</a:t>
            </a:r>
          </a:p>
        </p:txBody>
      </p:sp>
      <p:sp>
        <p:nvSpPr>
          <p:cNvPr id="45058" name="Line 5"/>
          <p:cNvSpPr>
            <a:spLocks noChangeShapeType="1"/>
          </p:cNvSpPr>
          <p:nvPr/>
        </p:nvSpPr>
        <p:spPr bwMode="auto">
          <a:xfrm>
            <a:off x="1336675" y="340995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Line 6"/>
          <p:cNvSpPr>
            <a:spLocks noChangeShapeType="1"/>
          </p:cNvSpPr>
          <p:nvPr/>
        </p:nvSpPr>
        <p:spPr bwMode="auto">
          <a:xfrm>
            <a:off x="1336675" y="33337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Line 7"/>
          <p:cNvSpPr>
            <a:spLocks noChangeShapeType="1"/>
          </p:cNvSpPr>
          <p:nvPr/>
        </p:nvSpPr>
        <p:spPr bwMode="auto">
          <a:xfrm>
            <a:off x="7585075" y="33337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1184275" y="3413125"/>
            <a:ext cx="3146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000" dirty="0">
                <a:solidFill>
                  <a:srgbClr val="000000"/>
                </a:solidFill>
                <a:latin typeface="Calibri"/>
                <a:ea typeface="宋体" charset="0"/>
                <a:cs typeface="宋体" charset="0"/>
              </a:rPr>
              <a:t>0</a:t>
            </a:r>
            <a:endParaRPr lang="en-US" altLang="zh-CN" sz="1600" dirty="0">
              <a:solidFill>
                <a:srgbClr val="000000"/>
              </a:solidFill>
              <a:latin typeface="Calibri"/>
              <a:ea typeface="宋体" charset="0"/>
              <a:cs typeface="宋体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248525" y="3413125"/>
            <a:ext cx="709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000000"/>
                </a:solidFill>
                <a:latin typeface="+mj-lt"/>
                <a:ea typeface="SimSun" pitchFamily="2" charset="-122"/>
                <a:cs typeface="+mn-cs"/>
              </a:rPr>
              <a:t>2</a:t>
            </a:r>
            <a:r>
              <a:rPr lang="en-US" altLang="zh-CN" baseline="30000" dirty="0">
                <a:solidFill>
                  <a:srgbClr val="000000"/>
                </a:solidFill>
                <a:latin typeface="+mj-lt"/>
                <a:ea typeface="SimSun" pitchFamily="2" charset="-122"/>
                <a:cs typeface="+mn-cs"/>
              </a:rPr>
              <a:t>32</a:t>
            </a:r>
            <a:r>
              <a:rPr lang="en-US" altLang="zh-CN" dirty="0">
                <a:solidFill>
                  <a:srgbClr val="000000"/>
                </a:solidFill>
                <a:latin typeface="+mj-lt"/>
                <a:ea typeface="SimSun" pitchFamily="2" charset="-122"/>
                <a:cs typeface="+mn-cs"/>
              </a:rPr>
              <a:t>-1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034070"/>
              </p:ext>
            </p:extLst>
          </p:nvPr>
        </p:nvGraphicFramePr>
        <p:xfrm>
          <a:off x="1941513" y="4635500"/>
          <a:ext cx="5260975" cy="1828800"/>
        </p:xfrm>
        <a:graphic>
          <a:graphicData uri="http://schemas.openxmlformats.org/drawingml/2006/table">
            <a:tbl>
              <a:tblPr/>
              <a:tblGrid>
                <a:gridCol w="841375"/>
                <a:gridCol w="3733800"/>
                <a:gridCol w="685800"/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Entry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Destination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Port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Cambridge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Oxford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Europe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USA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Everywhere (default)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grpSp>
        <p:nvGrpSpPr>
          <p:cNvPr id="2" name="All IP Addresses"/>
          <p:cNvGrpSpPr>
            <a:grpSpLocks/>
          </p:cNvGrpSpPr>
          <p:nvPr/>
        </p:nvGrpSpPr>
        <p:grpSpPr bwMode="auto">
          <a:xfrm>
            <a:off x="1336675" y="3886200"/>
            <a:ext cx="6248400" cy="749255"/>
            <a:chOff x="1337468" y="4191003"/>
            <a:chExt cx="6248399" cy="749164"/>
          </a:xfrm>
        </p:grpSpPr>
        <p:sp>
          <p:nvSpPr>
            <p:cNvPr id="45102" name="TextBox 13"/>
            <p:cNvSpPr txBox="1">
              <a:spLocks noChangeArrowheads="1"/>
            </p:cNvSpPr>
            <p:nvPr/>
          </p:nvSpPr>
          <p:spPr bwMode="auto">
            <a:xfrm>
              <a:off x="3537856" y="4570880"/>
              <a:ext cx="1640105" cy="369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libri"/>
                </a:rPr>
                <a:t>All IP addresses</a:t>
              </a:r>
            </a:p>
          </p:txBody>
        </p:sp>
        <p:sp>
          <p:nvSpPr>
            <p:cNvPr id="45103" name="Right Brace 22"/>
            <p:cNvSpPr>
              <a:spLocks/>
            </p:cNvSpPr>
            <p:nvPr/>
          </p:nvSpPr>
          <p:spPr bwMode="auto">
            <a:xfrm rot="5400000">
              <a:off x="4284429" y="1244042"/>
              <a:ext cx="354477" cy="6248399"/>
            </a:xfrm>
            <a:prstGeom prst="rightBrace">
              <a:avLst>
                <a:gd name="adj1" fmla="val 8324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North America"/>
          <p:cNvGrpSpPr>
            <a:grpSpLocks/>
          </p:cNvGrpSpPr>
          <p:nvPr/>
        </p:nvGrpSpPr>
        <p:grpSpPr bwMode="auto">
          <a:xfrm>
            <a:off x="4572000" y="2635250"/>
            <a:ext cx="2438400" cy="774700"/>
            <a:chOff x="4572000" y="2634734"/>
            <a:chExt cx="2438400" cy="775216"/>
          </a:xfrm>
        </p:grpSpPr>
        <p:sp>
          <p:nvSpPr>
            <p:cNvPr id="45098" name="TextBox 16"/>
            <p:cNvSpPr txBox="1">
              <a:spLocks noChangeArrowheads="1"/>
            </p:cNvSpPr>
            <p:nvPr/>
          </p:nvSpPr>
          <p:spPr bwMode="auto">
            <a:xfrm>
              <a:off x="5348165" y="2907268"/>
              <a:ext cx="856988" cy="369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Calibri"/>
                </a:rPr>
                <a:t>Europe</a:t>
              </a:r>
              <a:endParaRPr lang="en-US" sz="1800" dirty="0">
                <a:latin typeface="Calibri"/>
              </a:endParaRPr>
            </a:p>
          </p:txBody>
        </p:sp>
        <p:cxnSp>
          <p:nvCxnSpPr>
            <p:cNvPr id="45099" name="Straight Connector 24"/>
            <p:cNvCxnSpPr>
              <a:cxnSpLocks noChangeShapeType="1"/>
            </p:cNvCxnSpPr>
            <p:nvPr/>
          </p:nvCxnSpPr>
          <p:spPr bwMode="auto">
            <a:xfrm>
              <a:off x="4572000" y="2872264"/>
              <a:ext cx="2438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100" name="Line 17"/>
            <p:cNvSpPr>
              <a:spLocks noChangeShapeType="1"/>
            </p:cNvSpPr>
            <p:nvPr/>
          </p:nvSpPr>
          <p:spPr bwMode="auto">
            <a:xfrm>
              <a:off x="4572000" y="2647950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1" name="Line 17"/>
            <p:cNvSpPr>
              <a:spLocks noChangeShapeType="1"/>
            </p:cNvSpPr>
            <p:nvPr/>
          </p:nvSpPr>
          <p:spPr bwMode="auto">
            <a:xfrm>
              <a:off x="7004276" y="2634734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Asia"/>
          <p:cNvGrpSpPr>
            <a:grpSpLocks/>
          </p:cNvGrpSpPr>
          <p:nvPr/>
        </p:nvGrpSpPr>
        <p:grpSpPr bwMode="auto">
          <a:xfrm>
            <a:off x="1946275" y="2630488"/>
            <a:ext cx="1720850" cy="798512"/>
            <a:chOff x="1946668" y="2629745"/>
            <a:chExt cx="1720036" cy="799646"/>
          </a:xfrm>
        </p:grpSpPr>
        <p:sp>
          <p:nvSpPr>
            <p:cNvPr id="45094" name="TextBox 17"/>
            <p:cNvSpPr txBox="1">
              <a:spLocks noChangeArrowheads="1"/>
            </p:cNvSpPr>
            <p:nvPr/>
          </p:nvSpPr>
          <p:spPr bwMode="auto">
            <a:xfrm>
              <a:off x="2485056" y="2907268"/>
              <a:ext cx="572121" cy="369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Calibri"/>
                </a:rPr>
                <a:t>USA</a:t>
              </a:r>
              <a:endParaRPr lang="en-US" sz="1800" dirty="0">
                <a:latin typeface="Calibri"/>
              </a:endParaRPr>
            </a:p>
          </p:txBody>
        </p:sp>
        <p:cxnSp>
          <p:nvCxnSpPr>
            <p:cNvPr id="45095" name="Straight Connector 25"/>
            <p:cNvCxnSpPr>
              <a:cxnSpLocks noChangeShapeType="1"/>
            </p:cNvCxnSpPr>
            <p:nvPr/>
          </p:nvCxnSpPr>
          <p:spPr bwMode="auto">
            <a:xfrm>
              <a:off x="1951657" y="2872264"/>
              <a:ext cx="170030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96" name="Line 17"/>
            <p:cNvSpPr>
              <a:spLocks noChangeShapeType="1"/>
            </p:cNvSpPr>
            <p:nvPr/>
          </p:nvSpPr>
          <p:spPr bwMode="auto">
            <a:xfrm>
              <a:off x="1946668" y="2667391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7" name="Line 17"/>
            <p:cNvSpPr>
              <a:spLocks noChangeShapeType="1"/>
            </p:cNvSpPr>
            <p:nvPr/>
          </p:nvSpPr>
          <p:spPr bwMode="auto">
            <a:xfrm>
              <a:off x="3661715" y="2629745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Berkeley"/>
          <p:cNvGrpSpPr>
            <a:grpSpLocks/>
          </p:cNvGrpSpPr>
          <p:nvPr/>
        </p:nvGrpSpPr>
        <p:grpSpPr bwMode="auto">
          <a:xfrm>
            <a:off x="6081405" y="1918485"/>
            <a:ext cx="929080" cy="959652"/>
            <a:chOff x="6081601" y="1918321"/>
            <a:chExt cx="928799" cy="959402"/>
          </a:xfrm>
        </p:grpSpPr>
        <p:sp>
          <p:nvSpPr>
            <p:cNvPr id="45090" name="TextBox 19"/>
            <p:cNvSpPr txBox="1">
              <a:spLocks noChangeArrowheads="1"/>
            </p:cNvSpPr>
            <p:nvPr/>
          </p:nvSpPr>
          <p:spPr bwMode="auto">
            <a:xfrm>
              <a:off x="6107802" y="1918321"/>
              <a:ext cx="831151" cy="369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Calibri"/>
                </a:rPr>
                <a:t>Oxford</a:t>
              </a:r>
              <a:endParaRPr lang="en-US" sz="1800" dirty="0">
                <a:latin typeface="Calibri"/>
              </a:endParaRPr>
            </a:p>
          </p:txBody>
        </p:sp>
        <p:cxnSp>
          <p:nvCxnSpPr>
            <p:cNvPr id="45091" name="Straight Connector 34"/>
            <p:cNvCxnSpPr>
              <a:cxnSpLocks noChangeShapeType="1"/>
            </p:cNvCxnSpPr>
            <p:nvPr/>
          </p:nvCxnSpPr>
          <p:spPr bwMode="auto">
            <a:xfrm flipH="1">
              <a:off x="6086590" y="2438400"/>
              <a:ext cx="9238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92" name="Line 17"/>
            <p:cNvSpPr>
              <a:spLocks noChangeShapeType="1"/>
            </p:cNvSpPr>
            <p:nvPr/>
          </p:nvSpPr>
          <p:spPr bwMode="auto">
            <a:xfrm>
              <a:off x="6081601" y="2113002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3" name="Line 17"/>
            <p:cNvSpPr>
              <a:spLocks noChangeShapeType="1"/>
            </p:cNvSpPr>
            <p:nvPr/>
          </p:nvSpPr>
          <p:spPr bwMode="auto">
            <a:xfrm>
              <a:off x="7004276" y="2115723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Stanford"/>
          <p:cNvGrpSpPr>
            <a:grpSpLocks/>
          </p:cNvGrpSpPr>
          <p:nvPr/>
        </p:nvGrpSpPr>
        <p:grpSpPr bwMode="auto">
          <a:xfrm>
            <a:off x="4370765" y="1918485"/>
            <a:ext cx="1202222" cy="956479"/>
            <a:chOff x="4371178" y="1918319"/>
            <a:chExt cx="1201568" cy="956683"/>
          </a:xfrm>
        </p:grpSpPr>
        <p:sp>
          <p:nvSpPr>
            <p:cNvPr id="45086" name="TextBox 18"/>
            <p:cNvSpPr txBox="1">
              <a:spLocks noChangeArrowheads="1"/>
            </p:cNvSpPr>
            <p:nvPr/>
          </p:nvSpPr>
          <p:spPr bwMode="auto">
            <a:xfrm>
              <a:off x="4371178" y="1918319"/>
              <a:ext cx="1201568" cy="369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Calibri"/>
                </a:rPr>
                <a:t>Cambridge</a:t>
              </a:r>
              <a:endParaRPr lang="en-US" sz="1800" dirty="0">
                <a:latin typeface="Calibri"/>
              </a:endParaRPr>
            </a:p>
          </p:txBody>
        </p:sp>
        <p:cxnSp>
          <p:nvCxnSpPr>
            <p:cNvPr id="45087" name="Straight Connector 27"/>
            <p:cNvCxnSpPr>
              <a:cxnSpLocks noChangeShapeType="1"/>
            </p:cNvCxnSpPr>
            <p:nvPr/>
          </p:nvCxnSpPr>
          <p:spPr bwMode="auto">
            <a:xfrm flipH="1">
              <a:off x="4572000" y="2438400"/>
              <a:ext cx="9238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88" name="Line 17"/>
            <p:cNvSpPr>
              <a:spLocks noChangeShapeType="1"/>
            </p:cNvSpPr>
            <p:nvPr/>
          </p:nvSpPr>
          <p:spPr bwMode="auto">
            <a:xfrm>
              <a:off x="5508703" y="2113002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9" name="Line 17"/>
            <p:cNvSpPr>
              <a:spLocks noChangeShapeType="1"/>
            </p:cNvSpPr>
            <p:nvPr/>
          </p:nvSpPr>
          <p:spPr bwMode="auto">
            <a:xfrm>
              <a:off x="4567011" y="2057400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Your computer"/>
          <p:cNvGrpSpPr>
            <a:grpSpLocks/>
          </p:cNvGrpSpPr>
          <p:nvPr/>
        </p:nvGrpSpPr>
        <p:grpSpPr bwMode="auto">
          <a:xfrm>
            <a:off x="3351213" y="1143000"/>
            <a:ext cx="1591752" cy="2309813"/>
            <a:chOff x="3350929" y="1143000"/>
            <a:chExt cx="1592076" cy="2309811"/>
          </a:xfrm>
        </p:grpSpPr>
        <p:sp>
          <p:nvSpPr>
            <p:cNvPr id="45083" name="TextBox 15"/>
            <p:cNvSpPr txBox="1">
              <a:spLocks noChangeArrowheads="1"/>
            </p:cNvSpPr>
            <p:nvPr/>
          </p:nvSpPr>
          <p:spPr bwMode="auto">
            <a:xfrm>
              <a:off x="3350929" y="1143000"/>
              <a:ext cx="15920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libri"/>
                </a:rPr>
                <a:t>Your computer</a:t>
              </a:r>
            </a:p>
          </p:txBody>
        </p:sp>
        <p:cxnSp>
          <p:nvCxnSpPr>
            <p:cNvPr id="45084" name="Straight Arrow Connector 48"/>
            <p:cNvCxnSpPr>
              <a:cxnSpLocks noChangeShapeType="1"/>
              <a:stCxn id="45083" idx="2"/>
            </p:cNvCxnSpPr>
            <p:nvPr/>
          </p:nvCxnSpPr>
          <p:spPr bwMode="auto">
            <a:xfrm>
              <a:off x="4146967" y="1512332"/>
              <a:ext cx="729833" cy="18844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85" name="Oval 51"/>
            <p:cNvSpPr>
              <a:spLocks noChangeArrowheads="1"/>
            </p:cNvSpPr>
            <p:nvPr/>
          </p:nvSpPr>
          <p:spPr bwMode="auto">
            <a:xfrm>
              <a:off x="4831267" y="3361746"/>
              <a:ext cx="91065" cy="9106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0" hangingPunct="0"/>
              <a:endParaRPr lang="en-US" sz="3200" b="1">
                <a:solidFill>
                  <a:srgbClr val="008000"/>
                </a:solidFill>
              </a:endParaRPr>
            </a:p>
          </p:txBody>
        </p:sp>
      </p:grpSp>
      <p:grpSp>
        <p:nvGrpSpPr>
          <p:cNvPr id="9" name="My computer"/>
          <p:cNvGrpSpPr>
            <a:grpSpLocks/>
          </p:cNvGrpSpPr>
          <p:nvPr/>
        </p:nvGrpSpPr>
        <p:grpSpPr bwMode="auto">
          <a:xfrm>
            <a:off x="5135562" y="1143000"/>
            <a:ext cx="1788285" cy="2309813"/>
            <a:chOff x="5136067" y="1143000"/>
            <a:chExt cx="1787798" cy="2309811"/>
          </a:xfrm>
        </p:grpSpPr>
        <p:sp>
          <p:nvSpPr>
            <p:cNvPr id="45080" name="TextBox 14"/>
            <p:cNvSpPr txBox="1">
              <a:spLocks noChangeArrowheads="1"/>
            </p:cNvSpPr>
            <p:nvPr/>
          </p:nvSpPr>
          <p:spPr bwMode="auto">
            <a:xfrm>
              <a:off x="5466636" y="1143000"/>
              <a:ext cx="14572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libri"/>
                </a:rPr>
                <a:t>My computer</a:t>
              </a:r>
            </a:p>
          </p:txBody>
        </p:sp>
        <p:cxnSp>
          <p:nvCxnSpPr>
            <p:cNvPr id="45081" name="Straight Arrow Connector 50"/>
            <p:cNvCxnSpPr>
              <a:cxnSpLocks noChangeShapeType="1"/>
              <a:stCxn id="45080" idx="2"/>
            </p:cNvCxnSpPr>
            <p:nvPr/>
          </p:nvCxnSpPr>
          <p:spPr bwMode="auto">
            <a:xfrm flipH="1">
              <a:off x="5181600" y="1512332"/>
              <a:ext cx="1013651" cy="18844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82" name="Oval 52"/>
            <p:cNvSpPr>
              <a:spLocks noChangeArrowheads="1"/>
            </p:cNvSpPr>
            <p:nvPr/>
          </p:nvSpPr>
          <p:spPr bwMode="auto">
            <a:xfrm>
              <a:off x="5136067" y="3361746"/>
              <a:ext cx="91065" cy="9106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0" hangingPunct="0"/>
              <a:endParaRPr lang="en-US" sz="3200" b="1">
                <a:solidFill>
                  <a:srgbClr val="008000"/>
                </a:solidFill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6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16758"/>
            <a:ext cx="8229600" cy="1143000"/>
          </a:xfrm>
        </p:spPr>
        <p:txBody>
          <a:bodyPr/>
          <a:lstStyle/>
          <a:p>
            <a:r>
              <a:rPr lang="en-US" dirty="0">
                <a:latin typeface="Calibri"/>
              </a:rPr>
              <a:t>Longest Prefix Match (LPM)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083596"/>
              </p:ext>
            </p:extLst>
          </p:nvPr>
        </p:nvGraphicFramePr>
        <p:xfrm>
          <a:off x="228600" y="1371600"/>
          <a:ext cx="5260975" cy="1828800"/>
        </p:xfrm>
        <a:graphic>
          <a:graphicData uri="http://schemas.openxmlformats.org/drawingml/2006/table">
            <a:tbl>
              <a:tblPr/>
              <a:tblGrid>
                <a:gridCol w="841375"/>
                <a:gridCol w="3733800"/>
                <a:gridCol w="685800"/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Entry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Destination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Port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Cambridge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Oxford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Europe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USA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Everywhere (default)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46092" name="Right Brace 7"/>
          <p:cNvSpPr>
            <a:spLocks/>
          </p:cNvSpPr>
          <p:nvPr/>
        </p:nvSpPr>
        <p:spPr bwMode="auto">
          <a:xfrm>
            <a:off x="5562600" y="1855788"/>
            <a:ext cx="304800" cy="3810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6093" name="Right Brace 47"/>
          <p:cNvSpPr>
            <a:spLocks/>
          </p:cNvSpPr>
          <p:nvPr/>
        </p:nvSpPr>
        <p:spPr bwMode="auto">
          <a:xfrm>
            <a:off x="5562600" y="2376488"/>
            <a:ext cx="304800" cy="3810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6094" name="TextBox 2"/>
          <p:cNvSpPr txBox="1">
            <a:spLocks noChangeArrowheads="1"/>
          </p:cNvSpPr>
          <p:nvPr/>
        </p:nvSpPr>
        <p:spPr bwMode="auto">
          <a:xfrm>
            <a:off x="6010275" y="1855788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Universities</a:t>
            </a:r>
          </a:p>
        </p:txBody>
      </p:sp>
      <p:sp>
        <p:nvSpPr>
          <p:cNvPr id="46095" name="TextBox 6"/>
          <p:cNvSpPr txBox="1">
            <a:spLocks noChangeArrowheads="1"/>
          </p:cNvSpPr>
          <p:nvPr/>
        </p:nvSpPr>
        <p:spPr bwMode="auto">
          <a:xfrm>
            <a:off x="6010275" y="2376488"/>
            <a:ext cx="1204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Continents</a:t>
            </a:r>
          </a:p>
        </p:txBody>
      </p:sp>
      <p:sp>
        <p:nvSpPr>
          <p:cNvPr id="46096" name="TextBox 8"/>
          <p:cNvSpPr txBox="1">
            <a:spLocks noChangeArrowheads="1"/>
          </p:cNvSpPr>
          <p:nvPr/>
        </p:nvSpPr>
        <p:spPr bwMode="auto">
          <a:xfrm>
            <a:off x="6010275" y="2819400"/>
            <a:ext cx="7809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Planet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5286375"/>
            <a:ext cx="4114800" cy="612775"/>
            <a:chOff x="1600200" y="3586162"/>
            <a:chExt cx="4114800" cy="612775"/>
          </a:xfrm>
        </p:grpSpPr>
        <p:sp>
          <p:nvSpPr>
            <p:cNvPr id="11" name="Rect: Payload"/>
            <p:cNvSpPr/>
            <p:nvPr/>
          </p:nvSpPr>
          <p:spPr bwMode="auto">
            <a:xfrm>
              <a:off x="2728913" y="3586162"/>
              <a:ext cx="2986087" cy="612775"/>
            </a:xfrm>
            <a:prstGeom prst="rect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Data</a:t>
              </a:r>
            </a:p>
          </p:txBody>
        </p:sp>
        <p:sp>
          <p:nvSpPr>
            <p:cNvPr id="12" name="Rect: Payload"/>
            <p:cNvSpPr/>
            <p:nvPr/>
          </p:nvSpPr>
          <p:spPr bwMode="auto">
            <a:xfrm>
              <a:off x="1600200" y="3586162"/>
              <a:ext cx="1128713" cy="612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</a:rPr>
                <a:t>To: </a:t>
              </a:r>
              <a:r>
                <a:rPr lang="en-US" sz="2000" dirty="0" smtClean="0">
                  <a:solidFill>
                    <a:srgbClr val="000000"/>
                  </a:solidFill>
                </a:rPr>
                <a:t>Cambridge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096963" y="1855788"/>
            <a:ext cx="2131375" cy="3430587"/>
            <a:chOff x="1097756" y="1856097"/>
            <a:chExt cx="2129886" cy="3430938"/>
          </a:xfrm>
        </p:grpSpPr>
        <p:cxnSp>
          <p:nvCxnSpPr>
            <p:cNvPr id="46102" name="Curved Connector 32"/>
            <p:cNvCxnSpPr>
              <a:cxnSpLocks noChangeShapeType="1"/>
              <a:stCxn id="12" idx="0"/>
            </p:cNvCxnSpPr>
            <p:nvPr/>
          </p:nvCxnSpPr>
          <p:spPr bwMode="auto">
            <a:xfrm rot="5400000" flipH="1" flipV="1">
              <a:off x="321795" y="3780028"/>
              <a:ext cx="2282968" cy="731045"/>
            </a:xfrm>
            <a:prstGeom prst="curvedConnector3">
              <a:avLst>
                <a:gd name="adj1" fmla="val 100403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3" name="Curved Connector 34"/>
            <p:cNvCxnSpPr>
              <a:cxnSpLocks noChangeShapeType="1"/>
              <a:stCxn id="12" idx="0"/>
            </p:cNvCxnSpPr>
            <p:nvPr/>
          </p:nvCxnSpPr>
          <p:spPr bwMode="auto">
            <a:xfrm rot="5400000" flipH="1" flipV="1">
              <a:off x="191361" y="3344796"/>
              <a:ext cx="2848634" cy="1035843"/>
            </a:xfrm>
            <a:prstGeom prst="curvedConnector3">
              <a:avLst>
                <a:gd name="adj1" fmla="val 10013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4" name="Curved Connector 36"/>
            <p:cNvCxnSpPr>
              <a:cxnSpLocks noChangeShapeType="1"/>
              <a:stCxn id="12" idx="0"/>
            </p:cNvCxnSpPr>
            <p:nvPr/>
          </p:nvCxnSpPr>
          <p:spPr bwMode="auto">
            <a:xfrm rot="5400000" flipH="1" flipV="1">
              <a:off x="14511" y="2939342"/>
              <a:ext cx="3430938" cy="1264447"/>
            </a:xfrm>
            <a:prstGeom prst="curvedConnector3">
              <a:avLst>
                <a:gd name="adj1" fmla="val 10000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TextBox 43"/>
            <p:cNvSpPr txBox="1"/>
            <p:nvPr/>
          </p:nvSpPr>
          <p:spPr>
            <a:xfrm>
              <a:off x="1391238" y="3886717"/>
              <a:ext cx="1836404" cy="12004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alibri"/>
                  <a:ea typeface="+mn-ea"/>
                  <a:cs typeface="+mn-cs"/>
                </a:rPr>
                <a:t>Matching entries: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dirty="0" smtClean="0">
                  <a:latin typeface="Calibri"/>
                  <a:ea typeface="+mn-ea"/>
                  <a:cs typeface="+mn-cs"/>
                </a:rPr>
                <a:t>Cambridge</a:t>
              </a:r>
              <a:endParaRPr lang="en-US" dirty="0">
                <a:latin typeface="Calibri"/>
                <a:ea typeface="+mn-ea"/>
                <a:cs typeface="+mn-cs"/>
              </a:endParaRP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dirty="0" smtClean="0">
                  <a:latin typeface="Calibri"/>
                  <a:ea typeface="+mn-ea"/>
                  <a:cs typeface="+mn-cs"/>
                </a:rPr>
                <a:t>Europe</a:t>
              </a:r>
              <a:endParaRPr lang="en-US" dirty="0">
                <a:latin typeface="Calibri"/>
                <a:ea typeface="+mn-ea"/>
                <a:cs typeface="+mn-cs"/>
              </a:endParaRP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dirty="0">
                  <a:latin typeface="Calibri"/>
                  <a:ea typeface="+mn-ea"/>
                  <a:cs typeface="+mn-cs"/>
                </a:rPr>
                <a:t>Everywhere</a:t>
              </a:r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390650" y="4159249"/>
            <a:ext cx="4324350" cy="369332"/>
            <a:chOff x="1391423" y="4158734"/>
            <a:chExt cx="4323577" cy="370367"/>
          </a:xfrm>
        </p:grpSpPr>
        <p:sp>
          <p:nvSpPr>
            <p:cNvPr id="46100" name="Rounded Rectangle 52"/>
            <p:cNvSpPr>
              <a:spLocks noChangeArrowheads="1"/>
            </p:cNvSpPr>
            <p:nvPr/>
          </p:nvSpPr>
          <p:spPr bwMode="auto">
            <a:xfrm>
              <a:off x="1391423" y="4158734"/>
              <a:ext cx="4323577" cy="369332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 anchor="ctr"/>
            <a:lstStyle/>
            <a:p>
              <a:pPr algn="ctr" eaLnBrk="0" hangingPunct="0"/>
              <a:endParaRPr lang="en-US" sz="3200" b="1">
                <a:solidFill>
                  <a:srgbClr val="008000"/>
                </a:solidFill>
              </a:endParaRPr>
            </a:p>
          </p:txBody>
        </p:sp>
        <p:sp>
          <p:nvSpPr>
            <p:cNvPr id="46101" name="TextBox 51"/>
            <p:cNvSpPr txBox="1">
              <a:spLocks noChangeArrowheads="1"/>
            </p:cNvSpPr>
            <p:nvPr/>
          </p:nvSpPr>
          <p:spPr bwMode="auto">
            <a:xfrm>
              <a:off x="4101957" y="4158734"/>
              <a:ext cx="1420064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libri"/>
                </a:rPr>
                <a:t>Most specific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3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Calibri"/>
              </a:rPr>
              <a:t>Longest Prefix Match (LPM)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152122"/>
              </p:ext>
            </p:extLst>
          </p:nvPr>
        </p:nvGraphicFramePr>
        <p:xfrm>
          <a:off x="228600" y="1371600"/>
          <a:ext cx="5260975" cy="1828800"/>
        </p:xfrm>
        <a:graphic>
          <a:graphicData uri="http://schemas.openxmlformats.org/drawingml/2006/table">
            <a:tbl>
              <a:tblPr/>
              <a:tblGrid>
                <a:gridCol w="841375"/>
                <a:gridCol w="3733800"/>
                <a:gridCol w="685800"/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Entry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Destination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Port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Cambridge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Oxford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Europe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USA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Everywhere (default)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47116" name="Right Brace 7"/>
          <p:cNvSpPr>
            <a:spLocks/>
          </p:cNvSpPr>
          <p:nvPr/>
        </p:nvSpPr>
        <p:spPr bwMode="auto">
          <a:xfrm>
            <a:off x="5562600" y="1855788"/>
            <a:ext cx="304800" cy="3810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7117" name="Right Brace 47"/>
          <p:cNvSpPr>
            <a:spLocks/>
          </p:cNvSpPr>
          <p:nvPr/>
        </p:nvSpPr>
        <p:spPr bwMode="auto">
          <a:xfrm>
            <a:off x="5562600" y="2376488"/>
            <a:ext cx="304800" cy="3810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7118" name="TextBox 2"/>
          <p:cNvSpPr txBox="1">
            <a:spLocks noChangeArrowheads="1"/>
          </p:cNvSpPr>
          <p:nvPr/>
        </p:nvSpPr>
        <p:spPr bwMode="auto">
          <a:xfrm>
            <a:off x="6010275" y="1855788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Universities</a:t>
            </a:r>
          </a:p>
        </p:txBody>
      </p:sp>
      <p:sp>
        <p:nvSpPr>
          <p:cNvPr id="47119" name="TextBox 6"/>
          <p:cNvSpPr txBox="1">
            <a:spLocks noChangeArrowheads="1"/>
          </p:cNvSpPr>
          <p:nvPr/>
        </p:nvSpPr>
        <p:spPr bwMode="auto">
          <a:xfrm>
            <a:off x="6010275" y="2376488"/>
            <a:ext cx="1204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Continents</a:t>
            </a:r>
          </a:p>
        </p:txBody>
      </p:sp>
      <p:sp>
        <p:nvSpPr>
          <p:cNvPr id="47120" name="TextBox 8"/>
          <p:cNvSpPr txBox="1">
            <a:spLocks noChangeArrowheads="1"/>
          </p:cNvSpPr>
          <p:nvPr/>
        </p:nvSpPr>
        <p:spPr bwMode="auto">
          <a:xfrm>
            <a:off x="6010275" y="2819400"/>
            <a:ext cx="7809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Planet</a:t>
            </a:r>
          </a:p>
        </p:txBody>
      </p:sp>
      <p:grpSp>
        <p:nvGrpSpPr>
          <p:cNvPr id="47121" name="Group 3"/>
          <p:cNvGrpSpPr>
            <a:grpSpLocks/>
          </p:cNvGrpSpPr>
          <p:nvPr/>
        </p:nvGrpSpPr>
        <p:grpSpPr bwMode="auto">
          <a:xfrm>
            <a:off x="533400" y="5286375"/>
            <a:ext cx="4114800" cy="612775"/>
            <a:chOff x="1600200" y="3586162"/>
            <a:chExt cx="4114800" cy="612775"/>
          </a:xfrm>
        </p:grpSpPr>
        <p:sp>
          <p:nvSpPr>
            <p:cNvPr id="11" name="Rect: Payload"/>
            <p:cNvSpPr/>
            <p:nvPr/>
          </p:nvSpPr>
          <p:spPr bwMode="auto">
            <a:xfrm>
              <a:off x="2728913" y="3586162"/>
              <a:ext cx="2986087" cy="612775"/>
            </a:xfrm>
            <a:prstGeom prst="rect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Data</a:t>
              </a:r>
            </a:p>
          </p:txBody>
        </p:sp>
        <p:sp>
          <p:nvSpPr>
            <p:cNvPr id="12" name="Rect: Payload"/>
            <p:cNvSpPr/>
            <p:nvPr/>
          </p:nvSpPr>
          <p:spPr bwMode="auto">
            <a:xfrm>
              <a:off x="1600200" y="3586162"/>
              <a:ext cx="1128713" cy="612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</a:rPr>
                <a:t>To: </a:t>
              </a:r>
              <a:r>
                <a:rPr lang="en-US" sz="2000" dirty="0" smtClean="0">
                  <a:solidFill>
                    <a:srgbClr val="000000"/>
                  </a:solidFill>
                </a:rPr>
                <a:t>France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096963" y="2438400"/>
            <a:ext cx="2131375" cy="2847975"/>
            <a:chOff x="1097756" y="2438401"/>
            <a:chExt cx="2129886" cy="2848634"/>
          </a:xfrm>
        </p:grpSpPr>
        <p:cxnSp>
          <p:nvCxnSpPr>
            <p:cNvPr id="47126" name="Curved Connector 32"/>
            <p:cNvCxnSpPr>
              <a:cxnSpLocks noChangeShapeType="1"/>
              <a:stCxn id="12" idx="0"/>
            </p:cNvCxnSpPr>
            <p:nvPr/>
          </p:nvCxnSpPr>
          <p:spPr bwMode="auto">
            <a:xfrm rot="5400000" flipH="1" flipV="1">
              <a:off x="321795" y="3780028"/>
              <a:ext cx="2282968" cy="731045"/>
            </a:xfrm>
            <a:prstGeom prst="curvedConnector3">
              <a:avLst>
                <a:gd name="adj1" fmla="val 100403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27" name="Curved Connector 34"/>
            <p:cNvCxnSpPr>
              <a:cxnSpLocks noChangeShapeType="1"/>
              <a:stCxn id="12" idx="0"/>
            </p:cNvCxnSpPr>
            <p:nvPr/>
          </p:nvCxnSpPr>
          <p:spPr bwMode="auto">
            <a:xfrm rot="5400000" flipH="1" flipV="1">
              <a:off x="191361" y="3344796"/>
              <a:ext cx="2848634" cy="1035843"/>
            </a:xfrm>
            <a:prstGeom prst="curvedConnector3">
              <a:avLst>
                <a:gd name="adj1" fmla="val 10013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TextBox 43"/>
            <p:cNvSpPr txBox="1"/>
            <p:nvPr/>
          </p:nvSpPr>
          <p:spPr>
            <a:xfrm>
              <a:off x="1391238" y="3886536"/>
              <a:ext cx="1836404" cy="9235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alibri"/>
                  <a:ea typeface="+mn-ea"/>
                  <a:cs typeface="+mn-cs"/>
                </a:rPr>
                <a:t>Matching entries: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dirty="0" smtClean="0">
                  <a:latin typeface="Calibri"/>
                  <a:ea typeface="+mn-ea"/>
                  <a:cs typeface="+mn-cs"/>
                </a:rPr>
                <a:t>Europe</a:t>
              </a:r>
              <a:endParaRPr lang="en-US" dirty="0">
                <a:latin typeface="Calibri"/>
                <a:ea typeface="+mn-ea"/>
                <a:cs typeface="+mn-cs"/>
              </a:endParaRP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dirty="0">
                  <a:latin typeface="Calibri"/>
                  <a:ea typeface="+mn-ea"/>
                  <a:cs typeface="+mn-cs"/>
                </a:rPr>
                <a:t>Everywhere</a:t>
              </a:r>
            </a:p>
          </p:txBody>
        </p:sp>
      </p:grp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390650" y="4159249"/>
            <a:ext cx="4324350" cy="369332"/>
            <a:chOff x="1391423" y="4158734"/>
            <a:chExt cx="4323577" cy="370367"/>
          </a:xfrm>
        </p:grpSpPr>
        <p:sp>
          <p:nvSpPr>
            <p:cNvPr id="47124" name="Rounded Rectangle 52"/>
            <p:cNvSpPr>
              <a:spLocks noChangeArrowheads="1"/>
            </p:cNvSpPr>
            <p:nvPr/>
          </p:nvSpPr>
          <p:spPr bwMode="auto">
            <a:xfrm>
              <a:off x="1391423" y="4158734"/>
              <a:ext cx="4323577" cy="369332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 anchor="ctr"/>
            <a:lstStyle/>
            <a:p>
              <a:pPr algn="ctr" eaLnBrk="0" hangingPunct="0"/>
              <a:endParaRPr lang="en-US" sz="3200" b="1">
                <a:solidFill>
                  <a:srgbClr val="008000"/>
                </a:solidFill>
              </a:endParaRPr>
            </a:p>
          </p:txBody>
        </p:sp>
        <p:sp>
          <p:nvSpPr>
            <p:cNvPr id="47125" name="TextBox 51"/>
            <p:cNvSpPr txBox="1">
              <a:spLocks noChangeArrowheads="1"/>
            </p:cNvSpPr>
            <p:nvPr/>
          </p:nvSpPr>
          <p:spPr bwMode="auto">
            <a:xfrm>
              <a:off x="4101957" y="4158734"/>
              <a:ext cx="1420064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libri"/>
                </a:rPr>
                <a:t>Most specific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57200" y="386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</a:rPr>
              <a:t>Implementing Longest Prefix Match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5793"/>
              </p:ext>
            </p:extLst>
          </p:nvPr>
        </p:nvGraphicFramePr>
        <p:xfrm>
          <a:off x="228600" y="2438400"/>
          <a:ext cx="5260975" cy="1828800"/>
        </p:xfrm>
        <a:graphic>
          <a:graphicData uri="http://schemas.openxmlformats.org/drawingml/2006/table">
            <a:tbl>
              <a:tblPr/>
              <a:tblGrid>
                <a:gridCol w="841375"/>
                <a:gridCol w="3733800"/>
                <a:gridCol w="685800"/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Entry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Destination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Port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Cambridge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Oxford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Europe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USA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Everywhere (default)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48140" name="TextBox 2"/>
          <p:cNvSpPr txBox="1">
            <a:spLocks noChangeArrowheads="1"/>
          </p:cNvSpPr>
          <p:nvPr/>
        </p:nvSpPr>
        <p:spPr bwMode="auto">
          <a:xfrm>
            <a:off x="7364413" y="2819400"/>
            <a:ext cx="1420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Most specific</a:t>
            </a:r>
          </a:p>
        </p:txBody>
      </p:sp>
      <p:sp>
        <p:nvSpPr>
          <p:cNvPr id="48141" name="TextBox 8"/>
          <p:cNvSpPr txBox="1">
            <a:spLocks noChangeArrowheads="1"/>
          </p:cNvSpPr>
          <p:nvPr/>
        </p:nvSpPr>
        <p:spPr bwMode="auto">
          <a:xfrm>
            <a:off x="7332663" y="3886200"/>
            <a:ext cx="14236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Least specific</a:t>
            </a:r>
          </a:p>
        </p:txBody>
      </p:sp>
      <p:cxnSp>
        <p:nvCxnSpPr>
          <p:cNvPr id="48142" name="Straight Arrow Connector 14"/>
          <p:cNvCxnSpPr>
            <a:cxnSpLocks noChangeShapeType="1"/>
            <a:stCxn id="48140" idx="2"/>
            <a:endCxn id="48141" idx="0"/>
          </p:cNvCxnSpPr>
          <p:nvPr/>
        </p:nvCxnSpPr>
        <p:spPr bwMode="auto">
          <a:xfrm flipH="1">
            <a:off x="8044513" y="3188732"/>
            <a:ext cx="30059" cy="69746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228600" y="2819400"/>
            <a:ext cx="6705600" cy="36988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anchor="ctr"/>
          <a:lstStyle/>
          <a:p>
            <a:pPr algn="r" eaLnBrk="0" hangingPunct="0"/>
            <a:r>
              <a:rPr lang="en-US" sz="2000" b="1">
                <a:solidFill>
                  <a:schemeClr val="accent1"/>
                </a:solidFill>
              </a:rPr>
              <a:t>Searching</a:t>
            </a:r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228600" y="3613150"/>
            <a:ext cx="6705600" cy="3683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anchor="ctr"/>
          <a:lstStyle/>
          <a:p>
            <a:pPr algn="r" eaLnBrk="0" hangingPunct="0"/>
            <a:r>
              <a:rPr lang="en-US" sz="2000" b="1">
                <a:solidFill>
                  <a:schemeClr val="accent1"/>
                </a:solidFill>
              </a:rPr>
              <a:t>FOUND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9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59259E-6 L 5.55112E-17 0.117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7" grpId="0" animBg="1"/>
      <p:bldP spid="27" grpId="1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0AB7-1E31-CC48-BA05-B8BEDA68E164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3600"/>
              <a:t>Router Architecture Overview</a:t>
            </a:r>
            <a:endParaRPr lang="en-US"/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126413" cy="914400"/>
          </a:xfrm>
        </p:spPr>
        <p:txBody>
          <a:bodyPr>
            <a:normAutofit fontScale="70000" lnSpcReduction="20000"/>
          </a:bodyPr>
          <a:lstStyle/>
          <a:p>
            <a:pPr>
              <a:buFont typeface="ZapfDingbats" charset="0"/>
              <a:buNone/>
            </a:pPr>
            <a:r>
              <a:rPr lang="en-US" dirty="0"/>
              <a:t>Two key router functions:</a:t>
            </a:r>
            <a:r>
              <a:rPr lang="en-US" sz="1800" dirty="0"/>
              <a:t> </a:t>
            </a:r>
          </a:p>
          <a:p>
            <a:r>
              <a:rPr lang="en-US" sz="2400" dirty="0"/>
              <a:t>run routing algorithms/protocol (RIP, OSPF, BGP)</a:t>
            </a:r>
          </a:p>
          <a:p>
            <a:r>
              <a:rPr lang="en-US" sz="2400" i="1" dirty="0"/>
              <a:t>forwarding </a:t>
            </a:r>
            <a:r>
              <a:rPr lang="en-US" sz="2400" dirty="0"/>
              <a:t>datagrams from incoming to outgoing link</a:t>
            </a:r>
          </a:p>
        </p:txBody>
      </p:sp>
      <p:pic>
        <p:nvPicPr>
          <p:cNvPr id="433156" name="Picture 4" descr="461 swtch compon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900363"/>
            <a:ext cx="6399213" cy="352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215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62AE-8EFE-054A-9317-D28FC34BE86F}" type="slidenum">
              <a:rPr lang="en-US" smtClean="0"/>
              <a:pPr/>
              <a:t>77</a:t>
            </a:fld>
            <a:endParaRPr lang="en-US" dirty="0"/>
          </a:p>
        </p:txBody>
      </p:sp>
      <p:pic>
        <p:nvPicPr>
          <p:cNvPr id="434178" name="Picture 2" descr="462 Input Po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923925"/>
            <a:ext cx="5441950" cy="260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4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44525" y="504825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3600"/>
              <a:t>Input Port Functions</a:t>
            </a:r>
            <a:endParaRPr lang="en-US"/>
          </a:p>
        </p:txBody>
      </p:sp>
      <p:sp>
        <p:nvSpPr>
          <p:cNvPr id="434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94075" y="3668713"/>
            <a:ext cx="5456238" cy="26670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charset="0"/>
              <a:buNone/>
            </a:pPr>
            <a:r>
              <a:rPr lang="en-US" sz="2400" b="1" dirty="0"/>
              <a:t>Decentralized switching</a:t>
            </a:r>
            <a:r>
              <a:rPr lang="en-US" sz="2400" i="1" dirty="0"/>
              <a:t>: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given datagram </a:t>
            </a:r>
            <a:r>
              <a:rPr lang="en-US" sz="2000" dirty="0" err="1"/>
              <a:t>dest</a:t>
            </a:r>
            <a:r>
              <a:rPr lang="en-US" sz="2000" dirty="0"/>
              <a:t>., lookup output port using forwarding table in input port memory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goal: complete input port processing at </a:t>
            </a:r>
            <a:r>
              <a:rPr lang="ja-JP" altLang="en-US" sz="2000" dirty="0">
                <a:latin typeface="Calibri"/>
              </a:rPr>
              <a:t>‘</a:t>
            </a:r>
            <a:r>
              <a:rPr lang="en-US" sz="2000" dirty="0"/>
              <a:t>line speed</a:t>
            </a:r>
            <a:r>
              <a:rPr lang="ja-JP" altLang="en-US" sz="2000" dirty="0">
                <a:latin typeface="Calibri"/>
              </a:rPr>
              <a:t>’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queuing: if datagrams arrive faster than forwarding rate into switch fabric</a:t>
            </a:r>
          </a:p>
        </p:txBody>
      </p:sp>
      <p:sp>
        <p:nvSpPr>
          <p:cNvPr id="434181" name="Text Box 5"/>
          <p:cNvSpPr txBox="1">
            <a:spLocks noChangeArrowheads="1"/>
          </p:cNvSpPr>
          <p:nvPr/>
        </p:nvSpPr>
        <p:spPr bwMode="auto">
          <a:xfrm>
            <a:off x="0" y="3060700"/>
            <a:ext cx="23764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chemeClr val="accent2"/>
                </a:solidFill>
              </a:rPr>
              <a:t>Physical layer:</a:t>
            </a:r>
            <a:endParaRPr lang="en-US" sz="2000"/>
          </a:p>
          <a:p>
            <a:pPr algn="r"/>
            <a:r>
              <a:rPr lang="en-US" sz="2000"/>
              <a:t>bit-level reception</a:t>
            </a:r>
            <a:endParaRPr lang="en-US"/>
          </a:p>
        </p:txBody>
      </p:sp>
      <p:sp>
        <p:nvSpPr>
          <p:cNvPr id="434182" name="Text Box 6"/>
          <p:cNvSpPr txBox="1">
            <a:spLocks noChangeArrowheads="1"/>
          </p:cNvSpPr>
          <p:nvPr/>
        </p:nvSpPr>
        <p:spPr bwMode="auto">
          <a:xfrm>
            <a:off x="411163" y="3789363"/>
            <a:ext cx="19796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chemeClr val="accent2"/>
                </a:solidFill>
              </a:rPr>
              <a:t>Data link layer:</a:t>
            </a:r>
          </a:p>
          <a:p>
            <a:pPr algn="r"/>
            <a:r>
              <a:rPr lang="en-US" sz="2000"/>
              <a:t>e.g., Ethernet</a:t>
            </a:r>
          </a:p>
          <a:p>
            <a:pPr algn="r"/>
            <a:r>
              <a:rPr lang="en-US" sz="2000"/>
              <a:t>see chapter 5</a:t>
            </a:r>
            <a:endParaRPr lang="en-US"/>
          </a:p>
        </p:txBody>
      </p:sp>
      <p:sp>
        <p:nvSpPr>
          <p:cNvPr id="434183" name="Freeform 7"/>
          <p:cNvSpPr>
            <a:spLocks/>
          </p:cNvSpPr>
          <p:nvPr/>
        </p:nvSpPr>
        <p:spPr bwMode="auto">
          <a:xfrm flipV="1">
            <a:off x="1963738" y="2662238"/>
            <a:ext cx="796925" cy="422275"/>
          </a:xfrm>
          <a:custGeom>
            <a:avLst/>
            <a:gdLst>
              <a:gd name="T0" fmla="*/ 0 w 769"/>
              <a:gd name="T1" fmla="*/ 0 h 517"/>
              <a:gd name="T2" fmla="*/ 428 w 769"/>
              <a:gd name="T3" fmla="*/ 375 h 517"/>
              <a:gd name="T4" fmla="*/ 461 w 769"/>
              <a:gd name="T5" fmla="*/ 169 h 517"/>
              <a:gd name="T6" fmla="*/ 769 w 769"/>
              <a:gd name="T7" fmla="*/ 517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4184" name="Freeform 8"/>
          <p:cNvSpPr>
            <a:spLocks/>
          </p:cNvSpPr>
          <p:nvPr/>
        </p:nvSpPr>
        <p:spPr bwMode="auto">
          <a:xfrm flipV="1">
            <a:off x="2338388" y="2674938"/>
            <a:ext cx="1408112" cy="1198562"/>
          </a:xfrm>
          <a:custGeom>
            <a:avLst/>
            <a:gdLst>
              <a:gd name="T0" fmla="*/ 0 w 769"/>
              <a:gd name="T1" fmla="*/ 0 h 517"/>
              <a:gd name="T2" fmla="*/ 428 w 769"/>
              <a:gd name="T3" fmla="*/ 375 h 517"/>
              <a:gd name="T4" fmla="*/ 461 w 769"/>
              <a:gd name="T5" fmla="*/ 169 h 517"/>
              <a:gd name="T6" fmla="*/ 769 w 769"/>
              <a:gd name="T7" fmla="*/ 517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4185" name="Freeform 9"/>
          <p:cNvSpPr>
            <a:spLocks/>
          </p:cNvSpPr>
          <p:nvPr/>
        </p:nvSpPr>
        <p:spPr bwMode="auto">
          <a:xfrm flipV="1">
            <a:off x="5222875" y="2873375"/>
            <a:ext cx="760413" cy="881063"/>
          </a:xfrm>
          <a:custGeom>
            <a:avLst/>
            <a:gdLst>
              <a:gd name="T0" fmla="*/ 0 w 769"/>
              <a:gd name="T1" fmla="*/ 0 h 517"/>
              <a:gd name="T2" fmla="*/ 428 w 769"/>
              <a:gd name="T3" fmla="*/ 375 h 517"/>
              <a:gd name="T4" fmla="*/ 461 w 769"/>
              <a:gd name="T5" fmla="*/ 169 h 517"/>
              <a:gd name="T6" fmla="*/ 769 w 769"/>
              <a:gd name="T7" fmla="*/ 517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2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91FA-12ED-9A48-B5D4-6D953F8193EE}" type="slidenum">
              <a:rPr lang="en-US" smtClean="0"/>
              <a:pPr/>
              <a:t>78</a:t>
            </a:fld>
            <a:endParaRPr lang="en-US" dirty="0"/>
          </a:p>
        </p:txBody>
      </p:sp>
      <p:pic>
        <p:nvPicPr>
          <p:cNvPr id="436226" name="Picture 2" descr="463 swtching metho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387475"/>
            <a:ext cx="7391400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62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Three </a:t>
            </a:r>
            <a:r>
              <a:rPr lang="en-US" sz="3600" dirty="0" smtClean="0"/>
              <a:t>examples of </a:t>
            </a:r>
            <a:r>
              <a:rPr lang="en-US" sz="3600" dirty="0"/>
              <a:t>switching </a:t>
            </a:r>
            <a:r>
              <a:rPr lang="en-US" sz="3600" dirty="0" smtClean="0"/>
              <a:t>fabrics</a:t>
            </a:r>
            <a:br>
              <a:rPr lang="en-US" sz="3600" dirty="0" smtClean="0"/>
            </a:br>
            <a:r>
              <a:rPr lang="en-US" sz="3100" dirty="0" smtClean="0"/>
              <a:t>(comparison criteria: speed, contention, complexity)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71817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F303-5CDB-DF49-97D6-17EC9AF6FF5C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3600"/>
              <a:t>Switching Via Memory</a:t>
            </a:r>
            <a:endParaRPr lang="en-US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848600" cy="1066800"/>
          </a:xfrm>
        </p:spPr>
        <p:txBody>
          <a:bodyPr>
            <a:normAutofit fontScale="62500" lnSpcReduction="20000"/>
          </a:bodyPr>
          <a:lstStyle/>
          <a:p>
            <a:pPr marL="114300" indent="-114300"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First generation routers:</a:t>
            </a:r>
            <a:endParaRPr lang="en-US" sz="1800" dirty="0"/>
          </a:p>
          <a:p>
            <a:pPr marL="114300" indent="-114300"/>
            <a:r>
              <a:rPr lang="en-US" sz="2400" dirty="0"/>
              <a:t> traditional computers with switching under direct control of CPU</a:t>
            </a:r>
          </a:p>
          <a:p>
            <a:pPr marL="114300" indent="-114300"/>
            <a:r>
              <a:rPr lang="en-US" sz="2400" dirty="0"/>
              <a:t>packet copied to system</a:t>
            </a:r>
            <a:r>
              <a:rPr lang="ja-JP" altLang="en-US" sz="2400" dirty="0">
                <a:latin typeface="Calibri"/>
              </a:rPr>
              <a:t>’</a:t>
            </a:r>
            <a:r>
              <a:rPr lang="en-US" sz="2400" dirty="0"/>
              <a:t>s memory</a:t>
            </a:r>
          </a:p>
          <a:p>
            <a:pPr marL="114300" indent="-114300"/>
            <a:r>
              <a:rPr lang="en-US" sz="2400" dirty="0"/>
              <a:t> speed limited by memory bandwidth (2 bus crossings per datagram)</a:t>
            </a:r>
            <a:endParaRPr lang="en-US" sz="1800" dirty="0"/>
          </a:p>
        </p:txBody>
      </p:sp>
      <p:grpSp>
        <p:nvGrpSpPr>
          <p:cNvPr id="437252" name="Group 4"/>
          <p:cNvGrpSpPr>
            <a:grpSpLocks/>
          </p:cNvGrpSpPr>
          <p:nvPr/>
        </p:nvGrpSpPr>
        <p:grpSpPr bwMode="auto">
          <a:xfrm>
            <a:off x="1314450" y="3565525"/>
            <a:ext cx="6400800" cy="2071688"/>
            <a:chOff x="1056" y="2199"/>
            <a:chExt cx="4032" cy="1305"/>
          </a:xfrm>
        </p:grpSpPr>
        <p:sp>
          <p:nvSpPr>
            <p:cNvPr id="437253" name="Rectangle 5"/>
            <p:cNvSpPr>
              <a:spLocks noChangeArrowheads="1"/>
            </p:cNvSpPr>
            <p:nvPr/>
          </p:nvSpPr>
          <p:spPr bwMode="auto">
            <a:xfrm>
              <a:off x="1776" y="2640"/>
              <a:ext cx="5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54" name="Rectangle 6"/>
            <p:cNvSpPr>
              <a:spLocks noChangeArrowheads="1"/>
            </p:cNvSpPr>
            <p:nvPr/>
          </p:nvSpPr>
          <p:spPr bwMode="auto">
            <a:xfrm>
              <a:off x="3840" y="2640"/>
              <a:ext cx="5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55" name="Rectangle 7"/>
            <p:cNvSpPr>
              <a:spLocks noChangeArrowheads="1"/>
            </p:cNvSpPr>
            <p:nvPr/>
          </p:nvSpPr>
          <p:spPr bwMode="auto">
            <a:xfrm>
              <a:off x="2544" y="2448"/>
              <a:ext cx="1104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56" name="Line 8"/>
            <p:cNvSpPr>
              <a:spLocks noChangeShapeType="1"/>
            </p:cNvSpPr>
            <p:nvPr/>
          </p:nvSpPr>
          <p:spPr bwMode="auto">
            <a:xfrm>
              <a:off x="1584" y="3408"/>
              <a:ext cx="29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57" name="Line 9"/>
            <p:cNvSpPr>
              <a:spLocks noChangeShapeType="1"/>
            </p:cNvSpPr>
            <p:nvPr/>
          </p:nvSpPr>
          <p:spPr bwMode="auto">
            <a:xfrm>
              <a:off x="2064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58" name="Line 10"/>
            <p:cNvSpPr>
              <a:spLocks noChangeShapeType="1"/>
            </p:cNvSpPr>
            <p:nvPr/>
          </p:nvSpPr>
          <p:spPr bwMode="auto">
            <a:xfrm>
              <a:off x="3120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59" name="Line 11"/>
            <p:cNvSpPr>
              <a:spLocks noChangeShapeType="1"/>
            </p:cNvSpPr>
            <p:nvPr/>
          </p:nvSpPr>
          <p:spPr bwMode="auto">
            <a:xfrm>
              <a:off x="4128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0" name="Line 12"/>
            <p:cNvSpPr>
              <a:spLocks noChangeShapeType="1"/>
            </p:cNvSpPr>
            <p:nvPr/>
          </p:nvSpPr>
          <p:spPr bwMode="auto">
            <a:xfrm flipH="1">
              <a:off x="1056" y="278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1" name="Line 13"/>
            <p:cNvSpPr>
              <a:spLocks noChangeShapeType="1"/>
            </p:cNvSpPr>
            <p:nvPr/>
          </p:nvSpPr>
          <p:spPr bwMode="auto">
            <a:xfrm flipH="1">
              <a:off x="4368" y="273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2" name="Line 14"/>
            <p:cNvSpPr>
              <a:spLocks noChangeShapeType="1"/>
            </p:cNvSpPr>
            <p:nvPr/>
          </p:nvSpPr>
          <p:spPr bwMode="auto">
            <a:xfrm>
              <a:off x="1200" y="288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3" name="Line 15"/>
            <p:cNvSpPr>
              <a:spLocks noChangeShapeType="1"/>
            </p:cNvSpPr>
            <p:nvPr/>
          </p:nvSpPr>
          <p:spPr bwMode="auto">
            <a:xfrm>
              <a:off x="2016" y="288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4" name="Line 16"/>
            <p:cNvSpPr>
              <a:spLocks noChangeShapeType="1"/>
            </p:cNvSpPr>
            <p:nvPr/>
          </p:nvSpPr>
          <p:spPr bwMode="auto">
            <a:xfrm>
              <a:off x="2016" y="350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5" name="Line 17"/>
            <p:cNvSpPr>
              <a:spLocks noChangeShapeType="1"/>
            </p:cNvSpPr>
            <p:nvPr/>
          </p:nvSpPr>
          <p:spPr bwMode="auto">
            <a:xfrm flipV="1">
              <a:off x="2976" y="288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6" name="Line 18"/>
            <p:cNvSpPr>
              <a:spLocks noChangeShapeType="1"/>
            </p:cNvSpPr>
            <p:nvPr/>
          </p:nvSpPr>
          <p:spPr bwMode="auto">
            <a:xfrm>
              <a:off x="2976" y="28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7" name="Line 19"/>
            <p:cNvSpPr>
              <a:spLocks noChangeShapeType="1"/>
            </p:cNvSpPr>
            <p:nvPr/>
          </p:nvSpPr>
          <p:spPr bwMode="auto">
            <a:xfrm>
              <a:off x="3312" y="288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8" name="Line 20"/>
            <p:cNvSpPr>
              <a:spLocks noChangeShapeType="1"/>
            </p:cNvSpPr>
            <p:nvPr/>
          </p:nvSpPr>
          <p:spPr bwMode="auto">
            <a:xfrm>
              <a:off x="3312" y="350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9" name="Line 21"/>
            <p:cNvSpPr>
              <a:spLocks noChangeShapeType="1"/>
            </p:cNvSpPr>
            <p:nvPr/>
          </p:nvSpPr>
          <p:spPr bwMode="auto">
            <a:xfrm flipV="1">
              <a:off x="4080" y="278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70" name="Line 22"/>
            <p:cNvSpPr>
              <a:spLocks noChangeShapeType="1"/>
            </p:cNvSpPr>
            <p:nvPr/>
          </p:nvSpPr>
          <p:spPr bwMode="auto">
            <a:xfrm>
              <a:off x="4080" y="278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71" name="Text Box 23"/>
            <p:cNvSpPr txBox="1">
              <a:spLocks noChangeArrowheads="1"/>
            </p:cNvSpPr>
            <p:nvPr/>
          </p:nvSpPr>
          <p:spPr bwMode="auto">
            <a:xfrm>
              <a:off x="1766" y="2247"/>
              <a:ext cx="38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charset="0"/>
                </a:rPr>
                <a:t>Input</a:t>
              </a:r>
            </a:p>
            <a:p>
              <a:r>
                <a:rPr lang="en-US" sz="1600">
                  <a:latin typeface="Times New Roman" charset="0"/>
                </a:rPr>
                <a:t>Port</a:t>
              </a:r>
              <a:endParaRPr lang="en-US" sz="3200">
                <a:latin typeface="Times New Roman" charset="0"/>
              </a:endParaRPr>
            </a:p>
          </p:txBody>
        </p:sp>
        <p:sp>
          <p:nvSpPr>
            <p:cNvPr id="437272" name="Text Box 24"/>
            <p:cNvSpPr txBox="1">
              <a:spLocks noChangeArrowheads="1"/>
            </p:cNvSpPr>
            <p:nvPr/>
          </p:nvSpPr>
          <p:spPr bwMode="auto">
            <a:xfrm>
              <a:off x="3840" y="2256"/>
              <a:ext cx="47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charset="0"/>
                </a:rPr>
                <a:t>Output</a:t>
              </a:r>
            </a:p>
            <a:p>
              <a:r>
                <a:rPr lang="en-US" sz="1600">
                  <a:latin typeface="Times New Roman" charset="0"/>
                </a:rPr>
                <a:t>Port</a:t>
              </a:r>
              <a:endParaRPr lang="en-US" sz="3200">
                <a:latin typeface="Times New Roman" charset="0"/>
              </a:endParaRPr>
            </a:p>
          </p:txBody>
        </p:sp>
        <p:sp>
          <p:nvSpPr>
            <p:cNvPr id="437273" name="Text Box 25"/>
            <p:cNvSpPr txBox="1">
              <a:spLocks noChangeArrowheads="1"/>
            </p:cNvSpPr>
            <p:nvPr/>
          </p:nvSpPr>
          <p:spPr bwMode="auto">
            <a:xfrm>
              <a:off x="2630" y="2199"/>
              <a:ext cx="5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charset="0"/>
                </a:rPr>
                <a:t>Memory</a:t>
              </a:r>
              <a:endParaRPr lang="en-US" sz="3200">
                <a:latin typeface="Times New Roman" charset="0"/>
              </a:endParaRPr>
            </a:p>
          </p:txBody>
        </p:sp>
        <p:sp>
          <p:nvSpPr>
            <p:cNvPr id="437274" name="Text Box 26"/>
            <p:cNvSpPr txBox="1">
              <a:spLocks noChangeArrowheads="1"/>
            </p:cNvSpPr>
            <p:nvPr/>
          </p:nvSpPr>
          <p:spPr bwMode="auto">
            <a:xfrm>
              <a:off x="4310" y="3207"/>
              <a:ext cx="7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charset="0"/>
                </a:rPr>
                <a:t>System Bus</a:t>
              </a:r>
              <a:endParaRPr lang="en-US" sz="3200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249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Switches forward packets</a:t>
            </a:r>
          </a:p>
        </p:txBody>
      </p:sp>
      <p:pic>
        <p:nvPicPr>
          <p:cNvPr id="43010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864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12"/>
          <p:cNvSpPr txBox="1">
            <a:spLocks noChangeArrowheads="1"/>
          </p:cNvSpPr>
          <p:nvPr/>
        </p:nvSpPr>
        <p:spPr bwMode="auto">
          <a:xfrm>
            <a:off x="7239002" y="1912058"/>
            <a:ext cx="15698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EDINBURGH</a:t>
            </a:r>
            <a:endParaRPr lang="en-US" dirty="0"/>
          </a:p>
        </p:txBody>
      </p:sp>
      <p:sp>
        <p:nvSpPr>
          <p:cNvPr id="43016" name="TextBox 14"/>
          <p:cNvSpPr txBox="1">
            <a:spLocks noChangeArrowheads="1"/>
          </p:cNvSpPr>
          <p:nvPr/>
        </p:nvSpPr>
        <p:spPr bwMode="auto">
          <a:xfrm>
            <a:off x="105535" y="5562600"/>
            <a:ext cx="1108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OXFORD</a:t>
            </a:r>
            <a:endParaRPr lang="en-US" dirty="0"/>
          </a:p>
        </p:txBody>
      </p:sp>
      <p:sp>
        <p:nvSpPr>
          <p:cNvPr id="43017" name="TextBox 15"/>
          <p:cNvSpPr txBox="1">
            <a:spLocks noChangeArrowheads="1"/>
          </p:cNvSpPr>
          <p:nvPr/>
        </p:nvSpPr>
        <p:spPr bwMode="auto">
          <a:xfrm>
            <a:off x="277935" y="1766907"/>
            <a:ext cx="12747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dirty="0" smtClean="0"/>
              <a:t>GLASGOW</a:t>
            </a:r>
            <a:endParaRPr lang="en-US" dirty="0"/>
          </a:p>
        </p:txBody>
      </p:sp>
      <p:sp>
        <p:nvSpPr>
          <p:cNvPr id="43018" name="TextBox 31"/>
          <p:cNvSpPr txBox="1">
            <a:spLocks noChangeArrowheads="1"/>
          </p:cNvSpPr>
          <p:nvPr/>
        </p:nvSpPr>
        <p:spPr bwMode="auto">
          <a:xfrm>
            <a:off x="6951516" y="5638800"/>
            <a:ext cx="64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UCL</a:t>
            </a:r>
            <a:endParaRPr lang="en-US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536858"/>
              </p:ext>
            </p:extLst>
          </p:nvPr>
        </p:nvGraphicFramePr>
        <p:xfrm>
          <a:off x="5791200" y="3352800"/>
          <a:ext cx="2743200" cy="17160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/>
                <a:gridCol w="1219200"/>
              </a:tblGrid>
              <a:tr h="49655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Destination 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Next</a:t>
                      </a:r>
                      <a:r>
                        <a:rPr lang="en-US" sz="1400" baseline="0" dirty="0" smtClean="0"/>
                        <a:t> Hop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GLASGOW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OXFORD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EDIN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UCL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T="45732" marB="45732"/>
                </a:tc>
              </a:tr>
            </a:tbl>
          </a:graphicData>
        </a:graphic>
      </p:graphicFrame>
      <p:pic>
        <p:nvPicPr>
          <p:cNvPr id="43039" name="Picture 2" descr="C:\Documents and Settings\spratnas\Local Settings\Temporary Internet Files\Content.IE5\CLEFC5EZ\MCj0441738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00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40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>
            <a:off x="3962400" y="3657600"/>
            <a:ext cx="1219200" cy="158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999163" y="2938463"/>
            <a:ext cx="21542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Forwarding Table</a:t>
            </a:r>
          </a:p>
        </p:txBody>
      </p:sp>
      <p:cxnSp>
        <p:nvCxnSpPr>
          <p:cNvPr id="34" name="Straight Connector 33"/>
          <p:cNvCxnSpPr>
            <a:stCxn id="43040" idx="3"/>
            <a:endCxn id="43010" idx="1"/>
          </p:cNvCxnSpPr>
          <p:nvPr/>
        </p:nvCxnSpPr>
        <p:spPr>
          <a:xfrm flipV="1">
            <a:off x="1524000" y="3695700"/>
            <a:ext cx="1828800" cy="381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362200" y="3848100"/>
            <a:ext cx="1143000" cy="11049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V="1">
            <a:off x="4000500" y="3924300"/>
            <a:ext cx="1676400" cy="16002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 flipV="1">
            <a:off x="4114800" y="2286000"/>
            <a:ext cx="1752600" cy="11430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2362200" y="2362200"/>
            <a:ext cx="1143000" cy="1066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V="1">
            <a:off x="2286000" y="5410200"/>
            <a:ext cx="228600" cy="2286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066800" y="5410200"/>
            <a:ext cx="5334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H="1">
            <a:off x="1371600" y="4648200"/>
            <a:ext cx="3048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6324600" y="5865813"/>
            <a:ext cx="381000" cy="1587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 flipV="1">
            <a:off x="5105400" y="5945188"/>
            <a:ext cx="381000" cy="150812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743700" y="2133600"/>
            <a:ext cx="495300" cy="1588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6096001" y="1676400"/>
            <a:ext cx="304800" cy="3175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5638800" y="4419600"/>
            <a:ext cx="2971800" cy="457200"/>
          </a:xfrm>
          <a:prstGeom prst="roundRect">
            <a:avLst/>
          </a:prstGeom>
          <a:solidFill>
            <a:srgbClr val="FFC000">
              <a:alpha val="24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09600" y="3200400"/>
            <a:ext cx="1447800" cy="381000"/>
            <a:chOff x="885372" y="3276600"/>
            <a:chExt cx="1172028" cy="228600"/>
          </a:xfrm>
        </p:grpSpPr>
        <p:sp>
          <p:nvSpPr>
            <p:cNvPr id="36" name="Rectangle 35"/>
            <p:cNvSpPr/>
            <p:nvPr/>
          </p:nvSpPr>
          <p:spPr>
            <a:xfrm>
              <a:off x="885372" y="3276600"/>
              <a:ext cx="867455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111010010</a:t>
              </a:r>
              <a:endParaRPr lang="en-US" sz="2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77005" y="3276600"/>
              <a:ext cx="380395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 smtClean="0">
                  <a:solidFill>
                    <a:schemeClr val="tx1"/>
                  </a:solidFill>
                </a:rPr>
                <a:t>EDIN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43057" name="TextBox 10"/>
          <p:cNvSpPr txBox="1">
            <a:spLocks noChangeArrowheads="1"/>
          </p:cNvSpPr>
          <p:nvPr/>
        </p:nvSpPr>
        <p:spPr bwMode="auto">
          <a:xfrm>
            <a:off x="5562600" y="2362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switch#2</a:t>
            </a:r>
          </a:p>
        </p:txBody>
      </p:sp>
      <p:sp>
        <p:nvSpPr>
          <p:cNvPr id="43058" name="TextBox 48"/>
          <p:cNvSpPr txBox="1">
            <a:spLocks noChangeArrowheads="1"/>
          </p:cNvSpPr>
          <p:nvPr/>
        </p:nvSpPr>
        <p:spPr bwMode="auto">
          <a:xfrm>
            <a:off x="1371600" y="5410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switch#5</a:t>
            </a:r>
          </a:p>
        </p:txBody>
      </p:sp>
      <p:sp>
        <p:nvSpPr>
          <p:cNvPr id="43059" name="TextBox 51"/>
          <p:cNvSpPr txBox="1">
            <a:spLocks noChangeArrowheads="1"/>
          </p:cNvSpPr>
          <p:nvPr/>
        </p:nvSpPr>
        <p:spPr bwMode="auto">
          <a:xfrm>
            <a:off x="5181600" y="60198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switch#3</a:t>
            </a:r>
          </a:p>
        </p:txBody>
      </p:sp>
      <p:sp>
        <p:nvSpPr>
          <p:cNvPr id="43060" name="TextBox 55"/>
          <p:cNvSpPr txBox="1">
            <a:spLocks noChangeArrowheads="1"/>
          </p:cNvSpPr>
          <p:nvPr/>
        </p:nvSpPr>
        <p:spPr bwMode="auto">
          <a:xfrm>
            <a:off x="1219200" y="2362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switch#4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23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32562E-7 L 0.15 -8.32562E-7 " pathEditMode="relative" ptsTypes="AA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83 3.36725E-6 L 0.4625 -0.1887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9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5625 -0.21092 L 0.7125 -0.21092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8" grpId="1"/>
      <p:bldP spid="47" grpId="0" animBg="1"/>
      <p:bldP spid="47" grpId="1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AACA-DCE7-9340-A049-E534342A7AE8}" type="slidenum">
              <a:rPr lang="en-US" smtClean="0"/>
              <a:pPr/>
              <a:t>80</a:t>
            </a:fld>
            <a:endParaRPr lang="en-US" dirty="0"/>
          </a:p>
        </p:txBody>
      </p:sp>
      <p:grpSp>
        <p:nvGrpSpPr>
          <p:cNvPr id="438274" name="Group 2"/>
          <p:cNvGrpSpPr>
            <a:grpSpLocks/>
          </p:cNvGrpSpPr>
          <p:nvPr/>
        </p:nvGrpSpPr>
        <p:grpSpPr bwMode="auto">
          <a:xfrm>
            <a:off x="1466850" y="2824812"/>
            <a:ext cx="7391400" cy="5184775"/>
            <a:chOff x="1002" y="245"/>
            <a:chExt cx="4656" cy="3266"/>
          </a:xfrm>
        </p:grpSpPr>
        <p:pic>
          <p:nvPicPr>
            <p:cNvPr id="438275" name="Picture 3" descr="463 swtching method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" y="252"/>
              <a:ext cx="4656" cy="3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8276" name="Rectangle 4"/>
            <p:cNvSpPr>
              <a:spLocks noChangeArrowheads="1"/>
            </p:cNvSpPr>
            <p:nvPr/>
          </p:nvSpPr>
          <p:spPr bwMode="auto">
            <a:xfrm>
              <a:off x="1030" y="245"/>
              <a:ext cx="2474" cy="13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277" name="Rectangle 5"/>
            <p:cNvSpPr>
              <a:spLocks noChangeArrowheads="1"/>
            </p:cNvSpPr>
            <p:nvPr/>
          </p:nvSpPr>
          <p:spPr bwMode="auto">
            <a:xfrm>
              <a:off x="1992" y="1748"/>
              <a:ext cx="3237" cy="1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8278" name="Rectangle 6"/>
          <p:cNvSpPr>
            <a:spLocks noGrp="1" noChangeArrowheads="1"/>
          </p:cNvSpPr>
          <p:nvPr>
            <p:ph type="title"/>
          </p:nvPr>
        </p:nvSpPr>
        <p:spPr>
          <a:xfrm>
            <a:off x="650875" y="798513"/>
            <a:ext cx="7772400" cy="685800"/>
          </a:xfrm>
        </p:spPr>
        <p:txBody>
          <a:bodyPr/>
          <a:lstStyle/>
          <a:p>
            <a:r>
              <a:rPr lang="en-US" sz="3600"/>
              <a:t>Switching Via a Bus</a:t>
            </a:r>
            <a:endParaRPr lang="en-US"/>
          </a:p>
        </p:txBody>
      </p:sp>
      <p:sp>
        <p:nvSpPr>
          <p:cNvPr id="4382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6875" y="2500313"/>
            <a:ext cx="5608638" cy="407193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datagram from input port memory</a:t>
            </a:r>
          </a:p>
          <a:p>
            <a:pPr>
              <a:buFont typeface="ZapfDingbats" charset="0"/>
              <a:buNone/>
            </a:pPr>
            <a:r>
              <a:rPr lang="en-US" sz="2400" dirty="0"/>
              <a:t>    to output port memory via a shared bus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bus contention:</a:t>
            </a:r>
            <a:r>
              <a:rPr lang="en-US" sz="2400" dirty="0"/>
              <a:t>  switching speed limited by bus </a:t>
            </a:r>
            <a:r>
              <a:rPr lang="en-US" sz="2400" dirty="0" smtClean="0"/>
              <a:t>bandwidth</a:t>
            </a:r>
          </a:p>
          <a:p>
            <a:endParaRPr lang="en-US" sz="2400" dirty="0"/>
          </a:p>
          <a:p>
            <a:r>
              <a:rPr lang="en-US" sz="2400" dirty="0" smtClean="0"/>
              <a:t>Lots of ports?? speed up the bus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no contention bus speed =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2 x port speed x port count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32 </a:t>
            </a:r>
            <a:r>
              <a:rPr lang="en-US" sz="2400" dirty="0" err="1"/>
              <a:t>Gbps</a:t>
            </a:r>
            <a:r>
              <a:rPr lang="en-US" sz="2400" dirty="0"/>
              <a:t> bus, Cisco 5600: sufficient speed for </a:t>
            </a:r>
            <a:r>
              <a:rPr lang="en-US" sz="2400" dirty="0" smtClean="0"/>
              <a:t>access routers</a:t>
            </a:r>
            <a:endParaRPr lang="en-US" sz="2400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6705600" y="65206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C05EBB-C536-E44B-A239-9A2987AEE65E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2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4C38-E02C-D04D-9221-0F40BC8275FE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508000"/>
            <a:ext cx="7772400" cy="1143000"/>
          </a:xfrm>
        </p:spPr>
        <p:txBody>
          <a:bodyPr/>
          <a:lstStyle/>
          <a:p>
            <a:r>
              <a:rPr lang="en-US" sz="3200"/>
              <a:t>Switching Via An Interconnection Network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375" y="2106613"/>
            <a:ext cx="7772400" cy="3497262"/>
          </a:xfrm>
        </p:spPr>
        <p:txBody>
          <a:bodyPr/>
          <a:lstStyle/>
          <a:p>
            <a:r>
              <a:rPr lang="en-US" sz="2400" dirty="0"/>
              <a:t>overcome  bus bandwidth limitations</a:t>
            </a:r>
          </a:p>
          <a:p>
            <a:r>
              <a:rPr lang="en-US" sz="2400" dirty="0"/>
              <a:t>Banyan networks, other interconnection nets initially developed to connect processors in </a:t>
            </a:r>
            <a:r>
              <a:rPr lang="en-US" sz="2400" dirty="0" smtClean="0"/>
              <a:t>multiprocessor stages</a:t>
            </a:r>
            <a:endParaRPr lang="en-US" sz="2400" dirty="0"/>
          </a:p>
          <a:p>
            <a:r>
              <a:rPr lang="en-US" sz="2400" dirty="0"/>
              <a:t>advanced design: fragmenting datagram into fixed length cells, switch cells through the fabric. </a:t>
            </a:r>
          </a:p>
          <a:p>
            <a:r>
              <a:rPr lang="en-US" sz="2400" dirty="0"/>
              <a:t>Cisco </a:t>
            </a:r>
            <a:r>
              <a:rPr lang="en-US" sz="2400" dirty="0" smtClean="0"/>
              <a:t>CRS-1: </a:t>
            </a:r>
            <a:r>
              <a:rPr lang="en-US" sz="2400" dirty="0"/>
              <a:t>switches </a:t>
            </a:r>
            <a:r>
              <a:rPr lang="en-US" sz="2400" dirty="0" smtClean="0"/>
              <a:t>1.2</a:t>
            </a:r>
            <a:r>
              <a:rPr lang="en-US" sz="2400" dirty="0" smtClean="0"/>
              <a:t> </a:t>
            </a:r>
            <a:r>
              <a:rPr lang="en-US" sz="2400" dirty="0" err="1"/>
              <a:t>T</a:t>
            </a:r>
            <a:r>
              <a:rPr lang="en-US" sz="2400" dirty="0" err="1" smtClean="0"/>
              <a:t>bps</a:t>
            </a:r>
            <a:r>
              <a:rPr lang="en-US" sz="2400" dirty="0" smtClean="0"/>
              <a:t> </a:t>
            </a:r>
            <a:r>
              <a:rPr lang="en-US" sz="2400" dirty="0"/>
              <a:t>through the interconnection network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91134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8133-6D49-234D-8275-1FBC75FB2F5D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00050"/>
            <a:ext cx="7772400" cy="685800"/>
          </a:xfrm>
        </p:spPr>
        <p:txBody>
          <a:bodyPr/>
          <a:lstStyle/>
          <a:p>
            <a:r>
              <a:rPr lang="en-US" sz="3600"/>
              <a:t>Output Ports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4324350"/>
            <a:ext cx="7772400" cy="1761490"/>
          </a:xfrm>
        </p:spPr>
        <p:txBody>
          <a:bodyPr>
            <a:normAutofit fontScale="85000" lnSpcReduction="20000"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Buffering</a:t>
            </a:r>
            <a:r>
              <a:rPr lang="en-US" sz="2400" dirty="0"/>
              <a:t> required when datagrams arrive from fabric faster than the transmission </a:t>
            </a:r>
            <a:r>
              <a:rPr lang="en-US" sz="2400" dirty="0" smtClean="0"/>
              <a:t>rate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i="1" dirty="0">
                <a:solidFill>
                  <a:srgbClr val="FF0000"/>
                </a:solidFill>
              </a:rPr>
              <a:t>Scheduling discipline</a:t>
            </a:r>
            <a:r>
              <a:rPr lang="en-US" sz="2400" dirty="0"/>
              <a:t> chooses among queued datagrams for </a:t>
            </a:r>
            <a:r>
              <a:rPr lang="en-US" sz="2400" dirty="0" smtClean="0"/>
              <a:t>transmission</a:t>
            </a:r>
          </a:p>
          <a:p>
            <a:pPr marL="0" indent="0">
              <a:buNone/>
            </a:pP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				</a:t>
            </a:r>
            <a:r>
              <a:rPr lang="en-US" sz="2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200" dirty="0" smtClean="0">
                <a:ea typeface="Wingdings"/>
                <a:cs typeface="Wingdings"/>
                <a:sym typeface="Wingdings"/>
              </a:rPr>
              <a:t> Who goes next?</a:t>
            </a:r>
            <a:endParaRPr lang="en-US" sz="2200" dirty="0"/>
          </a:p>
        </p:txBody>
      </p:sp>
      <p:pic>
        <p:nvPicPr>
          <p:cNvPr id="440324" name="Picture 4" descr="464 Output 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519238"/>
            <a:ext cx="5943600" cy="247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059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B4F1-242D-684F-BC4F-CA96AE875D18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Output port queueing</a:t>
            </a:r>
            <a:endParaRPr lang="en-US"/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325" y="4635500"/>
            <a:ext cx="7772400" cy="1190625"/>
          </a:xfrm>
        </p:spPr>
        <p:txBody>
          <a:bodyPr>
            <a:normAutofit fontScale="92500"/>
          </a:bodyPr>
          <a:lstStyle/>
          <a:p>
            <a:r>
              <a:rPr lang="en-US" sz="2400"/>
              <a:t>buffering when arrival rate via switch exceeds output line speed</a:t>
            </a:r>
          </a:p>
          <a:p>
            <a:r>
              <a:rPr lang="en-US" sz="2400" i="1">
                <a:solidFill>
                  <a:srgbClr val="FF0000"/>
                </a:solidFill>
              </a:rPr>
              <a:t>queueing (delay) and loss due to output port buffer overflow!</a:t>
            </a:r>
            <a:endParaRPr lang="en-US" sz="2400"/>
          </a:p>
        </p:txBody>
      </p:sp>
      <p:pic>
        <p:nvPicPr>
          <p:cNvPr id="441348" name="Picture 4" descr="04-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563688"/>
            <a:ext cx="6965950" cy="284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455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4518-C34A-B946-96DC-41352CCB8538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9888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200"/>
              <a:t>Input Port Queuing</a:t>
            </a:r>
            <a:endParaRPr lang="en-US"/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1127125"/>
            <a:ext cx="8101012" cy="3017838"/>
          </a:xfrm>
        </p:spPr>
        <p:txBody>
          <a:bodyPr/>
          <a:lstStyle/>
          <a:p>
            <a:r>
              <a:rPr lang="en-US" sz="2400"/>
              <a:t>Fabric slower than input ports combined -&gt; queueing may occur at input queues </a:t>
            </a:r>
          </a:p>
          <a:p>
            <a:r>
              <a:rPr lang="en-US" sz="2400">
                <a:solidFill>
                  <a:srgbClr val="FF0000"/>
                </a:solidFill>
              </a:rPr>
              <a:t>Head-of-the-Line (HOL) blocking:</a:t>
            </a:r>
            <a:r>
              <a:rPr lang="en-US" sz="2400"/>
              <a:t> queued datagram at front of queue prevents others in queue from moving forward</a:t>
            </a:r>
          </a:p>
          <a:p>
            <a:r>
              <a:rPr lang="en-US" sz="2400" i="1">
                <a:solidFill>
                  <a:srgbClr val="FF0000"/>
                </a:solidFill>
              </a:rPr>
              <a:t>queueing delay and loss due to input buffer overflow!</a:t>
            </a:r>
          </a:p>
        </p:txBody>
      </p:sp>
      <p:pic>
        <p:nvPicPr>
          <p:cNvPr id="435204" name="Picture 4" descr="466 HOL Bloc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3762375"/>
            <a:ext cx="6900862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77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8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497840"/>
          <a:lstStyle/>
          <a:p>
            <a:pPr marL="222250"/>
            <a:r>
              <a:rPr lang="en-US"/>
              <a:t>Buffers in Routers</a:t>
            </a:r>
          </a:p>
        </p:txBody>
      </p:sp>
      <p:sp>
        <p:nvSpPr>
          <p:cNvPr id="55309" name="Rectangle 1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>
            <a:normAutofit fontScale="92500" lnSpcReduction="10000"/>
          </a:bodyPr>
          <a:lstStyle/>
          <a:p>
            <a:pPr>
              <a:buClr>
                <a:srgbClr val="002060"/>
              </a:buClr>
            </a:pPr>
            <a:r>
              <a:rPr lang="en-US" dirty="0"/>
              <a:t>So how large should the buffers be? </a:t>
            </a:r>
          </a:p>
          <a:p>
            <a:pPr>
              <a:buClr>
                <a:srgbClr val="002060"/>
              </a:buClr>
            </a:pPr>
            <a:endParaRPr lang="en-US" dirty="0"/>
          </a:p>
          <a:p>
            <a:pPr>
              <a:buFont typeface="Arial" charset="0"/>
              <a:buNone/>
            </a:pPr>
            <a:r>
              <a:rPr lang="en-US" dirty="0"/>
              <a:t>Buffer size matters</a:t>
            </a:r>
          </a:p>
          <a:p>
            <a:pPr marL="782638" lvl="1">
              <a:buClr>
                <a:srgbClr val="000000"/>
              </a:buClr>
            </a:pPr>
            <a:r>
              <a:rPr lang="en-US" dirty="0"/>
              <a:t>End-to-end delay</a:t>
            </a:r>
          </a:p>
          <a:p>
            <a:pPr marL="1182688" lvl="2">
              <a:buClr>
                <a:srgbClr val="008000"/>
              </a:buClr>
            </a:pPr>
            <a:r>
              <a:rPr lang="en-US" dirty="0"/>
              <a:t>Transmission, propagation, and </a:t>
            </a:r>
            <a:r>
              <a:rPr lang="en-US" dirty="0" err="1"/>
              <a:t>queueing</a:t>
            </a:r>
            <a:r>
              <a:rPr lang="en-US" dirty="0"/>
              <a:t> delay</a:t>
            </a:r>
          </a:p>
          <a:p>
            <a:pPr marL="1182688" lvl="2">
              <a:buClr>
                <a:srgbClr val="008000"/>
              </a:buClr>
            </a:pPr>
            <a:r>
              <a:rPr lang="en-US" dirty="0"/>
              <a:t>The only variable part is </a:t>
            </a:r>
            <a:r>
              <a:rPr lang="en-US" dirty="0" err="1"/>
              <a:t>queueing</a:t>
            </a:r>
            <a:r>
              <a:rPr lang="en-US" dirty="0"/>
              <a:t> delay</a:t>
            </a:r>
          </a:p>
          <a:p>
            <a:pPr marL="782638" lvl="1">
              <a:buClr>
                <a:srgbClr val="000000"/>
              </a:buClr>
            </a:pPr>
            <a:r>
              <a:rPr lang="en-US" dirty="0"/>
              <a:t>Router architecture</a:t>
            </a:r>
          </a:p>
          <a:p>
            <a:pPr marL="1182688" lvl="2">
              <a:buClr>
                <a:srgbClr val="008000"/>
              </a:buClr>
            </a:pPr>
            <a:r>
              <a:rPr lang="en-US" dirty="0"/>
              <a:t>Board space, power consumption, and cost</a:t>
            </a:r>
          </a:p>
          <a:p>
            <a:pPr marL="1182688" lvl="2">
              <a:buClr>
                <a:srgbClr val="008000"/>
              </a:buClr>
            </a:pPr>
            <a:r>
              <a:rPr lang="en-US" dirty="0"/>
              <a:t>On chip buffers: higher density, higher capacity</a:t>
            </a:r>
          </a:p>
          <a:p>
            <a:pPr marL="1182688" lvl="2">
              <a:buClr>
                <a:srgbClr val="008000"/>
              </a:buClr>
            </a:pPr>
            <a:r>
              <a:rPr lang="en-US" dirty="0"/>
              <a:t>Optical buffers: all-optical routers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199" y="6229315"/>
            <a:ext cx="568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are now touching the edge of the </a:t>
            </a:r>
            <a:r>
              <a:rPr lang="en-US" i="1" dirty="0" smtClean="0"/>
              <a:t>research</a:t>
            </a:r>
            <a:r>
              <a:rPr lang="en-US" dirty="0" smtClean="0"/>
              <a:t> zone……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773738" y="2694214"/>
            <a:ext cx="2836862" cy="3325586"/>
            <a:chOff x="5773738" y="2694214"/>
            <a:chExt cx="2836862" cy="3325586"/>
          </a:xfrm>
        </p:grpSpPr>
        <p:sp>
          <p:nvSpPr>
            <p:cNvPr id="55310" name="AutoShape 14"/>
            <p:cNvSpPr>
              <a:spLocks/>
            </p:cNvSpPr>
            <p:nvPr/>
          </p:nvSpPr>
          <p:spPr bwMode="auto">
            <a:xfrm>
              <a:off x="5773738" y="2694214"/>
              <a:ext cx="2836862" cy="332558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9991" y="0"/>
                  </a:moveTo>
                  <a:cubicBezTo>
                    <a:pt x="8709" y="0"/>
                    <a:pt x="7669" y="1612"/>
                    <a:pt x="7669" y="3600"/>
                  </a:cubicBezTo>
                  <a:lnTo>
                    <a:pt x="7669" y="12600"/>
                  </a:lnTo>
                  <a:lnTo>
                    <a:pt x="0" y="20056"/>
                  </a:lnTo>
                  <a:lnTo>
                    <a:pt x="7669" y="18000"/>
                  </a:lnTo>
                  <a:cubicBezTo>
                    <a:pt x="7669" y="19988"/>
                    <a:pt x="8709" y="21600"/>
                    <a:pt x="9991" y="21600"/>
                  </a:cubicBezTo>
                  <a:lnTo>
                    <a:pt x="13474" y="21600"/>
                  </a:lnTo>
                  <a:lnTo>
                    <a:pt x="19278" y="21600"/>
                  </a:lnTo>
                  <a:cubicBezTo>
                    <a:pt x="20560" y="21600"/>
                    <a:pt x="21600" y="19988"/>
                    <a:pt x="21600" y="18000"/>
                  </a:cubicBezTo>
                  <a:lnTo>
                    <a:pt x="21600" y="12600"/>
                  </a:lnTo>
                  <a:lnTo>
                    <a:pt x="21600" y="3600"/>
                  </a:lnTo>
                  <a:cubicBezTo>
                    <a:pt x="21600" y="1612"/>
                    <a:pt x="20560" y="0"/>
                    <a:pt x="19278" y="0"/>
                  </a:cubicBezTo>
                  <a:lnTo>
                    <a:pt x="13474" y="0"/>
                  </a:lnTo>
                  <a:lnTo>
                    <a:pt x="9991" y="0"/>
                  </a:lnTo>
                  <a:close/>
                  <a:moveTo>
                    <a:pt x="9991" y="0"/>
                  </a:moveTo>
                </a:path>
              </a:pathLst>
            </a:custGeom>
            <a:solidFill>
              <a:srgbClr val="FFFFFF"/>
            </a:solidFill>
            <a:ln w="25400" cap="flat">
              <a:solidFill>
                <a:srgbClr val="2D2DB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5311" name="Picture 1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5140" y="4610100"/>
              <a:ext cx="1583623" cy="132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" descr="DSC_215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5140" y="2893786"/>
              <a:ext cx="1631774" cy="1001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6775130" y="3895585"/>
              <a:ext cx="170363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100" dirty="0">
                  <a:solidFill>
                    <a:srgbClr val="003366"/>
                  </a:solidFill>
                </a:rPr>
                <a:t>1.4m long spiral waveguide with input from  </a:t>
              </a:r>
              <a:r>
                <a:rPr lang="en-GB" sz="1100" dirty="0" err="1">
                  <a:solidFill>
                    <a:srgbClr val="003366"/>
                  </a:solidFill>
                </a:rPr>
                <a:t>HeNe</a:t>
              </a:r>
              <a:r>
                <a:rPr lang="en-GB" sz="1100" dirty="0">
                  <a:solidFill>
                    <a:srgbClr val="003366"/>
                  </a:solidFill>
                </a:rPr>
                <a:t> laser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1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3" name="Rectangle 1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497840"/>
          <a:lstStyle/>
          <a:p>
            <a:pPr marL="222250"/>
            <a:r>
              <a:rPr lang="en-US"/>
              <a:t>Buffer Sizing Story</a:t>
            </a:r>
          </a:p>
        </p:txBody>
      </p:sp>
      <p:pic>
        <p:nvPicPr>
          <p:cNvPr id="56334" name="Picture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584325"/>
            <a:ext cx="8510588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37" name="Group 17"/>
          <p:cNvGrpSpPr>
            <a:grpSpLocks/>
          </p:cNvGrpSpPr>
          <p:nvPr/>
        </p:nvGrpSpPr>
        <p:grpSpPr bwMode="auto">
          <a:xfrm>
            <a:off x="3729038" y="962025"/>
            <a:ext cx="1055687" cy="1244600"/>
            <a:chOff x="0" y="0"/>
            <a:chExt cx="664" cy="783"/>
          </a:xfrm>
        </p:grpSpPr>
        <p:pic>
          <p:nvPicPr>
            <p:cNvPr id="56335" name="Picture 1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4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6" name="Picture 16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113"/>
              <a:ext cx="51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0" name="Group 20"/>
          <p:cNvGrpSpPr>
            <a:grpSpLocks/>
          </p:cNvGrpSpPr>
          <p:nvPr/>
        </p:nvGrpSpPr>
        <p:grpSpPr bwMode="auto">
          <a:xfrm>
            <a:off x="1254125" y="962025"/>
            <a:ext cx="1055688" cy="1244600"/>
            <a:chOff x="0" y="0"/>
            <a:chExt cx="664" cy="783"/>
          </a:xfrm>
        </p:grpSpPr>
        <p:pic>
          <p:nvPicPr>
            <p:cNvPr id="56338" name="Picture 1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4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9" name="Picture 1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" y="17"/>
              <a:ext cx="429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3" name="Group 23"/>
          <p:cNvGrpSpPr>
            <a:grpSpLocks/>
          </p:cNvGrpSpPr>
          <p:nvPr/>
        </p:nvGrpSpPr>
        <p:grpSpPr bwMode="auto">
          <a:xfrm>
            <a:off x="6203950" y="962025"/>
            <a:ext cx="1062038" cy="1244600"/>
            <a:chOff x="0" y="0"/>
            <a:chExt cx="668" cy="783"/>
          </a:xfrm>
        </p:grpSpPr>
        <p:pic>
          <p:nvPicPr>
            <p:cNvPr id="56341" name="Picture 21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8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2" name="Picture 22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" y="83"/>
              <a:ext cx="51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012558"/>
              </p:ext>
            </p:extLst>
          </p:nvPr>
        </p:nvGraphicFramePr>
        <p:xfrm>
          <a:off x="2465497" y="1737512"/>
          <a:ext cx="1096859" cy="39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1" name="Equation" r:id="rId9" imgW="457200" imgH="165100" progId="Equation.3">
                  <p:embed/>
                </p:oleObj>
              </mc:Choice>
              <mc:Fallback>
                <p:oleObj name="Equation" r:id="rId9" imgW="4572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5497" y="1737512"/>
                        <a:ext cx="1096859" cy="39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981190"/>
              </p:ext>
            </p:extLst>
          </p:nvPr>
        </p:nvGraphicFramePr>
        <p:xfrm>
          <a:off x="5084763" y="1577791"/>
          <a:ext cx="889275" cy="774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2" name="Equation" r:id="rId11" imgW="482600" imgH="419100" progId="Equation.3">
                  <p:embed/>
                </p:oleObj>
              </mc:Choice>
              <mc:Fallback>
                <p:oleObj name="Equation" r:id="rId11" imgW="4826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84763" y="1577791"/>
                        <a:ext cx="889275" cy="774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123363"/>
              </p:ext>
            </p:extLst>
          </p:nvPr>
        </p:nvGraphicFramePr>
        <p:xfrm>
          <a:off x="7265988" y="1719262"/>
          <a:ext cx="14605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3" name="Equation" r:id="rId13" imgW="609600" imgH="203200" progId="Equation.3">
                  <p:embed/>
                </p:oleObj>
              </mc:Choice>
              <mc:Fallback>
                <p:oleObj name="Equation" r:id="rId13" imgW="609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65988" y="1719262"/>
                        <a:ext cx="1460500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1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6" name="Picture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8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0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497840"/>
          <a:lstStyle/>
          <a:p>
            <a:pPr marL="222250"/>
            <a:r>
              <a:rPr lang="en-US"/>
              <a:t>Rule-of-thumb – Intuition </a:t>
            </a:r>
          </a:p>
        </p:txBody>
      </p:sp>
      <p:grpSp>
        <p:nvGrpSpPr>
          <p:cNvPr id="58383" name="Group 15"/>
          <p:cNvGrpSpPr>
            <a:grpSpLocks/>
          </p:cNvGrpSpPr>
          <p:nvPr/>
        </p:nvGrpSpPr>
        <p:grpSpPr bwMode="auto">
          <a:xfrm>
            <a:off x="2962275" y="1371600"/>
            <a:ext cx="5715000" cy="1296988"/>
            <a:chOff x="0" y="0"/>
            <a:chExt cx="3600" cy="817"/>
          </a:xfrm>
        </p:grpSpPr>
        <p:sp>
          <p:nvSpPr>
            <p:cNvPr id="58381" name="Rectangle 13"/>
            <p:cNvSpPr>
              <a:spLocks/>
            </p:cNvSpPr>
            <p:nvPr/>
          </p:nvSpPr>
          <p:spPr bwMode="auto">
            <a:xfrm>
              <a:off x="0" y="0"/>
              <a:ext cx="3600" cy="81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2" name="Rectangle 14"/>
            <p:cNvSpPr>
              <a:spLocks/>
            </p:cNvSpPr>
            <p:nvPr/>
          </p:nvSpPr>
          <p:spPr bwMode="auto">
            <a:xfrm>
              <a:off x="0" y="0"/>
              <a:ext cx="3600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82588" indent="-342900">
                <a:spcBef>
                  <a:spcPts val="513"/>
                </a:spcBef>
              </a:pPr>
              <a:r>
                <a:rPr lang="en-US" sz="22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Rule for adjusting </a:t>
              </a:r>
              <a:r>
                <a:rPr lang="en-US" sz="2600" dirty="0">
                  <a:solidFill>
                    <a:srgbClr val="F60000"/>
                  </a:solidFill>
                  <a:latin typeface="Arial Unicode MS" charset="0"/>
                  <a:ea typeface="ＭＳ Ｐゴシック" charset="0"/>
                  <a:cs typeface="Arial Unicode MS" charset="0"/>
                  <a:sym typeface="Arial Unicode MS" charset="0"/>
                </a:rPr>
                <a:t>W</a:t>
              </a:r>
              <a:endParaRPr lang="en-US" dirty="0">
                <a:solidFill>
                  <a:schemeClr val="tx1"/>
                </a:solidFill>
                <a:ea typeface="ＭＳ Ｐゴシック" charset="0"/>
                <a:cs typeface="Lucida Grande" charset="0"/>
              </a:endParaRPr>
            </a:p>
            <a:p>
              <a:pPr marL="382588" indent="-342900">
                <a:spcBef>
                  <a:spcPts val="450"/>
                </a:spcBef>
                <a:buClr>
                  <a:srgbClr val="3333CC"/>
                </a:buClr>
                <a:buSzPct val="60000"/>
                <a:buFont typeface="Wingdings" charset="0"/>
                <a:buChar char="q"/>
              </a:pPr>
              <a:r>
                <a:rPr lang="en-US" sz="20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If an ACK is received:</a:t>
              </a:r>
              <a:r>
                <a:rPr lang="en-US" sz="2000" dirty="0">
                  <a:solidFill>
                    <a:schemeClr val="tx1"/>
                  </a:solidFill>
                  <a:latin typeface="ＭＳ Ｐゴシック" charset="0"/>
                  <a:ea typeface="ＭＳ Ｐゴシック" charset="0"/>
                  <a:cs typeface="ＭＳ Ｐゴシック" charset="0"/>
                  <a:sym typeface="ＭＳ Ｐゴシック" charset="0"/>
                </a:rPr>
                <a:t>	</a:t>
              </a:r>
              <a:r>
                <a:rPr lang="en-US" sz="20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W ← W+1/W</a:t>
              </a:r>
            </a:p>
            <a:p>
              <a:pPr marL="382588" indent="-342900">
                <a:spcBef>
                  <a:spcPts val="450"/>
                </a:spcBef>
                <a:buClr>
                  <a:srgbClr val="3333CC"/>
                </a:buClr>
                <a:buSzPct val="60000"/>
                <a:buFont typeface="Wingdings" charset="0"/>
                <a:buChar char="q"/>
              </a:pPr>
              <a:r>
                <a:rPr lang="en-US" sz="20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If a packet is lost:</a:t>
              </a:r>
              <a:r>
                <a:rPr lang="en-US" sz="2000" dirty="0">
                  <a:solidFill>
                    <a:schemeClr val="tx1"/>
                  </a:solidFill>
                  <a:latin typeface="ＭＳ Ｐゴシック" charset="0"/>
                  <a:ea typeface="ＭＳ Ｐゴシック" charset="0"/>
                  <a:cs typeface="ＭＳ Ｐゴシック" charset="0"/>
                  <a:sym typeface="ＭＳ Ｐゴシック" charset="0"/>
                </a:rPr>
                <a:t>		</a:t>
              </a:r>
              <a:r>
                <a:rPr lang="en-US" sz="20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W ← W/2</a:t>
              </a:r>
            </a:p>
          </p:txBody>
        </p:sp>
      </p:grpSp>
      <p:sp>
        <p:nvSpPr>
          <p:cNvPr id="58384" name="Rectangle 16"/>
          <p:cNvSpPr>
            <a:spLocks/>
          </p:cNvSpPr>
          <p:nvPr/>
        </p:nvSpPr>
        <p:spPr bwMode="auto">
          <a:xfrm>
            <a:off x="675511" y="1676400"/>
            <a:ext cx="19049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Calibri"/>
              </a:rPr>
              <a:t>Only </a:t>
            </a:r>
            <a:r>
              <a:rPr lang="en-US" sz="1800" dirty="0">
                <a:solidFill>
                  <a:srgbClr val="0000CC"/>
                </a:solidFill>
                <a:latin typeface="Arial Unicode MS" charset="0"/>
                <a:ea typeface="ＭＳ Ｐゴシック" charset="0"/>
                <a:cs typeface="Arial Unicode MS" charset="0"/>
                <a:sym typeface="Arial Unicode MS" charset="0"/>
              </a:rPr>
              <a:t>W</a:t>
            </a:r>
            <a:r>
              <a:rPr lang="en-US" sz="1800" dirty="0">
                <a:solidFill>
                  <a:srgbClr val="3333CC"/>
                </a:solidFill>
                <a:ea typeface="ＭＳ Ｐゴシック" charset="0"/>
                <a:cs typeface="Calibri"/>
              </a:rPr>
              <a:t> </a:t>
            </a: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Calibri"/>
              </a:rPr>
              <a:t>packets </a:t>
            </a:r>
            <a:r>
              <a:rPr lang="en-US" sz="1800" dirty="0">
                <a:solidFill>
                  <a:schemeClr val="tx1"/>
                </a:solidFill>
                <a:latin typeface="ＭＳ Ｐゴシック" charset="0"/>
                <a:sym typeface="ＭＳ Ｐゴシック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ＭＳ Ｐゴシック" charset="0"/>
                <a:sym typeface="ＭＳ Ｐゴシック" charset="0"/>
              </a:rPr>
            </a:b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Calibri"/>
              </a:rPr>
              <a:t>may be outstanding</a:t>
            </a:r>
          </a:p>
        </p:txBody>
      </p:sp>
      <p:grpSp>
        <p:nvGrpSpPr>
          <p:cNvPr id="58387" name="Group 19"/>
          <p:cNvGrpSpPr>
            <a:grpSpLocks/>
          </p:cNvGrpSpPr>
          <p:nvPr/>
        </p:nvGrpSpPr>
        <p:grpSpPr bwMode="auto">
          <a:xfrm>
            <a:off x="1252538" y="2857500"/>
            <a:ext cx="873125" cy="838200"/>
            <a:chOff x="0" y="0"/>
            <a:chExt cx="549" cy="528"/>
          </a:xfrm>
        </p:grpSpPr>
        <p:sp>
          <p:nvSpPr>
            <p:cNvPr id="58385" name="Oval 17"/>
            <p:cNvSpPr>
              <a:spLocks/>
            </p:cNvSpPr>
            <p:nvPr/>
          </p:nvSpPr>
          <p:spPr bwMode="auto">
            <a:xfrm>
              <a:off x="0" y="0"/>
              <a:ext cx="549" cy="52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6" name="Rectangle 18"/>
            <p:cNvSpPr>
              <a:spLocks/>
            </p:cNvSpPr>
            <p:nvPr/>
          </p:nvSpPr>
          <p:spPr bwMode="auto">
            <a:xfrm>
              <a:off x="36" y="153"/>
              <a:ext cx="47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Source</a:t>
              </a:r>
            </a:p>
          </p:txBody>
        </p:sp>
      </p:grpSp>
      <p:grpSp>
        <p:nvGrpSpPr>
          <p:cNvPr id="58390" name="Group 22"/>
          <p:cNvGrpSpPr>
            <a:grpSpLocks/>
          </p:cNvGrpSpPr>
          <p:nvPr/>
        </p:nvGrpSpPr>
        <p:grpSpPr bwMode="auto">
          <a:xfrm>
            <a:off x="6586538" y="2857500"/>
            <a:ext cx="873125" cy="838200"/>
            <a:chOff x="0" y="0"/>
            <a:chExt cx="549" cy="528"/>
          </a:xfrm>
        </p:grpSpPr>
        <p:sp>
          <p:nvSpPr>
            <p:cNvPr id="58388" name="Oval 20"/>
            <p:cNvSpPr>
              <a:spLocks/>
            </p:cNvSpPr>
            <p:nvPr/>
          </p:nvSpPr>
          <p:spPr bwMode="auto">
            <a:xfrm>
              <a:off x="0" y="0"/>
              <a:ext cx="549" cy="52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9" name="Rectangle 21"/>
            <p:cNvSpPr>
              <a:spLocks/>
            </p:cNvSpPr>
            <p:nvPr/>
          </p:nvSpPr>
          <p:spPr bwMode="auto">
            <a:xfrm>
              <a:off x="104" y="153"/>
              <a:ext cx="34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 dirty="0" err="1">
                  <a:solidFill>
                    <a:schemeClr val="tx1"/>
                  </a:solidFill>
                  <a:ea typeface="ＭＳ Ｐゴシック" charset="0"/>
                  <a:cs typeface="Calibri"/>
                </a:rPr>
                <a:t>Dest</a:t>
              </a:r>
              <a:endParaRPr lang="en-US" sz="1800" dirty="0">
                <a:solidFill>
                  <a:schemeClr val="tx1"/>
                </a:solidFill>
                <a:ea typeface="ＭＳ Ｐゴシック" charset="0"/>
                <a:cs typeface="Calibri"/>
              </a:endParaRPr>
            </a:p>
          </p:txBody>
        </p:sp>
      </p:grpSp>
      <p:sp>
        <p:nvSpPr>
          <p:cNvPr id="58391" name="Line 23"/>
          <p:cNvSpPr>
            <a:spLocks noChangeShapeType="1"/>
          </p:cNvSpPr>
          <p:nvPr/>
        </p:nvSpPr>
        <p:spPr bwMode="auto">
          <a:xfrm>
            <a:off x="2106613" y="3357563"/>
            <a:ext cx="1709737" cy="1587"/>
          </a:xfrm>
          <a:prstGeom prst="line">
            <a:avLst/>
          </a:prstGeom>
          <a:noFill/>
          <a:ln w="28575" cap="flat">
            <a:solidFill>
              <a:srgbClr val="DDDDDD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>
            <a:off x="4814888" y="3357563"/>
            <a:ext cx="1771650" cy="1587"/>
          </a:xfrm>
          <a:prstGeom prst="line">
            <a:avLst/>
          </a:prstGeom>
          <a:noFill/>
          <a:ln w="28575" cap="flat">
            <a:solidFill>
              <a:srgbClr val="DDDDDD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3" name="Freeform 25"/>
          <p:cNvSpPr>
            <a:spLocks/>
          </p:cNvSpPr>
          <p:nvPr/>
        </p:nvSpPr>
        <p:spPr bwMode="auto">
          <a:xfrm>
            <a:off x="2090738" y="2828925"/>
            <a:ext cx="4572000" cy="257175"/>
          </a:xfrm>
          <a:custGeom>
            <a:avLst/>
            <a:gdLst>
              <a:gd name="T0" fmla="*/ 21600 w 21600"/>
              <a:gd name="T1" fmla="+- 0 21600 771"/>
              <a:gd name="T2" fmla="*/ 21600 h 20829"/>
              <a:gd name="T3" fmla="*/ 13180 w 21600"/>
              <a:gd name="T4" fmla="+- 0 3086 771"/>
              <a:gd name="T5" fmla="*/ 3086 h 20829"/>
              <a:gd name="T6" fmla="*/ 8054 w 21600"/>
              <a:gd name="T7" fmla="+- 0 3086 771"/>
              <a:gd name="T8" fmla="*/ 3086 h 20829"/>
              <a:gd name="T9" fmla="*/ 0 w 21600"/>
              <a:gd name="T10" fmla="+- 0 21600 771"/>
              <a:gd name="T11" fmla="*/ 21600 h 20829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829">
                <a:moveTo>
                  <a:pt x="21600" y="20829"/>
                </a:moveTo>
                <a:cubicBezTo>
                  <a:pt x="18519" y="13115"/>
                  <a:pt x="15437" y="5400"/>
                  <a:pt x="13180" y="2315"/>
                </a:cubicBezTo>
                <a:cubicBezTo>
                  <a:pt x="10922" y="-771"/>
                  <a:pt x="10251" y="-771"/>
                  <a:pt x="8054" y="2315"/>
                </a:cubicBezTo>
                <a:cubicBezTo>
                  <a:pt x="5858" y="5400"/>
                  <a:pt x="2929" y="13115"/>
                  <a:pt x="0" y="20829"/>
                </a:cubicBezTo>
              </a:path>
            </a:pathLst>
          </a:custGeom>
          <a:noFill/>
          <a:ln w="28575" cap="flat">
            <a:solidFill>
              <a:srgbClr val="DDDDDD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4" name="Rectangle 26"/>
          <p:cNvSpPr>
            <a:spLocks/>
          </p:cNvSpPr>
          <p:nvPr/>
        </p:nvSpPr>
        <p:spPr bwMode="auto">
          <a:xfrm>
            <a:off x="3824288" y="2705100"/>
            <a:ext cx="990600" cy="838200"/>
          </a:xfrm>
          <a:prstGeom prst="rect">
            <a:avLst/>
          </a:prstGeom>
          <a:solidFill>
            <a:srgbClr val="FFFFFF"/>
          </a:solidFill>
          <a:ln w="28575" cap="flat">
            <a:solidFill>
              <a:srgbClr val="DDDDD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5" name="Freeform 27"/>
          <p:cNvSpPr>
            <a:spLocks/>
          </p:cNvSpPr>
          <p:nvPr/>
        </p:nvSpPr>
        <p:spPr bwMode="auto">
          <a:xfrm>
            <a:off x="3900488" y="3238500"/>
            <a:ext cx="838200" cy="2286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6" name="Rectangle 28"/>
          <p:cNvSpPr>
            <a:spLocks/>
          </p:cNvSpPr>
          <p:nvPr/>
        </p:nvSpPr>
        <p:spPr bwMode="auto">
          <a:xfrm>
            <a:off x="393858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7" name="Rectangle 29"/>
          <p:cNvSpPr>
            <a:spLocks/>
          </p:cNvSpPr>
          <p:nvPr/>
        </p:nvSpPr>
        <p:spPr bwMode="auto">
          <a:xfrm>
            <a:off x="403383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8" name="Rectangle 30"/>
          <p:cNvSpPr>
            <a:spLocks/>
          </p:cNvSpPr>
          <p:nvPr/>
        </p:nvSpPr>
        <p:spPr bwMode="auto">
          <a:xfrm>
            <a:off x="412908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9" name="Rectangle 31"/>
          <p:cNvSpPr>
            <a:spLocks/>
          </p:cNvSpPr>
          <p:nvPr/>
        </p:nvSpPr>
        <p:spPr bwMode="auto">
          <a:xfrm>
            <a:off x="422433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00" name="Rectangle 32"/>
          <p:cNvSpPr>
            <a:spLocks/>
          </p:cNvSpPr>
          <p:nvPr/>
        </p:nvSpPr>
        <p:spPr bwMode="auto">
          <a:xfrm>
            <a:off x="431958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01" name="Rectangle 33"/>
          <p:cNvSpPr>
            <a:spLocks/>
          </p:cNvSpPr>
          <p:nvPr/>
        </p:nvSpPr>
        <p:spPr bwMode="auto">
          <a:xfrm>
            <a:off x="441483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02" name="Rectangle 34"/>
          <p:cNvSpPr>
            <a:spLocks/>
          </p:cNvSpPr>
          <p:nvPr/>
        </p:nvSpPr>
        <p:spPr bwMode="auto">
          <a:xfrm>
            <a:off x="451008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03" name="Rectangle 35"/>
          <p:cNvSpPr>
            <a:spLocks/>
          </p:cNvSpPr>
          <p:nvPr/>
        </p:nvSpPr>
        <p:spPr bwMode="auto">
          <a:xfrm>
            <a:off x="460533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8425" name="Group 57"/>
          <p:cNvGrpSpPr>
            <a:grpSpLocks/>
          </p:cNvGrpSpPr>
          <p:nvPr/>
        </p:nvGrpSpPr>
        <p:grpSpPr bwMode="auto">
          <a:xfrm>
            <a:off x="914400" y="3889375"/>
            <a:ext cx="6043613" cy="1949450"/>
            <a:chOff x="0" y="0"/>
            <a:chExt cx="3807" cy="1228"/>
          </a:xfrm>
        </p:grpSpPr>
        <p:sp>
          <p:nvSpPr>
            <p:cNvPr id="58404" name="Freeform 36"/>
            <p:cNvSpPr>
              <a:spLocks/>
            </p:cNvSpPr>
            <p:nvPr/>
          </p:nvSpPr>
          <p:spPr bwMode="auto">
            <a:xfrm>
              <a:off x="399" y="76"/>
              <a:ext cx="3408" cy="1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160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8417" name="Group 49"/>
            <p:cNvGrpSpPr>
              <a:grpSpLocks/>
            </p:cNvGrpSpPr>
            <p:nvPr/>
          </p:nvGrpSpPr>
          <p:grpSpPr bwMode="auto">
            <a:xfrm>
              <a:off x="639" y="316"/>
              <a:ext cx="2880" cy="432"/>
              <a:chOff x="0" y="0"/>
              <a:chExt cx="2880" cy="432"/>
            </a:xfrm>
          </p:grpSpPr>
          <p:grpSp>
            <p:nvGrpSpPr>
              <p:cNvPr id="58407" name="Group 39"/>
              <p:cNvGrpSpPr>
                <a:grpSpLocks/>
              </p:cNvGrpSpPr>
              <p:nvPr/>
            </p:nvGrpSpPr>
            <p:grpSpPr bwMode="auto">
              <a:xfrm>
                <a:off x="0" y="0"/>
                <a:ext cx="720" cy="432"/>
                <a:chOff x="0" y="0"/>
                <a:chExt cx="720" cy="432"/>
              </a:xfrm>
            </p:grpSpPr>
            <p:sp>
              <p:nvSpPr>
                <p:cNvPr id="58405" name="Freeform 37"/>
                <p:cNvSpPr>
                  <a:spLocks/>
                </p:cNvSpPr>
                <p:nvPr/>
              </p:nvSpPr>
              <p:spPr bwMode="auto">
                <a:xfrm>
                  <a:off x="0" y="0"/>
                  <a:ext cx="672" cy="432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8406" name="Line 38"/>
                <p:cNvSpPr>
                  <a:spLocks noChangeShapeType="1"/>
                </p:cNvSpPr>
                <p:nvPr/>
              </p:nvSpPr>
              <p:spPr bwMode="auto">
                <a:xfrm>
                  <a:off x="672" y="0"/>
                  <a:ext cx="48" cy="432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8410" name="Group 42"/>
              <p:cNvGrpSpPr>
                <a:grpSpLocks/>
              </p:cNvGrpSpPr>
              <p:nvPr/>
            </p:nvGrpSpPr>
            <p:grpSpPr bwMode="auto">
              <a:xfrm>
                <a:off x="720" y="0"/>
                <a:ext cx="720" cy="432"/>
                <a:chOff x="0" y="0"/>
                <a:chExt cx="720" cy="432"/>
              </a:xfrm>
            </p:grpSpPr>
            <p:sp>
              <p:nvSpPr>
                <p:cNvPr id="58408" name="Freeform 40"/>
                <p:cNvSpPr>
                  <a:spLocks/>
                </p:cNvSpPr>
                <p:nvPr/>
              </p:nvSpPr>
              <p:spPr bwMode="auto">
                <a:xfrm>
                  <a:off x="0" y="0"/>
                  <a:ext cx="672" cy="432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8409" name="Line 41"/>
                <p:cNvSpPr>
                  <a:spLocks noChangeShapeType="1"/>
                </p:cNvSpPr>
                <p:nvPr/>
              </p:nvSpPr>
              <p:spPr bwMode="auto">
                <a:xfrm>
                  <a:off x="672" y="0"/>
                  <a:ext cx="48" cy="432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8413" name="Group 45"/>
              <p:cNvGrpSpPr>
                <a:grpSpLocks/>
              </p:cNvGrpSpPr>
              <p:nvPr/>
            </p:nvGrpSpPr>
            <p:grpSpPr bwMode="auto">
              <a:xfrm>
                <a:off x="1440" y="0"/>
                <a:ext cx="720" cy="432"/>
                <a:chOff x="0" y="0"/>
                <a:chExt cx="720" cy="432"/>
              </a:xfrm>
            </p:grpSpPr>
            <p:sp>
              <p:nvSpPr>
                <p:cNvPr id="58411" name="Freeform 43"/>
                <p:cNvSpPr>
                  <a:spLocks/>
                </p:cNvSpPr>
                <p:nvPr/>
              </p:nvSpPr>
              <p:spPr bwMode="auto">
                <a:xfrm>
                  <a:off x="0" y="0"/>
                  <a:ext cx="672" cy="432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8412" name="Line 44"/>
                <p:cNvSpPr>
                  <a:spLocks noChangeShapeType="1"/>
                </p:cNvSpPr>
                <p:nvPr/>
              </p:nvSpPr>
              <p:spPr bwMode="auto">
                <a:xfrm>
                  <a:off x="672" y="0"/>
                  <a:ext cx="48" cy="432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8416" name="Group 48"/>
              <p:cNvGrpSpPr>
                <a:grpSpLocks/>
              </p:cNvGrpSpPr>
              <p:nvPr/>
            </p:nvGrpSpPr>
            <p:grpSpPr bwMode="auto">
              <a:xfrm>
                <a:off x="2160" y="0"/>
                <a:ext cx="720" cy="432"/>
                <a:chOff x="0" y="0"/>
                <a:chExt cx="720" cy="432"/>
              </a:xfrm>
            </p:grpSpPr>
            <p:sp>
              <p:nvSpPr>
                <p:cNvPr id="58414" name="Freeform 46"/>
                <p:cNvSpPr>
                  <a:spLocks/>
                </p:cNvSpPr>
                <p:nvPr/>
              </p:nvSpPr>
              <p:spPr bwMode="auto">
                <a:xfrm>
                  <a:off x="0" y="0"/>
                  <a:ext cx="672" cy="432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8415" name="Line 47"/>
                <p:cNvSpPr>
                  <a:spLocks noChangeShapeType="1"/>
                </p:cNvSpPr>
                <p:nvPr/>
              </p:nvSpPr>
              <p:spPr bwMode="auto">
                <a:xfrm>
                  <a:off x="672" y="0"/>
                  <a:ext cx="48" cy="432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sp>
          <p:nvSpPr>
            <p:cNvPr id="58418" name="Line 50"/>
            <p:cNvSpPr>
              <a:spLocks noChangeShapeType="1"/>
            </p:cNvSpPr>
            <p:nvPr/>
          </p:nvSpPr>
          <p:spPr bwMode="auto">
            <a:xfrm>
              <a:off x="303" y="316"/>
              <a:ext cx="1008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419" name="Line 51"/>
            <p:cNvSpPr>
              <a:spLocks noChangeShapeType="1"/>
            </p:cNvSpPr>
            <p:nvPr/>
          </p:nvSpPr>
          <p:spPr bwMode="auto">
            <a:xfrm>
              <a:off x="303" y="748"/>
              <a:ext cx="1056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8420" name="Picture 5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1"/>
              <a:ext cx="303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21" name="Picture 5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6"/>
              <a:ext cx="30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22" name="Rectangle 54"/>
            <p:cNvSpPr>
              <a:spLocks/>
            </p:cNvSpPr>
            <p:nvPr/>
          </p:nvSpPr>
          <p:spPr bwMode="auto">
            <a:xfrm>
              <a:off x="3471" y="997"/>
              <a:ext cx="13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Times New Roman Italic" charset="0"/>
                  <a:ea typeface="ＭＳ Ｐゴシック" charset="0"/>
                  <a:cs typeface="Times New Roman Italic" charset="0"/>
                  <a:sym typeface="Times New Roman Italic" charset="0"/>
                </a:rPr>
                <a:t>t</a:t>
              </a:r>
            </a:p>
          </p:txBody>
        </p:sp>
        <p:sp>
          <p:nvSpPr>
            <p:cNvPr id="58423" name="Rectangle 55"/>
            <p:cNvSpPr>
              <a:spLocks/>
            </p:cNvSpPr>
            <p:nvPr/>
          </p:nvSpPr>
          <p:spPr bwMode="auto">
            <a:xfrm>
              <a:off x="599" y="0"/>
              <a:ext cx="7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 dirty="0">
                  <a:solidFill>
                    <a:srgbClr val="FF0000"/>
                  </a:solidFill>
                  <a:ea typeface="ＭＳ Ｐゴシック" charset="0"/>
                  <a:cs typeface="Calibri"/>
                </a:rPr>
                <a:t>Window size</a:t>
              </a:r>
            </a:p>
          </p:txBody>
        </p:sp>
        <p:sp>
          <p:nvSpPr>
            <p:cNvPr id="58424" name="Line 56"/>
            <p:cNvSpPr>
              <a:spLocks noChangeShapeType="1"/>
            </p:cNvSpPr>
            <p:nvPr/>
          </p:nvSpPr>
          <p:spPr bwMode="auto">
            <a:xfrm>
              <a:off x="927" y="231"/>
              <a:ext cx="384" cy="98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8426" name="Line 58"/>
          <p:cNvSpPr>
            <a:spLocks noChangeShapeType="1"/>
          </p:cNvSpPr>
          <p:nvPr/>
        </p:nvSpPr>
        <p:spPr bwMode="auto">
          <a:xfrm>
            <a:off x="1773238" y="2362200"/>
            <a:ext cx="1587" cy="355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27" name="Line 59"/>
          <p:cNvSpPr>
            <a:spLocks noChangeShapeType="1"/>
          </p:cNvSpPr>
          <p:nvPr/>
        </p:nvSpPr>
        <p:spPr bwMode="auto">
          <a:xfrm>
            <a:off x="6548438" y="4389438"/>
            <a:ext cx="1309687" cy="1587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28" name="Line 60"/>
          <p:cNvSpPr>
            <a:spLocks noChangeShapeType="1"/>
          </p:cNvSpPr>
          <p:nvPr/>
        </p:nvSpPr>
        <p:spPr bwMode="auto">
          <a:xfrm>
            <a:off x="6557963" y="5080000"/>
            <a:ext cx="1309687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29" name="Line 61"/>
          <p:cNvSpPr>
            <a:spLocks noChangeShapeType="1"/>
          </p:cNvSpPr>
          <p:nvPr/>
        </p:nvSpPr>
        <p:spPr bwMode="auto">
          <a:xfrm>
            <a:off x="6802438" y="4389438"/>
            <a:ext cx="1587" cy="66992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8430" name="Picture 6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4451350"/>
            <a:ext cx="11382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31" name="Line 63"/>
          <p:cNvSpPr>
            <a:spLocks noChangeShapeType="1"/>
          </p:cNvSpPr>
          <p:nvPr/>
        </p:nvSpPr>
        <p:spPr bwMode="auto">
          <a:xfrm>
            <a:off x="6802438" y="5114925"/>
            <a:ext cx="1587" cy="66992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8432" name="Picture 6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5176838"/>
            <a:ext cx="11382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4040188" cy="639763"/>
          </a:xfrm>
          <a:ln/>
        </p:spPr>
        <p:txBody>
          <a:bodyPr rIns="132080" anchor="b"/>
          <a:lstStyle/>
          <a:p>
            <a:pPr marL="39688" indent="0">
              <a:buFont typeface="Arial" charset="0"/>
              <a:buNone/>
            </a:pPr>
            <a:r>
              <a:rPr lang="en-US" sz="2400"/>
              <a:t>Synchronized Flows</a:t>
            </a:r>
          </a:p>
        </p:txBody>
      </p:sp>
      <p:sp>
        <p:nvSpPr>
          <p:cNvPr id="59405" name="Rectangle 13"/>
          <p:cNvSpPr>
            <a:spLocks/>
          </p:cNvSpPr>
          <p:nvPr/>
        </p:nvSpPr>
        <p:spPr bwMode="auto">
          <a:xfrm>
            <a:off x="4645025" y="957263"/>
            <a:ext cx="4051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b"/>
          <a:lstStyle/>
          <a:p>
            <a:pPr marL="39688">
              <a:spcBef>
                <a:spcPts val="275"/>
              </a:spcBef>
            </a:pPr>
            <a:r>
              <a:rPr lang="en-US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Many TCP Flows</a:t>
            </a:r>
          </a:p>
        </p:txBody>
      </p:sp>
      <p:sp>
        <p:nvSpPr>
          <p:cNvPr id="59406" name="Rectangle 14"/>
          <p:cNvSpPr>
            <a:spLocks/>
          </p:cNvSpPr>
          <p:nvPr/>
        </p:nvSpPr>
        <p:spPr bwMode="auto">
          <a:xfrm>
            <a:off x="457200" y="1401763"/>
            <a:ext cx="40513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Aggregate window has same dynamics</a:t>
            </a: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Therefore buffer occupancy has same dynamics</a:t>
            </a: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Rule-of-thumb still holds.</a:t>
            </a:r>
          </a:p>
        </p:txBody>
      </p:sp>
      <p:sp>
        <p:nvSpPr>
          <p:cNvPr id="59407" name="Rectangle 15"/>
          <p:cNvSpPr>
            <a:spLocks/>
          </p:cNvSpPr>
          <p:nvPr/>
        </p:nvSpPr>
        <p:spPr bwMode="auto">
          <a:xfrm>
            <a:off x="4645025" y="1401763"/>
            <a:ext cx="40513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Independent, desynchronized</a:t>
            </a:r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Central limit theorem says the aggregate becomes Gaussian</a:t>
            </a:r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Variance (buffer size) decreases as </a:t>
            </a:r>
            <a:r>
              <a:rPr lang="en-US" sz="2000">
                <a:solidFill>
                  <a:srgbClr val="002060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N</a:t>
            </a: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increases</a:t>
            </a:r>
          </a:p>
        </p:txBody>
      </p:sp>
      <p:sp>
        <p:nvSpPr>
          <p:cNvPr id="59408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ln/>
        </p:spPr>
        <p:txBody>
          <a:bodyPr rIns="497840"/>
          <a:lstStyle/>
          <a:p>
            <a:pPr marL="222250"/>
            <a:r>
              <a:rPr lang="en-US"/>
              <a:t>Small Buffers – Intuition </a:t>
            </a:r>
          </a:p>
        </p:txBody>
      </p:sp>
      <p:sp>
        <p:nvSpPr>
          <p:cNvPr id="59409" name="Rectangle 17"/>
          <p:cNvSpPr>
            <a:spLocks/>
          </p:cNvSpPr>
          <p:nvPr/>
        </p:nvSpPr>
        <p:spPr bwMode="auto">
          <a:xfrm>
            <a:off x="8001000" y="4175125"/>
            <a:ext cx="447675" cy="549275"/>
          </a:xfrm>
          <a:prstGeom prst="rect">
            <a:avLst/>
          </a:prstGeom>
          <a:solidFill>
            <a:srgbClr val="DDDDDD"/>
          </a:solidFill>
          <a:ln w="38100" cap="flat">
            <a:solidFill>
              <a:srgbClr val="3333C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10" name="Rectangle 18"/>
          <p:cNvSpPr>
            <a:spLocks/>
          </p:cNvSpPr>
          <p:nvPr/>
        </p:nvSpPr>
        <p:spPr bwMode="auto">
          <a:xfrm>
            <a:off x="8001000" y="4175125"/>
            <a:ext cx="447675" cy="549275"/>
          </a:xfrm>
          <a:prstGeom prst="rect">
            <a:avLst/>
          </a:prstGeom>
          <a:solidFill>
            <a:srgbClr val="DDDDDD"/>
          </a:solidFill>
          <a:ln w="38100" cap="flat">
            <a:solidFill>
              <a:srgbClr val="3333C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9415" name="Group 23"/>
          <p:cNvGrpSpPr>
            <a:grpSpLocks/>
          </p:cNvGrpSpPr>
          <p:nvPr/>
        </p:nvGrpSpPr>
        <p:grpSpPr bwMode="auto">
          <a:xfrm>
            <a:off x="8001000" y="3697288"/>
            <a:ext cx="904875" cy="1924050"/>
            <a:chOff x="0" y="0"/>
            <a:chExt cx="570" cy="1212"/>
          </a:xfrm>
        </p:grpSpPr>
        <p:sp>
          <p:nvSpPr>
            <p:cNvPr id="59411" name="Freeform 19"/>
            <p:cNvSpPr>
              <a:spLocks/>
            </p:cNvSpPr>
            <p:nvPr/>
          </p:nvSpPr>
          <p:spPr bwMode="auto">
            <a:xfrm>
              <a:off x="43" y="0"/>
              <a:ext cx="409" cy="9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160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2" name="Freeform 20"/>
            <p:cNvSpPr>
              <a:spLocks/>
            </p:cNvSpPr>
            <p:nvPr/>
          </p:nvSpPr>
          <p:spPr bwMode="auto">
            <a:xfrm>
              <a:off x="44" y="263"/>
              <a:ext cx="159" cy="368"/>
            </a:xfrm>
            <a:custGeom>
              <a:avLst/>
              <a:gdLst>
                <a:gd name="T0" fmla="+- 0 2534 1487"/>
                <a:gd name="T1" fmla="*/ T0 w 20113"/>
                <a:gd name="T2" fmla="*/ 0 h 21600"/>
                <a:gd name="T3" fmla="+- 0 13032 1487"/>
                <a:gd name="T4" fmla="*/ T3 w 20113"/>
                <a:gd name="T5" fmla="*/ 9376 h 21600"/>
                <a:gd name="T6" fmla="+- 0 18704 1487"/>
                <a:gd name="T7" fmla="*/ T6 w 20113"/>
                <a:gd name="T8" fmla="*/ 11275 h 21600"/>
                <a:gd name="T9" fmla="+- 0 21600 1487"/>
                <a:gd name="T10" fmla="*/ T9 w 20113"/>
                <a:gd name="T11" fmla="*/ 12224 h 21600"/>
                <a:gd name="T12" fmla="+- 0 12067 1487"/>
                <a:gd name="T13" fmla="*/ T12 w 20113"/>
                <a:gd name="T14" fmla="*/ 15073 h 21600"/>
                <a:gd name="T15" fmla="+- 0 4465 1487"/>
                <a:gd name="T16" fmla="*/ T15 w 20113"/>
                <a:gd name="T17" fmla="*/ 16853 h 21600"/>
                <a:gd name="T18" fmla="+- 0 1569 1487"/>
                <a:gd name="T19" fmla="*/ T18 w 20113"/>
                <a:gd name="T20" fmla="*/ 216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</a:cxnLst>
              <a:rect l="0" t="0" r="r" b="b"/>
              <a:pathLst>
                <a:path w="20113" h="21600">
                  <a:moveTo>
                    <a:pt x="1047" y="0"/>
                  </a:moveTo>
                  <a:cubicBezTo>
                    <a:pt x="-1487" y="7358"/>
                    <a:pt x="6357" y="7833"/>
                    <a:pt x="11545" y="9376"/>
                  </a:cubicBezTo>
                  <a:cubicBezTo>
                    <a:pt x="13476" y="9969"/>
                    <a:pt x="15286" y="10681"/>
                    <a:pt x="17217" y="11275"/>
                  </a:cubicBezTo>
                  <a:cubicBezTo>
                    <a:pt x="18182" y="11631"/>
                    <a:pt x="20113" y="12224"/>
                    <a:pt x="20113" y="12224"/>
                  </a:cubicBezTo>
                  <a:cubicBezTo>
                    <a:pt x="14924" y="15666"/>
                    <a:pt x="19148" y="13411"/>
                    <a:pt x="10580" y="15073"/>
                  </a:cubicBezTo>
                  <a:cubicBezTo>
                    <a:pt x="8046" y="15547"/>
                    <a:pt x="2978" y="16853"/>
                    <a:pt x="2978" y="16853"/>
                  </a:cubicBezTo>
                  <a:cubicBezTo>
                    <a:pt x="-763" y="19226"/>
                    <a:pt x="82" y="17565"/>
                    <a:pt x="82" y="21600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3" name="Line 21"/>
            <p:cNvSpPr>
              <a:spLocks noChangeShapeType="1"/>
            </p:cNvSpPr>
            <p:nvPr/>
          </p:nvSpPr>
          <p:spPr bwMode="auto">
            <a:xfrm>
              <a:off x="45" y="599"/>
              <a:ext cx="1" cy="287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4" name="Rectangle 22"/>
            <p:cNvSpPr>
              <a:spLocks/>
            </p:cNvSpPr>
            <p:nvPr/>
          </p:nvSpPr>
          <p:spPr bwMode="auto">
            <a:xfrm>
              <a:off x="0" y="941"/>
              <a:ext cx="57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4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Probability</a:t>
              </a:r>
            </a:p>
            <a:p>
              <a:pPr marL="39688"/>
              <a:r>
                <a:rPr lang="en-US" sz="14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Distribution</a:t>
              </a:r>
            </a:p>
          </p:txBody>
        </p:sp>
      </p:grpSp>
      <p:sp>
        <p:nvSpPr>
          <p:cNvPr id="59416" name="Freeform 24"/>
          <p:cNvSpPr>
            <a:spLocks/>
          </p:cNvSpPr>
          <p:nvPr/>
        </p:nvSpPr>
        <p:spPr bwMode="auto">
          <a:xfrm>
            <a:off x="5275263" y="3898900"/>
            <a:ext cx="3390900" cy="20875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60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17" name="Rectangle 25"/>
          <p:cNvSpPr>
            <a:spLocks/>
          </p:cNvSpPr>
          <p:nvPr/>
        </p:nvSpPr>
        <p:spPr bwMode="auto">
          <a:xfrm>
            <a:off x="8531225" y="5983288"/>
            <a:ext cx="2174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Times New Roman Bold Italic" charset="0"/>
                <a:ea typeface="ＭＳ Ｐゴシック" charset="0"/>
                <a:cs typeface="Times New Roman Bold Italic" charset="0"/>
                <a:sym typeface="Times New Roman Bold Italic" charset="0"/>
              </a:rPr>
              <a:t>t</a:t>
            </a:r>
          </a:p>
        </p:txBody>
      </p:sp>
      <p:pic>
        <p:nvPicPr>
          <p:cNvPr id="59418" name="Picture 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430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66" name="Group 74"/>
          <p:cNvGrpSpPr>
            <a:grpSpLocks/>
          </p:cNvGrpSpPr>
          <p:nvPr/>
        </p:nvGrpSpPr>
        <p:grpSpPr bwMode="auto">
          <a:xfrm>
            <a:off x="5302250" y="5265738"/>
            <a:ext cx="2678113" cy="476250"/>
            <a:chOff x="0" y="0"/>
            <a:chExt cx="1687" cy="300"/>
          </a:xfrm>
        </p:grpSpPr>
        <p:grpSp>
          <p:nvGrpSpPr>
            <p:cNvPr id="59421" name="Group 29"/>
            <p:cNvGrpSpPr>
              <a:grpSpLocks/>
            </p:cNvGrpSpPr>
            <p:nvPr/>
          </p:nvGrpSpPr>
          <p:grpSpPr bwMode="auto">
            <a:xfrm>
              <a:off x="1285" y="13"/>
              <a:ext cx="263" cy="135"/>
              <a:chOff x="0" y="0"/>
              <a:chExt cx="263" cy="135"/>
            </a:xfrm>
          </p:grpSpPr>
          <p:sp>
            <p:nvSpPr>
              <p:cNvPr id="59419" name="Freeform 27"/>
              <p:cNvSpPr>
                <a:spLocks/>
              </p:cNvSpPr>
              <p:nvPr/>
            </p:nvSpPr>
            <p:spPr bwMode="auto">
              <a:xfrm>
                <a:off x="0" y="0"/>
                <a:ext cx="262" cy="135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0" name="Line 28"/>
              <p:cNvSpPr>
                <a:spLocks noChangeShapeType="1"/>
              </p:cNvSpPr>
              <p:nvPr/>
            </p:nvSpPr>
            <p:spPr bwMode="auto">
              <a:xfrm>
                <a:off x="262" y="0"/>
                <a:ext cx="1" cy="135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24" name="Group 32"/>
            <p:cNvGrpSpPr>
              <a:grpSpLocks/>
            </p:cNvGrpSpPr>
            <p:nvPr/>
          </p:nvGrpSpPr>
          <p:grpSpPr bwMode="auto">
            <a:xfrm>
              <a:off x="0" y="81"/>
              <a:ext cx="281" cy="134"/>
              <a:chOff x="0" y="0"/>
              <a:chExt cx="281" cy="134"/>
            </a:xfrm>
          </p:grpSpPr>
          <p:sp>
            <p:nvSpPr>
              <p:cNvPr id="59422" name="Freeform 30"/>
              <p:cNvSpPr>
                <a:spLocks/>
              </p:cNvSpPr>
              <p:nvPr/>
            </p:nvSpPr>
            <p:spPr bwMode="auto">
              <a:xfrm>
                <a:off x="0" y="0"/>
                <a:ext cx="262" cy="134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3" name="Line 31"/>
              <p:cNvSpPr>
                <a:spLocks noChangeShapeType="1"/>
              </p:cNvSpPr>
              <p:nvPr/>
            </p:nvSpPr>
            <p:spPr bwMode="auto">
              <a:xfrm>
                <a:off x="262" y="0"/>
                <a:ext cx="19" cy="134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27" name="Group 35"/>
            <p:cNvGrpSpPr>
              <a:grpSpLocks/>
            </p:cNvGrpSpPr>
            <p:nvPr/>
          </p:nvGrpSpPr>
          <p:grpSpPr bwMode="auto">
            <a:xfrm>
              <a:off x="281" y="165"/>
              <a:ext cx="125" cy="90"/>
              <a:chOff x="0" y="0"/>
              <a:chExt cx="124" cy="90"/>
            </a:xfrm>
          </p:grpSpPr>
          <p:sp>
            <p:nvSpPr>
              <p:cNvPr id="59425" name="Freeform 33"/>
              <p:cNvSpPr>
                <a:spLocks/>
              </p:cNvSpPr>
              <p:nvPr/>
            </p:nvSpPr>
            <p:spPr bwMode="auto">
              <a:xfrm>
                <a:off x="0" y="0"/>
                <a:ext cx="116" cy="45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6" name="Line 34"/>
              <p:cNvSpPr>
                <a:spLocks noChangeShapeType="1"/>
              </p:cNvSpPr>
              <p:nvPr/>
            </p:nvSpPr>
            <p:spPr bwMode="auto">
              <a:xfrm>
                <a:off x="116" y="0"/>
                <a:ext cx="8" cy="90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30" name="Group 38"/>
            <p:cNvGrpSpPr>
              <a:grpSpLocks/>
            </p:cNvGrpSpPr>
            <p:nvPr/>
          </p:nvGrpSpPr>
          <p:grpSpPr bwMode="auto">
            <a:xfrm>
              <a:off x="898" y="23"/>
              <a:ext cx="387" cy="224"/>
              <a:chOff x="0" y="0"/>
              <a:chExt cx="387" cy="224"/>
            </a:xfrm>
          </p:grpSpPr>
          <p:sp>
            <p:nvSpPr>
              <p:cNvPr id="59428" name="Freeform 36"/>
              <p:cNvSpPr>
                <a:spLocks/>
              </p:cNvSpPr>
              <p:nvPr/>
            </p:nvSpPr>
            <p:spPr bwMode="auto">
              <a:xfrm>
                <a:off x="0" y="0"/>
                <a:ext cx="373" cy="224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9" name="Line 37"/>
              <p:cNvSpPr>
                <a:spLocks noChangeShapeType="1"/>
              </p:cNvSpPr>
              <p:nvPr/>
            </p:nvSpPr>
            <p:spPr bwMode="auto">
              <a:xfrm>
                <a:off x="373" y="0"/>
                <a:ext cx="14" cy="145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33" name="Group 41"/>
            <p:cNvGrpSpPr>
              <a:grpSpLocks/>
            </p:cNvGrpSpPr>
            <p:nvPr/>
          </p:nvGrpSpPr>
          <p:grpSpPr bwMode="auto">
            <a:xfrm>
              <a:off x="406" y="29"/>
              <a:ext cx="386" cy="226"/>
              <a:chOff x="0" y="0"/>
              <a:chExt cx="386" cy="225"/>
            </a:xfrm>
          </p:grpSpPr>
          <p:sp>
            <p:nvSpPr>
              <p:cNvPr id="59431" name="Freeform 39"/>
              <p:cNvSpPr>
                <a:spLocks/>
              </p:cNvSpPr>
              <p:nvPr/>
            </p:nvSpPr>
            <p:spPr bwMode="auto">
              <a:xfrm>
                <a:off x="0" y="0"/>
                <a:ext cx="372" cy="225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32" name="Line 40"/>
              <p:cNvSpPr>
                <a:spLocks noChangeShapeType="1"/>
              </p:cNvSpPr>
              <p:nvPr/>
            </p:nvSpPr>
            <p:spPr bwMode="auto">
              <a:xfrm>
                <a:off x="372" y="0"/>
                <a:ext cx="14" cy="146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49" name="Group 57"/>
            <p:cNvGrpSpPr>
              <a:grpSpLocks/>
            </p:cNvGrpSpPr>
            <p:nvPr/>
          </p:nvGrpSpPr>
          <p:grpSpPr bwMode="auto">
            <a:xfrm>
              <a:off x="791" y="30"/>
              <a:ext cx="896" cy="270"/>
              <a:chOff x="0" y="0"/>
              <a:chExt cx="896" cy="270"/>
            </a:xfrm>
          </p:grpSpPr>
          <p:grpSp>
            <p:nvGrpSpPr>
              <p:cNvPr id="59436" name="Group 44"/>
              <p:cNvGrpSpPr>
                <a:grpSpLocks/>
              </p:cNvGrpSpPr>
              <p:nvPr/>
            </p:nvGrpSpPr>
            <p:grpSpPr bwMode="auto">
              <a:xfrm>
                <a:off x="401" y="112"/>
                <a:ext cx="119" cy="135"/>
                <a:chOff x="0" y="0"/>
                <a:chExt cx="119" cy="135"/>
              </a:xfrm>
            </p:grpSpPr>
            <p:sp>
              <p:nvSpPr>
                <p:cNvPr id="59434" name="Freeform 42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35" name="Line 43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39" name="Group 47"/>
              <p:cNvGrpSpPr>
                <a:grpSpLocks/>
              </p:cNvGrpSpPr>
              <p:nvPr/>
            </p:nvGrpSpPr>
            <p:grpSpPr bwMode="auto">
              <a:xfrm>
                <a:off x="0" y="0"/>
                <a:ext cx="281" cy="135"/>
                <a:chOff x="0" y="0"/>
                <a:chExt cx="281" cy="135"/>
              </a:xfrm>
            </p:grpSpPr>
            <p:sp>
              <p:nvSpPr>
                <p:cNvPr id="59437" name="Freeform 45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38" name="Line 46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9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42" name="Group 50"/>
              <p:cNvGrpSpPr>
                <a:grpSpLocks/>
              </p:cNvGrpSpPr>
              <p:nvPr/>
            </p:nvGrpSpPr>
            <p:grpSpPr bwMode="auto">
              <a:xfrm>
                <a:off x="281" y="33"/>
                <a:ext cx="120" cy="180"/>
                <a:chOff x="0" y="0"/>
                <a:chExt cx="119" cy="180"/>
              </a:xfrm>
            </p:grpSpPr>
            <p:sp>
              <p:nvSpPr>
                <p:cNvPr id="59440" name="Freeform 48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41" name="Line 49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8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45" name="Group 53"/>
              <p:cNvGrpSpPr>
                <a:grpSpLocks/>
              </p:cNvGrpSpPr>
              <p:nvPr/>
            </p:nvGrpSpPr>
            <p:grpSpPr bwMode="auto">
              <a:xfrm>
                <a:off x="520" y="180"/>
                <a:ext cx="112" cy="90"/>
                <a:chOff x="0" y="0"/>
                <a:chExt cx="111" cy="90"/>
              </a:xfrm>
            </p:grpSpPr>
            <p:sp>
              <p:nvSpPr>
                <p:cNvPr id="59443" name="Freeform 51"/>
                <p:cNvSpPr>
                  <a:spLocks/>
                </p:cNvSpPr>
                <p:nvPr/>
              </p:nvSpPr>
              <p:spPr bwMode="auto">
                <a:xfrm>
                  <a:off x="0" y="0"/>
                  <a:ext cx="103" cy="6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44" name="Line 52"/>
                <p:cNvSpPr>
                  <a:spLocks noChangeShapeType="1"/>
                </p:cNvSpPr>
                <p:nvPr/>
              </p:nvSpPr>
              <p:spPr bwMode="auto">
                <a:xfrm>
                  <a:off x="103" y="0"/>
                  <a:ext cx="8" cy="9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48" name="Group 56"/>
              <p:cNvGrpSpPr>
                <a:grpSpLocks/>
              </p:cNvGrpSpPr>
              <p:nvPr/>
            </p:nvGrpSpPr>
            <p:grpSpPr bwMode="auto">
              <a:xfrm>
                <a:off x="632" y="118"/>
                <a:ext cx="264" cy="135"/>
                <a:chOff x="0" y="0"/>
                <a:chExt cx="263" cy="135"/>
              </a:xfrm>
            </p:grpSpPr>
            <p:sp>
              <p:nvSpPr>
                <p:cNvPr id="59446" name="Freeform 54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47" name="Line 55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465" name="Group 73"/>
            <p:cNvGrpSpPr>
              <a:grpSpLocks/>
            </p:cNvGrpSpPr>
            <p:nvPr/>
          </p:nvGrpSpPr>
          <p:grpSpPr bwMode="auto">
            <a:xfrm>
              <a:off x="3" y="0"/>
              <a:ext cx="896" cy="270"/>
              <a:chOff x="0" y="0"/>
              <a:chExt cx="896" cy="270"/>
            </a:xfrm>
          </p:grpSpPr>
          <p:grpSp>
            <p:nvGrpSpPr>
              <p:cNvPr id="59452" name="Group 60"/>
              <p:cNvGrpSpPr>
                <a:grpSpLocks/>
              </p:cNvGrpSpPr>
              <p:nvPr/>
            </p:nvGrpSpPr>
            <p:grpSpPr bwMode="auto">
              <a:xfrm>
                <a:off x="401" y="112"/>
                <a:ext cx="119" cy="135"/>
                <a:chOff x="0" y="0"/>
                <a:chExt cx="119" cy="135"/>
              </a:xfrm>
            </p:grpSpPr>
            <p:sp>
              <p:nvSpPr>
                <p:cNvPr id="59450" name="Freeform 58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51" name="Line 59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55" name="Group 63"/>
              <p:cNvGrpSpPr>
                <a:grpSpLocks/>
              </p:cNvGrpSpPr>
              <p:nvPr/>
            </p:nvGrpSpPr>
            <p:grpSpPr bwMode="auto">
              <a:xfrm>
                <a:off x="0" y="0"/>
                <a:ext cx="281" cy="135"/>
                <a:chOff x="0" y="0"/>
                <a:chExt cx="281" cy="135"/>
              </a:xfrm>
            </p:grpSpPr>
            <p:sp>
              <p:nvSpPr>
                <p:cNvPr id="59453" name="Freeform 61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54" name="Line 62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9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58" name="Group 66"/>
              <p:cNvGrpSpPr>
                <a:grpSpLocks/>
              </p:cNvGrpSpPr>
              <p:nvPr/>
            </p:nvGrpSpPr>
            <p:grpSpPr bwMode="auto">
              <a:xfrm>
                <a:off x="281" y="33"/>
                <a:ext cx="120" cy="180"/>
                <a:chOff x="0" y="0"/>
                <a:chExt cx="119" cy="180"/>
              </a:xfrm>
            </p:grpSpPr>
            <p:sp>
              <p:nvSpPr>
                <p:cNvPr id="59456" name="Freeform 64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57" name="Line 65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8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61" name="Group 69"/>
              <p:cNvGrpSpPr>
                <a:grpSpLocks/>
              </p:cNvGrpSpPr>
              <p:nvPr/>
            </p:nvGrpSpPr>
            <p:grpSpPr bwMode="auto">
              <a:xfrm>
                <a:off x="520" y="180"/>
                <a:ext cx="112" cy="90"/>
                <a:chOff x="0" y="0"/>
                <a:chExt cx="111" cy="90"/>
              </a:xfrm>
            </p:grpSpPr>
            <p:sp>
              <p:nvSpPr>
                <p:cNvPr id="59459" name="Freeform 67"/>
                <p:cNvSpPr>
                  <a:spLocks/>
                </p:cNvSpPr>
                <p:nvPr/>
              </p:nvSpPr>
              <p:spPr bwMode="auto">
                <a:xfrm>
                  <a:off x="0" y="0"/>
                  <a:ext cx="103" cy="6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60" name="Line 68"/>
                <p:cNvSpPr>
                  <a:spLocks noChangeShapeType="1"/>
                </p:cNvSpPr>
                <p:nvPr/>
              </p:nvSpPr>
              <p:spPr bwMode="auto">
                <a:xfrm>
                  <a:off x="103" y="0"/>
                  <a:ext cx="8" cy="9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64" name="Group 72"/>
              <p:cNvGrpSpPr>
                <a:grpSpLocks/>
              </p:cNvGrpSpPr>
              <p:nvPr/>
            </p:nvGrpSpPr>
            <p:grpSpPr bwMode="auto">
              <a:xfrm>
                <a:off x="632" y="118"/>
                <a:ext cx="264" cy="135"/>
                <a:chOff x="0" y="0"/>
                <a:chExt cx="263" cy="135"/>
              </a:xfrm>
            </p:grpSpPr>
            <p:sp>
              <p:nvSpPr>
                <p:cNvPr id="59462" name="Freeform 70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63" name="Line 71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9469" name="Group 77"/>
          <p:cNvGrpSpPr>
            <a:grpSpLocks/>
          </p:cNvGrpSpPr>
          <p:nvPr/>
        </p:nvGrpSpPr>
        <p:grpSpPr bwMode="auto">
          <a:xfrm>
            <a:off x="5297488" y="4265613"/>
            <a:ext cx="2624137" cy="385762"/>
            <a:chOff x="0" y="0"/>
            <a:chExt cx="1653" cy="243"/>
          </a:xfrm>
        </p:grpSpPr>
        <p:sp>
          <p:nvSpPr>
            <p:cNvPr id="59467" name="Freeform 75"/>
            <p:cNvSpPr>
              <a:spLocks/>
            </p:cNvSpPr>
            <p:nvPr/>
          </p:nvSpPr>
          <p:spPr bwMode="auto">
            <a:xfrm>
              <a:off x="0" y="6"/>
              <a:ext cx="826" cy="237"/>
            </a:xfrm>
            <a:custGeom>
              <a:avLst/>
              <a:gdLst>
                <a:gd name="T0" fmla="*/ 0 w 21573"/>
                <a:gd name="T1" fmla="*/ 13389 h 21600"/>
                <a:gd name="T2" fmla="*/ 378 w 21573"/>
                <a:gd name="T3" fmla="*/ 8137 h 21600"/>
                <a:gd name="T4" fmla="*/ 1031 w 21573"/>
                <a:gd name="T5" fmla="*/ 11688 h 21600"/>
                <a:gd name="T6" fmla="*/ 1408 w 21573"/>
                <a:gd name="T7" fmla="*/ 9321 h 21600"/>
                <a:gd name="T8" fmla="*/ 1676 w 21573"/>
                <a:gd name="T9" fmla="*/ 9912 h 21600"/>
                <a:gd name="T10" fmla="*/ 2061 w 21573"/>
                <a:gd name="T11" fmla="*/ 14573 h 21600"/>
                <a:gd name="T12" fmla="*/ 3037 w 21573"/>
                <a:gd name="T13" fmla="*/ 8137 h 21600"/>
                <a:gd name="T14" fmla="*/ 3579 w 21573"/>
                <a:gd name="T15" fmla="*/ 5252 h 21600"/>
                <a:gd name="T16" fmla="*/ 4067 w 21573"/>
                <a:gd name="T17" fmla="*/ 11688 h 21600"/>
                <a:gd name="T18" fmla="*/ 4280 w 21573"/>
                <a:gd name="T19" fmla="*/ 15164 h 21600"/>
                <a:gd name="T20" fmla="*/ 4390 w 21573"/>
                <a:gd name="T21" fmla="*/ 16940 h 21600"/>
                <a:gd name="T22" fmla="*/ 5043 w 21573"/>
                <a:gd name="T23" fmla="*/ 9321 h 21600"/>
                <a:gd name="T24" fmla="*/ 5853 w 21573"/>
                <a:gd name="T25" fmla="*/ 13981 h 21600"/>
                <a:gd name="T26" fmla="*/ 6018 w 21573"/>
                <a:gd name="T27" fmla="*/ 15756 h 21600"/>
                <a:gd name="T28" fmla="*/ 6341 w 21573"/>
                <a:gd name="T29" fmla="*/ 16940 h 21600"/>
                <a:gd name="T30" fmla="*/ 7482 w 21573"/>
                <a:gd name="T31" fmla="*/ 5844 h 21600"/>
                <a:gd name="T32" fmla="*/ 7969 w 21573"/>
                <a:gd name="T33" fmla="*/ 0 h 21600"/>
                <a:gd name="T34" fmla="*/ 8725 w 21573"/>
                <a:gd name="T35" fmla="*/ 4660 h 21600"/>
                <a:gd name="T36" fmla="*/ 9213 w 21573"/>
                <a:gd name="T37" fmla="*/ 10504 h 21600"/>
                <a:gd name="T38" fmla="*/ 9756 w 21573"/>
                <a:gd name="T39" fmla="*/ 13389 h 21600"/>
                <a:gd name="T40" fmla="*/ 10298 w 21573"/>
                <a:gd name="T41" fmla="*/ 12797 h 21600"/>
                <a:gd name="T42" fmla="*/ 10573 w 21573"/>
                <a:gd name="T43" fmla="*/ 8729 h 21600"/>
                <a:gd name="T44" fmla="*/ 11219 w 21573"/>
                <a:gd name="T45" fmla="*/ 5252 h 21600"/>
                <a:gd name="T46" fmla="*/ 11439 w 21573"/>
                <a:gd name="T47" fmla="*/ 4068 h 21600"/>
                <a:gd name="T48" fmla="*/ 12360 w 21573"/>
                <a:gd name="T49" fmla="*/ 11096 h 21600"/>
                <a:gd name="T50" fmla="*/ 12415 w 21573"/>
                <a:gd name="T51" fmla="*/ 12797 h 21600"/>
                <a:gd name="T52" fmla="*/ 12792 w 21573"/>
                <a:gd name="T53" fmla="*/ 15756 h 21600"/>
                <a:gd name="T54" fmla="*/ 13225 w 21573"/>
                <a:gd name="T55" fmla="*/ 15164 h 21600"/>
                <a:gd name="T56" fmla="*/ 13390 w 21573"/>
                <a:gd name="T57" fmla="*/ 13389 h 21600"/>
                <a:gd name="T58" fmla="*/ 14798 w 21573"/>
                <a:gd name="T59" fmla="*/ 1775 h 21600"/>
                <a:gd name="T60" fmla="*/ 15176 w 21573"/>
                <a:gd name="T61" fmla="*/ 2885 h 21600"/>
                <a:gd name="T62" fmla="*/ 15774 w 21573"/>
                <a:gd name="T63" fmla="*/ 9321 h 21600"/>
                <a:gd name="T64" fmla="*/ 16152 w 21573"/>
                <a:gd name="T65" fmla="*/ 17532 h 21600"/>
                <a:gd name="T66" fmla="*/ 16585 w 21573"/>
                <a:gd name="T67" fmla="*/ 9321 h 21600"/>
                <a:gd name="T68" fmla="*/ 16915 w 21573"/>
                <a:gd name="T69" fmla="*/ 4068 h 21600"/>
                <a:gd name="T70" fmla="*/ 17615 w 21573"/>
                <a:gd name="T71" fmla="*/ 12797 h 21600"/>
                <a:gd name="T72" fmla="*/ 18433 w 21573"/>
                <a:gd name="T73" fmla="*/ 7027 h 21600"/>
                <a:gd name="T74" fmla="*/ 18488 w 21573"/>
                <a:gd name="T75" fmla="*/ 5252 h 21600"/>
                <a:gd name="T76" fmla="*/ 18701 w 21573"/>
                <a:gd name="T77" fmla="*/ 10504 h 21600"/>
                <a:gd name="T78" fmla="*/ 19566 w 21573"/>
                <a:gd name="T79" fmla="*/ 21600 h 21600"/>
                <a:gd name="T80" fmla="*/ 19896 w 21573"/>
                <a:gd name="T81" fmla="*/ 21008 h 21600"/>
                <a:gd name="T82" fmla="*/ 20054 w 21573"/>
                <a:gd name="T83" fmla="*/ 17532 h 21600"/>
                <a:gd name="T84" fmla="*/ 20872 w 21573"/>
                <a:gd name="T85" fmla="*/ 1184 h 21600"/>
                <a:gd name="T86" fmla="*/ 21305 w 21573"/>
                <a:gd name="T87" fmla="*/ 6436 h 21600"/>
                <a:gd name="T88" fmla="*/ 21360 w 21573"/>
                <a:gd name="T89" fmla="*/ 8729 h 21600"/>
                <a:gd name="T90" fmla="*/ 21573 w 21573"/>
                <a:gd name="T91" fmla="*/ 1168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573" h="21600">
                  <a:moveTo>
                    <a:pt x="0" y="13389"/>
                  </a:moveTo>
                  <a:cubicBezTo>
                    <a:pt x="76" y="11022"/>
                    <a:pt x="247" y="10208"/>
                    <a:pt x="378" y="8137"/>
                  </a:cubicBezTo>
                  <a:cubicBezTo>
                    <a:pt x="680" y="8803"/>
                    <a:pt x="818" y="9395"/>
                    <a:pt x="1031" y="11688"/>
                  </a:cubicBezTo>
                  <a:cubicBezTo>
                    <a:pt x="1175" y="16200"/>
                    <a:pt x="1312" y="10948"/>
                    <a:pt x="1408" y="9321"/>
                  </a:cubicBezTo>
                  <a:cubicBezTo>
                    <a:pt x="1498" y="9542"/>
                    <a:pt x="1594" y="9468"/>
                    <a:pt x="1676" y="9912"/>
                  </a:cubicBezTo>
                  <a:cubicBezTo>
                    <a:pt x="1985" y="11614"/>
                    <a:pt x="1711" y="13315"/>
                    <a:pt x="2061" y="14573"/>
                  </a:cubicBezTo>
                  <a:cubicBezTo>
                    <a:pt x="2356" y="12132"/>
                    <a:pt x="2707" y="10282"/>
                    <a:pt x="3037" y="8137"/>
                  </a:cubicBezTo>
                  <a:cubicBezTo>
                    <a:pt x="3208" y="5548"/>
                    <a:pt x="3318" y="6214"/>
                    <a:pt x="3579" y="5252"/>
                  </a:cubicBezTo>
                  <a:cubicBezTo>
                    <a:pt x="3779" y="6732"/>
                    <a:pt x="3923" y="9616"/>
                    <a:pt x="4067" y="11688"/>
                  </a:cubicBezTo>
                  <a:cubicBezTo>
                    <a:pt x="4143" y="12797"/>
                    <a:pt x="4211" y="13981"/>
                    <a:pt x="4280" y="15164"/>
                  </a:cubicBezTo>
                  <a:cubicBezTo>
                    <a:pt x="4315" y="15756"/>
                    <a:pt x="4390" y="16940"/>
                    <a:pt x="4390" y="16940"/>
                  </a:cubicBezTo>
                  <a:cubicBezTo>
                    <a:pt x="4637" y="12945"/>
                    <a:pt x="4534" y="10652"/>
                    <a:pt x="5043" y="9321"/>
                  </a:cubicBezTo>
                  <a:cubicBezTo>
                    <a:pt x="5565" y="10134"/>
                    <a:pt x="5503" y="10800"/>
                    <a:pt x="5853" y="13981"/>
                  </a:cubicBezTo>
                  <a:cubicBezTo>
                    <a:pt x="5915" y="14499"/>
                    <a:pt x="5950" y="15312"/>
                    <a:pt x="6018" y="15756"/>
                  </a:cubicBezTo>
                  <a:cubicBezTo>
                    <a:pt x="6115" y="16348"/>
                    <a:pt x="6341" y="16940"/>
                    <a:pt x="6341" y="16940"/>
                  </a:cubicBezTo>
                  <a:cubicBezTo>
                    <a:pt x="6774" y="15386"/>
                    <a:pt x="7083" y="8729"/>
                    <a:pt x="7482" y="5844"/>
                  </a:cubicBezTo>
                  <a:cubicBezTo>
                    <a:pt x="7619" y="3699"/>
                    <a:pt x="7969" y="0"/>
                    <a:pt x="7969" y="0"/>
                  </a:cubicBezTo>
                  <a:cubicBezTo>
                    <a:pt x="8217" y="962"/>
                    <a:pt x="8512" y="2885"/>
                    <a:pt x="8725" y="4660"/>
                  </a:cubicBezTo>
                  <a:cubicBezTo>
                    <a:pt x="8924" y="6288"/>
                    <a:pt x="9014" y="8951"/>
                    <a:pt x="9213" y="10504"/>
                  </a:cubicBezTo>
                  <a:cubicBezTo>
                    <a:pt x="9364" y="11688"/>
                    <a:pt x="9577" y="12723"/>
                    <a:pt x="9756" y="13389"/>
                  </a:cubicBezTo>
                  <a:cubicBezTo>
                    <a:pt x="9934" y="13167"/>
                    <a:pt x="10127" y="13389"/>
                    <a:pt x="10298" y="12797"/>
                  </a:cubicBezTo>
                  <a:cubicBezTo>
                    <a:pt x="10463" y="12279"/>
                    <a:pt x="10498" y="9912"/>
                    <a:pt x="10573" y="8729"/>
                  </a:cubicBezTo>
                  <a:cubicBezTo>
                    <a:pt x="10731" y="6288"/>
                    <a:pt x="10965" y="5844"/>
                    <a:pt x="11219" y="5252"/>
                  </a:cubicBezTo>
                  <a:cubicBezTo>
                    <a:pt x="11295" y="4882"/>
                    <a:pt x="11356" y="4068"/>
                    <a:pt x="11439" y="4068"/>
                  </a:cubicBezTo>
                  <a:cubicBezTo>
                    <a:pt x="11851" y="4068"/>
                    <a:pt x="12181" y="7323"/>
                    <a:pt x="12360" y="11096"/>
                  </a:cubicBezTo>
                  <a:cubicBezTo>
                    <a:pt x="12387" y="11614"/>
                    <a:pt x="12380" y="12353"/>
                    <a:pt x="12415" y="12797"/>
                  </a:cubicBezTo>
                  <a:cubicBezTo>
                    <a:pt x="12469" y="13463"/>
                    <a:pt x="12710" y="15164"/>
                    <a:pt x="12792" y="15756"/>
                  </a:cubicBezTo>
                  <a:cubicBezTo>
                    <a:pt x="12937" y="15534"/>
                    <a:pt x="13088" y="15682"/>
                    <a:pt x="13225" y="15164"/>
                  </a:cubicBezTo>
                  <a:cubicBezTo>
                    <a:pt x="13301" y="14868"/>
                    <a:pt x="13328" y="13907"/>
                    <a:pt x="13390" y="13389"/>
                  </a:cubicBezTo>
                  <a:cubicBezTo>
                    <a:pt x="13727" y="10282"/>
                    <a:pt x="14407" y="2663"/>
                    <a:pt x="14798" y="1775"/>
                  </a:cubicBezTo>
                  <a:cubicBezTo>
                    <a:pt x="14922" y="2145"/>
                    <a:pt x="15066" y="2145"/>
                    <a:pt x="15176" y="2885"/>
                  </a:cubicBezTo>
                  <a:cubicBezTo>
                    <a:pt x="15396" y="4290"/>
                    <a:pt x="15616" y="7175"/>
                    <a:pt x="15774" y="9321"/>
                  </a:cubicBezTo>
                  <a:cubicBezTo>
                    <a:pt x="15829" y="12427"/>
                    <a:pt x="15905" y="15682"/>
                    <a:pt x="16152" y="17532"/>
                  </a:cubicBezTo>
                  <a:cubicBezTo>
                    <a:pt x="16372" y="15164"/>
                    <a:pt x="16495" y="12501"/>
                    <a:pt x="16585" y="9321"/>
                  </a:cubicBezTo>
                  <a:cubicBezTo>
                    <a:pt x="16688" y="5548"/>
                    <a:pt x="16544" y="5104"/>
                    <a:pt x="16915" y="4068"/>
                  </a:cubicBezTo>
                  <a:cubicBezTo>
                    <a:pt x="17169" y="6953"/>
                    <a:pt x="17258" y="11614"/>
                    <a:pt x="17615" y="12797"/>
                  </a:cubicBezTo>
                  <a:cubicBezTo>
                    <a:pt x="18213" y="11466"/>
                    <a:pt x="18110" y="11984"/>
                    <a:pt x="18433" y="7027"/>
                  </a:cubicBezTo>
                  <a:cubicBezTo>
                    <a:pt x="18453" y="6436"/>
                    <a:pt x="18453" y="4808"/>
                    <a:pt x="18488" y="5252"/>
                  </a:cubicBezTo>
                  <a:cubicBezTo>
                    <a:pt x="18598" y="6732"/>
                    <a:pt x="18625" y="8803"/>
                    <a:pt x="18701" y="10504"/>
                  </a:cubicBezTo>
                  <a:cubicBezTo>
                    <a:pt x="18927" y="15386"/>
                    <a:pt x="19092" y="18937"/>
                    <a:pt x="19566" y="21600"/>
                  </a:cubicBezTo>
                  <a:cubicBezTo>
                    <a:pt x="19676" y="21378"/>
                    <a:pt x="19800" y="21526"/>
                    <a:pt x="19896" y="21008"/>
                  </a:cubicBezTo>
                  <a:cubicBezTo>
                    <a:pt x="19999" y="20416"/>
                    <a:pt x="19999" y="18419"/>
                    <a:pt x="20054" y="17532"/>
                  </a:cubicBezTo>
                  <a:cubicBezTo>
                    <a:pt x="20370" y="12205"/>
                    <a:pt x="20721" y="7397"/>
                    <a:pt x="20872" y="1184"/>
                  </a:cubicBezTo>
                  <a:cubicBezTo>
                    <a:pt x="21167" y="2737"/>
                    <a:pt x="21105" y="3551"/>
                    <a:pt x="21305" y="6436"/>
                  </a:cubicBezTo>
                  <a:cubicBezTo>
                    <a:pt x="21325" y="7175"/>
                    <a:pt x="21318" y="8063"/>
                    <a:pt x="21360" y="8729"/>
                  </a:cubicBezTo>
                  <a:cubicBezTo>
                    <a:pt x="21600" y="12427"/>
                    <a:pt x="21573" y="8877"/>
                    <a:pt x="21573" y="11688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68" name="Freeform 76"/>
            <p:cNvSpPr>
              <a:spLocks/>
            </p:cNvSpPr>
            <p:nvPr/>
          </p:nvSpPr>
          <p:spPr bwMode="auto">
            <a:xfrm>
              <a:off x="827" y="0"/>
              <a:ext cx="826" cy="236"/>
            </a:xfrm>
            <a:custGeom>
              <a:avLst/>
              <a:gdLst>
                <a:gd name="T0" fmla="*/ 0 w 21573"/>
                <a:gd name="T1" fmla="*/ 13389 h 21600"/>
                <a:gd name="T2" fmla="*/ 378 w 21573"/>
                <a:gd name="T3" fmla="*/ 8137 h 21600"/>
                <a:gd name="T4" fmla="*/ 1031 w 21573"/>
                <a:gd name="T5" fmla="*/ 11688 h 21600"/>
                <a:gd name="T6" fmla="*/ 1408 w 21573"/>
                <a:gd name="T7" fmla="*/ 9321 h 21600"/>
                <a:gd name="T8" fmla="*/ 1676 w 21573"/>
                <a:gd name="T9" fmla="*/ 9912 h 21600"/>
                <a:gd name="T10" fmla="*/ 2061 w 21573"/>
                <a:gd name="T11" fmla="*/ 14573 h 21600"/>
                <a:gd name="T12" fmla="*/ 3037 w 21573"/>
                <a:gd name="T13" fmla="*/ 8137 h 21600"/>
                <a:gd name="T14" fmla="*/ 3579 w 21573"/>
                <a:gd name="T15" fmla="*/ 5252 h 21600"/>
                <a:gd name="T16" fmla="*/ 4067 w 21573"/>
                <a:gd name="T17" fmla="*/ 11688 h 21600"/>
                <a:gd name="T18" fmla="*/ 4280 w 21573"/>
                <a:gd name="T19" fmla="*/ 15164 h 21600"/>
                <a:gd name="T20" fmla="*/ 4390 w 21573"/>
                <a:gd name="T21" fmla="*/ 16940 h 21600"/>
                <a:gd name="T22" fmla="*/ 5043 w 21573"/>
                <a:gd name="T23" fmla="*/ 9321 h 21600"/>
                <a:gd name="T24" fmla="*/ 5853 w 21573"/>
                <a:gd name="T25" fmla="*/ 13981 h 21600"/>
                <a:gd name="T26" fmla="*/ 6018 w 21573"/>
                <a:gd name="T27" fmla="*/ 15756 h 21600"/>
                <a:gd name="T28" fmla="*/ 6341 w 21573"/>
                <a:gd name="T29" fmla="*/ 16940 h 21600"/>
                <a:gd name="T30" fmla="*/ 7482 w 21573"/>
                <a:gd name="T31" fmla="*/ 5844 h 21600"/>
                <a:gd name="T32" fmla="*/ 7969 w 21573"/>
                <a:gd name="T33" fmla="*/ 0 h 21600"/>
                <a:gd name="T34" fmla="*/ 8725 w 21573"/>
                <a:gd name="T35" fmla="*/ 4660 h 21600"/>
                <a:gd name="T36" fmla="*/ 9213 w 21573"/>
                <a:gd name="T37" fmla="*/ 10504 h 21600"/>
                <a:gd name="T38" fmla="*/ 9756 w 21573"/>
                <a:gd name="T39" fmla="*/ 13389 h 21600"/>
                <a:gd name="T40" fmla="*/ 10298 w 21573"/>
                <a:gd name="T41" fmla="*/ 12797 h 21600"/>
                <a:gd name="T42" fmla="*/ 10573 w 21573"/>
                <a:gd name="T43" fmla="*/ 8729 h 21600"/>
                <a:gd name="T44" fmla="*/ 11219 w 21573"/>
                <a:gd name="T45" fmla="*/ 5252 h 21600"/>
                <a:gd name="T46" fmla="*/ 11439 w 21573"/>
                <a:gd name="T47" fmla="*/ 4068 h 21600"/>
                <a:gd name="T48" fmla="*/ 12360 w 21573"/>
                <a:gd name="T49" fmla="*/ 11096 h 21600"/>
                <a:gd name="T50" fmla="*/ 12415 w 21573"/>
                <a:gd name="T51" fmla="*/ 12797 h 21600"/>
                <a:gd name="T52" fmla="*/ 12792 w 21573"/>
                <a:gd name="T53" fmla="*/ 15756 h 21600"/>
                <a:gd name="T54" fmla="*/ 13225 w 21573"/>
                <a:gd name="T55" fmla="*/ 15164 h 21600"/>
                <a:gd name="T56" fmla="*/ 13390 w 21573"/>
                <a:gd name="T57" fmla="*/ 13389 h 21600"/>
                <a:gd name="T58" fmla="*/ 14798 w 21573"/>
                <a:gd name="T59" fmla="*/ 1775 h 21600"/>
                <a:gd name="T60" fmla="*/ 15176 w 21573"/>
                <a:gd name="T61" fmla="*/ 2885 h 21600"/>
                <a:gd name="T62" fmla="*/ 15774 w 21573"/>
                <a:gd name="T63" fmla="*/ 9321 h 21600"/>
                <a:gd name="T64" fmla="*/ 16152 w 21573"/>
                <a:gd name="T65" fmla="*/ 17532 h 21600"/>
                <a:gd name="T66" fmla="*/ 16585 w 21573"/>
                <a:gd name="T67" fmla="*/ 9321 h 21600"/>
                <a:gd name="T68" fmla="*/ 16915 w 21573"/>
                <a:gd name="T69" fmla="*/ 4068 h 21600"/>
                <a:gd name="T70" fmla="*/ 17615 w 21573"/>
                <a:gd name="T71" fmla="*/ 12797 h 21600"/>
                <a:gd name="T72" fmla="*/ 18433 w 21573"/>
                <a:gd name="T73" fmla="*/ 7027 h 21600"/>
                <a:gd name="T74" fmla="*/ 18488 w 21573"/>
                <a:gd name="T75" fmla="*/ 5252 h 21600"/>
                <a:gd name="T76" fmla="*/ 18701 w 21573"/>
                <a:gd name="T77" fmla="*/ 10504 h 21600"/>
                <a:gd name="T78" fmla="*/ 19566 w 21573"/>
                <a:gd name="T79" fmla="*/ 21600 h 21600"/>
                <a:gd name="T80" fmla="*/ 19896 w 21573"/>
                <a:gd name="T81" fmla="*/ 21008 h 21600"/>
                <a:gd name="T82" fmla="*/ 20054 w 21573"/>
                <a:gd name="T83" fmla="*/ 17532 h 21600"/>
                <a:gd name="T84" fmla="*/ 20872 w 21573"/>
                <a:gd name="T85" fmla="*/ 1184 h 21600"/>
                <a:gd name="T86" fmla="*/ 21305 w 21573"/>
                <a:gd name="T87" fmla="*/ 6436 h 21600"/>
                <a:gd name="T88" fmla="*/ 21360 w 21573"/>
                <a:gd name="T89" fmla="*/ 8729 h 21600"/>
                <a:gd name="T90" fmla="*/ 21573 w 21573"/>
                <a:gd name="T91" fmla="*/ 1168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573" h="21600">
                  <a:moveTo>
                    <a:pt x="0" y="13389"/>
                  </a:moveTo>
                  <a:cubicBezTo>
                    <a:pt x="76" y="11022"/>
                    <a:pt x="247" y="10208"/>
                    <a:pt x="378" y="8137"/>
                  </a:cubicBezTo>
                  <a:cubicBezTo>
                    <a:pt x="680" y="8803"/>
                    <a:pt x="818" y="9395"/>
                    <a:pt x="1031" y="11688"/>
                  </a:cubicBezTo>
                  <a:cubicBezTo>
                    <a:pt x="1175" y="16200"/>
                    <a:pt x="1312" y="10948"/>
                    <a:pt x="1408" y="9321"/>
                  </a:cubicBezTo>
                  <a:cubicBezTo>
                    <a:pt x="1498" y="9542"/>
                    <a:pt x="1594" y="9468"/>
                    <a:pt x="1676" y="9912"/>
                  </a:cubicBezTo>
                  <a:cubicBezTo>
                    <a:pt x="1985" y="11614"/>
                    <a:pt x="1711" y="13315"/>
                    <a:pt x="2061" y="14573"/>
                  </a:cubicBezTo>
                  <a:cubicBezTo>
                    <a:pt x="2356" y="12132"/>
                    <a:pt x="2707" y="10282"/>
                    <a:pt x="3037" y="8137"/>
                  </a:cubicBezTo>
                  <a:cubicBezTo>
                    <a:pt x="3208" y="5548"/>
                    <a:pt x="3318" y="6214"/>
                    <a:pt x="3579" y="5252"/>
                  </a:cubicBezTo>
                  <a:cubicBezTo>
                    <a:pt x="3779" y="6732"/>
                    <a:pt x="3923" y="9616"/>
                    <a:pt x="4067" y="11688"/>
                  </a:cubicBezTo>
                  <a:cubicBezTo>
                    <a:pt x="4143" y="12797"/>
                    <a:pt x="4211" y="13981"/>
                    <a:pt x="4280" y="15164"/>
                  </a:cubicBezTo>
                  <a:cubicBezTo>
                    <a:pt x="4315" y="15756"/>
                    <a:pt x="4390" y="16940"/>
                    <a:pt x="4390" y="16940"/>
                  </a:cubicBezTo>
                  <a:cubicBezTo>
                    <a:pt x="4637" y="12945"/>
                    <a:pt x="4534" y="10652"/>
                    <a:pt x="5043" y="9321"/>
                  </a:cubicBezTo>
                  <a:cubicBezTo>
                    <a:pt x="5565" y="10134"/>
                    <a:pt x="5503" y="10800"/>
                    <a:pt x="5853" y="13981"/>
                  </a:cubicBezTo>
                  <a:cubicBezTo>
                    <a:pt x="5915" y="14499"/>
                    <a:pt x="5950" y="15312"/>
                    <a:pt x="6018" y="15756"/>
                  </a:cubicBezTo>
                  <a:cubicBezTo>
                    <a:pt x="6115" y="16348"/>
                    <a:pt x="6341" y="16940"/>
                    <a:pt x="6341" y="16940"/>
                  </a:cubicBezTo>
                  <a:cubicBezTo>
                    <a:pt x="6774" y="15386"/>
                    <a:pt x="7083" y="8729"/>
                    <a:pt x="7482" y="5844"/>
                  </a:cubicBezTo>
                  <a:cubicBezTo>
                    <a:pt x="7619" y="3699"/>
                    <a:pt x="7969" y="0"/>
                    <a:pt x="7969" y="0"/>
                  </a:cubicBezTo>
                  <a:cubicBezTo>
                    <a:pt x="8217" y="962"/>
                    <a:pt x="8512" y="2885"/>
                    <a:pt x="8725" y="4660"/>
                  </a:cubicBezTo>
                  <a:cubicBezTo>
                    <a:pt x="8924" y="6288"/>
                    <a:pt x="9014" y="8951"/>
                    <a:pt x="9213" y="10504"/>
                  </a:cubicBezTo>
                  <a:cubicBezTo>
                    <a:pt x="9364" y="11688"/>
                    <a:pt x="9577" y="12723"/>
                    <a:pt x="9756" y="13389"/>
                  </a:cubicBezTo>
                  <a:cubicBezTo>
                    <a:pt x="9934" y="13167"/>
                    <a:pt x="10127" y="13389"/>
                    <a:pt x="10298" y="12797"/>
                  </a:cubicBezTo>
                  <a:cubicBezTo>
                    <a:pt x="10463" y="12279"/>
                    <a:pt x="10498" y="9912"/>
                    <a:pt x="10573" y="8729"/>
                  </a:cubicBezTo>
                  <a:cubicBezTo>
                    <a:pt x="10731" y="6288"/>
                    <a:pt x="10965" y="5844"/>
                    <a:pt x="11219" y="5252"/>
                  </a:cubicBezTo>
                  <a:cubicBezTo>
                    <a:pt x="11295" y="4882"/>
                    <a:pt x="11356" y="4068"/>
                    <a:pt x="11439" y="4068"/>
                  </a:cubicBezTo>
                  <a:cubicBezTo>
                    <a:pt x="11851" y="4068"/>
                    <a:pt x="12181" y="7323"/>
                    <a:pt x="12360" y="11096"/>
                  </a:cubicBezTo>
                  <a:cubicBezTo>
                    <a:pt x="12387" y="11614"/>
                    <a:pt x="12380" y="12353"/>
                    <a:pt x="12415" y="12797"/>
                  </a:cubicBezTo>
                  <a:cubicBezTo>
                    <a:pt x="12469" y="13463"/>
                    <a:pt x="12710" y="15164"/>
                    <a:pt x="12792" y="15756"/>
                  </a:cubicBezTo>
                  <a:cubicBezTo>
                    <a:pt x="12937" y="15534"/>
                    <a:pt x="13088" y="15682"/>
                    <a:pt x="13225" y="15164"/>
                  </a:cubicBezTo>
                  <a:cubicBezTo>
                    <a:pt x="13301" y="14868"/>
                    <a:pt x="13328" y="13907"/>
                    <a:pt x="13390" y="13389"/>
                  </a:cubicBezTo>
                  <a:cubicBezTo>
                    <a:pt x="13727" y="10282"/>
                    <a:pt x="14407" y="2663"/>
                    <a:pt x="14798" y="1775"/>
                  </a:cubicBezTo>
                  <a:cubicBezTo>
                    <a:pt x="14922" y="2145"/>
                    <a:pt x="15066" y="2145"/>
                    <a:pt x="15176" y="2885"/>
                  </a:cubicBezTo>
                  <a:cubicBezTo>
                    <a:pt x="15396" y="4290"/>
                    <a:pt x="15616" y="7175"/>
                    <a:pt x="15774" y="9321"/>
                  </a:cubicBezTo>
                  <a:cubicBezTo>
                    <a:pt x="15829" y="12427"/>
                    <a:pt x="15905" y="15682"/>
                    <a:pt x="16152" y="17532"/>
                  </a:cubicBezTo>
                  <a:cubicBezTo>
                    <a:pt x="16372" y="15164"/>
                    <a:pt x="16495" y="12501"/>
                    <a:pt x="16585" y="9321"/>
                  </a:cubicBezTo>
                  <a:cubicBezTo>
                    <a:pt x="16688" y="5548"/>
                    <a:pt x="16544" y="5104"/>
                    <a:pt x="16915" y="4068"/>
                  </a:cubicBezTo>
                  <a:cubicBezTo>
                    <a:pt x="17169" y="6953"/>
                    <a:pt x="17258" y="11614"/>
                    <a:pt x="17615" y="12797"/>
                  </a:cubicBezTo>
                  <a:cubicBezTo>
                    <a:pt x="18213" y="11466"/>
                    <a:pt x="18110" y="11984"/>
                    <a:pt x="18433" y="7027"/>
                  </a:cubicBezTo>
                  <a:cubicBezTo>
                    <a:pt x="18453" y="6436"/>
                    <a:pt x="18453" y="4808"/>
                    <a:pt x="18488" y="5252"/>
                  </a:cubicBezTo>
                  <a:cubicBezTo>
                    <a:pt x="18598" y="6732"/>
                    <a:pt x="18625" y="8803"/>
                    <a:pt x="18701" y="10504"/>
                  </a:cubicBezTo>
                  <a:cubicBezTo>
                    <a:pt x="18927" y="15386"/>
                    <a:pt x="19092" y="18937"/>
                    <a:pt x="19566" y="21600"/>
                  </a:cubicBezTo>
                  <a:cubicBezTo>
                    <a:pt x="19676" y="21378"/>
                    <a:pt x="19800" y="21526"/>
                    <a:pt x="19896" y="21008"/>
                  </a:cubicBezTo>
                  <a:cubicBezTo>
                    <a:pt x="19999" y="20416"/>
                    <a:pt x="19999" y="18419"/>
                    <a:pt x="20054" y="17532"/>
                  </a:cubicBezTo>
                  <a:cubicBezTo>
                    <a:pt x="20370" y="12205"/>
                    <a:pt x="20721" y="7397"/>
                    <a:pt x="20872" y="1184"/>
                  </a:cubicBezTo>
                  <a:cubicBezTo>
                    <a:pt x="21167" y="2737"/>
                    <a:pt x="21105" y="3551"/>
                    <a:pt x="21305" y="6436"/>
                  </a:cubicBezTo>
                  <a:cubicBezTo>
                    <a:pt x="21325" y="7175"/>
                    <a:pt x="21318" y="8063"/>
                    <a:pt x="21360" y="8729"/>
                  </a:cubicBezTo>
                  <a:cubicBezTo>
                    <a:pt x="21600" y="12427"/>
                    <a:pt x="21573" y="8877"/>
                    <a:pt x="21573" y="11688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9470" name="Line 78"/>
          <p:cNvSpPr>
            <a:spLocks noChangeShapeType="1"/>
          </p:cNvSpPr>
          <p:nvPr/>
        </p:nvSpPr>
        <p:spPr bwMode="auto">
          <a:xfrm rot="10800000" flipH="1">
            <a:off x="5260975" y="4327525"/>
            <a:ext cx="3044825" cy="127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71" name="Line 79"/>
          <p:cNvSpPr>
            <a:spLocks noChangeShapeType="1"/>
          </p:cNvSpPr>
          <p:nvPr/>
        </p:nvSpPr>
        <p:spPr bwMode="auto">
          <a:xfrm>
            <a:off x="5257800" y="4602163"/>
            <a:ext cx="3048000" cy="15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9474" name="Group 82"/>
          <p:cNvGrpSpPr>
            <a:grpSpLocks/>
          </p:cNvGrpSpPr>
          <p:nvPr/>
        </p:nvGrpSpPr>
        <p:grpSpPr bwMode="auto">
          <a:xfrm>
            <a:off x="4678363" y="3551238"/>
            <a:ext cx="4354512" cy="2925762"/>
            <a:chOff x="0" y="0"/>
            <a:chExt cx="2743" cy="1843"/>
          </a:xfrm>
        </p:grpSpPr>
        <p:sp>
          <p:nvSpPr>
            <p:cNvPr id="59472" name="Rectangle 80"/>
            <p:cNvSpPr>
              <a:spLocks/>
            </p:cNvSpPr>
            <p:nvPr/>
          </p:nvSpPr>
          <p:spPr bwMode="auto">
            <a:xfrm>
              <a:off x="0" y="0"/>
              <a:ext cx="2743" cy="1843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3333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9473" name="Picture 8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" y="110"/>
              <a:ext cx="2558" cy="1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479" name="Group 87"/>
          <p:cNvGrpSpPr>
            <a:grpSpLocks/>
          </p:cNvGrpSpPr>
          <p:nvPr/>
        </p:nvGrpSpPr>
        <p:grpSpPr bwMode="auto">
          <a:xfrm>
            <a:off x="5715000" y="4237038"/>
            <a:ext cx="2370138" cy="2011362"/>
            <a:chOff x="0" y="0"/>
            <a:chExt cx="1493" cy="1267"/>
          </a:xfrm>
        </p:grpSpPr>
        <p:sp>
          <p:nvSpPr>
            <p:cNvPr id="59475" name="Line 83"/>
            <p:cNvSpPr>
              <a:spLocks noChangeShapeType="1"/>
            </p:cNvSpPr>
            <p:nvPr/>
          </p:nvSpPr>
          <p:spPr bwMode="auto">
            <a:xfrm>
              <a:off x="0" y="0"/>
              <a:ext cx="1" cy="1267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76" name="Line 84"/>
            <p:cNvSpPr>
              <a:spLocks noChangeShapeType="1"/>
            </p:cNvSpPr>
            <p:nvPr/>
          </p:nvSpPr>
          <p:spPr bwMode="auto">
            <a:xfrm>
              <a:off x="1492" y="0"/>
              <a:ext cx="1" cy="1267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77" name="Line 85"/>
            <p:cNvSpPr>
              <a:spLocks noChangeShapeType="1"/>
            </p:cNvSpPr>
            <p:nvPr/>
          </p:nvSpPr>
          <p:spPr bwMode="auto">
            <a:xfrm>
              <a:off x="0" y="578"/>
              <a:ext cx="1492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78" name="Rectangle 86"/>
            <p:cNvSpPr>
              <a:spLocks/>
            </p:cNvSpPr>
            <p:nvPr/>
          </p:nvSpPr>
          <p:spPr bwMode="auto">
            <a:xfrm>
              <a:off x="250" y="294"/>
              <a:ext cx="65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Buffer Size</a:t>
              </a:r>
            </a:p>
          </p:txBody>
        </p:sp>
      </p:grpSp>
      <p:grpSp>
        <p:nvGrpSpPr>
          <p:cNvPr id="59555" name="Group 163"/>
          <p:cNvGrpSpPr>
            <a:grpSpLocks/>
          </p:cNvGrpSpPr>
          <p:nvPr/>
        </p:nvGrpSpPr>
        <p:grpSpPr bwMode="auto">
          <a:xfrm>
            <a:off x="455613" y="3886200"/>
            <a:ext cx="3979862" cy="2452688"/>
            <a:chOff x="0" y="0"/>
            <a:chExt cx="2506" cy="1545"/>
          </a:xfrm>
        </p:grpSpPr>
        <p:sp>
          <p:nvSpPr>
            <p:cNvPr id="59480" name="Freeform 88"/>
            <p:cNvSpPr>
              <a:spLocks/>
            </p:cNvSpPr>
            <p:nvPr/>
          </p:nvSpPr>
          <p:spPr bwMode="auto">
            <a:xfrm>
              <a:off x="317" y="7"/>
              <a:ext cx="2136" cy="13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160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9493" name="Group 101"/>
            <p:cNvGrpSpPr>
              <a:grpSpLocks/>
            </p:cNvGrpSpPr>
            <p:nvPr/>
          </p:nvGrpSpPr>
          <p:grpSpPr bwMode="auto">
            <a:xfrm>
              <a:off x="468" y="803"/>
              <a:ext cx="1805" cy="312"/>
              <a:chOff x="0" y="0"/>
              <a:chExt cx="1805" cy="311"/>
            </a:xfrm>
          </p:grpSpPr>
          <p:grpSp>
            <p:nvGrpSpPr>
              <p:cNvPr id="59483" name="Group 91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481" name="Freeform 89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82" name="Line 90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86" name="Group 94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484" name="Freeform 9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85" name="Line 9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89" name="Group 97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487" name="Freeform 9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88" name="Line 9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92" name="Group 100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490" name="Freeform 9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91" name="Line 9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sp>
          <p:nvSpPr>
            <p:cNvPr id="59494" name="Line 102"/>
            <p:cNvSpPr>
              <a:spLocks noChangeShapeType="1"/>
            </p:cNvSpPr>
            <p:nvPr/>
          </p:nvSpPr>
          <p:spPr bwMode="auto">
            <a:xfrm>
              <a:off x="257" y="803"/>
              <a:ext cx="63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95" name="Line 103"/>
            <p:cNvSpPr>
              <a:spLocks noChangeShapeType="1"/>
            </p:cNvSpPr>
            <p:nvPr/>
          </p:nvSpPr>
          <p:spPr bwMode="auto">
            <a:xfrm>
              <a:off x="257" y="1115"/>
              <a:ext cx="66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9496" name="Picture 10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" y="976"/>
              <a:ext cx="190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97" name="Rectangle 105"/>
            <p:cNvSpPr>
              <a:spLocks/>
            </p:cNvSpPr>
            <p:nvPr/>
          </p:nvSpPr>
          <p:spPr bwMode="auto">
            <a:xfrm>
              <a:off x="2369" y="1321"/>
              <a:ext cx="13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Times New Roman Bold Italic" charset="0"/>
                  <a:ea typeface="ＭＳ Ｐゴシック" charset="0"/>
                  <a:cs typeface="Times New Roman Bold Italic" charset="0"/>
                  <a:sym typeface="Times New Roman Bold Italic" charset="0"/>
                </a:rPr>
                <a:t>t</a:t>
              </a:r>
            </a:p>
          </p:txBody>
        </p:sp>
        <p:grpSp>
          <p:nvGrpSpPr>
            <p:cNvPr id="59510" name="Group 118"/>
            <p:cNvGrpSpPr>
              <a:grpSpLocks/>
            </p:cNvGrpSpPr>
            <p:nvPr/>
          </p:nvGrpSpPr>
          <p:grpSpPr bwMode="auto">
            <a:xfrm>
              <a:off x="481" y="812"/>
              <a:ext cx="1805" cy="311"/>
              <a:chOff x="0" y="0"/>
              <a:chExt cx="1805" cy="311"/>
            </a:xfrm>
          </p:grpSpPr>
          <p:grpSp>
            <p:nvGrpSpPr>
              <p:cNvPr id="59500" name="Group 108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498" name="Freeform 106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99" name="Line 107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03" name="Group 111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501" name="Freeform 109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02" name="Line 110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06" name="Group 114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504" name="Freeform 11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05" name="Line 11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09" name="Group 117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507" name="Freeform 11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08" name="Line 11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523" name="Group 131"/>
            <p:cNvGrpSpPr>
              <a:grpSpLocks/>
            </p:cNvGrpSpPr>
            <p:nvPr/>
          </p:nvGrpSpPr>
          <p:grpSpPr bwMode="auto">
            <a:xfrm>
              <a:off x="494" y="821"/>
              <a:ext cx="1805" cy="311"/>
              <a:chOff x="0" y="0"/>
              <a:chExt cx="1805" cy="311"/>
            </a:xfrm>
          </p:grpSpPr>
          <p:grpSp>
            <p:nvGrpSpPr>
              <p:cNvPr id="59513" name="Group 121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511" name="Freeform 119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12" name="Line 120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16" name="Group 124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514" name="Freeform 12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15" name="Line 12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19" name="Group 127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517" name="Freeform 12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18" name="Line 12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22" name="Group 130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520" name="Freeform 12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21" name="Line 12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536" name="Group 144"/>
            <p:cNvGrpSpPr>
              <a:grpSpLocks/>
            </p:cNvGrpSpPr>
            <p:nvPr/>
          </p:nvGrpSpPr>
          <p:grpSpPr bwMode="auto">
            <a:xfrm>
              <a:off x="507" y="829"/>
              <a:ext cx="1805" cy="312"/>
              <a:chOff x="0" y="0"/>
              <a:chExt cx="1805" cy="311"/>
            </a:xfrm>
          </p:grpSpPr>
          <p:grpSp>
            <p:nvGrpSpPr>
              <p:cNvPr id="59526" name="Group 134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524" name="Freeform 13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25" name="Line 13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29" name="Group 137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527" name="Freeform 13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28" name="Line 13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32" name="Group 140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530" name="Freeform 13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31" name="Line 13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35" name="Group 143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533" name="Freeform 141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34" name="Line 142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549" name="Group 157"/>
            <p:cNvGrpSpPr>
              <a:grpSpLocks/>
            </p:cNvGrpSpPr>
            <p:nvPr/>
          </p:nvGrpSpPr>
          <p:grpSpPr bwMode="auto">
            <a:xfrm>
              <a:off x="451" y="111"/>
              <a:ext cx="1805" cy="519"/>
              <a:chOff x="0" y="0"/>
              <a:chExt cx="1805" cy="519"/>
            </a:xfrm>
          </p:grpSpPr>
          <p:grpSp>
            <p:nvGrpSpPr>
              <p:cNvPr id="59539" name="Group 147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519"/>
                <a:chOff x="0" y="0"/>
                <a:chExt cx="451" cy="519"/>
              </a:xfrm>
            </p:grpSpPr>
            <p:sp>
              <p:nvSpPr>
                <p:cNvPr id="59537" name="Freeform 14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38" name="Line 14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42" name="Group 150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519"/>
                <a:chOff x="0" y="0"/>
                <a:chExt cx="451" cy="519"/>
              </a:xfrm>
            </p:grpSpPr>
            <p:sp>
              <p:nvSpPr>
                <p:cNvPr id="59540" name="Freeform 14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41" name="Line 14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45" name="Group 153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519"/>
                <a:chOff x="0" y="0"/>
                <a:chExt cx="451" cy="519"/>
              </a:xfrm>
            </p:grpSpPr>
            <p:sp>
              <p:nvSpPr>
                <p:cNvPr id="59543" name="Freeform 151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44" name="Line 152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48" name="Group 156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519"/>
                <a:chOff x="0" y="0"/>
                <a:chExt cx="451" cy="519"/>
              </a:xfrm>
            </p:grpSpPr>
            <p:sp>
              <p:nvSpPr>
                <p:cNvPr id="59546" name="Freeform 154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47" name="Line 155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pic>
          <p:nvPicPr>
            <p:cNvPr id="59550" name="Picture 15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5"/>
              <a:ext cx="28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551" name="Picture 15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" y="0"/>
              <a:ext cx="27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552" name="Line 160"/>
            <p:cNvSpPr>
              <a:spLocks noChangeShapeType="1"/>
            </p:cNvSpPr>
            <p:nvPr/>
          </p:nvSpPr>
          <p:spPr bwMode="auto">
            <a:xfrm>
              <a:off x="257" y="111"/>
              <a:ext cx="63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553" name="Line 161"/>
            <p:cNvSpPr>
              <a:spLocks noChangeShapeType="1"/>
            </p:cNvSpPr>
            <p:nvPr/>
          </p:nvSpPr>
          <p:spPr bwMode="auto">
            <a:xfrm>
              <a:off x="287" y="630"/>
              <a:ext cx="63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9554" name="Picture 162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" y="742"/>
              <a:ext cx="170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9" grpId="0" animBg="1"/>
      <p:bldP spid="594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Router definitions</a:t>
            </a:r>
            <a:endParaRPr lang="en-US" b="1" dirty="0"/>
          </a:p>
        </p:txBody>
      </p:sp>
      <p:grpSp>
        <p:nvGrpSpPr>
          <p:cNvPr id="3" name="Group 39"/>
          <p:cNvGrpSpPr/>
          <p:nvPr/>
        </p:nvGrpSpPr>
        <p:grpSpPr>
          <a:xfrm>
            <a:off x="3276600" y="2362200"/>
            <a:ext cx="2590800" cy="1956370"/>
            <a:chOff x="3276600" y="2461331"/>
            <a:chExt cx="2590800" cy="1806660"/>
          </a:xfrm>
        </p:grpSpPr>
        <p:grpSp>
          <p:nvGrpSpPr>
            <p:cNvPr id="5" name="Group 13"/>
            <p:cNvGrpSpPr/>
            <p:nvPr/>
          </p:nvGrpSpPr>
          <p:grpSpPr>
            <a:xfrm>
              <a:off x="3276600" y="2743179"/>
              <a:ext cx="2590800" cy="1447784"/>
              <a:chOff x="3276600" y="2593432"/>
              <a:chExt cx="2590800" cy="1697417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V="1">
                <a:off x="3276600" y="3352803"/>
                <a:ext cx="838199" cy="44667"/>
              </a:xfrm>
              <a:prstGeom prst="line">
                <a:avLst/>
              </a:prstGeom>
              <a:ln w="50800" cmpd="dbl">
                <a:headEnd type="triangle" w="med" len="med"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3505200" y="3543300"/>
                <a:ext cx="761999" cy="658211"/>
              </a:xfrm>
              <a:prstGeom prst="line">
                <a:avLst/>
              </a:prstGeom>
              <a:ln w="50800" cmpd="dbl">
                <a:headEnd type="triangle" w="med" len="med"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0800000">
                <a:off x="4800602" y="3581404"/>
                <a:ext cx="761998" cy="709445"/>
              </a:xfrm>
              <a:prstGeom prst="line">
                <a:avLst/>
              </a:prstGeom>
              <a:ln w="50800" cmpd="dbl">
                <a:headEnd type="triangle" w="med" len="med"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0800000" flipV="1">
                <a:off x="4953000" y="2682768"/>
                <a:ext cx="762000" cy="441430"/>
              </a:xfrm>
              <a:prstGeom prst="line">
                <a:avLst/>
              </a:prstGeom>
              <a:ln w="50800" cmpd="dbl">
                <a:headEnd type="triangle" w="med" len="med"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0800000">
                <a:off x="3352800" y="2593432"/>
                <a:ext cx="838200" cy="536026"/>
              </a:xfrm>
              <a:prstGeom prst="line">
                <a:avLst/>
              </a:prstGeom>
              <a:ln w="50800" cmpd="dbl">
                <a:headEnd type="triangle" w="med" len="med"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029200" y="3390900"/>
                <a:ext cx="838200" cy="6570"/>
              </a:xfrm>
              <a:prstGeom prst="line">
                <a:avLst/>
              </a:prstGeom>
              <a:ln w="50800" cmpd="dbl">
                <a:headEnd type="triangle" w="med" len="med"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 rot="5400000">
              <a:off x="4267202" y="2766129"/>
              <a:ext cx="610390" cy="793"/>
            </a:xfrm>
            <a:prstGeom prst="line">
              <a:avLst/>
            </a:prstGeom>
            <a:ln w="50800" cmpd="dbl">
              <a:headEnd type="triangle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267202" y="3962399"/>
              <a:ext cx="610390" cy="793"/>
            </a:xfrm>
            <a:prstGeom prst="line">
              <a:avLst/>
            </a:prstGeom>
            <a:ln w="50800" cmpd="dbl">
              <a:headEnd type="triangle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7"/>
          <p:cNvGrpSpPr/>
          <p:nvPr/>
        </p:nvGrpSpPr>
        <p:grpSpPr>
          <a:xfrm>
            <a:off x="2743200" y="2057400"/>
            <a:ext cx="3441824" cy="2697778"/>
            <a:chOff x="2743200" y="2057400"/>
            <a:chExt cx="3441824" cy="2697778"/>
          </a:xfrm>
        </p:grpSpPr>
        <p:sp>
          <p:nvSpPr>
            <p:cNvPr id="50" name="TextBox 49"/>
            <p:cNvSpPr txBox="1"/>
            <p:nvPr/>
          </p:nvSpPr>
          <p:spPr>
            <a:xfrm>
              <a:off x="4419600" y="205740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1</a:t>
              </a:r>
              <a:endParaRPr lang="en-US" sz="20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715000" y="260246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2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870514" y="321206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3</a:t>
              </a:r>
              <a:endParaRPr lang="en-US" sz="20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86400" y="420266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4</a:t>
              </a:r>
              <a:endParaRPr lang="en-US" sz="20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419600" y="435506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5</a:t>
              </a:r>
              <a:endParaRPr lang="en-US" sz="2000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276600" y="4202668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743200" y="3212068"/>
              <a:ext cx="5581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N-1</a:t>
              </a:r>
              <a:endParaRPr lang="en-US" sz="20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971800" y="2450068"/>
              <a:ext cx="349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N</a:t>
              </a:r>
              <a:endParaRPr lang="en-US" sz="2000" b="1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219200" y="518160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 = number of external router “ports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R = speed (“line rate”) of a port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Router capacity = N x R</a:t>
            </a:r>
          </a:p>
        </p:txBody>
      </p:sp>
      <p:pic>
        <p:nvPicPr>
          <p:cNvPr id="4" name="Picture 5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048000"/>
            <a:ext cx="99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TextBox 74"/>
          <p:cNvSpPr txBox="1"/>
          <p:nvPr/>
        </p:nvSpPr>
        <p:spPr>
          <a:xfrm>
            <a:off x="6477000" y="3134380"/>
            <a:ext cx="1529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F3D8B"/>
                </a:solidFill>
                <a:latin typeface="+mn-lt"/>
              </a:rPr>
              <a:t>R</a:t>
            </a:r>
            <a:r>
              <a:rPr lang="en-US" sz="2800" b="1" dirty="0" smtClean="0">
                <a:solidFill>
                  <a:srgbClr val="8F3D8B"/>
                </a:solidFill>
                <a:latin typeface="+mn-lt"/>
              </a:rPr>
              <a:t> </a:t>
            </a:r>
            <a:r>
              <a:rPr lang="en-US" sz="2000" b="1" i="1" dirty="0" smtClean="0">
                <a:solidFill>
                  <a:srgbClr val="8F3D8B"/>
                </a:solidFill>
                <a:latin typeface="+mn-lt"/>
              </a:rPr>
              <a:t>bits/sec</a:t>
            </a:r>
            <a:endParaRPr lang="en-US" sz="2000" b="1" i="1" dirty="0">
              <a:solidFill>
                <a:srgbClr val="8F3D8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5635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9794A-D215-0E4C-A9E8-B1E7A7EBDEDC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1704975" y="1781175"/>
            <a:ext cx="6534150" cy="40767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1638300" y="1847850"/>
            <a:ext cx="6534150" cy="40767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33350"/>
            <a:ext cx="7772400" cy="1143000"/>
          </a:xfrm>
        </p:spPr>
        <p:txBody>
          <a:bodyPr/>
          <a:lstStyle/>
          <a:p>
            <a:r>
              <a:rPr lang="en-US" sz="3600" dirty="0"/>
              <a:t>The </a:t>
            </a:r>
            <a:r>
              <a:rPr lang="en-US" sz="3600" dirty="0" smtClean="0"/>
              <a:t>Internet version of a Network layer</a:t>
            </a:r>
            <a:endParaRPr lang="en-US" dirty="0"/>
          </a:p>
        </p:txBody>
      </p:sp>
      <p:grpSp>
        <p:nvGrpSpPr>
          <p:cNvPr id="161798" name="Group 6"/>
          <p:cNvGrpSpPr>
            <a:grpSpLocks/>
          </p:cNvGrpSpPr>
          <p:nvPr/>
        </p:nvGrpSpPr>
        <p:grpSpPr bwMode="auto">
          <a:xfrm>
            <a:off x="3713163" y="3479800"/>
            <a:ext cx="1354137" cy="1214438"/>
            <a:chOff x="3967" y="2883"/>
            <a:chExt cx="660" cy="765"/>
          </a:xfrm>
        </p:grpSpPr>
        <p:sp>
          <p:nvSpPr>
            <p:cNvPr id="161799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0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1" name="Text Box 9"/>
            <p:cNvSpPr txBox="1">
              <a:spLocks noChangeArrowheads="1"/>
            </p:cNvSpPr>
            <p:nvPr/>
          </p:nvSpPr>
          <p:spPr bwMode="auto">
            <a:xfrm>
              <a:off x="3967" y="3074"/>
              <a:ext cx="6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forwarding</a:t>
              </a:r>
            </a:p>
            <a:p>
              <a:pPr algn="ctr"/>
              <a:r>
                <a:rPr lang="en-US"/>
                <a:t>table</a:t>
              </a:r>
            </a:p>
          </p:txBody>
        </p:sp>
        <p:sp>
          <p:nvSpPr>
            <p:cNvPr id="161802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3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4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5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6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7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1808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1133475"/>
            <a:ext cx="7534275" cy="438150"/>
          </a:xfrm>
        </p:spPr>
        <p:txBody>
          <a:bodyPr>
            <a:normAutofit lnSpcReduction="10000"/>
          </a:bodyPr>
          <a:lstStyle/>
          <a:p>
            <a:pPr>
              <a:buFont typeface="ZapfDingbats" charset="0"/>
              <a:buNone/>
            </a:pPr>
            <a:r>
              <a:rPr lang="en-US" sz="2400" dirty="0"/>
              <a:t>Host, </a:t>
            </a:r>
            <a:r>
              <a:rPr lang="en-US" sz="2400"/>
              <a:t>router </a:t>
            </a:r>
            <a:r>
              <a:rPr lang="en-US" sz="2400" smtClean="0"/>
              <a:t>network layer </a:t>
            </a:r>
            <a:r>
              <a:rPr lang="en-US" sz="2400" dirty="0"/>
              <a:t>functions:</a:t>
            </a:r>
          </a:p>
        </p:txBody>
      </p:sp>
      <p:sp>
        <p:nvSpPr>
          <p:cNvPr id="161809" name="Line 17"/>
          <p:cNvSpPr>
            <a:spLocks noChangeShapeType="1"/>
          </p:cNvSpPr>
          <p:nvPr/>
        </p:nvSpPr>
        <p:spPr bwMode="auto">
          <a:xfrm flipV="1">
            <a:off x="1628775" y="5410200"/>
            <a:ext cx="6505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0" name="Line 18"/>
          <p:cNvSpPr>
            <a:spLocks noChangeShapeType="1"/>
          </p:cNvSpPr>
          <p:nvPr/>
        </p:nvSpPr>
        <p:spPr bwMode="auto">
          <a:xfrm flipV="1">
            <a:off x="1657350" y="488632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1811" name="Group 19"/>
          <p:cNvGrpSpPr>
            <a:grpSpLocks/>
          </p:cNvGrpSpPr>
          <p:nvPr/>
        </p:nvGrpSpPr>
        <p:grpSpPr bwMode="auto">
          <a:xfrm>
            <a:off x="1836738" y="2667000"/>
            <a:ext cx="1887537" cy="900113"/>
            <a:chOff x="1175" y="1848"/>
            <a:chExt cx="1189" cy="567"/>
          </a:xfrm>
        </p:grpSpPr>
        <p:sp>
          <p:nvSpPr>
            <p:cNvPr id="161812" name="Rectangle 20"/>
            <p:cNvSpPr>
              <a:spLocks noChangeArrowheads="1"/>
            </p:cNvSpPr>
            <p:nvPr/>
          </p:nvSpPr>
          <p:spPr bwMode="auto">
            <a:xfrm>
              <a:off x="1224" y="1848"/>
              <a:ext cx="1140" cy="5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13" name="Rectangle 21"/>
            <p:cNvSpPr>
              <a:spLocks noChangeArrowheads="1"/>
            </p:cNvSpPr>
            <p:nvPr/>
          </p:nvSpPr>
          <p:spPr bwMode="auto">
            <a:xfrm>
              <a:off x="1182" y="1890"/>
              <a:ext cx="1140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14" name="Text Box 22"/>
            <p:cNvSpPr txBox="1">
              <a:spLocks noChangeArrowheads="1"/>
            </p:cNvSpPr>
            <p:nvPr/>
          </p:nvSpPr>
          <p:spPr bwMode="auto">
            <a:xfrm>
              <a:off x="1175" y="1895"/>
              <a:ext cx="1153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Routing protocols</a:t>
              </a:r>
            </a:p>
            <a:p>
              <a:pPr>
                <a:buFontTx/>
                <a:buChar char="•"/>
              </a:pPr>
              <a:r>
                <a:rPr lang="en-US" sz="1600" dirty="0"/>
                <a:t>path selection</a:t>
              </a:r>
            </a:p>
            <a:p>
              <a:pPr>
                <a:buFontTx/>
                <a:buChar char="•"/>
              </a:pPr>
              <a:r>
                <a:rPr lang="en-US" sz="1600" dirty="0"/>
                <a:t>RIP, OSPF, BGP</a:t>
              </a:r>
              <a:endParaRPr lang="en-US" dirty="0"/>
            </a:p>
          </p:txBody>
        </p:sp>
      </p:grpSp>
      <p:sp>
        <p:nvSpPr>
          <p:cNvPr id="161815" name="Freeform 23"/>
          <p:cNvSpPr>
            <a:spLocks/>
          </p:cNvSpPr>
          <p:nvPr/>
        </p:nvSpPr>
        <p:spPr bwMode="auto">
          <a:xfrm>
            <a:off x="3143250" y="3657600"/>
            <a:ext cx="628650" cy="390525"/>
          </a:xfrm>
          <a:custGeom>
            <a:avLst/>
            <a:gdLst>
              <a:gd name="T0" fmla="*/ 0 w 396"/>
              <a:gd name="T1" fmla="*/ 0 h 246"/>
              <a:gd name="T2" fmla="*/ 150 w 396"/>
              <a:gd name="T3" fmla="*/ 186 h 246"/>
              <a:gd name="T4" fmla="*/ 396 w 396"/>
              <a:gd name="T5" fmla="*/ 210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1816" name="Group 24"/>
          <p:cNvGrpSpPr>
            <a:grpSpLocks/>
          </p:cNvGrpSpPr>
          <p:nvPr/>
        </p:nvGrpSpPr>
        <p:grpSpPr bwMode="auto">
          <a:xfrm>
            <a:off x="5092700" y="2576513"/>
            <a:ext cx="3000375" cy="1181100"/>
            <a:chOff x="102" y="1272"/>
            <a:chExt cx="1890" cy="744"/>
          </a:xfrm>
        </p:grpSpPr>
        <p:sp>
          <p:nvSpPr>
            <p:cNvPr id="161817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18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19" name="Text Box 27"/>
            <p:cNvSpPr txBox="1">
              <a:spLocks noChangeArrowheads="1"/>
            </p:cNvSpPr>
            <p:nvPr/>
          </p:nvSpPr>
          <p:spPr bwMode="auto">
            <a:xfrm>
              <a:off x="116" y="1319"/>
              <a:ext cx="1820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IP protocol</a:t>
              </a:r>
            </a:p>
            <a:p>
              <a:pPr>
                <a:buFontTx/>
                <a:buChar char="•"/>
              </a:pPr>
              <a:r>
                <a:rPr lang="en-US" sz="1600"/>
                <a:t>addressing conventions</a:t>
              </a:r>
            </a:p>
            <a:p>
              <a:pPr>
                <a:buFontTx/>
                <a:buChar char="•"/>
              </a:pPr>
              <a:r>
                <a:rPr lang="en-US" sz="1600"/>
                <a:t>datagram format</a:t>
              </a:r>
            </a:p>
            <a:p>
              <a:pPr>
                <a:buFontTx/>
                <a:buChar char="•"/>
              </a:pPr>
              <a:r>
                <a:rPr lang="en-US" sz="1600"/>
                <a:t>packet handling conventions</a:t>
              </a:r>
              <a:endParaRPr lang="en-US"/>
            </a:p>
          </p:txBody>
        </p:sp>
      </p:grpSp>
      <p:grpSp>
        <p:nvGrpSpPr>
          <p:cNvPr id="161820" name="Group 28"/>
          <p:cNvGrpSpPr>
            <a:grpSpLocks/>
          </p:cNvGrpSpPr>
          <p:nvPr/>
        </p:nvGrpSpPr>
        <p:grpSpPr bwMode="auto">
          <a:xfrm>
            <a:off x="5149850" y="3889375"/>
            <a:ext cx="2000250" cy="890588"/>
            <a:chOff x="72" y="1146"/>
            <a:chExt cx="1260" cy="561"/>
          </a:xfrm>
        </p:grpSpPr>
        <p:sp>
          <p:nvSpPr>
            <p:cNvPr id="161821" name="Rectangle 29"/>
            <p:cNvSpPr>
              <a:spLocks noChangeArrowheads="1"/>
            </p:cNvSpPr>
            <p:nvPr/>
          </p:nvSpPr>
          <p:spPr bwMode="auto">
            <a:xfrm>
              <a:off x="114" y="1146"/>
              <a:ext cx="1218" cy="5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22" name="Rectangle 30"/>
            <p:cNvSpPr>
              <a:spLocks noChangeArrowheads="1"/>
            </p:cNvSpPr>
            <p:nvPr/>
          </p:nvSpPr>
          <p:spPr bwMode="auto">
            <a:xfrm>
              <a:off x="72" y="1188"/>
              <a:ext cx="1218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23" name="Text Box 31"/>
            <p:cNvSpPr txBox="1">
              <a:spLocks noChangeArrowheads="1"/>
            </p:cNvSpPr>
            <p:nvPr/>
          </p:nvSpPr>
          <p:spPr bwMode="auto">
            <a:xfrm>
              <a:off x="80" y="1187"/>
              <a:ext cx="1197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ICMP protocol</a:t>
              </a:r>
            </a:p>
            <a:p>
              <a:pPr>
                <a:buFontTx/>
                <a:buChar char="•"/>
              </a:pPr>
              <a:r>
                <a:rPr lang="en-US" sz="1600" dirty="0"/>
                <a:t>error reporting</a:t>
              </a:r>
            </a:p>
            <a:p>
              <a:pPr>
                <a:buFontTx/>
                <a:buChar char="•"/>
              </a:pPr>
              <a:r>
                <a:rPr lang="en-US" sz="1600" dirty="0"/>
                <a:t>router </a:t>
              </a:r>
              <a:r>
                <a:rPr lang="ja-JP" altLang="en-US" sz="1600" dirty="0">
                  <a:latin typeface="Calibri"/>
                </a:rPr>
                <a:t>“</a:t>
              </a:r>
              <a:r>
                <a:rPr lang="en-US" sz="1600" dirty="0"/>
                <a:t>signaling</a:t>
              </a:r>
              <a:r>
                <a:rPr lang="ja-JP" altLang="en-US" sz="1600" dirty="0">
                  <a:latin typeface="Calibri"/>
                </a:rPr>
                <a:t>”</a:t>
              </a:r>
              <a:endParaRPr lang="en-US" dirty="0"/>
            </a:p>
          </p:txBody>
        </p:sp>
      </p:grpSp>
      <p:sp>
        <p:nvSpPr>
          <p:cNvPr id="161824" name="Line 32"/>
          <p:cNvSpPr>
            <a:spLocks noChangeShapeType="1"/>
          </p:cNvSpPr>
          <p:nvPr/>
        </p:nvSpPr>
        <p:spPr bwMode="auto">
          <a:xfrm flipV="1">
            <a:off x="1657350" y="246697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25" name="Text Box 33"/>
          <p:cNvSpPr txBox="1">
            <a:spLocks noChangeArrowheads="1"/>
          </p:cNvSpPr>
          <p:nvPr/>
        </p:nvSpPr>
        <p:spPr bwMode="auto">
          <a:xfrm>
            <a:off x="3098800" y="1993900"/>
            <a:ext cx="2992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Transport layer: TCP, UDP</a:t>
            </a:r>
            <a:endParaRPr lang="en-US"/>
          </a:p>
        </p:txBody>
      </p:sp>
      <p:sp>
        <p:nvSpPr>
          <p:cNvPr id="161826" name="Text Box 34"/>
          <p:cNvSpPr txBox="1">
            <a:spLocks noChangeArrowheads="1"/>
          </p:cNvSpPr>
          <p:nvPr/>
        </p:nvSpPr>
        <p:spPr bwMode="auto">
          <a:xfrm>
            <a:off x="4213225" y="4965700"/>
            <a:ext cx="1217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Link layer</a:t>
            </a:r>
            <a:endParaRPr lang="en-US"/>
          </a:p>
        </p:txBody>
      </p:sp>
      <p:sp>
        <p:nvSpPr>
          <p:cNvPr id="161827" name="Text Box 35"/>
          <p:cNvSpPr txBox="1">
            <a:spLocks noChangeArrowheads="1"/>
          </p:cNvSpPr>
          <p:nvPr/>
        </p:nvSpPr>
        <p:spPr bwMode="auto">
          <a:xfrm>
            <a:off x="4060825" y="5489575"/>
            <a:ext cx="1630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physical layer</a:t>
            </a:r>
            <a:endParaRPr lang="en-US"/>
          </a:p>
        </p:txBody>
      </p:sp>
      <p:sp>
        <p:nvSpPr>
          <p:cNvPr id="161828" name="Text Box 36"/>
          <p:cNvSpPr txBox="1">
            <a:spLocks noChangeArrowheads="1"/>
          </p:cNvSpPr>
          <p:nvPr/>
        </p:nvSpPr>
        <p:spPr bwMode="auto">
          <a:xfrm>
            <a:off x="155575" y="3265488"/>
            <a:ext cx="1416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400">
                <a:solidFill>
                  <a:srgbClr val="FF0000"/>
                </a:solidFill>
              </a:rPr>
              <a:t>Network</a:t>
            </a:r>
          </a:p>
          <a:p>
            <a:pPr algn="r"/>
            <a:r>
              <a:rPr lang="en-US" sz="2400">
                <a:solidFill>
                  <a:srgbClr val="FF0000"/>
                </a:solidFill>
              </a:rPr>
              <a:t>layer</a:t>
            </a:r>
            <a:endParaRPr lang="en-US"/>
          </a:p>
        </p:txBody>
      </p:sp>
      <p:sp>
        <p:nvSpPr>
          <p:cNvPr id="161829" name="Line 37"/>
          <p:cNvSpPr>
            <a:spLocks noChangeShapeType="1"/>
          </p:cNvSpPr>
          <p:nvPr/>
        </p:nvSpPr>
        <p:spPr bwMode="auto">
          <a:xfrm flipV="1">
            <a:off x="1381125" y="2486025"/>
            <a:ext cx="0" cy="742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30" name="Line 38"/>
          <p:cNvSpPr>
            <a:spLocks noChangeShapeType="1"/>
          </p:cNvSpPr>
          <p:nvPr/>
        </p:nvSpPr>
        <p:spPr bwMode="auto">
          <a:xfrm>
            <a:off x="1381125" y="4152900"/>
            <a:ext cx="0" cy="742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7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ChangeArrowheads="1"/>
          </p:cNvSpPr>
          <p:nvPr/>
        </p:nvSpPr>
        <p:spPr bwMode="auto">
          <a:xfrm>
            <a:off x="1466850" y="1560513"/>
            <a:ext cx="6007100" cy="3311525"/>
          </a:xfrm>
          <a:prstGeom prst="rect">
            <a:avLst/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1468438" y="4862513"/>
            <a:ext cx="6002337" cy="635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3154363" y="62103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/>
          <a:lstStyle/>
          <a:p>
            <a:r>
              <a:rPr lang="en-US" sz="3200" dirty="0" smtClean="0">
                <a:latin typeface="Helvetica" charset="0"/>
                <a:ea typeface="ＭＳ Ｐゴシック" charset="0"/>
                <a:cs typeface="ＭＳ Ｐゴシック" charset="0"/>
              </a:rPr>
              <a:t>IPv4 </a:t>
            </a:r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Packet Structure</a:t>
            </a:r>
            <a:b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20 Bytes of Standard Header, then Options</a:t>
            </a:r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1455738" y="5508625"/>
            <a:ext cx="6002337" cy="825500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Line 7"/>
          <p:cNvSpPr>
            <a:spLocks noChangeShapeType="1"/>
          </p:cNvSpPr>
          <p:nvPr/>
        </p:nvSpPr>
        <p:spPr bwMode="auto">
          <a:xfrm flipV="1">
            <a:off x="1525588" y="2289175"/>
            <a:ext cx="594995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Line 8"/>
          <p:cNvSpPr>
            <a:spLocks noChangeShapeType="1"/>
          </p:cNvSpPr>
          <p:nvPr/>
        </p:nvSpPr>
        <p:spPr bwMode="auto">
          <a:xfrm>
            <a:off x="1538288" y="2990850"/>
            <a:ext cx="595471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Line 9"/>
          <p:cNvSpPr>
            <a:spLocks noChangeShapeType="1"/>
          </p:cNvSpPr>
          <p:nvPr/>
        </p:nvSpPr>
        <p:spPr bwMode="auto">
          <a:xfrm>
            <a:off x="1538288" y="3638550"/>
            <a:ext cx="59563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Line 10"/>
          <p:cNvSpPr>
            <a:spLocks noChangeShapeType="1"/>
          </p:cNvSpPr>
          <p:nvPr/>
        </p:nvSpPr>
        <p:spPr bwMode="auto">
          <a:xfrm>
            <a:off x="4432300" y="1585913"/>
            <a:ext cx="1588" cy="20272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Line 11"/>
          <p:cNvSpPr>
            <a:spLocks noChangeShapeType="1"/>
          </p:cNvSpPr>
          <p:nvPr/>
        </p:nvSpPr>
        <p:spPr bwMode="auto">
          <a:xfrm>
            <a:off x="2959100" y="1620838"/>
            <a:ext cx="1588" cy="6588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Line 12"/>
          <p:cNvSpPr>
            <a:spLocks noChangeShapeType="1"/>
          </p:cNvSpPr>
          <p:nvPr/>
        </p:nvSpPr>
        <p:spPr bwMode="auto">
          <a:xfrm>
            <a:off x="2235200" y="1620838"/>
            <a:ext cx="1588" cy="6588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Rectangle 13"/>
          <p:cNvSpPr>
            <a:spLocks noChangeArrowheads="1"/>
          </p:cNvSpPr>
          <p:nvPr/>
        </p:nvSpPr>
        <p:spPr bwMode="auto">
          <a:xfrm>
            <a:off x="1488102" y="1670050"/>
            <a:ext cx="736957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4-bit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Version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41" name="Rectangle 14"/>
          <p:cNvSpPr>
            <a:spLocks noChangeArrowheads="1"/>
          </p:cNvSpPr>
          <p:nvPr/>
        </p:nvSpPr>
        <p:spPr bwMode="auto">
          <a:xfrm>
            <a:off x="2237564" y="1592263"/>
            <a:ext cx="731872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4-bit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Header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Length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42" name="Rectangle 15"/>
          <p:cNvSpPr>
            <a:spLocks noChangeArrowheads="1"/>
          </p:cNvSpPr>
          <p:nvPr/>
        </p:nvSpPr>
        <p:spPr bwMode="auto">
          <a:xfrm>
            <a:off x="3035949" y="1592263"/>
            <a:ext cx="1287751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8-bit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Type of Service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(TOS)</a:t>
            </a:r>
          </a:p>
        </p:txBody>
      </p:sp>
      <p:sp>
        <p:nvSpPr>
          <p:cNvPr id="48143" name="Rectangle 16"/>
          <p:cNvSpPr>
            <a:spLocks noChangeArrowheads="1"/>
          </p:cNvSpPr>
          <p:nvPr/>
        </p:nvSpPr>
        <p:spPr bwMode="auto">
          <a:xfrm>
            <a:off x="4592638" y="1763713"/>
            <a:ext cx="238787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dirty="0">
                <a:solidFill>
                  <a:schemeClr val="accent2"/>
                </a:solidFill>
                <a:latin typeface="Calibri"/>
              </a:rPr>
              <a:t>16-bit Total Length (Bytes)</a:t>
            </a:r>
            <a:endParaRPr lang="en-US" sz="140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48144" name="Rectangle 17"/>
          <p:cNvSpPr>
            <a:spLocks noChangeArrowheads="1"/>
          </p:cNvSpPr>
          <p:nvPr/>
        </p:nvSpPr>
        <p:spPr bwMode="auto">
          <a:xfrm>
            <a:off x="2144713" y="2493963"/>
            <a:ext cx="18859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Calibri"/>
              </a:rPr>
              <a:t>16-bit Identification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45" name="Line 18"/>
          <p:cNvSpPr>
            <a:spLocks noChangeShapeType="1"/>
          </p:cNvSpPr>
          <p:nvPr/>
        </p:nvSpPr>
        <p:spPr bwMode="auto">
          <a:xfrm>
            <a:off x="5092700" y="2319338"/>
            <a:ext cx="1588" cy="6588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6" name="Rectangle 19"/>
          <p:cNvSpPr>
            <a:spLocks noChangeArrowheads="1"/>
          </p:cNvSpPr>
          <p:nvPr/>
        </p:nvSpPr>
        <p:spPr bwMode="auto">
          <a:xfrm>
            <a:off x="4491299" y="2379663"/>
            <a:ext cx="547164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3-bit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Flags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47" name="Rectangle 20"/>
          <p:cNvSpPr>
            <a:spLocks noChangeArrowheads="1"/>
          </p:cNvSpPr>
          <p:nvPr/>
        </p:nvSpPr>
        <p:spPr bwMode="auto">
          <a:xfrm>
            <a:off x="5153025" y="2511425"/>
            <a:ext cx="208069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Calibri"/>
              </a:rPr>
              <a:t>13-bit Fragment Offset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48" name="Line 21"/>
          <p:cNvSpPr>
            <a:spLocks noChangeShapeType="1"/>
          </p:cNvSpPr>
          <p:nvPr/>
        </p:nvSpPr>
        <p:spPr bwMode="auto">
          <a:xfrm>
            <a:off x="3022600" y="3017838"/>
            <a:ext cx="1588" cy="6016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9" name="Rectangle 22"/>
          <p:cNvSpPr>
            <a:spLocks noChangeArrowheads="1"/>
          </p:cNvSpPr>
          <p:nvPr/>
        </p:nvSpPr>
        <p:spPr bwMode="auto">
          <a:xfrm>
            <a:off x="1708430" y="3052763"/>
            <a:ext cx="1121803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8-bit Time to 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Live (TTL)</a:t>
            </a:r>
          </a:p>
        </p:txBody>
      </p:sp>
      <p:sp>
        <p:nvSpPr>
          <p:cNvPr id="48150" name="Rectangle 23"/>
          <p:cNvSpPr>
            <a:spLocks noChangeArrowheads="1"/>
          </p:cNvSpPr>
          <p:nvPr/>
        </p:nvSpPr>
        <p:spPr bwMode="auto">
          <a:xfrm>
            <a:off x="3000375" y="3149600"/>
            <a:ext cx="132428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dirty="0">
                <a:solidFill>
                  <a:schemeClr val="accent2"/>
                </a:solidFill>
                <a:latin typeface="Calibri"/>
              </a:rPr>
              <a:t>8-bit Protocol</a:t>
            </a:r>
            <a:endParaRPr lang="en-US" sz="1400" b="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48151" name="Rectangle 24"/>
          <p:cNvSpPr>
            <a:spLocks noChangeArrowheads="1"/>
          </p:cNvSpPr>
          <p:nvPr/>
        </p:nvSpPr>
        <p:spPr bwMode="auto">
          <a:xfrm>
            <a:off x="4710113" y="3167063"/>
            <a:ext cx="223088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Calibri"/>
              </a:rPr>
              <a:t>16-bit Header Checksum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52" name="Line 25"/>
          <p:cNvSpPr>
            <a:spLocks noChangeShapeType="1"/>
          </p:cNvSpPr>
          <p:nvPr/>
        </p:nvSpPr>
        <p:spPr bwMode="auto">
          <a:xfrm>
            <a:off x="1525588" y="4286250"/>
            <a:ext cx="596741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3" name="Rectangle 26"/>
          <p:cNvSpPr>
            <a:spLocks noChangeArrowheads="1"/>
          </p:cNvSpPr>
          <p:nvPr/>
        </p:nvSpPr>
        <p:spPr bwMode="auto">
          <a:xfrm>
            <a:off x="3201988" y="3810000"/>
            <a:ext cx="2213147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dirty="0">
                <a:solidFill>
                  <a:schemeClr val="accent2"/>
                </a:solidFill>
                <a:latin typeface="Calibri"/>
              </a:rPr>
              <a:t>32-bit Source IP Address</a:t>
            </a:r>
            <a:endParaRPr lang="en-US" sz="140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48154" name="Rectangle 27"/>
          <p:cNvSpPr>
            <a:spLocks noChangeArrowheads="1"/>
          </p:cNvSpPr>
          <p:nvPr/>
        </p:nvSpPr>
        <p:spPr bwMode="auto">
          <a:xfrm>
            <a:off x="3032125" y="4435475"/>
            <a:ext cx="260177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dirty="0">
                <a:solidFill>
                  <a:schemeClr val="accent2"/>
                </a:solidFill>
                <a:latin typeface="Calibri"/>
              </a:rPr>
              <a:t>32-bit Destination IP Address</a:t>
            </a:r>
            <a:endParaRPr lang="en-US" sz="1400" b="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48155" name="Rectangle 28"/>
          <p:cNvSpPr>
            <a:spLocks noChangeArrowheads="1"/>
          </p:cNvSpPr>
          <p:nvPr/>
        </p:nvSpPr>
        <p:spPr bwMode="auto">
          <a:xfrm>
            <a:off x="3783013" y="5116513"/>
            <a:ext cx="1462841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Calibri"/>
              </a:rPr>
              <a:t>Options (if any)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56" name="Rectangle 29"/>
          <p:cNvSpPr>
            <a:spLocks noChangeArrowheads="1"/>
          </p:cNvSpPr>
          <p:nvPr/>
        </p:nvSpPr>
        <p:spPr bwMode="auto">
          <a:xfrm>
            <a:off x="4037013" y="5853113"/>
            <a:ext cx="841277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Calibri"/>
              </a:rPr>
              <a:t>Payload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78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(Packet) Network Tasks One-by-One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Read packet correctly</a:t>
            </a:r>
          </a:p>
          <a:p>
            <a:r>
              <a:rPr lang="en-US" dirty="0" smtClean="0"/>
              <a:t>Get packet to the destination</a:t>
            </a:r>
          </a:p>
          <a:p>
            <a:r>
              <a:rPr lang="en-US" dirty="0" smtClean="0"/>
              <a:t>Get responses to the packet back to source</a:t>
            </a:r>
          </a:p>
          <a:p>
            <a:r>
              <a:rPr lang="en-US" dirty="0" smtClean="0"/>
              <a:t>Carry data</a:t>
            </a:r>
          </a:p>
          <a:p>
            <a:r>
              <a:rPr lang="en-US" dirty="0" smtClean="0"/>
              <a:t>Tell host what to do with packet once arrived</a:t>
            </a:r>
          </a:p>
          <a:p>
            <a:r>
              <a:rPr lang="en-US" dirty="0" smtClean="0"/>
              <a:t>Specify any special network handling of the packet</a:t>
            </a:r>
          </a:p>
          <a:p>
            <a:r>
              <a:rPr lang="en-US" dirty="0" smtClean="0"/>
              <a:t>Deal with problems that arise along the path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48D89-58AB-BC45-AE0C-6A5235B6E242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07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1A642F3-BDC5-284F-AEE1-BE056EB78D9A}" type="slidenum">
              <a:rPr lang="en-US" sz="1400" b="0">
                <a:latin typeface="Times New Roman" charset="0"/>
              </a:rPr>
              <a:pPr eaLnBrk="1" hangingPunct="1"/>
              <a:t>93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4201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Reading Packet Correctly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915" y="2320024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Calibri"/>
              </a:rPr>
              <a:t>Version number (4 bits)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Indicates the version of the IP protocol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Necessary to know what other fields to expect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Typically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4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(for IPv4), and sometimes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6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(for IPv6)</a:t>
            </a:r>
          </a:p>
          <a:p>
            <a:r>
              <a:rPr lang="en-US" dirty="0">
                <a:latin typeface="Calibri"/>
              </a:rPr>
              <a:t>Header length (4 bits)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Number of 32-bit words in the header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Typically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5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(for a 20-byte IPv4 header)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Can be more when IP </a:t>
            </a:r>
            <a:r>
              <a:rPr lang="en-US" dirty="0">
                <a:solidFill>
                  <a:srgbClr val="F47A00"/>
                </a:solidFill>
                <a:latin typeface="Calibri"/>
                <a:ea typeface="Calibri"/>
                <a:cs typeface="Calibri"/>
              </a:rPr>
              <a:t>options </a:t>
            </a:r>
            <a:r>
              <a:rPr lang="en-US" dirty="0">
                <a:latin typeface="Calibri"/>
                <a:ea typeface="Calibri"/>
                <a:cs typeface="Calibri"/>
              </a:rPr>
              <a:t>are </a:t>
            </a:r>
            <a:r>
              <a:rPr lang="en-US" dirty="0" smtClean="0">
                <a:latin typeface="Calibri"/>
                <a:ea typeface="Calibri"/>
                <a:cs typeface="Calibri"/>
              </a:rPr>
              <a:t>used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</a:rPr>
              <a:t>Total length (16 bits)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/>
                <a:ea typeface="Calibri"/>
                <a:cs typeface="Calibri"/>
              </a:rPr>
              <a:t>Number of bytes in the packet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/>
                <a:ea typeface="Calibri"/>
                <a:cs typeface="Calibri"/>
              </a:rPr>
              <a:t>Maximum size is 65,535 bytes (2</a:t>
            </a:r>
            <a:r>
              <a:rPr lang="en-US" baseline="30000" dirty="0" smtClean="0">
                <a:latin typeface="Calibri"/>
                <a:ea typeface="Calibri"/>
                <a:cs typeface="Calibri"/>
              </a:rPr>
              <a:t>16</a:t>
            </a:r>
            <a:r>
              <a:rPr lang="en-US" dirty="0" smtClean="0">
                <a:latin typeface="Calibri"/>
                <a:ea typeface="Calibri"/>
                <a:cs typeface="Calibri"/>
              </a:rPr>
              <a:t> -1)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/>
                <a:ea typeface="Calibri"/>
                <a:cs typeface="Calibri"/>
              </a:rPr>
              <a:t>… though underlying links may impose smaller limits</a:t>
            </a:r>
            <a:br>
              <a:rPr lang="en-US" dirty="0" smtClean="0">
                <a:latin typeface="Calibri"/>
                <a:ea typeface="Calibri"/>
                <a:cs typeface="Calibri"/>
              </a:rPr>
            </a:br>
            <a:endParaRPr lang="en-US" dirty="0" smtClean="0">
              <a:latin typeface="Calibri"/>
              <a:ea typeface="Calibri"/>
              <a:cs typeface="Calibri"/>
            </a:endParaRPr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pPr lvl="1"/>
            <a:endParaRPr lang="en-US" dirty="0">
              <a:latin typeface="Calibri"/>
              <a:ea typeface="Calibri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10271" y="130138"/>
            <a:ext cx="3140260" cy="2369746"/>
            <a:chOff x="5910271" y="130138"/>
            <a:chExt cx="3140260" cy="236974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795825" y="74184"/>
            <a:ext cx="1027542" cy="491760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rmAutofit lnSpcReduction="10000"/>
          </a:bodyPr>
          <a:lstStyle/>
          <a:p>
            <a:endParaRPr lang="en-US"/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7455700" y="74184"/>
            <a:ext cx="1620354" cy="491760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79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build="p"/>
      <p:bldP spid="32" grpId="0" uiExpand="1" animBg="1"/>
      <p:bldP spid="33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4430486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Getting Packet to Destination and Back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Two IP addresses</a:t>
            </a:r>
          </a:p>
          <a:p>
            <a:pPr lvl="1"/>
            <a:r>
              <a:rPr lang="en-US" dirty="0" smtClean="0"/>
              <a:t>Source IP address (32 bits)</a:t>
            </a:r>
          </a:p>
          <a:p>
            <a:pPr lvl="1"/>
            <a:r>
              <a:rPr lang="en-US" dirty="0" smtClean="0"/>
              <a:t>Destination IP address (32 bits)</a:t>
            </a:r>
          </a:p>
          <a:p>
            <a:r>
              <a:rPr lang="en-US" dirty="0" smtClean="0"/>
              <a:t>Destination address</a:t>
            </a:r>
          </a:p>
          <a:p>
            <a:pPr lvl="1"/>
            <a:r>
              <a:rPr lang="en-US" dirty="0" smtClean="0"/>
              <a:t>Unique identifier/locator for the receiving host</a:t>
            </a:r>
          </a:p>
          <a:p>
            <a:pPr lvl="1"/>
            <a:r>
              <a:rPr lang="en-US" dirty="0" smtClean="0"/>
              <a:t>Allows each node to make forwarding decisions</a:t>
            </a:r>
          </a:p>
          <a:p>
            <a:r>
              <a:rPr lang="en-US" dirty="0" smtClean="0"/>
              <a:t>Source address</a:t>
            </a:r>
          </a:p>
          <a:p>
            <a:pPr lvl="1"/>
            <a:r>
              <a:rPr lang="en-US" dirty="0" smtClean="0"/>
              <a:t>Unique identifier/locator for the sending host</a:t>
            </a:r>
          </a:p>
          <a:p>
            <a:pPr lvl="1"/>
            <a:r>
              <a:rPr lang="en-US" dirty="0" smtClean="0"/>
              <a:t>Recipient can decide whether to accept packet</a:t>
            </a:r>
          </a:p>
          <a:p>
            <a:pPr lvl="1"/>
            <a:r>
              <a:rPr lang="en-US" dirty="0" smtClean="0"/>
              <a:t>Enables recipient to send a reply back to source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48D89-58AB-BC45-AE0C-6A5235B6E242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10271" y="130138"/>
            <a:ext cx="3140260" cy="2369746"/>
            <a:chOff x="5910271" y="130138"/>
            <a:chExt cx="3140260" cy="2369746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5" name="Oval 30"/>
          <p:cNvSpPr>
            <a:spLocks noChangeArrowheads="1"/>
          </p:cNvSpPr>
          <p:nvPr/>
        </p:nvSpPr>
        <p:spPr bwMode="auto">
          <a:xfrm>
            <a:off x="5598159" y="1162518"/>
            <a:ext cx="3545841" cy="611548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4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4BF9926-CE1C-3E44-AF15-3D5CF34E20DD}" type="slidenum">
              <a:rPr lang="en-US" sz="1400" b="0">
                <a:latin typeface="Times New Roman" charset="0"/>
              </a:rPr>
              <a:pPr eaLnBrk="1" hangingPunct="1"/>
              <a:t>95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Telling Host How to Handle Packet</a:t>
            </a: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59450"/>
            <a:ext cx="8458200" cy="28622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/>
              </a:rPr>
              <a:t>Protocol (8 bits)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Identifies the higher-level </a:t>
            </a:r>
            <a:r>
              <a:rPr lang="en-US" dirty="0" smtClean="0">
                <a:latin typeface="Calibri"/>
                <a:ea typeface="Calibri"/>
                <a:cs typeface="Calibri"/>
              </a:rPr>
              <a:t>protocol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Important for </a:t>
            </a:r>
            <a:r>
              <a:rPr lang="en-US" dirty="0" err="1">
                <a:latin typeface="Calibri"/>
                <a:ea typeface="Calibri"/>
                <a:cs typeface="Calibri"/>
              </a:rPr>
              <a:t>demultiplexing</a:t>
            </a:r>
            <a:r>
              <a:rPr lang="en-US" dirty="0">
                <a:latin typeface="Calibri"/>
                <a:ea typeface="Calibri"/>
                <a:cs typeface="Calibri"/>
              </a:rPr>
              <a:t> at receiving </a:t>
            </a:r>
            <a:r>
              <a:rPr lang="en-US" dirty="0" smtClean="0">
                <a:latin typeface="Calibri"/>
                <a:ea typeface="Calibri"/>
                <a:cs typeface="Calibri"/>
              </a:rPr>
              <a:t>host</a:t>
            </a:r>
          </a:p>
          <a:p>
            <a:r>
              <a:rPr lang="en-US" dirty="0" smtClean="0">
                <a:latin typeface="Calibri"/>
                <a:ea typeface="Calibri"/>
                <a:cs typeface="Calibri"/>
              </a:rPr>
              <a:t>Most common examples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E.g.,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6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for the Transmission Control Protocol (TCP)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E.g.,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17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for the User Datagram Protocol (UDP</a:t>
            </a:r>
            <a:r>
              <a:rPr lang="en-US" altLang="ja-JP" dirty="0" smtClean="0">
                <a:latin typeface="Calibri"/>
                <a:ea typeface="Calibri"/>
                <a:cs typeface="Calibri"/>
              </a:rPr>
              <a:t>)</a:t>
            </a:r>
            <a:endParaRPr lang="en-US" altLang="ja-JP" dirty="0">
              <a:latin typeface="Calibri"/>
              <a:ea typeface="Calibri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68475" y="5142706"/>
            <a:ext cx="5607050" cy="2427288"/>
            <a:chOff x="1806575" y="4343400"/>
            <a:chExt cx="5607050" cy="2427288"/>
          </a:xfrm>
        </p:grpSpPr>
        <p:sp>
          <p:nvSpPr>
            <p:cNvPr id="82948" name="Text Box 4"/>
            <p:cNvSpPr txBox="1">
              <a:spLocks noChangeArrowheads="1"/>
            </p:cNvSpPr>
            <p:nvPr/>
          </p:nvSpPr>
          <p:spPr bwMode="auto">
            <a:xfrm>
              <a:off x="1806575" y="4811713"/>
              <a:ext cx="1958975" cy="396875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IP header</a:t>
              </a:r>
            </a:p>
          </p:txBody>
        </p:sp>
        <p:sp>
          <p:nvSpPr>
            <p:cNvPr id="82949" name="Text Box 5"/>
            <p:cNvSpPr txBox="1">
              <a:spLocks noChangeArrowheads="1"/>
            </p:cNvSpPr>
            <p:nvPr/>
          </p:nvSpPr>
          <p:spPr bwMode="auto">
            <a:xfrm>
              <a:off x="5378450" y="4811713"/>
              <a:ext cx="2035175" cy="396875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IP header</a:t>
              </a:r>
            </a:p>
          </p:txBody>
        </p:sp>
        <p:sp>
          <p:nvSpPr>
            <p:cNvPr id="82950" name="Text Box 6"/>
            <p:cNvSpPr txBox="1">
              <a:spLocks noChangeArrowheads="1"/>
            </p:cNvSpPr>
            <p:nvPr/>
          </p:nvSpPr>
          <p:spPr bwMode="auto">
            <a:xfrm>
              <a:off x="1806575" y="5195888"/>
              <a:ext cx="1957388" cy="39687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TCP header</a:t>
              </a:r>
            </a:p>
          </p:txBody>
        </p:sp>
        <p:sp>
          <p:nvSpPr>
            <p:cNvPr id="82951" name="Text Box 7"/>
            <p:cNvSpPr txBox="1">
              <a:spLocks noChangeArrowheads="1"/>
            </p:cNvSpPr>
            <p:nvPr/>
          </p:nvSpPr>
          <p:spPr bwMode="auto">
            <a:xfrm>
              <a:off x="5378450" y="5195888"/>
              <a:ext cx="2033588" cy="39687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UDP header</a:t>
              </a:r>
            </a:p>
          </p:txBody>
        </p:sp>
        <p:sp>
          <p:nvSpPr>
            <p:cNvPr id="82952" name="Rectangle 8"/>
            <p:cNvSpPr>
              <a:spLocks noChangeArrowheads="1"/>
            </p:cNvSpPr>
            <p:nvPr/>
          </p:nvSpPr>
          <p:spPr bwMode="auto">
            <a:xfrm>
              <a:off x="1806575" y="5580063"/>
              <a:ext cx="1958975" cy="119062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3" name="Rectangle 9"/>
            <p:cNvSpPr>
              <a:spLocks noChangeArrowheads="1"/>
            </p:cNvSpPr>
            <p:nvPr/>
          </p:nvSpPr>
          <p:spPr bwMode="auto">
            <a:xfrm>
              <a:off x="5340350" y="5580063"/>
              <a:ext cx="2073275" cy="119062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4" name="Text Box 10"/>
            <p:cNvSpPr txBox="1">
              <a:spLocks noChangeArrowheads="1"/>
            </p:cNvSpPr>
            <p:nvPr/>
          </p:nvSpPr>
          <p:spPr bwMode="auto">
            <a:xfrm>
              <a:off x="1949450" y="4343400"/>
              <a:ext cx="170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/>
                <a:t>protocol=6</a:t>
              </a:r>
            </a:p>
          </p:txBody>
        </p:sp>
        <p:sp>
          <p:nvSpPr>
            <p:cNvPr id="82955" name="Text Box 11"/>
            <p:cNvSpPr txBox="1">
              <a:spLocks noChangeArrowheads="1"/>
            </p:cNvSpPr>
            <p:nvPr/>
          </p:nvSpPr>
          <p:spPr bwMode="auto">
            <a:xfrm>
              <a:off x="5410200" y="4343400"/>
              <a:ext cx="18605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/>
                <a:t>protocol=17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10271" y="130138"/>
            <a:ext cx="3140260" cy="2369746"/>
            <a:chOff x="5910271" y="130138"/>
            <a:chExt cx="3140260" cy="2369746"/>
          </a:xfrm>
        </p:grpSpPr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8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0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3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34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5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6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9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0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41" name="Oval 30"/>
          <p:cNvSpPr>
            <a:spLocks noChangeArrowheads="1"/>
          </p:cNvSpPr>
          <p:nvPr/>
        </p:nvSpPr>
        <p:spPr bwMode="auto">
          <a:xfrm>
            <a:off x="6736091" y="853592"/>
            <a:ext cx="716256" cy="295529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2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  <p:bldP spid="41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1A642F3-BDC5-284F-AEE1-BE056EB78D9A}" type="slidenum">
              <a:rPr lang="en-US" sz="1400" b="0">
                <a:latin typeface="Times New Roman" charset="0"/>
              </a:rPr>
              <a:pPr eaLnBrk="1" hangingPunct="1"/>
              <a:t>96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Special Handling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alibri"/>
              </a:rPr>
              <a:t>Type</a:t>
            </a:r>
            <a:r>
              <a:rPr lang="en-US" dirty="0">
                <a:latin typeface="Calibri"/>
              </a:rPr>
              <a:t>-of-Service (8 bits)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Allow packets to be treated differently based on needs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E.g., low delay for audio, high bandwidth for bulk </a:t>
            </a:r>
            <a:r>
              <a:rPr lang="en-US" dirty="0" smtClean="0">
                <a:latin typeface="Calibri"/>
                <a:ea typeface="Calibri"/>
                <a:cs typeface="Calibri"/>
              </a:rPr>
              <a:t>transfer</a:t>
            </a:r>
          </a:p>
          <a:p>
            <a:pPr lvl="1"/>
            <a:r>
              <a:rPr lang="en-US" dirty="0" smtClean="0">
                <a:latin typeface="Calibri"/>
                <a:ea typeface="Calibri"/>
                <a:cs typeface="Calibri"/>
              </a:rPr>
              <a:t>Has been redefined several times</a:t>
            </a:r>
          </a:p>
          <a:p>
            <a:r>
              <a:rPr lang="en-US" dirty="0" smtClean="0">
                <a:latin typeface="Calibri"/>
                <a:ea typeface="Calibri"/>
                <a:cs typeface="Calibri"/>
              </a:rPr>
              <a:t>Options</a:t>
            </a:r>
          </a:p>
          <a:p>
            <a:pPr lvl="1"/>
            <a:endParaRPr lang="en-US" dirty="0">
              <a:latin typeface="Calibri"/>
              <a:ea typeface="Calibri"/>
              <a:cs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10271" y="130138"/>
            <a:ext cx="3140260" cy="2369746"/>
            <a:chOff x="5910271" y="130138"/>
            <a:chExt cx="3140260" cy="236974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6717153" y="135911"/>
            <a:ext cx="745133" cy="363835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5787571" y="1651001"/>
            <a:ext cx="3262960" cy="544286"/>
          </a:xfrm>
          <a:prstGeom prst="ellipse">
            <a:avLst/>
          </a:prstGeom>
          <a:noFill/>
          <a:ln w="31750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build="p"/>
      <p:bldP spid="32" grpId="0" animBg="1"/>
      <p:bldP spid="33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Header Corrupted: </a:t>
            </a:r>
            <a:r>
              <a:rPr lang="en-US" b="1" dirty="0" smtClean="0">
                <a:solidFill>
                  <a:srgbClr val="F47A00"/>
                </a:solidFill>
              </a:rPr>
              <a:t>Checksum</a:t>
            </a:r>
          </a:p>
          <a:p>
            <a:pPr lvl="1"/>
            <a:endParaRPr lang="en-US" b="1" dirty="0" smtClean="0">
              <a:solidFill>
                <a:srgbClr val="F47A00"/>
              </a:solidFill>
            </a:endParaRPr>
          </a:p>
          <a:p>
            <a:r>
              <a:rPr lang="en-US" dirty="0"/>
              <a:t>Loop: </a:t>
            </a:r>
            <a:r>
              <a:rPr lang="en-US" b="1" dirty="0">
                <a:solidFill>
                  <a:schemeClr val="accent1"/>
                </a:solidFill>
              </a:rPr>
              <a:t>TTL</a:t>
            </a:r>
          </a:p>
          <a:p>
            <a:pPr lvl="1"/>
            <a:endParaRPr lang="en-US" dirty="0"/>
          </a:p>
          <a:p>
            <a:r>
              <a:rPr lang="en-US" dirty="0" smtClean="0"/>
              <a:t>Packet too large: </a:t>
            </a:r>
            <a:r>
              <a:rPr lang="en-US" b="1" dirty="0" smtClean="0">
                <a:solidFill>
                  <a:srgbClr val="F47A00"/>
                </a:solidFill>
              </a:rPr>
              <a:t>Fragmentation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48D89-58AB-BC45-AE0C-6A5235B6E242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58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Header Corruption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988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Checksum (16 bits)</a:t>
            </a:r>
          </a:p>
          <a:p>
            <a:pPr lvl="1"/>
            <a:r>
              <a:rPr lang="en-US" dirty="0"/>
              <a:t>Particular form of checksum over packet </a:t>
            </a:r>
            <a:r>
              <a:rPr lang="en-US" dirty="0" smtClean="0"/>
              <a:t>header</a:t>
            </a:r>
          </a:p>
          <a:p>
            <a:pPr lvl="1"/>
            <a:endParaRPr lang="en-US" dirty="0"/>
          </a:p>
          <a:p>
            <a:r>
              <a:rPr lang="en-US" dirty="0"/>
              <a:t>If not correct, router discards packets</a:t>
            </a:r>
          </a:p>
          <a:p>
            <a:pPr lvl="1"/>
            <a:r>
              <a:rPr lang="en-US" dirty="0"/>
              <a:t>So it doesn’t act on bogus </a:t>
            </a:r>
            <a:r>
              <a:rPr lang="en-US" dirty="0" smtClean="0"/>
              <a:t>information</a:t>
            </a:r>
          </a:p>
          <a:p>
            <a:pPr lvl="1"/>
            <a:endParaRPr lang="en-US" dirty="0"/>
          </a:p>
          <a:p>
            <a:r>
              <a:rPr lang="en-US" dirty="0"/>
              <a:t>Checksum recalculated at every router</a:t>
            </a:r>
          </a:p>
          <a:p>
            <a:pPr lvl="1"/>
            <a:r>
              <a:rPr lang="en-US" b="1" dirty="0">
                <a:solidFill>
                  <a:srgbClr val="F47A00"/>
                </a:solidFill>
              </a:rPr>
              <a:t>Why?</a:t>
            </a:r>
          </a:p>
          <a:p>
            <a:pPr lvl="1"/>
            <a:r>
              <a:rPr lang="en-US" b="1" dirty="0">
                <a:solidFill>
                  <a:srgbClr val="F47A00"/>
                </a:solidFill>
              </a:rPr>
              <a:t>Why include TTL?</a:t>
            </a:r>
          </a:p>
          <a:p>
            <a:pPr lvl="1"/>
            <a:r>
              <a:rPr lang="en-US" b="1" dirty="0">
                <a:solidFill>
                  <a:srgbClr val="F47A00"/>
                </a:solidFill>
              </a:rPr>
              <a:t>Why only header?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48D89-58AB-BC45-AE0C-6A5235B6E242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910271" y="130138"/>
            <a:ext cx="3140260" cy="2369746"/>
            <a:chOff x="5910271" y="130138"/>
            <a:chExt cx="3140260" cy="2369746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4" name="Oval 31"/>
          <p:cNvSpPr>
            <a:spLocks noChangeArrowheads="1"/>
          </p:cNvSpPr>
          <p:nvPr/>
        </p:nvSpPr>
        <p:spPr bwMode="auto">
          <a:xfrm>
            <a:off x="7459816" y="833890"/>
            <a:ext cx="1580833" cy="328628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34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6A1FB5E-DA7A-E942-B2E2-412B142BC0C7}" type="slidenum">
              <a:rPr lang="en-US" sz="1400" b="0">
                <a:latin typeface="Times New Roman" charset="0"/>
              </a:rPr>
              <a:pPr eaLnBrk="1" hangingPunct="1"/>
              <a:t>99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r>
              <a:rPr lang="en-US" sz="5400" baseline="-25000" dirty="0" smtClean="0">
                <a:latin typeface="Helvetica" charset="0"/>
                <a:ea typeface="ＭＳ Ｐゴシック" charset="0"/>
                <a:cs typeface="ＭＳ Ｐゴシック" charset="0"/>
              </a:rPr>
              <a:t>Preventing Loops</a:t>
            </a:r>
            <a:br>
              <a:rPr lang="en-US" sz="5400" baseline="-25000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700" baseline="-25000" dirty="0" smtClean="0">
                <a:latin typeface="Helvetica" charset="0"/>
                <a:ea typeface="ＭＳ Ｐゴシック" charset="0"/>
                <a:cs typeface="ＭＳ Ｐゴシック" charset="0"/>
              </a:rPr>
              <a:t>(aka</a:t>
            </a:r>
            <a:r>
              <a:rPr lang="en-US" sz="27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700" baseline="-25000" dirty="0">
                <a:latin typeface="Helvetica" charset="0"/>
                <a:ea typeface="ＭＳ Ｐゴシック" charset="0"/>
                <a:cs typeface="ＭＳ Ｐゴシック" charset="0"/>
              </a:rPr>
              <a:t>Internet Zombie plan</a:t>
            </a:r>
            <a:r>
              <a:rPr lang="en-US" sz="2700" baseline="-25000" dirty="0" smtClean="0">
                <a:latin typeface="Helvetica" charset="0"/>
                <a:ea typeface="ＭＳ Ｐゴシック" charset="0"/>
                <a:cs typeface="ＭＳ Ｐゴシック" charset="0"/>
              </a:rPr>
              <a:t>)</a:t>
            </a:r>
            <a:endParaRPr lang="en-US" sz="2700" baseline="-250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65636" name="Picture 4"/>
          <p:cNvPicPr>
            <a:picLocks noChangeArrowheads="1"/>
          </p:cNvPicPr>
          <p:nvPr/>
        </p:nvPicPr>
        <p:blipFill>
          <a:blip r:embed="rId3">
            <a:lum bright="6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3697270"/>
            <a:ext cx="6096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5637" name="Picture 5"/>
          <p:cNvPicPr>
            <a:picLocks noChangeArrowheads="1"/>
          </p:cNvPicPr>
          <p:nvPr/>
        </p:nvPicPr>
        <p:blipFill>
          <a:blip r:embed="rId3">
            <a:lum bright="6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3697270"/>
            <a:ext cx="6096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5638" name="Picture 6"/>
          <p:cNvPicPr>
            <a:picLocks noChangeArrowheads="1"/>
          </p:cNvPicPr>
          <p:nvPr/>
        </p:nvPicPr>
        <p:blipFill>
          <a:blip r:embed="rId3">
            <a:lum bright="6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3697270"/>
            <a:ext cx="6096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5639" name="Line 7"/>
          <p:cNvSpPr>
            <a:spLocks noChangeShapeType="1"/>
          </p:cNvSpPr>
          <p:nvPr/>
        </p:nvSpPr>
        <p:spPr bwMode="auto">
          <a:xfrm>
            <a:off x="885825" y="3851257"/>
            <a:ext cx="1228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40" name="Line 8"/>
          <p:cNvSpPr>
            <a:spLocks noChangeShapeType="1"/>
          </p:cNvSpPr>
          <p:nvPr/>
        </p:nvSpPr>
        <p:spPr bwMode="auto">
          <a:xfrm>
            <a:off x="2574925" y="3851257"/>
            <a:ext cx="1882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41" name="Line 9"/>
          <p:cNvSpPr>
            <a:spLocks noChangeShapeType="1"/>
          </p:cNvSpPr>
          <p:nvPr/>
        </p:nvSpPr>
        <p:spPr bwMode="auto">
          <a:xfrm flipV="1">
            <a:off x="4840288" y="3851257"/>
            <a:ext cx="17684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42" name="Line 10"/>
          <p:cNvSpPr>
            <a:spLocks noChangeShapeType="1"/>
          </p:cNvSpPr>
          <p:nvPr/>
        </p:nvSpPr>
        <p:spPr bwMode="auto">
          <a:xfrm>
            <a:off x="7069138" y="3851257"/>
            <a:ext cx="1228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43" name="Freeform 11"/>
          <p:cNvSpPr>
            <a:spLocks/>
          </p:cNvSpPr>
          <p:nvPr/>
        </p:nvSpPr>
        <p:spPr bwMode="auto">
          <a:xfrm>
            <a:off x="923925" y="4187807"/>
            <a:ext cx="3973513" cy="620713"/>
          </a:xfrm>
          <a:custGeom>
            <a:avLst/>
            <a:gdLst>
              <a:gd name="T0" fmla="*/ 0 w 2503"/>
              <a:gd name="T1" fmla="*/ 60483799 h 391"/>
              <a:gd name="T2" fmla="*/ 2147483647 w 2503"/>
              <a:gd name="T3" fmla="*/ 120967597 h 391"/>
              <a:gd name="T4" fmla="*/ 2147483647 w 2503"/>
              <a:gd name="T5" fmla="*/ 791329700 h 391"/>
              <a:gd name="T6" fmla="*/ 2147483647 w 2503"/>
              <a:gd name="T7" fmla="*/ 914818249 h 391"/>
              <a:gd name="T8" fmla="*/ 2147483647 w 2503"/>
              <a:gd name="T9" fmla="*/ 365423744 h 391"/>
              <a:gd name="T10" fmla="*/ 2147483647 w 2503"/>
              <a:gd name="T11" fmla="*/ 365423744 h 3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03"/>
              <a:gd name="T19" fmla="*/ 0 h 391"/>
              <a:gd name="T20" fmla="*/ 2503 w 2503"/>
              <a:gd name="T21" fmla="*/ 391 h 3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03" h="391">
                <a:moveTo>
                  <a:pt x="0" y="24"/>
                </a:moveTo>
                <a:cubicBezTo>
                  <a:pt x="925" y="12"/>
                  <a:pt x="1851" y="0"/>
                  <a:pt x="2177" y="48"/>
                </a:cubicBezTo>
                <a:cubicBezTo>
                  <a:pt x="2503" y="96"/>
                  <a:pt x="2132" y="262"/>
                  <a:pt x="1959" y="314"/>
                </a:cubicBezTo>
                <a:cubicBezTo>
                  <a:pt x="1786" y="366"/>
                  <a:pt x="1274" y="391"/>
                  <a:pt x="1137" y="363"/>
                </a:cubicBezTo>
                <a:cubicBezTo>
                  <a:pt x="1000" y="335"/>
                  <a:pt x="1056" y="181"/>
                  <a:pt x="1137" y="145"/>
                </a:cubicBezTo>
                <a:cubicBezTo>
                  <a:pt x="1218" y="109"/>
                  <a:pt x="1419" y="127"/>
                  <a:pt x="1621" y="145"/>
                </a:cubicBezTo>
              </a:path>
            </a:pathLst>
          </a:custGeom>
          <a:noFill/>
          <a:ln w="6350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44" name="Line 12"/>
          <p:cNvSpPr>
            <a:spLocks noChangeShapeType="1"/>
          </p:cNvSpPr>
          <p:nvPr/>
        </p:nvSpPr>
        <p:spPr bwMode="auto">
          <a:xfrm>
            <a:off x="2152650" y="3381357"/>
            <a:ext cx="1036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45" name="Line 13"/>
          <p:cNvSpPr>
            <a:spLocks noChangeShapeType="1"/>
          </p:cNvSpPr>
          <p:nvPr/>
        </p:nvSpPr>
        <p:spPr bwMode="auto">
          <a:xfrm flipH="1">
            <a:off x="3535363" y="3381357"/>
            <a:ext cx="1036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981391" y="28538"/>
            <a:ext cx="3140260" cy="2369746"/>
            <a:chOff x="5910271" y="130138"/>
            <a:chExt cx="3140260" cy="2369746"/>
          </a:xfrm>
        </p:grpSpPr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1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4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6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7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8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9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40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1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42" name="Oval 31"/>
          <p:cNvSpPr>
            <a:spLocks noChangeArrowheads="1"/>
          </p:cNvSpPr>
          <p:nvPr/>
        </p:nvSpPr>
        <p:spPr bwMode="auto">
          <a:xfrm>
            <a:off x="6032439" y="731865"/>
            <a:ext cx="769832" cy="329053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71040"/>
            <a:ext cx="8458200" cy="48869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en-US" dirty="0" smtClean="0"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  <a:ea typeface="Calibri"/>
                <a:cs typeface="Calibri"/>
              </a:rPr>
              <a:t>Forwarding </a:t>
            </a:r>
            <a:r>
              <a:rPr lang="en-US" dirty="0">
                <a:latin typeface="Calibri"/>
                <a:ea typeface="Calibri"/>
                <a:cs typeface="Calibri"/>
              </a:rPr>
              <a:t>loops </a:t>
            </a:r>
            <a:r>
              <a:rPr lang="en-US" dirty="0" smtClean="0">
                <a:latin typeface="Calibri"/>
                <a:ea typeface="Calibri"/>
                <a:cs typeface="Calibri"/>
              </a:rPr>
              <a:t>cause </a:t>
            </a:r>
            <a:r>
              <a:rPr lang="en-US" dirty="0">
                <a:latin typeface="Calibri"/>
                <a:ea typeface="Calibri"/>
                <a:cs typeface="Calibri"/>
              </a:rPr>
              <a:t>packets to cycle forever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As these accumulate, eventually consume </a:t>
            </a: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all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smtClean="0">
                <a:latin typeface="Calibri"/>
                <a:ea typeface="Calibri"/>
                <a:cs typeface="Calibri"/>
              </a:rPr>
              <a:t>capacity</a:t>
            </a:r>
          </a:p>
          <a:p>
            <a:pPr>
              <a:lnSpc>
                <a:spcPct val="90000"/>
              </a:lnSpc>
            </a:pPr>
            <a:endParaRPr lang="en-US" dirty="0">
              <a:latin typeface="Calibri"/>
            </a:endParaRPr>
          </a:p>
          <a:p>
            <a:pPr>
              <a:lnSpc>
                <a:spcPct val="90000"/>
              </a:lnSpc>
            </a:pPr>
            <a:endParaRPr lang="en-US" dirty="0">
              <a:latin typeface="Calibri"/>
            </a:endParaRPr>
          </a:p>
          <a:p>
            <a:pPr>
              <a:lnSpc>
                <a:spcPct val="90000"/>
              </a:lnSpc>
            </a:pPr>
            <a:endParaRPr lang="en-US" dirty="0">
              <a:latin typeface="Calibri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</a:rPr>
              <a:t>Time-to-Live (TTL) Field  (8 bits)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/>
                <a:ea typeface="Calibri"/>
                <a:cs typeface="Calibri"/>
              </a:rPr>
              <a:t>Decremented </a:t>
            </a:r>
            <a:r>
              <a:rPr lang="en-US" dirty="0">
                <a:latin typeface="Calibri"/>
                <a:ea typeface="Calibri"/>
                <a:cs typeface="Calibri"/>
              </a:rPr>
              <a:t>at each hop, packet discarded if reaches 0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…and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time exceeded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message is sent to the source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Using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ICMP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control message; basis for </a:t>
            </a:r>
            <a:r>
              <a:rPr lang="en-US" altLang="ja-JP" b="1" dirty="0" err="1">
                <a:latin typeface="Calibri"/>
                <a:ea typeface="Calibri"/>
                <a:cs typeface="Calibri"/>
              </a:rPr>
              <a:t>traceroute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739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9" grpId="0" uiExpand="1" animBg="1"/>
      <p:bldP spid="965640" grpId="0" uiExpand="1" animBg="1"/>
      <p:bldP spid="965641" grpId="0" uiExpand="1" animBg="1"/>
      <p:bldP spid="965642" grpId="0" uiExpand="1" animBg="1"/>
      <p:bldP spid="965643" grpId="0" uiExpand="1" animBg="1"/>
      <p:bldP spid="965644" grpId="0" uiExpand="1" animBg="1"/>
      <p:bldP spid="965645" grpId="0" uiExpand="1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40738</TotalTime>
  <Words>10255</Words>
  <Application>Microsoft Macintosh PowerPoint</Application>
  <PresentationFormat>On-screen Show (4:3)</PresentationFormat>
  <Paragraphs>2811</Paragraphs>
  <Slides>148</Slides>
  <Notes>62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148</vt:i4>
      </vt:variant>
    </vt:vector>
  </HeadingPairs>
  <TitlesOfParts>
    <vt:vector size="152" baseType="lpstr">
      <vt:lpstr>Office Theme</vt:lpstr>
      <vt:lpstr>Blank Presentation</vt:lpstr>
      <vt:lpstr>Equation</vt:lpstr>
      <vt:lpstr>Clip</vt:lpstr>
      <vt:lpstr>PowerPoint Presentation</vt:lpstr>
      <vt:lpstr>Topic 4: Network Layer</vt:lpstr>
      <vt:lpstr>PowerPoint Presentation</vt:lpstr>
      <vt:lpstr>Addressing (at a conceptual level)</vt:lpstr>
      <vt:lpstr>Packets (at a conceptual level)</vt:lpstr>
      <vt:lpstr>Switches/Routers</vt:lpstr>
      <vt:lpstr>A Variety of Networks</vt:lpstr>
      <vt:lpstr>Switches forward packets</vt:lpstr>
      <vt:lpstr>Router definitions</vt:lpstr>
      <vt:lpstr>Networks and routers</vt:lpstr>
      <vt:lpstr>Examples of routers (core)</vt:lpstr>
      <vt:lpstr>Examples of routers (edge)</vt:lpstr>
      <vt:lpstr>Examples of routers (small business)</vt:lpstr>
      <vt:lpstr>What’s inside a router?</vt:lpstr>
      <vt:lpstr>What’s inside a router?</vt:lpstr>
      <vt:lpstr>What’s inside a router?</vt:lpstr>
      <vt:lpstr>Forwarding Decisions</vt:lpstr>
      <vt:lpstr>Forwarding vs Routing</vt:lpstr>
      <vt:lpstr>Context and Terminology</vt:lpstr>
      <vt:lpstr>Context and Terminology</vt:lpstr>
      <vt:lpstr>Routing Protocols </vt:lpstr>
      <vt:lpstr>Internet Routing</vt:lpstr>
      <vt:lpstr>Addressing (for now)</vt:lpstr>
      <vt:lpstr>Outline </vt:lpstr>
      <vt:lpstr>Link-State</vt:lpstr>
      <vt:lpstr>Link State Routing</vt:lpstr>
      <vt:lpstr>Link State Routing</vt:lpstr>
      <vt:lpstr>Link State Routing</vt:lpstr>
      <vt:lpstr>Dijkstra’s Shortest Path Algorithm</vt:lpstr>
      <vt:lpstr>Example</vt:lpstr>
      <vt:lpstr>Notation</vt:lpstr>
      <vt:lpstr>Dijkstra’s Algorithm</vt:lpstr>
      <vt:lpstr>Example: Dijkstra’s Algorithm</vt:lpstr>
      <vt:lpstr>Example: Dijkstra’s Algorithm</vt:lpstr>
      <vt:lpstr>Example: Dijkstra’s Algorithm</vt:lpstr>
      <vt:lpstr>Example: Dijkstra’s Algorithm</vt:lpstr>
      <vt:lpstr>Example: Dijkstra’s Algorithm</vt:lpstr>
      <vt:lpstr>Example: Dijkstra’s Algorithm</vt:lpstr>
      <vt:lpstr>Example: Dijkstra’s Algorithm</vt:lpstr>
      <vt:lpstr>Example: Dijkstra’s Algorithm</vt:lpstr>
      <vt:lpstr>Example: Dijkstra’s Algorithm</vt:lpstr>
      <vt:lpstr>The Forwarding Table</vt:lpstr>
      <vt:lpstr>Issue #1: Scalability</vt:lpstr>
      <vt:lpstr>Issue#2: Transient Disruptions</vt:lpstr>
      <vt:lpstr>Distance Vector</vt:lpstr>
      <vt:lpstr>Learn-By-Doing</vt:lpstr>
      <vt:lpstr>Experiment</vt:lpstr>
      <vt:lpstr>Go!</vt:lpstr>
      <vt:lpstr>Distance-Vector</vt:lpstr>
      <vt:lpstr>Example of Distributed Computation</vt:lpstr>
      <vt:lpstr>Distance Vector Routing</vt:lpstr>
      <vt:lpstr>A few other inconvenient truths</vt:lpstr>
      <vt:lpstr>Can You Use Any Metric?</vt:lpstr>
      <vt:lpstr>What Happens Here?</vt:lpstr>
      <vt:lpstr>No agreement on metrics?</vt:lpstr>
      <vt:lpstr>What Happens Here?</vt:lpstr>
      <vt:lpstr>Must agree on loop-avoiding metric</vt:lpstr>
      <vt:lpstr>What happens when routers lie?</vt:lpstr>
      <vt:lpstr>Link State vs. Distance Vector</vt:lpstr>
      <vt:lpstr>Link State vs. Distance Vector</vt:lpstr>
      <vt:lpstr>Link State vs. Distance Vector</vt:lpstr>
      <vt:lpstr>Routing: Just the Beginning</vt:lpstr>
      <vt:lpstr>What are desirable goals for a routing solution?</vt:lpstr>
      <vt:lpstr>Delivery models</vt:lpstr>
      <vt:lpstr>Metrics</vt:lpstr>
      <vt:lpstr>From Routing back to Forwarding</vt:lpstr>
      <vt:lpstr>Basic Architectural Components of an IP Router</vt:lpstr>
      <vt:lpstr>Per-packet processing in an IP Router</vt:lpstr>
      <vt:lpstr>Generic Router Architecture</vt:lpstr>
      <vt:lpstr>Generic Router Architecture</vt:lpstr>
      <vt:lpstr>Forwarding tables</vt:lpstr>
      <vt:lpstr>IP addresses as a line</vt:lpstr>
      <vt:lpstr>Longest Prefix Match (LPM)</vt:lpstr>
      <vt:lpstr>Longest Prefix Match (LPM)</vt:lpstr>
      <vt:lpstr>Implementing Longest Prefix Match</vt:lpstr>
      <vt:lpstr>Router Architecture Overview</vt:lpstr>
      <vt:lpstr>Input Port Functions</vt:lpstr>
      <vt:lpstr>Three examples of switching fabrics (comparison criteria: speed, contention, complexity)</vt:lpstr>
      <vt:lpstr>Switching Via Memory</vt:lpstr>
      <vt:lpstr>Switching Via a Bus</vt:lpstr>
      <vt:lpstr>Switching Via An Interconnection Network</vt:lpstr>
      <vt:lpstr>Output Ports</vt:lpstr>
      <vt:lpstr>Output port queueing</vt:lpstr>
      <vt:lpstr>Input Port Queuing</vt:lpstr>
      <vt:lpstr>Buffers in Routers</vt:lpstr>
      <vt:lpstr>Buffer Sizing Story</vt:lpstr>
      <vt:lpstr>PowerPoint Presentation</vt:lpstr>
      <vt:lpstr>Rule-of-thumb – Intuition </vt:lpstr>
      <vt:lpstr>Small Buffers – Intuition </vt:lpstr>
      <vt:lpstr>The Internet version of a Network layer</vt:lpstr>
      <vt:lpstr>IPv4 Packet Structure 20 Bytes of Standard Header, then Options</vt:lpstr>
      <vt:lpstr>(Packet) Network Tasks One-by-One</vt:lpstr>
      <vt:lpstr>Reading Packet Correctly</vt:lpstr>
      <vt:lpstr>Getting Packet to Destination and Back</vt:lpstr>
      <vt:lpstr>Telling Host How to Handle Packet</vt:lpstr>
      <vt:lpstr>Special Handling</vt:lpstr>
      <vt:lpstr>Potential Problems</vt:lpstr>
      <vt:lpstr>Header Corruption</vt:lpstr>
      <vt:lpstr>Preventing Loops (aka Internet Zombie plan)</vt:lpstr>
      <vt:lpstr>Fragmentation (some assembly required)</vt:lpstr>
      <vt:lpstr>IP Fragmentation &amp; Reassembly</vt:lpstr>
      <vt:lpstr>IP Fragmentation and Reassembly</vt:lpstr>
      <vt:lpstr>Fragmentation Details</vt:lpstr>
      <vt:lpstr>Options</vt:lpstr>
      <vt:lpstr>IP Addressing: introduction</vt:lpstr>
      <vt:lpstr>Subnets</vt:lpstr>
      <vt:lpstr>IP addresses: how to get one?</vt:lpstr>
      <vt:lpstr>DHCP client-server scenario</vt:lpstr>
      <vt:lpstr>IP addresses: how to get one?</vt:lpstr>
      <vt:lpstr>Hierarchical addressing: route aggregation</vt:lpstr>
      <vt:lpstr>Hierarchical addressing: more specific routes</vt:lpstr>
      <vt:lpstr>IP addressing: the last word...</vt:lpstr>
      <vt:lpstr>NAT: Network Address Translation</vt:lpstr>
      <vt:lpstr>NAT: Network Address Translation</vt:lpstr>
      <vt:lpstr>NAT: Network Address Translation</vt:lpstr>
      <vt:lpstr>NAT: Network Address Translation</vt:lpstr>
      <vt:lpstr>NAT: Network Address Translation</vt:lpstr>
      <vt:lpstr>NAT traversal problem</vt:lpstr>
      <vt:lpstr>NAT traversal problem</vt:lpstr>
      <vt:lpstr>NAT traversal problem</vt:lpstr>
      <vt:lpstr>Remember this?  Traceroute at work…</vt:lpstr>
      <vt:lpstr>Traceroute and ICMP</vt:lpstr>
      <vt:lpstr>ICMP: Internet Control Message Protocol</vt:lpstr>
      <vt:lpstr>IPv6</vt:lpstr>
      <vt:lpstr>IPv4 and IPv6 Header Comparison</vt:lpstr>
      <vt:lpstr>Summary of Changes</vt:lpstr>
      <vt:lpstr>IPv4 and IPv6 Header Comparison</vt:lpstr>
      <vt:lpstr>Philosophy of Changes</vt:lpstr>
      <vt:lpstr>Comparison of Design Philosophy</vt:lpstr>
      <vt:lpstr>Transition From IPv4 To IPv6</vt:lpstr>
      <vt:lpstr>Tunneling</vt:lpstr>
      <vt:lpstr>Tunneling</vt:lpstr>
      <vt:lpstr>Improving on IPv4 and IPv6?</vt:lpstr>
      <vt:lpstr>PowerPoint Presentation</vt:lpstr>
      <vt:lpstr>Switches vs. Routers Summary</vt:lpstr>
      <vt:lpstr>MAC Addresses (and IPv4 ARP) or How do I glue my network to my data-link?</vt:lpstr>
      <vt:lpstr>LAN Addresses and ARP</vt:lpstr>
      <vt:lpstr>Address Resolution Protocol</vt:lpstr>
      <vt:lpstr>Example: A Sending a Packet to B</vt:lpstr>
      <vt:lpstr>Example: A Sending a Packet to B</vt:lpstr>
      <vt:lpstr>Host A Decides to Send Through R</vt:lpstr>
      <vt:lpstr>Host A Sends Packet Through R</vt:lpstr>
      <vt:lpstr>R Decides how to Forward Packet</vt:lpstr>
      <vt:lpstr>R Sends Packet to B</vt:lpstr>
      <vt:lpstr>Security Analysis of ARP</vt:lpstr>
      <vt:lpstr>Key Ideas in Both ARP and DHCP</vt:lpstr>
      <vt:lpstr>Why Not Use DNS-Like Tables?</vt:lpstr>
      <vt:lpstr>Summary Network Layer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Moore</dc:creator>
  <cp:lastModifiedBy>Andrew Moore</cp:lastModifiedBy>
  <cp:revision>176</cp:revision>
  <cp:lastPrinted>2014-01-29T22:05:54Z</cp:lastPrinted>
  <dcterms:created xsi:type="dcterms:W3CDTF">2012-01-26T21:42:46Z</dcterms:created>
  <dcterms:modified xsi:type="dcterms:W3CDTF">2015-01-13T21:21:19Z</dcterms:modified>
</cp:coreProperties>
</file>