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46.xml" ContentType="application/vnd.openxmlformats-officedocument.presentationml.notesSlide+xml"/>
  <Override PartName="/ppt/embeddings/oleObject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6"/>
  </p:notesMasterIdLst>
  <p:handoutMasterIdLst>
    <p:handoutMasterId r:id="rId97"/>
  </p:handoutMasterIdLst>
  <p:sldIdLst>
    <p:sldId id="257" r:id="rId2"/>
    <p:sldId id="259" r:id="rId3"/>
    <p:sldId id="258" r:id="rId4"/>
    <p:sldId id="344" r:id="rId5"/>
    <p:sldId id="359" r:id="rId6"/>
    <p:sldId id="360" r:id="rId7"/>
    <p:sldId id="361" r:id="rId8"/>
    <p:sldId id="362" r:id="rId9"/>
    <p:sldId id="363" r:id="rId10"/>
    <p:sldId id="364" r:id="rId11"/>
    <p:sldId id="365" r:id="rId12"/>
    <p:sldId id="366" r:id="rId13"/>
    <p:sldId id="367" r:id="rId14"/>
    <p:sldId id="368" r:id="rId15"/>
    <p:sldId id="369" r:id="rId16"/>
    <p:sldId id="370" r:id="rId17"/>
    <p:sldId id="371" r:id="rId18"/>
    <p:sldId id="372" r:id="rId19"/>
    <p:sldId id="373" r:id="rId20"/>
    <p:sldId id="374" r:id="rId21"/>
    <p:sldId id="330" r:id="rId22"/>
    <p:sldId id="263" r:id="rId23"/>
    <p:sldId id="269" r:id="rId24"/>
    <p:sldId id="302" r:id="rId25"/>
    <p:sldId id="304" r:id="rId26"/>
    <p:sldId id="375" r:id="rId27"/>
    <p:sldId id="376" r:id="rId28"/>
    <p:sldId id="377" r:id="rId29"/>
    <p:sldId id="378" r:id="rId30"/>
    <p:sldId id="379" r:id="rId31"/>
    <p:sldId id="380" r:id="rId32"/>
    <p:sldId id="381" r:id="rId33"/>
    <p:sldId id="382" r:id="rId34"/>
    <p:sldId id="386" r:id="rId35"/>
    <p:sldId id="387" r:id="rId36"/>
    <p:sldId id="389" r:id="rId37"/>
    <p:sldId id="390" r:id="rId38"/>
    <p:sldId id="391" r:id="rId39"/>
    <p:sldId id="448" r:id="rId40"/>
    <p:sldId id="315" r:id="rId41"/>
    <p:sldId id="393" r:id="rId42"/>
    <p:sldId id="400" r:id="rId43"/>
    <p:sldId id="401" r:id="rId44"/>
    <p:sldId id="402" r:id="rId45"/>
    <p:sldId id="403" r:id="rId46"/>
    <p:sldId id="404" r:id="rId47"/>
    <p:sldId id="405" r:id="rId48"/>
    <p:sldId id="406" r:id="rId49"/>
    <p:sldId id="407" r:id="rId50"/>
    <p:sldId id="408" r:id="rId51"/>
    <p:sldId id="316" r:id="rId52"/>
    <p:sldId id="410" r:id="rId53"/>
    <p:sldId id="411" r:id="rId54"/>
    <p:sldId id="412" r:id="rId55"/>
    <p:sldId id="413" r:id="rId56"/>
    <p:sldId id="414" r:id="rId57"/>
    <p:sldId id="415" r:id="rId58"/>
    <p:sldId id="416" r:id="rId59"/>
    <p:sldId id="417" r:id="rId60"/>
    <p:sldId id="418" r:id="rId61"/>
    <p:sldId id="419" r:id="rId62"/>
    <p:sldId id="420" r:id="rId63"/>
    <p:sldId id="446" r:id="rId64"/>
    <p:sldId id="422" r:id="rId65"/>
    <p:sldId id="423" r:id="rId66"/>
    <p:sldId id="424" r:id="rId67"/>
    <p:sldId id="425" r:id="rId68"/>
    <p:sldId id="426" r:id="rId69"/>
    <p:sldId id="427" r:id="rId70"/>
    <p:sldId id="428" r:id="rId71"/>
    <p:sldId id="429" r:id="rId72"/>
    <p:sldId id="430" r:id="rId73"/>
    <p:sldId id="431" r:id="rId74"/>
    <p:sldId id="432" r:id="rId75"/>
    <p:sldId id="433" r:id="rId76"/>
    <p:sldId id="434" r:id="rId77"/>
    <p:sldId id="435" r:id="rId78"/>
    <p:sldId id="436" r:id="rId79"/>
    <p:sldId id="437" r:id="rId80"/>
    <p:sldId id="438" r:id="rId81"/>
    <p:sldId id="451" r:id="rId82"/>
    <p:sldId id="469" r:id="rId83"/>
    <p:sldId id="449" r:id="rId84"/>
    <p:sldId id="481" r:id="rId85"/>
    <p:sldId id="480" r:id="rId86"/>
    <p:sldId id="479" r:id="rId87"/>
    <p:sldId id="477" r:id="rId88"/>
    <p:sldId id="478" r:id="rId89"/>
    <p:sldId id="442" r:id="rId90"/>
    <p:sldId id="320" r:id="rId91"/>
    <p:sldId id="327" r:id="rId92"/>
    <p:sldId id="443" r:id="rId93"/>
    <p:sldId id="444" r:id="rId94"/>
    <p:sldId id="445" r:id="rId95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95" autoAdjust="0"/>
  </p:normalViewPr>
  <p:slideViewPr>
    <p:cSldViewPr snapToGrid="0" snapToObjects="1">
      <p:cViewPr varScale="1">
        <p:scale>
          <a:sx n="102" d="100"/>
          <a:sy n="102" d="100"/>
        </p:scale>
        <p:origin x="-6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notesViewPr>
    <p:cSldViewPr snapToGrid="0" snapToObjects="1">
      <p:cViewPr varScale="1">
        <p:scale>
          <a:sx n="164" d="100"/>
          <a:sy n="164" d="100"/>
        </p:scale>
        <p:origin x="-2048" y="-104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theme" Target="theme/theme1.xml"/><Relationship Id="rId10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notesMaster" Target="notesMasters/notesMaster1.xml"/><Relationship Id="rId97" Type="http://schemas.openxmlformats.org/officeDocument/2006/relationships/handoutMaster" Target="handoutMasters/handoutMaster1.xml"/><Relationship Id="rId98" Type="http://schemas.openxmlformats.org/officeDocument/2006/relationships/printerSettings" Target="printerSettings/printerSettings1.bin"/><Relationship Id="rId9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viewProps" Target="viewProps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png"/><Relationship Id="rId3" Type="http://schemas.openxmlformats.org/officeDocument/2006/relationships/image" Target="../media/image3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image" Target="../media/image40.png"/><Relationship Id="rId3" Type="http://schemas.openxmlformats.org/officeDocument/2006/relationships/image" Target="../media/image3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 dirty="0"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87A29-E638-7449-AEBE-91251A7B35E2}" type="slidenum">
              <a:rPr lang="en-US" smtClean="0">
                <a:latin typeface="Calibri"/>
              </a:r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30536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/>
              </a:defRPr>
            </a:lvl1pPr>
          </a:lstStyle>
          <a:p>
            <a:fld id="{C0F7D219-5421-1A49-A945-50CB1595C949}" type="datetime1">
              <a:rPr lang="en-GB" smtClean="0"/>
              <a:pPr/>
              <a:t>09/11/2014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/>
              </a:defRPr>
            </a:lvl1pPr>
          </a:lstStyle>
          <a:p>
            <a:fld id="{618971CC-F843-9040-9B4A-25C93186DC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0700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76F6C39-4009-5B48-927E-0DF3D3454454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7BF43D8F-66F6-C240-933B-F10CC6AAAE89}" type="slidenum">
              <a:rPr lang="en-US" sz="1300" b="0">
                <a:latin typeface="Times New Roman" charset="0"/>
              </a:rPr>
              <a:pPr eaLnBrk="1" hangingPunct="1"/>
              <a:t>17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E9970195-062E-F549-B08B-B14E8222675D}" type="slidenum">
              <a:rPr lang="en-US" sz="1300" b="0">
                <a:latin typeface="Times New Roman" charset="0"/>
              </a:rPr>
              <a:pPr eaLnBrk="1" hangingPunct="1"/>
              <a:t>18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93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2541B720-EA29-4246-8DD8-506F44CF53BB}" type="slidenum">
              <a:rPr lang="en-US" sz="1300" b="0">
                <a:latin typeface="Times New Roman" charset="0"/>
              </a:rPr>
              <a:pPr eaLnBrk="1" hangingPunct="1"/>
              <a:t>19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E2032F59-1579-1546-B4C6-A31AAD595C30}" type="slidenum">
              <a:rPr lang="en-US" sz="1300" b="0">
                <a:latin typeface="Times New Roman" charset="0"/>
              </a:rPr>
              <a:pPr eaLnBrk="1" hangingPunct="1"/>
              <a:t>20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971CC-F843-9040-9B4A-25C93186DC8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7963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567E91B-A1C9-8F4F-A4FA-77BBB38C4982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085EEE2-0511-DC44-A0AC-3022F59B4A58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Think of the CHANNEL between entities.</a:t>
            </a:r>
          </a:p>
          <a:p>
            <a:endParaRPr lang="en-US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05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105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53F3EC7-606C-F644-A9FF-C62C3334A227}" type="slidenum">
              <a:rPr lang="en-US" sz="1300" b="0">
                <a:latin typeface="Times New Roman" charset="0"/>
              </a:rPr>
              <a:pPr eaLnBrk="1" hangingPunct="1"/>
              <a:t>26</a:t>
            </a:fld>
            <a:endParaRPr lang="en-US" sz="1300" b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6FBF9B1-DC29-F944-A2E4-DDBA107DB937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971CC-F843-9040-9B4A-25C93186DC8E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9695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16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multiple conversations in parallel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resources are shared 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116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0FC71651-AF61-0C49-AE39-DE24A00B4B95}" type="slidenum">
              <a:rPr lang="en-US" sz="1300" b="0">
                <a:latin typeface="Times New Roman" charset="0"/>
              </a:rPr>
              <a:pPr eaLnBrk="1" hangingPunct="1"/>
              <a:t>36</a:t>
            </a:fld>
            <a:endParaRPr lang="en-US" sz="1300" b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26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borrow mckeown’s slides (of network with image); add Berkeley and MIT.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box -- links (incoming and outgoing)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  <a:p>
            <a:r>
              <a:rPr lang="en-US">
                <a:ea typeface="ＭＳ Ｐゴシック" charset="0"/>
                <a:cs typeface="ＭＳ Ｐゴシック" charset="0"/>
              </a:rPr>
              <a:t>packet -- data + header. 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header has an address. 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126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886D0224-ECF0-DD42-89C4-4C1C9A10DA61}" type="slidenum">
              <a:rPr lang="en-US" sz="1300" b="0">
                <a:latin typeface="Times New Roman" charset="0"/>
              </a:rPr>
              <a:pPr eaLnBrk="1" hangingPunct="1"/>
              <a:t>37</a:t>
            </a:fld>
            <a:endParaRPr lang="en-US" sz="1300" b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36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multiple conversations in parallel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resources are shared 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136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AF6DEFC-635C-CD4B-83F0-CC542B57B165}" type="slidenum">
              <a:rPr lang="en-US" sz="1300" b="0">
                <a:latin typeface="Times New Roman" charset="0"/>
              </a:rPr>
              <a:pPr eaLnBrk="1" hangingPunct="1"/>
              <a:t>38</a:t>
            </a:fld>
            <a:endParaRPr lang="en-US" sz="1300" b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BBC9C00-4D63-1B44-B3A5-AE0ACD839810}" type="slidenum">
              <a:rPr lang="en-US" sz="1200"/>
              <a:pPr/>
              <a:t>40</a:t>
            </a:fld>
            <a:endParaRPr lang="en-US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Can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 use more than one!</a:t>
            </a:r>
          </a:p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3B60292A-60A5-624A-89A1-D8A78386F7CB}" type="slidenum">
              <a:rPr lang="en-US" sz="1300" b="0">
                <a:latin typeface="Times New Roman" charset="0"/>
              </a:rPr>
              <a:pPr eaLnBrk="1" hangingPunct="1"/>
              <a:t>41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157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815E8B2-33C6-4844-ACB8-6C57AF43BC89}" type="slidenum">
              <a:rPr lang="en-US" sz="1300" b="0">
                <a:latin typeface="Times New Roman" charset="0"/>
              </a:rPr>
              <a:pPr eaLnBrk="1" hangingPunct="1"/>
              <a:t>42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28925" y="509588"/>
            <a:ext cx="3471863" cy="2603500"/>
          </a:xfrm>
          <a:solidFill>
            <a:srgbClr val="FFFFFF"/>
          </a:solidFill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6501" y="3283857"/>
            <a:ext cx="6713141" cy="30559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286" tIns="48144" rIns="96286" bIns="48144"/>
          <a:lstStyle/>
          <a:p>
            <a:pPr defTabSz="904875"/>
            <a:r>
              <a:rPr lang="en-US">
                <a:ea typeface="ＭＳ Ｐゴシック" charset="0"/>
                <a:cs typeface="ＭＳ Ｐゴシック" charset="0"/>
              </a:rPr>
              <a:t>Why the delays in the first pass of the establishment, but not in subsequent passes (or in teardown)?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40B22EA5-6234-5447-AFE7-85254A00DFF8}" type="slidenum">
              <a:rPr lang="en-US" sz="1300" b="0">
                <a:latin typeface="Times New Roman" charset="0"/>
              </a:rPr>
              <a:pPr eaLnBrk="1" hangingPunct="1"/>
              <a:t>44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28925" y="509588"/>
            <a:ext cx="3471863" cy="2603500"/>
          </a:xfrm>
          <a:solidFill>
            <a:srgbClr val="FFFFFF"/>
          </a:solidFill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6501" y="3283857"/>
            <a:ext cx="6713141" cy="30559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286" tIns="48144" rIns="96286" bIns="48144"/>
          <a:lstStyle/>
          <a:p>
            <a:pPr defTabSz="904875"/>
            <a:r>
              <a:rPr lang="en-US">
                <a:ea typeface="ＭＳ Ｐゴシック" charset="0"/>
                <a:cs typeface="ＭＳ Ｐゴシック" charset="0"/>
              </a:rPr>
              <a:t>Why the delays in the first pass of the establishment, but not in subsequent passes (or in teardown)?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0B53ADAC-3996-A548-9240-330AF05657B2}" type="slidenum">
              <a:rPr lang="en-US" sz="1300" b="0">
                <a:latin typeface="Times New Roman" charset="0"/>
              </a:rPr>
              <a:pPr eaLnBrk="1" hangingPunct="1"/>
              <a:t>46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28925" y="509588"/>
            <a:ext cx="3471863" cy="2603500"/>
          </a:xfrm>
          <a:solidFill>
            <a:srgbClr val="FFFFFF"/>
          </a:solidFill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6501" y="3283857"/>
            <a:ext cx="6713141" cy="30559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286" tIns="48144" rIns="96286" bIns="48144"/>
          <a:lstStyle/>
          <a:p>
            <a:pPr defTabSz="904875"/>
            <a:r>
              <a:rPr lang="en-US">
                <a:ea typeface="ＭＳ Ｐゴシック" charset="0"/>
                <a:cs typeface="ＭＳ Ｐゴシック" charset="0"/>
              </a:rPr>
              <a:t>Why the delays in the first pass of the establishment, but not in subsequent passes (or in teardown)?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7817F28-F925-E446-87B5-78BDDC1B0910}" type="slidenum">
              <a:rPr lang="en-US" sz="1300" b="0">
                <a:latin typeface="Times New Roman" charset="0"/>
              </a:rPr>
              <a:pPr eaLnBrk="1" hangingPunct="1"/>
              <a:t>47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28925" y="509588"/>
            <a:ext cx="3471863" cy="2603500"/>
          </a:xfrm>
          <a:solidFill>
            <a:srgbClr val="FFFFFF"/>
          </a:solidFill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6501" y="3283857"/>
            <a:ext cx="6713141" cy="30559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286" tIns="48144" rIns="96286" bIns="48144"/>
          <a:lstStyle/>
          <a:p>
            <a:pPr defTabSz="904875"/>
            <a:r>
              <a:rPr lang="en-US">
                <a:ea typeface="ＭＳ Ｐゴシック" charset="0"/>
                <a:cs typeface="ＭＳ Ｐゴシック" charset="0"/>
              </a:rPr>
              <a:t>Why the delays in the first pass of the establishment, but not in subsequent passes (or in teardown)?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971CC-F843-9040-9B4A-25C93186DC8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1895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69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multiple conversations in parallel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resources are shared 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269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019FD0E-5DAB-E349-A3A5-575FCAE69549}" type="slidenum">
              <a:rPr lang="en-US" sz="1300" b="0">
                <a:latin typeface="Times New Roman" charset="0"/>
              </a:rPr>
              <a:pPr eaLnBrk="1" hangingPunct="1"/>
              <a:t>49</a:t>
            </a:fld>
            <a:endParaRPr lang="en-US" sz="1300" b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AE5A9C1-5ECA-C248-9E21-BDC3DA26335B}" type="slidenum">
              <a:rPr lang="en-US" sz="1200"/>
              <a:pPr/>
              <a:t>51</a:t>
            </a:fld>
            <a:endParaRPr 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640,000b * (1/24) * 1/536Mbps  + 500ms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640,000b @  64kbps = 10s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PLUS 500ms setup</a:t>
            </a:r>
          </a:p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80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borrow mckeown’s slides (of network with image); add Berkeley and MIT.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box -- links (incoming and outgoing)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  <a:p>
            <a:r>
              <a:rPr lang="en-US">
                <a:ea typeface="ＭＳ Ｐゴシック" charset="0"/>
                <a:cs typeface="ＭＳ Ｐゴシック" charset="0"/>
              </a:rPr>
              <a:t>packet -- data + header. 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header has an address. 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280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810E862-9999-224B-9A50-513729C156B6}" type="slidenum">
              <a:rPr lang="en-US" sz="1300" b="0">
                <a:latin typeface="Times New Roman" charset="0"/>
              </a:rPr>
              <a:pPr eaLnBrk="1" hangingPunct="1"/>
              <a:t>52</a:t>
            </a:fld>
            <a:endParaRPr lang="en-US" sz="1300" b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C6625950-DFE5-BE40-81B3-49F17945EA68}" type="slidenum">
              <a:rPr lang="en-US" sz="1300" b="0">
                <a:latin typeface="Times New Roman" charset="0"/>
              </a:rPr>
              <a:pPr eaLnBrk="1" hangingPunct="1"/>
              <a:t>57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28925" y="509588"/>
            <a:ext cx="3471863" cy="2603500"/>
          </a:xfrm>
          <a:solidFill>
            <a:srgbClr val="FFFFFF"/>
          </a:solidFill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6501" y="3283857"/>
            <a:ext cx="6713141" cy="30559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286" tIns="48144" rIns="96286" bIns="48144"/>
          <a:lstStyle/>
          <a:p>
            <a:pPr defTabSz="904875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C56FC52C-5742-9742-8EB5-65F09718E498}" type="slidenum">
              <a:rPr lang="en-US" sz="1300" b="0">
                <a:latin typeface="Times New Roman" charset="0"/>
              </a:rPr>
              <a:pPr eaLnBrk="1" hangingPunct="1"/>
              <a:t>58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28925" y="509588"/>
            <a:ext cx="3471863" cy="2603500"/>
          </a:xfrm>
          <a:solidFill>
            <a:srgbClr val="FFFFFF"/>
          </a:solidFill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6501" y="3283857"/>
            <a:ext cx="6713141" cy="30559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286" tIns="48144" rIns="96286" bIns="48144"/>
          <a:lstStyle/>
          <a:p>
            <a:pPr defTabSz="904875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86D5F25F-18B6-064F-9233-A3CD4D9CCE9E}" type="slidenum">
              <a:rPr lang="en-US" sz="1300" b="0">
                <a:latin typeface="Times New Roman" charset="0"/>
              </a:rPr>
              <a:pPr eaLnBrk="1" hangingPunct="1"/>
              <a:t>59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28925" y="509588"/>
            <a:ext cx="3471863" cy="2603500"/>
          </a:xfrm>
          <a:solidFill>
            <a:srgbClr val="FFFFFF"/>
          </a:solidFill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6501" y="3283857"/>
            <a:ext cx="6713141" cy="30559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286" tIns="48144" rIns="96286" bIns="48144"/>
          <a:lstStyle/>
          <a:p>
            <a:pPr defTabSz="904875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971CC-F843-9040-9B4A-25C93186DC8E}" type="slidenum">
              <a:rPr lang="en-US" smtClean="0"/>
              <a:pPr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6271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56C4DF6-2572-A34C-8029-992FD6C543C8}" type="slidenum">
              <a:rPr lang="en-US" sz="1200"/>
              <a:pPr/>
              <a:t>81</a:t>
            </a:fld>
            <a:endParaRPr lang="en-US" sz="120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800">
                <a:ea typeface="ＭＳ Ｐゴシック" charset="0"/>
                <a:cs typeface="ＭＳ Ｐゴシック" charset="0"/>
              </a:rPr>
              <a:t>one big cloud is actually… </a:t>
            </a:r>
          </a:p>
          <a:p>
            <a:r>
              <a:rPr lang="en-US" sz="1800">
                <a:ea typeface="ＭＳ Ｐゴシック" charset="0"/>
                <a:cs typeface="ＭＳ Ｐゴシック" charset="0"/>
              </a:rPr>
              <a:t>snip here or there.. 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B404082-2098-D947-A2A4-BE424626DB3D}" type="slidenum">
              <a:rPr lang="en-US" sz="1200"/>
              <a:pPr/>
              <a:t>83</a:t>
            </a:fld>
            <a:endParaRPr lang="en-US" sz="120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Where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 did the delay come from??</a:t>
            </a:r>
          </a:p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58D19D-8B67-BD45-BE9F-C7F8767E3CE9}" type="slidenum">
              <a:rPr lang="en-US" sz="1200"/>
              <a:pPr/>
              <a:t>84</a:t>
            </a:fld>
            <a:endParaRPr lang="en-US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562E9BD-5A6D-834E-BCDD-3BF6CA259809}" type="slidenum">
              <a:rPr lang="en-US" sz="1200"/>
              <a:pPr/>
              <a:t>85</a:t>
            </a:fld>
            <a:endParaRPr lang="en-US" sz="12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5A54030-2045-7B43-AFEA-772D560B921D}" type="slidenum">
              <a:rPr lang="en-US" sz="1200"/>
              <a:pPr/>
              <a:t>86</a:t>
            </a:fld>
            <a:endParaRPr lang="en-US" sz="12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A979A99-AED5-C143-80F5-4C31EB2B7284}" type="slidenum">
              <a:rPr lang="en-US" sz="1200"/>
              <a:pPr/>
              <a:t>87</a:t>
            </a:fld>
            <a:endParaRPr lang="en-US" sz="12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F7B1300-0981-3F40-A9EF-7CF6711812B2}" type="slidenum">
              <a:rPr lang="en-US" sz="1200"/>
              <a:pPr/>
              <a:t>88</a:t>
            </a:fld>
            <a:endParaRPr lang="en-US" sz="12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Switched Private Network Telecommunications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South Pacific Railway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-=-=-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>
                <a:latin typeface="Times New Roman" charset="0"/>
                <a:ea typeface="ＭＳ Ｐゴシック" charset="0"/>
                <a:cs typeface="ＭＳ Ｐゴシック" charset="0"/>
              </a:rPr>
              <a:t>End of lecture 23</a:t>
            </a:r>
            <a:r>
              <a:rPr lang="en-US" baseline="30000" smtClean="0">
                <a:latin typeface="Times New Roman" charset="0"/>
                <a:ea typeface="ＭＳ Ｐゴシック" charset="0"/>
                <a:cs typeface="ＭＳ Ｐゴシック" charset="0"/>
              </a:rPr>
              <a:t>rd</a:t>
            </a:r>
            <a:r>
              <a:rPr lang="en-US" smtClean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Jan 2012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E9803DB-EA5D-D749-AE4F-9477A57901BF}" type="slidenum">
              <a:rPr lang="en-US" sz="1200"/>
              <a:pPr/>
              <a:t>90</a:t>
            </a:fld>
            <a:endParaRPr lang="en-US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E9803DB-EA5D-D749-AE4F-9477A57901BF}" type="slidenum">
              <a:rPr lang="en-US" sz="1200"/>
              <a:pPr/>
              <a:t>91</a:t>
            </a:fld>
            <a:endParaRPr lang="en-US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800">
                <a:ea typeface="ＭＳ Ｐゴシック" charset="0"/>
                <a:cs typeface="ＭＳ Ｐゴシック" charset="0"/>
              </a:rPr>
              <a:t>one big cloud is actually… </a:t>
            </a:r>
          </a:p>
          <a:p>
            <a:r>
              <a:rPr lang="en-US" sz="1800">
                <a:ea typeface="ＭＳ Ｐゴシック" charset="0"/>
                <a:cs typeface="ＭＳ Ｐゴシック" charset="0"/>
              </a:rPr>
              <a:t>snip here or there..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B25A-E3B7-2F41-B0DC-6610089B4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26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B25A-E3B7-2F41-B0DC-6610089B4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33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B25A-E3B7-2F41-B0DC-6610089B4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25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foo </a:t>
            </a:r>
            <a:fld id="{99BAB25A-E3B7-2F41-B0DC-6610089B4B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856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B25A-E3B7-2F41-B0DC-6610089B4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74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B25A-E3B7-2F41-B0DC-6610089B4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79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B25A-E3B7-2F41-B0DC-6610089B4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22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B25A-E3B7-2F41-B0DC-6610089B4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0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B25A-E3B7-2F41-B0DC-6610089B4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28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B25A-E3B7-2F41-B0DC-6610089B4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37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B25A-E3B7-2F41-B0DC-6610089B4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24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011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andrew.moore@cl.cam.ac.u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7.png"/><Relationship Id="rId5" Type="http://schemas.openxmlformats.org/officeDocument/2006/relationships/image" Target="../media/image8.gif"/><Relationship Id="rId6" Type="http://schemas.openxmlformats.org/officeDocument/2006/relationships/image" Target="../media/image9.gif"/><Relationship Id="rId7" Type="http://schemas.openxmlformats.org/officeDocument/2006/relationships/image" Target="../media/image10.gif"/><Relationship Id="rId8" Type="http://schemas.openxmlformats.org/officeDocument/2006/relationships/image" Target="../media/image11.gif"/><Relationship Id="rId9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w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wmf"/><Relationship Id="rId3" Type="http://schemas.openxmlformats.org/officeDocument/2006/relationships/image" Target="../media/image30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3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.xls"/><Relationship Id="rId4" Type="http://schemas.openxmlformats.org/officeDocument/2006/relationships/image" Target="../media/image31.png"/><Relationship Id="rId5" Type="http://schemas.openxmlformats.org/officeDocument/2006/relationships/oleObject" Target="../embeddings/Microsoft_Excel_97_-_2004_Worksheet2.xls"/><Relationship Id="rId6" Type="http://schemas.openxmlformats.org/officeDocument/2006/relationships/image" Target="../media/image32.png"/><Relationship Id="rId7" Type="http://schemas.openxmlformats.org/officeDocument/2006/relationships/oleObject" Target="../embeddings/Microsoft_Excel_97_-_2004_Worksheet3.xls"/><Relationship Id="rId8" Type="http://schemas.openxmlformats.org/officeDocument/2006/relationships/image" Target="../media/image3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4.xls"/><Relationship Id="rId4" Type="http://schemas.openxmlformats.org/officeDocument/2006/relationships/image" Target="../media/image34.png"/><Relationship Id="rId5" Type="http://schemas.openxmlformats.org/officeDocument/2006/relationships/oleObject" Target="../embeddings/Microsoft_Excel_97_-_2004_Worksheet5.xls"/><Relationship Id="rId6" Type="http://schemas.openxmlformats.org/officeDocument/2006/relationships/image" Target="../media/image35.png"/><Relationship Id="rId7" Type="http://schemas.openxmlformats.org/officeDocument/2006/relationships/oleObject" Target="../embeddings/Microsoft_Excel_97_-_2004_Worksheet6.xls"/><Relationship Id="rId8" Type="http://schemas.openxmlformats.org/officeDocument/2006/relationships/image" Target="../media/image3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7.xls"/><Relationship Id="rId4" Type="http://schemas.openxmlformats.org/officeDocument/2006/relationships/image" Target="../media/image33.png"/><Relationship Id="rId5" Type="http://schemas.openxmlformats.org/officeDocument/2006/relationships/oleObject" Target="../embeddings/Microsoft_Excel_97_-_2004_Worksheet8.xls"/><Relationship Id="rId6" Type="http://schemas.openxmlformats.org/officeDocument/2006/relationships/image" Target="../media/image31.png"/><Relationship Id="rId7" Type="http://schemas.openxmlformats.org/officeDocument/2006/relationships/oleObject" Target="../embeddings/Microsoft_Excel_97_-_2004_Worksheet9.xls"/><Relationship Id="rId8" Type="http://schemas.openxmlformats.org/officeDocument/2006/relationships/image" Target="../media/image32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0.xls"/><Relationship Id="rId4" Type="http://schemas.openxmlformats.org/officeDocument/2006/relationships/image" Target="../media/image31.png"/><Relationship Id="rId5" Type="http://schemas.openxmlformats.org/officeDocument/2006/relationships/oleObject" Target="../embeddings/Microsoft_Excel_97_-_2004_Worksheet11.xls"/><Relationship Id="rId6" Type="http://schemas.openxmlformats.org/officeDocument/2006/relationships/image" Target="../media/image32.png"/><Relationship Id="rId7" Type="http://schemas.openxmlformats.org/officeDocument/2006/relationships/oleObject" Target="../embeddings/Microsoft_Excel_97_-_2004_Worksheet12.xls"/><Relationship Id="rId8" Type="http://schemas.openxmlformats.org/officeDocument/2006/relationships/image" Target="../media/image33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3.xls"/><Relationship Id="rId4" Type="http://schemas.openxmlformats.org/officeDocument/2006/relationships/image" Target="../media/image37.png"/><Relationship Id="rId5" Type="http://schemas.openxmlformats.org/officeDocument/2006/relationships/oleObject" Target="../embeddings/Microsoft_Excel_97_-_2004_Worksheet14.xls"/><Relationship Id="rId6" Type="http://schemas.openxmlformats.org/officeDocument/2006/relationships/image" Target="../media/image38.png"/><Relationship Id="rId7" Type="http://schemas.openxmlformats.org/officeDocument/2006/relationships/oleObject" Target="../embeddings/Microsoft_Excel_97_-_2004_Worksheet15.xls"/><Relationship Id="rId8" Type="http://schemas.openxmlformats.org/officeDocument/2006/relationships/image" Target="../media/image33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6.xls"/><Relationship Id="rId4" Type="http://schemas.openxmlformats.org/officeDocument/2006/relationships/image" Target="../media/image39.png"/><Relationship Id="rId5" Type="http://schemas.openxmlformats.org/officeDocument/2006/relationships/oleObject" Target="../embeddings/Microsoft_Excel_97_-_2004_Worksheet17.xls"/><Relationship Id="rId6" Type="http://schemas.openxmlformats.org/officeDocument/2006/relationships/image" Target="../media/image40.png"/><Relationship Id="rId7" Type="http://schemas.openxmlformats.org/officeDocument/2006/relationships/oleObject" Target="../embeddings/Microsoft_Excel_97_-_2004_Worksheet18.xls"/><Relationship Id="rId8" Type="http://schemas.openxmlformats.org/officeDocument/2006/relationships/image" Target="../media/image33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9.xls"/><Relationship Id="rId4" Type="http://schemas.openxmlformats.org/officeDocument/2006/relationships/image" Target="../media/image41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2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9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3.wmf"/><Relationship Id="rId6" Type="http://schemas.openxmlformats.org/officeDocument/2006/relationships/oleObject" Target="../embeddings/oleObject2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4.wmf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43.wmf"/><Relationship Id="rId6" Type="http://schemas.openxmlformats.org/officeDocument/2006/relationships/oleObject" Target="../embeddings/oleObject4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45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82588" y="493713"/>
            <a:ext cx="8399462" cy="58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4000" dirty="0" smtClean="0">
                <a:latin typeface="Calibri"/>
              </a:rPr>
              <a:t>Computer Networking</a:t>
            </a:r>
            <a:endParaRPr lang="en-US" sz="4000" dirty="0">
              <a:latin typeface="Calibri"/>
            </a:endParaRPr>
          </a:p>
          <a:p>
            <a:pPr algn="ctr" eaLnBrk="0" hangingPunct="0"/>
            <a:endParaRPr lang="en-US" sz="4000" dirty="0">
              <a:latin typeface="Calibri"/>
            </a:endParaRPr>
          </a:p>
          <a:p>
            <a:pPr algn="ctr" eaLnBrk="0" hangingPunct="0"/>
            <a:r>
              <a:rPr lang="en-US" sz="4000" dirty="0" smtClean="0"/>
              <a:t>Michaelmas</a:t>
            </a:r>
            <a:r>
              <a:rPr lang="en-US" sz="4000" dirty="0" smtClean="0">
                <a:latin typeface="Calibri"/>
              </a:rPr>
              <a:t>/Lent Term</a:t>
            </a:r>
          </a:p>
          <a:p>
            <a:pPr algn="ctr" eaLnBrk="0" hangingPunct="0"/>
            <a:r>
              <a:rPr lang="en-US" sz="4000" dirty="0" smtClean="0">
                <a:latin typeface="Calibri"/>
              </a:rPr>
              <a:t>M</a:t>
            </a:r>
            <a:r>
              <a:rPr lang="en-US" sz="4000" dirty="0">
                <a:latin typeface="Calibri"/>
              </a:rPr>
              <a:t>/W/F </a:t>
            </a:r>
            <a:r>
              <a:rPr lang="en-US" sz="4000" dirty="0" smtClean="0">
                <a:latin typeface="Calibri"/>
              </a:rPr>
              <a:t>11:00-12:00</a:t>
            </a:r>
            <a:endParaRPr lang="en-US" sz="4000" dirty="0">
              <a:latin typeface="Calibri"/>
            </a:endParaRPr>
          </a:p>
          <a:p>
            <a:pPr algn="ctr" eaLnBrk="0" hangingPunct="0"/>
            <a:r>
              <a:rPr lang="en-US" sz="4000" dirty="0">
                <a:latin typeface="Calibri"/>
              </a:rPr>
              <a:t>LT1 in Gates </a:t>
            </a:r>
            <a:r>
              <a:rPr lang="en-US" sz="4000" dirty="0" smtClean="0">
                <a:latin typeface="Calibri"/>
              </a:rPr>
              <a:t>Building</a:t>
            </a:r>
          </a:p>
          <a:p>
            <a:pPr algn="ctr" eaLnBrk="0" hangingPunct="0"/>
            <a:endParaRPr lang="en-US" sz="4000" dirty="0">
              <a:latin typeface="Calibri"/>
            </a:endParaRPr>
          </a:p>
          <a:p>
            <a:pPr algn="ctr" eaLnBrk="0" hangingPunct="0"/>
            <a:r>
              <a:rPr lang="en-US" sz="4000" dirty="0" smtClean="0">
                <a:latin typeface="Calibri"/>
              </a:rPr>
              <a:t>Slide Set 1</a:t>
            </a:r>
          </a:p>
          <a:p>
            <a:pPr algn="ctr" eaLnBrk="0" hangingPunct="0"/>
            <a:endParaRPr lang="en-US" sz="1800" dirty="0">
              <a:latin typeface="Calibri"/>
            </a:endParaRPr>
          </a:p>
          <a:p>
            <a:pPr algn="ctr" eaLnBrk="0" hangingPunct="0"/>
            <a:r>
              <a:rPr lang="en-US" sz="3600" dirty="0" smtClean="0">
                <a:latin typeface="Calibri"/>
              </a:rPr>
              <a:t>Andrew </a:t>
            </a:r>
            <a:r>
              <a:rPr lang="en-US" sz="3600" dirty="0">
                <a:latin typeface="Calibri"/>
              </a:rPr>
              <a:t>W. Moore</a:t>
            </a:r>
            <a:endParaRPr lang="en-US" sz="2000" dirty="0">
              <a:latin typeface="Calibri"/>
            </a:endParaRPr>
          </a:p>
          <a:p>
            <a:pPr algn="ctr" eaLnBrk="0" hangingPunct="0"/>
            <a:r>
              <a:rPr lang="en-US" dirty="0">
                <a:latin typeface="Calibri"/>
                <a:hlinkClick r:id="rId3"/>
              </a:rPr>
              <a:t>andrew.moore@</a:t>
            </a:r>
            <a:r>
              <a:rPr lang="en-US" dirty="0" smtClean="0">
                <a:latin typeface="Calibri"/>
                <a:hlinkClick r:id="rId3"/>
              </a:rPr>
              <a:t>cl.cam.ac.uk</a:t>
            </a:r>
            <a:endParaRPr lang="en-US" dirty="0" smtClean="0">
              <a:latin typeface="Calibri"/>
            </a:endParaRPr>
          </a:p>
          <a:p>
            <a:pPr algn="ctr" eaLnBrk="0" hangingPunct="0"/>
            <a:r>
              <a:rPr lang="en-US" dirty="0" smtClean="0">
                <a:latin typeface="Calibri"/>
              </a:rPr>
              <a:t>2014-2015</a:t>
            </a:r>
            <a:endParaRPr lang="en-US" dirty="0">
              <a:latin typeface="Calibri"/>
            </a:endParaRPr>
          </a:p>
          <a:p>
            <a:pPr algn="ctr" eaLnBrk="0" hangingPunct="0"/>
            <a:endParaRPr lang="en-US" dirty="0" smtClean="0">
              <a:latin typeface="Calibri"/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034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8991600" cy="914400"/>
          </a:xfrm>
        </p:spPr>
        <p:txBody>
          <a:bodyPr lIns="91430" tIns="45716" rIns="91430" bIns="45716" anchor="t"/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But why is the Internet </a:t>
            </a:r>
            <a:r>
              <a:rPr lang="en-US" i="1">
                <a:latin typeface="Arial" charset="0"/>
                <a:ea typeface="ＭＳ Ｐゴシック" charset="0"/>
                <a:cs typeface="ＭＳ Ｐゴシック" charset="0"/>
              </a:rPr>
              <a:t>interesting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?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9067800" cy="4876800"/>
          </a:xfrm>
        </p:spPr>
        <p:txBody>
          <a:bodyPr lIns="91430" tIns="45716" rIns="91430" bIns="45716"/>
          <a:lstStyle/>
          <a:p>
            <a:pPr marL="0" indent="0">
              <a:buFont typeface="Wingdings" charset="0"/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What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s your formal model for the Internet?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 -- </a:t>
            </a:r>
            <a:r>
              <a:rPr lang="en-US" altLang="ja-JP" sz="2400" i="1" dirty="0">
                <a:latin typeface="Arial" charset="0"/>
                <a:ea typeface="ＭＳ Ｐゴシック" charset="0"/>
                <a:cs typeface="ＭＳ Ｐゴシック" charset="0"/>
              </a:rPr>
              <a:t>theorists </a:t>
            </a:r>
          </a:p>
          <a:p>
            <a:pPr marL="0" indent="0">
              <a:buFont typeface="Wingdings" charset="0"/>
              <a:buNone/>
            </a:pPr>
            <a:endParaRPr lang="en-US" sz="2400" i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Wingdings" charset="0"/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Aren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t you just writing software for networks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altLang="ja-JP" sz="2400" i="1" dirty="0">
                <a:latin typeface="Arial" charset="0"/>
                <a:ea typeface="ＭＳ Ｐゴシック" charset="0"/>
                <a:cs typeface="ＭＳ Ｐゴシック" charset="0"/>
              </a:rPr>
              <a:t>hackers</a:t>
            </a:r>
          </a:p>
          <a:p>
            <a:pPr marL="0" indent="0">
              <a:buFont typeface="Wingdings" charset="0"/>
              <a:buNone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Wingdings" charset="0"/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“You don’t have performance benchmarks???” – </a:t>
            </a:r>
            <a:r>
              <a:rPr lang="en-US" sz="2400" i="1" dirty="0">
                <a:latin typeface="Arial" charset="0"/>
                <a:ea typeface="ＭＳ Ｐゴシック" charset="0"/>
                <a:cs typeface="ＭＳ Ｐゴシック" charset="0"/>
              </a:rPr>
              <a:t>hardware folks</a:t>
            </a:r>
            <a:br>
              <a:rPr lang="en-US" sz="2400" i="1" dirty="0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Wingdings" charset="0"/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“Isn’t it just another network?” – </a:t>
            </a:r>
            <a:r>
              <a:rPr lang="en-US" sz="2400" i="1" dirty="0">
                <a:latin typeface="Arial" charset="0"/>
                <a:ea typeface="ＭＳ Ｐゴシック" charset="0"/>
                <a:cs typeface="ＭＳ Ｐゴシック" charset="0"/>
              </a:rPr>
              <a:t>old timers at AT&amp;T </a:t>
            </a:r>
          </a:p>
          <a:p>
            <a:pPr marL="0" indent="0">
              <a:buFont typeface="Wingdings" charset="0"/>
              <a:buNone/>
            </a:pPr>
            <a:endParaRPr lang="en-US" sz="2400" i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Wingdings" charset="0"/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What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s with all these TLA protocols?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altLang="ja-JP" sz="2400" i="1" dirty="0">
                <a:latin typeface="Arial" charset="0"/>
                <a:ea typeface="ＭＳ Ｐゴシック" charset="0"/>
                <a:cs typeface="ＭＳ Ｐゴシック" charset="0"/>
              </a:rPr>
              <a:t>all</a:t>
            </a:r>
          </a:p>
          <a:p>
            <a:pPr marL="0" indent="0">
              <a:buFont typeface="Wingdings" charset="0"/>
              <a:buNone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Wingdings" charset="0"/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“But the Internet seems to be working…” – </a:t>
            </a:r>
            <a:r>
              <a:rPr lang="en-US" sz="2400" i="1" dirty="0">
                <a:latin typeface="Arial" charset="0"/>
                <a:ea typeface="ＭＳ Ｐゴシック" charset="0"/>
                <a:cs typeface="ＭＳ Ｐゴシック" charset="0"/>
              </a:rPr>
              <a:t>my </a:t>
            </a:r>
            <a:r>
              <a:rPr lang="en-US" sz="2400" i="1" dirty="0" smtClean="0">
                <a:latin typeface="Arial" charset="0"/>
                <a:ea typeface="ＭＳ Ｐゴシック" charset="0"/>
                <a:cs typeface="ＭＳ Ｐゴシック" charset="0"/>
              </a:rPr>
              <a:t>mother</a:t>
            </a:r>
            <a:endParaRPr lang="en-US" sz="2400" i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Wingdings" charset="0"/>
              <a:buNone/>
            </a:pPr>
            <a:endParaRPr lang="en-US" sz="2400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178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057400"/>
            <a:ext cx="8991600" cy="1401763"/>
          </a:xfrm>
        </p:spPr>
        <p:txBody>
          <a:bodyPr lIns="91430" tIns="45716" rIns="91430" bIns="45716" anchor="t">
            <a:normAutofit fontScale="90000"/>
          </a:bodyPr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 few defining characteristics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of the Internet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168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571500" y="3048000"/>
            <a:ext cx="7581900" cy="838200"/>
            <a:chOff x="533400" y="1905000"/>
            <a:chExt cx="7582119" cy="838200"/>
          </a:xfrm>
        </p:grpSpPr>
        <p:sp>
          <p:nvSpPr>
            <p:cNvPr id="7" name="Cloud 6"/>
            <p:cNvSpPr/>
            <p:nvPr/>
          </p:nvSpPr>
          <p:spPr bwMode="auto">
            <a:xfrm>
              <a:off x="1905040" y="1905000"/>
              <a:ext cx="1447842" cy="838200"/>
            </a:xfrm>
            <a:prstGeom prst="cloud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dirty="0"/>
            </a:p>
          </p:txBody>
        </p:sp>
        <p:cxnSp>
          <p:nvCxnSpPr>
            <p:cNvPr id="46090" name="Straight Arrow Connector 12"/>
            <p:cNvCxnSpPr>
              <a:cxnSpLocks noChangeShapeType="1"/>
              <a:endCxn id="7" idx="2"/>
            </p:cNvCxnSpPr>
            <p:nvPr/>
          </p:nvCxnSpPr>
          <p:spPr bwMode="auto">
            <a:xfrm>
              <a:off x="1412946" y="2314545"/>
              <a:ext cx="496545" cy="955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091" name="Straight Arrow Connector 15"/>
            <p:cNvCxnSpPr>
              <a:cxnSpLocks noChangeShapeType="1"/>
              <a:stCxn id="7" idx="0"/>
            </p:cNvCxnSpPr>
            <p:nvPr/>
          </p:nvCxnSpPr>
          <p:spPr bwMode="auto">
            <a:xfrm>
              <a:off x="3351594" y="2324100"/>
              <a:ext cx="31026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092" name="TextBox 21"/>
            <p:cNvSpPr txBox="1">
              <a:spLocks noChangeArrowheads="1"/>
            </p:cNvSpPr>
            <p:nvPr/>
          </p:nvSpPr>
          <p:spPr bwMode="auto">
            <a:xfrm>
              <a:off x="2209848" y="2133600"/>
              <a:ext cx="8773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ISP A</a:t>
              </a:r>
            </a:p>
          </p:txBody>
        </p:sp>
        <p:sp>
          <p:nvSpPr>
            <p:cNvPr id="46093" name="Oval 26"/>
            <p:cNvSpPr>
              <a:spLocks noChangeArrowheads="1"/>
            </p:cNvSpPr>
            <p:nvPr/>
          </p:nvSpPr>
          <p:spPr bwMode="auto">
            <a:xfrm>
              <a:off x="533400" y="1981200"/>
              <a:ext cx="838200" cy="609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4" name="TextBox 27"/>
            <p:cNvSpPr txBox="1">
              <a:spLocks noChangeArrowheads="1"/>
            </p:cNvSpPr>
            <p:nvPr/>
          </p:nvSpPr>
          <p:spPr bwMode="auto">
            <a:xfrm>
              <a:off x="533400" y="2038290"/>
              <a:ext cx="80031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user</a:t>
              </a:r>
            </a:p>
          </p:txBody>
        </p:sp>
        <p:sp>
          <p:nvSpPr>
            <p:cNvPr id="37" name="Cloud 36"/>
            <p:cNvSpPr/>
            <p:nvPr/>
          </p:nvSpPr>
          <p:spPr bwMode="auto">
            <a:xfrm>
              <a:off x="3657690" y="1905000"/>
              <a:ext cx="1447842" cy="838200"/>
            </a:xfrm>
            <a:prstGeom prst="cloud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dirty="0"/>
            </a:p>
          </p:txBody>
        </p:sp>
        <p:sp>
          <p:nvSpPr>
            <p:cNvPr id="46096" name="TextBox 37"/>
            <p:cNvSpPr txBox="1">
              <a:spLocks noChangeArrowheads="1"/>
            </p:cNvSpPr>
            <p:nvPr/>
          </p:nvSpPr>
          <p:spPr bwMode="auto">
            <a:xfrm>
              <a:off x="3923422" y="2133600"/>
              <a:ext cx="8773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ISP B</a:t>
              </a:r>
            </a:p>
          </p:txBody>
        </p:sp>
        <p:sp>
          <p:nvSpPr>
            <p:cNvPr id="39" name="Cloud 38"/>
            <p:cNvSpPr/>
            <p:nvPr/>
          </p:nvSpPr>
          <p:spPr bwMode="auto">
            <a:xfrm>
              <a:off x="5334139" y="1905000"/>
              <a:ext cx="1447842" cy="838200"/>
            </a:xfrm>
            <a:prstGeom prst="cloud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dirty="0"/>
            </a:p>
          </p:txBody>
        </p:sp>
        <p:sp>
          <p:nvSpPr>
            <p:cNvPr id="46098" name="TextBox 39"/>
            <p:cNvSpPr txBox="1">
              <a:spLocks noChangeArrowheads="1"/>
            </p:cNvSpPr>
            <p:nvPr/>
          </p:nvSpPr>
          <p:spPr bwMode="auto">
            <a:xfrm>
              <a:off x="5562745" y="2145268"/>
              <a:ext cx="8773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ISP C</a:t>
              </a:r>
            </a:p>
          </p:txBody>
        </p:sp>
        <p:cxnSp>
          <p:nvCxnSpPr>
            <p:cNvPr id="46099" name="Straight Arrow Connector 40"/>
            <p:cNvCxnSpPr>
              <a:cxnSpLocks noChangeShapeType="1"/>
            </p:cNvCxnSpPr>
            <p:nvPr/>
          </p:nvCxnSpPr>
          <p:spPr bwMode="auto">
            <a:xfrm>
              <a:off x="5099939" y="2286000"/>
              <a:ext cx="31026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100" name="Straight Arrow Connector 41"/>
            <p:cNvCxnSpPr>
              <a:cxnSpLocks noChangeShapeType="1"/>
            </p:cNvCxnSpPr>
            <p:nvPr/>
          </p:nvCxnSpPr>
          <p:spPr bwMode="auto">
            <a:xfrm>
              <a:off x="6742455" y="2286000"/>
              <a:ext cx="496545" cy="955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101" name="Oval 42"/>
            <p:cNvSpPr>
              <a:spLocks noChangeArrowheads="1"/>
            </p:cNvSpPr>
            <p:nvPr/>
          </p:nvSpPr>
          <p:spPr bwMode="auto">
            <a:xfrm>
              <a:off x="7234509" y="1981200"/>
              <a:ext cx="838200" cy="609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2" name="TextBox 43"/>
            <p:cNvSpPr txBox="1">
              <a:spLocks noChangeArrowheads="1"/>
            </p:cNvSpPr>
            <p:nvPr/>
          </p:nvSpPr>
          <p:spPr bwMode="auto">
            <a:xfrm>
              <a:off x="7315200" y="2038290"/>
              <a:ext cx="80031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user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28600" y="3505200"/>
            <a:ext cx="8915400" cy="2278063"/>
            <a:chOff x="152400" y="2362200"/>
            <a:chExt cx="8915400" cy="1586472"/>
          </a:xfrm>
        </p:grpSpPr>
        <p:sp>
          <p:nvSpPr>
            <p:cNvPr id="2" name="TextBox 1"/>
            <p:cNvSpPr txBox="1"/>
            <p:nvPr/>
          </p:nvSpPr>
          <p:spPr>
            <a:xfrm>
              <a:off x="152400" y="3370466"/>
              <a:ext cx="8915400" cy="57820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en-US" sz="2400" b="0" dirty="0">
                  <a:solidFill>
                    <a:srgbClr val="FF0000"/>
                  </a:solidFill>
                  <a:latin typeface="+mj-lt"/>
                </a:rPr>
                <a:t>Tied together by IP -- the “Internet Protocol” : </a:t>
              </a:r>
              <a:r>
                <a:rPr lang="en-US" sz="2400" b="0" dirty="0">
                  <a:latin typeface="+mj-lt"/>
                </a:rPr>
                <a:t>a single common interface between users and the network and between networks</a:t>
              </a:r>
            </a:p>
          </p:txBody>
        </p:sp>
        <p:cxnSp>
          <p:nvCxnSpPr>
            <p:cNvPr id="46087" name="Straight Arrow Connector 3"/>
            <p:cNvCxnSpPr>
              <a:cxnSpLocks noChangeShapeType="1"/>
            </p:cNvCxnSpPr>
            <p:nvPr/>
          </p:nvCxnSpPr>
          <p:spPr bwMode="auto">
            <a:xfrm flipH="1" flipV="1">
              <a:off x="1676400" y="2438400"/>
              <a:ext cx="457200" cy="914400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088" name="Straight Arrow Connector 45"/>
            <p:cNvCxnSpPr>
              <a:cxnSpLocks noChangeShapeType="1"/>
            </p:cNvCxnSpPr>
            <p:nvPr/>
          </p:nvCxnSpPr>
          <p:spPr bwMode="auto">
            <a:xfrm flipV="1">
              <a:off x="6858000" y="2362200"/>
              <a:ext cx="76200" cy="990600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0838"/>
            <a:ext cx="8229600" cy="1173162"/>
          </a:xfrm>
        </p:spPr>
        <p:txBody>
          <a:bodyPr lIns="91430" tIns="45716" rIns="91430" bIns="45716" anchor="t"/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A federated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1176337"/>
          </a:xfrm>
        </p:spPr>
        <p:txBody>
          <a:bodyPr/>
          <a:lstStyle/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The Internet ties together different networks</a:t>
            </a:r>
          </a:p>
          <a:p>
            <a:pPr lvl="1"/>
            <a:r>
              <a:rPr lang="en-US" sz="2200">
                <a:latin typeface="Arial" charset="0"/>
                <a:ea typeface="ＭＳ Ｐゴシック" charset="0"/>
              </a:rPr>
              <a:t>&gt;18,000 ISP networks </a:t>
            </a:r>
          </a:p>
          <a:p>
            <a:pPr lvl="1"/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" name="Cloud 3"/>
          <p:cNvSpPr/>
          <p:nvPr/>
        </p:nvSpPr>
        <p:spPr bwMode="auto">
          <a:xfrm>
            <a:off x="1676400" y="2819400"/>
            <a:ext cx="5410200" cy="1371600"/>
          </a:xfrm>
          <a:prstGeom prst="cloud">
            <a:avLst/>
          </a:prstGeom>
          <a:solidFill>
            <a:srgbClr val="7F7F7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Internet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223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50838"/>
            <a:ext cx="8991600" cy="1401762"/>
          </a:xfrm>
        </p:spPr>
        <p:txBody>
          <a:bodyPr lIns="91430" tIns="45716" rIns="91430" bIns="45716" anchor="t">
            <a:normAutofit fontScale="90000"/>
          </a:bodyPr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A federated system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610600" cy="4876800"/>
          </a:xfrm>
        </p:spPr>
        <p:txBody>
          <a:bodyPr lIns="91430" tIns="45716" rIns="91430" bIns="45716"/>
          <a:lstStyle/>
          <a:p>
            <a:pPr>
              <a:defRPr/>
            </a:pPr>
            <a:endParaRPr lang="en-US" sz="2400" dirty="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sz="2400" dirty="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 single, common interface is great for interoperability… </a:t>
            </a:r>
          </a:p>
          <a:p>
            <a:pPr>
              <a:defRPr/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…but tricky for business </a:t>
            </a:r>
          </a:p>
          <a:p>
            <a:pPr marL="0" indent="0">
              <a:buFont typeface="Wingdings" charset="0"/>
              <a:buNone/>
              <a:defRPr/>
            </a:pPr>
            <a:endParaRPr lang="en-US" sz="2400" dirty="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  <a:sym typeface="Wingdings"/>
            </a:endParaRPr>
          </a:p>
          <a:p>
            <a:pPr>
              <a:defRPr/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Why does this matter? </a:t>
            </a:r>
          </a:p>
          <a:p>
            <a:pPr lvl="1"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ease of interoperability is the Internet’s most important goal </a:t>
            </a:r>
            <a:endParaRPr lang="en-US" sz="20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  <a:sym typeface="Wingdings"/>
            </a:endParaRPr>
          </a:p>
          <a:p>
            <a:pPr lvl="1"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practical realities of incentives, economics and real-world trust </a:t>
            </a:r>
            <a:br>
              <a:rPr lang="en-US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Wingdings"/>
              </a:rPr>
            </a:br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drive topology, route selection and service evolution</a:t>
            </a:r>
            <a:endParaRPr lang="en-US" sz="20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Wingdings" charset="0"/>
              <a:buNone/>
              <a:defRPr/>
            </a:pPr>
            <a:endParaRPr lang="en-US" sz="24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sz="24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sz="24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sz="240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31" name="Content Placeholder 2"/>
          <p:cNvSpPr txBox="1">
            <a:spLocks/>
          </p:cNvSpPr>
          <p:nvPr/>
        </p:nvSpPr>
        <p:spPr bwMode="auto">
          <a:xfrm>
            <a:off x="457200" y="1719263"/>
            <a:ext cx="8229600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692150" indent="-3476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>
              <a:spcBef>
                <a:spcPct val="20000"/>
              </a:spcBef>
              <a:buClr>
                <a:schemeClr val="tx2"/>
              </a:buClr>
              <a:buSzPct val="70000"/>
              <a:buFont typeface="Wingdings" charset="0"/>
              <a:buChar char="l"/>
            </a:pPr>
            <a:r>
              <a:rPr lang="en-US" sz="2400" b="0">
                <a:latin typeface="Arial" charset="0"/>
              </a:rPr>
              <a:t>The Internet ties together different networks</a:t>
            </a:r>
          </a:p>
          <a:p>
            <a:pPr lvl="1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0"/>
              <a:buChar char="l"/>
            </a:pPr>
            <a:r>
              <a:rPr lang="en-US" sz="2200" b="0">
                <a:latin typeface="Arial" charset="0"/>
              </a:rPr>
              <a:t>&gt;18,000 ISP networks </a:t>
            </a:r>
          </a:p>
          <a:p>
            <a:pPr lvl="1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0"/>
              <a:buChar char="l"/>
            </a:pPr>
            <a:endParaRPr lang="en-US" sz="2400" b="0">
              <a:latin typeface="Arial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316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50838"/>
            <a:ext cx="8991600" cy="1401762"/>
          </a:xfrm>
        </p:spPr>
        <p:txBody>
          <a:bodyPr lIns="91430" tIns="45716" rIns="91430" bIns="45716" anchor="t"/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Tremendous scale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543800" cy="4876800"/>
          </a:xfrm>
        </p:spPr>
        <p:txBody>
          <a:bodyPr lIns="91430" tIns="45716" rIns="91430" bIns="45716"/>
          <a:lstStyle/>
          <a:p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Billion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users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43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%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of world population)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1+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Trillion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unique URLs </a:t>
            </a:r>
          </a:p>
          <a:p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94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Billion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emails sent per day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1.75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Billion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smartphones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1.23 Billion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Facebook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users </a:t>
            </a:r>
            <a:endParaRPr lang="en-US" sz="24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50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Billion </a:t>
            </a:r>
            <a:r>
              <a:rPr lang="en-US" sz="2400" dirty="0" err="1" smtClean="0">
                <a:latin typeface="Arial" charset="0"/>
                <a:ea typeface="ＭＳ Ｐゴシック" charset="0"/>
                <a:cs typeface="ＭＳ Ｐゴシック" charset="0"/>
              </a:rPr>
              <a:t>WhatsApp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 messages per day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2 Billion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YouTube videos watched per day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Routers that switch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92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Terabits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/second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Links that carry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4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00Gigabits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/second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371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-685800" y="350838"/>
            <a:ext cx="10591800" cy="1401762"/>
          </a:xfrm>
        </p:spPr>
        <p:txBody>
          <a:bodyPr lIns="91430" tIns="45716" rIns="91430" bIns="45716" anchor="t">
            <a:normAutofit fontScale="90000"/>
          </a:bodyPr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Enormous diversity and 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dynamic range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915400" cy="4876800"/>
          </a:xfrm>
        </p:spPr>
        <p:txBody>
          <a:bodyPr lIns="91430" tIns="45716" rIns="91430" bIns="45716">
            <a:normAutofit lnSpcReduction="10000"/>
          </a:bodyPr>
          <a:lstStyle/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Communication latency: microseconds to seconds (10</a:t>
            </a:r>
            <a:r>
              <a:rPr lang="en-US" sz="2400" baseline="30000">
                <a:latin typeface="Arial" charset="0"/>
                <a:ea typeface="ＭＳ Ｐゴシック" charset="0"/>
                <a:cs typeface="ＭＳ Ｐゴシック" charset="0"/>
              </a:rPr>
              <a:t>6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Bandwidth: 1Kbits/second to 100 Gigabits/second (10</a:t>
            </a:r>
            <a:r>
              <a:rPr lang="en-US" sz="2400" baseline="30000">
                <a:latin typeface="Arial" charset="0"/>
                <a:ea typeface="ＭＳ Ｐゴシック" charset="0"/>
                <a:cs typeface="ＭＳ Ｐゴシック" charset="0"/>
              </a:rPr>
              <a:t>7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Packet loss: 0 – 90%</a:t>
            </a:r>
            <a:br>
              <a:rPr lang="en-US" sz="2400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Technology: optical, wireless, satellite, copper</a:t>
            </a:r>
            <a:br>
              <a:rPr lang="en-US" sz="2400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sz="240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Endpoint devices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: from sensors and cell phones to datacenters and supercomputers</a:t>
            </a:r>
          </a:p>
          <a:p>
            <a:r>
              <a:rPr lang="en-US" sz="24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Applications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: social networking, file transfer, skype,</a:t>
            </a:r>
            <a:br>
              <a:rPr lang="en-US" sz="24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live TV, gaming, remote medicine, backup, IM</a:t>
            </a:r>
            <a:endParaRPr lang="en-US" sz="2400" i="1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>
                <a:solidFill>
                  <a:srgbClr val="FF3300"/>
                </a:solidFill>
                <a:latin typeface="Arial" charset="0"/>
                <a:ea typeface="ＭＳ Ｐゴシック" charset="0"/>
                <a:cs typeface="ＭＳ Ｐゴシック" charset="0"/>
              </a:rPr>
              <a:t>Users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: the governing, governed, operators, </a:t>
            </a:r>
            <a:r>
              <a:rPr lang="en-US" sz="2400">
                <a:solidFill>
                  <a:srgbClr val="FF3300"/>
                </a:solidFill>
                <a:latin typeface="Arial" charset="0"/>
                <a:ea typeface="ＭＳ Ｐゴシック" charset="0"/>
                <a:cs typeface="ＭＳ Ｐゴシック" charset="0"/>
              </a:rPr>
              <a:t>malicious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br>
              <a:rPr lang="en-US" sz="24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naïve, savvy, embarrassed, paranoid, addicted, cheap …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114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-685800" y="350838"/>
            <a:ext cx="10591800" cy="1401762"/>
          </a:xfrm>
        </p:spPr>
        <p:txBody>
          <a:bodyPr lIns="91430" tIns="45716" rIns="91430" bIns="45716" anchor="t"/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Constant Evolution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4876800"/>
          </a:xfrm>
        </p:spPr>
        <p:txBody>
          <a:bodyPr lIns="91430" tIns="45716" rIns="91430" bIns="45716"/>
          <a:lstStyle/>
          <a:p>
            <a:pPr marL="0" indent="0">
              <a:buFont typeface="Wingdings" charset="0"/>
              <a:buNone/>
              <a:defRPr/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1970s: </a:t>
            </a:r>
          </a:p>
          <a:p>
            <a:pPr>
              <a:defRPr/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56kilobits/second “backbone” links</a:t>
            </a:r>
          </a:p>
          <a:p>
            <a:pPr>
              <a:defRPr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&lt;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100 computers, a handful of sites in the US (and one UK)</a:t>
            </a:r>
          </a:p>
          <a:p>
            <a:pPr>
              <a:defRPr/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Telnet and file transfer are the “killer” applications</a:t>
            </a:r>
          </a:p>
          <a:p>
            <a:pPr marL="0" indent="0">
              <a:buFont typeface="Wingdings" charset="0"/>
              <a:buNone/>
              <a:defRPr/>
            </a:pPr>
            <a:endParaRPr lang="en-US" sz="24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Wingdings" charset="0"/>
              <a:buNone/>
              <a:defRPr/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Today</a:t>
            </a:r>
          </a:p>
          <a:p>
            <a:pPr>
              <a:defRPr/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100+Gigabits/second backbone links</a:t>
            </a:r>
          </a:p>
          <a:p>
            <a:pPr>
              <a:defRPr/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5B+ devices, all over the globe</a:t>
            </a:r>
          </a:p>
          <a:p>
            <a:pPr>
              <a:defRPr/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20M Facebook apps installed per day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Wingdings" charset="0"/>
              <a:buNone/>
              <a:defRPr/>
            </a:pPr>
            <a:endParaRPr lang="en-US" sz="240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23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7316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Asynchronous Operation</a:t>
            </a:r>
          </a:p>
        </p:txBody>
      </p:sp>
      <p:sp>
        <p:nvSpPr>
          <p:cNvPr id="8335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6482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Fundamental constraint: </a:t>
            </a:r>
            <a:r>
              <a:rPr lang="en-US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speed of light</a:t>
            </a:r>
            <a:br>
              <a:rPr lang="en-US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b="1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Consider: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How many cycles does your 3GHz CPU in </a:t>
            </a:r>
            <a:r>
              <a:rPr lang="en-US" dirty="0" smtClean="0">
                <a:latin typeface="Arial" charset="0"/>
                <a:ea typeface="ＭＳ Ｐゴシック" charset="0"/>
                <a:sym typeface="Symbol" charset="0"/>
              </a:rPr>
              <a:t>Cambridge execute </a:t>
            </a: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before it can possibly get a response from a message it sends to a server in </a:t>
            </a:r>
            <a:r>
              <a:rPr lang="en-US" dirty="0" smtClean="0">
                <a:latin typeface="Arial" charset="0"/>
                <a:ea typeface="ＭＳ Ｐゴシック" charset="0"/>
                <a:sym typeface="Symbol" charset="0"/>
              </a:rPr>
              <a:t>Palo Alto?</a:t>
            </a:r>
            <a:endParaRPr lang="en-US" dirty="0">
              <a:latin typeface="Arial" charset="0"/>
              <a:ea typeface="ＭＳ Ｐゴシック" charset="0"/>
              <a:sym typeface="Symbol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Cambridge to Palo Alto</a:t>
            </a:r>
            <a:r>
              <a:rPr lang="en-US" dirty="0" smtClean="0">
                <a:latin typeface="Arial" charset="0"/>
                <a:ea typeface="ＭＳ Ｐゴシック" charset="0"/>
                <a:sym typeface="Symbol" charset="0"/>
              </a:rPr>
              <a:t>: 8,609 </a:t>
            </a: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km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Traveling at 300,000 km/s: </a:t>
            </a:r>
            <a:r>
              <a:rPr lang="en-US" dirty="0" smtClean="0">
                <a:latin typeface="Arial" charset="0"/>
                <a:ea typeface="ＭＳ Ｐゴシック" charset="0"/>
                <a:sym typeface="Symbol" charset="0"/>
              </a:rPr>
              <a:t>28.70 </a:t>
            </a: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milliseconds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Then back to </a:t>
            </a:r>
            <a:r>
              <a:rPr lang="en-US" dirty="0" smtClean="0">
                <a:latin typeface="Arial" charset="0"/>
                <a:ea typeface="ＭＳ Ｐゴシック" charset="0"/>
                <a:sym typeface="Symbol" charset="0"/>
              </a:rPr>
              <a:t>Cambridge: </a:t>
            </a: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2 x </a:t>
            </a:r>
            <a:r>
              <a:rPr lang="en-US" dirty="0" smtClean="0">
                <a:latin typeface="Arial" charset="0"/>
                <a:ea typeface="ＭＳ Ｐゴシック" charset="0"/>
                <a:sym typeface="Symbol" charset="0"/>
              </a:rPr>
              <a:t>28.70 = 57.39 </a:t>
            </a: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milliseconds  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3,000,000,000 cycles/sec * </a:t>
            </a:r>
            <a:r>
              <a:rPr lang="en-US" dirty="0" smtClean="0">
                <a:latin typeface="Arial" charset="0"/>
                <a:ea typeface="ＭＳ Ｐゴシック" charset="0"/>
                <a:sym typeface="Symbol" charset="0"/>
              </a:rPr>
              <a:t>0.05739 </a:t>
            </a: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= </a:t>
            </a:r>
            <a:r>
              <a:rPr lang="en-US" dirty="0" smtClean="0">
                <a:latin typeface="Arial" charset="0"/>
                <a:ea typeface="ＭＳ Ｐゴシック" charset="0"/>
                <a:sym typeface="Symbol" charset="0"/>
              </a:rPr>
              <a:t>172,179,999 </a:t>
            </a: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cycles!</a:t>
            </a:r>
            <a:br>
              <a:rPr lang="en-US" dirty="0">
                <a:latin typeface="Arial" charset="0"/>
                <a:ea typeface="ＭＳ Ｐゴシック" charset="0"/>
                <a:sym typeface="Symbol" charset="0"/>
              </a:rPr>
            </a:br>
            <a:endParaRPr lang="en-US" dirty="0">
              <a:latin typeface="Arial" charset="0"/>
              <a:ea typeface="ＭＳ Ｐゴシック" charset="0"/>
              <a:sym typeface="Symbo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Thus, communication feedback is always 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dated</a:t>
            </a: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Arial" charset="0"/>
              <a:ea typeface="ＭＳ Ｐゴシック" charset="0"/>
              <a:sym typeface="Symbol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008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353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22238"/>
            <a:ext cx="8229600" cy="1173162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Prone to Failure</a:t>
            </a:r>
          </a:p>
        </p:txBody>
      </p:sp>
      <p:sp>
        <p:nvSpPr>
          <p:cNvPr id="8335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579224" cy="4953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6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To send a message,</a:t>
            </a:r>
            <a:r>
              <a:rPr lang="en-US" sz="2600" b="1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all </a:t>
            </a:r>
            <a:r>
              <a:rPr lang="en-US" sz="26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components along a path must function correctly</a:t>
            </a:r>
            <a:endParaRPr lang="en-US" sz="2600" b="1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software, modem, wireless access point, firewall, links, network interface cards, switches,…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  <a:t>Including</a:t>
            </a:r>
            <a:r>
              <a:rPr lang="en-US" sz="22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human operators</a:t>
            </a:r>
          </a:p>
          <a:p>
            <a:pPr marL="344487" lvl="1" indent="0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2200" dirty="0" smtClean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Consider: </a:t>
            </a:r>
            <a:r>
              <a:rPr lang="en-US" sz="2600" dirty="0" smtClean="0">
                <a:latin typeface="Arial" charset="0"/>
                <a:ea typeface="ＭＳ Ｐゴシック" charset="0"/>
                <a:sym typeface="Symbol" charset="0"/>
              </a:rPr>
              <a:t>50 components, that work correctly 99% of time </a:t>
            </a:r>
            <a:r>
              <a:rPr lang="en-US" sz="2600" dirty="0" smtClean="0">
                <a:latin typeface="Arial" charset="0"/>
                <a:ea typeface="ＭＳ Ｐゴシック" charset="0"/>
                <a:sym typeface="Wingdings"/>
              </a:rPr>
              <a:t> </a:t>
            </a:r>
            <a:r>
              <a:rPr lang="en-US" sz="2400" dirty="0" smtClean="0">
                <a:latin typeface="Arial" charset="0"/>
                <a:ea typeface="ＭＳ Ｐゴシック" charset="0"/>
                <a:sym typeface="Wingdings"/>
              </a:rPr>
              <a:t>39.5% chance communication will fail 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à"/>
              <a:defRPr/>
            </a:pPr>
            <a:endParaRPr lang="en-US" sz="2200" dirty="0" smtClean="0">
              <a:latin typeface="Arial" charset="0"/>
              <a:ea typeface="ＭＳ Ｐゴシック" charset="0"/>
              <a:sym typeface="Wingding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dirty="0" smtClean="0">
                <a:latin typeface="Arial" charset="0"/>
                <a:ea typeface="ＭＳ Ｐゴシック" charset="0"/>
                <a:sym typeface="Symbol" charset="0"/>
              </a:rPr>
              <a:t>Plus, recall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 smtClean="0">
                <a:latin typeface="Arial" charset="0"/>
                <a:ea typeface="ＭＳ Ｐゴシック" charset="0"/>
                <a:sym typeface="Symbol" charset="0"/>
              </a:rPr>
              <a:t>scale </a:t>
            </a:r>
            <a:r>
              <a:rPr lang="en-US" sz="2200" dirty="0" smtClean="0">
                <a:latin typeface="Arial" charset="0"/>
                <a:ea typeface="ＭＳ Ｐゴシック" charset="0"/>
                <a:sym typeface="Wingdings"/>
              </a:rPr>
              <a:t> lots of components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 smtClean="0">
                <a:latin typeface="Arial" charset="0"/>
                <a:ea typeface="ＭＳ Ｐゴシック" charset="0"/>
                <a:sym typeface="Wingdings"/>
              </a:rPr>
              <a:t>asynchrony  takes a long time to hear (bad) news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 smtClean="0">
                <a:latin typeface="Arial" charset="0"/>
                <a:ea typeface="ＭＳ Ｐゴシック" charset="0"/>
                <a:sym typeface="Wingdings"/>
              </a:rPr>
              <a:t>federation (</a:t>
            </a:r>
            <a:r>
              <a:rPr lang="en-US" sz="2200" b="1" dirty="0" smtClean="0">
                <a:latin typeface="Arial" charset="0"/>
                <a:ea typeface="ＭＳ Ｐゴシック" charset="0"/>
                <a:sym typeface="Wingdings"/>
              </a:rPr>
              <a:t>inter</a:t>
            </a:r>
            <a:r>
              <a:rPr lang="en-US" sz="2200" dirty="0" smtClean="0">
                <a:latin typeface="Arial" charset="0"/>
                <a:ea typeface="ＭＳ Ｐゴシック" charset="0"/>
                <a:sym typeface="Wingdings"/>
              </a:rPr>
              <a:t>net) </a:t>
            </a:r>
            <a:r>
              <a:rPr lang="en-US" sz="2200" dirty="0">
                <a:latin typeface="Arial" charset="0"/>
                <a:ea typeface="ＭＳ Ｐゴシック" charset="0"/>
                <a:sym typeface="Wingdings"/>
              </a:rPr>
              <a:t> </a:t>
            </a:r>
            <a:r>
              <a:rPr lang="en-US" sz="2200" dirty="0" smtClean="0">
                <a:latin typeface="Arial" charset="0"/>
                <a:ea typeface="ＭＳ Ｐゴシック" charset="0"/>
                <a:sym typeface="Wingdings"/>
              </a:rPr>
              <a:t>hard to identify fault or assign blame</a:t>
            </a:r>
            <a:endParaRPr lang="en-US" sz="2200" dirty="0">
              <a:latin typeface="Arial" charset="0"/>
              <a:ea typeface="ＭＳ Ｐゴシック" charset="0"/>
              <a:sym typeface="Wingdings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sz="2200" dirty="0" smtClean="0">
              <a:latin typeface="Arial" charset="0"/>
              <a:ea typeface="ＭＳ Ｐゴシック" charset="0"/>
              <a:sym typeface="Wingding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324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353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22238"/>
            <a:ext cx="8229600" cy="1173162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An Engineered System</a:t>
            </a:r>
          </a:p>
        </p:txBody>
      </p:sp>
      <p:sp>
        <p:nvSpPr>
          <p:cNvPr id="8335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Constrained by what technology is practical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Link bandwidths 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Switch port counts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Bit error rates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olidFill>
                  <a:srgbClr val="FF3300"/>
                </a:solidFill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Cost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olidFill>
                  <a:srgbClr val="FF3300"/>
                </a:solidFill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…</a:t>
            </a:r>
          </a:p>
          <a:p>
            <a:pPr lvl="1" eaLnBrk="1" hangingPunct="1">
              <a:lnSpc>
                <a:spcPct val="90000"/>
              </a:lnSpc>
            </a:pPr>
            <a:endParaRPr lang="en-US" sz="1800">
              <a:latin typeface="Arial" charset="0"/>
              <a:ea typeface="ＭＳ Ｐゴシック" charset="0"/>
              <a:sym typeface="Wingdings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636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353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Topic 1 Foundation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8480"/>
          </a:xfrm>
        </p:spPr>
        <p:txBody>
          <a:bodyPr>
            <a:normAutofit/>
          </a:bodyPr>
          <a:lstStyle/>
          <a:p>
            <a:r>
              <a:rPr lang="en-US" dirty="0" err="1" smtClean="0">
                <a:ea typeface="ＭＳ Ｐゴシック" charset="0"/>
                <a:cs typeface="ＭＳ Ｐゴシック" charset="0"/>
              </a:rPr>
              <a:t>Administrivia</a:t>
            </a:r>
            <a:endParaRPr lang="en-US" dirty="0" smtClean="0"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ea typeface="ＭＳ Ｐゴシック" charset="0"/>
                <a:cs typeface="ＭＳ Ｐゴシック" charset="0"/>
              </a:rPr>
              <a:t>Networks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Channels</a:t>
            </a:r>
          </a:p>
          <a:p>
            <a:r>
              <a:rPr lang="en-US" dirty="0" smtClean="0">
                <a:ea typeface="ＭＳ Ｐゴシック" charset="0"/>
                <a:cs typeface="ＭＳ Ｐゴシック" charset="0"/>
              </a:rPr>
              <a:t>Multiplexing</a:t>
            </a:r>
          </a:p>
          <a:p>
            <a:r>
              <a:rPr lang="en-US" dirty="0" smtClean="0">
                <a:ea typeface="ＭＳ Ｐゴシック" charset="0"/>
                <a:cs typeface="ＭＳ Ｐゴシック" charset="0"/>
              </a:rPr>
              <a:t>Performance</a:t>
            </a:r>
            <a:r>
              <a:rPr lang="en-US" dirty="0">
                <a:ea typeface="ＭＳ Ｐゴシック" charset="0"/>
                <a:cs typeface="ＭＳ Ｐゴシック" charset="0"/>
              </a:rPr>
              <a:t>: loss, delay,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throughput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773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407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22238"/>
            <a:ext cx="8229600" cy="1173162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Recap: The Internet is…	</a:t>
            </a:r>
          </a:p>
        </p:txBody>
      </p:sp>
      <p:sp>
        <p:nvSpPr>
          <p:cNvPr id="8335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 complex federation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Of enormous scale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Dynamic range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Diversity</a:t>
            </a:r>
          </a:p>
          <a:p>
            <a:pPr eaLnBrk="1" hangingPunct="1">
              <a:lnSpc>
                <a:spcPct val="90000"/>
              </a:lnSpc>
            </a:pPr>
            <a:r>
              <a:rPr lang="en-US" sz="26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Constantly evolving</a:t>
            </a:r>
          </a:p>
          <a:p>
            <a:pPr eaLnBrk="1" hangingPunct="1">
              <a:lnSpc>
                <a:spcPct val="90000"/>
              </a:lnSpc>
            </a:pPr>
            <a:r>
              <a:rPr lang="en-US" sz="26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Asynchronous in operation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6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Failure prone</a:t>
            </a:r>
          </a:p>
          <a:p>
            <a:pPr eaLnBrk="1" hangingPunct="1">
              <a:lnSpc>
                <a:spcPct val="90000"/>
              </a:lnSpc>
            </a:pPr>
            <a:r>
              <a:rPr lang="en-US" sz="26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Constrained by what’s practical to engineer</a:t>
            </a:r>
          </a:p>
          <a:p>
            <a:pPr eaLnBrk="1" hangingPunct="1">
              <a:lnSpc>
                <a:spcPct val="90000"/>
              </a:lnSpc>
            </a:pPr>
            <a:endParaRPr lang="en-US" sz="26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6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80925" y="5327192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6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Too complex for theoretical models</a:t>
            </a:r>
          </a:p>
          <a:p>
            <a:pPr>
              <a:lnSpc>
                <a:spcPct val="90000"/>
              </a:lnSpc>
            </a:pPr>
            <a:r>
              <a:rPr lang="en-US" sz="26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“Working code” doesn’t mean much </a:t>
            </a:r>
          </a:p>
          <a:p>
            <a:pPr>
              <a:lnSpc>
                <a:spcPct val="90000"/>
              </a:lnSpc>
            </a:pPr>
            <a:r>
              <a:rPr lang="en-US" sz="26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Performance benchmarks are too narrow</a:t>
            </a:r>
            <a:endParaRPr lang="en-US" sz="26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959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353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 – not just bits per second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Second order effects</a:t>
            </a:r>
          </a:p>
          <a:p>
            <a:r>
              <a:rPr lang="en-US" dirty="0"/>
              <a:t>Image/Audio </a:t>
            </a:r>
            <a:r>
              <a:rPr lang="en-US" dirty="0" smtClean="0"/>
              <a:t>quality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Other metrics…</a:t>
            </a:r>
          </a:p>
          <a:p>
            <a:r>
              <a:rPr lang="en-US" dirty="0" smtClean="0"/>
              <a:t>Network efficiency (good-put </a:t>
            </a:r>
            <a:r>
              <a:rPr lang="en-US" i="1" dirty="0" smtClean="0"/>
              <a:t>versus </a:t>
            </a:r>
            <a:r>
              <a:rPr lang="en-US" dirty="0" smtClean="0"/>
              <a:t>throughput)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User Experience? (World Wide Wait)</a:t>
            </a:r>
          </a:p>
          <a:p>
            <a:endParaRPr lang="en-US" dirty="0" smtClean="0"/>
          </a:p>
          <a:p>
            <a:r>
              <a:rPr lang="en-US" dirty="0" smtClean="0"/>
              <a:t>Network connectivity expectations</a:t>
            </a:r>
          </a:p>
          <a:p>
            <a:endParaRPr lang="en-US" dirty="0"/>
          </a:p>
          <a:p>
            <a:r>
              <a:rPr lang="en-US" dirty="0" smtClean="0"/>
              <a:t>Others?</a:t>
            </a:r>
          </a:p>
        </p:txBody>
      </p:sp>
      <p:pic>
        <p:nvPicPr>
          <p:cNvPr id="5" name="Picture 4" descr="loading-gif-animatio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429" y="4633757"/>
            <a:ext cx="256809" cy="2568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8725" y="5314936"/>
            <a:ext cx="1767132" cy="1325349"/>
          </a:xfrm>
          <a:prstGeom prst="rect">
            <a:avLst/>
          </a:prstGeom>
        </p:spPr>
      </p:pic>
      <p:pic>
        <p:nvPicPr>
          <p:cNvPr id="7" name="Picture 6" descr="ajax-loader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342" y="4190092"/>
            <a:ext cx="203200" cy="203200"/>
          </a:xfrm>
          <a:prstGeom prst="rect">
            <a:avLst/>
          </a:prstGeom>
        </p:spPr>
      </p:pic>
      <p:pic>
        <p:nvPicPr>
          <p:cNvPr id="8" name="Picture 7" descr="ajax-loader (1)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547454"/>
            <a:ext cx="807357" cy="94612"/>
          </a:xfrm>
          <a:prstGeom prst="rect">
            <a:avLst/>
          </a:prstGeom>
        </p:spPr>
      </p:pic>
      <p:pic>
        <p:nvPicPr>
          <p:cNvPr id="10" name="Picture 9" descr="winvista_cursor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857" y="4007829"/>
            <a:ext cx="662214" cy="662214"/>
          </a:xfrm>
          <a:prstGeom prst="rect">
            <a:avLst/>
          </a:prstGeom>
        </p:spPr>
      </p:pic>
      <p:pic>
        <p:nvPicPr>
          <p:cNvPr id="13" name="Picture 12" descr="WaitCursor-300p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760" y="4719951"/>
            <a:ext cx="264994" cy="283922"/>
          </a:xfrm>
          <a:prstGeom prst="rect">
            <a:avLst/>
          </a:prstGeom>
        </p:spPr>
      </p:pic>
      <p:pic>
        <p:nvPicPr>
          <p:cNvPr id="15" name="Picture 14" descr="Netscape_throbber_2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857" y="4231806"/>
            <a:ext cx="762000" cy="762000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474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Channels Concept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</a:t>
            </a:r>
            <a:r>
              <a:rPr lang="en-US" sz="3100" dirty="0" smtClean="0"/>
              <a:t>This </a:t>
            </a:r>
            <a:r>
              <a:rPr lang="en-US" sz="3100" dirty="0"/>
              <a:t>channel definition is very </a:t>
            </a:r>
            <a:r>
              <a:rPr lang="en-US" sz="3100" dirty="0" smtClean="0"/>
              <a:t>abstract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Peer entities communicate over channels</a:t>
            </a:r>
          </a:p>
          <a:p>
            <a:r>
              <a:rPr lang="en-US" dirty="0" smtClean="0"/>
              <a:t>Peer entities provide higher-layer peers with higher-layer channels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i="1" dirty="0" smtClean="0"/>
              <a:t>A channel is that into which an entity puts symbols and which causes those </a:t>
            </a:r>
            <a:r>
              <a:rPr lang="en-US" sz="2400" dirty="0"/>
              <a:t>symbols </a:t>
            </a:r>
            <a:r>
              <a:rPr lang="en-US" sz="2400" i="1" dirty="0" smtClean="0"/>
              <a:t>(or a reasonable approximation) to appear somewhere else at a later point in time.</a:t>
            </a:r>
            <a:endParaRPr lang="en-US" sz="2400" i="1" dirty="0"/>
          </a:p>
        </p:txBody>
      </p:sp>
      <p:pic>
        <p:nvPicPr>
          <p:cNvPr id="5" name="Picture 4" descr="cha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515" y="5040906"/>
            <a:ext cx="4241800" cy="1397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99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16400"/>
          </a:xfrm>
        </p:spPr>
        <p:txBody>
          <a:bodyPr numCol="2"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Symbol type</a:t>
            </a:r>
            <a:r>
              <a:rPr lang="en-US" dirty="0" smtClean="0"/>
              <a:t>: bits, packets, waveform</a:t>
            </a:r>
          </a:p>
          <a:p>
            <a:pPr marL="0" indent="0">
              <a:buNone/>
            </a:pPr>
            <a:r>
              <a:rPr lang="en-US" b="1" dirty="0" smtClean="0"/>
              <a:t>Capacity</a:t>
            </a:r>
            <a:r>
              <a:rPr lang="en-US" dirty="0" smtClean="0"/>
              <a:t>: bandwidth, data-rate, packet-rate</a:t>
            </a:r>
          </a:p>
          <a:p>
            <a:pPr marL="0" indent="0">
              <a:buNone/>
            </a:pPr>
            <a:r>
              <a:rPr lang="en-US" b="1" dirty="0" smtClean="0"/>
              <a:t>Delay</a:t>
            </a:r>
            <a:r>
              <a:rPr lang="en-US" dirty="0" smtClean="0"/>
              <a:t>: fixed or variable</a:t>
            </a:r>
          </a:p>
          <a:p>
            <a:pPr marL="0" indent="0">
              <a:buNone/>
            </a:pPr>
            <a:r>
              <a:rPr lang="en-US" b="1" dirty="0" smtClean="0"/>
              <a:t>Fidelity</a:t>
            </a:r>
            <a:r>
              <a:rPr lang="en-US" dirty="0" smtClean="0"/>
              <a:t>: signal-to-noise, bit error rate, packet error rate</a:t>
            </a:r>
          </a:p>
          <a:p>
            <a:pPr marL="0" indent="0">
              <a:buNone/>
            </a:pPr>
            <a:r>
              <a:rPr lang="en-US" b="1" dirty="0" smtClean="0"/>
              <a:t>Cost</a:t>
            </a:r>
            <a:r>
              <a:rPr lang="en-US" dirty="0" smtClean="0"/>
              <a:t>: per attachment, for use</a:t>
            </a:r>
          </a:p>
          <a:p>
            <a:pPr marL="0" indent="0">
              <a:buNone/>
            </a:pPr>
            <a:r>
              <a:rPr lang="en-US" b="1" dirty="0" smtClean="0"/>
              <a:t>Reliability</a:t>
            </a:r>
          </a:p>
          <a:p>
            <a:pPr marL="0" indent="0">
              <a:buNone/>
            </a:pPr>
            <a:r>
              <a:rPr lang="en-US" b="1" dirty="0" smtClean="0"/>
              <a:t>Security</a:t>
            </a:r>
            <a:r>
              <a:rPr lang="en-US" dirty="0" smtClean="0"/>
              <a:t>: privacy, </a:t>
            </a:r>
            <a:r>
              <a:rPr lang="en-US" dirty="0" err="1" smtClean="0"/>
              <a:t>unforgability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Order preserving</a:t>
            </a:r>
            <a:r>
              <a:rPr lang="en-US" dirty="0" smtClean="0"/>
              <a:t>: always, almost, usually</a:t>
            </a:r>
          </a:p>
          <a:p>
            <a:pPr marL="0" indent="0">
              <a:buNone/>
            </a:pPr>
            <a:r>
              <a:rPr lang="en-US" b="1" dirty="0" smtClean="0"/>
              <a:t>Connectivity</a:t>
            </a:r>
            <a:r>
              <a:rPr lang="en-US" dirty="0" smtClean="0"/>
              <a:t>: point-to-point, to-many, many-to-many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4169001"/>
            <a:ext cx="8229600" cy="2416400"/>
          </a:xfrm>
          <a:prstGeom prst="rect">
            <a:avLst/>
          </a:prstGeom>
        </p:spPr>
        <p:txBody>
          <a:bodyPr vert="horz" lIns="91440" tIns="45720" rIns="91440" bIns="45720" numCol="2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>
                <a:latin typeface="Calibri"/>
              </a:rPr>
              <a:t>Examples:</a:t>
            </a:r>
          </a:p>
          <a:p>
            <a:r>
              <a:rPr lang="en-US" dirty="0" err="1" smtClean="0">
                <a:latin typeface="Calibri"/>
              </a:rPr>
              <a:t>Fibre</a:t>
            </a:r>
            <a:r>
              <a:rPr lang="en-US" dirty="0" smtClean="0">
                <a:latin typeface="Calibri"/>
              </a:rPr>
              <a:t> Cable</a:t>
            </a:r>
          </a:p>
          <a:p>
            <a:r>
              <a:rPr lang="en-US" dirty="0" smtClean="0">
                <a:latin typeface="Calibri"/>
              </a:rPr>
              <a:t>1 Gb/s channel in a network</a:t>
            </a:r>
          </a:p>
          <a:p>
            <a:r>
              <a:rPr lang="en-US" dirty="0" smtClean="0">
                <a:latin typeface="Calibri"/>
              </a:rPr>
              <a:t>Sequence of packets transmitted between hosts</a:t>
            </a:r>
          </a:p>
          <a:p>
            <a:endParaRPr lang="en-US" dirty="0" smtClean="0">
              <a:latin typeface="Calibri"/>
            </a:endParaRPr>
          </a:p>
          <a:p>
            <a:r>
              <a:rPr lang="en-US" dirty="0" smtClean="0">
                <a:latin typeface="Calibri"/>
              </a:rPr>
              <a:t>A telephone call (handset to handset)</a:t>
            </a:r>
          </a:p>
          <a:p>
            <a:r>
              <a:rPr lang="en-US" dirty="0" smtClean="0">
                <a:latin typeface="Calibri"/>
              </a:rPr>
              <a:t>The audio channel in a room</a:t>
            </a:r>
          </a:p>
          <a:p>
            <a:r>
              <a:rPr lang="en-US" dirty="0" smtClean="0">
                <a:latin typeface="Calibri"/>
              </a:rPr>
              <a:t>Conversation between two people</a:t>
            </a:r>
          </a:p>
          <a:p>
            <a:pPr marL="0" indent="0">
              <a:buNone/>
            </a:pPr>
            <a:endParaRPr lang="en-US" dirty="0" smtClean="0">
              <a:latin typeface="Calibri"/>
            </a:endParaRPr>
          </a:p>
          <a:p>
            <a:pPr marL="0" indent="0">
              <a:buNone/>
            </a:pPr>
            <a:endParaRPr lang="en-US" dirty="0" smtClean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446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ea typeface="ＭＳ Ｐゴシック" charset="0"/>
                <a:cs typeface="ＭＳ Ｐゴシック" charset="0"/>
              </a:rPr>
              <a:t>Example Physical Channels</a:t>
            </a:r>
            <a:br>
              <a:rPr lang="en-US" sz="3600" dirty="0" smtClean="0"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ea typeface="ＭＳ Ｐゴシック" charset="0"/>
                <a:cs typeface="ＭＳ Ｐゴシック" charset="0"/>
              </a:rPr>
              <a:t>these example physical channels are also known as </a:t>
            </a:r>
            <a:r>
              <a:rPr lang="en-US" sz="2400" i="1" dirty="0" smtClean="0">
                <a:ea typeface="ＭＳ Ｐゴシック" charset="0"/>
                <a:cs typeface="ＭＳ Ｐゴシック" charset="0"/>
              </a:rPr>
              <a:t>Physical </a:t>
            </a:r>
            <a:r>
              <a:rPr lang="en-US" sz="2400" i="1" dirty="0">
                <a:ea typeface="ＭＳ Ｐゴシック" charset="0"/>
                <a:cs typeface="ＭＳ Ｐゴシック" charset="0"/>
              </a:rPr>
              <a:t>Media</a:t>
            </a:r>
            <a:endParaRPr lang="en-US" sz="3200" i="1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5542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0" y="1294947"/>
            <a:ext cx="3265714" cy="4648200"/>
          </a:xfrm>
        </p:spPr>
        <p:txBody>
          <a:bodyPr>
            <a:normAutofit/>
          </a:bodyPr>
          <a:lstStyle/>
          <a:p>
            <a:pPr>
              <a:buFont typeface="Wingdings" charset="0"/>
              <a:buNone/>
            </a:pPr>
            <a:r>
              <a:rPr lang="en-US" sz="2000" u="sng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Twisted Pair (TP)</a:t>
            </a:r>
            <a:endParaRPr lang="en-US" sz="2000" dirty="0">
              <a:ea typeface="ＭＳ Ｐゴシック" charset="0"/>
              <a:cs typeface="ＭＳ Ｐゴシック" charset="0"/>
            </a:endParaRP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two insulated copper wires</a:t>
            </a:r>
          </a:p>
          <a:p>
            <a:pPr lvl="1"/>
            <a:r>
              <a:rPr lang="en-US" sz="1800" dirty="0">
                <a:ea typeface="ＭＳ Ｐゴシック" charset="0"/>
              </a:rPr>
              <a:t>Category 3: traditional phone wires, 10 Mbps Ethernet</a:t>
            </a:r>
          </a:p>
          <a:p>
            <a:pPr lvl="1"/>
            <a:r>
              <a:rPr lang="en-US" sz="1800" dirty="0">
                <a:ea typeface="ＭＳ Ｐゴシック" charset="0"/>
              </a:rPr>
              <a:t>Category </a:t>
            </a:r>
            <a:r>
              <a:rPr lang="en-US" sz="1800" dirty="0" smtClean="0">
                <a:ea typeface="ＭＳ Ｐゴシック" charset="0"/>
              </a:rPr>
              <a:t>6: </a:t>
            </a:r>
            <a:r>
              <a:rPr lang="en-US" sz="1800" dirty="0">
                <a:ea typeface="ＭＳ Ｐゴシック" charset="0"/>
              </a:rPr>
              <a:t/>
            </a:r>
            <a:br>
              <a:rPr lang="en-US" sz="1800" dirty="0">
                <a:ea typeface="ＭＳ Ｐゴシック" charset="0"/>
              </a:rPr>
            </a:br>
            <a:r>
              <a:rPr lang="en-US" sz="1800" dirty="0" smtClean="0">
                <a:ea typeface="ＭＳ Ｐゴシック" charset="0"/>
              </a:rPr>
              <a:t>1Gbps Ethernet</a:t>
            </a:r>
          </a:p>
          <a:p>
            <a:r>
              <a:rPr lang="en-US" sz="2200" dirty="0" smtClean="0">
                <a:ea typeface="ＭＳ Ｐゴシック" charset="0"/>
              </a:rPr>
              <a:t>Shielded (STP)</a:t>
            </a:r>
          </a:p>
          <a:p>
            <a:r>
              <a:rPr lang="en-US" sz="2200" dirty="0" smtClean="0">
                <a:ea typeface="ＭＳ Ｐゴシック" charset="0"/>
              </a:rPr>
              <a:t>Unshielded (UTP)</a:t>
            </a:r>
          </a:p>
          <a:p>
            <a:endParaRPr lang="en-US" sz="2200" dirty="0">
              <a:ea typeface="ＭＳ Ｐゴシック" charset="0"/>
            </a:endParaRPr>
          </a:p>
        </p:txBody>
      </p:sp>
      <p:pic>
        <p:nvPicPr>
          <p:cNvPr id="6554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84" y="4704670"/>
            <a:ext cx="2276475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117233" y="1304018"/>
            <a:ext cx="3196481" cy="4327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000" u="sng" dirty="0" smtClean="0">
                <a:solidFill>
                  <a:srgbClr val="FF0000"/>
                </a:solidFill>
                <a:latin typeface="Calibri"/>
                <a:ea typeface="ＭＳ Ｐゴシック" charset="0"/>
                <a:cs typeface="ＭＳ Ｐゴシック" charset="0"/>
              </a:rPr>
              <a:t>Coaxial cable:</a:t>
            </a:r>
            <a:endParaRPr lang="en-US" sz="2000" u="sng" dirty="0" smtClean="0">
              <a:latin typeface="Calibri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Calibri"/>
                <a:ea typeface="ＭＳ Ｐゴシック" charset="0"/>
                <a:cs typeface="ＭＳ Ｐゴシック" charset="0"/>
              </a:rPr>
              <a:t>two concentric copper conductors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Calibri"/>
                <a:ea typeface="ＭＳ Ｐゴシック" charset="0"/>
                <a:cs typeface="ＭＳ Ｐゴシック" charset="0"/>
              </a:rPr>
              <a:t>bidirectional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Calibri"/>
                <a:ea typeface="ＭＳ Ｐゴシック" charset="0"/>
                <a:cs typeface="ＭＳ Ｐゴシック" charset="0"/>
              </a:rPr>
              <a:t>baseband: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latin typeface="Calibri"/>
                <a:ea typeface="ＭＳ Ｐゴシック" charset="0"/>
              </a:rPr>
              <a:t>single channel on cable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latin typeface="Calibri"/>
                <a:ea typeface="ＭＳ Ｐゴシック" charset="0"/>
              </a:rPr>
              <a:t>legacy Ethernet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Calibri"/>
                <a:ea typeface="ＭＳ Ｐゴシック" charset="0"/>
                <a:cs typeface="ＭＳ Ｐゴシック" charset="0"/>
              </a:rPr>
              <a:t>broadband: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Calibri"/>
                <a:ea typeface="ＭＳ Ｐゴシック" charset="0"/>
              </a:rPr>
              <a:t> </a:t>
            </a:r>
            <a:r>
              <a:rPr lang="en-US" sz="1800" dirty="0" smtClean="0">
                <a:latin typeface="Calibri"/>
                <a:ea typeface="ＭＳ Ｐゴシック" charset="0"/>
              </a:rPr>
              <a:t>multiple channels on cable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latin typeface="Calibri"/>
                <a:ea typeface="ＭＳ Ｐゴシック" charset="0"/>
              </a:rPr>
              <a:t> HFC (Hybrid Fiber Coax)</a:t>
            </a:r>
            <a:endParaRPr lang="en-US" sz="1800" dirty="0">
              <a:latin typeface="Calibri"/>
              <a:ea typeface="ＭＳ Ｐゴシック" charset="0"/>
            </a:endParaRPr>
          </a:p>
        </p:txBody>
      </p:sp>
      <p:pic>
        <p:nvPicPr>
          <p:cNvPr id="9" name="Picture 4" descr="coa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258" y="5056771"/>
            <a:ext cx="25019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2123" y="4850136"/>
            <a:ext cx="1934921" cy="1357333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6114142" y="1286098"/>
            <a:ext cx="2783795" cy="4193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None/>
            </a:pPr>
            <a:r>
              <a:rPr lang="en-US" sz="2000" u="sng" dirty="0">
                <a:solidFill>
                  <a:srgbClr val="FF0000"/>
                </a:solidFill>
                <a:latin typeface="Calibri"/>
              </a:rPr>
              <a:t>Fiber optic cable:</a:t>
            </a:r>
            <a:endParaRPr lang="en-US" sz="2000" u="sng" dirty="0">
              <a:latin typeface="Calibri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•"/>
            </a:pPr>
            <a:r>
              <a:rPr lang="en-US" sz="2000" dirty="0" smtClean="0">
                <a:latin typeface="Calibri"/>
                <a:ea typeface="ＭＳ Ｐゴシック" charset="0"/>
                <a:cs typeface="ＭＳ Ｐゴシック" charset="0"/>
              </a:rPr>
              <a:t>high</a:t>
            </a:r>
            <a:r>
              <a:rPr lang="en-US" sz="2000" dirty="0">
                <a:latin typeface="Calibri"/>
                <a:ea typeface="ＭＳ Ｐゴシック" charset="0"/>
                <a:cs typeface="ＭＳ Ｐゴシック" charset="0"/>
              </a:rPr>
              <a:t>-speed </a:t>
            </a:r>
            <a:r>
              <a:rPr lang="en-US" sz="2000" dirty="0" smtClean="0">
                <a:latin typeface="Calibri"/>
                <a:ea typeface="ＭＳ Ｐゴシック" charset="0"/>
                <a:cs typeface="ＭＳ Ｐゴシック" charset="0"/>
              </a:rPr>
              <a:t>operation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•"/>
            </a:pPr>
            <a:r>
              <a:rPr lang="en-US" sz="2000" dirty="0" smtClean="0">
                <a:latin typeface="Calibri"/>
                <a:ea typeface="ＭＳ Ｐゴシック" charset="0"/>
                <a:cs typeface="ＭＳ Ｐゴシック" charset="0"/>
              </a:rPr>
              <a:t>point</a:t>
            </a:r>
            <a:r>
              <a:rPr lang="en-US" sz="2000" dirty="0">
                <a:latin typeface="Calibri"/>
                <a:ea typeface="ＭＳ Ｐゴシック" charset="0"/>
                <a:cs typeface="ＭＳ Ｐゴシック" charset="0"/>
              </a:rPr>
              <a:t>-to-point </a:t>
            </a:r>
            <a:r>
              <a:rPr lang="en-US" sz="2000" dirty="0" smtClean="0">
                <a:latin typeface="Calibri"/>
                <a:ea typeface="ＭＳ Ｐゴシック" charset="0"/>
                <a:cs typeface="ＭＳ Ｐゴシック" charset="0"/>
              </a:rPr>
              <a:t>transmission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•"/>
            </a:pPr>
            <a:r>
              <a:rPr lang="en-US" sz="2000" dirty="0" smtClean="0">
                <a:latin typeface="Calibri"/>
                <a:ea typeface="ＭＳ Ｐゴシック" charset="0"/>
                <a:cs typeface="ＭＳ Ｐゴシック" charset="0"/>
              </a:rPr>
              <a:t>(</a:t>
            </a:r>
            <a:r>
              <a:rPr lang="en-US" sz="2000" dirty="0">
                <a:latin typeface="Calibri"/>
                <a:ea typeface="ＭＳ Ｐゴシック" charset="0"/>
                <a:cs typeface="ＭＳ Ｐゴシック" charset="0"/>
              </a:rPr>
              <a:t>10</a:t>
            </a:r>
            <a:r>
              <a:rPr lang="ja-JP" altLang="en-US" sz="2000" dirty="0">
                <a:latin typeface="Calibri"/>
                <a:ea typeface="ＭＳ Ｐゴシック" charset="0"/>
                <a:cs typeface="ＭＳ Ｐゴシック" charset="0"/>
              </a:rPr>
              <a:t>’</a:t>
            </a:r>
            <a:r>
              <a:rPr lang="en-US" sz="2000" dirty="0">
                <a:latin typeface="Calibri"/>
                <a:ea typeface="ＭＳ Ｐゴシック" charset="0"/>
                <a:cs typeface="ＭＳ Ｐゴシック" charset="0"/>
              </a:rPr>
              <a:t>s-100</a:t>
            </a:r>
            <a:r>
              <a:rPr lang="ja-JP" altLang="en-US" sz="2000" dirty="0">
                <a:latin typeface="Calibri"/>
                <a:ea typeface="ＭＳ Ｐゴシック" charset="0"/>
                <a:cs typeface="ＭＳ Ｐゴシック" charset="0"/>
              </a:rPr>
              <a:t>’</a:t>
            </a:r>
            <a:r>
              <a:rPr lang="en-US" sz="2000" dirty="0">
                <a:latin typeface="Calibri"/>
                <a:ea typeface="ＭＳ Ｐゴシック" charset="0"/>
                <a:cs typeface="ＭＳ Ｐゴシック" charset="0"/>
              </a:rPr>
              <a:t>s </a:t>
            </a:r>
            <a:r>
              <a:rPr lang="en-US" sz="2000" dirty="0" err="1">
                <a:latin typeface="Calibri"/>
                <a:ea typeface="ＭＳ Ｐゴシック" charset="0"/>
                <a:cs typeface="ＭＳ Ｐゴシック" charset="0"/>
              </a:rPr>
              <a:t>Gps</a:t>
            </a:r>
            <a:r>
              <a:rPr lang="en-US" sz="2000" dirty="0" smtClean="0">
                <a:latin typeface="Calibri"/>
                <a:ea typeface="ＭＳ Ｐゴシック" charset="0"/>
                <a:cs typeface="ＭＳ Ｐゴシック" charset="0"/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•"/>
            </a:pPr>
            <a:r>
              <a:rPr lang="en-US" sz="2000" dirty="0" smtClean="0">
                <a:latin typeface="Calibri"/>
                <a:ea typeface="ＭＳ Ｐゴシック" charset="0"/>
                <a:cs typeface="ＭＳ Ｐゴシック" charset="0"/>
              </a:rPr>
              <a:t>low </a:t>
            </a:r>
            <a:r>
              <a:rPr lang="en-US" sz="2000" dirty="0">
                <a:latin typeface="Calibri"/>
                <a:ea typeface="ＭＳ Ｐゴシック" charset="0"/>
                <a:cs typeface="ＭＳ Ｐゴシック" charset="0"/>
              </a:rPr>
              <a:t>error </a:t>
            </a:r>
            <a:r>
              <a:rPr lang="en-US" sz="2000" dirty="0" smtClean="0">
                <a:latin typeface="Calibri"/>
                <a:ea typeface="ＭＳ Ｐゴシック" charset="0"/>
                <a:cs typeface="ＭＳ Ｐゴシック" charset="0"/>
              </a:rPr>
              <a:t>rate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•"/>
            </a:pPr>
            <a:r>
              <a:rPr lang="en-US" sz="2000" dirty="0" smtClean="0">
                <a:latin typeface="Calibri"/>
                <a:ea typeface="ＭＳ Ｐゴシック" charset="0"/>
                <a:cs typeface="ＭＳ Ｐゴシック" charset="0"/>
              </a:rPr>
              <a:t>immune </a:t>
            </a:r>
            <a:r>
              <a:rPr lang="en-US" sz="2000" dirty="0">
                <a:latin typeface="Calibri"/>
                <a:ea typeface="ＭＳ Ｐゴシック" charset="0"/>
                <a:cs typeface="ＭＳ Ｐゴシック" charset="0"/>
              </a:rPr>
              <a:t>to electromagnetic noise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5158" y="4168391"/>
            <a:ext cx="1999095" cy="1253978"/>
          </a:xfrm>
          <a:prstGeom prst="rect">
            <a:avLst/>
          </a:prstGeom>
        </p:spPr>
      </p:pic>
      <p:pic>
        <p:nvPicPr>
          <p:cNvPr id="13" name="Picture 6" descr="f-pic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131" y="5181045"/>
            <a:ext cx="1828407" cy="1125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192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200" dirty="0" smtClean="0">
                <a:ea typeface="ＭＳ Ｐゴシック" charset="0"/>
                <a:cs typeface="ＭＳ Ｐゴシック" charset="0"/>
              </a:rPr>
              <a:t>More Physical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media: </a:t>
            </a:r>
            <a:r>
              <a:rPr lang="en-US" sz="32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R</a:t>
            </a:r>
            <a:r>
              <a:rPr lang="en-US" sz="3200" dirty="0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adio</a:t>
            </a:r>
            <a:endParaRPr lang="en-US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963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371600"/>
            <a:ext cx="3962400" cy="4876800"/>
          </a:xfrm>
        </p:spPr>
        <p:txBody>
          <a:bodyPr/>
          <a:lstStyle/>
          <a:p>
            <a:r>
              <a:rPr lang="en-US" sz="2400" dirty="0" smtClean="0">
                <a:ea typeface="ＭＳ Ｐゴシック" charset="0"/>
                <a:cs typeface="ＭＳ Ｐゴシック" charset="0"/>
              </a:rPr>
              <a:t>Bidirectional and multiple access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propagation environment effects:</a:t>
            </a:r>
          </a:p>
          <a:p>
            <a:pPr lvl="1"/>
            <a:r>
              <a:rPr lang="en-US" sz="2000" dirty="0">
                <a:ea typeface="ＭＳ Ｐゴシック" charset="0"/>
              </a:rPr>
              <a:t>reflection </a:t>
            </a:r>
          </a:p>
          <a:p>
            <a:pPr lvl="1"/>
            <a:r>
              <a:rPr lang="en-US" sz="2000" dirty="0">
                <a:ea typeface="ＭＳ Ｐゴシック" charset="0"/>
              </a:rPr>
              <a:t>obstruction by objects</a:t>
            </a:r>
          </a:p>
          <a:p>
            <a:pPr lvl="1"/>
            <a:r>
              <a:rPr lang="en-US" sz="2000" dirty="0">
                <a:ea typeface="ＭＳ Ｐゴシック" charset="0"/>
              </a:rPr>
              <a:t>interference</a:t>
            </a:r>
          </a:p>
        </p:txBody>
      </p:sp>
      <p:sp>
        <p:nvSpPr>
          <p:cNvPr id="69638" name="Rectangle 4"/>
          <p:cNvSpPr>
            <a:spLocks noChangeArrowheads="1"/>
          </p:cNvSpPr>
          <p:nvPr/>
        </p:nvSpPr>
        <p:spPr bwMode="auto">
          <a:xfrm>
            <a:off x="4686300" y="1238250"/>
            <a:ext cx="44577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None/>
            </a:pPr>
            <a:r>
              <a:rPr lang="en-US" sz="2800" dirty="0">
                <a:solidFill>
                  <a:srgbClr val="FF0000"/>
                </a:solidFill>
                <a:latin typeface="Calibri"/>
              </a:rPr>
              <a:t>Radio link types:</a:t>
            </a:r>
            <a:endParaRPr lang="en-US" dirty="0">
              <a:latin typeface="Calibri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Char char="q"/>
            </a:pPr>
            <a:r>
              <a:rPr lang="en-US" dirty="0">
                <a:solidFill>
                  <a:srgbClr val="FF0000"/>
                </a:solidFill>
                <a:latin typeface="Calibri"/>
              </a:rPr>
              <a:t>terrestrial  microwave</a:t>
            </a:r>
            <a:endParaRPr lang="en-US" dirty="0">
              <a:latin typeface="Calibri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Char char="v"/>
            </a:pPr>
            <a:r>
              <a:rPr lang="en-US" sz="2000" dirty="0">
                <a:latin typeface="Calibri"/>
              </a:rPr>
              <a:t>e.g. </a:t>
            </a:r>
            <a:r>
              <a:rPr lang="en-US" sz="2000" dirty="0" smtClean="0">
                <a:latin typeface="Calibri"/>
              </a:rPr>
              <a:t>45 </a:t>
            </a:r>
            <a:r>
              <a:rPr lang="en-US" sz="2000" dirty="0">
                <a:latin typeface="Calibri"/>
              </a:rPr>
              <a:t>Mbps channels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Char char="q"/>
            </a:pPr>
            <a:r>
              <a:rPr lang="en-US" dirty="0">
                <a:solidFill>
                  <a:srgbClr val="FF0000"/>
                </a:solidFill>
                <a:latin typeface="Calibri"/>
              </a:rPr>
              <a:t>LAN</a:t>
            </a:r>
            <a:r>
              <a:rPr lang="en-US" dirty="0">
                <a:latin typeface="Calibri"/>
              </a:rPr>
              <a:t> (e.g., </a:t>
            </a:r>
            <a:r>
              <a:rPr lang="en-US" dirty="0" err="1">
                <a:latin typeface="Calibri"/>
              </a:rPr>
              <a:t>Wifi</a:t>
            </a:r>
            <a:r>
              <a:rPr lang="en-US" dirty="0">
                <a:latin typeface="Calibri"/>
              </a:rPr>
              <a:t>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Char char="v"/>
            </a:pPr>
            <a:r>
              <a:rPr lang="en-US" sz="2000" dirty="0">
                <a:latin typeface="Calibri"/>
              </a:rPr>
              <a:t>11Mbps, 54 </a:t>
            </a:r>
            <a:r>
              <a:rPr lang="en-US" sz="2000" dirty="0" smtClean="0">
                <a:latin typeface="Calibri"/>
              </a:rPr>
              <a:t>Mbps, 200 Mbps</a:t>
            </a:r>
            <a:endParaRPr lang="en-US" sz="2000" dirty="0">
              <a:latin typeface="Calibri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Char char="q"/>
            </a:pPr>
            <a:r>
              <a:rPr lang="en-US" dirty="0">
                <a:solidFill>
                  <a:srgbClr val="FF0000"/>
                </a:solidFill>
                <a:latin typeface="Calibri"/>
              </a:rPr>
              <a:t>wide-area</a:t>
            </a:r>
            <a:r>
              <a:rPr lang="en-US" dirty="0">
                <a:latin typeface="Calibri"/>
              </a:rPr>
              <a:t> (e.g., cellular)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Char char="v"/>
            </a:pPr>
            <a:r>
              <a:rPr lang="en-US" sz="2000" dirty="0">
                <a:latin typeface="Calibri"/>
              </a:rPr>
              <a:t>4</a:t>
            </a:r>
            <a:r>
              <a:rPr lang="en-US" sz="2000" dirty="0" smtClean="0">
                <a:latin typeface="Calibri"/>
              </a:rPr>
              <a:t>G </a:t>
            </a:r>
            <a:r>
              <a:rPr lang="en-US" sz="2000" dirty="0">
                <a:latin typeface="Calibri"/>
              </a:rPr>
              <a:t>cellular: ~ </a:t>
            </a:r>
            <a:r>
              <a:rPr lang="en-US" sz="2000" dirty="0" smtClean="0">
                <a:latin typeface="Calibri"/>
              </a:rPr>
              <a:t>4 </a:t>
            </a:r>
            <a:r>
              <a:rPr lang="en-US" sz="2000" dirty="0">
                <a:latin typeface="Calibri"/>
              </a:rPr>
              <a:t>Mbps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Char char="q"/>
            </a:pPr>
            <a:r>
              <a:rPr lang="en-US" dirty="0">
                <a:solidFill>
                  <a:srgbClr val="FF0000"/>
                </a:solidFill>
                <a:latin typeface="Calibri"/>
              </a:rPr>
              <a:t>satellite</a:t>
            </a:r>
            <a:endParaRPr lang="en-US" dirty="0">
              <a:latin typeface="Calibri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Char char="v"/>
            </a:pPr>
            <a:r>
              <a:rPr lang="en-US" sz="2000" dirty="0">
                <a:latin typeface="Calibri"/>
              </a:rPr>
              <a:t>Kbps to 45Mbps channel (or multiple smaller channels)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Char char="v"/>
            </a:pPr>
            <a:r>
              <a:rPr lang="en-US" sz="2000" dirty="0">
                <a:latin typeface="Calibri"/>
              </a:rPr>
              <a:t>270 </a:t>
            </a:r>
            <a:r>
              <a:rPr lang="en-US" sz="2000" dirty="0" err="1">
                <a:latin typeface="Calibri"/>
              </a:rPr>
              <a:t>msec</a:t>
            </a:r>
            <a:r>
              <a:rPr lang="en-US" sz="2000" dirty="0">
                <a:latin typeface="Calibri"/>
              </a:rPr>
              <a:t> end-end delay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Char char="v"/>
            </a:pPr>
            <a:r>
              <a:rPr lang="en-US" sz="2000" dirty="0">
                <a:latin typeface="Calibri"/>
              </a:rPr>
              <a:t>geosynchronous versus low altitude</a:t>
            </a:r>
          </a:p>
        </p:txBody>
      </p:sp>
      <p:pic>
        <p:nvPicPr>
          <p:cNvPr id="4" name="Picture 3" descr="Cell-Tower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33346" y="4440877"/>
            <a:ext cx="1231775" cy="1642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9330" y="5774784"/>
            <a:ext cx="1352940" cy="10318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889" y="4116879"/>
            <a:ext cx="1606457" cy="16064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1952" y="4440877"/>
            <a:ext cx="1871080" cy="116613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717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Nodes and Links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741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100896"/>
            <a:ext cx="9017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100896"/>
            <a:ext cx="9017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412" name="Straight Connector 6"/>
          <p:cNvCxnSpPr>
            <a:cxnSpLocks noChangeShapeType="1"/>
            <a:stCxn id="17410" idx="3"/>
            <a:endCxn id="17411" idx="1"/>
          </p:cNvCxnSpPr>
          <p:nvPr/>
        </p:nvCxnSpPr>
        <p:spPr bwMode="auto">
          <a:xfrm>
            <a:off x="3035300" y="3545396"/>
            <a:ext cx="28321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13" name="TextBox 1"/>
          <p:cNvSpPr txBox="1">
            <a:spLocks noChangeArrowheads="1"/>
          </p:cNvSpPr>
          <p:nvPr/>
        </p:nvSpPr>
        <p:spPr bwMode="auto">
          <a:xfrm>
            <a:off x="2390775" y="2719896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/>
              <a:t>A</a:t>
            </a:r>
          </a:p>
        </p:txBody>
      </p:sp>
      <p:sp>
        <p:nvSpPr>
          <p:cNvPr id="17414" name="TextBox 12"/>
          <p:cNvSpPr txBox="1">
            <a:spLocks noChangeArrowheads="1"/>
          </p:cNvSpPr>
          <p:nvPr/>
        </p:nvSpPr>
        <p:spPr bwMode="auto">
          <a:xfrm>
            <a:off x="6076950" y="2719896"/>
            <a:ext cx="400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/>
              <a:t>B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09600" y="4184703"/>
            <a:ext cx="8229600" cy="21655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Channels = Links</a:t>
            </a:r>
          </a:p>
          <a:p>
            <a:pPr algn="l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Peer entities = Nodes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395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Properties of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Links (Channels)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894138"/>
            <a:ext cx="8534400" cy="2963862"/>
          </a:xfrm>
        </p:spPr>
        <p:txBody>
          <a:bodyPr/>
          <a:lstStyle/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Bandwidth (capacity): “width” of the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links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000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number of bits sent (or received) per unit time (bits/sec or bps)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Latency (delay): “length” of the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link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000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propagation time for data to travel along the </a:t>
            </a:r>
            <a:r>
              <a:rPr lang="en-US" sz="2000" dirty="0" smtClean="0">
                <a:solidFill>
                  <a:srgbClr val="000090"/>
                </a:solidFill>
                <a:latin typeface="Arial" charset="0"/>
                <a:ea typeface="ＭＳ Ｐゴシック" charset="0"/>
              </a:rPr>
              <a:t>link(</a:t>
            </a:r>
            <a:r>
              <a:rPr lang="en-US" sz="2000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seconds)</a:t>
            </a:r>
            <a:endParaRPr lang="en-US" sz="2000" dirty="0">
              <a:latin typeface="Arial" charset="0"/>
              <a:ea typeface="ＭＳ Ｐゴシック" charset="0"/>
            </a:endParaRP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Bandwidth-Delay Product (BDP): “volume” of the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link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000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amount of data that can be “in flight” at any time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propagation delay × bits/time = total bits in </a:t>
            </a:r>
            <a:r>
              <a:rPr lang="en-US" sz="2000" dirty="0" smtClean="0">
                <a:solidFill>
                  <a:srgbClr val="000090"/>
                </a:solidFill>
                <a:latin typeface="Arial" charset="0"/>
                <a:ea typeface="ＭＳ Ｐゴシック" charset="0"/>
              </a:rPr>
              <a:t>link</a:t>
            </a:r>
            <a:endParaRPr lang="en-US" sz="2000" dirty="0">
              <a:solidFill>
                <a:srgbClr val="00009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7240588" y="1998663"/>
            <a:ext cx="422275" cy="692150"/>
          </a:xfrm>
          <a:prstGeom prst="ellipse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782888" y="1992313"/>
            <a:ext cx="4608512" cy="692150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2632075" y="1998663"/>
            <a:ext cx="422275" cy="692150"/>
          </a:xfrm>
          <a:prstGeom prst="ellipse">
            <a:avLst/>
          </a:prstGeom>
          <a:solidFill>
            <a:srgbClr val="8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958850" y="2139950"/>
            <a:ext cx="1555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bandwidth</a:t>
            </a:r>
          </a:p>
        </p:txBody>
      </p:sp>
      <p:sp>
        <p:nvSpPr>
          <p:cNvPr id="9" name="AutoShape 8"/>
          <p:cNvSpPr>
            <a:spLocks/>
          </p:cNvSpPr>
          <p:nvPr/>
        </p:nvSpPr>
        <p:spPr bwMode="auto">
          <a:xfrm>
            <a:off x="2571750" y="1998663"/>
            <a:ext cx="95250" cy="692150"/>
          </a:xfrm>
          <a:prstGeom prst="leftBracket">
            <a:avLst>
              <a:gd name="adj" fmla="val 6055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AutoShape 9"/>
          <p:cNvSpPr>
            <a:spLocks/>
          </p:cNvSpPr>
          <p:nvPr/>
        </p:nvSpPr>
        <p:spPr bwMode="auto">
          <a:xfrm rot="16200000">
            <a:off x="5084763" y="554037"/>
            <a:ext cx="192088" cy="4570413"/>
          </a:xfrm>
          <a:prstGeom prst="leftBracket">
            <a:avLst>
              <a:gd name="adj" fmla="val 19827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648200" y="2876550"/>
            <a:ext cx="12620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Latency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919538" y="2125663"/>
            <a:ext cx="2774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delay x bandwidth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44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Examples of Bandwidth-Delay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7391400" cy="44116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Same city over a slow link: </a:t>
            </a:r>
          </a:p>
          <a:p>
            <a:pPr lvl="1">
              <a:defRPr/>
            </a:pPr>
            <a:r>
              <a:rPr lang="en-US" dirty="0" smtClean="0"/>
              <a:t>BW~100Mbps</a:t>
            </a:r>
          </a:p>
          <a:p>
            <a:pPr lvl="1">
              <a:defRPr/>
            </a:pPr>
            <a:r>
              <a:rPr lang="en-US" dirty="0" smtClean="0"/>
              <a:t>Latency~0.1msec</a:t>
            </a:r>
          </a:p>
          <a:p>
            <a:pPr lvl="1">
              <a:defRPr/>
            </a:pPr>
            <a:r>
              <a:rPr lang="en-US" dirty="0" smtClean="0"/>
              <a:t>BDP ~ 10,000bits ~ 1.25KBytes</a:t>
            </a:r>
          </a:p>
          <a:p>
            <a:pPr marL="0" indent="0">
              <a:buFont typeface="Wingdings" charset="0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Cross-country over fast link:</a:t>
            </a:r>
          </a:p>
          <a:p>
            <a:pPr lvl="1">
              <a:defRPr/>
            </a:pPr>
            <a:r>
              <a:rPr lang="en-US" dirty="0" smtClean="0"/>
              <a:t>BW~10Gbps</a:t>
            </a:r>
          </a:p>
          <a:p>
            <a:pPr lvl="1">
              <a:defRPr/>
            </a:pPr>
            <a:r>
              <a:rPr lang="en-US" dirty="0" smtClean="0"/>
              <a:t>Latency~10msec</a:t>
            </a:r>
          </a:p>
          <a:p>
            <a:pPr lvl="1">
              <a:defRPr/>
            </a:pPr>
            <a:r>
              <a:rPr lang="en-US" dirty="0" smtClean="0"/>
              <a:t>BDP ~ 10</a:t>
            </a:r>
            <a:r>
              <a:rPr lang="en-US" baseline="30000" dirty="0" smtClean="0"/>
              <a:t>8</a:t>
            </a:r>
            <a:r>
              <a:rPr lang="en-US" dirty="0" smtClean="0"/>
              <a:t>bits ~ 12.5GBytes</a:t>
            </a:r>
          </a:p>
          <a:p>
            <a:pPr lvl="1"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043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1398588" y="3124200"/>
            <a:ext cx="1039812" cy="4873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200" b="0" dirty="0">
                <a:latin typeface="+mn-lt"/>
              </a:rPr>
              <a:t>time=0</a:t>
            </a:r>
          </a:p>
        </p:txBody>
      </p:sp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458200" cy="1173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Packet Delay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600" i="1" dirty="0">
                <a:latin typeface="Arial" charset="0"/>
                <a:ea typeface="ＭＳ Ｐゴシック" charset="0"/>
                <a:cs typeface="ＭＳ Ｐゴシック" charset="0"/>
              </a:rPr>
              <a:t>Sending a 100B packet from A to B?</a:t>
            </a:r>
          </a:p>
        </p:txBody>
      </p:sp>
      <p:pic>
        <p:nvPicPr>
          <p:cNvPr id="1843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2146300"/>
            <a:ext cx="9017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2146300"/>
            <a:ext cx="9017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437" name="Straight Connector 6"/>
          <p:cNvCxnSpPr>
            <a:cxnSpLocks noChangeShapeType="1"/>
            <a:stCxn id="18435" idx="3"/>
            <a:endCxn id="18436" idx="1"/>
          </p:cNvCxnSpPr>
          <p:nvPr/>
        </p:nvCxnSpPr>
        <p:spPr bwMode="auto">
          <a:xfrm>
            <a:off x="3276600" y="2590800"/>
            <a:ext cx="28321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38" name="TextBox 1"/>
          <p:cNvSpPr txBox="1">
            <a:spLocks noChangeArrowheads="1"/>
          </p:cNvSpPr>
          <p:nvPr/>
        </p:nvSpPr>
        <p:spPr bwMode="auto">
          <a:xfrm>
            <a:off x="2632075" y="1765300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/>
              <a:t>A</a:t>
            </a:r>
          </a:p>
        </p:txBody>
      </p:sp>
      <p:sp>
        <p:nvSpPr>
          <p:cNvPr id="18439" name="TextBox 12"/>
          <p:cNvSpPr txBox="1">
            <a:spLocks noChangeArrowheads="1"/>
          </p:cNvSpPr>
          <p:nvPr/>
        </p:nvSpPr>
        <p:spPr bwMode="auto">
          <a:xfrm>
            <a:off x="6318250" y="1765300"/>
            <a:ext cx="400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/>
              <a:t>B</a:t>
            </a:r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auto">
          <a:xfrm rot="5400000">
            <a:off x="3990181" y="2161382"/>
            <a:ext cx="1392237" cy="3886200"/>
          </a:xfrm>
          <a:prstGeom prst="parallelogram">
            <a:avLst>
              <a:gd name="adj" fmla="val 25000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182824" tIns="0" rIns="91405" bIns="45705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en-US" altLang="zh-TW" sz="1400" b="0">
                <a:latin typeface="Arial" charset="0"/>
                <a:ea typeface="PMingLiU" charset="0"/>
                <a:cs typeface="PMingLiU" charset="0"/>
              </a:rPr>
              <a:t>100Byte packet</a:t>
            </a:r>
          </a:p>
        </p:txBody>
      </p: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2743200" y="3048000"/>
            <a:ext cx="3886200" cy="3508375"/>
            <a:chOff x="2743200" y="3048000"/>
            <a:chExt cx="3886200" cy="3508375"/>
          </a:xfrm>
        </p:grpSpPr>
        <p:sp>
          <p:nvSpPr>
            <p:cNvPr id="18460" name="Line 18"/>
            <p:cNvSpPr>
              <a:spLocks noChangeShapeType="1"/>
            </p:cNvSpPr>
            <p:nvPr/>
          </p:nvSpPr>
          <p:spPr bwMode="auto">
            <a:xfrm>
              <a:off x="2743200" y="3048000"/>
              <a:ext cx="0" cy="3508375"/>
            </a:xfrm>
            <a:prstGeom prst="line">
              <a:avLst/>
            </a:prstGeom>
            <a:noFill/>
            <a:ln w="38100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3" tIns="45717" rIns="91433" bIns="45717" anchor="ctr"/>
            <a:lstStyle/>
            <a:p>
              <a:endParaRPr lang="en-US"/>
            </a:p>
          </p:txBody>
        </p:sp>
        <p:sp>
          <p:nvSpPr>
            <p:cNvPr id="18461" name="Line 18"/>
            <p:cNvSpPr>
              <a:spLocks noChangeShapeType="1"/>
            </p:cNvSpPr>
            <p:nvPr/>
          </p:nvSpPr>
          <p:spPr bwMode="auto">
            <a:xfrm>
              <a:off x="6629400" y="3048000"/>
              <a:ext cx="0" cy="3508375"/>
            </a:xfrm>
            <a:prstGeom prst="line">
              <a:avLst/>
            </a:prstGeom>
            <a:noFill/>
            <a:ln w="38100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3" tIns="45717" rIns="91433" bIns="45717" anchor="ctr"/>
            <a:lstStyle/>
            <a:p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998913" y="5386388"/>
              <a:ext cx="801687" cy="431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200" b="0" dirty="0">
                  <a:solidFill>
                    <a:srgbClr val="000090"/>
                  </a:solidFill>
                  <a:latin typeface="+mn-lt"/>
                </a:rPr>
                <a:t>Time</a:t>
              </a:r>
            </a:p>
          </p:txBody>
        </p:sp>
        <p:cxnSp>
          <p:nvCxnSpPr>
            <p:cNvPr id="18463" name="Straight Arrow Connector 4"/>
            <p:cNvCxnSpPr>
              <a:cxnSpLocks noChangeShapeType="1"/>
            </p:cNvCxnSpPr>
            <p:nvPr/>
          </p:nvCxnSpPr>
          <p:spPr bwMode="auto">
            <a:xfrm>
              <a:off x="4439819" y="5867400"/>
              <a:ext cx="0" cy="609600"/>
            </a:xfrm>
            <a:prstGeom prst="straightConnector1">
              <a:avLst/>
            </a:prstGeom>
            <a:noFill/>
            <a:ln w="9525">
              <a:solidFill>
                <a:srgbClr val="00009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2" name="TextBox 21"/>
          <p:cNvSpPr txBox="1"/>
          <p:nvPr/>
        </p:nvSpPr>
        <p:spPr>
          <a:xfrm>
            <a:off x="3810000" y="2057400"/>
            <a:ext cx="1720850" cy="4873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200" b="0" dirty="0">
                <a:latin typeface="+mn-lt"/>
              </a:rPr>
              <a:t>1Mbps, 1ms </a:t>
            </a:r>
          </a:p>
        </p:txBody>
      </p:sp>
      <p:sp>
        <p:nvSpPr>
          <p:cNvPr id="32" name="Line 14"/>
          <p:cNvSpPr>
            <a:spLocks noChangeShapeType="1"/>
          </p:cNvSpPr>
          <p:nvPr/>
        </p:nvSpPr>
        <p:spPr bwMode="auto">
          <a:xfrm>
            <a:off x="2743200" y="3429000"/>
            <a:ext cx="3886200" cy="347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274731" tIns="45786" rIns="91570" bIns="228943" anchor="ctr"/>
          <a:lstStyle/>
          <a:p>
            <a:endParaRPr lang="en-US"/>
          </a:p>
        </p:txBody>
      </p: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304800" y="3200400"/>
            <a:ext cx="2438400" cy="914400"/>
            <a:chOff x="304800" y="3200400"/>
            <a:chExt cx="2438400" cy="914400"/>
          </a:xfrm>
        </p:grpSpPr>
        <p:sp>
          <p:nvSpPr>
            <p:cNvPr id="18458" name="Rounded Rectangle 18"/>
            <p:cNvSpPr>
              <a:spLocks noChangeArrowheads="1"/>
            </p:cNvSpPr>
            <p:nvPr/>
          </p:nvSpPr>
          <p:spPr bwMode="auto">
            <a:xfrm>
              <a:off x="304800" y="3200400"/>
              <a:ext cx="2057400" cy="914400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Time to transmit </a:t>
              </a:r>
              <a:b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</a:br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one bit = 1/10</a:t>
              </a:r>
              <a:r>
                <a:rPr lang="en-US" b="0" baseline="30000">
                  <a:solidFill>
                    <a:schemeClr val="bg1"/>
                  </a:solidFill>
                  <a:latin typeface="Arial" charset="0"/>
                  <a:cs typeface="Arial" charset="0"/>
                </a:rPr>
                <a:t>6</a:t>
              </a:r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s</a:t>
              </a:r>
            </a:p>
          </p:txBody>
        </p:sp>
        <p:cxnSp>
          <p:nvCxnSpPr>
            <p:cNvPr id="18459" name="Straight Arrow Connector 26"/>
            <p:cNvCxnSpPr>
              <a:cxnSpLocks noChangeShapeType="1"/>
            </p:cNvCxnSpPr>
            <p:nvPr/>
          </p:nvCxnSpPr>
          <p:spPr bwMode="auto">
            <a:xfrm>
              <a:off x="2362200" y="3429000"/>
              <a:ext cx="3810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0" y="3429000"/>
            <a:ext cx="2743200" cy="1219200"/>
            <a:chOff x="0" y="3581400"/>
            <a:chExt cx="2743200" cy="1219200"/>
          </a:xfrm>
        </p:grpSpPr>
        <p:sp>
          <p:nvSpPr>
            <p:cNvPr id="18456" name="Rounded Rectangle 32"/>
            <p:cNvSpPr>
              <a:spLocks noChangeArrowheads="1"/>
            </p:cNvSpPr>
            <p:nvPr/>
          </p:nvSpPr>
          <p:spPr bwMode="auto">
            <a:xfrm>
              <a:off x="0" y="3886200"/>
              <a:ext cx="2438400" cy="91440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Time to transmit </a:t>
              </a:r>
              <a:b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</a:br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800 bits=800x1/10</a:t>
              </a:r>
              <a:r>
                <a:rPr lang="en-US" b="0" baseline="30000">
                  <a:solidFill>
                    <a:schemeClr val="bg1"/>
                  </a:solidFill>
                  <a:latin typeface="Arial" charset="0"/>
                  <a:cs typeface="Arial" charset="0"/>
                </a:rPr>
                <a:t>6</a:t>
              </a:r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s</a:t>
              </a:r>
            </a:p>
          </p:txBody>
        </p:sp>
        <p:sp>
          <p:nvSpPr>
            <p:cNvPr id="18457" name="Left Brace 25"/>
            <p:cNvSpPr>
              <a:spLocks/>
            </p:cNvSpPr>
            <p:nvPr/>
          </p:nvSpPr>
          <p:spPr bwMode="auto">
            <a:xfrm>
              <a:off x="2362200" y="3581400"/>
              <a:ext cx="381000" cy="990600"/>
            </a:xfrm>
            <a:prstGeom prst="leftBrace">
              <a:avLst>
                <a:gd name="adj1" fmla="val 833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3810000" y="3276600"/>
            <a:ext cx="5257800" cy="1295400"/>
            <a:chOff x="3810000" y="3276600"/>
            <a:chExt cx="5257800" cy="1295400"/>
          </a:xfrm>
        </p:grpSpPr>
        <p:sp>
          <p:nvSpPr>
            <p:cNvPr id="18453" name="Rounded Rectangle 29"/>
            <p:cNvSpPr>
              <a:spLocks noChangeArrowheads="1"/>
            </p:cNvSpPr>
            <p:nvPr/>
          </p:nvSpPr>
          <p:spPr bwMode="auto">
            <a:xfrm>
              <a:off x="6934200" y="3276600"/>
              <a:ext cx="2133600" cy="1295400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Time when that</a:t>
              </a:r>
              <a:b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</a:br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 bit reaches B</a:t>
              </a:r>
              <a:b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</a:br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 = 1/10</a:t>
              </a:r>
              <a:r>
                <a:rPr lang="en-US" b="0" baseline="30000">
                  <a:solidFill>
                    <a:schemeClr val="bg1"/>
                  </a:solidFill>
                  <a:latin typeface="Arial" charset="0"/>
                  <a:cs typeface="Arial" charset="0"/>
                </a:rPr>
                <a:t>6</a:t>
              </a:r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+1/10</a:t>
              </a:r>
              <a:r>
                <a:rPr lang="en-US" b="0" baseline="30000">
                  <a:solidFill>
                    <a:schemeClr val="bg1"/>
                  </a:solidFill>
                  <a:latin typeface="Arial" charset="0"/>
                  <a:cs typeface="Arial" charset="0"/>
                </a:rPr>
                <a:t>3</a:t>
              </a:r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s</a:t>
              </a:r>
            </a:p>
          </p:txBody>
        </p:sp>
        <p:sp>
          <p:nvSpPr>
            <p:cNvPr id="18454" name="Right Brace 23"/>
            <p:cNvSpPr>
              <a:spLocks/>
            </p:cNvSpPr>
            <p:nvPr/>
          </p:nvSpPr>
          <p:spPr bwMode="auto">
            <a:xfrm>
              <a:off x="6705600" y="3352800"/>
              <a:ext cx="152400" cy="381000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8455" name="Straight Connector 28"/>
            <p:cNvCxnSpPr>
              <a:cxnSpLocks noChangeShapeType="1"/>
            </p:cNvCxnSpPr>
            <p:nvPr/>
          </p:nvCxnSpPr>
          <p:spPr bwMode="auto">
            <a:xfrm flipH="1">
              <a:off x="3810000" y="3352800"/>
              <a:ext cx="281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6629400" y="4724400"/>
            <a:ext cx="2514600" cy="1676400"/>
            <a:chOff x="6629400" y="4724400"/>
            <a:chExt cx="2514600" cy="1676400"/>
          </a:xfrm>
        </p:grpSpPr>
        <p:sp>
          <p:nvSpPr>
            <p:cNvPr id="18451" name="Rounded Rectangle 34"/>
            <p:cNvSpPr>
              <a:spLocks noChangeArrowheads="1"/>
            </p:cNvSpPr>
            <p:nvPr/>
          </p:nvSpPr>
          <p:spPr bwMode="auto">
            <a:xfrm>
              <a:off x="6934200" y="4724400"/>
              <a:ext cx="2209800" cy="1676400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The last bit </a:t>
              </a:r>
              <a:b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</a:br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reaches B at </a:t>
              </a:r>
            </a:p>
            <a:p>
              <a:pPr algn="ctr"/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(800x1/10</a:t>
              </a:r>
              <a:r>
                <a:rPr lang="en-US" b="0" baseline="30000">
                  <a:solidFill>
                    <a:schemeClr val="bg1"/>
                  </a:solidFill>
                  <a:latin typeface="Arial" charset="0"/>
                  <a:cs typeface="Arial" charset="0"/>
                </a:rPr>
                <a:t>6</a:t>
              </a:r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)+1/10</a:t>
              </a:r>
              <a:r>
                <a:rPr lang="en-US" b="0" baseline="30000">
                  <a:solidFill>
                    <a:schemeClr val="bg1"/>
                  </a:solidFill>
                  <a:latin typeface="Arial" charset="0"/>
                  <a:cs typeface="Arial" charset="0"/>
                </a:rPr>
                <a:t>3</a:t>
              </a:r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s</a:t>
              </a:r>
            </a:p>
            <a:p>
              <a:pPr algn="ctr"/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= 1.8ms</a:t>
              </a:r>
            </a:p>
          </p:txBody>
        </p:sp>
        <p:cxnSp>
          <p:nvCxnSpPr>
            <p:cNvPr id="18452" name="Straight Arrow Connector 38"/>
            <p:cNvCxnSpPr>
              <a:cxnSpLocks noChangeShapeType="1"/>
            </p:cNvCxnSpPr>
            <p:nvPr/>
          </p:nvCxnSpPr>
          <p:spPr bwMode="auto">
            <a:xfrm>
              <a:off x="6629400" y="4800600"/>
              <a:ext cx="3810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6" name="Rounded Rectangle 45"/>
          <p:cNvSpPr>
            <a:spLocks noChangeArrowheads="1"/>
          </p:cNvSpPr>
          <p:nvPr/>
        </p:nvSpPr>
        <p:spPr bwMode="auto">
          <a:xfrm>
            <a:off x="700088" y="5334000"/>
            <a:ext cx="7834312" cy="11430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Arial" charset="0"/>
                <a:cs typeface="Arial" charset="0"/>
              </a:rPr>
              <a:t>Packet Delay = Transmission Delay + Propagation Delay</a:t>
            </a:r>
          </a:p>
        </p:txBody>
      </p:sp>
      <p:sp>
        <p:nvSpPr>
          <p:cNvPr id="48" name="Rounded Rectangle 47"/>
          <p:cNvSpPr>
            <a:spLocks noChangeArrowheads="1"/>
          </p:cNvSpPr>
          <p:nvPr/>
        </p:nvSpPr>
        <p:spPr bwMode="auto">
          <a:xfrm>
            <a:off x="700088" y="5334000"/>
            <a:ext cx="7834312" cy="11430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Arial" charset="0"/>
                <a:cs typeface="Arial" charset="0"/>
              </a:rPr>
              <a:t>Packet Delay = 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  <a:latin typeface="Arial" charset="0"/>
                <a:cs typeface="Arial" charset="0"/>
              </a:rPr>
              <a:t>(Packet Size ÷ </a:t>
            </a:r>
            <a:r>
              <a:rPr lang="en-US" sz="2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Link Bandwidth</a:t>
            </a:r>
            <a:r>
              <a:rPr lang="en-US" sz="2200" dirty="0">
                <a:solidFill>
                  <a:schemeClr val="bg1"/>
                </a:solidFill>
                <a:latin typeface="Arial" charset="0"/>
                <a:cs typeface="Arial" charset="0"/>
              </a:rPr>
              <a:t>) + </a:t>
            </a:r>
            <a:r>
              <a:rPr lang="en-US" sz="2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Link Latency</a:t>
            </a:r>
            <a:endParaRPr lang="en-US" sz="22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cxnSp>
        <p:nvCxnSpPr>
          <p:cNvPr id="50" name="Straight Arrow Connector 49"/>
          <p:cNvCxnSpPr>
            <a:cxnSpLocks noChangeShapeType="1"/>
          </p:cNvCxnSpPr>
          <p:nvPr/>
        </p:nvCxnSpPr>
        <p:spPr bwMode="auto">
          <a:xfrm>
            <a:off x="2362200" y="3429000"/>
            <a:ext cx="381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273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11" grpId="0" animBg="1"/>
      <p:bldP spid="22" grpId="0"/>
      <p:bldP spid="32" grpId="0" animBg="1"/>
      <p:bldP spid="46" grpId="0" animBg="1"/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7" descr="013136548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941" y="1017763"/>
            <a:ext cx="1148426" cy="1486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57200" y="2413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4000" u="sng" kern="0" dirty="0">
                <a:solidFill>
                  <a:srgbClr val="000000"/>
                </a:solidFill>
                <a:latin typeface="Calibri"/>
                <a:ea typeface="+mj-ea"/>
                <a:cs typeface="+mj-cs"/>
              </a:rPr>
              <a:t>Course Administration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95313" y="1371600"/>
            <a:ext cx="82581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SzPct val="85000"/>
              <a:buFont typeface="Wingdings" charset="0"/>
              <a:buNone/>
            </a:pPr>
            <a:r>
              <a:rPr lang="en-US" sz="2800" u="sng" dirty="0" smtClean="0">
                <a:solidFill>
                  <a:srgbClr val="000000"/>
                </a:solidFill>
                <a:latin typeface="Calibri"/>
              </a:rPr>
              <a:t>Commonly Available Texts</a:t>
            </a:r>
            <a:endParaRPr lang="en-US" sz="2800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SzPct val="85000"/>
              <a:buFont typeface="Wingdings" charset="0"/>
              <a:buChar char="q"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Computer Networking: A Top-Down 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Approach</a:t>
            </a:r>
          </a:p>
          <a:p>
            <a:pPr marL="457200" lvl="1" indent="0"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Kurose 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and Ross, 6</a:t>
            </a:r>
            <a:r>
              <a:rPr lang="en-US" sz="2000" baseline="30000" dirty="0" smtClean="0">
                <a:solidFill>
                  <a:srgbClr val="000000"/>
                </a:solidFill>
                <a:latin typeface="Calibri"/>
              </a:rPr>
              <a:t>th</a:t>
            </a: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edition </a:t>
            </a: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2013, 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Addison-</a:t>
            </a: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Wesley</a:t>
            </a:r>
          </a:p>
          <a:p>
            <a:pPr marL="457200" lvl="1" indent="0"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(5</a:t>
            </a:r>
            <a:r>
              <a:rPr lang="en-US" sz="2000" baseline="30000" dirty="0" smtClean="0">
                <a:solidFill>
                  <a:srgbClr val="000000"/>
                </a:solidFill>
                <a:latin typeface="Calibri"/>
              </a:rPr>
              <a:t>th</a:t>
            </a: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 edition is also commonly available)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85000"/>
              <a:buFont typeface="Wingdings" charset="0"/>
              <a:buChar char="q"/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Computer Networks: A Systems Approach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Peterson and Davie, 5</a:t>
            </a:r>
            <a:r>
              <a:rPr lang="en-US" sz="2000" baseline="30000" dirty="0" smtClean="0">
                <a:solidFill>
                  <a:srgbClr val="000000"/>
                </a:solidFill>
                <a:latin typeface="Calibri"/>
              </a:rPr>
              <a:t>th</a:t>
            </a: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 edition 2011, Morgan-Kaufman</a:t>
            </a:r>
            <a:endParaRPr lang="en-US" sz="2000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en-US" sz="2800" dirty="0">
                <a:solidFill>
                  <a:srgbClr val="000000"/>
                </a:solidFill>
                <a:latin typeface="Calibri"/>
              </a:rPr>
              <a:t>	</a:t>
            </a:r>
            <a:endParaRPr lang="en-US" sz="28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en-US" sz="2800" u="sng" dirty="0">
                <a:solidFill>
                  <a:srgbClr val="000000"/>
                </a:solidFill>
                <a:latin typeface="Calibri"/>
              </a:rPr>
              <a:t>Other Selected </a:t>
            </a:r>
            <a:r>
              <a:rPr lang="en-US" sz="2800" u="sng" dirty="0" smtClean="0">
                <a:solidFill>
                  <a:srgbClr val="000000"/>
                </a:solidFill>
                <a:latin typeface="Calibri"/>
              </a:rPr>
              <a:t>Texts (non-representative)</a:t>
            </a:r>
            <a:endParaRPr lang="en-US" sz="2800" u="sng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SzPct val="85000"/>
              <a:buFont typeface="Wingdings" charset="0"/>
              <a:buChar char="q"/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Internetworking 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with TCP/IP, vol. I + II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Comer &amp; Stevens, Prentice Hall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85000"/>
              <a:buFont typeface="Wingdings" charset="0"/>
              <a:buChar char="q"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UNIX Network Programming, Vol. I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Stevens, </a:t>
            </a:r>
            <a:r>
              <a:rPr lang="en-US" sz="2000" dirty="0" err="1">
                <a:solidFill>
                  <a:srgbClr val="000000"/>
                </a:solidFill>
                <a:latin typeface="Calibri"/>
              </a:rPr>
              <a:t>Fenner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 &amp; </a:t>
            </a:r>
            <a:r>
              <a:rPr lang="en-US" sz="2000" dirty="0" err="1">
                <a:solidFill>
                  <a:srgbClr val="000000"/>
                </a:solidFill>
                <a:latin typeface="Calibri"/>
              </a:rPr>
              <a:t>Rudoff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, Prentice Hall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SzPct val="85000"/>
            </a:pPr>
            <a:endParaRPr lang="en-US" sz="2000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SzPct val="85000"/>
            </a:pPr>
            <a:endParaRPr lang="en-US" dirty="0">
              <a:solidFill>
                <a:srgbClr val="000000"/>
              </a:solidFill>
              <a:latin typeface="Calibri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SzPct val="75000"/>
              <a:buFont typeface="Wingdings" charset="0"/>
              <a:buChar char="v"/>
            </a:pPr>
            <a:endParaRPr lang="en-US" sz="20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6308" y="2775574"/>
            <a:ext cx="1617692" cy="16176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3223" y="4678775"/>
            <a:ext cx="1203863" cy="148625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773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654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458200" cy="1173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Packet Delay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600" i="1" dirty="0">
                <a:latin typeface="Arial" charset="0"/>
                <a:ea typeface="ＭＳ Ｐゴシック" charset="0"/>
                <a:cs typeface="ＭＳ Ｐゴシック" charset="0"/>
              </a:rPr>
              <a:t>Sending a 100B packet from A to B?</a:t>
            </a:r>
          </a:p>
        </p:txBody>
      </p:sp>
      <p:pic>
        <p:nvPicPr>
          <p:cNvPr id="1945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2146300"/>
            <a:ext cx="9017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2146300"/>
            <a:ext cx="9017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460" name="Straight Connector 6"/>
          <p:cNvCxnSpPr>
            <a:cxnSpLocks noChangeShapeType="1"/>
            <a:stCxn id="19458" idx="3"/>
            <a:endCxn id="19459" idx="1"/>
          </p:cNvCxnSpPr>
          <p:nvPr/>
        </p:nvCxnSpPr>
        <p:spPr bwMode="auto">
          <a:xfrm>
            <a:off x="3276600" y="2590800"/>
            <a:ext cx="28321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1" name="TextBox 1"/>
          <p:cNvSpPr txBox="1">
            <a:spLocks noChangeArrowheads="1"/>
          </p:cNvSpPr>
          <p:nvPr/>
        </p:nvSpPr>
        <p:spPr bwMode="auto">
          <a:xfrm>
            <a:off x="2632075" y="1765300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/>
              <a:t>A</a:t>
            </a:r>
          </a:p>
        </p:txBody>
      </p:sp>
      <p:sp>
        <p:nvSpPr>
          <p:cNvPr id="19462" name="TextBox 12"/>
          <p:cNvSpPr txBox="1">
            <a:spLocks noChangeArrowheads="1"/>
          </p:cNvSpPr>
          <p:nvPr/>
        </p:nvSpPr>
        <p:spPr bwMode="auto">
          <a:xfrm>
            <a:off x="6318250" y="1765300"/>
            <a:ext cx="400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/>
              <a:t>B</a:t>
            </a:r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auto">
          <a:xfrm rot="5400000">
            <a:off x="3990181" y="2182019"/>
            <a:ext cx="1392238" cy="3886200"/>
          </a:xfrm>
          <a:prstGeom prst="parallelogram">
            <a:avLst>
              <a:gd name="adj" fmla="val 25000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182824" tIns="0" rIns="91405" bIns="45705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en-US" altLang="zh-TW" sz="1400" b="0">
                <a:latin typeface="Arial" charset="0"/>
                <a:ea typeface="PMingLiU" charset="0"/>
                <a:cs typeface="PMingLiU" charset="0"/>
              </a:rPr>
              <a:t>100Byte packet</a:t>
            </a:r>
          </a:p>
        </p:txBody>
      </p:sp>
      <p:grpSp>
        <p:nvGrpSpPr>
          <p:cNvPr id="19464" name="Group 33"/>
          <p:cNvGrpSpPr>
            <a:grpSpLocks/>
          </p:cNvGrpSpPr>
          <p:nvPr/>
        </p:nvGrpSpPr>
        <p:grpSpPr bwMode="auto">
          <a:xfrm>
            <a:off x="2743200" y="3048000"/>
            <a:ext cx="3886200" cy="3508375"/>
            <a:chOff x="2743200" y="3048000"/>
            <a:chExt cx="3886200" cy="3508375"/>
          </a:xfrm>
        </p:grpSpPr>
        <p:sp>
          <p:nvSpPr>
            <p:cNvPr id="19480" name="Line 18"/>
            <p:cNvSpPr>
              <a:spLocks noChangeShapeType="1"/>
            </p:cNvSpPr>
            <p:nvPr/>
          </p:nvSpPr>
          <p:spPr bwMode="auto">
            <a:xfrm>
              <a:off x="2743200" y="3048000"/>
              <a:ext cx="0" cy="3508375"/>
            </a:xfrm>
            <a:prstGeom prst="line">
              <a:avLst/>
            </a:prstGeom>
            <a:noFill/>
            <a:ln w="38100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3" tIns="45717" rIns="91433" bIns="45717" anchor="ctr"/>
            <a:lstStyle/>
            <a:p>
              <a:endParaRPr lang="en-US"/>
            </a:p>
          </p:txBody>
        </p:sp>
        <p:sp>
          <p:nvSpPr>
            <p:cNvPr id="19481" name="Line 18"/>
            <p:cNvSpPr>
              <a:spLocks noChangeShapeType="1"/>
            </p:cNvSpPr>
            <p:nvPr/>
          </p:nvSpPr>
          <p:spPr bwMode="auto">
            <a:xfrm>
              <a:off x="6629400" y="3048000"/>
              <a:ext cx="0" cy="3508375"/>
            </a:xfrm>
            <a:prstGeom prst="line">
              <a:avLst/>
            </a:prstGeom>
            <a:noFill/>
            <a:ln w="38100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1433" tIns="45717" rIns="91433" bIns="45717" anchor="ctr"/>
            <a:lstStyle/>
            <a:p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998913" y="5386388"/>
              <a:ext cx="801687" cy="431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200" b="0" dirty="0">
                  <a:solidFill>
                    <a:srgbClr val="000090"/>
                  </a:solidFill>
                  <a:latin typeface="+mn-lt"/>
                </a:rPr>
                <a:t>Time</a:t>
              </a:r>
            </a:p>
          </p:txBody>
        </p:sp>
        <p:cxnSp>
          <p:nvCxnSpPr>
            <p:cNvPr id="19483" name="Straight Arrow Connector 4"/>
            <p:cNvCxnSpPr>
              <a:cxnSpLocks noChangeShapeType="1"/>
            </p:cNvCxnSpPr>
            <p:nvPr/>
          </p:nvCxnSpPr>
          <p:spPr bwMode="auto">
            <a:xfrm>
              <a:off x="4439819" y="5867400"/>
              <a:ext cx="0" cy="609600"/>
            </a:xfrm>
            <a:prstGeom prst="straightConnector1">
              <a:avLst/>
            </a:prstGeom>
            <a:noFill/>
            <a:ln w="9525">
              <a:solidFill>
                <a:srgbClr val="00009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2" name="TextBox 21"/>
          <p:cNvSpPr txBox="1"/>
          <p:nvPr/>
        </p:nvSpPr>
        <p:spPr>
          <a:xfrm>
            <a:off x="3810000" y="2057400"/>
            <a:ext cx="1720850" cy="4873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200" b="0" dirty="0">
                <a:latin typeface="+mn-lt"/>
              </a:rPr>
              <a:t>1Mbps, 1ms </a:t>
            </a:r>
          </a:p>
        </p:txBody>
      </p:sp>
      <p:sp>
        <p:nvSpPr>
          <p:cNvPr id="46" name="Rounded Rectangle 45"/>
          <p:cNvSpPr>
            <a:spLocks noChangeArrowheads="1"/>
          </p:cNvSpPr>
          <p:nvPr/>
        </p:nvSpPr>
        <p:spPr bwMode="auto">
          <a:xfrm>
            <a:off x="3733800" y="1600200"/>
            <a:ext cx="1828800" cy="533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200">
                <a:solidFill>
                  <a:schemeClr val="bg1"/>
                </a:solidFill>
                <a:latin typeface="Arial" charset="0"/>
                <a:cs typeface="Arial" charset="0"/>
              </a:rPr>
              <a:t>1Gbps, 1ms?</a:t>
            </a:r>
          </a:p>
        </p:txBody>
      </p:sp>
      <p:sp>
        <p:nvSpPr>
          <p:cNvPr id="19467" name="Rounded Rectangle 40"/>
          <p:cNvSpPr>
            <a:spLocks noChangeArrowheads="1"/>
          </p:cNvSpPr>
          <p:nvPr/>
        </p:nvSpPr>
        <p:spPr bwMode="auto">
          <a:xfrm>
            <a:off x="6705600" y="4953000"/>
            <a:ext cx="2362200" cy="14478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The last bit </a:t>
            </a:r>
            <a:b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reaches B at </a:t>
            </a:r>
          </a:p>
          <a:p>
            <a:pPr algn="ctr"/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(800x1/10</a:t>
            </a:r>
            <a:r>
              <a:rPr lang="en-US" b="0" baseline="30000">
                <a:solidFill>
                  <a:schemeClr val="bg1"/>
                </a:solidFill>
                <a:latin typeface="Arial" charset="0"/>
                <a:cs typeface="Arial" charset="0"/>
              </a:rPr>
              <a:t>6</a:t>
            </a:r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)+1/10</a:t>
            </a:r>
            <a:r>
              <a:rPr lang="en-US" b="0" baseline="30000">
                <a:solidFill>
                  <a:schemeClr val="bg1"/>
                </a:solidFill>
                <a:latin typeface="Arial" charset="0"/>
                <a:cs typeface="Arial" charset="0"/>
              </a:rPr>
              <a:t>3</a:t>
            </a:r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s</a:t>
            </a:r>
          </a:p>
          <a:p>
            <a:pPr algn="ctr"/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= 1.8ms</a:t>
            </a:r>
          </a:p>
        </p:txBody>
      </p:sp>
      <p:sp>
        <p:nvSpPr>
          <p:cNvPr id="50" name="Rounded Rectangle 49"/>
          <p:cNvSpPr>
            <a:spLocks noChangeArrowheads="1"/>
          </p:cNvSpPr>
          <p:nvPr/>
        </p:nvSpPr>
        <p:spPr bwMode="auto">
          <a:xfrm>
            <a:off x="1981200" y="304800"/>
            <a:ext cx="3657600" cy="5334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200">
                <a:solidFill>
                  <a:schemeClr val="bg1"/>
                </a:solidFill>
                <a:latin typeface="Arial" charset="0"/>
                <a:cs typeface="Arial" charset="0"/>
              </a:rPr>
              <a:t>1GB file in 100B packets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2743200" y="3429000"/>
            <a:ext cx="388620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2743200" y="3352800"/>
            <a:ext cx="3886200" cy="3962400"/>
            <a:chOff x="-4800600" y="1676400"/>
            <a:chExt cx="3886200" cy="3962400"/>
          </a:xfrm>
        </p:grpSpPr>
        <p:sp>
          <p:nvSpPr>
            <p:cNvPr id="19474" name="AutoShape 17"/>
            <p:cNvSpPr>
              <a:spLocks noChangeArrowheads="1"/>
            </p:cNvSpPr>
            <p:nvPr/>
          </p:nvSpPr>
          <p:spPr bwMode="auto">
            <a:xfrm rot="5400000">
              <a:off x="-4838700" y="1714500"/>
              <a:ext cx="3962400" cy="3886200"/>
            </a:xfrm>
            <a:prstGeom prst="parallelogram">
              <a:avLst>
                <a:gd name="adj" fmla="val 9507"/>
              </a:avLst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182824" tIns="0" rIns="91405" bIns="45705" anchor="ctr"/>
            <a:lstStyle/>
            <a:p>
              <a:pPr algn="ctr">
                <a:spcBef>
                  <a:spcPts val="1000"/>
                </a:spcBef>
                <a:spcAft>
                  <a:spcPts val="1000"/>
                </a:spcAft>
              </a:pPr>
              <a:endParaRPr lang="en-US" altLang="zh-TW" sz="1600">
                <a:solidFill>
                  <a:srgbClr val="FFFFFF"/>
                </a:solidFill>
                <a:latin typeface="Arial" charset="0"/>
                <a:ea typeface="PMingLiU" charset="0"/>
                <a:cs typeface="PMingLiU" charset="0"/>
              </a:endParaRPr>
            </a:p>
          </p:txBody>
        </p:sp>
        <p:cxnSp>
          <p:nvCxnSpPr>
            <p:cNvPr id="19475" name="Straight Connector 13"/>
            <p:cNvCxnSpPr>
              <a:cxnSpLocks noChangeShapeType="1"/>
            </p:cNvCxnSpPr>
            <p:nvPr/>
          </p:nvCxnSpPr>
          <p:spPr bwMode="auto">
            <a:xfrm>
              <a:off x="-4800600" y="1828800"/>
              <a:ext cx="3886200" cy="3810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6" name="Straight Connector 55"/>
            <p:cNvCxnSpPr>
              <a:cxnSpLocks noChangeShapeType="1"/>
            </p:cNvCxnSpPr>
            <p:nvPr/>
          </p:nvCxnSpPr>
          <p:spPr bwMode="auto">
            <a:xfrm>
              <a:off x="-4800600" y="1905000"/>
              <a:ext cx="3886200" cy="3810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7" name="Straight Connector 56"/>
            <p:cNvCxnSpPr>
              <a:cxnSpLocks noChangeShapeType="1"/>
            </p:cNvCxnSpPr>
            <p:nvPr/>
          </p:nvCxnSpPr>
          <p:spPr bwMode="auto">
            <a:xfrm>
              <a:off x="-4800600" y="1981200"/>
              <a:ext cx="3886200" cy="3810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8" name="Straight Connector 57"/>
            <p:cNvCxnSpPr>
              <a:cxnSpLocks noChangeShapeType="1"/>
            </p:cNvCxnSpPr>
            <p:nvPr/>
          </p:nvCxnSpPr>
          <p:spPr bwMode="auto">
            <a:xfrm>
              <a:off x="-4800600" y="2057400"/>
              <a:ext cx="3886200" cy="3810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9" name="Straight Connector 58"/>
            <p:cNvCxnSpPr>
              <a:cxnSpLocks noChangeShapeType="1"/>
            </p:cNvCxnSpPr>
            <p:nvPr/>
          </p:nvCxnSpPr>
          <p:spPr bwMode="auto">
            <a:xfrm>
              <a:off x="-4800600" y="2133600"/>
              <a:ext cx="3886200" cy="3810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3" name="Rounded Rectangle 42"/>
          <p:cNvSpPr>
            <a:spLocks noChangeArrowheads="1"/>
          </p:cNvSpPr>
          <p:nvPr/>
        </p:nvSpPr>
        <p:spPr bwMode="auto">
          <a:xfrm>
            <a:off x="4267200" y="5029200"/>
            <a:ext cx="2362200" cy="1371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The last bit </a:t>
            </a:r>
            <a:b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reaches B at </a:t>
            </a:r>
          </a:p>
          <a:p>
            <a:pPr algn="ctr"/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(800x</a:t>
            </a:r>
            <a:r>
              <a:rPr lang="en-US" b="0">
                <a:solidFill>
                  <a:srgbClr val="FF0000"/>
                </a:solidFill>
                <a:latin typeface="Arial" charset="0"/>
                <a:cs typeface="Arial" charset="0"/>
              </a:rPr>
              <a:t>1/10</a:t>
            </a:r>
            <a:r>
              <a:rPr lang="en-US" b="0" baseline="30000">
                <a:solidFill>
                  <a:srgbClr val="FF0000"/>
                </a:solidFill>
                <a:latin typeface="Arial" charset="0"/>
                <a:cs typeface="Arial" charset="0"/>
              </a:rPr>
              <a:t>9</a:t>
            </a:r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)+1/10</a:t>
            </a:r>
            <a:r>
              <a:rPr lang="en-US" b="0" baseline="30000">
                <a:solidFill>
                  <a:schemeClr val="bg1"/>
                </a:solidFill>
                <a:latin typeface="Arial" charset="0"/>
                <a:cs typeface="Arial" charset="0"/>
              </a:rPr>
              <a:t>3</a:t>
            </a:r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s</a:t>
            </a:r>
          </a:p>
          <a:p>
            <a:pPr algn="ctr"/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= </a:t>
            </a:r>
            <a:r>
              <a:rPr lang="en-US" b="0">
                <a:solidFill>
                  <a:srgbClr val="FF0000"/>
                </a:solidFill>
                <a:latin typeface="Arial" charset="0"/>
                <a:cs typeface="Arial" charset="0"/>
              </a:rPr>
              <a:t>1.0008ms</a:t>
            </a:r>
          </a:p>
        </p:txBody>
      </p:sp>
      <p:sp>
        <p:nvSpPr>
          <p:cNvPr id="53" name="Rounded Rectangle 52"/>
          <p:cNvSpPr>
            <a:spLocks noChangeArrowheads="1"/>
          </p:cNvSpPr>
          <p:nvPr/>
        </p:nvSpPr>
        <p:spPr bwMode="auto">
          <a:xfrm>
            <a:off x="838200" y="5029200"/>
            <a:ext cx="3276600" cy="14478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The last bit in the file </a:t>
            </a:r>
            <a:b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reaches B at </a:t>
            </a:r>
          </a:p>
          <a:p>
            <a:pPr algn="ctr"/>
            <a:r>
              <a:rPr lang="en-US" b="0">
                <a:solidFill>
                  <a:srgbClr val="0000FF"/>
                </a:solidFill>
                <a:latin typeface="Arial" charset="0"/>
                <a:cs typeface="Arial" charset="0"/>
              </a:rPr>
              <a:t>(10</a:t>
            </a:r>
            <a:r>
              <a:rPr lang="en-US" b="0" baseline="30000">
                <a:solidFill>
                  <a:srgbClr val="0000FF"/>
                </a:solidFill>
                <a:latin typeface="Arial" charset="0"/>
                <a:cs typeface="Arial" charset="0"/>
              </a:rPr>
              <a:t>7</a:t>
            </a:r>
            <a:r>
              <a:rPr lang="en-US" b="0">
                <a:solidFill>
                  <a:srgbClr val="FFFFFF"/>
                </a:solidFill>
                <a:latin typeface="Arial" charset="0"/>
                <a:cs typeface="Arial" charset="0"/>
              </a:rPr>
              <a:t>x800</a:t>
            </a:r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x</a:t>
            </a:r>
            <a:r>
              <a:rPr lang="en-US" b="0">
                <a:solidFill>
                  <a:srgbClr val="FF0000"/>
                </a:solidFill>
                <a:latin typeface="Arial" charset="0"/>
                <a:cs typeface="Arial" charset="0"/>
              </a:rPr>
              <a:t>1/10</a:t>
            </a:r>
            <a:r>
              <a:rPr lang="en-US" b="0" baseline="30000">
                <a:solidFill>
                  <a:srgbClr val="FF0000"/>
                </a:solidFill>
                <a:latin typeface="Arial" charset="0"/>
                <a:cs typeface="Arial" charset="0"/>
              </a:rPr>
              <a:t>9</a:t>
            </a:r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)+1/10</a:t>
            </a:r>
            <a:r>
              <a:rPr lang="en-US" b="0" baseline="30000">
                <a:solidFill>
                  <a:schemeClr val="bg1"/>
                </a:solidFill>
                <a:latin typeface="Arial" charset="0"/>
                <a:cs typeface="Arial" charset="0"/>
              </a:rPr>
              <a:t>3</a:t>
            </a:r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s</a:t>
            </a:r>
          </a:p>
          <a:p>
            <a:pPr algn="ctr"/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= </a:t>
            </a:r>
            <a:r>
              <a:rPr lang="en-US" b="0">
                <a:solidFill>
                  <a:srgbClr val="0000FF"/>
                </a:solidFill>
                <a:latin typeface="Arial" charset="0"/>
                <a:cs typeface="Arial" charset="0"/>
              </a:rPr>
              <a:t>8001</a:t>
            </a:r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ms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81400" y="4191000"/>
            <a:ext cx="21701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0" dirty="0">
                <a:solidFill>
                  <a:schemeClr val="bg1"/>
                </a:solidFill>
                <a:latin typeface="+mn-lt"/>
              </a:rPr>
              <a:t>10</a:t>
            </a:r>
            <a:r>
              <a:rPr lang="en-US" sz="1800" b="0" baseline="30000" dirty="0">
                <a:solidFill>
                  <a:schemeClr val="bg1"/>
                </a:solidFill>
                <a:latin typeface="+mn-lt"/>
              </a:rPr>
              <a:t>7</a:t>
            </a:r>
            <a:r>
              <a:rPr lang="en-US" sz="1800" b="0" dirty="0">
                <a:solidFill>
                  <a:schemeClr val="bg1"/>
                </a:solidFill>
                <a:latin typeface="+mn-lt"/>
              </a:rPr>
              <a:t> x 100B packets</a:t>
            </a: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443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6" grpId="0" animBg="1"/>
      <p:bldP spid="50" grpId="0" animBg="1"/>
      <p:bldP spid="43" grpId="0" animBg="1"/>
      <p:bldP spid="53" grpId="0" animBg="1"/>
      <p:bldP spid="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458200" cy="1173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Packet Delay: The “pipe” view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600" i="1" dirty="0">
                <a:latin typeface="Arial" charset="0"/>
                <a:ea typeface="ＭＳ Ｐゴシック" charset="0"/>
                <a:cs typeface="ＭＳ Ｐゴシック" charset="0"/>
              </a:rPr>
              <a:t>Sending 100B packets from A to B?</a:t>
            </a:r>
          </a:p>
        </p:txBody>
      </p:sp>
      <p:grpSp>
        <p:nvGrpSpPr>
          <p:cNvPr id="20482" name="Group 3"/>
          <p:cNvGrpSpPr>
            <a:grpSpLocks/>
          </p:cNvGrpSpPr>
          <p:nvPr/>
        </p:nvGrpSpPr>
        <p:grpSpPr bwMode="auto">
          <a:xfrm>
            <a:off x="457200" y="1981200"/>
            <a:ext cx="3352800" cy="3962400"/>
            <a:chOff x="381000" y="1676400"/>
            <a:chExt cx="4635500" cy="4876800"/>
          </a:xfrm>
        </p:grpSpPr>
        <p:pic>
          <p:nvPicPr>
            <p:cNvPr id="20492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057400"/>
              <a:ext cx="901700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3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2057400"/>
              <a:ext cx="901700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0494" name="Straight Connector 6"/>
            <p:cNvCxnSpPr>
              <a:cxnSpLocks noChangeShapeType="1"/>
              <a:stCxn id="20492" idx="3"/>
              <a:endCxn id="20493" idx="1"/>
            </p:cNvCxnSpPr>
            <p:nvPr/>
          </p:nvCxnSpPr>
          <p:spPr bwMode="auto">
            <a:xfrm>
              <a:off x="1282700" y="2501900"/>
              <a:ext cx="28321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495" name="TextBox 1"/>
            <p:cNvSpPr txBox="1">
              <a:spLocks noChangeArrowheads="1"/>
            </p:cNvSpPr>
            <p:nvPr/>
          </p:nvSpPr>
          <p:spPr bwMode="auto">
            <a:xfrm>
              <a:off x="598689" y="1676400"/>
              <a:ext cx="468111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A</a:t>
              </a:r>
            </a:p>
          </p:txBody>
        </p:sp>
        <p:sp>
          <p:nvSpPr>
            <p:cNvPr id="20496" name="TextBox 12"/>
            <p:cNvSpPr txBox="1">
              <a:spLocks noChangeArrowheads="1"/>
            </p:cNvSpPr>
            <p:nvPr/>
          </p:nvSpPr>
          <p:spPr bwMode="auto">
            <a:xfrm>
              <a:off x="4256289" y="1676400"/>
              <a:ext cx="468111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B</a:t>
              </a:r>
            </a:p>
          </p:txBody>
        </p:sp>
        <p:sp>
          <p:nvSpPr>
            <p:cNvPr id="20497" name="AutoShape 17"/>
            <p:cNvSpPr>
              <a:spLocks noChangeArrowheads="1"/>
            </p:cNvSpPr>
            <p:nvPr/>
          </p:nvSpPr>
          <p:spPr bwMode="auto">
            <a:xfrm rot="5400000">
              <a:off x="2055307" y="1850665"/>
              <a:ext cx="1392238" cy="3898034"/>
            </a:xfrm>
            <a:prstGeom prst="parallelogram">
              <a:avLst>
                <a:gd name="adj" fmla="val 25000"/>
              </a:avLst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182824" tIns="0" rIns="91405" bIns="45705" anchor="ctr"/>
            <a:lstStyle/>
            <a:p>
              <a:pPr algn="ctr">
                <a:spcBef>
                  <a:spcPts val="1000"/>
                </a:spcBef>
                <a:spcAft>
                  <a:spcPts val="1000"/>
                </a:spcAft>
              </a:pPr>
              <a:r>
                <a:rPr lang="en-US" altLang="zh-TW" sz="1400" b="0">
                  <a:latin typeface="Arial" charset="0"/>
                  <a:ea typeface="PMingLiU" charset="0"/>
                  <a:cs typeface="PMingLiU" charset="0"/>
                </a:rPr>
                <a:t>100Byte packet</a:t>
              </a:r>
            </a:p>
          </p:txBody>
        </p:sp>
        <p:grpSp>
          <p:nvGrpSpPr>
            <p:cNvPr id="20498" name="Group 33"/>
            <p:cNvGrpSpPr>
              <a:grpSpLocks/>
            </p:cNvGrpSpPr>
            <p:nvPr/>
          </p:nvGrpSpPr>
          <p:grpSpPr bwMode="auto">
            <a:xfrm>
              <a:off x="749300" y="2959100"/>
              <a:ext cx="3951143" cy="3594099"/>
              <a:chOff x="2743200" y="3048000"/>
              <a:chExt cx="3951143" cy="3594099"/>
            </a:xfrm>
          </p:grpSpPr>
          <p:sp>
            <p:nvSpPr>
              <p:cNvPr id="20502" name="Line 18"/>
              <p:cNvSpPr>
                <a:spLocks noChangeShapeType="1"/>
              </p:cNvSpPr>
              <p:nvPr/>
            </p:nvSpPr>
            <p:spPr bwMode="auto">
              <a:xfrm>
                <a:off x="2743200" y="3048000"/>
                <a:ext cx="0" cy="3508375"/>
              </a:xfrm>
              <a:prstGeom prst="line">
                <a:avLst/>
              </a:prstGeom>
              <a:noFill/>
              <a:ln w="38100">
                <a:solidFill>
                  <a:srgbClr val="00009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1433" tIns="45717" rIns="91433" bIns="45717" anchor="ctr"/>
              <a:lstStyle/>
              <a:p>
                <a:endParaRPr lang="en-US"/>
              </a:p>
            </p:txBody>
          </p:sp>
          <p:sp>
            <p:nvSpPr>
              <p:cNvPr id="20503" name="Line 18"/>
              <p:cNvSpPr>
                <a:spLocks noChangeShapeType="1"/>
              </p:cNvSpPr>
              <p:nvPr/>
            </p:nvSpPr>
            <p:spPr bwMode="auto">
              <a:xfrm>
                <a:off x="6694343" y="3133724"/>
                <a:ext cx="0" cy="3508375"/>
              </a:xfrm>
              <a:prstGeom prst="line">
                <a:avLst/>
              </a:prstGeom>
              <a:noFill/>
              <a:ln w="38100">
                <a:solidFill>
                  <a:srgbClr val="00009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1433" tIns="45717" rIns="91433" bIns="45717" anchor="ctr"/>
              <a:lstStyle/>
              <a:p>
                <a:endParaRPr lang="en-US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3999081" y="5387731"/>
                <a:ext cx="801117" cy="4298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200" b="0" dirty="0">
                    <a:solidFill>
                      <a:srgbClr val="000090"/>
                    </a:solidFill>
                    <a:latin typeface="+mn-lt"/>
                  </a:rPr>
                  <a:t>Time</a:t>
                </a:r>
              </a:p>
            </p:txBody>
          </p:sp>
          <p:cxnSp>
            <p:nvCxnSpPr>
              <p:cNvPr id="20505" name="Straight Arrow Connector 4"/>
              <p:cNvCxnSpPr>
                <a:cxnSpLocks noChangeShapeType="1"/>
              </p:cNvCxnSpPr>
              <p:nvPr/>
            </p:nvCxnSpPr>
            <p:spPr bwMode="auto">
              <a:xfrm>
                <a:off x="4439819" y="5867400"/>
                <a:ext cx="0" cy="609600"/>
              </a:xfrm>
              <a:prstGeom prst="straightConnector1">
                <a:avLst/>
              </a:prstGeom>
              <a:noFill/>
              <a:ln w="9525">
                <a:solidFill>
                  <a:srgbClr val="00009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2" name="TextBox 21"/>
            <p:cNvSpPr txBox="1"/>
            <p:nvPr/>
          </p:nvSpPr>
          <p:spPr>
            <a:xfrm>
              <a:off x="1645227" y="1965569"/>
              <a:ext cx="2170696" cy="5099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120000"/>
                </a:lnSpc>
                <a:defRPr/>
              </a:pPr>
              <a:r>
                <a:rPr lang="en-US" sz="1800" b="0" dirty="0">
                  <a:latin typeface="+mn-lt"/>
                </a:rPr>
                <a:t>1Mbps, 10ms </a:t>
              </a:r>
            </a:p>
          </p:txBody>
        </p:sp>
        <p:sp>
          <p:nvSpPr>
            <p:cNvPr id="20500" name="AutoShape 17"/>
            <p:cNvSpPr>
              <a:spLocks noChangeArrowheads="1"/>
            </p:cNvSpPr>
            <p:nvPr/>
          </p:nvSpPr>
          <p:spPr bwMode="auto">
            <a:xfrm rot="5400000">
              <a:off x="2008981" y="2923381"/>
              <a:ext cx="1392238" cy="3886200"/>
            </a:xfrm>
            <a:prstGeom prst="parallelogram">
              <a:avLst>
                <a:gd name="adj" fmla="val 25000"/>
              </a:avLst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182824" tIns="0" rIns="91405" bIns="45705" anchor="ctr"/>
            <a:lstStyle/>
            <a:p>
              <a:pPr algn="ctr">
                <a:spcBef>
                  <a:spcPts val="1000"/>
                </a:spcBef>
                <a:spcAft>
                  <a:spcPts val="1000"/>
                </a:spcAft>
              </a:pPr>
              <a:r>
                <a:rPr lang="en-US" altLang="zh-TW" sz="1400" b="0">
                  <a:latin typeface="Arial" charset="0"/>
                  <a:ea typeface="PMingLiU" charset="0"/>
                  <a:cs typeface="PMingLiU" charset="0"/>
                </a:rPr>
                <a:t>100Byte packet</a:t>
              </a:r>
            </a:p>
          </p:txBody>
        </p:sp>
        <p:sp>
          <p:nvSpPr>
            <p:cNvPr id="20501" name="AutoShape 17"/>
            <p:cNvSpPr>
              <a:spLocks noChangeArrowheads="1"/>
            </p:cNvSpPr>
            <p:nvPr/>
          </p:nvSpPr>
          <p:spPr bwMode="auto">
            <a:xfrm rot="5400000">
              <a:off x="2008981" y="3913981"/>
              <a:ext cx="1392238" cy="3886200"/>
            </a:xfrm>
            <a:prstGeom prst="parallelogram">
              <a:avLst>
                <a:gd name="adj" fmla="val 25000"/>
              </a:avLst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182824" tIns="0" rIns="91405" bIns="45705" anchor="ctr"/>
            <a:lstStyle/>
            <a:p>
              <a:pPr algn="ctr">
                <a:spcBef>
                  <a:spcPts val="1000"/>
                </a:spcBef>
                <a:spcAft>
                  <a:spcPts val="1000"/>
                </a:spcAft>
              </a:pPr>
              <a:r>
                <a:rPr lang="en-US" altLang="zh-TW" sz="1400" b="0">
                  <a:latin typeface="Arial" charset="0"/>
                  <a:ea typeface="PMingLiU" charset="0"/>
                  <a:cs typeface="PMingLiU" charset="0"/>
                </a:rPr>
                <a:t>100Byte packet</a:t>
              </a:r>
            </a:p>
          </p:txBody>
        </p:sp>
      </p:grp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4800600" y="3657600"/>
            <a:ext cx="32766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Straight Connector 41"/>
          <p:cNvCxnSpPr>
            <a:cxnSpLocks noChangeShapeType="1"/>
          </p:cNvCxnSpPr>
          <p:nvPr/>
        </p:nvCxnSpPr>
        <p:spPr bwMode="auto">
          <a:xfrm>
            <a:off x="4800600" y="4343400"/>
            <a:ext cx="32766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805488" y="4343400"/>
            <a:ext cx="1204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time </a:t>
            </a:r>
            <a:r>
              <a:rPr lang="en-US">
                <a:sym typeface="Wingdings" charset="0"/>
              </a:rPr>
              <a:t></a:t>
            </a:r>
            <a:endParaRPr lang="en-US"/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 rot="-5400000">
            <a:off x="3999706" y="3771107"/>
            <a:ext cx="896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BW </a:t>
            </a:r>
            <a:r>
              <a:rPr lang="en-US">
                <a:sym typeface="Wingdings" charset="0"/>
              </a:rPr>
              <a:t></a:t>
            </a:r>
            <a:endParaRPr lang="en-US"/>
          </a:p>
        </p:txBody>
      </p:sp>
      <p:sp>
        <p:nvSpPr>
          <p:cNvPr id="17" name="Rectangle 16"/>
          <p:cNvSpPr/>
          <p:nvPr/>
        </p:nvSpPr>
        <p:spPr bwMode="auto">
          <a:xfrm>
            <a:off x="5181600" y="36576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 bwMode="auto">
          <a:xfrm>
            <a:off x="5562600" y="36576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 bwMode="auto">
          <a:xfrm>
            <a:off x="5943600" y="36576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4317852" y="2667000"/>
            <a:ext cx="2057700" cy="7478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1800" b="0" dirty="0" smtClean="0">
                <a:latin typeface="+mn-lt"/>
              </a:rPr>
              <a:t>Packet Transmission</a:t>
            </a:r>
            <a:r>
              <a:rPr lang="en-US" sz="1800" b="0" dirty="0">
                <a:latin typeface="+mn-lt"/>
              </a:rPr>
              <a:t/>
            </a:r>
            <a:br>
              <a:rPr lang="en-US" sz="1800" b="0" dirty="0">
                <a:latin typeface="+mn-lt"/>
              </a:rPr>
            </a:br>
            <a:r>
              <a:rPr lang="en-US" sz="1800" b="0" dirty="0" smtClean="0">
                <a:latin typeface="+mn-lt"/>
              </a:rPr>
              <a:t>Time</a:t>
            </a:r>
            <a:endParaRPr lang="en-US" sz="1800" b="0" dirty="0">
              <a:latin typeface="+mn-lt"/>
            </a:endParaRPr>
          </a:p>
        </p:txBody>
      </p:sp>
      <p:sp>
        <p:nvSpPr>
          <p:cNvPr id="18" name="Left Brace 17"/>
          <p:cNvSpPr>
            <a:spLocks/>
          </p:cNvSpPr>
          <p:nvPr/>
        </p:nvSpPr>
        <p:spPr bwMode="auto">
          <a:xfrm rot="5400000">
            <a:off x="5257800" y="3276600"/>
            <a:ext cx="228600" cy="3810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596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3" grpId="0"/>
      <p:bldP spid="17" grpId="0" animBg="1"/>
      <p:bldP spid="44" grpId="0" animBg="1"/>
      <p:bldP spid="45" grpId="0" animBg="1"/>
      <p:bldP spid="49" grpId="0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458200" cy="1173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Packet Delay: The “pipe” view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600" i="1" dirty="0">
                <a:latin typeface="Arial" charset="0"/>
                <a:ea typeface="ＭＳ Ｐゴシック" charset="0"/>
                <a:cs typeface="ＭＳ Ｐゴシック" charset="0"/>
              </a:rPr>
              <a:t>Sending 100B packets from A to B?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971800" y="1809750"/>
            <a:ext cx="3179763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1800" dirty="0">
                <a:latin typeface="+mn-lt"/>
              </a:rPr>
              <a:t>1Mbps, 10ms (BDP=10,000) </a:t>
            </a:r>
          </a:p>
        </p:txBody>
      </p:sp>
      <p:cxnSp>
        <p:nvCxnSpPr>
          <p:cNvPr id="21507" name="Straight Connector 25"/>
          <p:cNvCxnSpPr>
            <a:cxnSpLocks noChangeShapeType="1"/>
          </p:cNvCxnSpPr>
          <p:nvPr/>
        </p:nvCxnSpPr>
        <p:spPr bwMode="auto">
          <a:xfrm>
            <a:off x="2819400" y="2362200"/>
            <a:ext cx="32766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08" name="Straight Connector 26"/>
          <p:cNvCxnSpPr>
            <a:cxnSpLocks noChangeShapeType="1"/>
          </p:cNvCxnSpPr>
          <p:nvPr/>
        </p:nvCxnSpPr>
        <p:spPr bwMode="auto">
          <a:xfrm>
            <a:off x="2819400" y="3048000"/>
            <a:ext cx="32766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09" name="TextBox 27"/>
          <p:cNvSpPr txBox="1">
            <a:spLocks noChangeArrowheads="1"/>
          </p:cNvSpPr>
          <p:nvPr/>
        </p:nvSpPr>
        <p:spPr bwMode="auto">
          <a:xfrm>
            <a:off x="3824288" y="3048000"/>
            <a:ext cx="1204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time </a:t>
            </a:r>
            <a:r>
              <a:rPr lang="en-US" b="0">
                <a:sym typeface="Wingdings" charset="0"/>
              </a:rPr>
              <a:t></a:t>
            </a:r>
            <a:endParaRPr lang="en-US" b="0"/>
          </a:p>
        </p:txBody>
      </p:sp>
      <p:sp>
        <p:nvSpPr>
          <p:cNvPr id="21510" name="TextBox 28"/>
          <p:cNvSpPr txBox="1">
            <a:spLocks noChangeArrowheads="1"/>
          </p:cNvSpPr>
          <p:nvPr/>
        </p:nvSpPr>
        <p:spPr bwMode="auto">
          <a:xfrm rot="-5400000">
            <a:off x="2037556" y="2475707"/>
            <a:ext cx="896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BW </a:t>
            </a:r>
            <a:r>
              <a:rPr lang="en-US" b="0">
                <a:sym typeface="Wingdings" charset="0"/>
              </a:rPr>
              <a:t></a:t>
            </a:r>
            <a:endParaRPr lang="en-US" b="0"/>
          </a:p>
        </p:txBody>
      </p:sp>
      <p:sp>
        <p:nvSpPr>
          <p:cNvPr id="30" name="Rectangle 29"/>
          <p:cNvSpPr/>
          <p:nvPr/>
        </p:nvSpPr>
        <p:spPr bwMode="auto">
          <a:xfrm>
            <a:off x="3200400" y="23622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 bwMode="auto">
          <a:xfrm>
            <a:off x="3581400" y="23622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 bwMode="auto">
          <a:xfrm>
            <a:off x="3962400" y="23622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638800" y="4171950"/>
            <a:ext cx="3179763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1800" dirty="0">
                <a:solidFill>
                  <a:srgbClr val="FF0000"/>
                </a:solidFill>
                <a:latin typeface="+mn-lt"/>
              </a:rPr>
              <a:t>10</a:t>
            </a:r>
            <a:r>
              <a:rPr lang="en-US" sz="1800" dirty="0">
                <a:latin typeface="+mn-lt"/>
              </a:rPr>
              <a:t>Mbps, </a:t>
            </a:r>
            <a:r>
              <a:rPr lang="en-US" sz="1800" dirty="0">
                <a:solidFill>
                  <a:srgbClr val="FF0000"/>
                </a:solidFill>
                <a:latin typeface="+mn-lt"/>
              </a:rPr>
              <a:t>1</a:t>
            </a:r>
            <a:r>
              <a:rPr lang="en-US" sz="1800" dirty="0">
                <a:latin typeface="+mn-lt"/>
              </a:rPr>
              <a:t>ms (BDP=10,000) </a:t>
            </a:r>
          </a:p>
        </p:txBody>
      </p:sp>
      <p:cxnSp>
        <p:nvCxnSpPr>
          <p:cNvPr id="35" name="Straight Connector 34"/>
          <p:cNvCxnSpPr>
            <a:cxnSpLocks noChangeShapeType="1"/>
          </p:cNvCxnSpPr>
          <p:nvPr/>
        </p:nvCxnSpPr>
        <p:spPr bwMode="auto">
          <a:xfrm>
            <a:off x="5486400" y="4724400"/>
            <a:ext cx="6858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867400" y="6229350"/>
            <a:ext cx="1204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time </a:t>
            </a:r>
            <a:r>
              <a:rPr lang="en-US" b="0">
                <a:sym typeface="Wingdings" charset="0"/>
              </a:rPr>
              <a:t></a:t>
            </a:r>
            <a:endParaRPr lang="en-US" b="0"/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 rot="-5400000">
            <a:off x="4704556" y="5142707"/>
            <a:ext cx="896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BW </a:t>
            </a:r>
            <a:r>
              <a:rPr lang="en-US" b="0">
                <a:sym typeface="Wingdings" charset="0"/>
              </a:rPr>
              <a:t></a:t>
            </a:r>
            <a:endParaRPr lang="en-US" b="0"/>
          </a:p>
        </p:txBody>
      </p:sp>
      <p:sp>
        <p:nvSpPr>
          <p:cNvPr id="40" name="Rectangle 39"/>
          <p:cNvSpPr/>
          <p:nvPr/>
        </p:nvSpPr>
        <p:spPr bwMode="auto">
          <a:xfrm>
            <a:off x="5638800" y="4724400"/>
            <a:ext cx="76200" cy="1524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cxnSp>
        <p:nvCxnSpPr>
          <p:cNvPr id="36" name="Straight Connector 35"/>
          <p:cNvCxnSpPr>
            <a:cxnSpLocks noChangeShapeType="1"/>
          </p:cNvCxnSpPr>
          <p:nvPr/>
        </p:nvCxnSpPr>
        <p:spPr bwMode="auto">
          <a:xfrm>
            <a:off x="5486400" y="6248400"/>
            <a:ext cx="6858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TextBox 60"/>
          <p:cNvSpPr txBox="1"/>
          <p:nvPr/>
        </p:nvSpPr>
        <p:spPr>
          <a:xfrm>
            <a:off x="609600" y="4191000"/>
            <a:ext cx="2924175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1800" dirty="0">
                <a:latin typeface="+mn-lt"/>
              </a:rPr>
              <a:t>1Mbps, </a:t>
            </a:r>
            <a:r>
              <a:rPr lang="en-US" sz="1800" dirty="0">
                <a:solidFill>
                  <a:srgbClr val="FF0000"/>
                </a:solidFill>
                <a:latin typeface="+mn-lt"/>
              </a:rPr>
              <a:t>5</a:t>
            </a:r>
            <a:r>
              <a:rPr lang="en-US" sz="1800" dirty="0">
                <a:latin typeface="+mn-lt"/>
              </a:rPr>
              <a:t>ms (BDP=5,000) </a:t>
            </a:r>
          </a:p>
        </p:txBody>
      </p:sp>
      <p:cxnSp>
        <p:nvCxnSpPr>
          <p:cNvPr id="62" name="Straight Connector 61"/>
          <p:cNvCxnSpPr>
            <a:cxnSpLocks noChangeShapeType="1"/>
          </p:cNvCxnSpPr>
          <p:nvPr/>
        </p:nvCxnSpPr>
        <p:spPr bwMode="auto">
          <a:xfrm>
            <a:off x="1371600" y="4876800"/>
            <a:ext cx="16002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Straight Connector 62"/>
          <p:cNvCxnSpPr>
            <a:cxnSpLocks noChangeShapeType="1"/>
            <a:endCxn id="64" idx="0"/>
          </p:cNvCxnSpPr>
          <p:nvPr/>
        </p:nvCxnSpPr>
        <p:spPr bwMode="auto">
          <a:xfrm>
            <a:off x="1357313" y="5562600"/>
            <a:ext cx="1608137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2362200" y="5562600"/>
            <a:ext cx="1204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time </a:t>
            </a:r>
            <a:r>
              <a:rPr lang="en-US" b="0">
                <a:sym typeface="Wingdings" charset="0"/>
              </a:rPr>
              <a:t></a:t>
            </a:r>
            <a:endParaRPr lang="en-US" b="0"/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 rot="-5400000">
            <a:off x="589756" y="4990307"/>
            <a:ext cx="896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BW </a:t>
            </a:r>
            <a:r>
              <a:rPr lang="en-US" b="0">
                <a:sym typeface="Wingdings" charset="0"/>
              </a:rPr>
              <a:t></a:t>
            </a:r>
            <a:endParaRPr lang="en-US" b="0"/>
          </a:p>
        </p:txBody>
      </p:sp>
      <p:sp>
        <p:nvSpPr>
          <p:cNvPr id="66" name="Rectangle 65"/>
          <p:cNvSpPr/>
          <p:nvPr/>
        </p:nvSpPr>
        <p:spPr bwMode="auto">
          <a:xfrm>
            <a:off x="1676400" y="48768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7" name="Rectangle 66"/>
          <p:cNvSpPr/>
          <p:nvPr/>
        </p:nvSpPr>
        <p:spPr bwMode="auto">
          <a:xfrm>
            <a:off x="2057400" y="48768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8" name="Rectangle 67"/>
          <p:cNvSpPr/>
          <p:nvPr/>
        </p:nvSpPr>
        <p:spPr bwMode="auto">
          <a:xfrm>
            <a:off x="2438400" y="48768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 bwMode="auto">
          <a:xfrm>
            <a:off x="5715000" y="4724400"/>
            <a:ext cx="76200" cy="1524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2" name="Rectangle 71"/>
          <p:cNvSpPr/>
          <p:nvPr/>
        </p:nvSpPr>
        <p:spPr bwMode="auto">
          <a:xfrm>
            <a:off x="5791200" y="4724400"/>
            <a:ext cx="76200" cy="1524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960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/>
      <p:bldP spid="39" grpId="0"/>
      <p:bldP spid="40" grpId="0" animBg="1"/>
      <p:bldP spid="61" grpId="0"/>
      <p:bldP spid="64" grpId="0"/>
      <p:bldP spid="65" grpId="0"/>
      <p:bldP spid="66" grpId="0" animBg="1"/>
      <p:bldP spid="67" grpId="0" animBg="1"/>
      <p:bldP spid="68" grpId="0" animBg="1"/>
      <p:bldP spid="71" grpId="0" animBg="1"/>
      <p:bldP spid="7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458200" cy="1173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Packet Delay: The “pipe” view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600" i="1" dirty="0">
                <a:latin typeface="Arial" charset="0"/>
                <a:ea typeface="ＭＳ Ｐゴシック" charset="0"/>
                <a:cs typeface="ＭＳ Ｐゴシック" charset="0"/>
              </a:rPr>
              <a:t>Sending 100B packets from A to B?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971800" y="1809750"/>
            <a:ext cx="3179763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1800" dirty="0">
                <a:latin typeface="+mn-lt"/>
              </a:rPr>
              <a:t>1Mbps, 10ms (BDP=10,000) </a:t>
            </a:r>
          </a:p>
        </p:txBody>
      </p:sp>
      <p:cxnSp>
        <p:nvCxnSpPr>
          <p:cNvPr id="22531" name="Straight Connector 25"/>
          <p:cNvCxnSpPr>
            <a:cxnSpLocks noChangeShapeType="1"/>
          </p:cNvCxnSpPr>
          <p:nvPr/>
        </p:nvCxnSpPr>
        <p:spPr bwMode="auto">
          <a:xfrm>
            <a:off x="2819400" y="2362200"/>
            <a:ext cx="32766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2" name="Straight Connector 26"/>
          <p:cNvCxnSpPr>
            <a:cxnSpLocks noChangeShapeType="1"/>
          </p:cNvCxnSpPr>
          <p:nvPr/>
        </p:nvCxnSpPr>
        <p:spPr bwMode="auto">
          <a:xfrm>
            <a:off x="2819400" y="3048000"/>
            <a:ext cx="32766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3" name="TextBox 27"/>
          <p:cNvSpPr txBox="1">
            <a:spLocks noChangeArrowheads="1"/>
          </p:cNvSpPr>
          <p:nvPr/>
        </p:nvSpPr>
        <p:spPr bwMode="auto">
          <a:xfrm>
            <a:off x="3824288" y="3048000"/>
            <a:ext cx="1204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time </a:t>
            </a:r>
            <a:r>
              <a:rPr lang="en-US" b="0">
                <a:sym typeface="Wingdings" charset="0"/>
              </a:rPr>
              <a:t></a:t>
            </a:r>
            <a:endParaRPr lang="en-US" b="0"/>
          </a:p>
        </p:txBody>
      </p:sp>
      <p:sp>
        <p:nvSpPr>
          <p:cNvPr id="22534" name="TextBox 28"/>
          <p:cNvSpPr txBox="1">
            <a:spLocks noChangeArrowheads="1"/>
          </p:cNvSpPr>
          <p:nvPr/>
        </p:nvSpPr>
        <p:spPr bwMode="auto">
          <a:xfrm rot="-5400000">
            <a:off x="2037556" y="2475707"/>
            <a:ext cx="896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BW </a:t>
            </a:r>
            <a:r>
              <a:rPr lang="en-US" b="0">
                <a:sym typeface="Wingdings" charset="0"/>
              </a:rPr>
              <a:t></a:t>
            </a:r>
            <a:endParaRPr lang="en-US" b="0"/>
          </a:p>
        </p:txBody>
      </p:sp>
      <p:sp>
        <p:nvSpPr>
          <p:cNvPr id="30" name="Rectangle 29"/>
          <p:cNvSpPr/>
          <p:nvPr/>
        </p:nvSpPr>
        <p:spPr bwMode="auto">
          <a:xfrm>
            <a:off x="3200400" y="23622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 bwMode="auto">
          <a:xfrm>
            <a:off x="3581400" y="23622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 bwMode="auto">
          <a:xfrm>
            <a:off x="3962400" y="23622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538" name="Rounded Rectangle 33"/>
          <p:cNvSpPr>
            <a:spLocks noChangeArrowheads="1"/>
          </p:cNvSpPr>
          <p:nvPr/>
        </p:nvSpPr>
        <p:spPr bwMode="auto">
          <a:xfrm>
            <a:off x="1673293" y="3717340"/>
            <a:ext cx="5137528" cy="510778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What if we used </a:t>
            </a:r>
            <a:r>
              <a:rPr lang="en-US" sz="2400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200Byte packets??</a:t>
            </a:r>
            <a:endParaRPr lang="en-US" sz="2400" i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971800" y="4229100"/>
            <a:ext cx="3179763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1800" dirty="0">
                <a:latin typeface="+mn-lt"/>
              </a:rPr>
              <a:t>1Mbps, 10ms (BDP=10,000) </a:t>
            </a:r>
          </a:p>
        </p:txBody>
      </p:sp>
      <p:cxnSp>
        <p:nvCxnSpPr>
          <p:cNvPr id="41" name="Straight Connector 40"/>
          <p:cNvCxnSpPr>
            <a:cxnSpLocks noChangeShapeType="1"/>
          </p:cNvCxnSpPr>
          <p:nvPr/>
        </p:nvCxnSpPr>
        <p:spPr bwMode="auto">
          <a:xfrm>
            <a:off x="2819400" y="4781550"/>
            <a:ext cx="32766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3824288" y="5467350"/>
            <a:ext cx="1204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time </a:t>
            </a:r>
            <a:r>
              <a:rPr lang="en-US" b="0">
                <a:sym typeface="Wingdings" charset="0"/>
              </a:rPr>
              <a:t></a:t>
            </a:r>
            <a:endParaRPr lang="en-US" b="0"/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 rot="-5400000">
            <a:off x="2037556" y="4895057"/>
            <a:ext cx="896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BW </a:t>
            </a:r>
            <a:r>
              <a:rPr lang="en-US" b="0">
                <a:sym typeface="Wingdings" charset="0"/>
              </a:rPr>
              <a:t></a:t>
            </a:r>
            <a:endParaRPr lang="en-US" b="0"/>
          </a:p>
        </p:txBody>
      </p:sp>
      <p:sp>
        <p:nvSpPr>
          <p:cNvPr id="45" name="Rectangle 44"/>
          <p:cNvSpPr/>
          <p:nvPr/>
        </p:nvSpPr>
        <p:spPr bwMode="auto">
          <a:xfrm>
            <a:off x="3200400" y="4781550"/>
            <a:ext cx="8382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9" name="Rectangle 48"/>
          <p:cNvSpPr/>
          <p:nvPr/>
        </p:nvSpPr>
        <p:spPr bwMode="auto">
          <a:xfrm>
            <a:off x="4038600" y="4800600"/>
            <a:ext cx="8382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 bwMode="auto">
          <a:xfrm>
            <a:off x="4876800" y="4800600"/>
            <a:ext cx="8382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cxnSp>
        <p:nvCxnSpPr>
          <p:cNvPr id="42" name="Straight Connector 41"/>
          <p:cNvCxnSpPr>
            <a:cxnSpLocks noChangeShapeType="1"/>
          </p:cNvCxnSpPr>
          <p:nvPr/>
        </p:nvCxnSpPr>
        <p:spPr bwMode="auto">
          <a:xfrm>
            <a:off x="2819400" y="5467350"/>
            <a:ext cx="32766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889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8" grpId="0" animBg="1"/>
      <p:bldP spid="38" grpId="0"/>
      <p:bldP spid="43" grpId="0"/>
      <p:bldP spid="44" grpId="0"/>
      <p:bldP spid="45" grpId="0" animBg="1"/>
      <p:bldP spid="49" grpId="0" animBg="1"/>
      <p:bldP spid="5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Recall Nodes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and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Links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355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352800"/>
            <a:ext cx="9017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52800"/>
            <a:ext cx="9017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556" name="Straight Connector 6"/>
          <p:cNvCxnSpPr>
            <a:cxnSpLocks noChangeShapeType="1"/>
            <a:stCxn id="23554" idx="3"/>
            <a:endCxn id="23555" idx="1"/>
          </p:cNvCxnSpPr>
          <p:nvPr/>
        </p:nvCxnSpPr>
        <p:spPr bwMode="auto">
          <a:xfrm>
            <a:off x="3035300" y="3797300"/>
            <a:ext cx="28321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57" name="TextBox 1"/>
          <p:cNvSpPr txBox="1">
            <a:spLocks noChangeArrowheads="1"/>
          </p:cNvSpPr>
          <p:nvPr/>
        </p:nvSpPr>
        <p:spPr bwMode="auto">
          <a:xfrm>
            <a:off x="2390775" y="2971800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/>
              <a:t>A</a:t>
            </a:r>
          </a:p>
        </p:txBody>
      </p:sp>
      <p:sp>
        <p:nvSpPr>
          <p:cNvPr id="23558" name="TextBox 12"/>
          <p:cNvSpPr txBox="1">
            <a:spLocks noChangeArrowheads="1"/>
          </p:cNvSpPr>
          <p:nvPr/>
        </p:nvSpPr>
        <p:spPr bwMode="auto">
          <a:xfrm>
            <a:off x="6076950" y="2971800"/>
            <a:ext cx="400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/>
              <a:t>B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487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What if we have more nodes?</a:t>
            </a:r>
          </a:p>
        </p:txBody>
      </p:sp>
      <p:grpSp>
        <p:nvGrpSpPr>
          <p:cNvPr id="24578" name="Group 121"/>
          <p:cNvGrpSpPr>
            <a:grpSpLocks/>
          </p:cNvGrpSpPr>
          <p:nvPr/>
        </p:nvGrpSpPr>
        <p:grpSpPr bwMode="auto">
          <a:xfrm>
            <a:off x="2819400" y="2819400"/>
            <a:ext cx="3581400" cy="2667000"/>
            <a:chOff x="317500" y="2667000"/>
            <a:chExt cx="4622800" cy="2971800"/>
          </a:xfrm>
        </p:grpSpPr>
        <p:pic>
          <p:nvPicPr>
            <p:cNvPr id="24597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500" y="3683000"/>
              <a:ext cx="901700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3683000"/>
              <a:ext cx="901700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9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4749800"/>
              <a:ext cx="901700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0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4749800"/>
              <a:ext cx="901700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1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5700" y="2667000"/>
              <a:ext cx="901700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2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500" y="2667000"/>
              <a:ext cx="901700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2" name="TextBox 171"/>
          <p:cNvSpPr txBox="1"/>
          <p:nvPr/>
        </p:nvSpPr>
        <p:spPr>
          <a:xfrm>
            <a:off x="2833688" y="2057400"/>
            <a:ext cx="35369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0" dirty="0">
                <a:latin typeface="+mn-lt"/>
              </a:rPr>
              <a:t>One link for every node?</a:t>
            </a: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3017838" y="3200400"/>
            <a:ext cx="2846387" cy="1789113"/>
            <a:chOff x="599818" y="3124200"/>
            <a:chExt cx="3673732" cy="1993900"/>
          </a:xfrm>
        </p:grpSpPr>
        <p:cxnSp>
          <p:nvCxnSpPr>
            <p:cNvPr id="24582" name="Straight Connector 6"/>
            <p:cNvCxnSpPr>
              <a:cxnSpLocks noChangeShapeType="1"/>
            </p:cNvCxnSpPr>
            <p:nvPr/>
          </p:nvCxnSpPr>
          <p:spPr bwMode="auto">
            <a:xfrm>
              <a:off x="1135838" y="4088027"/>
              <a:ext cx="3071714" cy="1201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3" name="Straight Connector 6"/>
            <p:cNvCxnSpPr>
              <a:cxnSpLocks noChangeShapeType="1"/>
            </p:cNvCxnSpPr>
            <p:nvPr/>
          </p:nvCxnSpPr>
          <p:spPr bwMode="auto">
            <a:xfrm>
              <a:off x="1752600" y="3505200"/>
              <a:ext cx="1524000" cy="12954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4" name="Straight Connector 6"/>
            <p:cNvCxnSpPr>
              <a:cxnSpLocks noChangeShapeType="1"/>
            </p:cNvCxnSpPr>
            <p:nvPr/>
          </p:nvCxnSpPr>
          <p:spPr bwMode="auto">
            <a:xfrm flipH="1">
              <a:off x="1676400" y="3429000"/>
              <a:ext cx="1676400" cy="14478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5" name="Straight Connector 6"/>
            <p:cNvCxnSpPr>
              <a:cxnSpLocks noChangeShapeType="1"/>
            </p:cNvCxnSpPr>
            <p:nvPr/>
          </p:nvCxnSpPr>
          <p:spPr bwMode="auto">
            <a:xfrm>
              <a:off x="1752600" y="5105400"/>
              <a:ext cx="14478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6" name="Straight Connector 6"/>
            <p:cNvCxnSpPr>
              <a:cxnSpLocks noChangeShapeType="1"/>
            </p:cNvCxnSpPr>
            <p:nvPr/>
          </p:nvCxnSpPr>
          <p:spPr bwMode="auto">
            <a:xfrm>
              <a:off x="599818" y="4569941"/>
              <a:ext cx="626964" cy="48191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7" name="Straight Connector 6"/>
            <p:cNvCxnSpPr>
              <a:cxnSpLocks noChangeShapeType="1"/>
            </p:cNvCxnSpPr>
            <p:nvPr/>
          </p:nvCxnSpPr>
          <p:spPr bwMode="auto">
            <a:xfrm flipH="1">
              <a:off x="1090637" y="3505200"/>
              <a:ext cx="433363" cy="5025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8" name="Straight Connector 6"/>
            <p:cNvCxnSpPr>
              <a:cxnSpLocks noChangeShapeType="1"/>
            </p:cNvCxnSpPr>
            <p:nvPr/>
          </p:nvCxnSpPr>
          <p:spPr bwMode="auto">
            <a:xfrm flipH="1">
              <a:off x="1828800" y="3124200"/>
              <a:ext cx="13716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9" name="Straight Connector 6"/>
            <p:cNvCxnSpPr>
              <a:cxnSpLocks noChangeShapeType="1"/>
            </p:cNvCxnSpPr>
            <p:nvPr/>
          </p:nvCxnSpPr>
          <p:spPr bwMode="auto">
            <a:xfrm>
              <a:off x="3657600" y="3505200"/>
              <a:ext cx="603250" cy="5715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0" name="Straight Connector 6"/>
            <p:cNvCxnSpPr>
              <a:cxnSpLocks noChangeShapeType="1"/>
            </p:cNvCxnSpPr>
            <p:nvPr/>
          </p:nvCxnSpPr>
          <p:spPr bwMode="auto">
            <a:xfrm flipH="1">
              <a:off x="3657600" y="4495800"/>
              <a:ext cx="615950" cy="6223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1" name="Straight Connector 6"/>
            <p:cNvCxnSpPr>
              <a:cxnSpLocks noChangeShapeType="1"/>
            </p:cNvCxnSpPr>
            <p:nvPr/>
          </p:nvCxnSpPr>
          <p:spPr bwMode="auto">
            <a:xfrm flipH="1">
              <a:off x="1752600" y="4191000"/>
              <a:ext cx="2514600" cy="6858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2" name="Straight Connector 6"/>
            <p:cNvCxnSpPr>
              <a:cxnSpLocks noChangeShapeType="1"/>
            </p:cNvCxnSpPr>
            <p:nvPr/>
          </p:nvCxnSpPr>
          <p:spPr bwMode="auto">
            <a:xfrm>
              <a:off x="1600200" y="3429000"/>
              <a:ext cx="0" cy="14478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3" name="Straight Connector 6"/>
            <p:cNvCxnSpPr>
              <a:cxnSpLocks noChangeShapeType="1"/>
            </p:cNvCxnSpPr>
            <p:nvPr/>
          </p:nvCxnSpPr>
          <p:spPr bwMode="auto">
            <a:xfrm>
              <a:off x="3429000" y="3429000"/>
              <a:ext cx="0" cy="14478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4" name="Straight Connector 6"/>
            <p:cNvCxnSpPr>
              <a:cxnSpLocks noChangeShapeType="1"/>
            </p:cNvCxnSpPr>
            <p:nvPr/>
          </p:nvCxnSpPr>
          <p:spPr bwMode="auto">
            <a:xfrm flipH="1">
              <a:off x="1066800" y="3429000"/>
              <a:ext cx="2286000" cy="6858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5" name="Straight Connector 6"/>
            <p:cNvCxnSpPr>
              <a:cxnSpLocks noChangeShapeType="1"/>
            </p:cNvCxnSpPr>
            <p:nvPr/>
          </p:nvCxnSpPr>
          <p:spPr bwMode="auto">
            <a:xfrm>
              <a:off x="990600" y="4114800"/>
              <a:ext cx="2209800" cy="7620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6" name="Straight Connector 6"/>
            <p:cNvCxnSpPr>
              <a:cxnSpLocks noChangeShapeType="1"/>
            </p:cNvCxnSpPr>
            <p:nvPr/>
          </p:nvCxnSpPr>
          <p:spPr bwMode="auto">
            <a:xfrm>
              <a:off x="1676400" y="3429000"/>
              <a:ext cx="2514600" cy="6096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1" name="Title 5"/>
          <p:cNvSpPr txBox="1">
            <a:spLocks/>
          </p:cNvSpPr>
          <p:nvPr/>
        </p:nvSpPr>
        <p:spPr bwMode="auto">
          <a:xfrm>
            <a:off x="838200" y="5867400"/>
            <a:ext cx="7772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b"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400">
                <a:solidFill>
                  <a:schemeClr val="tx2"/>
                </a:solidFill>
                <a:latin typeface="Arial" charset="0"/>
              </a:rPr>
              <a:t>Need a </a:t>
            </a:r>
            <a:r>
              <a:rPr lang="en-US" sz="2400" u="sng">
                <a:solidFill>
                  <a:schemeClr val="tx2"/>
                </a:solidFill>
                <a:latin typeface="Arial" charset="0"/>
              </a:rPr>
              <a:t>scalable</a:t>
            </a:r>
            <a:r>
              <a:rPr lang="en-US" sz="2400">
                <a:solidFill>
                  <a:schemeClr val="tx2"/>
                </a:solidFill>
                <a:latin typeface="Arial" charset="0"/>
              </a:rPr>
              <a:t> way to interconnect nodes</a:t>
            </a:r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021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/>
      <p:bldP spid="5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Solution: A switched network</a:t>
            </a: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4114800" y="4724400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Rectangle 32"/>
          <p:cNvSpPr>
            <a:spLocks noChangeArrowheads="1"/>
          </p:cNvSpPr>
          <p:nvPr/>
        </p:nvSpPr>
        <p:spPr bwMode="auto">
          <a:xfrm>
            <a:off x="4343400" y="3048000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Rectangle 33"/>
          <p:cNvSpPr>
            <a:spLocks noChangeArrowheads="1"/>
          </p:cNvSpPr>
          <p:nvPr/>
        </p:nvSpPr>
        <p:spPr bwMode="auto">
          <a:xfrm>
            <a:off x="5791200" y="3733800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6629" name="Straight Connector 10"/>
          <p:cNvCxnSpPr>
            <a:cxnSpLocks noChangeShapeType="1"/>
            <a:endCxn id="26627" idx="1"/>
          </p:cNvCxnSpPr>
          <p:nvPr/>
        </p:nvCxnSpPr>
        <p:spPr bwMode="auto">
          <a:xfrm flipV="1">
            <a:off x="3505200" y="32004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0" name="Straight Connector 12"/>
          <p:cNvCxnSpPr>
            <a:cxnSpLocks noChangeShapeType="1"/>
          </p:cNvCxnSpPr>
          <p:nvPr/>
        </p:nvCxnSpPr>
        <p:spPr bwMode="auto">
          <a:xfrm>
            <a:off x="6096000" y="3871913"/>
            <a:ext cx="609600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1" name="Straight Connector 43"/>
          <p:cNvCxnSpPr>
            <a:cxnSpLocks noChangeShapeType="1"/>
            <a:stCxn id="26628" idx="2"/>
          </p:cNvCxnSpPr>
          <p:nvPr/>
        </p:nvCxnSpPr>
        <p:spPr bwMode="auto">
          <a:xfrm flipH="1">
            <a:off x="5867400" y="4038600"/>
            <a:ext cx="76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2" name="Straight Connector 49"/>
          <p:cNvCxnSpPr>
            <a:cxnSpLocks noChangeShapeType="1"/>
          </p:cNvCxnSpPr>
          <p:nvPr/>
        </p:nvCxnSpPr>
        <p:spPr bwMode="auto">
          <a:xfrm flipH="1">
            <a:off x="4648200" y="26670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3" name="Straight Connector 53"/>
          <p:cNvCxnSpPr>
            <a:cxnSpLocks noChangeShapeType="1"/>
            <a:stCxn id="26626" idx="3"/>
            <a:endCxn id="26628" idx="1"/>
          </p:cNvCxnSpPr>
          <p:nvPr/>
        </p:nvCxnSpPr>
        <p:spPr bwMode="auto">
          <a:xfrm flipV="1">
            <a:off x="4419600" y="3886200"/>
            <a:ext cx="1371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4" name="Straight Connector 56"/>
          <p:cNvCxnSpPr>
            <a:cxnSpLocks noChangeShapeType="1"/>
            <a:stCxn id="26627" idx="3"/>
            <a:endCxn id="26628" idx="1"/>
          </p:cNvCxnSpPr>
          <p:nvPr/>
        </p:nvCxnSpPr>
        <p:spPr bwMode="auto">
          <a:xfrm>
            <a:off x="4648200" y="3200400"/>
            <a:ext cx="1143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5" name="Straight Connector 59"/>
          <p:cNvCxnSpPr>
            <a:cxnSpLocks noChangeShapeType="1"/>
          </p:cNvCxnSpPr>
          <p:nvPr/>
        </p:nvCxnSpPr>
        <p:spPr bwMode="auto">
          <a:xfrm>
            <a:off x="4114800" y="2743200"/>
            <a:ext cx="231775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6" name="Straight Connector 62"/>
          <p:cNvCxnSpPr>
            <a:cxnSpLocks noChangeShapeType="1"/>
            <a:stCxn id="26649" idx="2"/>
            <a:endCxn id="26626" idx="1"/>
          </p:cNvCxnSpPr>
          <p:nvPr/>
        </p:nvCxnSpPr>
        <p:spPr bwMode="auto">
          <a:xfrm>
            <a:off x="3505200" y="43434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7" name="Straight Connector 67"/>
          <p:cNvCxnSpPr>
            <a:cxnSpLocks noChangeShapeType="1"/>
          </p:cNvCxnSpPr>
          <p:nvPr/>
        </p:nvCxnSpPr>
        <p:spPr bwMode="auto">
          <a:xfrm flipV="1">
            <a:off x="2895600" y="42672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663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616325"/>
            <a:ext cx="520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639" name="Straight Connector 88"/>
          <p:cNvCxnSpPr>
            <a:cxnSpLocks noChangeShapeType="1"/>
            <a:stCxn id="26642" idx="3"/>
          </p:cNvCxnSpPr>
          <p:nvPr/>
        </p:nvCxnSpPr>
        <p:spPr bwMode="auto">
          <a:xfrm>
            <a:off x="2743200" y="3581400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0" name="Straight Connector 90"/>
          <p:cNvCxnSpPr>
            <a:cxnSpLocks noChangeShapeType="1"/>
          </p:cNvCxnSpPr>
          <p:nvPr/>
        </p:nvCxnSpPr>
        <p:spPr bwMode="auto">
          <a:xfrm>
            <a:off x="2209800" y="3124200"/>
            <a:ext cx="231775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1" name="Straight Connector 91"/>
          <p:cNvCxnSpPr>
            <a:cxnSpLocks noChangeShapeType="1"/>
          </p:cNvCxnSpPr>
          <p:nvPr/>
        </p:nvCxnSpPr>
        <p:spPr bwMode="auto">
          <a:xfrm flipH="1">
            <a:off x="1981200" y="35814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42" name="Rectangle 87"/>
          <p:cNvSpPr>
            <a:spLocks noChangeArrowheads="1"/>
          </p:cNvSpPr>
          <p:nvPr/>
        </p:nvSpPr>
        <p:spPr bwMode="auto">
          <a:xfrm>
            <a:off x="2438400" y="3429000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664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302125"/>
            <a:ext cx="520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38400"/>
            <a:ext cx="520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86000"/>
            <a:ext cx="520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67000"/>
            <a:ext cx="520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05200"/>
            <a:ext cx="520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95800"/>
            <a:ext cx="520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9" name="Rectangle 36"/>
          <p:cNvSpPr>
            <a:spLocks noChangeArrowheads="1"/>
          </p:cNvSpPr>
          <p:nvPr/>
        </p:nvSpPr>
        <p:spPr bwMode="auto">
          <a:xfrm>
            <a:off x="3352800" y="4038600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1581150" y="1676400"/>
            <a:ext cx="58928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0" dirty="0">
                <a:solidFill>
                  <a:srgbClr val="FF0000"/>
                </a:solidFill>
                <a:latin typeface="+mn-lt"/>
              </a:rPr>
              <a:t>Nodes </a:t>
            </a:r>
            <a:r>
              <a:rPr lang="en-US" sz="2800" b="0" u="sng" dirty="0">
                <a:solidFill>
                  <a:srgbClr val="FF0000"/>
                </a:solidFill>
                <a:latin typeface="+mn-lt"/>
              </a:rPr>
              <a:t>share</a:t>
            </a:r>
            <a:r>
              <a:rPr lang="en-US" sz="2800" b="0" dirty="0">
                <a:solidFill>
                  <a:srgbClr val="FF0000"/>
                </a:solidFill>
                <a:latin typeface="+mn-lt"/>
              </a:rPr>
              <a:t> network link resources</a:t>
            </a:r>
          </a:p>
        </p:txBody>
      </p:sp>
      <p:sp>
        <p:nvSpPr>
          <p:cNvPr id="93" name="Oval 92"/>
          <p:cNvSpPr>
            <a:spLocks noChangeArrowheads="1"/>
          </p:cNvSpPr>
          <p:nvPr/>
        </p:nvSpPr>
        <p:spPr bwMode="auto">
          <a:xfrm>
            <a:off x="3886200" y="4572000"/>
            <a:ext cx="762000" cy="6096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" name="Freeform 112"/>
          <p:cNvSpPr>
            <a:spLocks/>
          </p:cNvSpPr>
          <p:nvPr/>
        </p:nvSpPr>
        <p:spPr bwMode="auto">
          <a:xfrm rot="1547438">
            <a:off x="4805363" y="3216275"/>
            <a:ext cx="1928812" cy="463550"/>
          </a:xfrm>
          <a:custGeom>
            <a:avLst/>
            <a:gdLst>
              <a:gd name="T0" fmla="*/ 107401 w 1517796"/>
              <a:gd name="T1" fmla="*/ 0 h 1161143"/>
              <a:gd name="T2" fmla="*/ 199628 w 1517796"/>
              <a:gd name="T3" fmla="*/ 340938 h 1161143"/>
              <a:gd name="T4" fmla="*/ 1928910 w 1517796"/>
              <a:gd name="T5" fmla="*/ 464256 h 1161143"/>
              <a:gd name="T6" fmla="*/ 1928910 w 1517796"/>
              <a:gd name="T7" fmla="*/ 464256 h 11611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17796" h="1161143">
                <a:moveTo>
                  <a:pt x="84510" y="0"/>
                </a:moveTo>
                <a:cubicBezTo>
                  <a:pt x="1355" y="329595"/>
                  <a:pt x="-81800" y="659190"/>
                  <a:pt x="157081" y="852714"/>
                </a:cubicBezTo>
                <a:cubicBezTo>
                  <a:pt x="395962" y="1046238"/>
                  <a:pt x="1517796" y="1161143"/>
                  <a:pt x="1517796" y="1161143"/>
                </a:cubicBezTo>
              </a:path>
            </a:pathLst>
          </a:custGeom>
          <a:noFill/>
          <a:ln w="38100" cmpd="sng">
            <a:solidFill>
              <a:srgbClr val="008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" name="Oval 128"/>
          <p:cNvSpPr>
            <a:spLocks noChangeArrowheads="1"/>
          </p:cNvSpPr>
          <p:nvPr/>
        </p:nvSpPr>
        <p:spPr bwMode="auto">
          <a:xfrm>
            <a:off x="4114800" y="2895600"/>
            <a:ext cx="762000" cy="6096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Freeform 114"/>
          <p:cNvSpPr>
            <a:spLocks/>
          </p:cNvSpPr>
          <p:nvPr/>
        </p:nvSpPr>
        <p:spPr bwMode="auto">
          <a:xfrm>
            <a:off x="2085975" y="3876675"/>
            <a:ext cx="1236663" cy="658813"/>
          </a:xfrm>
          <a:custGeom>
            <a:avLst/>
            <a:gdLst>
              <a:gd name="T0" fmla="*/ 0 w 1236566"/>
              <a:gd name="T1" fmla="*/ 23267 h 658267"/>
              <a:gd name="T2" fmla="*/ 979714 w 1236566"/>
              <a:gd name="T3" fmla="*/ 41410 h 658267"/>
              <a:gd name="T4" fmla="*/ 1233714 w 1236566"/>
              <a:gd name="T5" fmla="*/ 404267 h 658267"/>
              <a:gd name="T6" fmla="*/ 870857 w 1236566"/>
              <a:gd name="T7" fmla="*/ 658267 h 6582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36566" h="658267">
                <a:moveTo>
                  <a:pt x="0" y="23267"/>
                </a:moveTo>
                <a:cubicBezTo>
                  <a:pt x="387047" y="588"/>
                  <a:pt x="774095" y="-22090"/>
                  <a:pt x="979714" y="41410"/>
                </a:cubicBezTo>
                <a:cubicBezTo>
                  <a:pt x="1185333" y="104910"/>
                  <a:pt x="1251857" y="301458"/>
                  <a:pt x="1233714" y="404267"/>
                </a:cubicBezTo>
                <a:cubicBezTo>
                  <a:pt x="1215571" y="507077"/>
                  <a:pt x="870857" y="658267"/>
                  <a:pt x="870857" y="658267"/>
                </a:cubicBezTo>
              </a:path>
            </a:pathLst>
          </a:custGeom>
          <a:noFill/>
          <a:ln w="28575" cmpd="sng">
            <a:solidFill>
              <a:srgbClr val="FF66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" name="Freeform 116"/>
          <p:cNvSpPr>
            <a:spLocks/>
          </p:cNvSpPr>
          <p:nvPr/>
        </p:nvSpPr>
        <p:spPr bwMode="auto">
          <a:xfrm>
            <a:off x="3886200" y="2924175"/>
            <a:ext cx="1981200" cy="1724025"/>
          </a:xfrm>
          <a:custGeom>
            <a:avLst/>
            <a:gdLst>
              <a:gd name="T0" fmla="*/ 0 w 1980901"/>
              <a:gd name="T1" fmla="*/ 0 h 1723571"/>
              <a:gd name="T2" fmla="*/ 1524000 w 1980901"/>
              <a:gd name="T3" fmla="*/ 997857 h 1723571"/>
              <a:gd name="T4" fmla="*/ 1977571 w 1980901"/>
              <a:gd name="T5" fmla="*/ 1360714 h 1723571"/>
              <a:gd name="T6" fmla="*/ 1741714 w 1980901"/>
              <a:gd name="T7" fmla="*/ 1723571 h 1723571"/>
              <a:gd name="T8" fmla="*/ 1741714 w 1980901"/>
              <a:gd name="T9" fmla="*/ 1723571 h 17235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80901" h="1723571">
                <a:moveTo>
                  <a:pt x="0" y="0"/>
                </a:moveTo>
                <a:lnTo>
                  <a:pt x="1524000" y="997857"/>
                </a:lnTo>
                <a:cubicBezTo>
                  <a:pt x="1853595" y="1224643"/>
                  <a:pt x="1941285" y="1239762"/>
                  <a:pt x="1977571" y="1360714"/>
                </a:cubicBezTo>
                <a:cubicBezTo>
                  <a:pt x="2013857" y="1481666"/>
                  <a:pt x="1741714" y="1723571"/>
                  <a:pt x="1741714" y="1723571"/>
                </a:cubicBezTo>
              </a:path>
            </a:pathLst>
          </a:custGeom>
          <a:noFill/>
          <a:ln w="28575" cmpd="sng">
            <a:solidFill>
              <a:srgbClr val="0000FF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TextBox 118"/>
          <p:cNvSpPr txBox="1"/>
          <p:nvPr/>
        </p:nvSpPr>
        <p:spPr>
          <a:xfrm>
            <a:off x="1600200" y="5715000"/>
            <a:ext cx="55530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0" dirty="0">
                <a:latin typeface="+mn-lt"/>
              </a:rPr>
              <a:t>How is this sharing implemented?</a:t>
            </a: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588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93" grpId="0" animBg="1"/>
      <p:bldP spid="93" grpId="1" animBg="1"/>
      <p:bldP spid="113" grpId="0" animBg="1"/>
      <p:bldP spid="129" grpId="0" animBg="1"/>
      <p:bldP spid="129" grpId="1" animBg="1"/>
      <p:bldP spid="115" grpId="0" animBg="1"/>
      <p:bldP spid="117" grpId="0" animBg="1"/>
      <p:bldP spid="11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Two forms of switched networks</a:t>
            </a:r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Circuit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switching (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used in the 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POTS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: Plain Old Telephone system) </a:t>
            </a:r>
          </a:p>
          <a:p>
            <a:pPr marL="0" indent="0"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Packet switching (used in the Internet)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73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-106363"/>
            <a:ext cx="8229600" cy="1173163"/>
          </a:xfrm>
        </p:spPr>
        <p:txBody>
          <a:bodyPr/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Circuit switching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5189538"/>
            <a:ext cx="8229600" cy="1820862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charset="0"/>
              <a:buNone/>
            </a:pPr>
            <a:r>
              <a:rPr lang="en-US" sz="2200">
                <a:latin typeface="Arial" charset="0"/>
                <a:ea typeface="ＭＳ Ｐゴシック" charset="0"/>
                <a:cs typeface="ＭＳ Ｐゴシック" charset="0"/>
              </a:rPr>
              <a:t>(1) Node A sends a reservation request</a:t>
            </a:r>
          </a:p>
          <a:p>
            <a:pPr marL="0" indent="0">
              <a:lnSpc>
                <a:spcPct val="80000"/>
              </a:lnSpc>
              <a:buFont typeface="Wingdings" charset="0"/>
              <a:buNone/>
            </a:pPr>
            <a:r>
              <a:rPr lang="en-US" sz="2200">
                <a:latin typeface="Arial" charset="0"/>
                <a:ea typeface="ＭＳ Ｐゴシック" charset="0"/>
                <a:cs typeface="ＭＳ Ｐゴシック" charset="0"/>
              </a:rPr>
              <a:t>(2) Interior switches establish a connection -- i.e., “circuit”</a:t>
            </a:r>
          </a:p>
          <a:p>
            <a:pPr marL="0" indent="0">
              <a:lnSpc>
                <a:spcPct val="80000"/>
              </a:lnSpc>
              <a:buFont typeface="Wingdings" charset="0"/>
              <a:buNone/>
            </a:pPr>
            <a:r>
              <a:rPr lang="en-US" sz="2200">
                <a:latin typeface="Arial" charset="0"/>
                <a:ea typeface="ＭＳ Ｐゴシック" charset="0"/>
                <a:cs typeface="ＭＳ Ｐゴシック" charset="0"/>
              </a:rPr>
              <a:t>(3) A starts sending data</a:t>
            </a:r>
          </a:p>
          <a:p>
            <a:pPr marL="0" indent="0">
              <a:lnSpc>
                <a:spcPct val="80000"/>
              </a:lnSpc>
              <a:buFont typeface="Wingdings" charset="0"/>
              <a:buNone/>
            </a:pPr>
            <a:r>
              <a:rPr lang="en-US" sz="2200">
                <a:latin typeface="Arial" charset="0"/>
                <a:ea typeface="ＭＳ Ｐゴシック" charset="0"/>
                <a:cs typeface="ＭＳ Ｐゴシック" charset="0"/>
              </a:rPr>
              <a:t>(4) A sends a “teardown circuit” message  </a:t>
            </a: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4222750" y="4606925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Rectangle 32"/>
          <p:cNvSpPr>
            <a:spLocks noChangeArrowheads="1"/>
          </p:cNvSpPr>
          <p:nvPr/>
        </p:nvSpPr>
        <p:spPr bwMode="auto">
          <a:xfrm>
            <a:off x="4451350" y="2930525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Rectangle 33"/>
          <p:cNvSpPr>
            <a:spLocks noChangeArrowheads="1"/>
          </p:cNvSpPr>
          <p:nvPr/>
        </p:nvSpPr>
        <p:spPr bwMode="auto">
          <a:xfrm>
            <a:off x="5899150" y="3616325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7654" name="Straight Connector 12"/>
          <p:cNvCxnSpPr>
            <a:cxnSpLocks noChangeShapeType="1"/>
          </p:cNvCxnSpPr>
          <p:nvPr/>
        </p:nvCxnSpPr>
        <p:spPr bwMode="auto">
          <a:xfrm>
            <a:off x="6203950" y="3754438"/>
            <a:ext cx="609600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5" name="Straight Connector 43"/>
          <p:cNvCxnSpPr>
            <a:cxnSpLocks noChangeShapeType="1"/>
            <a:stCxn id="27653" idx="2"/>
          </p:cNvCxnSpPr>
          <p:nvPr/>
        </p:nvCxnSpPr>
        <p:spPr bwMode="auto">
          <a:xfrm flipH="1">
            <a:off x="5975350" y="3921125"/>
            <a:ext cx="76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6" name="Straight Connector 49"/>
          <p:cNvCxnSpPr>
            <a:cxnSpLocks noChangeShapeType="1"/>
          </p:cNvCxnSpPr>
          <p:nvPr/>
        </p:nvCxnSpPr>
        <p:spPr bwMode="auto">
          <a:xfrm flipH="1">
            <a:off x="4756150" y="2549525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7" name="Straight Connector 53"/>
          <p:cNvCxnSpPr>
            <a:cxnSpLocks noChangeShapeType="1"/>
            <a:stCxn id="27651" idx="3"/>
            <a:endCxn id="27653" idx="1"/>
          </p:cNvCxnSpPr>
          <p:nvPr/>
        </p:nvCxnSpPr>
        <p:spPr bwMode="auto">
          <a:xfrm flipV="1">
            <a:off x="4527550" y="3768725"/>
            <a:ext cx="1371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8" name="Straight Connector 56"/>
          <p:cNvCxnSpPr>
            <a:cxnSpLocks noChangeShapeType="1"/>
            <a:stCxn id="27652" idx="3"/>
            <a:endCxn id="27653" idx="1"/>
          </p:cNvCxnSpPr>
          <p:nvPr/>
        </p:nvCxnSpPr>
        <p:spPr bwMode="auto">
          <a:xfrm>
            <a:off x="4756150" y="3082925"/>
            <a:ext cx="1143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9" name="Straight Connector 59"/>
          <p:cNvCxnSpPr>
            <a:cxnSpLocks noChangeShapeType="1"/>
          </p:cNvCxnSpPr>
          <p:nvPr/>
        </p:nvCxnSpPr>
        <p:spPr bwMode="auto">
          <a:xfrm>
            <a:off x="4222750" y="2625725"/>
            <a:ext cx="231775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0" name="Straight Connector 62"/>
          <p:cNvCxnSpPr>
            <a:cxnSpLocks noChangeShapeType="1"/>
            <a:stCxn id="27673" idx="2"/>
            <a:endCxn id="27651" idx="1"/>
          </p:cNvCxnSpPr>
          <p:nvPr/>
        </p:nvCxnSpPr>
        <p:spPr bwMode="auto">
          <a:xfrm>
            <a:off x="3613150" y="4225925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1" name="Straight Connector 67"/>
          <p:cNvCxnSpPr>
            <a:cxnSpLocks noChangeShapeType="1"/>
          </p:cNvCxnSpPr>
          <p:nvPr/>
        </p:nvCxnSpPr>
        <p:spPr bwMode="auto">
          <a:xfrm flipV="1">
            <a:off x="3003550" y="4149725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766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50" y="3498850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663" name="Straight Connector 88"/>
          <p:cNvCxnSpPr>
            <a:cxnSpLocks noChangeShapeType="1"/>
            <a:stCxn id="27666" idx="3"/>
          </p:cNvCxnSpPr>
          <p:nvPr/>
        </p:nvCxnSpPr>
        <p:spPr bwMode="auto">
          <a:xfrm>
            <a:off x="2851150" y="3463925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4" name="Straight Connector 90"/>
          <p:cNvCxnSpPr>
            <a:cxnSpLocks noChangeShapeType="1"/>
          </p:cNvCxnSpPr>
          <p:nvPr/>
        </p:nvCxnSpPr>
        <p:spPr bwMode="auto">
          <a:xfrm>
            <a:off x="2317750" y="3006725"/>
            <a:ext cx="231775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5" name="Straight Connector 91"/>
          <p:cNvCxnSpPr>
            <a:cxnSpLocks noChangeShapeType="1"/>
          </p:cNvCxnSpPr>
          <p:nvPr/>
        </p:nvCxnSpPr>
        <p:spPr bwMode="auto">
          <a:xfrm flipH="1">
            <a:off x="2089150" y="3463925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66" name="Rectangle 87"/>
          <p:cNvSpPr>
            <a:spLocks noChangeArrowheads="1"/>
          </p:cNvSpPr>
          <p:nvPr/>
        </p:nvSpPr>
        <p:spPr bwMode="auto">
          <a:xfrm>
            <a:off x="2546350" y="3311525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766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4184650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2320925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950" y="2168525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50" y="2549525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3387725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50" y="4378325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3" name="Rectangle 36"/>
          <p:cNvSpPr>
            <a:spLocks noChangeArrowheads="1"/>
          </p:cNvSpPr>
          <p:nvPr/>
        </p:nvSpPr>
        <p:spPr bwMode="auto">
          <a:xfrm>
            <a:off x="3460750" y="3921125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762000" y="1371600"/>
            <a:ext cx="7894638" cy="4921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600" b="0" dirty="0">
                <a:latin typeface="+mn-lt"/>
              </a:rPr>
              <a:t>Idea: source </a:t>
            </a:r>
            <a:r>
              <a:rPr lang="en-US" sz="2600" b="0" dirty="0">
                <a:solidFill>
                  <a:srgbClr val="FF0000"/>
                </a:solidFill>
                <a:latin typeface="+mn-lt"/>
              </a:rPr>
              <a:t>reserves</a:t>
            </a:r>
            <a:r>
              <a:rPr lang="en-US" sz="2600" b="0" dirty="0">
                <a:latin typeface="+mn-lt"/>
              </a:rPr>
              <a:t> network capacity along a path</a:t>
            </a:r>
          </a:p>
        </p:txBody>
      </p:sp>
      <p:cxnSp>
        <p:nvCxnSpPr>
          <p:cNvPr id="27675" name="Straight Connector 34"/>
          <p:cNvCxnSpPr>
            <a:cxnSpLocks noChangeShapeType="1"/>
          </p:cNvCxnSpPr>
          <p:nvPr/>
        </p:nvCxnSpPr>
        <p:spPr bwMode="auto">
          <a:xfrm flipV="1">
            <a:off x="3613150" y="3082925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TextBox 3"/>
          <p:cNvSpPr txBox="1">
            <a:spLocks noChangeArrowheads="1"/>
          </p:cNvSpPr>
          <p:nvPr/>
        </p:nvSpPr>
        <p:spPr bwMode="auto">
          <a:xfrm flipH="1">
            <a:off x="1524000" y="2362200"/>
            <a:ext cx="5016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8000"/>
                </a:solidFill>
              </a:rPr>
              <a:t>A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 flipH="1">
            <a:off x="5410200" y="2209800"/>
            <a:ext cx="4254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8000"/>
                </a:solidFill>
              </a:rPr>
              <a:t>B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2609850" y="2514600"/>
            <a:ext cx="971550" cy="533400"/>
            <a:chOff x="7629491" y="3810000"/>
            <a:chExt cx="1132227" cy="533400"/>
          </a:xfrm>
        </p:grpSpPr>
        <p:sp>
          <p:nvSpPr>
            <p:cNvPr id="27686" name="Oval Callout 7"/>
            <p:cNvSpPr>
              <a:spLocks noChangeArrowheads="1"/>
            </p:cNvSpPr>
            <p:nvPr/>
          </p:nvSpPr>
          <p:spPr bwMode="auto">
            <a:xfrm>
              <a:off x="7696201" y="3810000"/>
              <a:ext cx="976725" cy="533400"/>
            </a:xfrm>
            <a:prstGeom prst="wedgeEllipseCallout">
              <a:avLst>
                <a:gd name="adj1" fmla="val -31093"/>
                <a:gd name="adj2" fmla="val 110972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29491" y="3886200"/>
              <a:ext cx="1132227" cy="3381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0" dirty="0">
                  <a:latin typeface="+mn-lt"/>
                </a:rPr>
                <a:t>10Mb/s?</a:t>
              </a:r>
            </a:p>
          </p:txBody>
        </p:sp>
      </p:grp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3295650" y="3048000"/>
            <a:ext cx="971550" cy="533400"/>
            <a:chOff x="7629491" y="3810000"/>
            <a:chExt cx="1132227" cy="533400"/>
          </a:xfrm>
        </p:grpSpPr>
        <p:sp>
          <p:nvSpPr>
            <p:cNvPr id="27684" name="Oval Callout 45"/>
            <p:cNvSpPr>
              <a:spLocks noChangeArrowheads="1"/>
            </p:cNvSpPr>
            <p:nvPr/>
          </p:nvSpPr>
          <p:spPr bwMode="auto">
            <a:xfrm>
              <a:off x="7696201" y="3810000"/>
              <a:ext cx="976725" cy="533400"/>
            </a:xfrm>
            <a:prstGeom prst="wedgeEllipseCallout">
              <a:avLst>
                <a:gd name="adj1" fmla="val -31093"/>
                <a:gd name="adj2" fmla="val 110972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629491" y="3886200"/>
              <a:ext cx="1132227" cy="3381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0" dirty="0">
                  <a:latin typeface="+mn-lt"/>
                </a:rPr>
                <a:t>10Mb/s?</a:t>
              </a:r>
            </a:p>
          </p:txBody>
        </p:sp>
      </p:grp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4438650" y="2133600"/>
            <a:ext cx="971550" cy="533400"/>
            <a:chOff x="7629491" y="3810000"/>
            <a:chExt cx="1132227" cy="533400"/>
          </a:xfrm>
        </p:grpSpPr>
        <p:sp>
          <p:nvSpPr>
            <p:cNvPr id="27682" name="Oval Callout 48"/>
            <p:cNvSpPr>
              <a:spLocks noChangeArrowheads="1"/>
            </p:cNvSpPr>
            <p:nvPr/>
          </p:nvSpPr>
          <p:spPr bwMode="auto">
            <a:xfrm>
              <a:off x="7696201" y="3810000"/>
              <a:ext cx="976725" cy="533400"/>
            </a:xfrm>
            <a:prstGeom prst="wedgeEllipseCallout">
              <a:avLst>
                <a:gd name="adj1" fmla="val -31093"/>
                <a:gd name="adj2" fmla="val 110972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629491" y="3886200"/>
              <a:ext cx="1132227" cy="3381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0" dirty="0">
                  <a:latin typeface="+mn-lt"/>
                </a:rPr>
                <a:t>10Mb/s?</a:t>
              </a:r>
            </a:p>
          </p:txBody>
        </p:sp>
      </p:grpSp>
      <p:sp>
        <p:nvSpPr>
          <p:cNvPr id="15" name="Freeform 14"/>
          <p:cNvSpPr>
            <a:spLocks/>
          </p:cNvSpPr>
          <p:nvPr/>
        </p:nvSpPr>
        <p:spPr bwMode="auto">
          <a:xfrm>
            <a:off x="2147888" y="2963863"/>
            <a:ext cx="2957512" cy="1150937"/>
          </a:xfrm>
          <a:custGeom>
            <a:avLst/>
            <a:gdLst>
              <a:gd name="T0" fmla="*/ 0 w 2957286"/>
              <a:gd name="T1" fmla="*/ 72640 h 1150522"/>
              <a:gd name="T2" fmla="*/ 526143 w 2957286"/>
              <a:gd name="T3" fmla="*/ 598783 h 1150522"/>
              <a:gd name="T4" fmla="*/ 1524000 w 2957286"/>
              <a:gd name="T5" fmla="*/ 1143068 h 1150522"/>
              <a:gd name="T6" fmla="*/ 2667000 w 2957286"/>
              <a:gd name="T7" fmla="*/ 181497 h 1150522"/>
              <a:gd name="T8" fmla="*/ 2957286 w 2957286"/>
              <a:gd name="T9" fmla="*/ 68 h 11505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57286" h="1150522">
                <a:moveTo>
                  <a:pt x="0" y="72640"/>
                </a:moveTo>
                <a:cubicBezTo>
                  <a:pt x="136071" y="246509"/>
                  <a:pt x="272143" y="420378"/>
                  <a:pt x="526143" y="598783"/>
                </a:cubicBezTo>
                <a:cubicBezTo>
                  <a:pt x="780143" y="777188"/>
                  <a:pt x="1167191" y="1212616"/>
                  <a:pt x="1524000" y="1143068"/>
                </a:cubicBezTo>
                <a:cubicBezTo>
                  <a:pt x="1880809" y="1073520"/>
                  <a:pt x="2428119" y="371997"/>
                  <a:pt x="2667000" y="181497"/>
                </a:cubicBezTo>
                <a:cubicBezTo>
                  <a:pt x="2905881" y="-9003"/>
                  <a:pt x="2957286" y="68"/>
                  <a:pt x="2957286" y="68"/>
                </a:cubicBezTo>
              </a:path>
            </a:pathLst>
          </a:custGeom>
          <a:noFill/>
          <a:ln w="38100" cmpd="sng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640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4" grpId="0"/>
      <p:bldP spid="38" grpId="0"/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Time Multiplexing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506" y="1312034"/>
            <a:ext cx="7442474" cy="49655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174004"/>
            <a:ext cx="2463800" cy="32893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201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Slides are a fusion of material from</a:t>
            </a:r>
          </a:p>
          <a:p>
            <a:pPr marL="457200" lvl="1" indent="0">
              <a:buNone/>
            </a:pPr>
            <a:r>
              <a:rPr lang="en-US" dirty="0" smtClean="0"/>
              <a:t>Ian Leslie, Richard Black, Jim Kurose, Keith Ross, Larry Peterson, Bruce Davie, Jen Rexford, Ion </a:t>
            </a:r>
            <a:r>
              <a:rPr lang="en-US" dirty="0" err="1" smtClean="0"/>
              <a:t>Stoica</a:t>
            </a:r>
            <a:r>
              <a:rPr lang="en-US" dirty="0" smtClean="0"/>
              <a:t>, Vern </a:t>
            </a:r>
            <a:r>
              <a:rPr lang="en-US" dirty="0" err="1" smtClean="0"/>
              <a:t>Paxson</a:t>
            </a:r>
            <a:r>
              <a:rPr lang="en-US" dirty="0" smtClean="0"/>
              <a:t>, Scott </a:t>
            </a:r>
            <a:r>
              <a:rPr lang="en-US" dirty="0" err="1" smtClean="0"/>
              <a:t>Shenker</a:t>
            </a:r>
            <a:r>
              <a:rPr lang="en-US" dirty="0" smtClean="0"/>
              <a:t>, Frank Kelly, Stefan Savage, Jon </a:t>
            </a:r>
            <a:r>
              <a:rPr lang="en-US" dirty="0" err="1" smtClean="0"/>
              <a:t>Crowcroft</a:t>
            </a:r>
            <a:r>
              <a:rPr lang="en-US" dirty="0" smtClean="0"/>
              <a:t> , Mark Handley,  Sylvia </a:t>
            </a:r>
            <a:r>
              <a:rPr lang="en-US" dirty="0" err="1" smtClean="0"/>
              <a:t>Ratnasamy</a:t>
            </a:r>
            <a:r>
              <a:rPr lang="en-US" dirty="0" smtClean="0"/>
              <a:t>, and Adam </a:t>
            </a:r>
            <a:r>
              <a:rPr lang="en-US" dirty="0" err="1" smtClean="0"/>
              <a:t>Greenhalgh</a:t>
            </a:r>
            <a:r>
              <a:rPr lang="en-US" dirty="0" smtClean="0"/>
              <a:t> (and to those others I’ve forgotten, sorry.)</a:t>
            </a:r>
          </a:p>
          <a:p>
            <a:r>
              <a:rPr lang="en-US" dirty="0"/>
              <a:t>Supervision material is </a:t>
            </a:r>
            <a:r>
              <a:rPr lang="en-US" dirty="0" smtClean="0"/>
              <a:t>drawn </a:t>
            </a:r>
            <a:r>
              <a:rPr lang="en-US" dirty="0"/>
              <a:t>from</a:t>
            </a:r>
          </a:p>
          <a:p>
            <a:pPr marL="457200" lvl="1" indent="0">
              <a:buNone/>
            </a:pPr>
            <a:r>
              <a:rPr lang="en-US" dirty="0"/>
              <a:t>Stephen </a:t>
            </a:r>
            <a:r>
              <a:rPr lang="en-US" dirty="0" err="1" smtClean="0"/>
              <a:t>Kell</a:t>
            </a:r>
            <a:r>
              <a:rPr lang="en-US" dirty="0" smtClean="0"/>
              <a:t>, Andy </a:t>
            </a:r>
            <a:r>
              <a:rPr lang="en-US" dirty="0" smtClean="0"/>
              <a:t>Rice, and the fantastic TA teams of 144 and 168</a:t>
            </a:r>
            <a:endParaRPr lang="en-US" dirty="0" smtClean="0"/>
          </a:p>
          <a:p>
            <a:r>
              <a:rPr lang="en-US" dirty="0" smtClean="0"/>
              <a:t>Practical material will become available through this year</a:t>
            </a:r>
          </a:p>
          <a:p>
            <a:pPr marL="457200" lvl="1" indent="0">
              <a:buNone/>
            </a:pPr>
            <a:r>
              <a:rPr lang="en-US" dirty="0" smtClean="0"/>
              <a:t>But would be impossible without </a:t>
            </a:r>
            <a:r>
              <a:rPr lang="en-US" dirty="0" smtClean="0"/>
              <a:t>Georgina </a:t>
            </a:r>
            <a:r>
              <a:rPr lang="en-US" dirty="0" err="1" smtClean="0"/>
              <a:t>Kalogeridou</a:t>
            </a:r>
            <a:r>
              <a:rPr lang="en-US" dirty="0" smtClean="0"/>
              <a:t>,</a:t>
            </a:r>
          </a:p>
          <a:p>
            <a:pPr marL="457200" lvl="1" indent="0">
              <a:buNone/>
            </a:pPr>
            <a:r>
              <a:rPr lang="en-US" dirty="0" smtClean="0"/>
              <a:t>Nick </a:t>
            </a:r>
            <a:r>
              <a:rPr lang="en-US" dirty="0" err="1" smtClean="0"/>
              <a:t>McKeown</a:t>
            </a:r>
            <a:r>
              <a:rPr lang="en-US" dirty="0" smtClean="0"/>
              <a:t>, </a:t>
            </a:r>
            <a:r>
              <a:rPr lang="en-US" dirty="0" smtClean="0"/>
              <a:t>Bob Lantz, </a:t>
            </a:r>
            <a:r>
              <a:rPr lang="en-US" dirty="0" err="1" smtClean="0"/>
              <a:t>Te</a:t>
            </a:r>
            <a:r>
              <a:rPr lang="en-US" dirty="0" smtClean="0"/>
              <a:t>-Yuan Huang and </a:t>
            </a:r>
            <a:r>
              <a:rPr lang="en-US" dirty="0" err="1" smtClean="0"/>
              <a:t>Vimal</a:t>
            </a:r>
            <a:r>
              <a:rPr lang="en-US" dirty="0" smtClean="0"/>
              <a:t> </a:t>
            </a:r>
            <a:r>
              <a:rPr lang="en-US" dirty="0" err="1" smtClean="0"/>
              <a:t>Jeyakumar</a:t>
            </a:r>
            <a:endParaRPr lang="en-US" dirty="0" smtClean="0"/>
          </a:p>
          <a:p>
            <a:r>
              <a:rPr lang="en-US" dirty="0" smtClean="0"/>
              <a:t>Finally thanks to the Part 1b students past and Andrew Rice for all the tremendous feedback.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838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783" y="227013"/>
            <a:ext cx="8462962" cy="1143000"/>
          </a:xfrm>
        </p:spPr>
        <p:txBody>
          <a:bodyPr>
            <a:normAutofit/>
          </a:bodyPr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Circuit Switching: FDM and TDM</a:t>
            </a:r>
            <a:endParaRPr lang="fr-FR" dirty="0">
              <a:ea typeface="ＭＳ Ｐゴシック" charset="0"/>
              <a:cs typeface="ＭＳ Ｐゴシック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93700" y="1585913"/>
            <a:ext cx="7239000" cy="2438400"/>
            <a:chOff x="288" y="1007"/>
            <a:chExt cx="4560" cy="1536"/>
          </a:xfrm>
        </p:grpSpPr>
        <p:sp>
          <p:nvSpPr>
            <p:cNvPr id="79971" name="Text Box 4"/>
            <p:cNvSpPr txBox="1">
              <a:spLocks noChangeArrowheads="1"/>
            </p:cNvSpPr>
            <p:nvPr/>
          </p:nvSpPr>
          <p:spPr bwMode="auto">
            <a:xfrm>
              <a:off x="288" y="1007"/>
              <a:ext cx="263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 smtClean="0">
                  <a:latin typeface="Calibri"/>
                </a:rPr>
                <a:t>Frequency Division Multiplexing</a:t>
              </a:r>
              <a:endParaRPr lang="fr-FR" dirty="0">
                <a:latin typeface="Calibri"/>
              </a:endParaRPr>
            </a:p>
          </p:txBody>
        </p:sp>
        <p:grpSp>
          <p:nvGrpSpPr>
            <p:cNvPr id="79972" name="Group 5"/>
            <p:cNvGrpSpPr>
              <a:grpSpLocks/>
            </p:cNvGrpSpPr>
            <p:nvPr/>
          </p:nvGrpSpPr>
          <p:grpSpPr bwMode="auto">
            <a:xfrm>
              <a:off x="720" y="1392"/>
              <a:ext cx="4128" cy="1151"/>
              <a:chOff x="720" y="1392"/>
              <a:chExt cx="4128" cy="1151"/>
            </a:xfrm>
          </p:grpSpPr>
          <p:sp>
            <p:nvSpPr>
              <p:cNvPr id="79973" name="Line 6"/>
              <p:cNvSpPr>
                <a:spLocks noChangeShapeType="1"/>
              </p:cNvSpPr>
              <p:nvPr/>
            </p:nvSpPr>
            <p:spPr bwMode="auto">
              <a:xfrm flipV="1">
                <a:off x="1728" y="1392"/>
                <a:ext cx="0" cy="8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79974" name="Text Box 7"/>
              <p:cNvSpPr txBox="1">
                <a:spLocks noChangeArrowheads="1"/>
              </p:cNvSpPr>
              <p:nvPr/>
            </p:nvSpPr>
            <p:spPr bwMode="auto">
              <a:xfrm>
                <a:off x="720" y="1680"/>
                <a:ext cx="91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dirty="0">
                    <a:latin typeface="Calibri"/>
                  </a:rPr>
                  <a:t>frequency</a:t>
                </a:r>
                <a:endParaRPr lang="fr-FR" dirty="0">
                  <a:latin typeface="Calibri"/>
                </a:endParaRPr>
              </a:p>
            </p:txBody>
          </p:sp>
          <p:sp>
            <p:nvSpPr>
              <p:cNvPr id="79975" name="Line 8"/>
              <p:cNvSpPr>
                <a:spLocks noChangeShapeType="1"/>
              </p:cNvSpPr>
              <p:nvPr/>
            </p:nvSpPr>
            <p:spPr bwMode="auto">
              <a:xfrm>
                <a:off x="1728" y="2208"/>
                <a:ext cx="31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79976" name="Text Box 9"/>
              <p:cNvSpPr txBox="1">
                <a:spLocks noChangeArrowheads="1"/>
              </p:cNvSpPr>
              <p:nvPr/>
            </p:nvSpPr>
            <p:spPr bwMode="auto">
              <a:xfrm>
                <a:off x="3048" y="2255"/>
                <a:ext cx="47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dirty="0">
                    <a:latin typeface="Calibri"/>
                  </a:rPr>
                  <a:t>time</a:t>
                </a:r>
                <a:endParaRPr lang="fr-FR" dirty="0">
                  <a:latin typeface="Calibri"/>
                </a:endParaRPr>
              </a:p>
            </p:txBody>
          </p:sp>
          <p:sp>
            <p:nvSpPr>
              <p:cNvPr id="79977" name="Rectangle 10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2880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</p:grp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2743200" y="2514600"/>
            <a:ext cx="4572000" cy="2286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2743200" y="2743200"/>
            <a:ext cx="4572000" cy="228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2743200" y="2971800"/>
            <a:ext cx="4572000" cy="228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2743200" y="3200400"/>
            <a:ext cx="4572000" cy="228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81000" y="4037013"/>
            <a:ext cx="7239000" cy="2516187"/>
            <a:chOff x="288" y="2543"/>
            <a:chExt cx="4560" cy="1585"/>
          </a:xfrm>
        </p:grpSpPr>
        <p:sp>
          <p:nvSpPr>
            <p:cNvPr id="79965" name="Text Box 16"/>
            <p:cNvSpPr txBox="1">
              <a:spLocks noChangeArrowheads="1"/>
            </p:cNvSpPr>
            <p:nvPr/>
          </p:nvSpPr>
          <p:spPr bwMode="auto">
            <a:xfrm>
              <a:off x="288" y="2543"/>
              <a:ext cx="220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 smtClean="0">
                  <a:latin typeface="Calibri"/>
                </a:rPr>
                <a:t>Time Division Multiplexing</a:t>
              </a:r>
              <a:endParaRPr lang="fr-FR" dirty="0">
                <a:latin typeface="Calibri"/>
              </a:endParaRPr>
            </a:p>
          </p:txBody>
        </p:sp>
        <p:sp>
          <p:nvSpPr>
            <p:cNvPr id="79966" name="Line 17"/>
            <p:cNvSpPr>
              <a:spLocks noChangeShapeType="1"/>
            </p:cNvSpPr>
            <p:nvPr/>
          </p:nvSpPr>
          <p:spPr bwMode="auto">
            <a:xfrm flipV="1">
              <a:off x="1728" y="2977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67" name="Text Box 18"/>
            <p:cNvSpPr txBox="1">
              <a:spLocks noChangeArrowheads="1"/>
            </p:cNvSpPr>
            <p:nvPr/>
          </p:nvSpPr>
          <p:spPr bwMode="auto">
            <a:xfrm>
              <a:off x="720" y="3265"/>
              <a:ext cx="91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Calibri"/>
                </a:rPr>
                <a:t>frequency</a:t>
              </a:r>
              <a:endParaRPr lang="fr-FR" dirty="0">
                <a:latin typeface="Calibri"/>
              </a:endParaRPr>
            </a:p>
          </p:txBody>
        </p:sp>
        <p:sp>
          <p:nvSpPr>
            <p:cNvPr id="79968" name="Line 19"/>
            <p:cNvSpPr>
              <a:spLocks noChangeShapeType="1"/>
            </p:cNvSpPr>
            <p:nvPr/>
          </p:nvSpPr>
          <p:spPr bwMode="auto">
            <a:xfrm>
              <a:off x="1728" y="3793"/>
              <a:ext cx="31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69" name="Text Box 20"/>
            <p:cNvSpPr txBox="1">
              <a:spLocks noChangeArrowheads="1"/>
            </p:cNvSpPr>
            <p:nvPr/>
          </p:nvSpPr>
          <p:spPr bwMode="auto">
            <a:xfrm>
              <a:off x="3048" y="3840"/>
              <a:ext cx="47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Calibri"/>
                </a:rPr>
                <a:t>time</a:t>
              </a:r>
              <a:endParaRPr lang="fr-FR" dirty="0">
                <a:latin typeface="Calibri"/>
              </a:endParaRPr>
            </a:p>
          </p:txBody>
        </p:sp>
        <p:sp>
          <p:nvSpPr>
            <p:cNvPr id="79970" name="Rectangle 21"/>
            <p:cNvSpPr>
              <a:spLocks noChangeArrowheads="1"/>
            </p:cNvSpPr>
            <p:nvPr/>
          </p:nvSpPr>
          <p:spPr bwMode="auto">
            <a:xfrm>
              <a:off x="1776" y="3168"/>
              <a:ext cx="2880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2743200" y="5029200"/>
            <a:ext cx="3886200" cy="914400"/>
            <a:chOff x="1776" y="3168"/>
            <a:chExt cx="2448" cy="576"/>
          </a:xfrm>
        </p:grpSpPr>
        <p:sp>
          <p:nvSpPr>
            <p:cNvPr id="79960" name="Rectangle 23"/>
            <p:cNvSpPr>
              <a:spLocks noChangeArrowheads="1"/>
            </p:cNvSpPr>
            <p:nvPr/>
          </p:nvSpPr>
          <p:spPr bwMode="auto">
            <a:xfrm>
              <a:off x="1776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61" name="Rectangle 24"/>
            <p:cNvSpPr>
              <a:spLocks noChangeArrowheads="1"/>
            </p:cNvSpPr>
            <p:nvPr/>
          </p:nvSpPr>
          <p:spPr bwMode="auto">
            <a:xfrm>
              <a:off x="2352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62" name="Rectangle 25"/>
            <p:cNvSpPr>
              <a:spLocks noChangeArrowheads="1"/>
            </p:cNvSpPr>
            <p:nvPr/>
          </p:nvSpPr>
          <p:spPr bwMode="auto">
            <a:xfrm>
              <a:off x="2928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63" name="Rectangle 26"/>
            <p:cNvSpPr>
              <a:spLocks noChangeArrowheads="1"/>
            </p:cNvSpPr>
            <p:nvPr/>
          </p:nvSpPr>
          <p:spPr bwMode="auto">
            <a:xfrm>
              <a:off x="3504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64" name="Rectangle 27"/>
            <p:cNvSpPr>
              <a:spLocks noChangeArrowheads="1"/>
            </p:cNvSpPr>
            <p:nvPr/>
          </p:nvSpPr>
          <p:spPr bwMode="auto">
            <a:xfrm>
              <a:off x="4080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2971800" y="5029200"/>
            <a:ext cx="3886200" cy="914400"/>
            <a:chOff x="1920" y="3168"/>
            <a:chExt cx="2448" cy="576"/>
          </a:xfrm>
        </p:grpSpPr>
        <p:sp>
          <p:nvSpPr>
            <p:cNvPr id="79955" name="Rectangle 29"/>
            <p:cNvSpPr>
              <a:spLocks noChangeArrowheads="1"/>
            </p:cNvSpPr>
            <p:nvPr/>
          </p:nvSpPr>
          <p:spPr bwMode="auto">
            <a:xfrm>
              <a:off x="1920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56" name="Rectangle 30"/>
            <p:cNvSpPr>
              <a:spLocks noChangeArrowheads="1"/>
            </p:cNvSpPr>
            <p:nvPr/>
          </p:nvSpPr>
          <p:spPr bwMode="auto">
            <a:xfrm>
              <a:off x="2496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57" name="Rectangle 31"/>
            <p:cNvSpPr>
              <a:spLocks noChangeArrowheads="1"/>
            </p:cNvSpPr>
            <p:nvPr/>
          </p:nvSpPr>
          <p:spPr bwMode="auto">
            <a:xfrm>
              <a:off x="3072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58" name="Rectangle 32"/>
            <p:cNvSpPr>
              <a:spLocks noChangeArrowheads="1"/>
            </p:cNvSpPr>
            <p:nvPr/>
          </p:nvSpPr>
          <p:spPr bwMode="auto">
            <a:xfrm>
              <a:off x="3648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59" name="Rectangle 33"/>
            <p:cNvSpPr>
              <a:spLocks noChangeArrowheads="1"/>
            </p:cNvSpPr>
            <p:nvPr/>
          </p:nvSpPr>
          <p:spPr bwMode="auto">
            <a:xfrm>
              <a:off x="4224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</p:grp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3200400" y="5029200"/>
            <a:ext cx="3886200" cy="914400"/>
            <a:chOff x="2064" y="3168"/>
            <a:chExt cx="2448" cy="576"/>
          </a:xfrm>
        </p:grpSpPr>
        <p:sp>
          <p:nvSpPr>
            <p:cNvPr id="79950" name="Rectangle 35"/>
            <p:cNvSpPr>
              <a:spLocks noChangeArrowheads="1"/>
            </p:cNvSpPr>
            <p:nvPr/>
          </p:nvSpPr>
          <p:spPr bwMode="auto">
            <a:xfrm>
              <a:off x="2064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51" name="Rectangle 36"/>
            <p:cNvSpPr>
              <a:spLocks noChangeArrowheads="1"/>
            </p:cNvSpPr>
            <p:nvPr/>
          </p:nvSpPr>
          <p:spPr bwMode="auto">
            <a:xfrm>
              <a:off x="2640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52" name="Rectangle 37"/>
            <p:cNvSpPr>
              <a:spLocks noChangeArrowheads="1"/>
            </p:cNvSpPr>
            <p:nvPr/>
          </p:nvSpPr>
          <p:spPr bwMode="auto">
            <a:xfrm>
              <a:off x="3216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53" name="Rectangle 38"/>
            <p:cNvSpPr>
              <a:spLocks noChangeArrowheads="1"/>
            </p:cNvSpPr>
            <p:nvPr/>
          </p:nvSpPr>
          <p:spPr bwMode="auto">
            <a:xfrm>
              <a:off x="3792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54" name="Rectangle 39"/>
            <p:cNvSpPr>
              <a:spLocks noChangeArrowheads="1"/>
            </p:cNvSpPr>
            <p:nvPr/>
          </p:nvSpPr>
          <p:spPr bwMode="auto">
            <a:xfrm>
              <a:off x="4368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</p:grp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3429000" y="5029200"/>
            <a:ext cx="3886200" cy="914400"/>
            <a:chOff x="2208" y="3168"/>
            <a:chExt cx="2448" cy="576"/>
          </a:xfrm>
        </p:grpSpPr>
        <p:sp>
          <p:nvSpPr>
            <p:cNvPr id="79945" name="Rectangle 41"/>
            <p:cNvSpPr>
              <a:spLocks noChangeArrowheads="1"/>
            </p:cNvSpPr>
            <p:nvPr/>
          </p:nvSpPr>
          <p:spPr bwMode="auto">
            <a:xfrm>
              <a:off x="2208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46" name="Rectangle 42"/>
            <p:cNvSpPr>
              <a:spLocks noChangeArrowheads="1"/>
            </p:cNvSpPr>
            <p:nvPr/>
          </p:nvSpPr>
          <p:spPr bwMode="auto">
            <a:xfrm>
              <a:off x="2784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47" name="Rectangle 43"/>
            <p:cNvSpPr>
              <a:spLocks noChangeArrowheads="1"/>
            </p:cNvSpPr>
            <p:nvPr/>
          </p:nvSpPr>
          <p:spPr bwMode="auto">
            <a:xfrm>
              <a:off x="3360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48" name="Rectangle 44"/>
            <p:cNvSpPr>
              <a:spLocks noChangeArrowheads="1"/>
            </p:cNvSpPr>
            <p:nvPr/>
          </p:nvSpPr>
          <p:spPr bwMode="auto">
            <a:xfrm>
              <a:off x="3936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49" name="Rectangle 45"/>
            <p:cNvSpPr>
              <a:spLocks noChangeArrowheads="1"/>
            </p:cNvSpPr>
            <p:nvPr/>
          </p:nvSpPr>
          <p:spPr bwMode="auto">
            <a:xfrm>
              <a:off x="4512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</p:grpSp>
      <p:grpSp>
        <p:nvGrpSpPr>
          <p:cNvPr id="9" name="Group 46"/>
          <p:cNvGrpSpPr>
            <a:grpSpLocks/>
          </p:cNvGrpSpPr>
          <p:nvPr/>
        </p:nvGrpSpPr>
        <p:grpSpPr bwMode="auto">
          <a:xfrm>
            <a:off x="2743200" y="2743200"/>
            <a:ext cx="4572000" cy="457200"/>
            <a:chOff x="1776" y="1728"/>
            <a:chExt cx="2880" cy="288"/>
          </a:xfrm>
        </p:grpSpPr>
        <p:sp>
          <p:nvSpPr>
            <p:cNvPr id="79942" name="Line 47"/>
            <p:cNvSpPr>
              <a:spLocks noChangeShapeType="1"/>
            </p:cNvSpPr>
            <p:nvPr/>
          </p:nvSpPr>
          <p:spPr bwMode="auto">
            <a:xfrm flipV="1">
              <a:off x="1776" y="1728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43" name="Line 48"/>
            <p:cNvSpPr>
              <a:spLocks noChangeShapeType="1"/>
            </p:cNvSpPr>
            <p:nvPr/>
          </p:nvSpPr>
          <p:spPr bwMode="auto">
            <a:xfrm flipV="1">
              <a:off x="1776" y="1872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44" name="Line 49"/>
            <p:cNvSpPr>
              <a:spLocks noChangeShapeType="1"/>
            </p:cNvSpPr>
            <p:nvPr/>
          </p:nvSpPr>
          <p:spPr bwMode="auto">
            <a:xfrm flipV="1">
              <a:off x="1776" y="2016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2971800" y="5029200"/>
            <a:ext cx="4114800" cy="914400"/>
            <a:chOff x="1920" y="3168"/>
            <a:chExt cx="2592" cy="576"/>
          </a:xfrm>
        </p:grpSpPr>
        <p:sp>
          <p:nvSpPr>
            <p:cNvPr id="79923" name="Line 51"/>
            <p:cNvSpPr>
              <a:spLocks noChangeShapeType="1"/>
            </p:cNvSpPr>
            <p:nvPr/>
          </p:nvSpPr>
          <p:spPr bwMode="auto">
            <a:xfrm>
              <a:off x="192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24" name="Line 52"/>
            <p:cNvSpPr>
              <a:spLocks noChangeShapeType="1"/>
            </p:cNvSpPr>
            <p:nvPr/>
          </p:nvSpPr>
          <p:spPr bwMode="auto">
            <a:xfrm>
              <a:off x="206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25" name="Line 53"/>
            <p:cNvSpPr>
              <a:spLocks noChangeShapeType="1"/>
            </p:cNvSpPr>
            <p:nvPr/>
          </p:nvSpPr>
          <p:spPr bwMode="auto">
            <a:xfrm>
              <a:off x="220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26" name="Line 54"/>
            <p:cNvSpPr>
              <a:spLocks noChangeShapeType="1"/>
            </p:cNvSpPr>
            <p:nvPr/>
          </p:nvSpPr>
          <p:spPr bwMode="auto">
            <a:xfrm>
              <a:off x="235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27" name="Line 55"/>
            <p:cNvSpPr>
              <a:spLocks noChangeShapeType="1"/>
            </p:cNvSpPr>
            <p:nvPr/>
          </p:nvSpPr>
          <p:spPr bwMode="auto">
            <a:xfrm>
              <a:off x="249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28" name="Line 56"/>
            <p:cNvSpPr>
              <a:spLocks noChangeShapeType="1"/>
            </p:cNvSpPr>
            <p:nvPr/>
          </p:nvSpPr>
          <p:spPr bwMode="auto">
            <a:xfrm>
              <a:off x="264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29" name="Line 57"/>
            <p:cNvSpPr>
              <a:spLocks noChangeShapeType="1"/>
            </p:cNvSpPr>
            <p:nvPr/>
          </p:nvSpPr>
          <p:spPr bwMode="auto">
            <a:xfrm>
              <a:off x="278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30" name="Line 58"/>
            <p:cNvSpPr>
              <a:spLocks noChangeShapeType="1"/>
            </p:cNvSpPr>
            <p:nvPr/>
          </p:nvSpPr>
          <p:spPr bwMode="auto">
            <a:xfrm>
              <a:off x="292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31" name="Line 59"/>
            <p:cNvSpPr>
              <a:spLocks noChangeShapeType="1"/>
            </p:cNvSpPr>
            <p:nvPr/>
          </p:nvSpPr>
          <p:spPr bwMode="auto">
            <a:xfrm>
              <a:off x="307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32" name="Line 60"/>
            <p:cNvSpPr>
              <a:spLocks noChangeShapeType="1"/>
            </p:cNvSpPr>
            <p:nvPr/>
          </p:nvSpPr>
          <p:spPr bwMode="auto">
            <a:xfrm>
              <a:off x="321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33" name="Line 61"/>
            <p:cNvSpPr>
              <a:spLocks noChangeShapeType="1"/>
            </p:cNvSpPr>
            <p:nvPr/>
          </p:nvSpPr>
          <p:spPr bwMode="auto">
            <a:xfrm>
              <a:off x="336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34" name="Line 62"/>
            <p:cNvSpPr>
              <a:spLocks noChangeShapeType="1"/>
            </p:cNvSpPr>
            <p:nvPr/>
          </p:nvSpPr>
          <p:spPr bwMode="auto">
            <a:xfrm>
              <a:off x="350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35" name="Line 63"/>
            <p:cNvSpPr>
              <a:spLocks noChangeShapeType="1"/>
            </p:cNvSpPr>
            <p:nvPr/>
          </p:nvSpPr>
          <p:spPr bwMode="auto">
            <a:xfrm>
              <a:off x="364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36" name="Line 64"/>
            <p:cNvSpPr>
              <a:spLocks noChangeShapeType="1"/>
            </p:cNvSpPr>
            <p:nvPr/>
          </p:nvSpPr>
          <p:spPr bwMode="auto">
            <a:xfrm>
              <a:off x="379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37" name="Line 65"/>
            <p:cNvSpPr>
              <a:spLocks noChangeShapeType="1"/>
            </p:cNvSpPr>
            <p:nvPr/>
          </p:nvSpPr>
          <p:spPr bwMode="auto">
            <a:xfrm>
              <a:off x="393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38" name="Line 66"/>
            <p:cNvSpPr>
              <a:spLocks noChangeShapeType="1"/>
            </p:cNvSpPr>
            <p:nvPr/>
          </p:nvSpPr>
          <p:spPr bwMode="auto">
            <a:xfrm>
              <a:off x="408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39" name="Line 67"/>
            <p:cNvSpPr>
              <a:spLocks noChangeShapeType="1"/>
            </p:cNvSpPr>
            <p:nvPr/>
          </p:nvSpPr>
          <p:spPr bwMode="auto">
            <a:xfrm>
              <a:off x="422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40" name="Line 68"/>
            <p:cNvSpPr>
              <a:spLocks noChangeShapeType="1"/>
            </p:cNvSpPr>
            <p:nvPr/>
          </p:nvSpPr>
          <p:spPr bwMode="auto">
            <a:xfrm>
              <a:off x="436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41" name="Line 69"/>
            <p:cNvSpPr>
              <a:spLocks noChangeShapeType="1"/>
            </p:cNvSpPr>
            <p:nvPr/>
          </p:nvSpPr>
          <p:spPr bwMode="auto">
            <a:xfrm>
              <a:off x="451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1" name="Group 70"/>
          <p:cNvGrpSpPr>
            <a:grpSpLocks/>
          </p:cNvGrpSpPr>
          <p:nvPr/>
        </p:nvGrpSpPr>
        <p:grpSpPr bwMode="auto">
          <a:xfrm>
            <a:off x="2743200" y="2628900"/>
            <a:ext cx="4572000" cy="685800"/>
            <a:chOff x="1776" y="1656"/>
            <a:chExt cx="2880" cy="432"/>
          </a:xfrm>
        </p:grpSpPr>
        <p:sp>
          <p:nvSpPr>
            <p:cNvPr id="79919" name="Line 71"/>
            <p:cNvSpPr>
              <a:spLocks noChangeShapeType="1"/>
            </p:cNvSpPr>
            <p:nvPr/>
          </p:nvSpPr>
          <p:spPr bwMode="auto">
            <a:xfrm>
              <a:off x="1776" y="1656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20" name="Line 72"/>
            <p:cNvSpPr>
              <a:spLocks noChangeShapeType="1"/>
            </p:cNvSpPr>
            <p:nvPr/>
          </p:nvSpPr>
          <p:spPr bwMode="auto">
            <a:xfrm>
              <a:off x="1776" y="1800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21" name="Line 73"/>
            <p:cNvSpPr>
              <a:spLocks noChangeShapeType="1"/>
            </p:cNvSpPr>
            <p:nvPr/>
          </p:nvSpPr>
          <p:spPr bwMode="auto">
            <a:xfrm>
              <a:off x="1776" y="1944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22" name="Line 74"/>
            <p:cNvSpPr>
              <a:spLocks noChangeShapeType="1"/>
            </p:cNvSpPr>
            <p:nvPr/>
          </p:nvSpPr>
          <p:spPr bwMode="auto">
            <a:xfrm>
              <a:off x="1776" y="2088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2" name="Group 75"/>
          <p:cNvGrpSpPr>
            <a:grpSpLocks/>
          </p:cNvGrpSpPr>
          <p:nvPr/>
        </p:nvGrpSpPr>
        <p:grpSpPr bwMode="auto">
          <a:xfrm>
            <a:off x="2857500" y="5029200"/>
            <a:ext cx="4343400" cy="914400"/>
            <a:chOff x="1848" y="3168"/>
            <a:chExt cx="2736" cy="576"/>
          </a:xfrm>
        </p:grpSpPr>
        <p:sp>
          <p:nvSpPr>
            <p:cNvPr id="79899" name="Line 76"/>
            <p:cNvSpPr>
              <a:spLocks noChangeShapeType="1"/>
            </p:cNvSpPr>
            <p:nvPr/>
          </p:nvSpPr>
          <p:spPr bwMode="auto">
            <a:xfrm>
              <a:off x="184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00" name="Line 77"/>
            <p:cNvSpPr>
              <a:spLocks noChangeShapeType="1"/>
            </p:cNvSpPr>
            <p:nvPr/>
          </p:nvSpPr>
          <p:spPr bwMode="auto">
            <a:xfrm>
              <a:off x="199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01" name="Line 78"/>
            <p:cNvSpPr>
              <a:spLocks noChangeShapeType="1"/>
            </p:cNvSpPr>
            <p:nvPr/>
          </p:nvSpPr>
          <p:spPr bwMode="auto">
            <a:xfrm>
              <a:off x="213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02" name="Line 79"/>
            <p:cNvSpPr>
              <a:spLocks noChangeShapeType="1"/>
            </p:cNvSpPr>
            <p:nvPr/>
          </p:nvSpPr>
          <p:spPr bwMode="auto">
            <a:xfrm>
              <a:off x="228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03" name="Line 80"/>
            <p:cNvSpPr>
              <a:spLocks noChangeShapeType="1"/>
            </p:cNvSpPr>
            <p:nvPr/>
          </p:nvSpPr>
          <p:spPr bwMode="auto">
            <a:xfrm>
              <a:off x="242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04" name="Line 81"/>
            <p:cNvSpPr>
              <a:spLocks noChangeShapeType="1"/>
            </p:cNvSpPr>
            <p:nvPr/>
          </p:nvSpPr>
          <p:spPr bwMode="auto">
            <a:xfrm>
              <a:off x="256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05" name="Line 82"/>
            <p:cNvSpPr>
              <a:spLocks noChangeShapeType="1"/>
            </p:cNvSpPr>
            <p:nvPr/>
          </p:nvSpPr>
          <p:spPr bwMode="auto">
            <a:xfrm>
              <a:off x="271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06" name="Line 83"/>
            <p:cNvSpPr>
              <a:spLocks noChangeShapeType="1"/>
            </p:cNvSpPr>
            <p:nvPr/>
          </p:nvSpPr>
          <p:spPr bwMode="auto">
            <a:xfrm>
              <a:off x="285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07" name="Line 84"/>
            <p:cNvSpPr>
              <a:spLocks noChangeShapeType="1"/>
            </p:cNvSpPr>
            <p:nvPr/>
          </p:nvSpPr>
          <p:spPr bwMode="auto">
            <a:xfrm>
              <a:off x="300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08" name="Line 85"/>
            <p:cNvSpPr>
              <a:spLocks noChangeShapeType="1"/>
            </p:cNvSpPr>
            <p:nvPr/>
          </p:nvSpPr>
          <p:spPr bwMode="auto">
            <a:xfrm>
              <a:off x="314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09" name="Line 86"/>
            <p:cNvSpPr>
              <a:spLocks noChangeShapeType="1"/>
            </p:cNvSpPr>
            <p:nvPr/>
          </p:nvSpPr>
          <p:spPr bwMode="auto">
            <a:xfrm>
              <a:off x="328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10" name="Line 87"/>
            <p:cNvSpPr>
              <a:spLocks noChangeShapeType="1"/>
            </p:cNvSpPr>
            <p:nvPr/>
          </p:nvSpPr>
          <p:spPr bwMode="auto">
            <a:xfrm>
              <a:off x="343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11" name="Line 88"/>
            <p:cNvSpPr>
              <a:spLocks noChangeShapeType="1"/>
            </p:cNvSpPr>
            <p:nvPr/>
          </p:nvSpPr>
          <p:spPr bwMode="auto">
            <a:xfrm>
              <a:off x="357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12" name="Line 89"/>
            <p:cNvSpPr>
              <a:spLocks noChangeShapeType="1"/>
            </p:cNvSpPr>
            <p:nvPr/>
          </p:nvSpPr>
          <p:spPr bwMode="auto">
            <a:xfrm>
              <a:off x="372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13" name="Line 90"/>
            <p:cNvSpPr>
              <a:spLocks noChangeShapeType="1"/>
            </p:cNvSpPr>
            <p:nvPr/>
          </p:nvSpPr>
          <p:spPr bwMode="auto">
            <a:xfrm>
              <a:off x="386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14" name="Line 91"/>
            <p:cNvSpPr>
              <a:spLocks noChangeShapeType="1"/>
            </p:cNvSpPr>
            <p:nvPr/>
          </p:nvSpPr>
          <p:spPr bwMode="auto">
            <a:xfrm>
              <a:off x="400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15" name="Line 92"/>
            <p:cNvSpPr>
              <a:spLocks noChangeShapeType="1"/>
            </p:cNvSpPr>
            <p:nvPr/>
          </p:nvSpPr>
          <p:spPr bwMode="auto">
            <a:xfrm>
              <a:off x="415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16" name="Line 93"/>
            <p:cNvSpPr>
              <a:spLocks noChangeShapeType="1"/>
            </p:cNvSpPr>
            <p:nvPr/>
          </p:nvSpPr>
          <p:spPr bwMode="auto">
            <a:xfrm>
              <a:off x="429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17" name="Line 94"/>
            <p:cNvSpPr>
              <a:spLocks noChangeShapeType="1"/>
            </p:cNvSpPr>
            <p:nvPr/>
          </p:nvSpPr>
          <p:spPr bwMode="auto">
            <a:xfrm>
              <a:off x="444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18" name="Line 95"/>
            <p:cNvSpPr>
              <a:spLocks noChangeShapeType="1"/>
            </p:cNvSpPr>
            <p:nvPr/>
          </p:nvSpPr>
          <p:spPr bwMode="auto">
            <a:xfrm>
              <a:off x="458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3" name="Group 99"/>
          <p:cNvGrpSpPr>
            <a:grpSpLocks/>
          </p:cNvGrpSpPr>
          <p:nvPr/>
        </p:nvGrpSpPr>
        <p:grpSpPr bwMode="auto">
          <a:xfrm>
            <a:off x="5368925" y="1257300"/>
            <a:ext cx="2709863" cy="957263"/>
            <a:chOff x="3477" y="216"/>
            <a:chExt cx="1707" cy="603"/>
          </a:xfrm>
        </p:grpSpPr>
        <p:grpSp>
          <p:nvGrpSpPr>
            <p:cNvPr id="79892" name="Group 100"/>
            <p:cNvGrpSpPr>
              <a:grpSpLocks/>
            </p:cNvGrpSpPr>
            <p:nvPr/>
          </p:nvGrpSpPr>
          <p:grpSpPr bwMode="auto">
            <a:xfrm>
              <a:off x="3477" y="528"/>
              <a:ext cx="1707" cy="291"/>
              <a:chOff x="3477" y="288"/>
              <a:chExt cx="1707" cy="291"/>
            </a:xfrm>
          </p:grpSpPr>
          <p:sp>
            <p:nvSpPr>
              <p:cNvPr id="79894" name="Text Box 101"/>
              <p:cNvSpPr txBox="1">
                <a:spLocks noChangeArrowheads="1"/>
              </p:cNvSpPr>
              <p:nvPr/>
            </p:nvSpPr>
            <p:spPr bwMode="auto">
              <a:xfrm>
                <a:off x="3477" y="288"/>
                <a:ext cx="67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dirty="0">
                    <a:latin typeface="Calibri"/>
                  </a:rPr>
                  <a:t>4 users</a:t>
                </a:r>
                <a:endParaRPr lang="fr-FR" dirty="0">
                  <a:latin typeface="Calibri"/>
                </a:endParaRPr>
              </a:p>
            </p:txBody>
          </p:sp>
          <p:sp>
            <p:nvSpPr>
              <p:cNvPr id="79895" name="Rectangle 102"/>
              <p:cNvSpPr>
                <a:spLocks noChangeArrowheads="1"/>
              </p:cNvSpPr>
              <p:nvPr/>
            </p:nvSpPr>
            <p:spPr bwMode="auto">
              <a:xfrm>
                <a:off x="4464" y="352"/>
                <a:ext cx="144" cy="144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79896" name="Rectangle 103"/>
              <p:cNvSpPr>
                <a:spLocks noChangeArrowheads="1"/>
              </p:cNvSpPr>
              <p:nvPr/>
            </p:nvSpPr>
            <p:spPr bwMode="auto">
              <a:xfrm>
                <a:off x="4656" y="352"/>
                <a:ext cx="144" cy="144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79897" name="Rectangle 104"/>
              <p:cNvSpPr>
                <a:spLocks noChangeArrowheads="1"/>
              </p:cNvSpPr>
              <p:nvPr/>
            </p:nvSpPr>
            <p:spPr bwMode="auto">
              <a:xfrm>
                <a:off x="4848" y="352"/>
                <a:ext cx="144" cy="144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79898" name="Rectangle 105"/>
              <p:cNvSpPr>
                <a:spLocks noChangeArrowheads="1"/>
              </p:cNvSpPr>
              <p:nvPr/>
            </p:nvSpPr>
            <p:spPr bwMode="auto">
              <a:xfrm>
                <a:off x="5040" y="352"/>
                <a:ext cx="144" cy="144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sp>
          <p:nvSpPr>
            <p:cNvPr id="79893" name="Text Box 106"/>
            <p:cNvSpPr txBox="1">
              <a:spLocks noChangeArrowheads="1"/>
            </p:cNvSpPr>
            <p:nvPr/>
          </p:nvSpPr>
          <p:spPr bwMode="auto">
            <a:xfrm>
              <a:off x="3480" y="216"/>
              <a:ext cx="83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Calibri"/>
                </a:rPr>
                <a:t>Example:</a:t>
              </a:r>
              <a:endParaRPr lang="fr-FR" dirty="0">
                <a:latin typeface="Calibri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370990" y="2409215"/>
            <a:ext cx="17730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/>
              </a:rPr>
              <a:t>Radio2 88.9 MHz</a:t>
            </a:r>
          </a:p>
          <a:p>
            <a:r>
              <a:rPr lang="en-US" sz="1600" dirty="0" smtClean="0">
                <a:latin typeface="Calibri"/>
              </a:rPr>
              <a:t>Radio3 91.1 MHz</a:t>
            </a:r>
          </a:p>
          <a:p>
            <a:r>
              <a:rPr lang="en-US" sz="1600" dirty="0" smtClean="0">
                <a:latin typeface="Calibri"/>
              </a:rPr>
              <a:t>Radio4 93.3 MHz</a:t>
            </a:r>
          </a:p>
          <a:p>
            <a:r>
              <a:rPr lang="en-US" sz="1600" dirty="0" err="1" smtClean="0">
                <a:latin typeface="Calibri"/>
              </a:rPr>
              <a:t>RadioX</a:t>
            </a:r>
            <a:r>
              <a:rPr lang="en-US" sz="1600" dirty="0" smtClean="0">
                <a:latin typeface="Calibri"/>
              </a:rPr>
              <a:t> 95.5 MHz</a:t>
            </a:r>
            <a:endParaRPr lang="en-US" sz="1600" dirty="0"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04243" y="4498975"/>
            <a:ext cx="55317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/>
              </a:rPr>
              <a:t>Radio Schedule</a:t>
            </a:r>
          </a:p>
          <a:p>
            <a:r>
              <a:rPr lang="en-US" sz="1600" dirty="0" smtClean="0">
                <a:latin typeface="Calibri"/>
              </a:rPr>
              <a:t>…,News, Sports, Weather, Local, News, Sports,… </a:t>
            </a:r>
            <a:endParaRPr lang="en-US" sz="1600" dirty="0">
              <a:latin typeface="Calibri"/>
            </a:endParaRPr>
          </a:p>
        </p:txBody>
      </p:sp>
      <p:sp>
        <p:nvSpPr>
          <p:cNvPr id="10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657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7" grpId="0" animBg="1"/>
      <p:bldP spid="55308" grpId="0" animBg="1"/>
      <p:bldP spid="55309" grpId="0" animBg="1"/>
      <p:bldP spid="55310" grpId="0" animBg="1"/>
      <p:bldP spid="3" grpId="0"/>
      <p:bldP spid="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Helvetica" charset="0"/>
                <a:ea typeface="ＭＳ Ｐゴシック" charset="0"/>
                <a:cs typeface="ＭＳ Ｐゴシック" charset="0"/>
              </a:rPr>
              <a:t>Time-Division Multiplexing/Demultiplexing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635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4038600"/>
            <a:ext cx="8686800" cy="2432050"/>
          </a:xfrm>
        </p:spPr>
        <p:txBody>
          <a:bodyPr/>
          <a:lstStyle/>
          <a:p>
            <a:pPr marL="285750" indent="-285750" defTabSz="915988"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Time divided into frames; frames into slots</a:t>
            </a:r>
          </a:p>
          <a:p>
            <a:pPr marL="285750" indent="-285750" defTabSz="915988"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Relative slot position inside a frame determines to which conversation data belongs</a:t>
            </a:r>
          </a:p>
          <a:p>
            <a:pPr marL="687388" lvl="1" indent="-230188" defTabSz="915988">
              <a:lnSpc>
                <a:spcPct val="90000"/>
              </a:lnSpc>
            </a:pPr>
            <a:r>
              <a:rPr lang="en-US" sz="2000">
                <a:latin typeface="Arial" charset="0"/>
                <a:ea typeface="ＭＳ Ｐゴシック" charset="0"/>
                <a:cs typeface="Arial" charset="0"/>
              </a:rPr>
              <a:t>e.g., slot 0 belongs to </a:t>
            </a:r>
            <a:r>
              <a:rPr lang="en-US" sz="2000">
                <a:solidFill>
                  <a:srgbClr val="FF6600"/>
                </a:solidFill>
                <a:latin typeface="Arial" charset="0"/>
                <a:ea typeface="ＭＳ Ｐゴシック" charset="0"/>
                <a:cs typeface="Arial" charset="0"/>
              </a:rPr>
              <a:t>orange</a:t>
            </a:r>
            <a:r>
              <a:rPr lang="en-US" sz="2000">
                <a:latin typeface="Arial" charset="0"/>
                <a:ea typeface="ＭＳ Ｐゴシック" charset="0"/>
                <a:cs typeface="Arial" charset="0"/>
              </a:rPr>
              <a:t> conversation</a:t>
            </a:r>
            <a:endParaRPr lang="en-US">
              <a:latin typeface="Arial" charset="0"/>
              <a:ea typeface="ＭＳ Ｐゴシック" charset="0"/>
              <a:cs typeface="Arial" charset="0"/>
            </a:endParaRPr>
          </a:p>
          <a:p>
            <a:pPr marL="285750" indent="-285750" defTabSz="915988"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Slots are reserved (released) during circuit setup (teardown)</a:t>
            </a: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285750" indent="-285750" defTabSz="915988"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If a conversation does not use its circuit </a:t>
            </a:r>
            <a:r>
              <a:rPr lang="en-US" sz="24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capacity is lost!</a:t>
            </a: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683" name="Line 4"/>
          <p:cNvSpPr>
            <a:spLocks noChangeShapeType="1"/>
          </p:cNvSpPr>
          <p:nvPr/>
        </p:nvSpPr>
        <p:spPr bwMode="auto">
          <a:xfrm>
            <a:off x="2435225" y="3146425"/>
            <a:ext cx="36528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84" name="Line 5"/>
          <p:cNvSpPr>
            <a:spLocks noChangeShapeType="1"/>
          </p:cNvSpPr>
          <p:nvPr/>
        </p:nvSpPr>
        <p:spPr bwMode="auto">
          <a:xfrm flipV="1">
            <a:off x="2890838" y="2767013"/>
            <a:ext cx="0" cy="379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85" name="Line 6"/>
          <p:cNvSpPr>
            <a:spLocks noChangeShapeType="1"/>
          </p:cNvSpPr>
          <p:nvPr/>
        </p:nvSpPr>
        <p:spPr bwMode="auto">
          <a:xfrm flipV="1">
            <a:off x="3119438" y="2919413"/>
            <a:ext cx="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86" name="Line 7"/>
          <p:cNvSpPr>
            <a:spLocks noChangeShapeType="1"/>
          </p:cNvSpPr>
          <p:nvPr/>
        </p:nvSpPr>
        <p:spPr bwMode="auto">
          <a:xfrm flipV="1">
            <a:off x="4260850" y="2767013"/>
            <a:ext cx="0" cy="379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87" name="Line 8"/>
          <p:cNvSpPr>
            <a:spLocks noChangeShapeType="1"/>
          </p:cNvSpPr>
          <p:nvPr/>
        </p:nvSpPr>
        <p:spPr bwMode="auto">
          <a:xfrm flipV="1">
            <a:off x="3576638" y="2919413"/>
            <a:ext cx="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88" name="Line 9"/>
          <p:cNvSpPr>
            <a:spLocks noChangeShapeType="1"/>
          </p:cNvSpPr>
          <p:nvPr/>
        </p:nvSpPr>
        <p:spPr bwMode="auto">
          <a:xfrm flipV="1">
            <a:off x="3805238" y="2919413"/>
            <a:ext cx="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89" name="Line 10"/>
          <p:cNvSpPr>
            <a:spLocks noChangeShapeType="1"/>
          </p:cNvSpPr>
          <p:nvPr/>
        </p:nvSpPr>
        <p:spPr bwMode="auto">
          <a:xfrm flipV="1">
            <a:off x="4032250" y="2919413"/>
            <a:ext cx="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90" name="Line 11"/>
          <p:cNvSpPr>
            <a:spLocks noChangeShapeType="1"/>
          </p:cNvSpPr>
          <p:nvPr/>
        </p:nvSpPr>
        <p:spPr bwMode="auto">
          <a:xfrm flipV="1">
            <a:off x="4489450" y="2919413"/>
            <a:ext cx="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91" name="Line 12"/>
          <p:cNvSpPr>
            <a:spLocks noChangeShapeType="1"/>
          </p:cNvSpPr>
          <p:nvPr/>
        </p:nvSpPr>
        <p:spPr bwMode="auto">
          <a:xfrm flipV="1">
            <a:off x="5630863" y="2767013"/>
            <a:ext cx="0" cy="379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92" name="Line 13"/>
          <p:cNvSpPr>
            <a:spLocks noChangeShapeType="1"/>
          </p:cNvSpPr>
          <p:nvPr/>
        </p:nvSpPr>
        <p:spPr bwMode="auto">
          <a:xfrm flipV="1">
            <a:off x="4946650" y="2919413"/>
            <a:ext cx="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93" name="Line 14"/>
          <p:cNvSpPr>
            <a:spLocks noChangeShapeType="1"/>
          </p:cNvSpPr>
          <p:nvPr/>
        </p:nvSpPr>
        <p:spPr bwMode="auto">
          <a:xfrm flipV="1">
            <a:off x="5173663" y="2919413"/>
            <a:ext cx="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94" name="Line 15"/>
          <p:cNvSpPr>
            <a:spLocks noChangeShapeType="1"/>
          </p:cNvSpPr>
          <p:nvPr/>
        </p:nvSpPr>
        <p:spPr bwMode="auto">
          <a:xfrm flipV="1">
            <a:off x="5402263" y="2919413"/>
            <a:ext cx="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95" name="Rectangle 16"/>
          <p:cNvSpPr>
            <a:spLocks noChangeArrowheads="1"/>
          </p:cNvSpPr>
          <p:nvPr/>
        </p:nvSpPr>
        <p:spPr bwMode="auto">
          <a:xfrm>
            <a:off x="2890838" y="2919413"/>
            <a:ext cx="228600" cy="227012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96" name="Rectangle 17"/>
          <p:cNvSpPr>
            <a:spLocks noChangeArrowheads="1"/>
          </p:cNvSpPr>
          <p:nvPr/>
        </p:nvSpPr>
        <p:spPr bwMode="auto">
          <a:xfrm>
            <a:off x="4260850" y="2919413"/>
            <a:ext cx="228600" cy="227012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97" name="Rectangle 18"/>
          <p:cNvSpPr>
            <a:spLocks noChangeArrowheads="1"/>
          </p:cNvSpPr>
          <p:nvPr/>
        </p:nvSpPr>
        <p:spPr bwMode="auto">
          <a:xfrm>
            <a:off x="3576638" y="2919413"/>
            <a:ext cx="228600" cy="22701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98" name="Rectangle 19"/>
          <p:cNvSpPr>
            <a:spLocks noChangeArrowheads="1"/>
          </p:cNvSpPr>
          <p:nvPr/>
        </p:nvSpPr>
        <p:spPr bwMode="auto">
          <a:xfrm>
            <a:off x="4946650" y="2919413"/>
            <a:ext cx="227013" cy="22701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99" name="Rectangle 20"/>
          <p:cNvSpPr>
            <a:spLocks noChangeArrowheads="1"/>
          </p:cNvSpPr>
          <p:nvPr/>
        </p:nvSpPr>
        <p:spPr bwMode="auto">
          <a:xfrm>
            <a:off x="3805238" y="2919413"/>
            <a:ext cx="227012" cy="227012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700" name="Rectangle 21"/>
          <p:cNvSpPr>
            <a:spLocks noChangeArrowheads="1"/>
          </p:cNvSpPr>
          <p:nvPr/>
        </p:nvSpPr>
        <p:spPr bwMode="auto">
          <a:xfrm>
            <a:off x="5173663" y="2919413"/>
            <a:ext cx="228600" cy="227012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701" name="Rectangle 22"/>
          <p:cNvSpPr>
            <a:spLocks noChangeArrowheads="1"/>
          </p:cNvSpPr>
          <p:nvPr/>
        </p:nvSpPr>
        <p:spPr bwMode="auto">
          <a:xfrm>
            <a:off x="5935663" y="1901825"/>
            <a:ext cx="455612" cy="531813"/>
          </a:xfrm>
          <a:prstGeom prst="rect">
            <a:avLst/>
          </a:prstGeom>
          <a:solidFill>
            <a:srgbClr val="E6E6E6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E6E6E6"/>
            </a:extrusionClr>
          </a:sp3d>
        </p:spPr>
        <p:txBody>
          <a:bodyPr wrap="none" lIns="91294" tIns="45647" rIns="91294" bIns="45647" anchor="ctr">
            <a:flatTx/>
          </a:bodyPr>
          <a:lstStyle/>
          <a:p>
            <a:pPr algn="ctr" defTabSz="912813" eaLnBrk="0" hangingPunct="0"/>
            <a:endParaRPr lang="en-US" sz="1800" b="0">
              <a:latin typeface="Arial" charset="0"/>
            </a:endParaRPr>
          </a:p>
        </p:txBody>
      </p:sp>
      <p:grpSp>
        <p:nvGrpSpPr>
          <p:cNvPr id="71702" name="Group 23"/>
          <p:cNvGrpSpPr>
            <a:grpSpLocks/>
          </p:cNvGrpSpPr>
          <p:nvPr/>
        </p:nvGrpSpPr>
        <p:grpSpPr bwMode="auto">
          <a:xfrm>
            <a:off x="2511425" y="1978025"/>
            <a:ext cx="3424238" cy="227013"/>
            <a:chOff x="1056" y="1872"/>
            <a:chExt cx="1104" cy="192"/>
          </a:xfrm>
        </p:grpSpPr>
        <p:sp>
          <p:nvSpPr>
            <p:cNvPr id="963608" name="Oval 24"/>
            <p:cNvSpPr>
              <a:spLocks noChangeArrowheads="1"/>
            </p:cNvSpPr>
            <p:nvPr/>
          </p:nvSpPr>
          <p:spPr bwMode="auto">
            <a:xfrm>
              <a:off x="2064" y="1872"/>
              <a:ext cx="96" cy="192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shade val="45882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5882"/>
                    <a:invGamma/>
                  </a:schemeClr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71728" name="Rectangle 25"/>
            <p:cNvSpPr>
              <a:spLocks noChangeArrowheads="1"/>
            </p:cNvSpPr>
            <p:nvPr/>
          </p:nvSpPr>
          <p:spPr bwMode="auto">
            <a:xfrm>
              <a:off x="1104" y="1872"/>
              <a:ext cx="1008" cy="192"/>
            </a:xfrm>
            <a:prstGeom prst="rect">
              <a:avLst/>
            </a:prstGeom>
            <a:gradFill rotWithShape="0">
              <a:gsLst>
                <a:gs pos="0">
                  <a:srgbClr val="7A7A7A"/>
                </a:gs>
                <a:gs pos="50000">
                  <a:srgbClr val="C0C0C0"/>
                </a:gs>
                <a:gs pos="100000">
                  <a:srgbClr val="7A7A7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71729" name="Oval 26"/>
            <p:cNvSpPr>
              <a:spLocks noChangeArrowheads="1"/>
            </p:cNvSpPr>
            <p:nvPr/>
          </p:nvSpPr>
          <p:spPr bwMode="auto">
            <a:xfrm>
              <a:off x="1056" y="1872"/>
              <a:ext cx="96" cy="192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</p:grpSp>
      <p:sp>
        <p:nvSpPr>
          <p:cNvPr id="71703" name="Rectangle 27"/>
          <p:cNvSpPr>
            <a:spLocks noChangeArrowheads="1"/>
          </p:cNvSpPr>
          <p:nvPr/>
        </p:nvSpPr>
        <p:spPr bwMode="auto">
          <a:xfrm>
            <a:off x="2359025" y="1901825"/>
            <a:ext cx="457200" cy="531813"/>
          </a:xfrm>
          <a:prstGeom prst="rect">
            <a:avLst/>
          </a:prstGeom>
          <a:solidFill>
            <a:srgbClr val="E6E6E6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E6E6E6"/>
            </a:extrusionClr>
          </a:sp3d>
        </p:spPr>
        <p:txBody>
          <a:bodyPr wrap="none" lIns="91294" tIns="45647" rIns="91294" bIns="45647" anchor="ctr">
            <a:flatTx/>
          </a:bodyPr>
          <a:lstStyle/>
          <a:p>
            <a:pPr algn="ctr" defTabSz="912813" eaLnBrk="0" hangingPunct="0"/>
            <a:endParaRPr lang="en-US" sz="1800" b="0">
              <a:latin typeface="Arial" charset="0"/>
            </a:endParaRPr>
          </a:p>
        </p:txBody>
      </p:sp>
      <p:sp>
        <p:nvSpPr>
          <p:cNvPr id="71704" name="Freeform 28"/>
          <p:cNvSpPr>
            <a:spLocks/>
          </p:cNvSpPr>
          <p:nvPr/>
        </p:nvSpPr>
        <p:spPr bwMode="auto">
          <a:xfrm>
            <a:off x="1674813" y="1492250"/>
            <a:ext cx="5173662" cy="533400"/>
          </a:xfrm>
          <a:custGeom>
            <a:avLst/>
            <a:gdLst>
              <a:gd name="T0" fmla="*/ 0 w 3264"/>
              <a:gd name="T1" fmla="*/ 0 h 336"/>
              <a:gd name="T2" fmla="*/ 2147483647 w 3264"/>
              <a:gd name="T3" fmla="*/ 2147483647 h 336"/>
              <a:gd name="T4" fmla="*/ 2147483647 w 3264"/>
              <a:gd name="T5" fmla="*/ 2147483647 h 336"/>
              <a:gd name="T6" fmla="*/ 2147483647 w 3264"/>
              <a:gd name="T7" fmla="*/ 0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3264"/>
              <a:gd name="T13" fmla="*/ 0 h 336"/>
              <a:gd name="T14" fmla="*/ 3264 w 3264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64" h="336">
                <a:moveTo>
                  <a:pt x="0" y="0"/>
                </a:moveTo>
                <a:lnTo>
                  <a:pt x="384" y="336"/>
                </a:lnTo>
                <a:lnTo>
                  <a:pt x="2928" y="336"/>
                </a:lnTo>
                <a:lnTo>
                  <a:pt x="3264" y="0"/>
                </a:lnTo>
              </a:path>
            </a:pathLst>
          </a:cu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1705" name="Line 29"/>
          <p:cNvSpPr>
            <a:spLocks noChangeShapeType="1"/>
          </p:cNvSpPr>
          <p:nvPr/>
        </p:nvSpPr>
        <p:spPr bwMode="auto">
          <a:xfrm>
            <a:off x="1598613" y="2082800"/>
            <a:ext cx="5326062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1706" name="Freeform 30"/>
          <p:cNvSpPr>
            <a:spLocks/>
          </p:cNvSpPr>
          <p:nvPr/>
        </p:nvSpPr>
        <p:spPr bwMode="auto">
          <a:xfrm flipV="1">
            <a:off x="1674813" y="2130425"/>
            <a:ext cx="5173662" cy="531813"/>
          </a:xfrm>
          <a:custGeom>
            <a:avLst/>
            <a:gdLst>
              <a:gd name="T0" fmla="*/ 0 w 3264"/>
              <a:gd name="T1" fmla="*/ 0 h 336"/>
              <a:gd name="T2" fmla="*/ 2147483647 w 3264"/>
              <a:gd name="T3" fmla="*/ 2147483647 h 336"/>
              <a:gd name="T4" fmla="*/ 2147483647 w 3264"/>
              <a:gd name="T5" fmla="*/ 2147483647 h 336"/>
              <a:gd name="T6" fmla="*/ 2147483647 w 3264"/>
              <a:gd name="T7" fmla="*/ 0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3264"/>
              <a:gd name="T13" fmla="*/ 0 h 336"/>
              <a:gd name="T14" fmla="*/ 3264 w 3264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64" h="336">
                <a:moveTo>
                  <a:pt x="0" y="0"/>
                </a:moveTo>
                <a:lnTo>
                  <a:pt x="384" y="336"/>
                </a:lnTo>
                <a:lnTo>
                  <a:pt x="2928" y="336"/>
                </a:lnTo>
                <a:lnTo>
                  <a:pt x="3264" y="0"/>
                </a:lnTo>
              </a:path>
            </a:pathLst>
          </a:cu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1707" name="AutoShape 31"/>
          <p:cNvSpPr>
            <a:spLocks/>
          </p:cNvSpPr>
          <p:nvPr/>
        </p:nvSpPr>
        <p:spPr bwMode="auto">
          <a:xfrm rot="5400000">
            <a:off x="3537744" y="2015332"/>
            <a:ext cx="76200" cy="1370012"/>
          </a:xfrm>
          <a:prstGeom prst="leftBrace">
            <a:avLst>
              <a:gd name="adj1" fmla="val 14982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708" name="AutoShape 32"/>
          <p:cNvSpPr>
            <a:spLocks/>
          </p:cNvSpPr>
          <p:nvPr/>
        </p:nvSpPr>
        <p:spPr bwMode="auto">
          <a:xfrm rot="5400000">
            <a:off x="4907757" y="2015331"/>
            <a:ext cx="76200" cy="1370013"/>
          </a:xfrm>
          <a:prstGeom prst="leftBrace">
            <a:avLst>
              <a:gd name="adj1" fmla="val 14982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709" name="Text Box 33"/>
          <p:cNvSpPr txBox="1">
            <a:spLocks noChangeArrowheads="1"/>
          </p:cNvSpPr>
          <p:nvPr/>
        </p:nvSpPr>
        <p:spPr bwMode="auto">
          <a:xfrm>
            <a:off x="3805238" y="2205038"/>
            <a:ext cx="8699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600" b="0">
                <a:latin typeface="Arial" charset="0"/>
              </a:rPr>
              <a:t>Frames</a:t>
            </a:r>
          </a:p>
        </p:txBody>
      </p:sp>
      <p:sp>
        <p:nvSpPr>
          <p:cNvPr id="71710" name="Line 34"/>
          <p:cNvSpPr>
            <a:spLocks noChangeShapeType="1"/>
          </p:cNvSpPr>
          <p:nvPr/>
        </p:nvSpPr>
        <p:spPr bwMode="auto">
          <a:xfrm flipH="1">
            <a:off x="3576638" y="2509838"/>
            <a:ext cx="455612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1711" name="Line 35"/>
          <p:cNvSpPr>
            <a:spLocks noChangeShapeType="1"/>
          </p:cNvSpPr>
          <p:nvPr/>
        </p:nvSpPr>
        <p:spPr bwMode="auto">
          <a:xfrm>
            <a:off x="4337050" y="2509838"/>
            <a:ext cx="6096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1712" name="Text Box 36"/>
          <p:cNvSpPr txBox="1">
            <a:spLocks noChangeArrowheads="1"/>
          </p:cNvSpPr>
          <p:nvPr/>
        </p:nvSpPr>
        <p:spPr bwMode="auto">
          <a:xfrm>
            <a:off x="2890838" y="3117850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0</a:t>
            </a:r>
          </a:p>
        </p:txBody>
      </p:sp>
      <p:sp>
        <p:nvSpPr>
          <p:cNvPr id="71713" name="Text Box 37"/>
          <p:cNvSpPr txBox="1">
            <a:spLocks noChangeArrowheads="1"/>
          </p:cNvSpPr>
          <p:nvPr/>
        </p:nvSpPr>
        <p:spPr bwMode="auto">
          <a:xfrm>
            <a:off x="3144838" y="3117850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1</a:t>
            </a:r>
          </a:p>
        </p:txBody>
      </p:sp>
      <p:sp>
        <p:nvSpPr>
          <p:cNvPr id="71714" name="Text Box 38"/>
          <p:cNvSpPr txBox="1">
            <a:spLocks noChangeArrowheads="1"/>
          </p:cNvSpPr>
          <p:nvPr/>
        </p:nvSpPr>
        <p:spPr bwMode="auto">
          <a:xfrm>
            <a:off x="3348038" y="3117850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2</a:t>
            </a:r>
          </a:p>
        </p:txBody>
      </p:sp>
      <p:sp>
        <p:nvSpPr>
          <p:cNvPr id="71715" name="Text Box 39"/>
          <p:cNvSpPr txBox="1">
            <a:spLocks noChangeArrowheads="1"/>
          </p:cNvSpPr>
          <p:nvPr/>
        </p:nvSpPr>
        <p:spPr bwMode="auto">
          <a:xfrm>
            <a:off x="3525838" y="3121025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3</a:t>
            </a:r>
          </a:p>
        </p:txBody>
      </p:sp>
      <p:sp>
        <p:nvSpPr>
          <p:cNvPr id="71716" name="Text Box 40"/>
          <p:cNvSpPr txBox="1">
            <a:spLocks noChangeArrowheads="1"/>
          </p:cNvSpPr>
          <p:nvPr/>
        </p:nvSpPr>
        <p:spPr bwMode="auto">
          <a:xfrm>
            <a:off x="3754438" y="3117850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4</a:t>
            </a:r>
          </a:p>
        </p:txBody>
      </p:sp>
      <p:sp>
        <p:nvSpPr>
          <p:cNvPr id="71717" name="Text Box 41"/>
          <p:cNvSpPr txBox="1">
            <a:spLocks noChangeArrowheads="1"/>
          </p:cNvSpPr>
          <p:nvPr/>
        </p:nvSpPr>
        <p:spPr bwMode="auto">
          <a:xfrm>
            <a:off x="3983038" y="3117850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5</a:t>
            </a:r>
          </a:p>
        </p:txBody>
      </p:sp>
      <p:sp>
        <p:nvSpPr>
          <p:cNvPr id="71718" name="Line 42"/>
          <p:cNvSpPr>
            <a:spLocks noChangeShapeType="1"/>
          </p:cNvSpPr>
          <p:nvPr/>
        </p:nvSpPr>
        <p:spPr bwMode="auto">
          <a:xfrm flipV="1">
            <a:off x="3348038" y="2919413"/>
            <a:ext cx="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719" name="Line 43"/>
          <p:cNvSpPr>
            <a:spLocks noChangeShapeType="1"/>
          </p:cNvSpPr>
          <p:nvPr/>
        </p:nvSpPr>
        <p:spPr bwMode="auto">
          <a:xfrm flipV="1">
            <a:off x="4718050" y="2919413"/>
            <a:ext cx="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720" name="Text Box 44"/>
          <p:cNvSpPr txBox="1">
            <a:spLocks noChangeArrowheads="1"/>
          </p:cNvSpPr>
          <p:nvPr/>
        </p:nvSpPr>
        <p:spPr bwMode="auto">
          <a:xfrm>
            <a:off x="4260850" y="3117850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0</a:t>
            </a:r>
          </a:p>
        </p:txBody>
      </p:sp>
      <p:sp>
        <p:nvSpPr>
          <p:cNvPr id="71721" name="Text Box 45"/>
          <p:cNvSpPr txBox="1">
            <a:spLocks noChangeArrowheads="1"/>
          </p:cNvSpPr>
          <p:nvPr/>
        </p:nvSpPr>
        <p:spPr bwMode="auto">
          <a:xfrm>
            <a:off x="4514850" y="3117850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1</a:t>
            </a:r>
          </a:p>
        </p:txBody>
      </p:sp>
      <p:sp>
        <p:nvSpPr>
          <p:cNvPr id="71722" name="Text Box 46"/>
          <p:cNvSpPr txBox="1">
            <a:spLocks noChangeArrowheads="1"/>
          </p:cNvSpPr>
          <p:nvPr/>
        </p:nvSpPr>
        <p:spPr bwMode="auto">
          <a:xfrm>
            <a:off x="4718050" y="3117850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2</a:t>
            </a:r>
          </a:p>
        </p:txBody>
      </p:sp>
      <p:sp>
        <p:nvSpPr>
          <p:cNvPr id="71723" name="Text Box 47"/>
          <p:cNvSpPr txBox="1">
            <a:spLocks noChangeArrowheads="1"/>
          </p:cNvSpPr>
          <p:nvPr/>
        </p:nvSpPr>
        <p:spPr bwMode="auto">
          <a:xfrm>
            <a:off x="4895850" y="3121025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3</a:t>
            </a:r>
          </a:p>
        </p:txBody>
      </p:sp>
      <p:sp>
        <p:nvSpPr>
          <p:cNvPr id="71724" name="Text Box 48"/>
          <p:cNvSpPr txBox="1">
            <a:spLocks noChangeArrowheads="1"/>
          </p:cNvSpPr>
          <p:nvPr/>
        </p:nvSpPr>
        <p:spPr bwMode="auto">
          <a:xfrm>
            <a:off x="5124450" y="3117850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4</a:t>
            </a:r>
          </a:p>
        </p:txBody>
      </p:sp>
      <p:sp>
        <p:nvSpPr>
          <p:cNvPr id="71725" name="Text Box 49"/>
          <p:cNvSpPr txBox="1">
            <a:spLocks noChangeArrowheads="1"/>
          </p:cNvSpPr>
          <p:nvPr/>
        </p:nvSpPr>
        <p:spPr bwMode="auto">
          <a:xfrm>
            <a:off x="5351463" y="3117850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5</a:t>
            </a:r>
          </a:p>
        </p:txBody>
      </p:sp>
      <p:sp>
        <p:nvSpPr>
          <p:cNvPr id="71726" name="Text Box 50"/>
          <p:cNvSpPr txBox="1">
            <a:spLocks noChangeArrowheads="1"/>
          </p:cNvSpPr>
          <p:nvPr/>
        </p:nvSpPr>
        <p:spPr bwMode="auto">
          <a:xfrm>
            <a:off x="2205038" y="3130550"/>
            <a:ext cx="81756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Slots = </a:t>
            </a:r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319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3587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0"/>
          <p:cNvSpPr>
            <a:spLocks noChangeArrowheads="1"/>
          </p:cNvSpPr>
          <p:nvPr/>
        </p:nvSpPr>
        <p:spPr bwMode="auto">
          <a:xfrm>
            <a:off x="3151188" y="35194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18" name="Rectangle 11"/>
          <p:cNvSpPr>
            <a:spLocks noChangeArrowheads="1"/>
          </p:cNvSpPr>
          <p:nvPr/>
        </p:nvSpPr>
        <p:spPr bwMode="auto">
          <a:xfrm>
            <a:off x="1066800" y="38115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19" name="Rectangle 12"/>
          <p:cNvSpPr>
            <a:spLocks noChangeArrowheads="1"/>
          </p:cNvSpPr>
          <p:nvPr/>
        </p:nvSpPr>
        <p:spPr bwMode="auto">
          <a:xfrm>
            <a:off x="3151188" y="42560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0" name="AutoShape 13"/>
          <p:cNvSpPr>
            <a:spLocks noChangeArrowheads="1"/>
          </p:cNvSpPr>
          <p:nvPr/>
        </p:nvSpPr>
        <p:spPr bwMode="auto">
          <a:xfrm rot="5400000">
            <a:off x="3714750" y="2401888"/>
            <a:ext cx="1766887" cy="5176838"/>
          </a:xfrm>
          <a:prstGeom prst="parallelogram">
            <a:avLst>
              <a:gd name="adj" fmla="val 25000"/>
            </a:avLst>
          </a:prstGeom>
          <a:solidFill>
            <a:srgbClr val="C1CE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1974" tIns="45988" rIns="91974" bIns="45988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en-US" altLang="zh-TW" sz="2400" b="0" i="1">
                <a:solidFill>
                  <a:srgbClr val="000000"/>
                </a:solidFill>
                <a:latin typeface="Arial" charset="0"/>
                <a:ea typeface="PMingLiU" charset="0"/>
                <a:cs typeface="PMingLiU" charset="0"/>
              </a:rPr>
              <a:t>Information</a:t>
            </a:r>
          </a:p>
        </p:txBody>
      </p:sp>
      <p:sp>
        <p:nvSpPr>
          <p:cNvPr id="34821" name="Line 14"/>
          <p:cNvSpPr>
            <a:spLocks noChangeShapeType="1"/>
          </p:cNvSpPr>
          <p:nvPr/>
        </p:nvSpPr>
        <p:spPr bwMode="auto">
          <a:xfrm>
            <a:off x="3729038" y="2967038"/>
            <a:ext cx="3175" cy="3365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4822" name="Line 15"/>
          <p:cNvSpPr>
            <a:spLocks noChangeShapeType="1"/>
          </p:cNvSpPr>
          <p:nvPr/>
        </p:nvSpPr>
        <p:spPr bwMode="auto">
          <a:xfrm>
            <a:off x="2005013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4823" name="Line 16"/>
          <p:cNvSpPr>
            <a:spLocks noChangeShapeType="1"/>
          </p:cNvSpPr>
          <p:nvPr/>
        </p:nvSpPr>
        <p:spPr bwMode="auto">
          <a:xfrm>
            <a:off x="7181850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4824" name="AutoShape 17"/>
          <p:cNvSpPr>
            <a:spLocks noChangeArrowheads="1"/>
          </p:cNvSpPr>
          <p:nvPr/>
        </p:nvSpPr>
        <p:spPr bwMode="auto">
          <a:xfrm rot="16200000" flipH="1">
            <a:off x="4409282" y="3615531"/>
            <a:ext cx="368300" cy="5176837"/>
          </a:xfrm>
          <a:prstGeom prst="parallelogram">
            <a:avLst>
              <a:gd name="adj" fmla="val 808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4825" name="AutoShape 18"/>
          <p:cNvSpPr>
            <a:spLocks noChangeArrowheads="1"/>
          </p:cNvSpPr>
          <p:nvPr/>
        </p:nvSpPr>
        <p:spPr bwMode="auto">
          <a:xfrm rot="16200000" flipH="1">
            <a:off x="4441825" y="1366838"/>
            <a:ext cx="303213" cy="5176837"/>
          </a:xfrm>
          <a:prstGeom prst="parallelogram">
            <a:avLst>
              <a:gd name="adj" fmla="val 7957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4826" name="AutoShape 19"/>
          <p:cNvSpPr>
            <a:spLocks noChangeArrowheads="1"/>
          </p:cNvSpPr>
          <p:nvPr/>
        </p:nvSpPr>
        <p:spPr bwMode="auto">
          <a:xfrm rot="5400000">
            <a:off x="4502150" y="2635250"/>
            <a:ext cx="182563" cy="1725613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4827" name="AutoShape 20"/>
          <p:cNvSpPr>
            <a:spLocks noChangeArrowheads="1"/>
          </p:cNvSpPr>
          <p:nvPr/>
        </p:nvSpPr>
        <p:spPr bwMode="auto">
          <a:xfrm rot="5400000">
            <a:off x="2775744" y="2451894"/>
            <a:ext cx="184150" cy="1725612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4828" name="AutoShape 54"/>
          <p:cNvSpPr>
            <a:spLocks/>
          </p:cNvSpPr>
          <p:nvPr/>
        </p:nvSpPr>
        <p:spPr bwMode="auto">
          <a:xfrm>
            <a:off x="1828800" y="3200400"/>
            <a:ext cx="76200" cy="838200"/>
          </a:xfrm>
          <a:prstGeom prst="leftBrace">
            <a:avLst>
              <a:gd name="adj1" fmla="val 91667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/>
          <a:p>
            <a:pPr algn="r" eaLnBrk="0" hangingPunct="0">
              <a:spcBef>
                <a:spcPct val="50000"/>
              </a:spcBef>
              <a:spcAft>
                <a:spcPts val="1000"/>
              </a:spcAft>
            </a:pPr>
            <a:endParaRPr lang="en-US" sz="1600" b="0" dirty="0">
              <a:solidFill>
                <a:srgbClr val="000000"/>
              </a:solidFill>
              <a:latin typeface="PMingLiU" charset="0"/>
            </a:endParaRPr>
          </a:p>
        </p:txBody>
      </p:sp>
      <p:sp>
        <p:nvSpPr>
          <p:cNvPr id="34829" name="AutoShape 55"/>
          <p:cNvSpPr>
            <a:spLocks/>
          </p:cNvSpPr>
          <p:nvPr/>
        </p:nvSpPr>
        <p:spPr bwMode="auto">
          <a:xfrm>
            <a:off x="1844675" y="4114800"/>
            <a:ext cx="76200" cy="1219200"/>
          </a:xfrm>
          <a:prstGeom prst="leftBrace">
            <a:avLst>
              <a:gd name="adj1" fmla="val 133333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/>
          <a:p>
            <a:pPr algn="r" eaLnBrk="0" hangingPunct="0">
              <a:spcBef>
                <a:spcPct val="50000"/>
              </a:spcBef>
              <a:spcAft>
                <a:spcPts val="1000"/>
              </a:spcAft>
            </a:pPr>
            <a:endParaRPr lang="en-US" sz="1600" b="0" dirty="0">
              <a:solidFill>
                <a:srgbClr val="000000"/>
              </a:solidFill>
              <a:latin typeface="PMingLiU" charset="0"/>
            </a:endParaRPr>
          </a:p>
        </p:txBody>
      </p:sp>
      <p:sp>
        <p:nvSpPr>
          <p:cNvPr id="34830" name="AutoShape 56"/>
          <p:cNvSpPr>
            <a:spLocks/>
          </p:cNvSpPr>
          <p:nvPr/>
        </p:nvSpPr>
        <p:spPr bwMode="auto">
          <a:xfrm>
            <a:off x="1846263" y="5486400"/>
            <a:ext cx="76200" cy="762000"/>
          </a:xfrm>
          <a:prstGeom prst="leftBrace">
            <a:avLst>
              <a:gd name="adj1" fmla="val 83333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/>
          <a:p>
            <a:pPr algn="r" eaLnBrk="0" hangingPunct="0">
              <a:spcBef>
                <a:spcPct val="50000"/>
              </a:spcBef>
              <a:spcAft>
                <a:spcPts val="1000"/>
              </a:spcAft>
            </a:pPr>
            <a:endParaRPr lang="en-US" sz="1600" b="0" dirty="0">
              <a:latin typeface="PMingLiU" charset="0"/>
            </a:endParaRPr>
          </a:p>
        </p:txBody>
      </p:sp>
      <p:sp>
        <p:nvSpPr>
          <p:cNvPr id="34831" name="AutoShape 65"/>
          <p:cNvSpPr>
            <a:spLocks noChangeArrowheads="1"/>
          </p:cNvSpPr>
          <p:nvPr/>
        </p:nvSpPr>
        <p:spPr bwMode="auto">
          <a:xfrm rot="5400000">
            <a:off x="6226969" y="2829719"/>
            <a:ext cx="184150" cy="1725612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4832" name="Line 74"/>
          <p:cNvSpPr>
            <a:spLocks noChangeShapeType="1"/>
          </p:cNvSpPr>
          <p:nvPr/>
        </p:nvSpPr>
        <p:spPr bwMode="auto">
          <a:xfrm flipH="1">
            <a:off x="5453063" y="2954338"/>
            <a:ext cx="0" cy="3422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4833" name="Line 83"/>
          <p:cNvSpPr>
            <a:spLocks noChangeShapeType="1"/>
          </p:cNvSpPr>
          <p:nvPr/>
        </p:nvSpPr>
        <p:spPr bwMode="auto">
          <a:xfrm>
            <a:off x="7543800" y="46482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4834" name="Text Box 84"/>
          <p:cNvSpPr txBox="1">
            <a:spLocks noChangeArrowheads="1"/>
          </p:cNvSpPr>
          <p:nvPr/>
        </p:nvSpPr>
        <p:spPr bwMode="auto">
          <a:xfrm>
            <a:off x="7558088" y="5268913"/>
            <a:ext cx="52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400" b="0">
                <a:latin typeface="Arial" charset="0"/>
              </a:rPr>
              <a:t>time</a:t>
            </a:r>
          </a:p>
        </p:txBody>
      </p:sp>
      <p:sp>
        <p:nvSpPr>
          <p:cNvPr id="34835" name="AutoShape 85"/>
          <p:cNvSpPr>
            <a:spLocks noChangeArrowheads="1"/>
          </p:cNvSpPr>
          <p:nvPr/>
        </p:nvSpPr>
        <p:spPr bwMode="auto">
          <a:xfrm rot="5400000">
            <a:off x="4341019" y="3202781"/>
            <a:ext cx="457200" cy="5176838"/>
          </a:xfrm>
          <a:prstGeom prst="parallelogram">
            <a:avLst>
              <a:gd name="adj" fmla="val 847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4836" name="Freeform 31"/>
          <p:cNvSpPr>
            <a:spLocks/>
          </p:cNvSpPr>
          <p:nvPr/>
        </p:nvSpPr>
        <p:spPr bwMode="auto">
          <a:xfrm>
            <a:off x="2289175" y="2185988"/>
            <a:ext cx="908050" cy="1587"/>
          </a:xfrm>
          <a:custGeom>
            <a:avLst/>
            <a:gdLst>
              <a:gd name="T0" fmla="*/ 2147483647 w 573"/>
              <a:gd name="T1" fmla="*/ 0 h 1587"/>
              <a:gd name="T2" fmla="*/ 2147483647 w 573"/>
              <a:gd name="T3" fmla="*/ 0 h 1587"/>
              <a:gd name="T4" fmla="*/ 0 w 573"/>
              <a:gd name="T5" fmla="*/ 0 h 1587"/>
              <a:gd name="T6" fmla="*/ 0 60000 65536"/>
              <a:gd name="T7" fmla="*/ 0 60000 65536"/>
              <a:gd name="T8" fmla="*/ 0 60000 65536"/>
              <a:gd name="T9" fmla="*/ 0 w 573"/>
              <a:gd name="T10" fmla="*/ 0 h 1587"/>
              <a:gd name="T11" fmla="*/ 573 w 57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3" h="1587">
                <a:moveTo>
                  <a:pt x="573" y="0"/>
                </a:moveTo>
                <a:lnTo>
                  <a:pt x="286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7" name="Freeform 36"/>
          <p:cNvSpPr>
            <a:spLocks/>
          </p:cNvSpPr>
          <p:nvPr/>
        </p:nvSpPr>
        <p:spPr bwMode="auto">
          <a:xfrm>
            <a:off x="5697538" y="2185988"/>
            <a:ext cx="1019175" cy="1587"/>
          </a:xfrm>
          <a:custGeom>
            <a:avLst/>
            <a:gdLst>
              <a:gd name="T0" fmla="*/ 0 w 643"/>
              <a:gd name="T1" fmla="*/ 0 h 1587"/>
              <a:gd name="T2" fmla="*/ 2147483647 w 643"/>
              <a:gd name="T3" fmla="*/ 0 h 1587"/>
              <a:gd name="T4" fmla="*/ 2147483647 w 643"/>
              <a:gd name="T5" fmla="*/ 0 h 1587"/>
              <a:gd name="T6" fmla="*/ 0 60000 65536"/>
              <a:gd name="T7" fmla="*/ 0 60000 65536"/>
              <a:gd name="T8" fmla="*/ 0 60000 65536"/>
              <a:gd name="T9" fmla="*/ 0 w 643"/>
              <a:gd name="T10" fmla="*/ 0 h 1587"/>
              <a:gd name="T11" fmla="*/ 643 w 64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3" h="1587">
                <a:moveTo>
                  <a:pt x="0" y="0"/>
                </a:moveTo>
                <a:lnTo>
                  <a:pt x="321" y="0"/>
                </a:lnTo>
                <a:lnTo>
                  <a:pt x="643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8" name="Line 54"/>
          <p:cNvSpPr>
            <a:spLocks noChangeShapeType="1"/>
          </p:cNvSpPr>
          <p:nvPr/>
        </p:nvSpPr>
        <p:spPr bwMode="auto">
          <a:xfrm>
            <a:off x="2359025" y="2205038"/>
            <a:ext cx="912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4839" name="Line 56"/>
          <p:cNvSpPr>
            <a:spLocks noChangeShapeType="1"/>
          </p:cNvSpPr>
          <p:nvPr/>
        </p:nvSpPr>
        <p:spPr bwMode="auto">
          <a:xfrm>
            <a:off x="5783263" y="2205038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pic>
        <p:nvPicPr>
          <p:cNvPr id="3484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1831975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3" y="1828800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42" name="Rectangle 92"/>
          <p:cNvSpPr>
            <a:spLocks noChangeArrowheads="1"/>
          </p:cNvSpPr>
          <p:nvPr/>
        </p:nvSpPr>
        <p:spPr bwMode="auto">
          <a:xfrm>
            <a:off x="3505200" y="20224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3" name="Rectangle 93"/>
          <p:cNvSpPr>
            <a:spLocks noChangeArrowheads="1"/>
          </p:cNvSpPr>
          <p:nvPr/>
        </p:nvSpPr>
        <p:spPr bwMode="auto">
          <a:xfrm>
            <a:off x="5181600" y="20574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4" name="Line 56"/>
          <p:cNvSpPr>
            <a:spLocks noChangeShapeType="1"/>
          </p:cNvSpPr>
          <p:nvPr/>
        </p:nvSpPr>
        <p:spPr bwMode="auto">
          <a:xfrm>
            <a:off x="4116388" y="2209800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73163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Timing in Circuit Switching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0401" y="3186359"/>
            <a:ext cx="1625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Circuit            </a:t>
            </a:r>
            <a:br>
              <a:rPr lang="en-US" dirty="0"/>
            </a:br>
            <a:r>
              <a:rPr lang="en-US" dirty="0"/>
              <a:t>Establishment 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401" y="4439922"/>
            <a:ext cx="153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Transfer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573713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Circuit</a:t>
            </a:r>
          </a:p>
          <a:p>
            <a:pPr algn="r"/>
            <a:r>
              <a:rPr lang="en-US" dirty="0" smtClean="0"/>
              <a:t>Tear-down</a:t>
            </a:r>
            <a:endParaRPr lang="en-US" dirty="0"/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657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/>
      <p:bldP spid="34824" grpId="0" animBg="1"/>
      <p:bldP spid="34825" grpId="0" animBg="1"/>
      <p:bldP spid="34826" grpId="0" animBg="1"/>
      <p:bldP spid="34828" grpId="0" animBg="1"/>
      <p:bldP spid="34829" grpId="0" animBg="1"/>
      <p:bldP spid="34830" grpId="0" animBg="1"/>
      <p:bldP spid="34831" grpId="0" animBg="1"/>
      <p:bldP spid="34835" grpId="0" animBg="1"/>
      <p:bldP spid="2" grpId="0"/>
      <p:bldP spid="3" grpId="0"/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Circuit switching: pros and cons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Pros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guaranteed performance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fast transfer (once circuit is established)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Cons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248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0"/>
          <p:cNvSpPr>
            <a:spLocks noChangeArrowheads="1"/>
          </p:cNvSpPr>
          <p:nvPr/>
        </p:nvSpPr>
        <p:spPr bwMode="auto">
          <a:xfrm>
            <a:off x="3151188" y="35194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2" name="Rectangle 11"/>
          <p:cNvSpPr>
            <a:spLocks noChangeArrowheads="1"/>
          </p:cNvSpPr>
          <p:nvPr/>
        </p:nvSpPr>
        <p:spPr bwMode="auto">
          <a:xfrm>
            <a:off x="1234720" y="38115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3" name="Rectangle 12"/>
          <p:cNvSpPr>
            <a:spLocks noChangeArrowheads="1"/>
          </p:cNvSpPr>
          <p:nvPr/>
        </p:nvSpPr>
        <p:spPr bwMode="auto">
          <a:xfrm>
            <a:off x="3151188" y="42560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4" name="AutoShape 13"/>
          <p:cNvSpPr>
            <a:spLocks noChangeArrowheads="1"/>
          </p:cNvSpPr>
          <p:nvPr/>
        </p:nvSpPr>
        <p:spPr bwMode="auto">
          <a:xfrm rot="5400000">
            <a:off x="3714750" y="2401888"/>
            <a:ext cx="1766887" cy="5176838"/>
          </a:xfrm>
          <a:prstGeom prst="parallelogram">
            <a:avLst>
              <a:gd name="adj" fmla="val 25000"/>
            </a:avLst>
          </a:prstGeom>
          <a:solidFill>
            <a:srgbClr val="C1CE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1974" tIns="45988" rIns="91974" bIns="45988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en-US" altLang="zh-TW" sz="2400" b="0" i="1" dirty="0">
                <a:latin typeface="Arial" charset="0"/>
                <a:ea typeface="PMingLiU" charset="0"/>
                <a:cs typeface="PMingLiU" charset="0"/>
              </a:rPr>
              <a:t>Information</a:t>
            </a:r>
          </a:p>
        </p:txBody>
      </p:sp>
      <p:sp>
        <p:nvSpPr>
          <p:cNvPr id="35845" name="Line 16"/>
          <p:cNvSpPr>
            <a:spLocks noChangeShapeType="1"/>
          </p:cNvSpPr>
          <p:nvPr/>
        </p:nvSpPr>
        <p:spPr bwMode="auto">
          <a:xfrm>
            <a:off x="7181850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5846" name="AutoShape 17"/>
          <p:cNvSpPr>
            <a:spLocks noChangeArrowheads="1"/>
          </p:cNvSpPr>
          <p:nvPr/>
        </p:nvSpPr>
        <p:spPr bwMode="auto">
          <a:xfrm rot="16200000" flipH="1">
            <a:off x="4409282" y="3615531"/>
            <a:ext cx="368300" cy="5176837"/>
          </a:xfrm>
          <a:prstGeom prst="parallelogram">
            <a:avLst>
              <a:gd name="adj" fmla="val 808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5847" name="AutoShape 18"/>
          <p:cNvSpPr>
            <a:spLocks noChangeArrowheads="1"/>
          </p:cNvSpPr>
          <p:nvPr/>
        </p:nvSpPr>
        <p:spPr bwMode="auto">
          <a:xfrm rot="16200000" flipH="1">
            <a:off x="4441825" y="1366838"/>
            <a:ext cx="303213" cy="5176837"/>
          </a:xfrm>
          <a:prstGeom prst="parallelogram">
            <a:avLst>
              <a:gd name="adj" fmla="val 7957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5848" name="AutoShape 19"/>
          <p:cNvSpPr>
            <a:spLocks noChangeArrowheads="1"/>
          </p:cNvSpPr>
          <p:nvPr/>
        </p:nvSpPr>
        <p:spPr bwMode="auto">
          <a:xfrm rot="5400000">
            <a:off x="4502150" y="2635250"/>
            <a:ext cx="182563" cy="1725613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5849" name="AutoShape 20"/>
          <p:cNvSpPr>
            <a:spLocks noChangeArrowheads="1"/>
          </p:cNvSpPr>
          <p:nvPr/>
        </p:nvSpPr>
        <p:spPr bwMode="auto">
          <a:xfrm rot="5400000">
            <a:off x="2775744" y="2451894"/>
            <a:ext cx="184150" cy="1725612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5853" name="AutoShape 65"/>
          <p:cNvSpPr>
            <a:spLocks noChangeArrowheads="1"/>
          </p:cNvSpPr>
          <p:nvPr/>
        </p:nvSpPr>
        <p:spPr bwMode="auto">
          <a:xfrm rot="5400000">
            <a:off x="6226969" y="2829719"/>
            <a:ext cx="184150" cy="1725612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5854" name="Line 83"/>
          <p:cNvSpPr>
            <a:spLocks noChangeShapeType="1"/>
          </p:cNvSpPr>
          <p:nvPr/>
        </p:nvSpPr>
        <p:spPr bwMode="auto">
          <a:xfrm>
            <a:off x="7543800" y="46482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5855" name="Text Box 84"/>
          <p:cNvSpPr txBox="1">
            <a:spLocks noChangeArrowheads="1"/>
          </p:cNvSpPr>
          <p:nvPr/>
        </p:nvSpPr>
        <p:spPr bwMode="auto">
          <a:xfrm>
            <a:off x="7558088" y="5268913"/>
            <a:ext cx="52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400" b="0">
                <a:latin typeface="Arial" charset="0"/>
              </a:rPr>
              <a:t>time</a:t>
            </a:r>
          </a:p>
        </p:txBody>
      </p:sp>
      <p:sp>
        <p:nvSpPr>
          <p:cNvPr id="35856" name="AutoShape 85"/>
          <p:cNvSpPr>
            <a:spLocks noChangeArrowheads="1"/>
          </p:cNvSpPr>
          <p:nvPr/>
        </p:nvSpPr>
        <p:spPr bwMode="auto">
          <a:xfrm rot="5400000">
            <a:off x="4341019" y="3202781"/>
            <a:ext cx="457200" cy="5176838"/>
          </a:xfrm>
          <a:prstGeom prst="parallelogram">
            <a:avLst>
              <a:gd name="adj" fmla="val 847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5857" name="Freeform 31"/>
          <p:cNvSpPr>
            <a:spLocks/>
          </p:cNvSpPr>
          <p:nvPr/>
        </p:nvSpPr>
        <p:spPr bwMode="auto">
          <a:xfrm>
            <a:off x="2289175" y="2185988"/>
            <a:ext cx="908050" cy="1587"/>
          </a:xfrm>
          <a:custGeom>
            <a:avLst/>
            <a:gdLst>
              <a:gd name="T0" fmla="*/ 2147483647 w 573"/>
              <a:gd name="T1" fmla="*/ 0 h 1587"/>
              <a:gd name="T2" fmla="*/ 2147483647 w 573"/>
              <a:gd name="T3" fmla="*/ 0 h 1587"/>
              <a:gd name="T4" fmla="*/ 0 w 573"/>
              <a:gd name="T5" fmla="*/ 0 h 1587"/>
              <a:gd name="T6" fmla="*/ 0 60000 65536"/>
              <a:gd name="T7" fmla="*/ 0 60000 65536"/>
              <a:gd name="T8" fmla="*/ 0 60000 65536"/>
              <a:gd name="T9" fmla="*/ 0 w 573"/>
              <a:gd name="T10" fmla="*/ 0 h 1587"/>
              <a:gd name="T11" fmla="*/ 573 w 57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3" h="1587">
                <a:moveTo>
                  <a:pt x="573" y="0"/>
                </a:moveTo>
                <a:lnTo>
                  <a:pt x="286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8" name="Freeform 36"/>
          <p:cNvSpPr>
            <a:spLocks/>
          </p:cNvSpPr>
          <p:nvPr/>
        </p:nvSpPr>
        <p:spPr bwMode="auto">
          <a:xfrm>
            <a:off x="5697538" y="2185988"/>
            <a:ext cx="1019175" cy="1587"/>
          </a:xfrm>
          <a:custGeom>
            <a:avLst/>
            <a:gdLst>
              <a:gd name="T0" fmla="*/ 0 w 643"/>
              <a:gd name="T1" fmla="*/ 0 h 1587"/>
              <a:gd name="T2" fmla="*/ 2147483647 w 643"/>
              <a:gd name="T3" fmla="*/ 0 h 1587"/>
              <a:gd name="T4" fmla="*/ 2147483647 w 643"/>
              <a:gd name="T5" fmla="*/ 0 h 1587"/>
              <a:gd name="T6" fmla="*/ 0 60000 65536"/>
              <a:gd name="T7" fmla="*/ 0 60000 65536"/>
              <a:gd name="T8" fmla="*/ 0 60000 65536"/>
              <a:gd name="T9" fmla="*/ 0 w 643"/>
              <a:gd name="T10" fmla="*/ 0 h 1587"/>
              <a:gd name="T11" fmla="*/ 643 w 64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3" h="1587">
                <a:moveTo>
                  <a:pt x="0" y="0"/>
                </a:moveTo>
                <a:lnTo>
                  <a:pt x="321" y="0"/>
                </a:lnTo>
                <a:lnTo>
                  <a:pt x="643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9" name="Line 54"/>
          <p:cNvSpPr>
            <a:spLocks noChangeShapeType="1"/>
          </p:cNvSpPr>
          <p:nvPr/>
        </p:nvSpPr>
        <p:spPr bwMode="auto">
          <a:xfrm>
            <a:off x="2359025" y="2205038"/>
            <a:ext cx="912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5860" name="Line 56"/>
          <p:cNvSpPr>
            <a:spLocks noChangeShapeType="1"/>
          </p:cNvSpPr>
          <p:nvPr/>
        </p:nvSpPr>
        <p:spPr bwMode="auto">
          <a:xfrm>
            <a:off x="5783263" y="2205038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pic>
        <p:nvPicPr>
          <p:cNvPr id="3586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1831975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3" y="1828800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63" name="Rectangle 92"/>
          <p:cNvSpPr>
            <a:spLocks noChangeArrowheads="1"/>
          </p:cNvSpPr>
          <p:nvPr/>
        </p:nvSpPr>
        <p:spPr bwMode="auto">
          <a:xfrm>
            <a:off x="3505200" y="20224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4" name="Rectangle 93"/>
          <p:cNvSpPr>
            <a:spLocks noChangeArrowheads="1"/>
          </p:cNvSpPr>
          <p:nvPr/>
        </p:nvSpPr>
        <p:spPr bwMode="auto">
          <a:xfrm>
            <a:off x="5181600" y="20574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5" name="Line 56"/>
          <p:cNvSpPr>
            <a:spLocks noChangeShapeType="1"/>
          </p:cNvSpPr>
          <p:nvPr/>
        </p:nvSpPr>
        <p:spPr bwMode="auto">
          <a:xfrm>
            <a:off x="4116388" y="2209800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1" name="AutoShape 13"/>
          <p:cNvSpPr>
            <a:spLocks noChangeArrowheads="1"/>
          </p:cNvSpPr>
          <p:nvPr/>
        </p:nvSpPr>
        <p:spPr bwMode="auto">
          <a:xfrm rot="5400000">
            <a:off x="4036219" y="2135981"/>
            <a:ext cx="1066800" cy="5176838"/>
          </a:xfrm>
          <a:prstGeom prst="parallelogram">
            <a:avLst>
              <a:gd name="adj" fmla="val 4540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1974" tIns="45988" rIns="91974" bIns="45988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endParaRPr lang="en-US" altLang="zh-TW" sz="2400" b="0" i="1">
              <a:solidFill>
                <a:srgbClr val="000000"/>
              </a:solidFill>
              <a:latin typeface="Arial" charset="0"/>
              <a:ea typeface="PMingLiU" charset="0"/>
              <a:cs typeface="PMingLiU" charset="0"/>
            </a:endParaRPr>
          </a:p>
        </p:txBody>
      </p:sp>
      <p:sp>
        <p:nvSpPr>
          <p:cNvPr id="32" name="AutoShape 13"/>
          <p:cNvSpPr>
            <a:spLocks noChangeArrowheads="1"/>
          </p:cNvSpPr>
          <p:nvPr/>
        </p:nvSpPr>
        <p:spPr bwMode="auto">
          <a:xfrm rot="5400000">
            <a:off x="4188619" y="2669381"/>
            <a:ext cx="762000" cy="5176838"/>
          </a:xfrm>
          <a:prstGeom prst="parallelogram">
            <a:avLst>
              <a:gd name="adj" fmla="val 6207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1974" tIns="45988" rIns="91974" bIns="45988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endParaRPr lang="en-US" altLang="zh-TW" sz="2400" b="0" i="1">
              <a:solidFill>
                <a:srgbClr val="000000"/>
              </a:solidFill>
              <a:latin typeface="Arial" charset="0"/>
              <a:ea typeface="PMingLiU" charset="0"/>
              <a:cs typeface="PMingLiU" charset="0"/>
            </a:endParaRPr>
          </a:p>
        </p:txBody>
      </p:sp>
      <p:sp>
        <p:nvSpPr>
          <p:cNvPr id="35868" name="Line 15"/>
          <p:cNvSpPr>
            <a:spLocks noChangeShapeType="1"/>
          </p:cNvSpPr>
          <p:nvPr/>
        </p:nvSpPr>
        <p:spPr bwMode="auto">
          <a:xfrm>
            <a:off x="2005013" y="2787650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5869" name="Line 14"/>
          <p:cNvSpPr>
            <a:spLocks noChangeShapeType="1"/>
          </p:cNvSpPr>
          <p:nvPr/>
        </p:nvSpPr>
        <p:spPr bwMode="auto">
          <a:xfrm>
            <a:off x="3729038" y="2967038"/>
            <a:ext cx="3175" cy="3365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5870" name="Line 74"/>
          <p:cNvSpPr>
            <a:spLocks noChangeShapeType="1"/>
          </p:cNvSpPr>
          <p:nvPr/>
        </p:nvSpPr>
        <p:spPr bwMode="auto">
          <a:xfrm flipH="1">
            <a:off x="5453063" y="2954338"/>
            <a:ext cx="0" cy="3422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58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Timing in Circuit Switching</a:t>
            </a:r>
          </a:p>
        </p:txBody>
      </p:sp>
      <p:sp>
        <p:nvSpPr>
          <p:cNvPr id="33" name="AutoShape 54"/>
          <p:cNvSpPr>
            <a:spLocks/>
          </p:cNvSpPr>
          <p:nvPr/>
        </p:nvSpPr>
        <p:spPr bwMode="auto">
          <a:xfrm>
            <a:off x="1881275" y="3200400"/>
            <a:ext cx="76200" cy="838200"/>
          </a:xfrm>
          <a:prstGeom prst="leftBrace">
            <a:avLst>
              <a:gd name="adj1" fmla="val 91667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/>
          <a:p>
            <a:pPr algn="r" eaLnBrk="0" hangingPunct="0">
              <a:spcBef>
                <a:spcPct val="50000"/>
              </a:spcBef>
              <a:spcAft>
                <a:spcPts val="1000"/>
              </a:spcAft>
            </a:pPr>
            <a:endParaRPr lang="en-US" sz="1600" b="0" dirty="0">
              <a:solidFill>
                <a:srgbClr val="000000"/>
              </a:solidFill>
              <a:latin typeface="PMingLiU" charset="0"/>
            </a:endParaRPr>
          </a:p>
        </p:txBody>
      </p:sp>
      <p:sp>
        <p:nvSpPr>
          <p:cNvPr id="34" name="AutoShape 55"/>
          <p:cNvSpPr>
            <a:spLocks/>
          </p:cNvSpPr>
          <p:nvPr/>
        </p:nvSpPr>
        <p:spPr bwMode="auto">
          <a:xfrm>
            <a:off x="1897150" y="4114800"/>
            <a:ext cx="76200" cy="1219200"/>
          </a:xfrm>
          <a:prstGeom prst="leftBrace">
            <a:avLst>
              <a:gd name="adj1" fmla="val 133333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/>
          <a:p>
            <a:pPr algn="r" eaLnBrk="0" hangingPunct="0">
              <a:spcBef>
                <a:spcPct val="50000"/>
              </a:spcBef>
              <a:spcAft>
                <a:spcPts val="1000"/>
              </a:spcAft>
            </a:pPr>
            <a:endParaRPr lang="en-US" sz="1600" b="0" dirty="0">
              <a:solidFill>
                <a:srgbClr val="000000"/>
              </a:solidFill>
              <a:latin typeface="PMingLiU" charset="0"/>
            </a:endParaRPr>
          </a:p>
        </p:txBody>
      </p:sp>
      <p:sp>
        <p:nvSpPr>
          <p:cNvPr id="35" name="AutoShape 56"/>
          <p:cNvSpPr>
            <a:spLocks/>
          </p:cNvSpPr>
          <p:nvPr/>
        </p:nvSpPr>
        <p:spPr bwMode="auto">
          <a:xfrm>
            <a:off x="1898738" y="5486400"/>
            <a:ext cx="76200" cy="762000"/>
          </a:xfrm>
          <a:prstGeom prst="leftBrace">
            <a:avLst>
              <a:gd name="adj1" fmla="val 83333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/>
          <a:p>
            <a:pPr algn="r" eaLnBrk="0" hangingPunct="0">
              <a:spcBef>
                <a:spcPct val="50000"/>
              </a:spcBef>
              <a:spcAft>
                <a:spcPts val="1000"/>
              </a:spcAft>
            </a:pPr>
            <a:endParaRPr lang="en-US" sz="1600" b="0" dirty="0">
              <a:latin typeface="PMingLiU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2876" y="3186359"/>
            <a:ext cx="1625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Circuit            </a:t>
            </a:r>
            <a:br>
              <a:rPr lang="en-US" dirty="0"/>
            </a:br>
            <a:r>
              <a:rPr lang="en-US" dirty="0"/>
              <a:t>Establishment 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72876" y="4439922"/>
            <a:ext cx="153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Transfer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09675" y="5573713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Circuit</a:t>
            </a:r>
          </a:p>
          <a:p>
            <a:pPr algn="r"/>
            <a:r>
              <a:rPr lang="en-US" dirty="0" smtClean="0"/>
              <a:t>Tear-down</a:t>
            </a:r>
            <a:endParaRPr lang="en-US" dirty="0"/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772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Circuit switching: pros and cons</a:t>
            </a:r>
          </a:p>
        </p:txBody>
      </p:sp>
      <p:sp>
        <p:nvSpPr>
          <p:cNvPr id="73730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Pros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guaranteed performance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fast transfer (once circuit is established)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Cons</a:t>
            </a:r>
          </a:p>
          <a:p>
            <a:pPr lvl="1"/>
            <a:r>
              <a:rPr lang="en-US" b="1" dirty="0">
                <a:latin typeface="Arial" charset="0"/>
                <a:ea typeface="ＭＳ Ｐゴシック" charset="0"/>
              </a:rPr>
              <a:t>wastes bandwidth if traffic is “</a:t>
            </a:r>
            <a:r>
              <a:rPr lang="en-US" altLang="ja-JP" b="1" dirty="0" err="1">
                <a:latin typeface="Arial" charset="0"/>
                <a:ea typeface="ＭＳ Ｐゴシック" charset="0"/>
              </a:rPr>
              <a:t>bursty</a:t>
            </a:r>
            <a:r>
              <a:rPr lang="en-US" b="1" dirty="0">
                <a:latin typeface="Arial" charset="0"/>
                <a:ea typeface="ＭＳ Ｐゴシック" charset="0"/>
              </a:rPr>
              <a:t>”</a:t>
            </a:r>
            <a:endParaRPr lang="en-US" altLang="ja-JP" b="1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163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AutoShape 13"/>
          <p:cNvSpPr>
            <a:spLocks noChangeArrowheads="1"/>
          </p:cNvSpPr>
          <p:nvPr/>
        </p:nvSpPr>
        <p:spPr bwMode="auto">
          <a:xfrm rot="5400000">
            <a:off x="3714750" y="2401888"/>
            <a:ext cx="1766887" cy="5176838"/>
          </a:xfrm>
          <a:prstGeom prst="parallelogram">
            <a:avLst>
              <a:gd name="adj" fmla="val 25000"/>
            </a:avLst>
          </a:prstGeom>
          <a:solidFill>
            <a:srgbClr val="C1CE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1974" tIns="45988" rIns="91974" bIns="45988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en-US" altLang="zh-TW" sz="2400" b="0" i="1">
                <a:solidFill>
                  <a:srgbClr val="000000"/>
                </a:solidFill>
                <a:latin typeface="Arial" charset="0"/>
                <a:ea typeface="PMingLiU" charset="0"/>
                <a:cs typeface="PMingLiU" charset="0"/>
              </a:rPr>
              <a:t>Information</a:t>
            </a:r>
          </a:p>
        </p:txBody>
      </p:sp>
      <p:sp>
        <p:nvSpPr>
          <p:cNvPr id="36869" name="Line 14"/>
          <p:cNvSpPr>
            <a:spLocks noChangeShapeType="1"/>
          </p:cNvSpPr>
          <p:nvPr/>
        </p:nvSpPr>
        <p:spPr bwMode="auto">
          <a:xfrm>
            <a:off x="3729038" y="2967038"/>
            <a:ext cx="3175" cy="3365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6870" name="Line 15"/>
          <p:cNvSpPr>
            <a:spLocks noChangeShapeType="1"/>
          </p:cNvSpPr>
          <p:nvPr/>
        </p:nvSpPr>
        <p:spPr bwMode="auto">
          <a:xfrm>
            <a:off x="2005013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6871" name="Line 16"/>
          <p:cNvSpPr>
            <a:spLocks noChangeShapeType="1"/>
          </p:cNvSpPr>
          <p:nvPr/>
        </p:nvSpPr>
        <p:spPr bwMode="auto">
          <a:xfrm>
            <a:off x="7181850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6872" name="AutoShape 17"/>
          <p:cNvSpPr>
            <a:spLocks noChangeArrowheads="1"/>
          </p:cNvSpPr>
          <p:nvPr/>
        </p:nvSpPr>
        <p:spPr bwMode="auto">
          <a:xfrm rot="16200000" flipH="1">
            <a:off x="4409282" y="3615531"/>
            <a:ext cx="368300" cy="5176837"/>
          </a:xfrm>
          <a:prstGeom prst="parallelogram">
            <a:avLst>
              <a:gd name="adj" fmla="val 808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6873" name="AutoShape 18"/>
          <p:cNvSpPr>
            <a:spLocks noChangeArrowheads="1"/>
          </p:cNvSpPr>
          <p:nvPr/>
        </p:nvSpPr>
        <p:spPr bwMode="auto">
          <a:xfrm rot="16200000" flipH="1">
            <a:off x="4441825" y="1366838"/>
            <a:ext cx="303213" cy="5176837"/>
          </a:xfrm>
          <a:prstGeom prst="parallelogram">
            <a:avLst>
              <a:gd name="adj" fmla="val 7957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6874" name="AutoShape 19"/>
          <p:cNvSpPr>
            <a:spLocks noChangeArrowheads="1"/>
          </p:cNvSpPr>
          <p:nvPr/>
        </p:nvSpPr>
        <p:spPr bwMode="auto">
          <a:xfrm rot="5400000">
            <a:off x="4502150" y="2635250"/>
            <a:ext cx="182563" cy="1725613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6875" name="AutoShape 20"/>
          <p:cNvSpPr>
            <a:spLocks noChangeArrowheads="1"/>
          </p:cNvSpPr>
          <p:nvPr/>
        </p:nvSpPr>
        <p:spPr bwMode="auto">
          <a:xfrm rot="5400000">
            <a:off x="2775744" y="2451894"/>
            <a:ext cx="184150" cy="1725612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6879" name="AutoShape 65"/>
          <p:cNvSpPr>
            <a:spLocks noChangeArrowheads="1"/>
          </p:cNvSpPr>
          <p:nvPr/>
        </p:nvSpPr>
        <p:spPr bwMode="auto">
          <a:xfrm rot="5400000">
            <a:off x="6226969" y="2829719"/>
            <a:ext cx="184150" cy="1725612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6880" name="Line 74"/>
          <p:cNvSpPr>
            <a:spLocks noChangeShapeType="1"/>
          </p:cNvSpPr>
          <p:nvPr/>
        </p:nvSpPr>
        <p:spPr bwMode="auto">
          <a:xfrm flipH="1">
            <a:off x="5453063" y="2954338"/>
            <a:ext cx="0" cy="3422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6881" name="Line 83"/>
          <p:cNvSpPr>
            <a:spLocks noChangeShapeType="1"/>
          </p:cNvSpPr>
          <p:nvPr/>
        </p:nvSpPr>
        <p:spPr bwMode="auto">
          <a:xfrm>
            <a:off x="7543800" y="46482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882" name="Text Box 84"/>
          <p:cNvSpPr txBox="1">
            <a:spLocks noChangeArrowheads="1"/>
          </p:cNvSpPr>
          <p:nvPr/>
        </p:nvSpPr>
        <p:spPr bwMode="auto">
          <a:xfrm>
            <a:off x="7558088" y="5268913"/>
            <a:ext cx="52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400" b="0">
                <a:latin typeface="Arial" charset="0"/>
              </a:rPr>
              <a:t>time</a:t>
            </a:r>
          </a:p>
        </p:txBody>
      </p:sp>
      <p:sp>
        <p:nvSpPr>
          <p:cNvPr id="36883" name="AutoShape 85"/>
          <p:cNvSpPr>
            <a:spLocks noChangeArrowheads="1"/>
          </p:cNvSpPr>
          <p:nvPr/>
        </p:nvSpPr>
        <p:spPr bwMode="auto">
          <a:xfrm rot="5400000">
            <a:off x="4341019" y="3202781"/>
            <a:ext cx="457200" cy="5176838"/>
          </a:xfrm>
          <a:prstGeom prst="parallelogram">
            <a:avLst>
              <a:gd name="adj" fmla="val 847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6884" name="Freeform 31"/>
          <p:cNvSpPr>
            <a:spLocks/>
          </p:cNvSpPr>
          <p:nvPr/>
        </p:nvSpPr>
        <p:spPr bwMode="auto">
          <a:xfrm>
            <a:off x="2289175" y="2185988"/>
            <a:ext cx="908050" cy="1587"/>
          </a:xfrm>
          <a:custGeom>
            <a:avLst/>
            <a:gdLst>
              <a:gd name="T0" fmla="*/ 2147483647 w 573"/>
              <a:gd name="T1" fmla="*/ 0 h 1587"/>
              <a:gd name="T2" fmla="*/ 2147483647 w 573"/>
              <a:gd name="T3" fmla="*/ 0 h 1587"/>
              <a:gd name="T4" fmla="*/ 0 w 573"/>
              <a:gd name="T5" fmla="*/ 0 h 1587"/>
              <a:gd name="T6" fmla="*/ 0 60000 65536"/>
              <a:gd name="T7" fmla="*/ 0 60000 65536"/>
              <a:gd name="T8" fmla="*/ 0 60000 65536"/>
              <a:gd name="T9" fmla="*/ 0 w 573"/>
              <a:gd name="T10" fmla="*/ 0 h 1587"/>
              <a:gd name="T11" fmla="*/ 573 w 57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3" h="1587">
                <a:moveTo>
                  <a:pt x="573" y="0"/>
                </a:moveTo>
                <a:lnTo>
                  <a:pt x="286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5" name="Freeform 36"/>
          <p:cNvSpPr>
            <a:spLocks/>
          </p:cNvSpPr>
          <p:nvPr/>
        </p:nvSpPr>
        <p:spPr bwMode="auto">
          <a:xfrm>
            <a:off x="5697538" y="2185988"/>
            <a:ext cx="1019175" cy="1587"/>
          </a:xfrm>
          <a:custGeom>
            <a:avLst/>
            <a:gdLst>
              <a:gd name="T0" fmla="*/ 0 w 643"/>
              <a:gd name="T1" fmla="*/ 0 h 1587"/>
              <a:gd name="T2" fmla="*/ 2147483647 w 643"/>
              <a:gd name="T3" fmla="*/ 0 h 1587"/>
              <a:gd name="T4" fmla="*/ 2147483647 w 643"/>
              <a:gd name="T5" fmla="*/ 0 h 1587"/>
              <a:gd name="T6" fmla="*/ 0 60000 65536"/>
              <a:gd name="T7" fmla="*/ 0 60000 65536"/>
              <a:gd name="T8" fmla="*/ 0 60000 65536"/>
              <a:gd name="T9" fmla="*/ 0 w 643"/>
              <a:gd name="T10" fmla="*/ 0 h 1587"/>
              <a:gd name="T11" fmla="*/ 643 w 64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3" h="1587">
                <a:moveTo>
                  <a:pt x="0" y="0"/>
                </a:moveTo>
                <a:lnTo>
                  <a:pt x="321" y="0"/>
                </a:lnTo>
                <a:lnTo>
                  <a:pt x="643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6" name="Line 54"/>
          <p:cNvSpPr>
            <a:spLocks noChangeShapeType="1"/>
          </p:cNvSpPr>
          <p:nvPr/>
        </p:nvSpPr>
        <p:spPr bwMode="auto">
          <a:xfrm>
            <a:off x="2359025" y="2205038"/>
            <a:ext cx="912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6887" name="Line 56"/>
          <p:cNvSpPr>
            <a:spLocks noChangeShapeType="1"/>
          </p:cNvSpPr>
          <p:nvPr/>
        </p:nvSpPr>
        <p:spPr bwMode="auto">
          <a:xfrm>
            <a:off x="5783263" y="2205038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pic>
        <p:nvPicPr>
          <p:cNvPr id="3688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1831975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3" y="1828800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90" name="Rectangle 92"/>
          <p:cNvSpPr>
            <a:spLocks noChangeArrowheads="1"/>
          </p:cNvSpPr>
          <p:nvPr/>
        </p:nvSpPr>
        <p:spPr bwMode="auto">
          <a:xfrm>
            <a:off x="3505200" y="20224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91" name="Rectangle 93"/>
          <p:cNvSpPr>
            <a:spLocks noChangeArrowheads="1"/>
          </p:cNvSpPr>
          <p:nvPr/>
        </p:nvSpPr>
        <p:spPr bwMode="auto">
          <a:xfrm>
            <a:off x="5181600" y="20574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92" name="Line 56"/>
          <p:cNvSpPr>
            <a:spLocks noChangeShapeType="1"/>
          </p:cNvSpPr>
          <p:nvPr/>
        </p:nvSpPr>
        <p:spPr bwMode="auto">
          <a:xfrm>
            <a:off x="4116388" y="2209800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68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Timing in Circuit Switching</a:t>
            </a:r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1066800" y="38115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AutoShape 54"/>
          <p:cNvSpPr>
            <a:spLocks/>
          </p:cNvSpPr>
          <p:nvPr/>
        </p:nvSpPr>
        <p:spPr bwMode="auto">
          <a:xfrm>
            <a:off x="1828800" y="3200400"/>
            <a:ext cx="76200" cy="838200"/>
          </a:xfrm>
          <a:prstGeom prst="leftBrace">
            <a:avLst>
              <a:gd name="adj1" fmla="val 91667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/>
          <a:p>
            <a:pPr algn="r" eaLnBrk="0" hangingPunct="0">
              <a:spcBef>
                <a:spcPct val="50000"/>
              </a:spcBef>
              <a:spcAft>
                <a:spcPts val="1000"/>
              </a:spcAft>
            </a:pPr>
            <a:endParaRPr lang="en-US" sz="1600" b="0" dirty="0">
              <a:solidFill>
                <a:srgbClr val="000000"/>
              </a:solidFill>
              <a:latin typeface="PMingLiU" charset="0"/>
            </a:endParaRPr>
          </a:p>
        </p:txBody>
      </p:sp>
      <p:sp>
        <p:nvSpPr>
          <p:cNvPr id="33" name="AutoShape 55"/>
          <p:cNvSpPr>
            <a:spLocks/>
          </p:cNvSpPr>
          <p:nvPr/>
        </p:nvSpPr>
        <p:spPr bwMode="auto">
          <a:xfrm>
            <a:off x="1844675" y="4114800"/>
            <a:ext cx="76200" cy="1219200"/>
          </a:xfrm>
          <a:prstGeom prst="leftBrace">
            <a:avLst>
              <a:gd name="adj1" fmla="val 133333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/>
          <a:p>
            <a:pPr algn="r" eaLnBrk="0" hangingPunct="0">
              <a:spcBef>
                <a:spcPct val="50000"/>
              </a:spcBef>
              <a:spcAft>
                <a:spcPts val="1000"/>
              </a:spcAft>
            </a:pPr>
            <a:endParaRPr lang="en-US" sz="1600" b="0" dirty="0">
              <a:solidFill>
                <a:srgbClr val="000000"/>
              </a:solidFill>
              <a:latin typeface="PMingLiU" charset="0"/>
            </a:endParaRPr>
          </a:p>
        </p:txBody>
      </p:sp>
      <p:sp>
        <p:nvSpPr>
          <p:cNvPr id="34" name="AutoShape 56"/>
          <p:cNvSpPr>
            <a:spLocks/>
          </p:cNvSpPr>
          <p:nvPr/>
        </p:nvSpPr>
        <p:spPr bwMode="auto">
          <a:xfrm>
            <a:off x="1846263" y="5486400"/>
            <a:ext cx="76200" cy="762000"/>
          </a:xfrm>
          <a:prstGeom prst="leftBrace">
            <a:avLst>
              <a:gd name="adj1" fmla="val 83333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/>
          <a:p>
            <a:pPr algn="r" eaLnBrk="0" hangingPunct="0">
              <a:spcBef>
                <a:spcPct val="50000"/>
              </a:spcBef>
              <a:spcAft>
                <a:spcPts val="1000"/>
              </a:spcAft>
            </a:pPr>
            <a:endParaRPr lang="en-US" sz="1600" b="0" dirty="0">
              <a:latin typeface="PMingLiU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0401" y="3186359"/>
            <a:ext cx="1625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Circuit            </a:t>
            </a:r>
            <a:br>
              <a:rPr lang="en-US" dirty="0"/>
            </a:br>
            <a:r>
              <a:rPr lang="en-US" dirty="0"/>
              <a:t>Establishment 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0401" y="4439922"/>
            <a:ext cx="153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Transfer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57200" y="5573713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Circuit</a:t>
            </a:r>
          </a:p>
          <a:p>
            <a:pPr algn="r"/>
            <a:r>
              <a:rPr lang="en-US" dirty="0" smtClean="0"/>
              <a:t>Tear-down</a:t>
            </a:r>
            <a:endParaRPr lang="en-US" dirty="0"/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630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/>
      <p:bldP spid="36" grpId="0"/>
      <p:bldP spid="3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AutoShape 13"/>
          <p:cNvSpPr>
            <a:spLocks noChangeArrowheads="1"/>
          </p:cNvSpPr>
          <p:nvPr/>
        </p:nvSpPr>
        <p:spPr bwMode="auto">
          <a:xfrm rot="5400000">
            <a:off x="4327525" y="1789113"/>
            <a:ext cx="541337" cy="5176838"/>
          </a:xfrm>
          <a:prstGeom prst="parallelogram">
            <a:avLst>
              <a:gd name="adj" fmla="val 71921"/>
            </a:avLst>
          </a:prstGeom>
          <a:solidFill>
            <a:srgbClr val="C1CE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1974" tIns="45988" rIns="91974" bIns="45988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en-US" altLang="zh-TW" sz="500" b="0" i="1">
                <a:solidFill>
                  <a:srgbClr val="000000"/>
                </a:solidFill>
                <a:latin typeface="Arial" charset="0"/>
                <a:ea typeface="PMingLiU" charset="0"/>
                <a:cs typeface="PMingLiU" charset="0"/>
              </a:rPr>
              <a:t>Information</a:t>
            </a:r>
          </a:p>
        </p:txBody>
      </p:sp>
      <p:sp>
        <p:nvSpPr>
          <p:cNvPr id="37893" name="Line 14"/>
          <p:cNvSpPr>
            <a:spLocks noChangeShapeType="1"/>
          </p:cNvSpPr>
          <p:nvPr/>
        </p:nvSpPr>
        <p:spPr bwMode="auto">
          <a:xfrm>
            <a:off x="3729038" y="2967038"/>
            <a:ext cx="3175" cy="3365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7894" name="Line 15"/>
          <p:cNvSpPr>
            <a:spLocks noChangeShapeType="1"/>
          </p:cNvSpPr>
          <p:nvPr/>
        </p:nvSpPr>
        <p:spPr bwMode="auto">
          <a:xfrm>
            <a:off x="2005013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7895" name="Line 16"/>
          <p:cNvSpPr>
            <a:spLocks noChangeShapeType="1"/>
          </p:cNvSpPr>
          <p:nvPr/>
        </p:nvSpPr>
        <p:spPr bwMode="auto">
          <a:xfrm>
            <a:off x="7181850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7896" name="AutoShape 17"/>
          <p:cNvSpPr>
            <a:spLocks noChangeArrowheads="1"/>
          </p:cNvSpPr>
          <p:nvPr/>
        </p:nvSpPr>
        <p:spPr bwMode="auto">
          <a:xfrm rot="16200000" flipH="1">
            <a:off x="4409282" y="2409031"/>
            <a:ext cx="368300" cy="5176837"/>
          </a:xfrm>
          <a:prstGeom prst="parallelogram">
            <a:avLst>
              <a:gd name="adj" fmla="val 808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7897" name="AutoShape 18"/>
          <p:cNvSpPr>
            <a:spLocks noChangeArrowheads="1"/>
          </p:cNvSpPr>
          <p:nvPr/>
        </p:nvSpPr>
        <p:spPr bwMode="auto">
          <a:xfrm rot="16200000" flipH="1">
            <a:off x="4441825" y="1366838"/>
            <a:ext cx="303213" cy="5176837"/>
          </a:xfrm>
          <a:prstGeom prst="parallelogram">
            <a:avLst>
              <a:gd name="adj" fmla="val 7957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7898" name="AutoShape 19"/>
          <p:cNvSpPr>
            <a:spLocks noChangeArrowheads="1"/>
          </p:cNvSpPr>
          <p:nvPr/>
        </p:nvSpPr>
        <p:spPr bwMode="auto">
          <a:xfrm rot="5400000">
            <a:off x="4502150" y="2635250"/>
            <a:ext cx="182563" cy="1725613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7899" name="AutoShape 20"/>
          <p:cNvSpPr>
            <a:spLocks noChangeArrowheads="1"/>
          </p:cNvSpPr>
          <p:nvPr/>
        </p:nvSpPr>
        <p:spPr bwMode="auto">
          <a:xfrm rot="5400000">
            <a:off x="2775744" y="2451894"/>
            <a:ext cx="184150" cy="1725612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7902" name="AutoShape 65"/>
          <p:cNvSpPr>
            <a:spLocks noChangeArrowheads="1"/>
          </p:cNvSpPr>
          <p:nvPr/>
        </p:nvSpPr>
        <p:spPr bwMode="auto">
          <a:xfrm rot="5400000">
            <a:off x="6226969" y="2829719"/>
            <a:ext cx="184150" cy="1725612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7903" name="Line 74"/>
          <p:cNvSpPr>
            <a:spLocks noChangeShapeType="1"/>
          </p:cNvSpPr>
          <p:nvPr/>
        </p:nvSpPr>
        <p:spPr bwMode="auto">
          <a:xfrm flipH="1">
            <a:off x="5453063" y="2954338"/>
            <a:ext cx="0" cy="3422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7904" name="Line 83"/>
          <p:cNvSpPr>
            <a:spLocks noChangeShapeType="1"/>
          </p:cNvSpPr>
          <p:nvPr/>
        </p:nvSpPr>
        <p:spPr bwMode="auto">
          <a:xfrm>
            <a:off x="7543800" y="46482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7905" name="Text Box 84"/>
          <p:cNvSpPr txBox="1">
            <a:spLocks noChangeArrowheads="1"/>
          </p:cNvSpPr>
          <p:nvPr/>
        </p:nvSpPr>
        <p:spPr bwMode="auto">
          <a:xfrm>
            <a:off x="7558088" y="5268913"/>
            <a:ext cx="52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400" b="0">
                <a:latin typeface="Arial" charset="0"/>
              </a:rPr>
              <a:t>time</a:t>
            </a:r>
          </a:p>
        </p:txBody>
      </p:sp>
      <p:sp>
        <p:nvSpPr>
          <p:cNvPr id="37906" name="AutoShape 85"/>
          <p:cNvSpPr>
            <a:spLocks noChangeArrowheads="1"/>
          </p:cNvSpPr>
          <p:nvPr/>
        </p:nvSpPr>
        <p:spPr bwMode="auto">
          <a:xfrm rot="5400000">
            <a:off x="4341019" y="1983581"/>
            <a:ext cx="457200" cy="5176838"/>
          </a:xfrm>
          <a:prstGeom prst="parallelogram">
            <a:avLst>
              <a:gd name="adj" fmla="val 847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 sz="1400" b="0"/>
          </a:p>
        </p:txBody>
      </p:sp>
      <p:sp>
        <p:nvSpPr>
          <p:cNvPr id="37907" name="Freeform 31"/>
          <p:cNvSpPr>
            <a:spLocks/>
          </p:cNvSpPr>
          <p:nvPr/>
        </p:nvSpPr>
        <p:spPr bwMode="auto">
          <a:xfrm>
            <a:off x="2289175" y="2185988"/>
            <a:ext cx="908050" cy="1587"/>
          </a:xfrm>
          <a:custGeom>
            <a:avLst/>
            <a:gdLst>
              <a:gd name="T0" fmla="*/ 2147483647 w 573"/>
              <a:gd name="T1" fmla="*/ 0 h 1587"/>
              <a:gd name="T2" fmla="*/ 2147483647 w 573"/>
              <a:gd name="T3" fmla="*/ 0 h 1587"/>
              <a:gd name="T4" fmla="*/ 0 w 573"/>
              <a:gd name="T5" fmla="*/ 0 h 1587"/>
              <a:gd name="T6" fmla="*/ 0 60000 65536"/>
              <a:gd name="T7" fmla="*/ 0 60000 65536"/>
              <a:gd name="T8" fmla="*/ 0 60000 65536"/>
              <a:gd name="T9" fmla="*/ 0 w 573"/>
              <a:gd name="T10" fmla="*/ 0 h 1587"/>
              <a:gd name="T11" fmla="*/ 573 w 57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3" h="1587">
                <a:moveTo>
                  <a:pt x="573" y="0"/>
                </a:moveTo>
                <a:lnTo>
                  <a:pt x="286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8" name="Freeform 36"/>
          <p:cNvSpPr>
            <a:spLocks/>
          </p:cNvSpPr>
          <p:nvPr/>
        </p:nvSpPr>
        <p:spPr bwMode="auto">
          <a:xfrm>
            <a:off x="5697538" y="2185988"/>
            <a:ext cx="1019175" cy="1587"/>
          </a:xfrm>
          <a:custGeom>
            <a:avLst/>
            <a:gdLst>
              <a:gd name="T0" fmla="*/ 0 w 643"/>
              <a:gd name="T1" fmla="*/ 0 h 1587"/>
              <a:gd name="T2" fmla="*/ 2147483647 w 643"/>
              <a:gd name="T3" fmla="*/ 0 h 1587"/>
              <a:gd name="T4" fmla="*/ 2147483647 w 643"/>
              <a:gd name="T5" fmla="*/ 0 h 1587"/>
              <a:gd name="T6" fmla="*/ 0 60000 65536"/>
              <a:gd name="T7" fmla="*/ 0 60000 65536"/>
              <a:gd name="T8" fmla="*/ 0 60000 65536"/>
              <a:gd name="T9" fmla="*/ 0 w 643"/>
              <a:gd name="T10" fmla="*/ 0 h 1587"/>
              <a:gd name="T11" fmla="*/ 643 w 64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3" h="1587">
                <a:moveTo>
                  <a:pt x="0" y="0"/>
                </a:moveTo>
                <a:lnTo>
                  <a:pt x="321" y="0"/>
                </a:lnTo>
                <a:lnTo>
                  <a:pt x="643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9" name="Line 54"/>
          <p:cNvSpPr>
            <a:spLocks noChangeShapeType="1"/>
          </p:cNvSpPr>
          <p:nvPr/>
        </p:nvSpPr>
        <p:spPr bwMode="auto">
          <a:xfrm>
            <a:off x="2359025" y="2205038"/>
            <a:ext cx="912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7910" name="Line 56"/>
          <p:cNvSpPr>
            <a:spLocks noChangeShapeType="1"/>
          </p:cNvSpPr>
          <p:nvPr/>
        </p:nvSpPr>
        <p:spPr bwMode="auto">
          <a:xfrm>
            <a:off x="5783263" y="2205038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pic>
        <p:nvPicPr>
          <p:cNvPr id="3791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1831975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3" y="1828800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13" name="Rectangle 92"/>
          <p:cNvSpPr>
            <a:spLocks noChangeArrowheads="1"/>
          </p:cNvSpPr>
          <p:nvPr/>
        </p:nvSpPr>
        <p:spPr bwMode="auto">
          <a:xfrm>
            <a:off x="3505200" y="20224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4" name="Rectangle 93"/>
          <p:cNvSpPr>
            <a:spLocks noChangeArrowheads="1"/>
          </p:cNvSpPr>
          <p:nvPr/>
        </p:nvSpPr>
        <p:spPr bwMode="auto">
          <a:xfrm>
            <a:off x="5181600" y="20574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5" name="Line 56"/>
          <p:cNvSpPr>
            <a:spLocks noChangeShapeType="1"/>
          </p:cNvSpPr>
          <p:nvPr/>
        </p:nvSpPr>
        <p:spPr bwMode="auto">
          <a:xfrm>
            <a:off x="4116388" y="2209800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79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Timing in Circuit Switching</a:t>
            </a:r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1066800" y="38115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AutoShape 54"/>
          <p:cNvSpPr>
            <a:spLocks/>
          </p:cNvSpPr>
          <p:nvPr/>
        </p:nvSpPr>
        <p:spPr bwMode="auto">
          <a:xfrm>
            <a:off x="1828800" y="3200400"/>
            <a:ext cx="76200" cy="838200"/>
          </a:xfrm>
          <a:prstGeom prst="leftBrace">
            <a:avLst>
              <a:gd name="adj1" fmla="val 91667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/>
          <a:p>
            <a:pPr algn="r" eaLnBrk="0" hangingPunct="0">
              <a:spcBef>
                <a:spcPct val="50000"/>
              </a:spcBef>
              <a:spcAft>
                <a:spcPts val="1000"/>
              </a:spcAft>
            </a:pPr>
            <a:endParaRPr lang="en-US" sz="1600" b="0" dirty="0">
              <a:solidFill>
                <a:srgbClr val="000000"/>
              </a:solidFill>
              <a:latin typeface="PMingLiU" charset="0"/>
            </a:endParaRPr>
          </a:p>
        </p:txBody>
      </p:sp>
      <p:sp>
        <p:nvSpPr>
          <p:cNvPr id="33" name="AutoShape 55"/>
          <p:cNvSpPr>
            <a:spLocks/>
          </p:cNvSpPr>
          <p:nvPr/>
        </p:nvSpPr>
        <p:spPr bwMode="auto">
          <a:xfrm>
            <a:off x="1828800" y="4114800"/>
            <a:ext cx="92075" cy="146685"/>
          </a:xfrm>
          <a:prstGeom prst="leftBrace">
            <a:avLst>
              <a:gd name="adj1" fmla="val 133333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/>
          <a:p>
            <a:pPr algn="r" eaLnBrk="0" hangingPunct="0">
              <a:spcBef>
                <a:spcPct val="50000"/>
              </a:spcBef>
              <a:spcAft>
                <a:spcPts val="1000"/>
              </a:spcAft>
            </a:pPr>
            <a:endParaRPr lang="en-US" sz="1600" b="0" dirty="0">
              <a:solidFill>
                <a:srgbClr val="000000"/>
              </a:solidFill>
              <a:latin typeface="PMingLiU" charset="0"/>
            </a:endParaRPr>
          </a:p>
        </p:txBody>
      </p:sp>
      <p:sp>
        <p:nvSpPr>
          <p:cNvPr id="34" name="AutoShape 56"/>
          <p:cNvSpPr>
            <a:spLocks/>
          </p:cNvSpPr>
          <p:nvPr/>
        </p:nvSpPr>
        <p:spPr bwMode="auto">
          <a:xfrm>
            <a:off x="1846263" y="4342336"/>
            <a:ext cx="76200" cy="762000"/>
          </a:xfrm>
          <a:prstGeom prst="leftBrace">
            <a:avLst>
              <a:gd name="adj1" fmla="val 83333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/>
          <a:p>
            <a:pPr algn="r" eaLnBrk="0" hangingPunct="0">
              <a:spcBef>
                <a:spcPct val="50000"/>
              </a:spcBef>
              <a:spcAft>
                <a:spcPts val="1000"/>
              </a:spcAft>
            </a:pPr>
            <a:endParaRPr lang="en-US" sz="1600" b="0" dirty="0">
              <a:latin typeface="PMingLiU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0401" y="3186359"/>
            <a:ext cx="1625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Circuit            </a:t>
            </a:r>
            <a:br>
              <a:rPr lang="en-US" dirty="0"/>
            </a:br>
            <a:r>
              <a:rPr lang="en-US" dirty="0"/>
              <a:t>Establishment 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0401" y="3967602"/>
            <a:ext cx="153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Transfer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57200" y="4429649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Circuit</a:t>
            </a:r>
          </a:p>
          <a:p>
            <a:pPr algn="r"/>
            <a:r>
              <a:rPr lang="en-US" dirty="0" smtClean="0"/>
              <a:t>Tear-down</a:t>
            </a:r>
            <a:endParaRPr lang="en-US" dirty="0"/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447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/>
      <p:bldP spid="36" grpId="0"/>
      <p:bldP spid="3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Circuit switching: pros and cons</a:t>
            </a:r>
          </a:p>
        </p:txBody>
      </p:sp>
      <p:sp>
        <p:nvSpPr>
          <p:cNvPr id="74754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Pros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guaranteed performance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fast transfers (once circuit is established)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Cons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wastes bandwidth if traffic is “</a:t>
            </a:r>
            <a:r>
              <a:rPr lang="en-US" altLang="ja-JP" dirty="0" err="1">
                <a:latin typeface="Arial" charset="0"/>
                <a:ea typeface="ＭＳ Ｐゴシック" charset="0"/>
              </a:rPr>
              <a:t>bursty</a:t>
            </a:r>
            <a:r>
              <a:rPr lang="en-US" dirty="0">
                <a:latin typeface="Arial" charset="0"/>
                <a:ea typeface="ＭＳ Ｐゴシック" charset="0"/>
              </a:rPr>
              <a:t>”</a:t>
            </a:r>
            <a:endParaRPr lang="en-US" altLang="ja-JP" dirty="0">
              <a:latin typeface="Arial" charset="0"/>
              <a:ea typeface="ＭＳ Ｐゴシック" charset="0"/>
            </a:endParaRPr>
          </a:p>
          <a:p>
            <a:pPr lvl="1"/>
            <a:r>
              <a:rPr lang="en-US" b="1" dirty="0">
                <a:latin typeface="Arial" charset="0"/>
                <a:ea typeface="ＭＳ Ｐゴシック" charset="0"/>
              </a:rPr>
              <a:t>connection setup time is overhead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724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457200" y="-106363"/>
            <a:ext cx="8229600" cy="1173163"/>
          </a:xfrm>
        </p:spPr>
        <p:txBody>
          <a:bodyPr/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Circuit switching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5638800"/>
            <a:ext cx="7315200" cy="685800"/>
          </a:xfr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Font typeface="Wingdings" charset="0"/>
              <a:buNone/>
              <a:defRPr/>
            </a:pPr>
            <a:r>
              <a:rPr lang="en-US" sz="2600" dirty="0" smtClean="0"/>
              <a:t>Circuit switching doesn’t “route around failure” </a:t>
            </a:r>
            <a:endParaRPr lang="en-US" sz="2600" dirty="0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4222750" y="4606925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Rectangle 32"/>
          <p:cNvSpPr>
            <a:spLocks noChangeArrowheads="1"/>
          </p:cNvSpPr>
          <p:nvPr/>
        </p:nvSpPr>
        <p:spPr bwMode="auto">
          <a:xfrm>
            <a:off x="4451350" y="2930525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6" name="Rectangle 33"/>
          <p:cNvSpPr>
            <a:spLocks noChangeArrowheads="1"/>
          </p:cNvSpPr>
          <p:nvPr/>
        </p:nvSpPr>
        <p:spPr bwMode="auto">
          <a:xfrm>
            <a:off x="5899150" y="3616325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8917" name="Straight Connector 12"/>
          <p:cNvCxnSpPr>
            <a:cxnSpLocks noChangeShapeType="1"/>
          </p:cNvCxnSpPr>
          <p:nvPr/>
        </p:nvCxnSpPr>
        <p:spPr bwMode="auto">
          <a:xfrm>
            <a:off x="6203950" y="3754438"/>
            <a:ext cx="609600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18" name="Straight Connector 43"/>
          <p:cNvCxnSpPr>
            <a:cxnSpLocks noChangeShapeType="1"/>
            <a:stCxn id="38916" idx="2"/>
          </p:cNvCxnSpPr>
          <p:nvPr/>
        </p:nvCxnSpPr>
        <p:spPr bwMode="auto">
          <a:xfrm flipH="1">
            <a:off x="5975350" y="3921125"/>
            <a:ext cx="76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19" name="Straight Connector 49"/>
          <p:cNvCxnSpPr>
            <a:cxnSpLocks noChangeShapeType="1"/>
          </p:cNvCxnSpPr>
          <p:nvPr/>
        </p:nvCxnSpPr>
        <p:spPr bwMode="auto">
          <a:xfrm flipH="1">
            <a:off x="4756150" y="2549525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0" name="Straight Connector 53"/>
          <p:cNvCxnSpPr>
            <a:cxnSpLocks noChangeShapeType="1"/>
            <a:stCxn id="38914" idx="3"/>
            <a:endCxn id="38916" idx="1"/>
          </p:cNvCxnSpPr>
          <p:nvPr/>
        </p:nvCxnSpPr>
        <p:spPr bwMode="auto">
          <a:xfrm flipV="1">
            <a:off x="4527550" y="3768725"/>
            <a:ext cx="1371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1" name="Straight Connector 56"/>
          <p:cNvCxnSpPr>
            <a:cxnSpLocks noChangeShapeType="1"/>
            <a:stCxn id="38915" idx="3"/>
            <a:endCxn id="38916" idx="1"/>
          </p:cNvCxnSpPr>
          <p:nvPr/>
        </p:nvCxnSpPr>
        <p:spPr bwMode="auto">
          <a:xfrm>
            <a:off x="4756150" y="3082925"/>
            <a:ext cx="1143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2" name="Straight Connector 59"/>
          <p:cNvCxnSpPr>
            <a:cxnSpLocks noChangeShapeType="1"/>
          </p:cNvCxnSpPr>
          <p:nvPr/>
        </p:nvCxnSpPr>
        <p:spPr bwMode="auto">
          <a:xfrm>
            <a:off x="4222750" y="2625725"/>
            <a:ext cx="231775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3" name="Straight Connector 62"/>
          <p:cNvCxnSpPr>
            <a:cxnSpLocks noChangeShapeType="1"/>
            <a:stCxn id="38936" idx="2"/>
            <a:endCxn id="38914" idx="1"/>
          </p:cNvCxnSpPr>
          <p:nvPr/>
        </p:nvCxnSpPr>
        <p:spPr bwMode="auto">
          <a:xfrm>
            <a:off x="3613150" y="4225925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4" name="Straight Connector 67"/>
          <p:cNvCxnSpPr>
            <a:cxnSpLocks noChangeShapeType="1"/>
          </p:cNvCxnSpPr>
          <p:nvPr/>
        </p:nvCxnSpPr>
        <p:spPr bwMode="auto">
          <a:xfrm flipV="1">
            <a:off x="3003550" y="4149725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892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50" y="3498850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926" name="Straight Connector 88"/>
          <p:cNvCxnSpPr>
            <a:cxnSpLocks noChangeShapeType="1"/>
            <a:stCxn id="38929" idx="3"/>
          </p:cNvCxnSpPr>
          <p:nvPr/>
        </p:nvCxnSpPr>
        <p:spPr bwMode="auto">
          <a:xfrm>
            <a:off x="2851150" y="3463925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7" name="Straight Connector 90"/>
          <p:cNvCxnSpPr>
            <a:cxnSpLocks noChangeShapeType="1"/>
          </p:cNvCxnSpPr>
          <p:nvPr/>
        </p:nvCxnSpPr>
        <p:spPr bwMode="auto">
          <a:xfrm>
            <a:off x="2317750" y="3006725"/>
            <a:ext cx="231775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8" name="Straight Connector 91"/>
          <p:cNvCxnSpPr>
            <a:cxnSpLocks noChangeShapeType="1"/>
          </p:cNvCxnSpPr>
          <p:nvPr/>
        </p:nvCxnSpPr>
        <p:spPr bwMode="auto">
          <a:xfrm flipH="1">
            <a:off x="2089150" y="3463925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29" name="Rectangle 87"/>
          <p:cNvSpPr>
            <a:spLocks noChangeArrowheads="1"/>
          </p:cNvSpPr>
          <p:nvPr/>
        </p:nvSpPr>
        <p:spPr bwMode="auto">
          <a:xfrm>
            <a:off x="2546350" y="3311525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893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4184650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2320925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950" y="2168525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50" y="2549525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3387725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50" y="4378325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36" name="Rectangle 36"/>
          <p:cNvSpPr>
            <a:spLocks noChangeArrowheads="1"/>
          </p:cNvSpPr>
          <p:nvPr/>
        </p:nvSpPr>
        <p:spPr bwMode="auto">
          <a:xfrm>
            <a:off x="3460750" y="3921125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8937" name="Straight Connector 34"/>
          <p:cNvCxnSpPr>
            <a:cxnSpLocks noChangeShapeType="1"/>
          </p:cNvCxnSpPr>
          <p:nvPr/>
        </p:nvCxnSpPr>
        <p:spPr bwMode="auto">
          <a:xfrm flipV="1">
            <a:off x="3613150" y="3082925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TextBox 3"/>
          <p:cNvSpPr txBox="1">
            <a:spLocks noChangeArrowheads="1"/>
          </p:cNvSpPr>
          <p:nvPr/>
        </p:nvSpPr>
        <p:spPr bwMode="auto">
          <a:xfrm flipH="1">
            <a:off x="1524000" y="2362200"/>
            <a:ext cx="5016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8000"/>
                </a:solidFill>
              </a:rPr>
              <a:t>A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 flipH="1">
            <a:off x="7086600" y="3352800"/>
            <a:ext cx="4254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8000"/>
                </a:solidFill>
              </a:rPr>
              <a:t>B</a:t>
            </a: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2565400" y="2819400"/>
            <a:ext cx="4064000" cy="990600"/>
          </a:xfrm>
          <a:custGeom>
            <a:avLst/>
            <a:gdLst>
              <a:gd name="T0" fmla="*/ 0 w 4064000"/>
              <a:gd name="T1" fmla="*/ 0 h 871184"/>
              <a:gd name="T2" fmla="*/ 1052286 w 4064000"/>
              <a:gd name="T3" fmla="*/ 990228 h 871184"/>
              <a:gd name="T4" fmla="*/ 2068286 w 4064000"/>
              <a:gd name="T5" fmla="*/ 123778 h 871184"/>
              <a:gd name="T6" fmla="*/ 3646715 w 4064000"/>
              <a:gd name="T7" fmla="*/ 722041 h 871184"/>
              <a:gd name="T8" fmla="*/ 4064000 w 4064000"/>
              <a:gd name="T9" fmla="*/ 742671 h 871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64000" h="871184">
                <a:moveTo>
                  <a:pt x="0" y="0"/>
                </a:moveTo>
                <a:cubicBezTo>
                  <a:pt x="353786" y="426357"/>
                  <a:pt x="707572" y="852714"/>
                  <a:pt x="1052286" y="870857"/>
                </a:cubicBezTo>
                <a:cubicBezTo>
                  <a:pt x="1397000" y="889000"/>
                  <a:pt x="1635881" y="148166"/>
                  <a:pt x="2068286" y="108857"/>
                </a:cubicBezTo>
                <a:cubicBezTo>
                  <a:pt x="2500691" y="69548"/>
                  <a:pt x="3314096" y="544286"/>
                  <a:pt x="3646715" y="635000"/>
                </a:cubicBezTo>
                <a:cubicBezTo>
                  <a:pt x="3979334" y="725714"/>
                  <a:pt x="4064000" y="653143"/>
                  <a:pt x="4064000" y="653143"/>
                </a:cubicBezTo>
              </a:path>
            </a:pathLst>
          </a:custGeom>
          <a:noFill/>
          <a:ln w="38100" cmpd="sng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&quot;No&quot; Symbol 6"/>
          <p:cNvSpPr/>
          <p:nvPr/>
        </p:nvSpPr>
        <p:spPr bwMode="auto">
          <a:xfrm>
            <a:off x="4419600" y="2971800"/>
            <a:ext cx="381000" cy="381000"/>
          </a:xfrm>
          <a:prstGeom prst="noSmoking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2339975" y="3171825"/>
            <a:ext cx="4281488" cy="1857375"/>
          </a:xfrm>
          <a:custGeom>
            <a:avLst/>
            <a:gdLst>
              <a:gd name="T0" fmla="*/ 0 w 4281714"/>
              <a:gd name="T1" fmla="*/ 0 h 1705428"/>
              <a:gd name="T2" fmla="*/ 1959428 w 4281714"/>
              <a:gd name="T3" fmla="*/ 1857828 h 1705428"/>
              <a:gd name="T4" fmla="*/ 1959428 w 4281714"/>
              <a:gd name="T5" fmla="*/ 1857828 h 1705428"/>
              <a:gd name="T6" fmla="*/ 3628571 w 4281714"/>
              <a:gd name="T7" fmla="*/ 830094 h 1705428"/>
              <a:gd name="T8" fmla="*/ 4281714 w 4281714"/>
              <a:gd name="T9" fmla="*/ 849858 h 1705428"/>
              <a:gd name="T10" fmla="*/ 4281714 w 4281714"/>
              <a:gd name="T11" fmla="*/ 849858 h 17054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281714" h="1705428">
                <a:moveTo>
                  <a:pt x="0" y="0"/>
                </a:moveTo>
                <a:lnTo>
                  <a:pt x="1959428" y="1705428"/>
                </a:lnTo>
                <a:cubicBezTo>
                  <a:pt x="2237619" y="1548190"/>
                  <a:pt x="3241523" y="916214"/>
                  <a:pt x="3628571" y="762000"/>
                </a:cubicBezTo>
                <a:cubicBezTo>
                  <a:pt x="4015619" y="607786"/>
                  <a:pt x="4281714" y="780143"/>
                  <a:pt x="4281714" y="780143"/>
                </a:cubicBezTo>
              </a:path>
            </a:pathLst>
          </a:custGeom>
          <a:noFill/>
          <a:ln w="38100" cmpd="sng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397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4" grpId="0"/>
      <p:bldP spid="38" grpId="0"/>
      <p:bldP spid="5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What is a network?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4833937"/>
          </a:xfrm>
        </p:spPr>
        <p:txBody>
          <a:bodyPr>
            <a:normAutofit fontScale="92500" lnSpcReduction="1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 system of “links” that interconnect “nodes” in order to move “information” between nodes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Yes, this is very vague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4038600" y="3124200"/>
            <a:ext cx="304800" cy="304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3352800" y="3886200"/>
            <a:ext cx="304800" cy="304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4038600" y="4724400"/>
            <a:ext cx="304800" cy="304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4038600" y="3886200"/>
            <a:ext cx="304800" cy="304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 bwMode="auto">
          <a:xfrm>
            <a:off x="4648200" y="3886200"/>
            <a:ext cx="304800" cy="304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 bwMode="auto">
          <a:xfrm>
            <a:off x="5257800" y="4267200"/>
            <a:ext cx="304800" cy="304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 bwMode="auto">
          <a:xfrm>
            <a:off x="5257800" y="3505200"/>
            <a:ext cx="304800" cy="304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 bwMode="auto">
          <a:xfrm>
            <a:off x="2667000" y="3276600"/>
            <a:ext cx="304800" cy="304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 bwMode="auto">
          <a:xfrm>
            <a:off x="2667000" y="3886200"/>
            <a:ext cx="304800" cy="304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 bwMode="auto">
          <a:xfrm>
            <a:off x="2667000" y="4495800"/>
            <a:ext cx="304800" cy="304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cxnSp>
        <p:nvCxnSpPr>
          <p:cNvPr id="35853" name="Straight Connector 14"/>
          <p:cNvCxnSpPr>
            <a:cxnSpLocks noChangeShapeType="1"/>
            <a:stCxn id="11" idx="5"/>
            <a:endCxn id="5" idx="1"/>
          </p:cNvCxnSpPr>
          <p:nvPr/>
        </p:nvCxnSpPr>
        <p:spPr bwMode="auto">
          <a:xfrm>
            <a:off x="2927350" y="3536950"/>
            <a:ext cx="469900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4" name="Straight Connector 15"/>
          <p:cNvCxnSpPr>
            <a:cxnSpLocks noChangeShapeType="1"/>
            <a:stCxn id="12" idx="6"/>
            <a:endCxn id="5" idx="2"/>
          </p:cNvCxnSpPr>
          <p:nvPr/>
        </p:nvCxnSpPr>
        <p:spPr bwMode="auto">
          <a:xfrm>
            <a:off x="2971800" y="4038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5" name="Straight Connector 18"/>
          <p:cNvCxnSpPr>
            <a:cxnSpLocks noChangeShapeType="1"/>
            <a:stCxn id="13" idx="7"/>
            <a:endCxn id="5" idx="3"/>
          </p:cNvCxnSpPr>
          <p:nvPr/>
        </p:nvCxnSpPr>
        <p:spPr bwMode="auto">
          <a:xfrm flipV="1">
            <a:off x="2927350" y="4146550"/>
            <a:ext cx="469900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6" name="Straight Connector 21"/>
          <p:cNvCxnSpPr>
            <a:cxnSpLocks noChangeShapeType="1"/>
            <a:stCxn id="6" idx="0"/>
            <a:endCxn id="7" idx="4"/>
          </p:cNvCxnSpPr>
          <p:nvPr/>
        </p:nvCxnSpPr>
        <p:spPr bwMode="auto">
          <a:xfrm flipV="1">
            <a:off x="4191000" y="4191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7" name="Straight Connector 24"/>
          <p:cNvCxnSpPr>
            <a:cxnSpLocks noChangeShapeType="1"/>
            <a:stCxn id="7" idx="0"/>
            <a:endCxn id="4" idx="4"/>
          </p:cNvCxnSpPr>
          <p:nvPr/>
        </p:nvCxnSpPr>
        <p:spPr bwMode="auto">
          <a:xfrm flipV="1">
            <a:off x="4191000" y="3429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8" name="Straight Connector 28"/>
          <p:cNvCxnSpPr>
            <a:cxnSpLocks noChangeShapeType="1"/>
            <a:stCxn id="5" idx="6"/>
            <a:endCxn id="7" idx="2"/>
          </p:cNvCxnSpPr>
          <p:nvPr/>
        </p:nvCxnSpPr>
        <p:spPr bwMode="auto">
          <a:xfrm>
            <a:off x="3657600" y="4038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9" name="Straight Connector 32"/>
          <p:cNvCxnSpPr>
            <a:cxnSpLocks noChangeShapeType="1"/>
            <a:stCxn id="8" idx="2"/>
            <a:endCxn id="7" idx="6"/>
          </p:cNvCxnSpPr>
          <p:nvPr/>
        </p:nvCxnSpPr>
        <p:spPr bwMode="auto">
          <a:xfrm flipH="1">
            <a:off x="4343400" y="4038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0" name="Straight Connector 35"/>
          <p:cNvCxnSpPr>
            <a:cxnSpLocks noChangeShapeType="1"/>
            <a:stCxn id="8" idx="7"/>
            <a:endCxn id="10" idx="3"/>
          </p:cNvCxnSpPr>
          <p:nvPr/>
        </p:nvCxnSpPr>
        <p:spPr bwMode="auto">
          <a:xfrm flipV="1">
            <a:off x="4908550" y="3765550"/>
            <a:ext cx="39370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1" name="Straight Connector 38"/>
          <p:cNvCxnSpPr>
            <a:cxnSpLocks noChangeShapeType="1"/>
            <a:stCxn id="8" idx="5"/>
            <a:endCxn id="9" idx="1"/>
          </p:cNvCxnSpPr>
          <p:nvPr/>
        </p:nvCxnSpPr>
        <p:spPr bwMode="auto">
          <a:xfrm>
            <a:off x="4908550" y="4146550"/>
            <a:ext cx="39370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2" name="Straight Connector 47"/>
          <p:cNvCxnSpPr>
            <a:cxnSpLocks noChangeShapeType="1"/>
            <a:stCxn id="5" idx="7"/>
            <a:endCxn id="4" idx="3"/>
          </p:cNvCxnSpPr>
          <p:nvPr/>
        </p:nvCxnSpPr>
        <p:spPr bwMode="auto">
          <a:xfrm flipV="1">
            <a:off x="3613150" y="3384550"/>
            <a:ext cx="469900" cy="546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3" name="Straight Connector 50"/>
          <p:cNvCxnSpPr>
            <a:cxnSpLocks noChangeShapeType="1"/>
            <a:stCxn id="5" idx="5"/>
            <a:endCxn id="6" idx="1"/>
          </p:cNvCxnSpPr>
          <p:nvPr/>
        </p:nvCxnSpPr>
        <p:spPr bwMode="auto">
          <a:xfrm>
            <a:off x="3613150" y="4146550"/>
            <a:ext cx="46990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4" name="Straight Connector 52"/>
          <p:cNvCxnSpPr>
            <a:cxnSpLocks noChangeShapeType="1"/>
            <a:stCxn id="4" idx="5"/>
            <a:endCxn id="8" idx="1"/>
          </p:cNvCxnSpPr>
          <p:nvPr/>
        </p:nvCxnSpPr>
        <p:spPr bwMode="auto">
          <a:xfrm>
            <a:off x="4298950" y="3384550"/>
            <a:ext cx="393700" cy="546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Connector 14"/>
          <p:cNvCxnSpPr>
            <a:cxnSpLocks noChangeShapeType="1"/>
          </p:cNvCxnSpPr>
          <p:nvPr/>
        </p:nvCxnSpPr>
        <p:spPr bwMode="auto">
          <a:xfrm>
            <a:off x="3079750" y="3689350"/>
            <a:ext cx="469900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312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Circuit switching: pros and cons</a:t>
            </a:r>
          </a:p>
        </p:txBody>
      </p:sp>
      <p:sp>
        <p:nvSpPr>
          <p:cNvPr id="75778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Pros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guaranteed performance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fast transfers (once circuit is established)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Cons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wastes bandwidth if traffic is “</a:t>
            </a:r>
            <a:r>
              <a:rPr lang="en-US" altLang="ja-JP" dirty="0" err="1">
                <a:latin typeface="Arial" charset="0"/>
                <a:ea typeface="ＭＳ Ｐゴシック" charset="0"/>
              </a:rPr>
              <a:t>bursty</a:t>
            </a:r>
            <a:r>
              <a:rPr lang="en-US" dirty="0">
                <a:latin typeface="Arial" charset="0"/>
                <a:ea typeface="ＭＳ Ｐゴシック" charset="0"/>
              </a:rPr>
              <a:t>”</a:t>
            </a:r>
            <a:endParaRPr lang="en-US" altLang="ja-JP" dirty="0">
              <a:latin typeface="Arial" charset="0"/>
              <a:ea typeface="ＭＳ Ｐゴシック" charset="0"/>
            </a:endParaRP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connection setup time is overhead</a:t>
            </a:r>
          </a:p>
          <a:p>
            <a:pPr lvl="1"/>
            <a:r>
              <a:rPr lang="en-US" b="1" dirty="0">
                <a:latin typeface="Arial" charset="0"/>
                <a:ea typeface="ＭＳ Ｐゴシック" charset="0"/>
              </a:rPr>
              <a:t>recovery from failure is slow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003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Numerical example</a:t>
            </a:r>
          </a:p>
        </p:txBody>
      </p:sp>
      <p:sp>
        <p:nvSpPr>
          <p:cNvPr id="8192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How long does it take to send a file of 640,000 bits from host A to host B over a circuit-switched network?</a:t>
            </a:r>
          </a:p>
          <a:p>
            <a:pPr lvl="1"/>
            <a:r>
              <a:rPr lang="en-US" dirty="0">
                <a:ea typeface="ＭＳ Ｐゴシック" charset="0"/>
              </a:rPr>
              <a:t>All links are 1.536 Mbps</a:t>
            </a:r>
          </a:p>
          <a:p>
            <a:pPr lvl="1"/>
            <a:r>
              <a:rPr lang="en-US" dirty="0">
                <a:ea typeface="ＭＳ Ｐゴシック" charset="0"/>
              </a:rPr>
              <a:t>Each link uses TDM with 24 slots/sec</a:t>
            </a:r>
          </a:p>
          <a:p>
            <a:pPr lvl="1"/>
            <a:r>
              <a:rPr lang="en-US" dirty="0">
                <a:ea typeface="ＭＳ Ｐゴシック" charset="0"/>
              </a:rPr>
              <a:t>500 </a:t>
            </a:r>
            <a:r>
              <a:rPr lang="en-US" dirty="0" err="1">
                <a:ea typeface="ＭＳ Ｐゴシック" charset="0"/>
              </a:rPr>
              <a:t>msec</a:t>
            </a:r>
            <a:r>
              <a:rPr lang="en-US" dirty="0">
                <a:ea typeface="ＭＳ Ｐゴシック" charset="0"/>
              </a:rPr>
              <a:t> to establish end-to-end circuit</a:t>
            </a:r>
          </a:p>
          <a:p>
            <a:pPr lvl="1"/>
            <a:endParaRPr lang="en-US" dirty="0">
              <a:ea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Let</a:t>
            </a:r>
            <a:r>
              <a:rPr lang="ja-JP" altLang="en-US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’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s work it out!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87436" y="4928096"/>
            <a:ext cx="4856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</a:rPr>
              <a:t>1 / 24 * 1.536Mb/s = 64kb/s</a:t>
            </a:r>
          </a:p>
          <a:p>
            <a:r>
              <a:rPr lang="en-US" dirty="0" smtClean="0">
                <a:latin typeface="Calibri"/>
              </a:rPr>
              <a:t>640,000 / 64kb/s = 10s</a:t>
            </a:r>
          </a:p>
          <a:p>
            <a:r>
              <a:rPr lang="en-US" dirty="0" smtClean="0">
                <a:latin typeface="Calibri"/>
              </a:rPr>
              <a:t>10s + 500ms = 10.5s</a:t>
            </a:r>
            <a:endParaRPr lang="en-US" dirty="0"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87436" y="4928096"/>
            <a:ext cx="3276982" cy="1006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82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Two forms of switched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Circuit switching (e.g., telephone network) </a:t>
            </a:r>
          </a:p>
          <a:p>
            <a:pPr>
              <a:defRPr/>
            </a:pPr>
            <a:r>
              <a:rPr lang="en-US" dirty="0" smtClean="0"/>
              <a:t>Packet switching (e.g., Internet)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936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Packet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Switching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686800" cy="441166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Data is sent as chunks of formatted bits </a:t>
            </a:r>
            <a:r>
              <a:rPr lang="en-US" sz="280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(Packets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Packets consist of a “</a:t>
            </a:r>
            <a:r>
              <a:rPr lang="en-US" altLang="ja-JP" sz="280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header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800" dirty="0">
                <a:latin typeface="Arial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80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payload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8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*</a:t>
            </a:r>
            <a:endParaRPr lang="en-US" sz="2800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457199" y="6400800"/>
            <a:ext cx="2722865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400" dirty="0" smtClean="0"/>
              <a:t>After Nick </a:t>
            </a:r>
            <a:r>
              <a:rPr lang="en-US" sz="1400" dirty="0" err="1"/>
              <a:t>McKeown</a:t>
            </a:r>
            <a:r>
              <a:rPr lang="en-US" sz="1400" dirty="0"/>
              <a:t> </a:t>
            </a:r>
            <a:r>
              <a:rPr lang="en-US" sz="1400" dirty="0" smtClean="0"/>
              <a:t>© 2006</a:t>
            </a:r>
            <a:endParaRPr lang="en-US" sz="1400" dirty="0"/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1308100" y="5537200"/>
            <a:ext cx="4533900" cy="7620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16390" name="Group 6"/>
          <p:cNvGrpSpPr>
            <a:grpSpLocks/>
          </p:cNvGrpSpPr>
          <p:nvPr/>
        </p:nvGrpSpPr>
        <p:grpSpPr bwMode="auto">
          <a:xfrm>
            <a:off x="5702300" y="5359400"/>
            <a:ext cx="2286000" cy="1143000"/>
            <a:chOff x="2880" y="1296"/>
            <a:chExt cx="1440" cy="720"/>
          </a:xfrm>
        </p:grpSpPr>
        <p:grpSp>
          <p:nvGrpSpPr>
            <p:cNvPr id="39983" name="Group 7"/>
            <p:cNvGrpSpPr>
              <a:grpSpLocks/>
            </p:cNvGrpSpPr>
            <p:nvPr/>
          </p:nvGrpSpPr>
          <p:grpSpPr bwMode="auto">
            <a:xfrm>
              <a:off x="2880" y="1296"/>
              <a:ext cx="306" cy="714"/>
              <a:chOff x="2895" y="1272"/>
              <a:chExt cx="306" cy="714"/>
            </a:xfrm>
          </p:grpSpPr>
          <p:sp>
            <p:nvSpPr>
              <p:cNvPr id="16392" name="Freeform 8"/>
              <p:cNvSpPr>
                <a:spLocks/>
              </p:cNvSpPr>
              <p:nvPr/>
            </p:nvSpPr>
            <p:spPr bwMode="auto">
              <a:xfrm>
                <a:off x="2898" y="1272"/>
                <a:ext cx="303" cy="243"/>
              </a:xfrm>
              <a:custGeom>
                <a:avLst/>
                <a:gdLst>
                  <a:gd name="T0" fmla="*/ 126 w 303"/>
                  <a:gd name="T1" fmla="*/ 174 h 243"/>
                  <a:gd name="T2" fmla="*/ 303 w 303"/>
                  <a:gd name="T3" fmla="*/ 0 h 243"/>
                  <a:gd name="T4" fmla="*/ 138 w 303"/>
                  <a:gd name="T5" fmla="*/ 114 h 243"/>
                  <a:gd name="T6" fmla="*/ 0 w 303"/>
                  <a:gd name="T7" fmla="*/ 243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3" h="243">
                    <a:moveTo>
                      <a:pt x="126" y="174"/>
                    </a:moveTo>
                    <a:lnTo>
                      <a:pt x="303" y="0"/>
                    </a:lnTo>
                    <a:lnTo>
                      <a:pt x="138" y="114"/>
                    </a:lnTo>
                    <a:lnTo>
                      <a:pt x="0" y="243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393" name="Freeform 9"/>
              <p:cNvSpPr>
                <a:spLocks/>
              </p:cNvSpPr>
              <p:nvPr/>
            </p:nvSpPr>
            <p:spPr bwMode="auto">
              <a:xfrm>
                <a:off x="2895" y="1452"/>
                <a:ext cx="126" cy="534"/>
              </a:xfrm>
              <a:custGeom>
                <a:avLst/>
                <a:gdLst>
                  <a:gd name="T0" fmla="*/ 0 w 126"/>
                  <a:gd name="T1" fmla="*/ 72 h 549"/>
                  <a:gd name="T2" fmla="*/ 0 w 126"/>
                  <a:gd name="T3" fmla="*/ 456 h 549"/>
                  <a:gd name="T4" fmla="*/ 126 w 126"/>
                  <a:gd name="T5" fmla="*/ 549 h 549"/>
                  <a:gd name="T6" fmla="*/ 126 w 126"/>
                  <a:gd name="T7" fmla="*/ 0 h 549"/>
                  <a:gd name="T8" fmla="*/ 0 w 126"/>
                  <a:gd name="T9" fmla="*/ 72 h 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549">
                    <a:moveTo>
                      <a:pt x="0" y="72"/>
                    </a:moveTo>
                    <a:lnTo>
                      <a:pt x="0" y="456"/>
                    </a:lnTo>
                    <a:lnTo>
                      <a:pt x="126" y="549"/>
                    </a:lnTo>
                    <a:lnTo>
                      <a:pt x="126" y="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6394" name="AutoShape 10"/>
            <p:cNvSpPr>
              <a:spLocks noChangeArrowheads="1"/>
            </p:cNvSpPr>
            <p:nvPr/>
          </p:nvSpPr>
          <p:spPr bwMode="auto">
            <a:xfrm>
              <a:off x="3024" y="1296"/>
              <a:ext cx="1296" cy="720"/>
            </a:xfrm>
            <a:prstGeom prst="cube">
              <a:avLst>
                <a:gd name="adj" fmla="val 25000"/>
              </a:avLst>
            </a:prstGeom>
            <a:solidFill>
              <a:schemeClr val="accent1">
                <a:alpha val="53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6395" name="AutoShape 11"/>
          <p:cNvSpPr>
            <a:spLocks noChangeArrowheads="1"/>
          </p:cNvSpPr>
          <p:nvPr/>
        </p:nvSpPr>
        <p:spPr bwMode="auto">
          <a:xfrm>
            <a:off x="5626100" y="5359400"/>
            <a:ext cx="2362200" cy="1143000"/>
          </a:xfrm>
          <a:prstGeom prst="cube">
            <a:avLst>
              <a:gd name="adj" fmla="val 25000"/>
            </a:avLst>
          </a:prstGeom>
          <a:solidFill>
            <a:schemeClr val="accent1">
              <a:alpha val="53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16396" name="Group 12"/>
          <p:cNvGrpSpPr>
            <a:grpSpLocks/>
          </p:cNvGrpSpPr>
          <p:nvPr/>
        </p:nvGrpSpPr>
        <p:grpSpPr bwMode="auto">
          <a:xfrm>
            <a:off x="6096000" y="5664200"/>
            <a:ext cx="546100" cy="787400"/>
            <a:chOff x="3840" y="2704"/>
            <a:chExt cx="344" cy="496"/>
          </a:xfrm>
        </p:grpSpPr>
        <p:pic>
          <p:nvPicPr>
            <p:cNvPr id="39981" name="Picture 13" descr="MCj03120960000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1000">
              <a:off x="3893" y="2704"/>
              <a:ext cx="232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8" name="Oval 14"/>
            <p:cNvSpPr>
              <a:spLocks noChangeArrowheads="1"/>
            </p:cNvSpPr>
            <p:nvPr/>
          </p:nvSpPr>
          <p:spPr bwMode="auto">
            <a:xfrm>
              <a:off x="3840" y="3128"/>
              <a:ext cx="344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6399" name="Group 15"/>
          <p:cNvGrpSpPr>
            <a:grpSpLocks/>
          </p:cNvGrpSpPr>
          <p:nvPr/>
        </p:nvGrpSpPr>
        <p:grpSpPr bwMode="auto">
          <a:xfrm>
            <a:off x="6718300" y="5673725"/>
            <a:ext cx="838200" cy="765175"/>
            <a:chOff x="4232" y="2710"/>
            <a:chExt cx="528" cy="482"/>
          </a:xfrm>
        </p:grpSpPr>
        <p:sp>
          <p:nvSpPr>
            <p:cNvPr id="39959" name="Freeform 16"/>
            <p:cNvSpPr>
              <a:spLocks/>
            </p:cNvSpPr>
            <p:nvPr/>
          </p:nvSpPr>
          <p:spPr bwMode="auto">
            <a:xfrm>
              <a:off x="4647" y="2838"/>
              <a:ext cx="113" cy="233"/>
            </a:xfrm>
            <a:custGeom>
              <a:avLst/>
              <a:gdLst>
                <a:gd name="T0" fmla="*/ 104 w 461"/>
                <a:gd name="T1" fmla="*/ 147 h 1124"/>
                <a:gd name="T2" fmla="*/ 88 w 461"/>
                <a:gd name="T3" fmla="*/ 120 h 1124"/>
                <a:gd name="T4" fmla="*/ 78 w 461"/>
                <a:gd name="T5" fmla="*/ 93 h 1124"/>
                <a:gd name="T6" fmla="*/ 71 w 461"/>
                <a:gd name="T7" fmla="*/ 67 h 1124"/>
                <a:gd name="T8" fmla="*/ 66 w 461"/>
                <a:gd name="T9" fmla="*/ 43 h 1124"/>
                <a:gd name="T10" fmla="*/ 64 w 461"/>
                <a:gd name="T11" fmla="*/ 23 h 1124"/>
                <a:gd name="T12" fmla="*/ 63 w 461"/>
                <a:gd name="T13" fmla="*/ 9 h 1124"/>
                <a:gd name="T14" fmla="*/ 63 w 461"/>
                <a:gd name="T15" fmla="*/ 1 h 1124"/>
                <a:gd name="T16" fmla="*/ 61 w 461"/>
                <a:gd name="T17" fmla="*/ 2 h 1124"/>
                <a:gd name="T18" fmla="*/ 54 w 461"/>
                <a:gd name="T19" fmla="*/ 7 h 1124"/>
                <a:gd name="T20" fmla="*/ 48 w 461"/>
                <a:gd name="T21" fmla="*/ 11 h 1124"/>
                <a:gd name="T22" fmla="*/ 41 w 461"/>
                <a:gd name="T23" fmla="*/ 15 h 1124"/>
                <a:gd name="T24" fmla="*/ 34 w 461"/>
                <a:gd name="T25" fmla="*/ 19 h 1124"/>
                <a:gd name="T26" fmla="*/ 26 w 461"/>
                <a:gd name="T27" fmla="*/ 23 h 1124"/>
                <a:gd name="T28" fmla="*/ 19 w 461"/>
                <a:gd name="T29" fmla="*/ 27 h 1124"/>
                <a:gd name="T30" fmla="*/ 11 w 461"/>
                <a:gd name="T31" fmla="*/ 30 h 1124"/>
                <a:gd name="T32" fmla="*/ 14 w 461"/>
                <a:gd name="T33" fmla="*/ 43 h 1124"/>
                <a:gd name="T34" fmla="*/ 24 w 461"/>
                <a:gd name="T35" fmla="*/ 66 h 1124"/>
                <a:gd name="T36" fmla="*/ 32 w 461"/>
                <a:gd name="T37" fmla="*/ 90 h 1124"/>
                <a:gd name="T38" fmla="*/ 35 w 461"/>
                <a:gd name="T39" fmla="*/ 115 h 1124"/>
                <a:gd name="T40" fmla="*/ 35 w 461"/>
                <a:gd name="T41" fmla="*/ 142 h 1124"/>
                <a:gd name="T42" fmla="*/ 31 w 461"/>
                <a:gd name="T43" fmla="*/ 170 h 1124"/>
                <a:gd name="T44" fmla="*/ 21 w 461"/>
                <a:gd name="T45" fmla="*/ 197 h 1124"/>
                <a:gd name="T46" fmla="*/ 8 w 461"/>
                <a:gd name="T47" fmla="*/ 221 h 1124"/>
                <a:gd name="T48" fmla="*/ 16 w 461"/>
                <a:gd name="T49" fmla="*/ 227 h 1124"/>
                <a:gd name="T50" fmla="*/ 42 w 461"/>
                <a:gd name="T51" fmla="*/ 215 h 1124"/>
                <a:gd name="T52" fmla="*/ 64 w 461"/>
                <a:gd name="T53" fmla="*/ 203 h 1124"/>
                <a:gd name="T54" fmla="*/ 82 w 461"/>
                <a:gd name="T55" fmla="*/ 191 h 1124"/>
                <a:gd name="T56" fmla="*/ 95 w 461"/>
                <a:gd name="T57" fmla="*/ 180 h 1124"/>
                <a:gd name="T58" fmla="*/ 104 w 461"/>
                <a:gd name="T59" fmla="*/ 170 h 1124"/>
                <a:gd name="T60" fmla="*/ 110 w 461"/>
                <a:gd name="T61" fmla="*/ 164 h 1124"/>
                <a:gd name="T62" fmla="*/ 113 w 461"/>
                <a:gd name="T63" fmla="*/ 160 h 11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61" h="1124">
                  <a:moveTo>
                    <a:pt x="461" y="770"/>
                  </a:moveTo>
                  <a:lnTo>
                    <a:pt x="423" y="707"/>
                  </a:lnTo>
                  <a:lnTo>
                    <a:pt x="390" y="643"/>
                  </a:lnTo>
                  <a:lnTo>
                    <a:pt x="361" y="578"/>
                  </a:lnTo>
                  <a:lnTo>
                    <a:pt x="338" y="513"/>
                  </a:lnTo>
                  <a:lnTo>
                    <a:pt x="317" y="447"/>
                  </a:lnTo>
                  <a:lnTo>
                    <a:pt x="301" y="384"/>
                  </a:lnTo>
                  <a:lnTo>
                    <a:pt x="288" y="321"/>
                  </a:lnTo>
                  <a:lnTo>
                    <a:pt x="278" y="263"/>
                  </a:lnTo>
                  <a:lnTo>
                    <a:pt x="271" y="209"/>
                  </a:lnTo>
                  <a:lnTo>
                    <a:pt x="265" y="158"/>
                  </a:lnTo>
                  <a:lnTo>
                    <a:pt x="262" y="113"/>
                  </a:lnTo>
                  <a:lnTo>
                    <a:pt x="261" y="75"/>
                  </a:lnTo>
                  <a:lnTo>
                    <a:pt x="259" y="43"/>
                  </a:lnTo>
                  <a:lnTo>
                    <a:pt x="259" y="20"/>
                  </a:lnTo>
                  <a:lnTo>
                    <a:pt x="259" y="5"/>
                  </a:lnTo>
                  <a:lnTo>
                    <a:pt x="259" y="0"/>
                  </a:lnTo>
                  <a:lnTo>
                    <a:pt x="247" y="10"/>
                  </a:lnTo>
                  <a:lnTo>
                    <a:pt x="234" y="22"/>
                  </a:lnTo>
                  <a:lnTo>
                    <a:pt x="221" y="32"/>
                  </a:lnTo>
                  <a:lnTo>
                    <a:pt x="208" y="43"/>
                  </a:lnTo>
                  <a:lnTo>
                    <a:pt x="194" y="53"/>
                  </a:lnTo>
                  <a:lnTo>
                    <a:pt x="180" y="63"/>
                  </a:lnTo>
                  <a:lnTo>
                    <a:pt x="166" y="73"/>
                  </a:lnTo>
                  <a:lnTo>
                    <a:pt x="152" y="83"/>
                  </a:lnTo>
                  <a:lnTo>
                    <a:pt x="137" y="92"/>
                  </a:lnTo>
                  <a:lnTo>
                    <a:pt x="122" y="103"/>
                  </a:lnTo>
                  <a:lnTo>
                    <a:pt x="107" y="112"/>
                  </a:lnTo>
                  <a:lnTo>
                    <a:pt x="92" y="121"/>
                  </a:lnTo>
                  <a:lnTo>
                    <a:pt x="76" y="129"/>
                  </a:lnTo>
                  <a:lnTo>
                    <a:pt x="61" y="138"/>
                  </a:lnTo>
                  <a:lnTo>
                    <a:pt x="45" y="147"/>
                  </a:lnTo>
                  <a:lnTo>
                    <a:pt x="29" y="156"/>
                  </a:lnTo>
                  <a:lnTo>
                    <a:pt x="56" y="207"/>
                  </a:lnTo>
                  <a:lnTo>
                    <a:pt x="79" y="262"/>
                  </a:lnTo>
                  <a:lnTo>
                    <a:pt x="99" y="318"/>
                  </a:lnTo>
                  <a:lnTo>
                    <a:pt x="115" y="374"/>
                  </a:lnTo>
                  <a:lnTo>
                    <a:pt x="129" y="433"/>
                  </a:lnTo>
                  <a:lnTo>
                    <a:pt x="139" y="493"/>
                  </a:lnTo>
                  <a:lnTo>
                    <a:pt x="144" y="554"/>
                  </a:lnTo>
                  <a:lnTo>
                    <a:pt x="147" y="616"/>
                  </a:lnTo>
                  <a:lnTo>
                    <a:pt x="144" y="685"/>
                  </a:lnTo>
                  <a:lnTo>
                    <a:pt x="136" y="753"/>
                  </a:lnTo>
                  <a:lnTo>
                    <a:pt x="125" y="820"/>
                  </a:lnTo>
                  <a:lnTo>
                    <a:pt x="109" y="885"/>
                  </a:lnTo>
                  <a:lnTo>
                    <a:pt x="87" y="948"/>
                  </a:lnTo>
                  <a:lnTo>
                    <a:pt x="63" y="1009"/>
                  </a:lnTo>
                  <a:lnTo>
                    <a:pt x="33" y="1068"/>
                  </a:lnTo>
                  <a:lnTo>
                    <a:pt x="0" y="1124"/>
                  </a:lnTo>
                  <a:lnTo>
                    <a:pt x="64" y="1097"/>
                  </a:lnTo>
                  <a:lnTo>
                    <a:pt x="120" y="1068"/>
                  </a:lnTo>
                  <a:lnTo>
                    <a:pt x="173" y="1038"/>
                  </a:lnTo>
                  <a:lnTo>
                    <a:pt x="220" y="1008"/>
                  </a:lnTo>
                  <a:lnTo>
                    <a:pt x="262" y="978"/>
                  </a:lnTo>
                  <a:lnTo>
                    <a:pt x="300" y="948"/>
                  </a:lnTo>
                  <a:lnTo>
                    <a:pt x="333" y="919"/>
                  </a:lnTo>
                  <a:lnTo>
                    <a:pt x="362" y="893"/>
                  </a:lnTo>
                  <a:lnTo>
                    <a:pt x="386" y="867"/>
                  </a:lnTo>
                  <a:lnTo>
                    <a:pt x="408" y="843"/>
                  </a:lnTo>
                  <a:lnTo>
                    <a:pt x="424" y="822"/>
                  </a:lnTo>
                  <a:lnTo>
                    <a:pt x="438" y="804"/>
                  </a:lnTo>
                  <a:lnTo>
                    <a:pt x="448" y="790"/>
                  </a:lnTo>
                  <a:lnTo>
                    <a:pt x="455" y="779"/>
                  </a:lnTo>
                  <a:lnTo>
                    <a:pt x="460" y="772"/>
                  </a:lnTo>
                  <a:lnTo>
                    <a:pt x="461" y="7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0" name="Freeform 17"/>
            <p:cNvSpPr>
              <a:spLocks/>
            </p:cNvSpPr>
            <p:nvPr/>
          </p:nvSpPr>
          <p:spPr bwMode="auto">
            <a:xfrm>
              <a:off x="4409" y="2871"/>
              <a:ext cx="274" cy="227"/>
            </a:xfrm>
            <a:custGeom>
              <a:avLst/>
              <a:gdLst>
                <a:gd name="T0" fmla="*/ 239 w 1118"/>
                <a:gd name="T1" fmla="*/ 2 h 1102"/>
                <a:gd name="T2" fmla="*/ 227 w 1118"/>
                <a:gd name="T3" fmla="*/ 7 h 1102"/>
                <a:gd name="T4" fmla="*/ 215 w 1118"/>
                <a:gd name="T5" fmla="*/ 12 h 1102"/>
                <a:gd name="T6" fmla="*/ 202 w 1118"/>
                <a:gd name="T7" fmla="*/ 16 h 1102"/>
                <a:gd name="T8" fmla="*/ 190 w 1118"/>
                <a:gd name="T9" fmla="*/ 21 h 1102"/>
                <a:gd name="T10" fmla="*/ 177 w 1118"/>
                <a:gd name="T11" fmla="*/ 25 h 1102"/>
                <a:gd name="T12" fmla="*/ 165 w 1118"/>
                <a:gd name="T13" fmla="*/ 28 h 1102"/>
                <a:gd name="T14" fmla="*/ 152 w 1118"/>
                <a:gd name="T15" fmla="*/ 32 h 1102"/>
                <a:gd name="T16" fmla="*/ 132 w 1118"/>
                <a:gd name="T17" fmla="*/ 37 h 1102"/>
                <a:gd name="T18" fmla="*/ 104 w 1118"/>
                <a:gd name="T19" fmla="*/ 44 h 1102"/>
                <a:gd name="T20" fmla="*/ 78 w 1118"/>
                <a:gd name="T21" fmla="*/ 49 h 1102"/>
                <a:gd name="T22" fmla="*/ 55 w 1118"/>
                <a:gd name="T23" fmla="*/ 54 h 1102"/>
                <a:gd name="T24" fmla="*/ 35 w 1118"/>
                <a:gd name="T25" fmla="*/ 57 h 1102"/>
                <a:gd name="T26" fmla="*/ 18 w 1118"/>
                <a:gd name="T27" fmla="*/ 60 h 1102"/>
                <a:gd name="T28" fmla="*/ 7 w 1118"/>
                <a:gd name="T29" fmla="*/ 61 h 1102"/>
                <a:gd name="T30" fmla="*/ 1 w 1118"/>
                <a:gd name="T31" fmla="*/ 62 h 1102"/>
                <a:gd name="T32" fmla="*/ 7 w 1118"/>
                <a:gd name="T33" fmla="*/ 70 h 1102"/>
                <a:gd name="T34" fmla="*/ 20 w 1118"/>
                <a:gd name="T35" fmla="*/ 87 h 1102"/>
                <a:gd name="T36" fmla="*/ 31 w 1118"/>
                <a:gd name="T37" fmla="*/ 104 h 1102"/>
                <a:gd name="T38" fmla="*/ 40 w 1118"/>
                <a:gd name="T39" fmla="*/ 121 h 1102"/>
                <a:gd name="T40" fmla="*/ 50 w 1118"/>
                <a:gd name="T41" fmla="*/ 149 h 1102"/>
                <a:gd name="T42" fmla="*/ 57 w 1118"/>
                <a:gd name="T43" fmla="*/ 184 h 1102"/>
                <a:gd name="T44" fmla="*/ 59 w 1118"/>
                <a:gd name="T45" fmla="*/ 210 h 1102"/>
                <a:gd name="T46" fmla="*/ 58 w 1118"/>
                <a:gd name="T47" fmla="*/ 225 h 1102"/>
                <a:gd name="T48" fmla="*/ 72 w 1118"/>
                <a:gd name="T49" fmla="*/ 227 h 1102"/>
                <a:gd name="T50" fmla="*/ 100 w 1118"/>
                <a:gd name="T51" fmla="*/ 226 h 1102"/>
                <a:gd name="T52" fmla="*/ 125 w 1118"/>
                <a:gd name="T53" fmla="*/ 223 h 1102"/>
                <a:gd name="T54" fmla="*/ 149 w 1118"/>
                <a:gd name="T55" fmla="*/ 220 h 1102"/>
                <a:gd name="T56" fmla="*/ 172 w 1118"/>
                <a:gd name="T57" fmla="*/ 217 h 1102"/>
                <a:gd name="T58" fmla="*/ 193 w 1118"/>
                <a:gd name="T59" fmla="*/ 213 h 1102"/>
                <a:gd name="T60" fmla="*/ 212 w 1118"/>
                <a:gd name="T61" fmla="*/ 207 h 1102"/>
                <a:gd name="T62" fmla="*/ 230 w 1118"/>
                <a:gd name="T63" fmla="*/ 202 h 1102"/>
                <a:gd name="T64" fmla="*/ 246 w 1118"/>
                <a:gd name="T65" fmla="*/ 188 h 1102"/>
                <a:gd name="T66" fmla="*/ 259 w 1118"/>
                <a:gd name="T67" fmla="*/ 163 h 1102"/>
                <a:gd name="T68" fmla="*/ 269 w 1118"/>
                <a:gd name="T69" fmla="*/ 137 h 1102"/>
                <a:gd name="T70" fmla="*/ 273 w 1118"/>
                <a:gd name="T71" fmla="*/ 109 h 1102"/>
                <a:gd name="T72" fmla="*/ 273 w 1118"/>
                <a:gd name="T73" fmla="*/ 82 h 1102"/>
                <a:gd name="T74" fmla="*/ 270 w 1118"/>
                <a:gd name="T75" fmla="*/ 57 h 1102"/>
                <a:gd name="T76" fmla="*/ 262 w 1118"/>
                <a:gd name="T77" fmla="*/ 33 h 1102"/>
                <a:gd name="T78" fmla="*/ 252 w 1118"/>
                <a:gd name="T79" fmla="*/ 11 h 110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118" h="1102">
                  <a:moveTo>
                    <a:pt x="1000" y="0"/>
                  </a:moveTo>
                  <a:lnTo>
                    <a:pt x="976" y="12"/>
                  </a:lnTo>
                  <a:lnTo>
                    <a:pt x="952" y="24"/>
                  </a:lnTo>
                  <a:lnTo>
                    <a:pt x="928" y="35"/>
                  </a:lnTo>
                  <a:lnTo>
                    <a:pt x="902" y="47"/>
                  </a:lnTo>
                  <a:lnTo>
                    <a:pt x="877" y="58"/>
                  </a:lnTo>
                  <a:lnTo>
                    <a:pt x="852" y="70"/>
                  </a:lnTo>
                  <a:lnTo>
                    <a:pt x="826" y="80"/>
                  </a:lnTo>
                  <a:lnTo>
                    <a:pt x="801" y="91"/>
                  </a:lnTo>
                  <a:lnTo>
                    <a:pt x="776" y="101"/>
                  </a:lnTo>
                  <a:lnTo>
                    <a:pt x="749" y="110"/>
                  </a:lnTo>
                  <a:lnTo>
                    <a:pt x="724" y="119"/>
                  </a:lnTo>
                  <a:lnTo>
                    <a:pt x="697" y="129"/>
                  </a:lnTo>
                  <a:lnTo>
                    <a:pt x="672" y="138"/>
                  </a:lnTo>
                  <a:lnTo>
                    <a:pt x="645" y="147"/>
                  </a:lnTo>
                  <a:lnTo>
                    <a:pt x="620" y="155"/>
                  </a:lnTo>
                  <a:lnTo>
                    <a:pt x="595" y="163"/>
                  </a:lnTo>
                  <a:lnTo>
                    <a:pt x="537" y="180"/>
                  </a:lnTo>
                  <a:lnTo>
                    <a:pt x="480" y="198"/>
                  </a:lnTo>
                  <a:lnTo>
                    <a:pt x="424" y="213"/>
                  </a:lnTo>
                  <a:lnTo>
                    <a:pt x="370" y="225"/>
                  </a:lnTo>
                  <a:lnTo>
                    <a:pt x="319" y="238"/>
                  </a:lnTo>
                  <a:lnTo>
                    <a:pt x="270" y="250"/>
                  </a:lnTo>
                  <a:lnTo>
                    <a:pt x="224" y="260"/>
                  </a:lnTo>
                  <a:lnTo>
                    <a:pt x="181" y="268"/>
                  </a:lnTo>
                  <a:lnTo>
                    <a:pt x="142" y="276"/>
                  </a:lnTo>
                  <a:lnTo>
                    <a:pt x="106" y="283"/>
                  </a:lnTo>
                  <a:lnTo>
                    <a:pt x="75" y="289"/>
                  </a:lnTo>
                  <a:lnTo>
                    <a:pt x="50" y="292"/>
                  </a:lnTo>
                  <a:lnTo>
                    <a:pt x="28" y="296"/>
                  </a:lnTo>
                  <a:lnTo>
                    <a:pt x="13" y="298"/>
                  </a:lnTo>
                  <a:lnTo>
                    <a:pt x="4" y="300"/>
                  </a:lnTo>
                  <a:lnTo>
                    <a:pt x="0" y="300"/>
                  </a:lnTo>
                  <a:lnTo>
                    <a:pt x="30" y="341"/>
                  </a:lnTo>
                  <a:lnTo>
                    <a:pt x="58" y="382"/>
                  </a:lnTo>
                  <a:lnTo>
                    <a:pt x="83" y="423"/>
                  </a:lnTo>
                  <a:lnTo>
                    <a:pt x="106" y="465"/>
                  </a:lnTo>
                  <a:lnTo>
                    <a:pt x="127" y="506"/>
                  </a:lnTo>
                  <a:lnTo>
                    <a:pt x="144" y="548"/>
                  </a:lnTo>
                  <a:lnTo>
                    <a:pt x="162" y="589"/>
                  </a:lnTo>
                  <a:lnTo>
                    <a:pt x="175" y="630"/>
                  </a:lnTo>
                  <a:lnTo>
                    <a:pt x="202" y="723"/>
                  </a:lnTo>
                  <a:lnTo>
                    <a:pt x="220" y="810"/>
                  </a:lnTo>
                  <a:lnTo>
                    <a:pt x="231" y="891"/>
                  </a:lnTo>
                  <a:lnTo>
                    <a:pt x="238" y="961"/>
                  </a:lnTo>
                  <a:lnTo>
                    <a:pt x="239" y="1020"/>
                  </a:lnTo>
                  <a:lnTo>
                    <a:pt x="239" y="1064"/>
                  </a:lnTo>
                  <a:lnTo>
                    <a:pt x="238" y="1092"/>
                  </a:lnTo>
                  <a:lnTo>
                    <a:pt x="237" y="1102"/>
                  </a:lnTo>
                  <a:lnTo>
                    <a:pt x="295" y="1101"/>
                  </a:lnTo>
                  <a:lnTo>
                    <a:pt x="352" y="1098"/>
                  </a:lnTo>
                  <a:lnTo>
                    <a:pt x="407" y="1095"/>
                  </a:lnTo>
                  <a:lnTo>
                    <a:pt x="460" y="1090"/>
                  </a:lnTo>
                  <a:lnTo>
                    <a:pt x="512" y="1085"/>
                  </a:lnTo>
                  <a:lnTo>
                    <a:pt x="561" y="1078"/>
                  </a:lnTo>
                  <a:lnTo>
                    <a:pt x="610" y="1070"/>
                  </a:lnTo>
                  <a:lnTo>
                    <a:pt x="656" y="1062"/>
                  </a:lnTo>
                  <a:lnTo>
                    <a:pt x="701" y="1052"/>
                  </a:lnTo>
                  <a:lnTo>
                    <a:pt x="744" y="1042"/>
                  </a:lnTo>
                  <a:lnTo>
                    <a:pt x="786" y="1032"/>
                  </a:lnTo>
                  <a:lnTo>
                    <a:pt x="826" y="1020"/>
                  </a:lnTo>
                  <a:lnTo>
                    <a:pt x="864" y="1007"/>
                  </a:lnTo>
                  <a:lnTo>
                    <a:pt x="901" y="995"/>
                  </a:lnTo>
                  <a:lnTo>
                    <a:pt x="937" y="982"/>
                  </a:lnTo>
                  <a:lnTo>
                    <a:pt x="971" y="968"/>
                  </a:lnTo>
                  <a:lnTo>
                    <a:pt x="1004" y="912"/>
                  </a:lnTo>
                  <a:lnTo>
                    <a:pt x="1034" y="853"/>
                  </a:lnTo>
                  <a:lnTo>
                    <a:pt x="1058" y="792"/>
                  </a:lnTo>
                  <a:lnTo>
                    <a:pt x="1080" y="729"/>
                  </a:lnTo>
                  <a:lnTo>
                    <a:pt x="1096" y="664"/>
                  </a:lnTo>
                  <a:lnTo>
                    <a:pt x="1107" y="597"/>
                  </a:lnTo>
                  <a:lnTo>
                    <a:pt x="1115" y="529"/>
                  </a:lnTo>
                  <a:lnTo>
                    <a:pt x="1118" y="460"/>
                  </a:lnTo>
                  <a:lnTo>
                    <a:pt x="1115" y="398"/>
                  </a:lnTo>
                  <a:lnTo>
                    <a:pt x="1110" y="337"/>
                  </a:lnTo>
                  <a:lnTo>
                    <a:pt x="1100" y="277"/>
                  </a:lnTo>
                  <a:lnTo>
                    <a:pt x="1086" y="218"/>
                  </a:lnTo>
                  <a:lnTo>
                    <a:pt x="1070" y="162"/>
                  </a:lnTo>
                  <a:lnTo>
                    <a:pt x="1050" y="106"/>
                  </a:lnTo>
                  <a:lnTo>
                    <a:pt x="1027" y="51"/>
                  </a:lnTo>
                  <a:lnTo>
                    <a:pt x="10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1" name="Freeform 18"/>
            <p:cNvSpPr>
              <a:spLocks/>
            </p:cNvSpPr>
            <p:nvPr/>
          </p:nvSpPr>
          <p:spPr bwMode="auto">
            <a:xfrm>
              <a:off x="4661" y="2861"/>
              <a:ext cx="75" cy="186"/>
            </a:xfrm>
            <a:custGeom>
              <a:avLst/>
              <a:gdLst>
                <a:gd name="T0" fmla="*/ 75 w 308"/>
                <a:gd name="T1" fmla="*/ 135 h 901"/>
                <a:gd name="T2" fmla="*/ 67 w 308"/>
                <a:gd name="T3" fmla="*/ 124 h 901"/>
                <a:gd name="T4" fmla="*/ 60 w 308"/>
                <a:gd name="T5" fmla="*/ 113 h 901"/>
                <a:gd name="T6" fmla="*/ 54 w 308"/>
                <a:gd name="T7" fmla="*/ 102 h 901"/>
                <a:gd name="T8" fmla="*/ 49 w 308"/>
                <a:gd name="T9" fmla="*/ 90 h 901"/>
                <a:gd name="T10" fmla="*/ 45 w 308"/>
                <a:gd name="T11" fmla="*/ 79 h 901"/>
                <a:gd name="T12" fmla="*/ 42 w 308"/>
                <a:gd name="T13" fmla="*/ 67 h 901"/>
                <a:gd name="T14" fmla="*/ 39 w 308"/>
                <a:gd name="T15" fmla="*/ 57 h 901"/>
                <a:gd name="T16" fmla="*/ 37 w 308"/>
                <a:gd name="T17" fmla="*/ 46 h 901"/>
                <a:gd name="T18" fmla="*/ 36 w 308"/>
                <a:gd name="T19" fmla="*/ 37 h 901"/>
                <a:gd name="T20" fmla="*/ 34 w 308"/>
                <a:gd name="T21" fmla="*/ 28 h 901"/>
                <a:gd name="T22" fmla="*/ 34 w 308"/>
                <a:gd name="T23" fmla="*/ 20 h 901"/>
                <a:gd name="T24" fmla="*/ 33 w 308"/>
                <a:gd name="T25" fmla="*/ 13 h 901"/>
                <a:gd name="T26" fmla="*/ 33 w 308"/>
                <a:gd name="T27" fmla="*/ 8 h 901"/>
                <a:gd name="T28" fmla="*/ 33 w 308"/>
                <a:gd name="T29" fmla="*/ 4 h 901"/>
                <a:gd name="T30" fmla="*/ 33 w 308"/>
                <a:gd name="T31" fmla="*/ 1 h 901"/>
                <a:gd name="T32" fmla="*/ 33 w 308"/>
                <a:gd name="T33" fmla="*/ 0 h 901"/>
                <a:gd name="T34" fmla="*/ 29 w 308"/>
                <a:gd name="T35" fmla="*/ 3 h 901"/>
                <a:gd name="T36" fmla="*/ 25 w 308"/>
                <a:gd name="T37" fmla="*/ 6 h 901"/>
                <a:gd name="T38" fmla="*/ 21 w 308"/>
                <a:gd name="T39" fmla="*/ 8 h 901"/>
                <a:gd name="T40" fmla="*/ 18 w 308"/>
                <a:gd name="T41" fmla="*/ 11 h 901"/>
                <a:gd name="T42" fmla="*/ 13 w 308"/>
                <a:gd name="T43" fmla="*/ 13 h 901"/>
                <a:gd name="T44" fmla="*/ 9 w 308"/>
                <a:gd name="T45" fmla="*/ 15 h 901"/>
                <a:gd name="T46" fmla="*/ 5 w 308"/>
                <a:gd name="T47" fmla="*/ 18 h 901"/>
                <a:gd name="T48" fmla="*/ 0 w 308"/>
                <a:gd name="T49" fmla="*/ 20 h 901"/>
                <a:gd name="T50" fmla="*/ 5 w 308"/>
                <a:gd name="T51" fmla="*/ 30 h 901"/>
                <a:gd name="T52" fmla="*/ 10 w 308"/>
                <a:gd name="T53" fmla="*/ 40 h 901"/>
                <a:gd name="T54" fmla="*/ 14 w 308"/>
                <a:gd name="T55" fmla="*/ 50 h 901"/>
                <a:gd name="T56" fmla="*/ 17 w 308"/>
                <a:gd name="T57" fmla="*/ 61 h 901"/>
                <a:gd name="T58" fmla="*/ 19 w 308"/>
                <a:gd name="T59" fmla="*/ 71 h 901"/>
                <a:gd name="T60" fmla="*/ 21 w 308"/>
                <a:gd name="T61" fmla="*/ 82 h 901"/>
                <a:gd name="T62" fmla="*/ 22 w 308"/>
                <a:gd name="T63" fmla="*/ 94 h 901"/>
                <a:gd name="T64" fmla="*/ 23 w 308"/>
                <a:gd name="T65" fmla="*/ 105 h 901"/>
                <a:gd name="T66" fmla="*/ 22 w 308"/>
                <a:gd name="T67" fmla="*/ 115 h 901"/>
                <a:gd name="T68" fmla="*/ 21 w 308"/>
                <a:gd name="T69" fmla="*/ 126 h 901"/>
                <a:gd name="T70" fmla="*/ 19 w 308"/>
                <a:gd name="T71" fmla="*/ 137 h 901"/>
                <a:gd name="T72" fmla="*/ 17 w 308"/>
                <a:gd name="T73" fmla="*/ 147 h 901"/>
                <a:gd name="T74" fmla="*/ 14 w 308"/>
                <a:gd name="T75" fmla="*/ 157 h 901"/>
                <a:gd name="T76" fmla="*/ 10 w 308"/>
                <a:gd name="T77" fmla="*/ 167 h 901"/>
                <a:gd name="T78" fmla="*/ 7 w 308"/>
                <a:gd name="T79" fmla="*/ 177 h 901"/>
                <a:gd name="T80" fmla="*/ 2 w 308"/>
                <a:gd name="T81" fmla="*/ 186 h 901"/>
                <a:gd name="T82" fmla="*/ 11 w 308"/>
                <a:gd name="T83" fmla="*/ 181 h 901"/>
                <a:gd name="T84" fmla="*/ 20 w 308"/>
                <a:gd name="T85" fmla="*/ 177 h 901"/>
                <a:gd name="T86" fmla="*/ 28 w 308"/>
                <a:gd name="T87" fmla="*/ 173 h 901"/>
                <a:gd name="T88" fmla="*/ 36 w 308"/>
                <a:gd name="T89" fmla="*/ 168 h 901"/>
                <a:gd name="T90" fmla="*/ 42 w 308"/>
                <a:gd name="T91" fmla="*/ 164 h 901"/>
                <a:gd name="T92" fmla="*/ 48 w 308"/>
                <a:gd name="T93" fmla="*/ 160 h 901"/>
                <a:gd name="T94" fmla="*/ 53 w 308"/>
                <a:gd name="T95" fmla="*/ 156 h 901"/>
                <a:gd name="T96" fmla="*/ 58 w 308"/>
                <a:gd name="T97" fmla="*/ 152 h 901"/>
                <a:gd name="T98" fmla="*/ 62 w 308"/>
                <a:gd name="T99" fmla="*/ 148 h 901"/>
                <a:gd name="T100" fmla="*/ 66 w 308"/>
                <a:gd name="T101" fmla="*/ 145 h 901"/>
                <a:gd name="T102" fmla="*/ 68 w 308"/>
                <a:gd name="T103" fmla="*/ 142 h 901"/>
                <a:gd name="T104" fmla="*/ 71 w 308"/>
                <a:gd name="T105" fmla="*/ 140 h 901"/>
                <a:gd name="T106" fmla="*/ 73 w 308"/>
                <a:gd name="T107" fmla="*/ 138 h 901"/>
                <a:gd name="T108" fmla="*/ 74 w 308"/>
                <a:gd name="T109" fmla="*/ 137 h 901"/>
                <a:gd name="T110" fmla="*/ 75 w 308"/>
                <a:gd name="T111" fmla="*/ 136 h 901"/>
                <a:gd name="T112" fmla="*/ 75 w 308"/>
                <a:gd name="T113" fmla="*/ 135 h 9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08" h="901">
                  <a:moveTo>
                    <a:pt x="308" y="656"/>
                  </a:moveTo>
                  <a:lnTo>
                    <a:pt x="276" y="603"/>
                  </a:lnTo>
                  <a:lnTo>
                    <a:pt x="247" y="549"/>
                  </a:lnTo>
                  <a:lnTo>
                    <a:pt x="223" y="492"/>
                  </a:lnTo>
                  <a:lnTo>
                    <a:pt x="202" y="437"/>
                  </a:lnTo>
                  <a:lnTo>
                    <a:pt x="185" y="382"/>
                  </a:lnTo>
                  <a:lnTo>
                    <a:pt x="171" y="326"/>
                  </a:lnTo>
                  <a:lnTo>
                    <a:pt x="161" y="275"/>
                  </a:lnTo>
                  <a:lnTo>
                    <a:pt x="151" y="224"/>
                  </a:lnTo>
                  <a:lnTo>
                    <a:pt x="146" y="178"/>
                  </a:lnTo>
                  <a:lnTo>
                    <a:pt x="141" y="135"/>
                  </a:lnTo>
                  <a:lnTo>
                    <a:pt x="138" y="97"/>
                  </a:lnTo>
                  <a:lnTo>
                    <a:pt x="136" y="64"/>
                  </a:lnTo>
                  <a:lnTo>
                    <a:pt x="135" y="37"/>
                  </a:lnTo>
                  <a:lnTo>
                    <a:pt x="135" y="18"/>
                  </a:lnTo>
                  <a:lnTo>
                    <a:pt x="135" y="5"/>
                  </a:lnTo>
                  <a:lnTo>
                    <a:pt x="135" y="0"/>
                  </a:lnTo>
                  <a:lnTo>
                    <a:pt x="120" y="13"/>
                  </a:lnTo>
                  <a:lnTo>
                    <a:pt x="104" y="27"/>
                  </a:lnTo>
                  <a:lnTo>
                    <a:pt x="88" y="40"/>
                  </a:lnTo>
                  <a:lnTo>
                    <a:pt x="72" y="51"/>
                  </a:lnTo>
                  <a:lnTo>
                    <a:pt x="55" y="64"/>
                  </a:lnTo>
                  <a:lnTo>
                    <a:pt x="37" y="75"/>
                  </a:lnTo>
                  <a:lnTo>
                    <a:pt x="19" y="87"/>
                  </a:lnTo>
                  <a:lnTo>
                    <a:pt x="0" y="98"/>
                  </a:lnTo>
                  <a:lnTo>
                    <a:pt x="21" y="146"/>
                  </a:lnTo>
                  <a:lnTo>
                    <a:pt x="40" y="194"/>
                  </a:lnTo>
                  <a:lnTo>
                    <a:pt x="56" y="244"/>
                  </a:lnTo>
                  <a:lnTo>
                    <a:pt x="68" y="294"/>
                  </a:lnTo>
                  <a:lnTo>
                    <a:pt x="79" y="346"/>
                  </a:lnTo>
                  <a:lnTo>
                    <a:pt x="87" y="399"/>
                  </a:lnTo>
                  <a:lnTo>
                    <a:pt x="91" y="453"/>
                  </a:lnTo>
                  <a:lnTo>
                    <a:pt x="93" y="507"/>
                  </a:lnTo>
                  <a:lnTo>
                    <a:pt x="91" y="559"/>
                  </a:lnTo>
                  <a:lnTo>
                    <a:pt x="87" y="611"/>
                  </a:lnTo>
                  <a:lnTo>
                    <a:pt x="80" y="662"/>
                  </a:lnTo>
                  <a:lnTo>
                    <a:pt x="71" y="711"/>
                  </a:lnTo>
                  <a:lnTo>
                    <a:pt x="58" y="761"/>
                  </a:lnTo>
                  <a:lnTo>
                    <a:pt x="43" y="808"/>
                  </a:lnTo>
                  <a:lnTo>
                    <a:pt x="27" y="855"/>
                  </a:lnTo>
                  <a:lnTo>
                    <a:pt x="7" y="901"/>
                  </a:lnTo>
                  <a:lnTo>
                    <a:pt x="47" y="879"/>
                  </a:lnTo>
                  <a:lnTo>
                    <a:pt x="82" y="857"/>
                  </a:lnTo>
                  <a:lnTo>
                    <a:pt x="116" y="836"/>
                  </a:lnTo>
                  <a:lnTo>
                    <a:pt x="146" y="815"/>
                  </a:lnTo>
                  <a:lnTo>
                    <a:pt x="173" y="793"/>
                  </a:lnTo>
                  <a:lnTo>
                    <a:pt x="197" y="773"/>
                  </a:lnTo>
                  <a:lnTo>
                    <a:pt x="219" y="754"/>
                  </a:lnTo>
                  <a:lnTo>
                    <a:pt x="239" y="735"/>
                  </a:lnTo>
                  <a:lnTo>
                    <a:pt x="256" y="718"/>
                  </a:lnTo>
                  <a:lnTo>
                    <a:pt x="270" y="703"/>
                  </a:lnTo>
                  <a:lnTo>
                    <a:pt x="281" y="689"/>
                  </a:lnTo>
                  <a:lnTo>
                    <a:pt x="292" y="678"/>
                  </a:lnTo>
                  <a:lnTo>
                    <a:pt x="299" y="669"/>
                  </a:lnTo>
                  <a:lnTo>
                    <a:pt x="303" y="662"/>
                  </a:lnTo>
                  <a:lnTo>
                    <a:pt x="307" y="657"/>
                  </a:lnTo>
                  <a:lnTo>
                    <a:pt x="308" y="656"/>
                  </a:lnTo>
                  <a:close/>
                </a:path>
              </a:pathLst>
            </a:custGeom>
            <a:solidFill>
              <a:srgbClr val="309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2" name="Freeform 19"/>
            <p:cNvSpPr>
              <a:spLocks/>
            </p:cNvSpPr>
            <p:nvPr/>
          </p:nvSpPr>
          <p:spPr bwMode="auto">
            <a:xfrm>
              <a:off x="4436" y="2881"/>
              <a:ext cx="247" cy="202"/>
            </a:xfrm>
            <a:custGeom>
              <a:avLst/>
              <a:gdLst>
                <a:gd name="T0" fmla="*/ 216 w 1007"/>
                <a:gd name="T1" fmla="*/ 4 h 976"/>
                <a:gd name="T2" fmla="*/ 199 w 1007"/>
                <a:gd name="T3" fmla="*/ 12 h 976"/>
                <a:gd name="T4" fmla="*/ 181 w 1007"/>
                <a:gd name="T5" fmla="*/ 19 h 976"/>
                <a:gd name="T6" fmla="*/ 162 w 1007"/>
                <a:gd name="T7" fmla="*/ 25 h 976"/>
                <a:gd name="T8" fmla="*/ 143 w 1007"/>
                <a:gd name="T9" fmla="*/ 31 h 976"/>
                <a:gd name="T10" fmla="*/ 124 w 1007"/>
                <a:gd name="T11" fmla="*/ 36 h 976"/>
                <a:gd name="T12" fmla="*/ 106 w 1007"/>
                <a:gd name="T13" fmla="*/ 41 h 976"/>
                <a:gd name="T14" fmla="*/ 88 w 1007"/>
                <a:gd name="T15" fmla="*/ 45 h 976"/>
                <a:gd name="T16" fmla="*/ 71 w 1007"/>
                <a:gd name="T17" fmla="*/ 48 h 976"/>
                <a:gd name="T18" fmla="*/ 55 w 1007"/>
                <a:gd name="T19" fmla="*/ 51 h 976"/>
                <a:gd name="T20" fmla="*/ 41 w 1007"/>
                <a:gd name="T21" fmla="*/ 54 h 976"/>
                <a:gd name="T22" fmla="*/ 28 w 1007"/>
                <a:gd name="T23" fmla="*/ 56 h 976"/>
                <a:gd name="T24" fmla="*/ 18 w 1007"/>
                <a:gd name="T25" fmla="*/ 58 h 976"/>
                <a:gd name="T26" fmla="*/ 9 w 1007"/>
                <a:gd name="T27" fmla="*/ 59 h 976"/>
                <a:gd name="T28" fmla="*/ 3 w 1007"/>
                <a:gd name="T29" fmla="*/ 60 h 976"/>
                <a:gd name="T30" fmla="*/ 0 w 1007"/>
                <a:gd name="T31" fmla="*/ 60 h 976"/>
                <a:gd name="T32" fmla="*/ 10 w 1007"/>
                <a:gd name="T33" fmla="*/ 72 h 976"/>
                <a:gd name="T34" fmla="*/ 26 w 1007"/>
                <a:gd name="T35" fmla="*/ 97 h 976"/>
                <a:gd name="T36" fmla="*/ 38 w 1007"/>
                <a:gd name="T37" fmla="*/ 121 h 976"/>
                <a:gd name="T38" fmla="*/ 45 w 1007"/>
                <a:gd name="T39" fmla="*/ 144 h 976"/>
                <a:gd name="T40" fmla="*/ 48 w 1007"/>
                <a:gd name="T41" fmla="*/ 165 h 976"/>
                <a:gd name="T42" fmla="*/ 50 w 1007"/>
                <a:gd name="T43" fmla="*/ 182 h 976"/>
                <a:gd name="T44" fmla="*/ 50 w 1007"/>
                <a:gd name="T45" fmla="*/ 194 h 976"/>
                <a:gd name="T46" fmla="*/ 50 w 1007"/>
                <a:gd name="T47" fmla="*/ 201 h 976"/>
                <a:gd name="T48" fmla="*/ 64 w 1007"/>
                <a:gd name="T49" fmla="*/ 202 h 976"/>
                <a:gd name="T50" fmla="*/ 92 w 1007"/>
                <a:gd name="T51" fmla="*/ 199 h 976"/>
                <a:gd name="T52" fmla="*/ 118 w 1007"/>
                <a:gd name="T53" fmla="*/ 196 h 976"/>
                <a:gd name="T54" fmla="*/ 142 w 1007"/>
                <a:gd name="T55" fmla="*/ 192 h 976"/>
                <a:gd name="T56" fmla="*/ 164 w 1007"/>
                <a:gd name="T57" fmla="*/ 188 h 976"/>
                <a:gd name="T58" fmla="*/ 184 w 1007"/>
                <a:gd name="T59" fmla="*/ 182 h 976"/>
                <a:gd name="T60" fmla="*/ 202 w 1007"/>
                <a:gd name="T61" fmla="*/ 176 h 976"/>
                <a:gd name="T62" fmla="*/ 218 w 1007"/>
                <a:gd name="T63" fmla="*/ 170 h 976"/>
                <a:gd name="T64" fmla="*/ 231 w 1007"/>
                <a:gd name="T65" fmla="*/ 157 h 976"/>
                <a:gd name="T66" fmla="*/ 238 w 1007"/>
                <a:gd name="T67" fmla="*/ 137 h 976"/>
                <a:gd name="T68" fmla="*/ 244 w 1007"/>
                <a:gd name="T69" fmla="*/ 117 h 976"/>
                <a:gd name="T70" fmla="*/ 247 w 1007"/>
                <a:gd name="T71" fmla="*/ 95 h 976"/>
                <a:gd name="T72" fmla="*/ 247 w 1007"/>
                <a:gd name="T73" fmla="*/ 73 h 976"/>
                <a:gd name="T74" fmla="*/ 244 w 1007"/>
                <a:gd name="T75" fmla="*/ 51 h 976"/>
                <a:gd name="T76" fmla="*/ 238 w 1007"/>
                <a:gd name="T77" fmla="*/ 30 h 976"/>
                <a:gd name="T78" fmla="*/ 229 w 1007"/>
                <a:gd name="T79" fmla="*/ 10 h 97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007" h="976">
                  <a:moveTo>
                    <a:pt x="914" y="0"/>
                  </a:moveTo>
                  <a:lnTo>
                    <a:pt x="881" y="20"/>
                  </a:lnTo>
                  <a:lnTo>
                    <a:pt x="845" y="38"/>
                  </a:lnTo>
                  <a:lnTo>
                    <a:pt x="810" y="57"/>
                  </a:lnTo>
                  <a:lnTo>
                    <a:pt x="773" y="74"/>
                  </a:lnTo>
                  <a:lnTo>
                    <a:pt x="736" y="90"/>
                  </a:lnTo>
                  <a:lnTo>
                    <a:pt x="698" y="106"/>
                  </a:lnTo>
                  <a:lnTo>
                    <a:pt x="660" y="121"/>
                  </a:lnTo>
                  <a:lnTo>
                    <a:pt x="622" y="135"/>
                  </a:lnTo>
                  <a:lnTo>
                    <a:pt x="584" y="149"/>
                  </a:lnTo>
                  <a:lnTo>
                    <a:pt x="545" y="162"/>
                  </a:lnTo>
                  <a:lnTo>
                    <a:pt x="507" y="174"/>
                  </a:lnTo>
                  <a:lnTo>
                    <a:pt x="469" y="186"/>
                  </a:lnTo>
                  <a:lnTo>
                    <a:pt x="432" y="196"/>
                  </a:lnTo>
                  <a:lnTo>
                    <a:pt x="395" y="207"/>
                  </a:lnTo>
                  <a:lnTo>
                    <a:pt x="359" y="217"/>
                  </a:lnTo>
                  <a:lnTo>
                    <a:pt x="325" y="225"/>
                  </a:lnTo>
                  <a:lnTo>
                    <a:pt x="290" y="234"/>
                  </a:lnTo>
                  <a:lnTo>
                    <a:pt x="257" y="241"/>
                  </a:lnTo>
                  <a:lnTo>
                    <a:pt x="226" y="248"/>
                  </a:lnTo>
                  <a:lnTo>
                    <a:pt x="196" y="255"/>
                  </a:lnTo>
                  <a:lnTo>
                    <a:pt x="167" y="261"/>
                  </a:lnTo>
                  <a:lnTo>
                    <a:pt x="140" y="266"/>
                  </a:lnTo>
                  <a:lnTo>
                    <a:pt x="116" y="271"/>
                  </a:lnTo>
                  <a:lnTo>
                    <a:pt x="93" y="276"/>
                  </a:lnTo>
                  <a:lnTo>
                    <a:pt x="73" y="279"/>
                  </a:lnTo>
                  <a:lnTo>
                    <a:pt x="54" y="283"/>
                  </a:lnTo>
                  <a:lnTo>
                    <a:pt x="38" y="285"/>
                  </a:lnTo>
                  <a:lnTo>
                    <a:pt x="24" y="287"/>
                  </a:lnTo>
                  <a:lnTo>
                    <a:pt x="14" y="288"/>
                  </a:lnTo>
                  <a:lnTo>
                    <a:pt x="7" y="290"/>
                  </a:lnTo>
                  <a:lnTo>
                    <a:pt x="1" y="291"/>
                  </a:lnTo>
                  <a:lnTo>
                    <a:pt x="0" y="291"/>
                  </a:lnTo>
                  <a:lnTo>
                    <a:pt x="41" y="349"/>
                  </a:lnTo>
                  <a:lnTo>
                    <a:pt x="77" y="408"/>
                  </a:lnTo>
                  <a:lnTo>
                    <a:pt x="107" y="468"/>
                  </a:lnTo>
                  <a:lnTo>
                    <a:pt x="132" y="527"/>
                  </a:lnTo>
                  <a:lnTo>
                    <a:pt x="153" y="586"/>
                  </a:lnTo>
                  <a:lnTo>
                    <a:pt x="169" y="642"/>
                  </a:lnTo>
                  <a:lnTo>
                    <a:pt x="182" y="696"/>
                  </a:lnTo>
                  <a:lnTo>
                    <a:pt x="191" y="748"/>
                  </a:lnTo>
                  <a:lnTo>
                    <a:pt x="197" y="796"/>
                  </a:lnTo>
                  <a:lnTo>
                    <a:pt x="200" y="840"/>
                  </a:lnTo>
                  <a:lnTo>
                    <a:pt x="203" y="879"/>
                  </a:lnTo>
                  <a:lnTo>
                    <a:pt x="204" y="912"/>
                  </a:lnTo>
                  <a:lnTo>
                    <a:pt x="204" y="939"/>
                  </a:lnTo>
                  <a:lnTo>
                    <a:pt x="203" y="959"/>
                  </a:lnTo>
                  <a:lnTo>
                    <a:pt x="202" y="971"/>
                  </a:lnTo>
                  <a:lnTo>
                    <a:pt x="202" y="976"/>
                  </a:lnTo>
                  <a:lnTo>
                    <a:pt x="261" y="974"/>
                  </a:lnTo>
                  <a:lnTo>
                    <a:pt x="319" y="969"/>
                  </a:lnTo>
                  <a:lnTo>
                    <a:pt x="374" y="963"/>
                  </a:lnTo>
                  <a:lnTo>
                    <a:pt x="428" y="956"/>
                  </a:lnTo>
                  <a:lnTo>
                    <a:pt x="480" y="948"/>
                  </a:lnTo>
                  <a:lnTo>
                    <a:pt x="530" y="939"/>
                  </a:lnTo>
                  <a:lnTo>
                    <a:pt x="577" y="929"/>
                  </a:lnTo>
                  <a:lnTo>
                    <a:pt x="623" y="917"/>
                  </a:lnTo>
                  <a:lnTo>
                    <a:pt x="667" y="906"/>
                  </a:lnTo>
                  <a:lnTo>
                    <a:pt x="708" y="893"/>
                  </a:lnTo>
                  <a:lnTo>
                    <a:pt x="749" y="879"/>
                  </a:lnTo>
                  <a:lnTo>
                    <a:pt x="787" y="864"/>
                  </a:lnTo>
                  <a:lnTo>
                    <a:pt x="823" y="850"/>
                  </a:lnTo>
                  <a:lnTo>
                    <a:pt x="858" y="834"/>
                  </a:lnTo>
                  <a:lnTo>
                    <a:pt x="890" y="819"/>
                  </a:lnTo>
                  <a:lnTo>
                    <a:pt x="921" y="803"/>
                  </a:lnTo>
                  <a:lnTo>
                    <a:pt x="941" y="757"/>
                  </a:lnTo>
                  <a:lnTo>
                    <a:pt x="957" y="710"/>
                  </a:lnTo>
                  <a:lnTo>
                    <a:pt x="972" y="663"/>
                  </a:lnTo>
                  <a:lnTo>
                    <a:pt x="985" y="613"/>
                  </a:lnTo>
                  <a:lnTo>
                    <a:pt x="994" y="564"/>
                  </a:lnTo>
                  <a:lnTo>
                    <a:pt x="1001" y="513"/>
                  </a:lnTo>
                  <a:lnTo>
                    <a:pt x="1005" y="461"/>
                  </a:lnTo>
                  <a:lnTo>
                    <a:pt x="1007" y="409"/>
                  </a:lnTo>
                  <a:lnTo>
                    <a:pt x="1005" y="355"/>
                  </a:lnTo>
                  <a:lnTo>
                    <a:pt x="1001" y="301"/>
                  </a:lnTo>
                  <a:lnTo>
                    <a:pt x="993" y="248"/>
                  </a:lnTo>
                  <a:lnTo>
                    <a:pt x="982" y="196"/>
                  </a:lnTo>
                  <a:lnTo>
                    <a:pt x="970" y="146"/>
                  </a:lnTo>
                  <a:lnTo>
                    <a:pt x="954" y="96"/>
                  </a:lnTo>
                  <a:lnTo>
                    <a:pt x="935" y="48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309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3" name="Freeform 20"/>
            <p:cNvSpPr>
              <a:spLocks/>
            </p:cNvSpPr>
            <p:nvPr/>
          </p:nvSpPr>
          <p:spPr bwMode="auto">
            <a:xfrm>
              <a:off x="4478" y="3005"/>
              <a:ext cx="92" cy="83"/>
            </a:xfrm>
            <a:custGeom>
              <a:avLst/>
              <a:gdLst>
                <a:gd name="T0" fmla="*/ 0 w 376"/>
                <a:gd name="T1" fmla="*/ 79 h 399"/>
                <a:gd name="T2" fmla="*/ 1 w 376"/>
                <a:gd name="T3" fmla="*/ 79 h 399"/>
                <a:gd name="T4" fmla="*/ 2 w 376"/>
                <a:gd name="T5" fmla="*/ 78 h 399"/>
                <a:gd name="T6" fmla="*/ 4 w 376"/>
                <a:gd name="T7" fmla="*/ 75 h 399"/>
                <a:gd name="T8" fmla="*/ 7 w 376"/>
                <a:gd name="T9" fmla="*/ 72 h 399"/>
                <a:gd name="T10" fmla="*/ 11 w 376"/>
                <a:gd name="T11" fmla="*/ 68 h 399"/>
                <a:gd name="T12" fmla="*/ 15 w 376"/>
                <a:gd name="T13" fmla="*/ 63 h 399"/>
                <a:gd name="T14" fmla="*/ 21 w 376"/>
                <a:gd name="T15" fmla="*/ 58 h 399"/>
                <a:gd name="T16" fmla="*/ 27 w 376"/>
                <a:gd name="T17" fmla="*/ 52 h 399"/>
                <a:gd name="T18" fmla="*/ 33 w 376"/>
                <a:gd name="T19" fmla="*/ 46 h 399"/>
                <a:gd name="T20" fmla="*/ 40 w 376"/>
                <a:gd name="T21" fmla="*/ 40 h 399"/>
                <a:gd name="T22" fmla="*/ 47 w 376"/>
                <a:gd name="T23" fmla="*/ 33 h 399"/>
                <a:gd name="T24" fmla="*/ 56 w 376"/>
                <a:gd name="T25" fmla="*/ 27 h 399"/>
                <a:gd name="T26" fmla="*/ 64 w 376"/>
                <a:gd name="T27" fmla="*/ 20 h 399"/>
                <a:gd name="T28" fmla="*/ 73 w 376"/>
                <a:gd name="T29" fmla="*/ 13 h 399"/>
                <a:gd name="T30" fmla="*/ 82 w 376"/>
                <a:gd name="T31" fmla="*/ 6 h 399"/>
                <a:gd name="T32" fmla="*/ 92 w 376"/>
                <a:gd name="T33" fmla="*/ 0 h 399"/>
                <a:gd name="T34" fmla="*/ 92 w 376"/>
                <a:gd name="T35" fmla="*/ 1 h 399"/>
                <a:gd name="T36" fmla="*/ 90 w 376"/>
                <a:gd name="T37" fmla="*/ 2 h 399"/>
                <a:gd name="T38" fmla="*/ 88 w 376"/>
                <a:gd name="T39" fmla="*/ 6 h 399"/>
                <a:gd name="T40" fmla="*/ 85 w 376"/>
                <a:gd name="T41" fmla="*/ 10 h 399"/>
                <a:gd name="T42" fmla="*/ 81 w 376"/>
                <a:gd name="T43" fmla="*/ 15 h 399"/>
                <a:gd name="T44" fmla="*/ 77 w 376"/>
                <a:gd name="T45" fmla="*/ 20 h 399"/>
                <a:gd name="T46" fmla="*/ 72 w 376"/>
                <a:gd name="T47" fmla="*/ 27 h 399"/>
                <a:gd name="T48" fmla="*/ 67 w 376"/>
                <a:gd name="T49" fmla="*/ 33 h 399"/>
                <a:gd name="T50" fmla="*/ 61 w 376"/>
                <a:gd name="T51" fmla="*/ 40 h 399"/>
                <a:gd name="T52" fmla="*/ 55 w 376"/>
                <a:gd name="T53" fmla="*/ 47 h 399"/>
                <a:gd name="T54" fmla="*/ 48 w 376"/>
                <a:gd name="T55" fmla="*/ 54 h 399"/>
                <a:gd name="T56" fmla="*/ 41 w 376"/>
                <a:gd name="T57" fmla="*/ 61 h 399"/>
                <a:gd name="T58" fmla="*/ 34 w 376"/>
                <a:gd name="T59" fmla="*/ 67 h 399"/>
                <a:gd name="T60" fmla="*/ 26 w 376"/>
                <a:gd name="T61" fmla="*/ 73 h 399"/>
                <a:gd name="T62" fmla="*/ 19 w 376"/>
                <a:gd name="T63" fmla="*/ 78 h 399"/>
                <a:gd name="T64" fmla="*/ 11 w 376"/>
                <a:gd name="T65" fmla="*/ 83 h 399"/>
                <a:gd name="T66" fmla="*/ 11 w 376"/>
                <a:gd name="T67" fmla="*/ 83 h 399"/>
                <a:gd name="T68" fmla="*/ 10 w 376"/>
                <a:gd name="T69" fmla="*/ 83 h 399"/>
                <a:gd name="T70" fmla="*/ 9 w 376"/>
                <a:gd name="T71" fmla="*/ 83 h 399"/>
                <a:gd name="T72" fmla="*/ 7 w 376"/>
                <a:gd name="T73" fmla="*/ 83 h 399"/>
                <a:gd name="T74" fmla="*/ 5 w 376"/>
                <a:gd name="T75" fmla="*/ 83 h 399"/>
                <a:gd name="T76" fmla="*/ 3 w 376"/>
                <a:gd name="T77" fmla="*/ 82 h 399"/>
                <a:gd name="T78" fmla="*/ 2 w 376"/>
                <a:gd name="T79" fmla="*/ 81 h 399"/>
                <a:gd name="T80" fmla="*/ 0 w 376"/>
                <a:gd name="T81" fmla="*/ 79 h 39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76" h="399">
                  <a:moveTo>
                    <a:pt x="0" y="382"/>
                  </a:moveTo>
                  <a:lnTo>
                    <a:pt x="3" y="380"/>
                  </a:lnTo>
                  <a:lnTo>
                    <a:pt x="7" y="373"/>
                  </a:lnTo>
                  <a:lnTo>
                    <a:pt x="17" y="360"/>
                  </a:lnTo>
                  <a:lnTo>
                    <a:pt x="29" y="345"/>
                  </a:lnTo>
                  <a:lnTo>
                    <a:pt x="44" y="326"/>
                  </a:lnTo>
                  <a:lnTo>
                    <a:pt x="63" y="304"/>
                  </a:lnTo>
                  <a:lnTo>
                    <a:pt x="85" y="280"/>
                  </a:lnTo>
                  <a:lnTo>
                    <a:pt x="109" y="252"/>
                  </a:lnTo>
                  <a:lnTo>
                    <a:pt x="135" y="223"/>
                  </a:lnTo>
                  <a:lnTo>
                    <a:pt x="164" y="192"/>
                  </a:lnTo>
                  <a:lnTo>
                    <a:pt x="194" y="160"/>
                  </a:lnTo>
                  <a:lnTo>
                    <a:pt x="227" y="128"/>
                  </a:lnTo>
                  <a:lnTo>
                    <a:pt x="262" y="95"/>
                  </a:lnTo>
                  <a:lnTo>
                    <a:pt x="299" y="63"/>
                  </a:lnTo>
                  <a:lnTo>
                    <a:pt x="337" y="31"/>
                  </a:lnTo>
                  <a:lnTo>
                    <a:pt x="376" y="0"/>
                  </a:lnTo>
                  <a:lnTo>
                    <a:pt x="374" y="3"/>
                  </a:lnTo>
                  <a:lnTo>
                    <a:pt x="369" y="12"/>
                  </a:lnTo>
                  <a:lnTo>
                    <a:pt x="360" y="27"/>
                  </a:lnTo>
                  <a:lnTo>
                    <a:pt x="348" y="47"/>
                  </a:lnTo>
                  <a:lnTo>
                    <a:pt x="333" y="71"/>
                  </a:lnTo>
                  <a:lnTo>
                    <a:pt x="316" y="98"/>
                  </a:lnTo>
                  <a:lnTo>
                    <a:pt x="295" y="128"/>
                  </a:lnTo>
                  <a:lnTo>
                    <a:pt x="273" y="159"/>
                  </a:lnTo>
                  <a:lnTo>
                    <a:pt x="249" y="192"/>
                  </a:lnTo>
                  <a:lnTo>
                    <a:pt x="224" y="225"/>
                  </a:lnTo>
                  <a:lnTo>
                    <a:pt x="196" y="259"/>
                  </a:lnTo>
                  <a:lnTo>
                    <a:pt x="167" y="291"/>
                  </a:lnTo>
                  <a:lnTo>
                    <a:pt x="139" y="322"/>
                  </a:lnTo>
                  <a:lnTo>
                    <a:pt x="108" y="351"/>
                  </a:lnTo>
                  <a:lnTo>
                    <a:pt x="76" y="376"/>
                  </a:lnTo>
                  <a:lnTo>
                    <a:pt x="45" y="398"/>
                  </a:lnTo>
                  <a:lnTo>
                    <a:pt x="44" y="398"/>
                  </a:lnTo>
                  <a:lnTo>
                    <a:pt x="41" y="398"/>
                  </a:lnTo>
                  <a:lnTo>
                    <a:pt x="36" y="399"/>
                  </a:lnTo>
                  <a:lnTo>
                    <a:pt x="29" y="398"/>
                  </a:lnTo>
                  <a:lnTo>
                    <a:pt x="22" y="397"/>
                  </a:lnTo>
                  <a:lnTo>
                    <a:pt x="14" y="394"/>
                  </a:lnTo>
                  <a:lnTo>
                    <a:pt x="7" y="389"/>
                  </a:lnTo>
                  <a:lnTo>
                    <a:pt x="0" y="3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4" name="Freeform 21"/>
            <p:cNvSpPr>
              <a:spLocks/>
            </p:cNvSpPr>
            <p:nvPr/>
          </p:nvSpPr>
          <p:spPr bwMode="auto">
            <a:xfrm>
              <a:off x="4680" y="2986"/>
              <a:ext cx="69" cy="17"/>
            </a:xfrm>
            <a:custGeom>
              <a:avLst/>
              <a:gdLst>
                <a:gd name="T0" fmla="*/ 2 w 280"/>
                <a:gd name="T1" fmla="*/ 0 h 85"/>
                <a:gd name="T2" fmla="*/ 1 w 280"/>
                <a:gd name="T3" fmla="*/ 3 h 85"/>
                <a:gd name="T4" fmla="*/ 1 w 280"/>
                <a:gd name="T5" fmla="*/ 5 h 85"/>
                <a:gd name="T6" fmla="*/ 0 w 280"/>
                <a:gd name="T7" fmla="*/ 7 h 85"/>
                <a:gd name="T8" fmla="*/ 0 w 280"/>
                <a:gd name="T9" fmla="*/ 10 h 85"/>
                <a:gd name="T10" fmla="*/ 3 w 280"/>
                <a:gd name="T11" fmla="*/ 11 h 85"/>
                <a:gd name="T12" fmla="*/ 7 w 280"/>
                <a:gd name="T13" fmla="*/ 12 h 85"/>
                <a:gd name="T14" fmla="*/ 10 w 280"/>
                <a:gd name="T15" fmla="*/ 12 h 85"/>
                <a:gd name="T16" fmla="*/ 14 w 280"/>
                <a:gd name="T17" fmla="*/ 13 h 85"/>
                <a:gd name="T18" fmla="*/ 17 w 280"/>
                <a:gd name="T19" fmla="*/ 14 h 85"/>
                <a:gd name="T20" fmla="*/ 21 w 280"/>
                <a:gd name="T21" fmla="*/ 14 h 85"/>
                <a:gd name="T22" fmla="*/ 25 w 280"/>
                <a:gd name="T23" fmla="*/ 15 h 85"/>
                <a:gd name="T24" fmla="*/ 29 w 280"/>
                <a:gd name="T25" fmla="*/ 15 h 85"/>
                <a:gd name="T26" fmla="*/ 33 w 280"/>
                <a:gd name="T27" fmla="*/ 16 h 85"/>
                <a:gd name="T28" fmla="*/ 37 w 280"/>
                <a:gd name="T29" fmla="*/ 16 h 85"/>
                <a:gd name="T30" fmla="*/ 41 w 280"/>
                <a:gd name="T31" fmla="*/ 17 h 85"/>
                <a:gd name="T32" fmla="*/ 45 w 280"/>
                <a:gd name="T33" fmla="*/ 17 h 85"/>
                <a:gd name="T34" fmla="*/ 50 w 280"/>
                <a:gd name="T35" fmla="*/ 17 h 85"/>
                <a:gd name="T36" fmla="*/ 54 w 280"/>
                <a:gd name="T37" fmla="*/ 17 h 85"/>
                <a:gd name="T38" fmla="*/ 58 w 280"/>
                <a:gd name="T39" fmla="*/ 17 h 85"/>
                <a:gd name="T40" fmla="*/ 62 w 280"/>
                <a:gd name="T41" fmla="*/ 17 h 85"/>
                <a:gd name="T42" fmla="*/ 64 w 280"/>
                <a:gd name="T43" fmla="*/ 16 h 85"/>
                <a:gd name="T44" fmla="*/ 66 w 280"/>
                <a:gd name="T45" fmla="*/ 15 h 85"/>
                <a:gd name="T46" fmla="*/ 68 w 280"/>
                <a:gd name="T47" fmla="*/ 12 h 85"/>
                <a:gd name="T48" fmla="*/ 69 w 280"/>
                <a:gd name="T49" fmla="*/ 9 h 85"/>
                <a:gd name="T50" fmla="*/ 69 w 280"/>
                <a:gd name="T51" fmla="*/ 9 h 85"/>
                <a:gd name="T52" fmla="*/ 68 w 280"/>
                <a:gd name="T53" fmla="*/ 9 h 85"/>
                <a:gd name="T54" fmla="*/ 67 w 280"/>
                <a:gd name="T55" fmla="*/ 8 h 85"/>
                <a:gd name="T56" fmla="*/ 65 w 280"/>
                <a:gd name="T57" fmla="*/ 8 h 85"/>
                <a:gd name="T58" fmla="*/ 62 w 280"/>
                <a:gd name="T59" fmla="*/ 7 h 85"/>
                <a:gd name="T60" fmla="*/ 59 w 280"/>
                <a:gd name="T61" fmla="*/ 7 h 85"/>
                <a:gd name="T62" fmla="*/ 56 w 280"/>
                <a:gd name="T63" fmla="*/ 6 h 85"/>
                <a:gd name="T64" fmla="*/ 52 w 280"/>
                <a:gd name="T65" fmla="*/ 6 h 85"/>
                <a:gd name="T66" fmla="*/ 47 w 280"/>
                <a:gd name="T67" fmla="*/ 5 h 85"/>
                <a:gd name="T68" fmla="*/ 42 w 280"/>
                <a:gd name="T69" fmla="*/ 4 h 85"/>
                <a:gd name="T70" fmla="*/ 37 w 280"/>
                <a:gd name="T71" fmla="*/ 3 h 85"/>
                <a:gd name="T72" fmla="*/ 31 w 280"/>
                <a:gd name="T73" fmla="*/ 3 h 85"/>
                <a:gd name="T74" fmla="*/ 24 w 280"/>
                <a:gd name="T75" fmla="*/ 2 h 85"/>
                <a:gd name="T76" fmla="*/ 17 w 280"/>
                <a:gd name="T77" fmla="*/ 1 h 85"/>
                <a:gd name="T78" fmla="*/ 10 w 280"/>
                <a:gd name="T79" fmla="*/ 0 h 85"/>
                <a:gd name="T80" fmla="*/ 2 w 280"/>
                <a:gd name="T81" fmla="*/ 0 h 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80" h="85">
                  <a:moveTo>
                    <a:pt x="7" y="0"/>
                  </a:moveTo>
                  <a:lnTo>
                    <a:pt x="6" y="13"/>
                  </a:lnTo>
                  <a:lnTo>
                    <a:pt x="4" y="24"/>
                  </a:lnTo>
                  <a:lnTo>
                    <a:pt x="2" y="37"/>
                  </a:lnTo>
                  <a:lnTo>
                    <a:pt x="0" y="50"/>
                  </a:lnTo>
                  <a:lnTo>
                    <a:pt x="14" y="54"/>
                  </a:lnTo>
                  <a:lnTo>
                    <a:pt x="28" y="58"/>
                  </a:lnTo>
                  <a:lnTo>
                    <a:pt x="42" y="61"/>
                  </a:lnTo>
                  <a:lnTo>
                    <a:pt x="57" y="66"/>
                  </a:lnTo>
                  <a:lnTo>
                    <a:pt x="71" y="69"/>
                  </a:lnTo>
                  <a:lnTo>
                    <a:pt x="86" y="71"/>
                  </a:lnTo>
                  <a:lnTo>
                    <a:pt x="103" y="75"/>
                  </a:lnTo>
                  <a:lnTo>
                    <a:pt x="119" y="77"/>
                  </a:lnTo>
                  <a:lnTo>
                    <a:pt x="135" y="80"/>
                  </a:lnTo>
                  <a:lnTo>
                    <a:pt x="151" y="82"/>
                  </a:lnTo>
                  <a:lnTo>
                    <a:pt x="168" y="84"/>
                  </a:lnTo>
                  <a:lnTo>
                    <a:pt x="184" y="85"/>
                  </a:lnTo>
                  <a:lnTo>
                    <a:pt x="202" y="85"/>
                  </a:lnTo>
                  <a:lnTo>
                    <a:pt x="219" y="85"/>
                  </a:lnTo>
                  <a:lnTo>
                    <a:pt x="236" y="85"/>
                  </a:lnTo>
                  <a:lnTo>
                    <a:pt x="253" y="84"/>
                  </a:lnTo>
                  <a:lnTo>
                    <a:pt x="258" y="82"/>
                  </a:lnTo>
                  <a:lnTo>
                    <a:pt x="267" y="75"/>
                  </a:lnTo>
                  <a:lnTo>
                    <a:pt x="275" y="62"/>
                  </a:lnTo>
                  <a:lnTo>
                    <a:pt x="280" y="45"/>
                  </a:lnTo>
                  <a:lnTo>
                    <a:pt x="279" y="45"/>
                  </a:lnTo>
                  <a:lnTo>
                    <a:pt x="275" y="44"/>
                  </a:lnTo>
                  <a:lnTo>
                    <a:pt x="270" y="42"/>
                  </a:lnTo>
                  <a:lnTo>
                    <a:pt x="262" y="40"/>
                  </a:lnTo>
                  <a:lnTo>
                    <a:pt x="252" y="37"/>
                  </a:lnTo>
                  <a:lnTo>
                    <a:pt x="240" y="35"/>
                  </a:lnTo>
                  <a:lnTo>
                    <a:pt x="226" y="31"/>
                  </a:lnTo>
                  <a:lnTo>
                    <a:pt x="210" y="28"/>
                  </a:lnTo>
                  <a:lnTo>
                    <a:pt x="191" y="24"/>
                  </a:lnTo>
                  <a:lnTo>
                    <a:pt x="171" y="21"/>
                  </a:lnTo>
                  <a:lnTo>
                    <a:pt x="149" y="16"/>
                  </a:lnTo>
                  <a:lnTo>
                    <a:pt x="124" y="13"/>
                  </a:lnTo>
                  <a:lnTo>
                    <a:pt x="98" y="9"/>
                  </a:lnTo>
                  <a:lnTo>
                    <a:pt x="69" y="6"/>
                  </a:lnTo>
                  <a:lnTo>
                    <a:pt x="39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5" name="Freeform 22"/>
            <p:cNvSpPr>
              <a:spLocks/>
            </p:cNvSpPr>
            <p:nvPr/>
          </p:nvSpPr>
          <p:spPr bwMode="auto">
            <a:xfrm>
              <a:off x="4647" y="2984"/>
              <a:ext cx="35" cy="12"/>
            </a:xfrm>
            <a:custGeom>
              <a:avLst/>
              <a:gdLst>
                <a:gd name="T0" fmla="*/ 0 w 144"/>
                <a:gd name="T1" fmla="*/ 0 h 58"/>
                <a:gd name="T2" fmla="*/ 0 w 144"/>
                <a:gd name="T3" fmla="*/ 0 h 58"/>
                <a:gd name="T4" fmla="*/ 2 w 144"/>
                <a:gd name="T5" fmla="*/ 1 h 58"/>
                <a:gd name="T6" fmla="*/ 5 w 144"/>
                <a:gd name="T7" fmla="*/ 2 h 58"/>
                <a:gd name="T8" fmla="*/ 9 w 144"/>
                <a:gd name="T9" fmla="*/ 4 h 58"/>
                <a:gd name="T10" fmla="*/ 14 w 144"/>
                <a:gd name="T11" fmla="*/ 6 h 58"/>
                <a:gd name="T12" fmla="*/ 20 w 144"/>
                <a:gd name="T13" fmla="*/ 8 h 58"/>
                <a:gd name="T14" fmla="*/ 26 w 144"/>
                <a:gd name="T15" fmla="*/ 10 h 58"/>
                <a:gd name="T16" fmla="*/ 33 w 144"/>
                <a:gd name="T17" fmla="*/ 12 h 58"/>
                <a:gd name="T18" fmla="*/ 34 w 144"/>
                <a:gd name="T19" fmla="*/ 9 h 58"/>
                <a:gd name="T20" fmla="*/ 34 w 144"/>
                <a:gd name="T21" fmla="*/ 7 h 58"/>
                <a:gd name="T22" fmla="*/ 35 w 144"/>
                <a:gd name="T23" fmla="*/ 4 h 58"/>
                <a:gd name="T24" fmla="*/ 35 w 144"/>
                <a:gd name="T25" fmla="*/ 2 h 58"/>
                <a:gd name="T26" fmla="*/ 31 w 144"/>
                <a:gd name="T27" fmla="*/ 1 h 58"/>
                <a:gd name="T28" fmla="*/ 27 w 144"/>
                <a:gd name="T29" fmla="*/ 1 h 58"/>
                <a:gd name="T30" fmla="*/ 23 w 144"/>
                <a:gd name="T31" fmla="*/ 1 h 58"/>
                <a:gd name="T32" fmla="*/ 18 w 144"/>
                <a:gd name="T33" fmla="*/ 1 h 58"/>
                <a:gd name="T34" fmla="*/ 14 w 144"/>
                <a:gd name="T35" fmla="*/ 0 h 58"/>
                <a:gd name="T36" fmla="*/ 9 w 144"/>
                <a:gd name="T37" fmla="*/ 0 h 58"/>
                <a:gd name="T38" fmla="*/ 5 w 144"/>
                <a:gd name="T39" fmla="*/ 0 h 58"/>
                <a:gd name="T40" fmla="*/ 0 w 144"/>
                <a:gd name="T41" fmla="*/ 0 h 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4" h="58">
                  <a:moveTo>
                    <a:pt x="0" y="0"/>
                  </a:moveTo>
                  <a:lnTo>
                    <a:pt x="2" y="1"/>
                  </a:lnTo>
                  <a:lnTo>
                    <a:pt x="10" y="6"/>
                  </a:lnTo>
                  <a:lnTo>
                    <a:pt x="22" y="12"/>
                  </a:lnTo>
                  <a:lnTo>
                    <a:pt x="38" y="18"/>
                  </a:lnTo>
                  <a:lnTo>
                    <a:pt x="58" y="28"/>
                  </a:lnTo>
                  <a:lnTo>
                    <a:pt x="81" y="37"/>
                  </a:lnTo>
                  <a:lnTo>
                    <a:pt x="108" y="47"/>
                  </a:lnTo>
                  <a:lnTo>
                    <a:pt x="137" y="58"/>
                  </a:lnTo>
                  <a:lnTo>
                    <a:pt x="139" y="45"/>
                  </a:lnTo>
                  <a:lnTo>
                    <a:pt x="141" y="32"/>
                  </a:lnTo>
                  <a:lnTo>
                    <a:pt x="143" y="21"/>
                  </a:lnTo>
                  <a:lnTo>
                    <a:pt x="144" y="8"/>
                  </a:lnTo>
                  <a:lnTo>
                    <a:pt x="128" y="7"/>
                  </a:lnTo>
                  <a:lnTo>
                    <a:pt x="111" y="6"/>
                  </a:lnTo>
                  <a:lnTo>
                    <a:pt x="93" y="5"/>
                  </a:lnTo>
                  <a:lnTo>
                    <a:pt x="75" y="3"/>
                  </a:lnTo>
                  <a:lnTo>
                    <a:pt x="56" y="2"/>
                  </a:lnTo>
                  <a:lnTo>
                    <a:pt x="38" y="1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6" name="Freeform 23"/>
            <p:cNvSpPr>
              <a:spLocks/>
            </p:cNvSpPr>
            <p:nvPr/>
          </p:nvSpPr>
          <p:spPr bwMode="auto">
            <a:xfrm>
              <a:off x="4669" y="2857"/>
              <a:ext cx="31" cy="64"/>
            </a:xfrm>
            <a:custGeom>
              <a:avLst/>
              <a:gdLst>
                <a:gd name="T0" fmla="*/ 31 w 124"/>
                <a:gd name="T1" fmla="*/ 1 h 310"/>
                <a:gd name="T2" fmla="*/ 21 w 124"/>
                <a:gd name="T3" fmla="*/ 0 h 310"/>
                <a:gd name="T4" fmla="*/ 21 w 124"/>
                <a:gd name="T5" fmla="*/ 1 h 310"/>
                <a:gd name="T6" fmla="*/ 19 w 124"/>
                <a:gd name="T7" fmla="*/ 3 h 310"/>
                <a:gd name="T8" fmla="*/ 18 w 124"/>
                <a:gd name="T9" fmla="*/ 7 h 310"/>
                <a:gd name="T10" fmla="*/ 15 w 124"/>
                <a:gd name="T11" fmla="*/ 13 h 310"/>
                <a:gd name="T12" fmla="*/ 12 w 124"/>
                <a:gd name="T13" fmla="*/ 19 h 310"/>
                <a:gd name="T14" fmla="*/ 9 w 124"/>
                <a:gd name="T15" fmla="*/ 26 h 310"/>
                <a:gd name="T16" fmla="*/ 5 w 124"/>
                <a:gd name="T17" fmla="*/ 34 h 310"/>
                <a:gd name="T18" fmla="*/ 0 w 124"/>
                <a:gd name="T19" fmla="*/ 42 h 310"/>
                <a:gd name="T20" fmla="*/ 2 w 124"/>
                <a:gd name="T21" fmla="*/ 47 h 310"/>
                <a:gd name="T22" fmla="*/ 4 w 124"/>
                <a:gd name="T23" fmla="*/ 53 h 310"/>
                <a:gd name="T24" fmla="*/ 6 w 124"/>
                <a:gd name="T25" fmla="*/ 58 h 310"/>
                <a:gd name="T26" fmla="*/ 8 w 124"/>
                <a:gd name="T27" fmla="*/ 64 h 310"/>
                <a:gd name="T28" fmla="*/ 13 w 124"/>
                <a:gd name="T29" fmla="*/ 52 h 310"/>
                <a:gd name="T30" fmla="*/ 18 w 124"/>
                <a:gd name="T31" fmla="*/ 41 h 310"/>
                <a:gd name="T32" fmla="*/ 22 w 124"/>
                <a:gd name="T33" fmla="*/ 30 h 310"/>
                <a:gd name="T34" fmla="*/ 25 w 124"/>
                <a:gd name="T35" fmla="*/ 20 h 310"/>
                <a:gd name="T36" fmla="*/ 28 w 124"/>
                <a:gd name="T37" fmla="*/ 13 h 310"/>
                <a:gd name="T38" fmla="*/ 30 w 124"/>
                <a:gd name="T39" fmla="*/ 6 h 310"/>
                <a:gd name="T40" fmla="*/ 31 w 124"/>
                <a:gd name="T41" fmla="*/ 3 h 310"/>
                <a:gd name="T42" fmla="*/ 31 w 124"/>
                <a:gd name="T43" fmla="*/ 1 h 31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24" h="310">
                  <a:moveTo>
                    <a:pt x="124" y="6"/>
                  </a:moveTo>
                  <a:lnTo>
                    <a:pt x="83" y="0"/>
                  </a:lnTo>
                  <a:lnTo>
                    <a:pt x="82" y="4"/>
                  </a:lnTo>
                  <a:lnTo>
                    <a:pt x="77" y="16"/>
                  </a:lnTo>
                  <a:lnTo>
                    <a:pt x="71" y="36"/>
                  </a:lnTo>
                  <a:lnTo>
                    <a:pt x="61" y="61"/>
                  </a:lnTo>
                  <a:lnTo>
                    <a:pt x="49" y="91"/>
                  </a:lnTo>
                  <a:lnTo>
                    <a:pt x="35" y="125"/>
                  </a:lnTo>
                  <a:lnTo>
                    <a:pt x="19" y="165"/>
                  </a:lnTo>
                  <a:lnTo>
                    <a:pt x="0" y="205"/>
                  </a:lnTo>
                  <a:lnTo>
                    <a:pt x="8" y="230"/>
                  </a:lnTo>
                  <a:lnTo>
                    <a:pt x="16" y="257"/>
                  </a:lnTo>
                  <a:lnTo>
                    <a:pt x="24" y="283"/>
                  </a:lnTo>
                  <a:lnTo>
                    <a:pt x="31" y="310"/>
                  </a:lnTo>
                  <a:lnTo>
                    <a:pt x="53" y="252"/>
                  </a:lnTo>
                  <a:lnTo>
                    <a:pt x="72" y="197"/>
                  </a:lnTo>
                  <a:lnTo>
                    <a:pt x="88" y="145"/>
                  </a:lnTo>
                  <a:lnTo>
                    <a:pt x="101" y="99"/>
                  </a:lnTo>
                  <a:lnTo>
                    <a:pt x="111" y="61"/>
                  </a:lnTo>
                  <a:lnTo>
                    <a:pt x="118" y="31"/>
                  </a:lnTo>
                  <a:lnTo>
                    <a:pt x="122" y="13"/>
                  </a:lnTo>
                  <a:lnTo>
                    <a:pt x="124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7" name="Freeform 24"/>
            <p:cNvSpPr>
              <a:spLocks/>
            </p:cNvSpPr>
            <p:nvPr/>
          </p:nvSpPr>
          <p:spPr bwMode="auto">
            <a:xfrm>
              <a:off x="4429" y="2899"/>
              <a:ext cx="248" cy="96"/>
            </a:xfrm>
            <a:custGeom>
              <a:avLst/>
              <a:gdLst>
                <a:gd name="T0" fmla="*/ 162 w 1013"/>
                <a:gd name="T1" fmla="*/ 76 h 461"/>
                <a:gd name="T2" fmla="*/ 139 w 1013"/>
                <a:gd name="T3" fmla="*/ 75 h 461"/>
                <a:gd name="T4" fmla="*/ 112 w 1013"/>
                <a:gd name="T5" fmla="*/ 70 h 461"/>
                <a:gd name="T6" fmla="*/ 85 w 1013"/>
                <a:gd name="T7" fmla="*/ 63 h 461"/>
                <a:gd name="T8" fmla="*/ 59 w 1013"/>
                <a:gd name="T9" fmla="*/ 55 h 461"/>
                <a:gd name="T10" fmla="*/ 36 w 1013"/>
                <a:gd name="T11" fmla="*/ 46 h 461"/>
                <a:gd name="T12" fmla="*/ 19 w 1013"/>
                <a:gd name="T13" fmla="*/ 40 h 461"/>
                <a:gd name="T14" fmla="*/ 10 w 1013"/>
                <a:gd name="T15" fmla="*/ 36 h 461"/>
                <a:gd name="T16" fmla="*/ 8 w 1013"/>
                <a:gd name="T17" fmla="*/ 35 h 461"/>
                <a:gd name="T18" fmla="*/ 5 w 1013"/>
                <a:gd name="T19" fmla="*/ 35 h 461"/>
                <a:gd name="T20" fmla="*/ 2 w 1013"/>
                <a:gd name="T21" fmla="*/ 35 h 461"/>
                <a:gd name="T22" fmla="*/ 0 w 1013"/>
                <a:gd name="T23" fmla="*/ 37 h 461"/>
                <a:gd name="T24" fmla="*/ 2 w 1013"/>
                <a:gd name="T25" fmla="*/ 41 h 461"/>
                <a:gd name="T26" fmla="*/ 13 w 1013"/>
                <a:gd name="T27" fmla="*/ 48 h 461"/>
                <a:gd name="T28" fmla="*/ 32 w 1013"/>
                <a:gd name="T29" fmla="*/ 58 h 461"/>
                <a:gd name="T30" fmla="*/ 57 w 1013"/>
                <a:gd name="T31" fmla="*/ 69 h 461"/>
                <a:gd name="T32" fmla="*/ 86 w 1013"/>
                <a:gd name="T33" fmla="*/ 80 h 461"/>
                <a:gd name="T34" fmla="*/ 116 w 1013"/>
                <a:gd name="T35" fmla="*/ 89 h 461"/>
                <a:gd name="T36" fmla="*/ 144 w 1013"/>
                <a:gd name="T37" fmla="*/ 95 h 461"/>
                <a:gd name="T38" fmla="*/ 169 w 1013"/>
                <a:gd name="T39" fmla="*/ 96 h 461"/>
                <a:gd name="T40" fmla="*/ 186 w 1013"/>
                <a:gd name="T41" fmla="*/ 92 h 461"/>
                <a:gd name="T42" fmla="*/ 196 w 1013"/>
                <a:gd name="T43" fmla="*/ 87 h 461"/>
                <a:gd name="T44" fmla="*/ 206 w 1013"/>
                <a:gd name="T45" fmla="*/ 80 h 461"/>
                <a:gd name="T46" fmla="*/ 216 w 1013"/>
                <a:gd name="T47" fmla="*/ 71 h 461"/>
                <a:gd name="T48" fmla="*/ 224 w 1013"/>
                <a:gd name="T49" fmla="*/ 61 h 461"/>
                <a:gd name="T50" fmla="*/ 232 w 1013"/>
                <a:gd name="T51" fmla="*/ 51 h 461"/>
                <a:gd name="T52" fmla="*/ 239 w 1013"/>
                <a:gd name="T53" fmla="*/ 39 h 461"/>
                <a:gd name="T54" fmla="*/ 245 w 1013"/>
                <a:gd name="T55" fmla="*/ 27 h 461"/>
                <a:gd name="T56" fmla="*/ 246 w 1013"/>
                <a:gd name="T57" fmla="*/ 16 h 461"/>
                <a:gd name="T58" fmla="*/ 242 w 1013"/>
                <a:gd name="T59" fmla="*/ 5 h 461"/>
                <a:gd name="T60" fmla="*/ 237 w 1013"/>
                <a:gd name="T61" fmla="*/ 6 h 461"/>
                <a:gd name="T62" fmla="*/ 230 w 1013"/>
                <a:gd name="T63" fmla="*/ 19 h 461"/>
                <a:gd name="T64" fmla="*/ 222 w 1013"/>
                <a:gd name="T65" fmla="*/ 31 h 461"/>
                <a:gd name="T66" fmla="*/ 213 w 1013"/>
                <a:gd name="T67" fmla="*/ 42 h 461"/>
                <a:gd name="T68" fmla="*/ 204 w 1013"/>
                <a:gd name="T69" fmla="*/ 53 h 461"/>
                <a:gd name="T70" fmla="*/ 195 w 1013"/>
                <a:gd name="T71" fmla="*/ 62 h 461"/>
                <a:gd name="T72" fmla="*/ 186 w 1013"/>
                <a:gd name="T73" fmla="*/ 70 h 461"/>
                <a:gd name="T74" fmla="*/ 176 w 1013"/>
                <a:gd name="T75" fmla="*/ 74 h 46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13" h="461">
                  <a:moveTo>
                    <a:pt x="700" y="363"/>
                  </a:moveTo>
                  <a:lnTo>
                    <a:pt x="661" y="367"/>
                  </a:lnTo>
                  <a:lnTo>
                    <a:pt x="616" y="366"/>
                  </a:lnTo>
                  <a:lnTo>
                    <a:pt x="567" y="359"/>
                  </a:lnTo>
                  <a:lnTo>
                    <a:pt x="515" y="349"/>
                  </a:lnTo>
                  <a:lnTo>
                    <a:pt x="459" y="336"/>
                  </a:lnTo>
                  <a:lnTo>
                    <a:pt x="404" y="319"/>
                  </a:lnTo>
                  <a:lnTo>
                    <a:pt x="349" y="302"/>
                  </a:lnTo>
                  <a:lnTo>
                    <a:pt x="295" y="282"/>
                  </a:lnTo>
                  <a:lnTo>
                    <a:pt x="242" y="263"/>
                  </a:lnTo>
                  <a:lnTo>
                    <a:pt x="193" y="242"/>
                  </a:lnTo>
                  <a:lnTo>
                    <a:pt x="148" y="223"/>
                  </a:lnTo>
                  <a:lnTo>
                    <a:pt x="110" y="207"/>
                  </a:lnTo>
                  <a:lnTo>
                    <a:pt x="78" y="192"/>
                  </a:lnTo>
                  <a:lnTo>
                    <a:pt x="54" y="182"/>
                  </a:lnTo>
                  <a:lnTo>
                    <a:pt x="39" y="174"/>
                  </a:lnTo>
                  <a:lnTo>
                    <a:pt x="33" y="172"/>
                  </a:lnTo>
                  <a:lnTo>
                    <a:pt x="32" y="170"/>
                  </a:lnTo>
                  <a:lnTo>
                    <a:pt x="28" y="169"/>
                  </a:lnTo>
                  <a:lnTo>
                    <a:pt x="22" y="168"/>
                  </a:lnTo>
                  <a:lnTo>
                    <a:pt x="15" y="168"/>
                  </a:lnTo>
                  <a:lnTo>
                    <a:pt x="8" y="169"/>
                  </a:lnTo>
                  <a:lnTo>
                    <a:pt x="2" y="172"/>
                  </a:lnTo>
                  <a:lnTo>
                    <a:pt x="0" y="178"/>
                  </a:lnTo>
                  <a:lnTo>
                    <a:pt x="0" y="189"/>
                  </a:lnTo>
                  <a:lnTo>
                    <a:pt x="7" y="198"/>
                  </a:lnTo>
                  <a:lnTo>
                    <a:pt x="24" y="213"/>
                  </a:lnTo>
                  <a:lnTo>
                    <a:pt x="52" y="231"/>
                  </a:lnTo>
                  <a:lnTo>
                    <a:pt x="87" y="253"/>
                  </a:lnTo>
                  <a:lnTo>
                    <a:pt x="130" y="278"/>
                  </a:lnTo>
                  <a:lnTo>
                    <a:pt x="180" y="304"/>
                  </a:lnTo>
                  <a:lnTo>
                    <a:pt x="234" y="332"/>
                  </a:lnTo>
                  <a:lnTo>
                    <a:pt x="291" y="358"/>
                  </a:lnTo>
                  <a:lnTo>
                    <a:pt x="351" y="384"/>
                  </a:lnTo>
                  <a:lnTo>
                    <a:pt x="412" y="407"/>
                  </a:lnTo>
                  <a:lnTo>
                    <a:pt x="473" y="427"/>
                  </a:lnTo>
                  <a:lnTo>
                    <a:pt x="533" y="443"/>
                  </a:lnTo>
                  <a:lnTo>
                    <a:pt x="590" y="455"/>
                  </a:lnTo>
                  <a:lnTo>
                    <a:pt x="644" y="461"/>
                  </a:lnTo>
                  <a:lnTo>
                    <a:pt x="692" y="460"/>
                  </a:lnTo>
                  <a:lnTo>
                    <a:pt x="735" y="451"/>
                  </a:lnTo>
                  <a:lnTo>
                    <a:pt x="758" y="442"/>
                  </a:lnTo>
                  <a:lnTo>
                    <a:pt x="781" y="431"/>
                  </a:lnTo>
                  <a:lnTo>
                    <a:pt x="801" y="417"/>
                  </a:lnTo>
                  <a:lnTo>
                    <a:pt x="822" y="401"/>
                  </a:lnTo>
                  <a:lnTo>
                    <a:pt x="843" y="384"/>
                  </a:lnTo>
                  <a:lnTo>
                    <a:pt x="861" y="364"/>
                  </a:lnTo>
                  <a:lnTo>
                    <a:pt x="881" y="342"/>
                  </a:lnTo>
                  <a:lnTo>
                    <a:pt x="898" y="319"/>
                  </a:lnTo>
                  <a:lnTo>
                    <a:pt x="916" y="295"/>
                  </a:lnTo>
                  <a:lnTo>
                    <a:pt x="932" y="269"/>
                  </a:lnTo>
                  <a:lnTo>
                    <a:pt x="947" y="243"/>
                  </a:lnTo>
                  <a:lnTo>
                    <a:pt x="962" y="216"/>
                  </a:lnTo>
                  <a:lnTo>
                    <a:pt x="975" y="189"/>
                  </a:lnTo>
                  <a:lnTo>
                    <a:pt x="989" y="161"/>
                  </a:lnTo>
                  <a:lnTo>
                    <a:pt x="1002" y="132"/>
                  </a:lnTo>
                  <a:lnTo>
                    <a:pt x="1013" y="105"/>
                  </a:lnTo>
                  <a:lnTo>
                    <a:pt x="1006" y="78"/>
                  </a:lnTo>
                  <a:lnTo>
                    <a:pt x="998" y="52"/>
                  </a:lnTo>
                  <a:lnTo>
                    <a:pt x="990" y="25"/>
                  </a:lnTo>
                  <a:lnTo>
                    <a:pt x="982" y="0"/>
                  </a:lnTo>
                  <a:lnTo>
                    <a:pt x="968" y="29"/>
                  </a:lnTo>
                  <a:lnTo>
                    <a:pt x="954" y="59"/>
                  </a:lnTo>
                  <a:lnTo>
                    <a:pt x="939" y="89"/>
                  </a:lnTo>
                  <a:lnTo>
                    <a:pt x="922" y="119"/>
                  </a:lnTo>
                  <a:lnTo>
                    <a:pt x="906" y="147"/>
                  </a:lnTo>
                  <a:lnTo>
                    <a:pt x="889" y="176"/>
                  </a:lnTo>
                  <a:lnTo>
                    <a:pt x="872" y="204"/>
                  </a:lnTo>
                  <a:lnTo>
                    <a:pt x="853" y="230"/>
                  </a:lnTo>
                  <a:lnTo>
                    <a:pt x="835" y="256"/>
                  </a:lnTo>
                  <a:lnTo>
                    <a:pt x="816" y="279"/>
                  </a:lnTo>
                  <a:lnTo>
                    <a:pt x="798" y="299"/>
                  </a:lnTo>
                  <a:lnTo>
                    <a:pt x="778" y="318"/>
                  </a:lnTo>
                  <a:lnTo>
                    <a:pt x="759" y="334"/>
                  </a:lnTo>
                  <a:lnTo>
                    <a:pt x="739" y="347"/>
                  </a:lnTo>
                  <a:lnTo>
                    <a:pt x="720" y="357"/>
                  </a:lnTo>
                  <a:lnTo>
                    <a:pt x="700" y="3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8" name="Freeform 25"/>
            <p:cNvSpPr>
              <a:spLocks/>
            </p:cNvSpPr>
            <p:nvPr/>
          </p:nvSpPr>
          <p:spPr bwMode="auto">
            <a:xfrm>
              <a:off x="4413" y="2710"/>
              <a:ext cx="85" cy="62"/>
            </a:xfrm>
            <a:custGeom>
              <a:avLst/>
              <a:gdLst>
                <a:gd name="T0" fmla="*/ 85 w 351"/>
                <a:gd name="T1" fmla="*/ 62 h 302"/>
                <a:gd name="T2" fmla="*/ 79 w 351"/>
                <a:gd name="T3" fmla="*/ 56 h 302"/>
                <a:gd name="T4" fmla="*/ 74 w 351"/>
                <a:gd name="T5" fmla="*/ 50 h 302"/>
                <a:gd name="T6" fmla="*/ 69 w 351"/>
                <a:gd name="T7" fmla="*/ 44 h 302"/>
                <a:gd name="T8" fmla="*/ 65 w 351"/>
                <a:gd name="T9" fmla="*/ 39 h 302"/>
                <a:gd name="T10" fmla="*/ 60 w 351"/>
                <a:gd name="T11" fmla="*/ 33 h 302"/>
                <a:gd name="T12" fmla="*/ 56 w 351"/>
                <a:gd name="T13" fmla="*/ 28 h 302"/>
                <a:gd name="T14" fmla="*/ 53 w 351"/>
                <a:gd name="T15" fmla="*/ 23 h 302"/>
                <a:gd name="T16" fmla="*/ 50 w 351"/>
                <a:gd name="T17" fmla="*/ 19 h 302"/>
                <a:gd name="T18" fmla="*/ 46 w 351"/>
                <a:gd name="T19" fmla="*/ 15 h 302"/>
                <a:gd name="T20" fmla="*/ 44 w 351"/>
                <a:gd name="T21" fmla="*/ 11 h 302"/>
                <a:gd name="T22" fmla="*/ 42 w 351"/>
                <a:gd name="T23" fmla="*/ 8 h 302"/>
                <a:gd name="T24" fmla="*/ 40 w 351"/>
                <a:gd name="T25" fmla="*/ 5 h 302"/>
                <a:gd name="T26" fmla="*/ 39 w 351"/>
                <a:gd name="T27" fmla="*/ 3 h 302"/>
                <a:gd name="T28" fmla="*/ 38 w 351"/>
                <a:gd name="T29" fmla="*/ 1 h 302"/>
                <a:gd name="T30" fmla="*/ 37 w 351"/>
                <a:gd name="T31" fmla="*/ 0 h 302"/>
                <a:gd name="T32" fmla="*/ 37 w 351"/>
                <a:gd name="T33" fmla="*/ 0 h 302"/>
                <a:gd name="T34" fmla="*/ 34 w 351"/>
                <a:gd name="T35" fmla="*/ 8 h 302"/>
                <a:gd name="T36" fmla="*/ 30 w 351"/>
                <a:gd name="T37" fmla="*/ 15 h 302"/>
                <a:gd name="T38" fmla="*/ 26 w 351"/>
                <a:gd name="T39" fmla="*/ 23 h 302"/>
                <a:gd name="T40" fmla="*/ 21 w 351"/>
                <a:gd name="T41" fmla="*/ 30 h 302"/>
                <a:gd name="T42" fmla="*/ 16 w 351"/>
                <a:gd name="T43" fmla="*/ 38 h 302"/>
                <a:gd name="T44" fmla="*/ 11 w 351"/>
                <a:gd name="T45" fmla="*/ 45 h 302"/>
                <a:gd name="T46" fmla="*/ 6 w 351"/>
                <a:gd name="T47" fmla="*/ 53 h 302"/>
                <a:gd name="T48" fmla="*/ 0 w 351"/>
                <a:gd name="T49" fmla="*/ 60 h 302"/>
                <a:gd name="T50" fmla="*/ 5 w 351"/>
                <a:gd name="T51" fmla="*/ 59 h 302"/>
                <a:gd name="T52" fmla="*/ 9 w 351"/>
                <a:gd name="T53" fmla="*/ 59 h 302"/>
                <a:gd name="T54" fmla="*/ 13 w 351"/>
                <a:gd name="T55" fmla="*/ 59 h 302"/>
                <a:gd name="T56" fmla="*/ 18 w 351"/>
                <a:gd name="T57" fmla="*/ 58 h 302"/>
                <a:gd name="T58" fmla="*/ 22 w 351"/>
                <a:gd name="T59" fmla="*/ 58 h 302"/>
                <a:gd name="T60" fmla="*/ 27 w 351"/>
                <a:gd name="T61" fmla="*/ 58 h 302"/>
                <a:gd name="T62" fmla="*/ 31 w 351"/>
                <a:gd name="T63" fmla="*/ 57 h 302"/>
                <a:gd name="T64" fmla="*/ 36 w 351"/>
                <a:gd name="T65" fmla="*/ 57 h 302"/>
                <a:gd name="T66" fmla="*/ 39 w 351"/>
                <a:gd name="T67" fmla="*/ 57 h 302"/>
                <a:gd name="T68" fmla="*/ 42 w 351"/>
                <a:gd name="T69" fmla="*/ 57 h 302"/>
                <a:gd name="T70" fmla="*/ 45 w 351"/>
                <a:gd name="T71" fmla="*/ 58 h 302"/>
                <a:gd name="T72" fmla="*/ 48 w 351"/>
                <a:gd name="T73" fmla="*/ 58 h 302"/>
                <a:gd name="T74" fmla="*/ 52 w 351"/>
                <a:gd name="T75" fmla="*/ 58 h 302"/>
                <a:gd name="T76" fmla="*/ 55 w 351"/>
                <a:gd name="T77" fmla="*/ 58 h 302"/>
                <a:gd name="T78" fmla="*/ 58 w 351"/>
                <a:gd name="T79" fmla="*/ 59 h 302"/>
                <a:gd name="T80" fmla="*/ 61 w 351"/>
                <a:gd name="T81" fmla="*/ 59 h 302"/>
                <a:gd name="T82" fmla="*/ 64 w 351"/>
                <a:gd name="T83" fmla="*/ 59 h 302"/>
                <a:gd name="T84" fmla="*/ 67 w 351"/>
                <a:gd name="T85" fmla="*/ 59 h 302"/>
                <a:gd name="T86" fmla="*/ 70 w 351"/>
                <a:gd name="T87" fmla="*/ 60 h 302"/>
                <a:gd name="T88" fmla="*/ 73 w 351"/>
                <a:gd name="T89" fmla="*/ 60 h 302"/>
                <a:gd name="T90" fmla="*/ 76 w 351"/>
                <a:gd name="T91" fmla="*/ 61 h 302"/>
                <a:gd name="T92" fmla="*/ 79 w 351"/>
                <a:gd name="T93" fmla="*/ 61 h 302"/>
                <a:gd name="T94" fmla="*/ 82 w 351"/>
                <a:gd name="T95" fmla="*/ 61 h 302"/>
                <a:gd name="T96" fmla="*/ 85 w 351"/>
                <a:gd name="T97" fmla="*/ 62 h 30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51" h="302">
                  <a:moveTo>
                    <a:pt x="351" y="302"/>
                  </a:moveTo>
                  <a:lnTo>
                    <a:pt x="328" y="272"/>
                  </a:lnTo>
                  <a:lnTo>
                    <a:pt x="306" y="243"/>
                  </a:lnTo>
                  <a:lnTo>
                    <a:pt x="286" y="215"/>
                  </a:lnTo>
                  <a:lnTo>
                    <a:pt x="267" y="188"/>
                  </a:lnTo>
                  <a:lnTo>
                    <a:pt x="249" y="162"/>
                  </a:lnTo>
                  <a:lnTo>
                    <a:pt x="233" y="137"/>
                  </a:lnTo>
                  <a:lnTo>
                    <a:pt x="218" y="114"/>
                  </a:lnTo>
                  <a:lnTo>
                    <a:pt x="205" y="92"/>
                  </a:lnTo>
                  <a:lnTo>
                    <a:pt x="192" y="71"/>
                  </a:lnTo>
                  <a:lnTo>
                    <a:pt x="182" y="54"/>
                  </a:lnTo>
                  <a:lnTo>
                    <a:pt x="174" y="38"/>
                  </a:lnTo>
                  <a:lnTo>
                    <a:pt x="166" y="25"/>
                  </a:lnTo>
                  <a:lnTo>
                    <a:pt x="160" y="14"/>
                  </a:lnTo>
                  <a:lnTo>
                    <a:pt x="157" y="7"/>
                  </a:lnTo>
                  <a:lnTo>
                    <a:pt x="154" y="1"/>
                  </a:lnTo>
                  <a:lnTo>
                    <a:pt x="153" y="0"/>
                  </a:lnTo>
                  <a:lnTo>
                    <a:pt x="139" y="37"/>
                  </a:lnTo>
                  <a:lnTo>
                    <a:pt x="123" y="74"/>
                  </a:lnTo>
                  <a:lnTo>
                    <a:pt x="107" y="111"/>
                  </a:lnTo>
                  <a:lnTo>
                    <a:pt x="88" y="147"/>
                  </a:lnTo>
                  <a:lnTo>
                    <a:pt x="68" y="184"/>
                  </a:lnTo>
                  <a:lnTo>
                    <a:pt x="46" y="220"/>
                  </a:lnTo>
                  <a:lnTo>
                    <a:pt x="24" y="256"/>
                  </a:lnTo>
                  <a:lnTo>
                    <a:pt x="0" y="291"/>
                  </a:lnTo>
                  <a:lnTo>
                    <a:pt x="19" y="289"/>
                  </a:lnTo>
                  <a:lnTo>
                    <a:pt x="37" y="286"/>
                  </a:lnTo>
                  <a:lnTo>
                    <a:pt x="55" y="285"/>
                  </a:lnTo>
                  <a:lnTo>
                    <a:pt x="74" y="282"/>
                  </a:lnTo>
                  <a:lnTo>
                    <a:pt x="92" y="281"/>
                  </a:lnTo>
                  <a:lnTo>
                    <a:pt x="111" y="281"/>
                  </a:lnTo>
                  <a:lnTo>
                    <a:pt x="129" y="280"/>
                  </a:lnTo>
                  <a:lnTo>
                    <a:pt x="148" y="280"/>
                  </a:lnTo>
                  <a:lnTo>
                    <a:pt x="160" y="280"/>
                  </a:lnTo>
                  <a:lnTo>
                    <a:pt x="174" y="280"/>
                  </a:lnTo>
                  <a:lnTo>
                    <a:pt x="187" y="281"/>
                  </a:lnTo>
                  <a:lnTo>
                    <a:pt x="199" y="281"/>
                  </a:lnTo>
                  <a:lnTo>
                    <a:pt x="213" y="282"/>
                  </a:lnTo>
                  <a:lnTo>
                    <a:pt x="226" y="283"/>
                  </a:lnTo>
                  <a:lnTo>
                    <a:pt x="238" y="285"/>
                  </a:lnTo>
                  <a:lnTo>
                    <a:pt x="251" y="286"/>
                  </a:lnTo>
                  <a:lnTo>
                    <a:pt x="264" y="287"/>
                  </a:lnTo>
                  <a:lnTo>
                    <a:pt x="277" y="289"/>
                  </a:lnTo>
                  <a:lnTo>
                    <a:pt x="289" y="290"/>
                  </a:lnTo>
                  <a:lnTo>
                    <a:pt x="302" y="293"/>
                  </a:lnTo>
                  <a:lnTo>
                    <a:pt x="315" y="295"/>
                  </a:lnTo>
                  <a:lnTo>
                    <a:pt x="327" y="297"/>
                  </a:lnTo>
                  <a:lnTo>
                    <a:pt x="339" y="299"/>
                  </a:lnTo>
                  <a:lnTo>
                    <a:pt x="351" y="3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9" name="Freeform 26"/>
            <p:cNvSpPr>
              <a:spLocks/>
            </p:cNvSpPr>
            <p:nvPr/>
          </p:nvSpPr>
          <p:spPr bwMode="auto">
            <a:xfrm>
              <a:off x="4232" y="2768"/>
              <a:ext cx="353" cy="272"/>
            </a:xfrm>
            <a:custGeom>
              <a:avLst/>
              <a:gdLst>
                <a:gd name="T0" fmla="*/ 263 w 1442"/>
                <a:gd name="T1" fmla="*/ 4 h 1318"/>
                <a:gd name="T2" fmla="*/ 258 w 1442"/>
                <a:gd name="T3" fmla="*/ 3 h 1318"/>
                <a:gd name="T4" fmla="*/ 251 w 1442"/>
                <a:gd name="T5" fmla="*/ 2 h 1318"/>
                <a:gd name="T6" fmla="*/ 245 w 1442"/>
                <a:gd name="T7" fmla="*/ 1 h 1318"/>
                <a:gd name="T8" fmla="*/ 239 w 1442"/>
                <a:gd name="T9" fmla="*/ 1 h 1318"/>
                <a:gd name="T10" fmla="*/ 233 w 1442"/>
                <a:gd name="T11" fmla="*/ 0 h 1318"/>
                <a:gd name="T12" fmla="*/ 226 w 1442"/>
                <a:gd name="T13" fmla="*/ 0 h 1318"/>
                <a:gd name="T14" fmla="*/ 220 w 1442"/>
                <a:gd name="T15" fmla="*/ 0 h 1318"/>
                <a:gd name="T16" fmla="*/ 212 w 1442"/>
                <a:gd name="T17" fmla="*/ 0 h 1318"/>
                <a:gd name="T18" fmla="*/ 203 w 1442"/>
                <a:gd name="T19" fmla="*/ 0 h 1318"/>
                <a:gd name="T20" fmla="*/ 194 w 1442"/>
                <a:gd name="T21" fmla="*/ 1 h 1318"/>
                <a:gd name="T22" fmla="*/ 185 w 1442"/>
                <a:gd name="T23" fmla="*/ 2 h 1318"/>
                <a:gd name="T24" fmla="*/ 167 w 1442"/>
                <a:gd name="T25" fmla="*/ 17 h 1318"/>
                <a:gd name="T26" fmla="*/ 139 w 1442"/>
                <a:gd name="T27" fmla="*/ 46 h 1318"/>
                <a:gd name="T28" fmla="*/ 109 w 1442"/>
                <a:gd name="T29" fmla="*/ 72 h 1318"/>
                <a:gd name="T30" fmla="*/ 79 w 1442"/>
                <a:gd name="T31" fmla="*/ 96 h 1318"/>
                <a:gd name="T32" fmla="*/ 52 w 1442"/>
                <a:gd name="T33" fmla="*/ 116 h 1318"/>
                <a:gd name="T34" fmla="*/ 28 w 1442"/>
                <a:gd name="T35" fmla="*/ 131 h 1318"/>
                <a:gd name="T36" fmla="*/ 11 w 1442"/>
                <a:gd name="T37" fmla="*/ 142 h 1318"/>
                <a:gd name="T38" fmla="*/ 1 w 1442"/>
                <a:gd name="T39" fmla="*/ 148 h 1318"/>
                <a:gd name="T40" fmla="*/ 19 w 1442"/>
                <a:gd name="T41" fmla="*/ 156 h 1318"/>
                <a:gd name="T42" fmla="*/ 53 w 1442"/>
                <a:gd name="T43" fmla="*/ 174 h 1318"/>
                <a:gd name="T44" fmla="*/ 82 w 1442"/>
                <a:gd name="T45" fmla="*/ 193 h 1318"/>
                <a:gd name="T46" fmla="*/ 105 w 1442"/>
                <a:gd name="T47" fmla="*/ 214 h 1318"/>
                <a:gd name="T48" fmla="*/ 123 w 1442"/>
                <a:gd name="T49" fmla="*/ 233 h 1318"/>
                <a:gd name="T50" fmla="*/ 136 w 1442"/>
                <a:gd name="T51" fmla="*/ 251 h 1318"/>
                <a:gd name="T52" fmla="*/ 145 w 1442"/>
                <a:gd name="T53" fmla="*/ 264 h 1318"/>
                <a:gd name="T54" fmla="*/ 149 w 1442"/>
                <a:gd name="T55" fmla="*/ 271 h 1318"/>
                <a:gd name="T56" fmla="*/ 154 w 1442"/>
                <a:gd name="T57" fmla="*/ 270 h 1318"/>
                <a:gd name="T58" fmla="*/ 164 w 1442"/>
                <a:gd name="T59" fmla="*/ 265 h 1318"/>
                <a:gd name="T60" fmla="*/ 174 w 1442"/>
                <a:gd name="T61" fmla="*/ 260 h 1318"/>
                <a:gd name="T62" fmla="*/ 183 w 1442"/>
                <a:gd name="T63" fmla="*/ 255 h 1318"/>
                <a:gd name="T64" fmla="*/ 192 w 1442"/>
                <a:gd name="T65" fmla="*/ 250 h 1318"/>
                <a:gd name="T66" fmla="*/ 200 w 1442"/>
                <a:gd name="T67" fmla="*/ 245 h 1318"/>
                <a:gd name="T68" fmla="*/ 208 w 1442"/>
                <a:gd name="T69" fmla="*/ 240 h 1318"/>
                <a:gd name="T70" fmla="*/ 216 w 1442"/>
                <a:gd name="T71" fmla="*/ 235 h 1318"/>
                <a:gd name="T72" fmla="*/ 229 w 1442"/>
                <a:gd name="T73" fmla="*/ 226 h 1318"/>
                <a:gd name="T74" fmla="*/ 247 w 1442"/>
                <a:gd name="T75" fmla="*/ 214 h 1318"/>
                <a:gd name="T76" fmla="*/ 263 w 1442"/>
                <a:gd name="T77" fmla="*/ 201 h 1318"/>
                <a:gd name="T78" fmla="*/ 277 w 1442"/>
                <a:gd name="T79" fmla="*/ 189 h 1318"/>
                <a:gd name="T80" fmla="*/ 290 w 1442"/>
                <a:gd name="T81" fmla="*/ 176 h 1318"/>
                <a:gd name="T82" fmla="*/ 301 w 1442"/>
                <a:gd name="T83" fmla="*/ 164 h 1318"/>
                <a:gd name="T84" fmla="*/ 310 w 1442"/>
                <a:gd name="T85" fmla="*/ 153 h 1318"/>
                <a:gd name="T86" fmla="*/ 319 w 1442"/>
                <a:gd name="T87" fmla="*/ 142 h 1318"/>
                <a:gd name="T88" fmla="*/ 332 w 1442"/>
                <a:gd name="T89" fmla="*/ 122 h 1318"/>
                <a:gd name="T90" fmla="*/ 344 w 1442"/>
                <a:gd name="T91" fmla="*/ 97 h 1318"/>
                <a:gd name="T92" fmla="*/ 351 w 1442"/>
                <a:gd name="T93" fmla="*/ 79 h 1318"/>
                <a:gd name="T94" fmla="*/ 353 w 1442"/>
                <a:gd name="T95" fmla="*/ 69 h 1318"/>
                <a:gd name="T96" fmla="*/ 346 w 1442"/>
                <a:gd name="T97" fmla="*/ 65 h 1318"/>
                <a:gd name="T98" fmla="*/ 334 w 1442"/>
                <a:gd name="T99" fmla="*/ 58 h 1318"/>
                <a:gd name="T100" fmla="*/ 322 w 1442"/>
                <a:gd name="T101" fmla="*/ 51 h 1318"/>
                <a:gd name="T102" fmla="*/ 310 w 1442"/>
                <a:gd name="T103" fmla="*/ 43 h 1318"/>
                <a:gd name="T104" fmla="*/ 299 w 1442"/>
                <a:gd name="T105" fmla="*/ 35 h 1318"/>
                <a:gd name="T106" fmla="*/ 289 w 1442"/>
                <a:gd name="T107" fmla="*/ 26 h 1318"/>
                <a:gd name="T108" fmla="*/ 280 w 1442"/>
                <a:gd name="T109" fmla="*/ 18 h 1318"/>
                <a:gd name="T110" fmla="*/ 271 w 1442"/>
                <a:gd name="T111" fmla="*/ 9 h 131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442" h="1318">
                  <a:moveTo>
                    <a:pt x="1088" y="22"/>
                  </a:moveTo>
                  <a:lnTo>
                    <a:pt x="1076" y="19"/>
                  </a:lnTo>
                  <a:lnTo>
                    <a:pt x="1064" y="17"/>
                  </a:lnTo>
                  <a:lnTo>
                    <a:pt x="1052" y="15"/>
                  </a:lnTo>
                  <a:lnTo>
                    <a:pt x="1039" y="13"/>
                  </a:lnTo>
                  <a:lnTo>
                    <a:pt x="1026" y="10"/>
                  </a:lnTo>
                  <a:lnTo>
                    <a:pt x="1014" y="9"/>
                  </a:lnTo>
                  <a:lnTo>
                    <a:pt x="1001" y="7"/>
                  </a:lnTo>
                  <a:lnTo>
                    <a:pt x="988" y="6"/>
                  </a:lnTo>
                  <a:lnTo>
                    <a:pt x="975" y="5"/>
                  </a:lnTo>
                  <a:lnTo>
                    <a:pt x="963" y="3"/>
                  </a:lnTo>
                  <a:lnTo>
                    <a:pt x="950" y="2"/>
                  </a:lnTo>
                  <a:lnTo>
                    <a:pt x="936" y="1"/>
                  </a:lnTo>
                  <a:lnTo>
                    <a:pt x="924" y="1"/>
                  </a:lnTo>
                  <a:lnTo>
                    <a:pt x="911" y="0"/>
                  </a:lnTo>
                  <a:lnTo>
                    <a:pt x="897" y="0"/>
                  </a:lnTo>
                  <a:lnTo>
                    <a:pt x="885" y="0"/>
                  </a:lnTo>
                  <a:lnTo>
                    <a:pt x="866" y="0"/>
                  </a:lnTo>
                  <a:lnTo>
                    <a:pt x="848" y="1"/>
                  </a:lnTo>
                  <a:lnTo>
                    <a:pt x="829" y="1"/>
                  </a:lnTo>
                  <a:lnTo>
                    <a:pt x="811" y="2"/>
                  </a:lnTo>
                  <a:lnTo>
                    <a:pt x="792" y="5"/>
                  </a:lnTo>
                  <a:lnTo>
                    <a:pt x="774" y="6"/>
                  </a:lnTo>
                  <a:lnTo>
                    <a:pt x="756" y="9"/>
                  </a:lnTo>
                  <a:lnTo>
                    <a:pt x="737" y="11"/>
                  </a:lnTo>
                  <a:lnTo>
                    <a:pt x="684" y="84"/>
                  </a:lnTo>
                  <a:lnTo>
                    <a:pt x="627" y="154"/>
                  </a:lnTo>
                  <a:lnTo>
                    <a:pt x="568" y="223"/>
                  </a:lnTo>
                  <a:lnTo>
                    <a:pt x="507" y="288"/>
                  </a:lnTo>
                  <a:lnTo>
                    <a:pt x="446" y="350"/>
                  </a:lnTo>
                  <a:lnTo>
                    <a:pt x="384" y="409"/>
                  </a:lnTo>
                  <a:lnTo>
                    <a:pt x="324" y="464"/>
                  </a:lnTo>
                  <a:lnTo>
                    <a:pt x="266" y="514"/>
                  </a:lnTo>
                  <a:lnTo>
                    <a:pt x="212" y="560"/>
                  </a:lnTo>
                  <a:lnTo>
                    <a:pt x="161" y="601"/>
                  </a:lnTo>
                  <a:lnTo>
                    <a:pt x="116" y="637"/>
                  </a:lnTo>
                  <a:lnTo>
                    <a:pt x="77" y="667"/>
                  </a:lnTo>
                  <a:lnTo>
                    <a:pt x="45" y="690"/>
                  </a:lnTo>
                  <a:lnTo>
                    <a:pt x="21" y="707"/>
                  </a:lnTo>
                  <a:lnTo>
                    <a:pt x="6" y="719"/>
                  </a:lnTo>
                  <a:lnTo>
                    <a:pt x="0" y="722"/>
                  </a:lnTo>
                  <a:lnTo>
                    <a:pt x="78" y="757"/>
                  </a:lnTo>
                  <a:lnTo>
                    <a:pt x="151" y="797"/>
                  </a:lnTo>
                  <a:lnTo>
                    <a:pt x="218" y="841"/>
                  </a:lnTo>
                  <a:lnTo>
                    <a:pt x="278" y="888"/>
                  </a:lnTo>
                  <a:lnTo>
                    <a:pt x="334" y="936"/>
                  </a:lnTo>
                  <a:lnTo>
                    <a:pt x="384" y="986"/>
                  </a:lnTo>
                  <a:lnTo>
                    <a:pt x="428" y="1035"/>
                  </a:lnTo>
                  <a:lnTo>
                    <a:pt x="468" y="1084"/>
                  </a:lnTo>
                  <a:lnTo>
                    <a:pt x="502" y="1131"/>
                  </a:lnTo>
                  <a:lnTo>
                    <a:pt x="531" y="1175"/>
                  </a:lnTo>
                  <a:lnTo>
                    <a:pt x="556" y="1214"/>
                  </a:lnTo>
                  <a:lnTo>
                    <a:pt x="576" y="1249"/>
                  </a:lnTo>
                  <a:lnTo>
                    <a:pt x="591" y="1277"/>
                  </a:lnTo>
                  <a:lnTo>
                    <a:pt x="602" y="1299"/>
                  </a:lnTo>
                  <a:lnTo>
                    <a:pt x="608" y="1313"/>
                  </a:lnTo>
                  <a:lnTo>
                    <a:pt x="610" y="1318"/>
                  </a:lnTo>
                  <a:lnTo>
                    <a:pt x="631" y="1306"/>
                  </a:lnTo>
                  <a:lnTo>
                    <a:pt x="651" y="1295"/>
                  </a:lnTo>
                  <a:lnTo>
                    <a:pt x="671" y="1283"/>
                  </a:lnTo>
                  <a:lnTo>
                    <a:pt x="691" y="1270"/>
                  </a:lnTo>
                  <a:lnTo>
                    <a:pt x="709" y="1259"/>
                  </a:lnTo>
                  <a:lnTo>
                    <a:pt x="729" y="1247"/>
                  </a:lnTo>
                  <a:lnTo>
                    <a:pt x="747" y="1236"/>
                  </a:lnTo>
                  <a:lnTo>
                    <a:pt x="766" y="1223"/>
                  </a:lnTo>
                  <a:lnTo>
                    <a:pt x="783" y="1212"/>
                  </a:lnTo>
                  <a:lnTo>
                    <a:pt x="800" y="1200"/>
                  </a:lnTo>
                  <a:lnTo>
                    <a:pt x="818" y="1188"/>
                  </a:lnTo>
                  <a:lnTo>
                    <a:pt x="835" y="1176"/>
                  </a:lnTo>
                  <a:lnTo>
                    <a:pt x="851" y="1163"/>
                  </a:lnTo>
                  <a:lnTo>
                    <a:pt x="867" y="1152"/>
                  </a:lnTo>
                  <a:lnTo>
                    <a:pt x="883" y="1139"/>
                  </a:lnTo>
                  <a:lnTo>
                    <a:pt x="899" y="1128"/>
                  </a:lnTo>
                  <a:lnTo>
                    <a:pt x="937" y="1097"/>
                  </a:lnTo>
                  <a:lnTo>
                    <a:pt x="974" y="1067"/>
                  </a:lnTo>
                  <a:lnTo>
                    <a:pt x="1010" y="1035"/>
                  </a:lnTo>
                  <a:lnTo>
                    <a:pt x="1042" y="1006"/>
                  </a:lnTo>
                  <a:lnTo>
                    <a:pt x="1075" y="974"/>
                  </a:lnTo>
                  <a:lnTo>
                    <a:pt x="1103" y="944"/>
                  </a:lnTo>
                  <a:lnTo>
                    <a:pt x="1132" y="915"/>
                  </a:lnTo>
                  <a:lnTo>
                    <a:pt x="1159" y="885"/>
                  </a:lnTo>
                  <a:lnTo>
                    <a:pt x="1183" y="855"/>
                  </a:lnTo>
                  <a:lnTo>
                    <a:pt x="1207" y="826"/>
                  </a:lnTo>
                  <a:lnTo>
                    <a:pt x="1229" y="797"/>
                  </a:lnTo>
                  <a:lnTo>
                    <a:pt x="1250" y="769"/>
                  </a:lnTo>
                  <a:lnTo>
                    <a:pt x="1268" y="741"/>
                  </a:lnTo>
                  <a:lnTo>
                    <a:pt x="1286" y="714"/>
                  </a:lnTo>
                  <a:lnTo>
                    <a:pt x="1304" y="688"/>
                  </a:lnTo>
                  <a:lnTo>
                    <a:pt x="1319" y="661"/>
                  </a:lnTo>
                  <a:lnTo>
                    <a:pt x="1356" y="592"/>
                  </a:lnTo>
                  <a:lnTo>
                    <a:pt x="1384" y="529"/>
                  </a:lnTo>
                  <a:lnTo>
                    <a:pt x="1406" y="472"/>
                  </a:lnTo>
                  <a:lnTo>
                    <a:pt x="1422" y="424"/>
                  </a:lnTo>
                  <a:lnTo>
                    <a:pt x="1432" y="385"/>
                  </a:lnTo>
                  <a:lnTo>
                    <a:pt x="1438" y="355"/>
                  </a:lnTo>
                  <a:lnTo>
                    <a:pt x="1441" y="336"/>
                  </a:lnTo>
                  <a:lnTo>
                    <a:pt x="1442" y="331"/>
                  </a:lnTo>
                  <a:lnTo>
                    <a:pt x="1415" y="316"/>
                  </a:lnTo>
                  <a:lnTo>
                    <a:pt x="1389" y="299"/>
                  </a:lnTo>
                  <a:lnTo>
                    <a:pt x="1364" y="283"/>
                  </a:lnTo>
                  <a:lnTo>
                    <a:pt x="1339" y="265"/>
                  </a:lnTo>
                  <a:lnTo>
                    <a:pt x="1315" y="248"/>
                  </a:lnTo>
                  <a:lnTo>
                    <a:pt x="1291" y="228"/>
                  </a:lnTo>
                  <a:lnTo>
                    <a:pt x="1268" y="210"/>
                  </a:lnTo>
                  <a:lnTo>
                    <a:pt x="1245" y="189"/>
                  </a:lnTo>
                  <a:lnTo>
                    <a:pt x="1223" y="169"/>
                  </a:lnTo>
                  <a:lnTo>
                    <a:pt x="1202" y="149"/>
                  </a:lnTo>
                  <a:lnTo>
                    <a:pt x="1182" y="128"/>
                  </a:lnTo>
                  <a:lnTo>
                    <a:pt x="1161" y="106"/>
                  </a:lnTo>
                  <a:lnTo>
                    <a:pt x="1142" y="85"/>
                  </a:lnTo>
                  <a:lnTo>
                    <a:pt x="1124" y="64"/>
                  </a:lnTo>
                  <a:lnTo>
                    <a:pt x="1106" y="43"/>
                  </a:lnTo>
                  <a:lnTo>
                    <a:pt x="1088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0" name="Freeform 27"/>
            <p:cNvSpPr>
              <a:spLocks/>
            </p:cNvSpPr>
            <p:nvPr/>
          </p:nvSpPr>
          <p:spPr bwMode="auto">
            <a:xfrm>
              <a:off x="4436" y="2741"/>
              <a:ext cx="35" cy="28"/>
            </a:xfrm>
            <a:custGeom>
              <a:avLst/>
              <a:gdLst>
                <a:gd name="T0" fmla="*/ 35 w 139"/>
                <a:gd name="T1" fmla="*/ 28 h 133"/>
                <a:gd name="T2" fmla="*/ 30 w 139"/>
                <a:gd name="T3" fmla="*/ 22 h 133"/>
                <a:gd name="T4" fmla="*/ 27 w 139"/>
                <a:gd name="T5" fmla="*/ 17 h 133"/>
                <a:gd name="T6" fmla="*/ 23 w 139"/>
                <a:gd name="T7" fmla="*/ 12 h 133"/>
                <a:gd name="T8" fmla="*/ 21 w 139"/>
                <a:gd name="T9" fmla="*/ 8 h 133"/>
                <a:gd name="T10" fmla="*/ 19 w 139"/>
                <a:gd name="T11" fmla="*/ 5 h 133"/>
                <a:gd name="T12" fmla="*/ 17 w 139"/>
                <a:gd name="T13" fmla="*/ 2 h 133"/>
                <a:gd name="T14" fmla="*/ 16 w 139"/>
                <a:gd name="T15" fmla="*/ 0 h 133"/>
                <a:gd name="T16" fmla="*/ 16 w 139"/>
                <a:gd name="T17" fmla="*/ 0 h 133"/>
                <a:gd name="T18" fmla="*/ 14 w 139"/>
                <a:gd name="T19" fmla="*/ 3 h 133"/>
                <a:gd name="T20" fmla="*/ 12 w 139"/>
                <a:gd name="T21" fmla="*/ 7 h 133"/>
                <a:gd name="T22" fmla="*/ 11 w 139"/>
                <a:gd name="T23" fmla="*/ 10 h 133"/>
                <a:gd name="T24" fmla="*/ 9 w 139"/>
                <a:gd name="T25" fmla="*/ 14 h 133"/>
                <a:gd name="T26" fmla="*/ 7 w 139"/>
                <a:gd name="T27" fmla="*/ 17 h 133"/>
                <a:gd name="T28" fmla="*/ 5 w 139"/>
                <a:gd name="T29" fmla="*/ 20 h 133"/>
                <a:gd name="T30" fmla="*/ 2 w 139"/>
                <a:gd name="T31" fmla="*/ 24 h 133"/>
                <a:gd name="T32" fmla="*/ 0 w 139"/>
                <a:gd name="T33" fmla="*/ 27 h 133"/>
                <a:gd name="T34" fmla="*/ 2 w 139"/>
                <a:gd name="T35" fmla="*/ 27 h 133"/>
                <a:gd name="T36" fmla="*/ 3 w 139"/>
                <a:gd name="T37" fmla="*/ 27 h 133"/>
                <a:gd name="T38" fmla="*/ 5 w 139"/>
                <a:gd name="T39" fmla="*/ 27 h 133"/>
                <a:gd name="T40" fmla="*/ 6 w 139"/>
                <a:gd name="T41" fmla="*/ 27 h 133"/>
                <a:gd name="T42" fmla="*/ 8 w 139"/>
                <a:gd name="T43" fmla="*/ 27 h 133"/>
                <a:gd name="T44" fmla="*/ 10 w 139"/>
                <a:gd name="T45" fmla="*/ 27 h 133"/>
                <a:gd name="T46" fmla="*/ 11 w 139"/>
                <a:gd name="T47" fmla="*/ 27 h 133"/>
                <a:gd name="T48" fmla="*/ 13 w 139"/>
                <a:gd name="T49" fmla="*/ 27 h 133"/>
                <a:gd name="T50" fmla="*/ 16 w 139"/>
                <a:gd name="T51" fmla="*/ 27 h 133"/>
                <a:gd name="T52" fmla="*/ 18 w 139"/>
                <a:gd name="T53" fmla="*/ 27 h 133"/>
                <a:gd name="T54" fmla="*/ 21 w 139"/>
                <a:gd name="T55" fmla="*/ 27 h 133"/>
                <a:gd name="T56" fmla="*/ 24 w 139"/>
                <a:gd name="T57" fmla="*/ 27 h 133"/>
                <a:gd name="T58" fmla="*/ 27 w 139"/>
                <a:gd name="T59" fmla="*/ 27 h 133"/>
                <a:gd name="T60" fmla="*/ 29 w 139"/>
                <a:gd name="T61" fmla="*/ 27 h 133"/>
                <a:gd name="T62" fmla="*/ 32 w 139"/>
                <a:gd name="T63" fmla="*/ 28 h 133"/>
                <a:gd name="T64" fmla="*/ 35 w 139"/>
                <a:gd name="T65" fmla="*/ 28 h 13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9" h="133">
                  <a:moveTo>
                    <a:pt x="139" y="133"/>
                  </a:moveTo>
                  <a:lnTo>
                    <a:pt x="121" y="105"/>
                  </a:lnTo>
                  <a:lnTo>
                    <a:pt x="106" y="80"/>
                  </a:lnTo>
                  <a:lnTo>
                    <a:pt x="92" y="56"/>
                  </a:lnTo>
                  <a:lnTo>
                    <a:pt x="82" y="37"/>
                  </a:lnTo>
                  <a:lnTo>
                    <a:pt x="74" y="22"/>
                  </a:lnTo>
                  <a:lnTo>
                    <a:pt x="67" y="10"/>
                  </a:lnTo>
                  <a:lnTo>
                    <a:pt x="63" y="2"/>
                  </a:lnTo>
                  <a:lnTo>
                    <a:pt x="62" y="0"/>
                  </a:lnTo>
                  <a:lnTo>
                    <a:pt x="56" y="16"/>
                  </a:lnTo>
                  <a:lnTo>
                    <a:pt x="49" y="32"/>
                  </a:lnTo>
                  <a:lnTo>
                    <a:pt x="42" y="48"/>
                  </a:lnTo>
                  <a:lnTo>
                    <a:pt x="34" y="65"/>
                  </a:lnTo>
                  <a:lnTo>
                    <a:pt x="26" y="81"/>
                  </a:lnTo>
                  <a:lnTo>
                    <a:pt x="18" y="97"/>
                  </a:lnTo>
                  <a:lnTo>
                    <a:pt x="9" y="113"/>
                  </a:lnTo>
                  <a:lnTo>
                    <a:pt x="0" y="129"/>
                  </a:lnTo>
                  <a:lnTo>
                    <a:pt x="7" y="129"/>
                  </a:lnTo>
                  <a:lnTo>
                    <a:pt x="13" y="128"/>
                  </a:lnTo>
                  <a:lnTo>
                    <a:pt x="19" y="128"/>
                  </a:lnTo>
                  <a:lnTo>
                    <a:pt x="25" y="128"/>
                  </a:lnTo>
                  <a:lnTo>
                    <a:pt x="31" y="128"/>
                  </a:lnTo>
                  <a:lnTo>
                    <a:pt x="38" y="128"/>
                  </a:lnTo>
                  <a:lnTo>
                    <a:pt x="44" y="128"/>
                  </a:lnTo>
                  <a:lnTo>
                    <a:pt x="51" y="128"/>
                  </a:lnTo>
                  <a:lnTo>
                    <a:pt x="62" y="128"/>
                  </a:lnTo>
                  <a:lnTo>
                    <a:pt x="72" y="128"/>
                  </a:lnTo>
                  <a:lnTo>
                    <a:pt x="84" y="128"/>
                  </a:lnTo>
                  <a:lnTo>
                    <a:pt x="95" y="129"/>
                  </a:lnTo>
                  <a:lnTo>
                    <a:pt x="107" y="129"/>
                  </a:lnTo>
                  <a:lnTo>
                    <a:pt x="117" y="130"/>
                  </a:lnTo>
                  <a:lnTo>
                    <a:pt x="129" y="131"/>
                  </a:lnTo>
                  <a:lnTo>
                    <a:pt x="139" y="133"/>
                  </a:lnTo>
                  <a:close/>
                </a:path>
              </a:pathLst>
            </a:custGeom>
            <a:solidFill>
              <a:srgbClr val="309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1" name="Freeform 28"/>
            <p:cNvSpPr>
              <a:spLocks/>
            </p:cNvSpPr>
            <p:nvPr/>
          </p:nvSpPr>
          <p:spPr bwMode="auto">
            <a:xfrm>
              <a:off x="4268" y="2768"/>
              <a:ext cx="296" cy="251"/>
            </a:xfrm>
            <a:custGeom>
              <a:avLst/>
              <a:gdLst>
                <a:gd name="T0" fmla="*/ 16 w 1207"/>
                <a:gd name="T1" fmla="*/ 152 h 1216"/>
                <a:gd name="T2" fmla="*/ 44 w 1207"/>
                <a:gd name="T3" fmla="*/ 167 h 1216"/>
                <a:gd name="T4" fmla="*/ 67 w 1207"/>
                <a:gd name="T5" fmla="*/ 185 h 1216"/>
                <a:gd name="T6" fmla="*/ 86 w 1207"/>
                <a:gd name="T7" fmla="*/ 202 h 1216"/>
                <a:gd name="T8" fmla="*/ 100 w 1207"/>
                <a:gd name="T9" fmla="*/ 219 h 1216"/>
                <a:gd name="T10" fmla="*/ 111 w 1207"/>
                <a:gd name="T11" fmla="*/ 233 h 1216"/>
                <a:gd name="T12" fmla="*/ 118 w 1207"/>
                <a:gd name="T13" fmla="*/ 244 h 1216"/>
                <a:gd name="T14" fmla="*/ 122 w 1207"/>
                <a:gd name="T15" fmla="*/ 250 h 1216"/>
                <a:gd name="T16" fmla="*/ 151 w 1207"/>
                <a:gd name="T17" fmla="*/ 236 h 1216"/>
                <a:gd name="T18" fmla="*/ 199 w 1207"/>
                <a:gd name="T19" fmla="*/ 206 h 1216"/>
                <a:gd name="T20" fmla="*/ 235 w 1207"/>
                <a:gd name="T21" fmla="*/ 176 h 1216"/>
                <a:gd name="T22" fmla="*/ 261 w 1207"/>
                <a:gd name="T23" fmla="*/ 148 h 1216"/>
                <a:gd name="T24" fmla="*/ 278 w 1207"/>
                <a:gd name="T25" fmla="*/ 123 h 1216"/>
                <a:gd name="T26" fmla="*/ 289 w 1207"/>
                <a:gd name="T27" fmla="*/ 102 h 1216"/>
                <a:gd name="T28" fmla="*/ 294 w 1207"/>
                <a:gd name="T29" fmla="*/ 86 h 1216"/>
                <a:gd name="T30" fmla="*/ 296 w 1207"/>
                <a:gd name="T31" fmla="*/ 78 h 1216"/>
                <a:gd name="T32" fmla="*/ 288 w 1207"/>
                <a:gd name="T33" fmla="*/ 73 h 1216"/>
                <a:gd name="T34" fmla="*/ 273 w 1207"/>
                <a:gd name="T35" fmla="*/ 65 h 1216"/>
                <a:gd name="T36" fmla="*/ 259 w 1207"/>
                <a:gd name="T37" fmla="*/ 55 h 1216"/>
                <a:gd name="T38" fmla="*/ 246 w 1207"/>
                <a:gd name="T39" fmla="*/ 45 h 1216"/>
                <a:gd name="T40" fmla="*/ 234 w 1207"/>
                <a:gd name="T41" fmla="*/ 35 h 1216"/>
                <a:gd name="T42" fmla="*/ 224 w 1207"/>
                <a:gd name="T43" fmla="*/ 25 h 1216"/>
                <a:gd name="T44" fmla="*/ 215 w 1207"/>
                <a:gd name="T45" fmla="*/ 15 h 1216"/>
                <a:gd name="T46" fmla="*/ 206 w 1207"/>
                <a:gd name="T47" fmla="*/ 5 h 1216"/>
                <a:gd name="T48" fmla="*/ 200 w 1207"/>
                <a:gd name="T49" fmla="*/ 1 h 1216"/>
                <a:gd name="T50" fmla="*/ 195 w 1207"/>
                <a:gd name="T51" fmla="*/ 0 h 1216"/>
                <a:gd name="T52" fmla="*/ 189 w 1207"/>
                <a:gd name="T53" fmla="*/ 0 h 1216"/>
                <a:gd name="T54" fmla="*/ 184 w 1207"/>
                <a:gd name="T55" fmla="*/ 0 h 1216"/>
                <a:gd name="T56" fmla="*/ 180 w 1207"/>
                <a:gd name="T57" fmla="*/ 0 h 1216"/>
                <a:gd name="T58" fmla="*/ 176 w 1207"/>
                <a:gd name="T59" fmla="*/ 0 h 1216"/>
                <a:gd name="T60" fmla="*/ 173 w 1207"/>
                <a:gd name="T61" fmla="*/ 0 h 1216"/>
                <a:gd name="T62" fmla="*/ 170 w 1207"/>
                <a:gd name="T63" fmla="*/ 0 h 1216"/>
                <a:gd name="T64" fmla="*/ 158 w 1207"/>
                <a:gd name="T65" fmla="*/ 14 h 1216"/>
                <a:gd name="T66" fmla="*/ 134 w 1207"/>
                <a:gd name="T67" fmla="*/ 41 h 1216"/>
                <a:gd name="T68" fmla="*/ 107 w 1207"/>
                <a:gd name="T69" fmla="*/ 67 h 1216"/>
                <a:gd name="T70" fmla="*/ 79 w 1207"/>
                <a:gd name="T71" fmla="*/ 90 h 1216"/>
                <a:gd name="T72" fmla="*/ 52 w 1207"/>
                <a:gd name="T73" fmla="*/ 110 h 1216"/>
                <a:gd name="T74" fmla="*/ 29 w 1207"/>
                <a:gd name="T75" fmla="*/ 127 h 1216"/>
                <a:gd name="T76" fmla="*/ 11 w 1207"/>
                <a:gd name="T77" fmla="*/ 138 h 1216"/>
                <a:gd name="T78" fmla="*/ 1 w 1207"/>
                <a:gd name="T79" fmla="*/ 144 h 121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207" h="1216">
                  <a:moveTo>
                    <a:pt x="0" y="704"/>
                  </a:moveTo>
                  <a:lnTo>
                    <a:pt x="65" y="736"/>
                  </a:lnTo>
                  <a:lnTo>
                    <a:pt x="124" y="772"/>
                  </a:lnTo>
                  <a:lnTo>
                    <a:pt x="178" y="811"/>
                  </a:lnTo>
                  <a:lnTo>
                    <a:pt x="227" y="851"/>
                  </a:lnTo>
                  <a:lnTo>
                    <a:pt x="272" y="894"/>
                  </a:lnTo>
                  <a:lnTo>
                    <a:pt x="314" y="936"/>
                  </a:lnTo>
                  <a:lnTo>
                    <a:pt x="349" y="979"/>
                  </a:lnTo>
                  <a:lnTo>
                    <a:pt x="381" y="1021"/>
                  </a:lnTo>
                  <a:lnTo>
                    <a:pt x="409" y="1060"/>
                  </a:lnTo>
                  <a:lnTo>
                    <a:pt x="433" y="1097"/>
                  </a:lnTo>
                  <a:lnTo>
                    <a:pt x="453" y="1130"/>
                  </a:lnTo>
                  <a:lnTo>
                    <a:pt x="469" y="1159"/>
                  </a:lnTo>
                  <a:lnTo>
                    <a:pt x="482" y="1183"/>
                  </a:lnTo>
                  <a:lnTo>
                    <a:pt x="490" y="1201"/>
                  </a:lnTo>
                  <a:lnTo>
                    <a:pt x="496" y="1213"/>
                  </a:lnTo>
                  <a:lnTo>
                    <a:pt x="497" y="1216"/>
                  </a:lnTo>
                  <a:lnTo>
                    <a:pt x="615" y="1145"/>
                  </a:lnTo>
                  <a:lnTo>
                    <a:pt x="719" y="1072"/>
                  </a:lnTo>
                  <a:lnTo>
                    <a:pt x="810" y="999"/>
                  </a:lnTo>
                  <a:lnTo>
                    <a:pt x="889" y="926"/>
                  </a:lnTo>
                  <a:lnTo>
                    <a:pt x="957" y="853"/>
                  </a:lnTo>
                  <a:lnTo>
                    <a:pt x="1015" y="784"/>
                  </a:lnTo>
                  <a:lnTo>
                    <a:pt x="1063" y="716"/>
                  </a:lnTo>
                  <a:lnTo>
                    <a:pt x="1102" y="653"/>
                  </a:lnTo>
                  <a:lnTo>
                    <a:pt x="1134" y="594"/>
                  </a:lnTo>
                  <a:lnTo>
                    <a:pt x="1159" y="540"/>
                  </a:lnTo>
                  <a:lnTo>
                    <a:pt x="1177" y="493"/>
                  </a:lnTo>
                  <a:lnTo>
                    <a:pt x="1190" y="451"/>
                  </a:lnTo>
                  <a:lnTo>
                    <a:pt x="1199" y="419"/>
                  </a:lnTo>
                  <a:lnTo>
                    <a:pt x="1204" y="394"/>
                  </a:lnTo>
                  <a:lnTo>
                    <a:pt x="1206" y="379"/>
                  </a:lnTo>
                  <a:lnTo>
                    <a:pt x="1207" y="373"/>
                  </a:lnTo>
                  <a:lnTo>
                    <a:pt x="1175" y="355"/>
                  </a:lnTo>
                  <a:lnTo>
                    <a:pt x="1144" y="335"/>
                  </a:lnTo>
                  <a:lnTo>
                    <a:pt x="1113" y="313"/>
                  </a:lnTo>
                  <a:lnTo>
                    <a:pt x="1084" y="291"/>
                  </a:lnTo>
                  <a:lnTo>
                    <a:pt x="1056" y="268"/>
                  </a:lnTo>
                  <a:lnTo>
                    <a:pt x="1030" y="245"/>
                  </a:lnTo>
                  <a:lnTo>
                    <a:pt x="1005" y="220"/>
                  </a:lnTo>
                  <a:lnTo>
                    <a:pt x="979" y="196"/>
                  </a:lnTo>
                  <a:lnTo>
                    <a:pt x="956" y="170"/>
                  </a:lnTo>
                  <a:lnTo>
                    <a:pt x="934" y="146"/>
                  </a:lnTo>
                  <a:lnTo>
                    <a:pt x="914" y="121"/>
                  </a:lnTo>
                  <a:lnTo>
                    <a:pt x="894" y="97"/>
                  </a:lnTo>
                  <a:lnTo>
                    <a:pt x="876" y="72"/>
                  </a:lnTo>
                  <a:lnTo>
                    <a:pt x="858" y="49"/>
                  </a:lnTo>
                  <a:lnTo>
                    <a:pt x="842" y="26"/>
                  </a:lnTo>
                  <a:lnTo>
                    <a:pt x="827" y="5"/>
                  </a:lnTo>
                  <a:lnTo>
                    <a:pt x="817" y="3"/>
                  </a:lnTo>
                  <a:lnTo>
                    <a:pt x="805" y="2"/>
                  </a:lnTo>
                  <a:lnTo>
                    <a:pt x="795" y="1"/>
                  </a:lnTo>
                  <a:lnTo>
                    <a:pt x="783" y="1"/>
                  </a:lnTo>
                  <a:lnTo>
                    <a:pt x="772" y="0"/>
                  </a:lnTo>
                  <a:lnTo>
                    <a:pt x="760" y="0"/>
                  </a:lnTo>
                  <a:lnTo>
                    <a:pt x="750" y="0"/>
                  </a:lnTo>
                  <a:lnTo>
                    <a:pt x="739" y="0"/>
                  </a:lnTo>
                  <a:lnTo>
                    <a:pt x="732" y="0"/>
                  </a:lnTo>
                  <a:lnTo>
                    <a:pt x="726" y="0"/>
                  </a:lnTo>
                  <a:lnTo>
                    <a:pt x="719" y="0"/>
                  </a:lnTo>
                  <a:lnTo>
                    <a:pt x="713" y="0"/>
                  </a:lnTo>
                  <a:lnTo>
                    <a:pt x="707" y="0"/>
                  </a:lnTo>
                  <a:lnTo>
                    <a:pt x="701" y="0"/>
                  </a:lnTo>
                  <a:lnTo>
                    <a:pt x="695" y="1"/>
                  </a:lnTo>
                  <a:lnTo>
                    <a:pt x="688" y="1"/>
                  </a:lnTo>
                  <a:lnTo>
                    <a:pt x="645" y="68"/>
                  </a:lnTo>
                  <a:lnTo>
                    <a:pt x="598" y="135"/>
                  </a:lnTo>
                  <a:lnTo>
                    <a:pt x="546" y="200"/>
                  </a:lnTo>
                  <a:lnTo>
                    <a:pt x="492" y="263"/>
                  </a:lnTo>
                  <a:lnTo>
                    <a:pt x="436" y="324"/>
                  </a:lnTo>
                  <a:lnTo>
                    <a:pt x="378" y="382"/>
                  </a:lnTo>
                  <a:lnTo>
                    <a:pt x="322" y="436"/>
                  </a:lnTo>
                  <a:lnTo>
                    <a:pt x="265" y="487"/>
                  </a:lnTo>
                  <a:lnTo>
                    <a:pt x="212" y="534"/>
                  </a:lnTo>
                  <a:lnTo>
                    <a:pt x="163" y="577"/>
                  </a:lnTo>
                  <a:lnTo>
                    <a:pt x="118" y="614"/>
                  </a:lnTo>
                  <a:lnTo>
                    <a:pt x="79" y="645"/>
                  </a:lnTo>
                  <a:lnTo>
                    <a:pt x="45" y="670"/>
                  </a:lnTo>
                  <a:lnTo>
                    <a:pt x="21" y="689"/>
                  </a:lnTo>
                  <a:lnTo>
                    <a:pt x="6" y="700"/>
                  </a:lnTo>
                  <a:lnTo>
                    <a:pt x="0" y="704"/>
                  </a:lnTo>
                  <a:close/>
                </a:path>
              </a:pathLst>
            </a:custGeom>
            <a:solidFill>
              <a:srgbClr val="309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2" name="Freeform 29"/>
            <p:cNvSpPr>
              <a:spLocks/>
            </p:cNvSpPr>
            <p:nvPr/>
          </p:nvSpPr>
          <p:spPr bwMode="auto">
            <a:xfrm>
              <a:off x="4421" y="2777"/>
              <a:ext cx="66" cy="63"/>
            </a:xfrm>
            <a:custGeom>
              <a:avLst/>
              <a:gdLst>
                <a:gd name="T0" fmla="*/ 24 w 270"/>
                <a:gd name="T1" fmla="*/ 6 h 306"/>
                <a:gd name="T2" fmla="*/ 18 w 270"/>
                <a:gd name="T3" fmla="*/ 8 h 306"/>
                <a:gd name="T4" fmla="*/ 16 w 270"/>
                <a:gd name="T5" fmla="*/ 16 h 306"/>
                <a:gd name="T6" fmla="*/ 11 w 270"/>
                <a:gd name="T7" fmla="*/ 18 h 306"/>
                <a:gd name="T8" fmla="*/ 9 w 270"/>
                <a:gd name="T9" fmla="*/ 23 h 306"/>
                <a:gd name="T10" fmla="*/ 6 w 270"/>
                <a:gd name="T11" fmla="*/ 26 h 306"/>
                <a:gd name="T12" fmla="*/ 3 w 270"/>
                <a:gd name="T13" fmla="*/ 26 h 306"/>
                <a:gd name="T14" fmla="*/ 1 w 270"/>
                <a:gd name="T15" fmla="*/ 27 h 306"/>
                <a:gd name="T16" fmla="*/ 0 w 270"/>
                <a:gd name="T17" fmla="*/ 31 h 306"/>
                <a:gd name="T18" fmla="*/ 3 w 270"/>
                <a:gd name="T19" fmla="*/ 34 h 306"/>
                <a:gd name="T20" fmla="*/ 8 w 270"/>
                <a:gd name="T21" fmla="*/ 35 h 306"/>
                <a:gd name="T22" fmla="*/ 8 w 270"/>
                <a:gd name="T23" fmla="*/ 38 h 306"/>
                <a:gd name="T24" fmla="*/ 7 w 270"/>
                <a:gd name="T25" fmla="*/ 42 h 306"/>
                <a:gd name="T26" fmla="*/ 9 w 270"/>
                <a:gd name="T27" fmla="*/ 46 h 306"/>
                <a:gd name="T28" fmla="*/ 14 w 270"/>
                <a:gd name="T29" fmla="*/ 47 h 306"/>
                <a:gd name="T30" fmla="*/ 17 w 270"/>
                <a:gd name="T31" fmla="*/ 50 h 306"/>
                <a:gd name="T32" fmla="*/ 19 w 270"/>
                <a:gd name="T33" fmla="*/ 54 h 306"/>
                <a:gd name="T34" fmla="*/ 21 w 270"/>
                <a:gd name="T35" fmla="*/ 56 h 306"/>
                <a:gd name="T36" fmla="*/ 26 w 270"/>
                <a:gd name="T37" fmla="*/ 55 h 306"/>
                <a:gd name="T38" fmla="*/ 29 w 270"/>
                <a:gd name="T39" fmla="*/ 57 h 306"/>
                <a:gd name="T40" fmla="*/ 30 w 270"/>
                <a:gd name="T41" fmla="*/ 61 h 306"/>
                <a:gd name="T42" fmla="*/ 33 w 270"/>
                <a:gd name="T43" fmla="*/ 63 h 306"/>
                <a:gd name="T44" fmla="*/ 38 w 270"/>
                <a:gd name="T45" fmla="*/ 61 h 306"/>
                <a:gd name="T46" fmla="*/ 40 w 270"/>
                <a:gd name="T47" fmla="*/ 57 h 306"/>
                <a:gd name="T48" fmla="*/ 42 w 270"/>
                <a:gd name="T49" fmla="*/ 54 h 306"/>
                <a:gd name="T50" fmla="*/ 44 w 270"/>
                <a:gd name="T51" fmla="*/ 53 h 306"/>
                <a:gd name="T52" fmla="*/ 47 w 270"/>
                <a:gd name="T53" fmla="*/ 54 h 306"/>
                <a:gd name="T54" fmla="*/ 51 w 270"/>
                <a:gd name="T55" fmla="*/ 54 h 306"/>
                <a:gd name="T56" fmla="*/ 53 w 270"/>
                <a:gd name="T57" fmla="*/ 52 h 306"/>
                <a:gd name="T58" fmla="*/ 54 w 270"/>
                <a:gd name="T59" fmla="*/ 49 h 306"/>
                <a:gd name="T60" fmla="*/ 53 w 270"/>
                <a:gd name="T61" fmla="*/ 45 h 306"/>
                <a:gd name="T62" fmla="*/ 55 w 270"/>
                <a:gd name="T63" fmla="*/ 43 h 306"/>
                <a:gd name="T64" fmla="*/ 59 w 270"/>
                <a:gd name="T65" fmla="*/ 42 h 306"/>
                <a:gd name="T66" fmla="*/ 62 w 270"/>
                <a:gd name="T67" fmla="*/ 40 h 306"/>
                <a:gd name="T68" fmla="*/ 62 w 270"/>
                <a:gd name="T69" fmla="*/ 34 h 306"/>
                <a:gd name="T70" fmla="*/ 66 w 270"/>
                <a:gd name="T71" fmla="*/ 31 h 306"/>
                <a:gd name="T72" fmla="*/ 64 w 270"/>
                <a:gd name="T73" fmla="*/ 26 h 306"/>
                <a:gd name="T74" fmla="*/ 60 w 270"/>
                <a:gd name="T75" fmla="*/ 25 h 306"/>
                <a:gd name="T76" fmla="*/ 60 w 270"/>
                <a:gd name="T77" fmla="*/ 20 h 306"/>
                <a:gd name="T78" fmla="*/ 57 w 270"/>
                <a:gd name="T79" fmla="*/ 14 h 306"/>
                <a:gd name="T80" fmla="*/ 52 w 270"/>
                <a:gd name="T81" fmla="*/ 15 h 306"/>
                <a:gd name="T82" fmla="*/ 51 w 270"/>
                <a:gd name="T83" fmla="*/ 13 h 306"/>
                <a:gd name="T84" fmla="*/ 51 w 270"/>
                <a:gd name="T85" fmla="*/ 9 h 306"/>
                <a:gd name="T86" fmla="*/ 49 w 270"/>
                <a:gd name="T87" fmla="*/ 7 h 306"/>
                <a:gd name="T88" fmla="*/ 44 w 270"/>
                <a:gd name="T89" fmla="*/ 7 h 306"/>
                <a:gd name="T90" fmla="*/ 43 w 270"/>
                <a:gd name="T91" fmla="*/ 5 h 306"/>
                <a:gd name="T92" fmla="*/ 42 w 270"/>
                <a:gd name="T93" fmla="*/ 2 h 306"/>
                <a:gd name="T94" fmla="*/ 40 w 270"/>
                <a:gd name="T95" fmla="*/ 0 h 306"/>
                <a:gd name="T96" fmla="*/ 35 w 270"/>
                <a:gd name="T97" fmla="*/ 2 h 306"/>
                <a:gd name="T98" fmla="*/ 32 w 270"/>
                <a:gd name="T99" fmla="*/ 1 h 306"/>
                <a:gd name="T100" fmla="*/ 29 w 270"/>
                <a:gd name="T101" fmla="*/ 0 h 306"/>
                <a:gd name="T102" fmla="*/ 26 w 270"/>
                <a:gd name="T103" fmla="*/ 3 h 30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70" h="306">
                  <a:moveTo>
                    <a:pt x="102" y="31"/>
                  </a:moveTo>
                  <a:lnTo>
                    <a:pt x="97" y="29"/>
                  </a:lnTo>
                  <a:lnTo>
                    <a:pt x="87" y="31"/>
                  </a:lnTo>
                  <a:lnTo>
                    <a:pt x="75" y="40"/>
                  </a:lnTo>
                  <a:lnTo>
                    <a:pt x="70" y="62"/>
                  </a:lnTo>
                  <a:lnTo>
                    <a:pt x="65" y="77"/>
                  </a:lnTo>
                  <a:lnTo>
                    <a:pt x="57" y="81"/>
                  </a:lnTo>
                  <a:lnTo>
                    <a:pt x="47" y="85"/>
                  </a:lnTo>
                  <a:lnTo>
                    <a:pt x="40" y="97"/>
                  </a:lnTo>
                  <a:lnTo>
                    <a:pt x="35" y="110"/>
                  </a:lnTo>
                  <a:lnTo>
                    <a:pt x="30" y="119"/>
                  </a:lnTo>
                  <a:lnTo>
                    <a:pt x="25" y="124"/>
                  </a:lnTo>
                  <a:lnTo>
                    <a:pt x="19" y="126"/>
                  </a:lnTo>
                  <a:lnTo>
                    <a:pt x="13" y="127"/>
                  </a:lnTo>
                  <a:lnTo>
                    <a:pt x="7" y="130"/>
                  </a:lnTo>
                  <a:lnTo>
                    <a:pt x="4" y="133"/>
                  </a:lnTo>
                  <a:lnTo>
                    <a:pt x="2" y="139"/>
                  </a:lnTo>
                  <a:lnTo>
                    <a:pt x="0" y="150"/>
                  </a:lnTo>
                  <a:lnTo>
                    <a:pt x="4" y="160"/>
                  </a:lnTo>
                  <a:lnTo>
                    <a:pt x="13" y="165"/>
                  </a:lnTo>
                  <a:lnTo>
                    <a:pt x="27" y="167"/>
                  </a:lnTo>
                  <a:lnTo>
                    <a:pt x="32" y="169"/>
                  </a:lnTo>
                  <a:lnTo>
                    <a:pt x="33" y="176"/>
                  </a:lnTo>
                  <a:lnTo>
                    <a:pt x="32" y="185"/>
                  </a:lnTo>
                  <a:lnTo>
                    <a:pt x="30" y="195"/>
                  </a:lnTo>
                  <a:lnTo>
                    <a:pt x="30" y="206"/>
                  </a:lnTo>
                  <a:lnTo>
                    <a:pt x="33" y="215"/>
                  </a:lnTo>
                  <a:lnTo>
                    <a:pt x="37" y="222"/>
                  </a:lnTo>
                  <a:lnTo>
                    <a:pt x="48" y="224"/>
                  </a:lnTo>
                  <a:lnTo>
                    <a:pt x="58" y="226"/>
                  </a:lnTo>
                  <a:lnTo>
                    <a:pt x="66" y="232"/>
                  </a:lnTo>
                  <a:lnTo>
                    <a:pt x="71" y="241"/>
                  </a:lnTo>
                  <a:lnTo>
                    <a:pt x="74" y="251"/>
                  </a:lnTo>
                  <a:lnTo>
                    <a:pt x="78" y="260"/>
                  </a:lnTo>
                  <a:lnTo>
                    <a:pt x="81" y="267"/>
                  </a:lnTo>
                  <a:lnTo>
                    <a:pt x="86" y="270"/>
                  </a:lnTo>
                  <a:lnTo>
                    <a:pt x="94" y="269"/>
                  </a:lnTo>
                  <a:lnTo>
                    <a:pt x="105" y="267"/>
                  </a:lnTo>
                  <a:lnTo>
                    <a:pt x="112" y="270"/>
                  </a:lnTo>
                  <a:lnTo>
                    <a:pt x="117" y="277"/>
                  </a:lnTo>
                  <a:lnTo>
                    <a:pt x="121" y="286"/>
                  </a:lnTo>
                  <a:lnTo>
                    <a:pt x="124" y="296"/>
                  </a:lnTo>
                  <a:lnTo>
                    <a:pt x="128" y="302"/>
                  </a:lnTo>
                  <a:lnTo>
                    <a:pt x="135" y="306"/>
                  </a:lnTo>
                  <a:lnTo>
                    <a:pt x="144" y="304"/>
                  </a:lnTo>
                  <a:lnTo>
                    <a:pt x="154" y="297"/>
                  </a:lnTo>
                  <a:lnTo>
                    <a:pt x="159" y="289"/>
                  </a:lnTo>
                  <a:lnTo>
                    <a:pt x="164" y="279"/>
                  </a:lnTo>
                  <a:lnTo>
                    <a:pt x="167" y="270"/>
                  </a:lnTo>
                  <a:lnTo>
                    <a:pt x="170" y="263"/>
                  </a:lnTo>
                  <a:lnTo>
                    <a:pt x="174" y="258"/>
                  </a:lnTo>
                  <a:lnTo>
                    <a:pt x="179" y="256"/>
                  </a:lnTo>
                  <a:lnTo>
                    <a:pt x="187" y="259"/>
                  </a:lnTo>
                  <a:lnTo>
                    <a:pt x="194" y="261"/>
                  </a:lnTo>
                  <a:lnTo>
                    <a:pt x="200" y="261"/>
                  </a:lnTo>
                  <a:lnTo>
                    <a:pt x="207" y="260"/>
                  </a:lnTo>
                  <a:lnTo>
                    <a:pt x="212" y="256"/>
                  </a:lnTo>
                  <a:lnTo>
                    <a:pt x="217" y="252"/>
                  </a:lnTo>
                  <a:lnTo>
                    <a:pt x="219" y="245"/>
                  </a:lnTo>
                  <a:lnTo>
                    <a:pt x="219" y="236"/>
                  </a:lnTo>
                  <a:lnTo>
                    <a:pt x="217" y="226"/>
                  </a:lnTo>
                  <a:lnTo>
                    <a:pt x="216" y="217"/>
                  </a:lnTo>
                  <a:lnTo>
                    <a:pt x="218" y="211"/>
                  </a:lnTo>
                  <a:lnTo>
                    <a:pt x="225" y="209"/>
                  </a:lnTo>
                  <a:lnTo>
                    <a:pt x="233" y="206"/>
                  </a:lnTo>
                  <a:lnTo>
                    <a:pt x="241" y="203"/>
                  </a:lnTo>
                  <a:lnTo>
                    <a:pt x="248" y="200"/>
                  </a:lnTo>
                  <a:lnTo>
                    <a:pt x="253" y="195"/>
                  </a:lnTo>
                  <a:lnTo>
                    <a:pt x="254" y="186"/>
                  </a:lnTo>
                  <a:lnTo>
                    <a:pt x="255" y="164"/>
                  </a:lnTo>
                  <a:lnTo>
                    <a:pt x="262" y="156"/>
                  </a:lnTo>
                  <a:lnTo>
                    <a:pt x="270" y="150"/>
                  </a:lnTo>
                  <a:lnTo>
                    <a:pt x="270" y="139"/>
                  </a:lnTo>
                  <a:lnTo>
                    <a:pt x="263" y="127"/>
                  </a:lnTo>
                  <a:lnTo>
                    <a:pt x="254" y="123"/>
                  </a:lnTo>
                  <a:lnTo>
                    <a:pt x="246" y="120"/>
                  </a:lnTo>
                  <a:lnTo>
                    <a:pt x="244" y="111"/>
                  </a:lnTo>
                  <a:lnTo>
                    <a:pt x="245" y="95"/>
                  </a:lnTo>
                  <a:lnTo>
                    <a:pt x="241" y="80"/>
                  </a:lnTo>
                  <a:lnTo>
                    <a:pt x="233" y="70"/>
                  </a:lnTo>
                  <a:lnTo>
                    <a:pt x="219" y="72"/>
                  </a:lnTo>
                  <a:lnTo>
                    <a:pt x="212" y="73"/>
                  </a:lnTo>
                  <a:lnTo>
                    <a:pt x="209" y="70"/>
                  </a:lnTo>
                  <a:lnTo>
                    <a:pt x="209" y="63"/>
                  </a:lnTo>
                  <a:lnTo>
                    <a:pt x="209" y="54"/>
                  </a:lnTo>
                  <a:lnTo>
                    <a:pt x="208" y="44"/>
                  </a:lnTo>
                  <a:lnTo>
                    <a:pt x="205" y="36"/>
                  </a:lnTo>
                  <a:lnTo>
                    <a:pt x="200" y="33"/>
                  </a:lnTo>
                  <a:lnTo>
                    <a:pt x="189" y="35"/>
                  </a:lnTo>
                  <a:lnTo>
                    <a:pt x="180" y="36"/>
                  </a:lnTo>
                  <a:lnTo>
                    <a:pt x="176" y="33"/>
                  </a:lnTo>
                  <a:lnTo>
                    <a:pt x="174" y="26"/>
                  </a:lnTo>
                  <a:lnTo>
                    <a:pt x="174" y="17"/>
                  </a:lnTo>
                  <a:lnTo>
                    <a:pt x="173" y="9"/>
                  </a:lnTo>
                  <a:lnTo>
                    <a:pt x="170" y="3"/>
                  </a:lnTo>
                  <a:lnTo>
                    <a:pt x="163" y="2"/>
                  </a:lnTo>
                  <a:lnTo>
                    <a:pt x="151" y="6"/>
                  </a:lnTo>
                  <a:lnTo>
                    <a:pt x="144" y="8"/>
                  </a:lnTo>
                  <a:lnTo>
                    <a:pt x="139" y="6"/>
                  </a:lnTo>
                  <a:lnTo>
                    <a:pt x="132" y="3"/>
                  </a:lnTo>
                  <a:lnTo>
                    <a:pt x="125" y="0"/>
                  </a:lnTo>
                  <a:lnTo>
                    <a:pt x="118" y="0"/>
                  </a:lnTo>
                  <a:lnTo>
                    <a:pt x="112" y="3"/>
                  </a:lnTo>
                  <a:lnTo>
                    <a:pt x="106" y="13"/>
                  </a:lnTo>
                  <a:lnTo>
                    <a:pt x="102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3" name="Freeform 30"/>
            <p:cNvSpPr>
              <a:spLocks/>
            </p:cNvSpPr>
            <p:nvPr/>
          </p:nvSpPr>
          <p:spPr bwMode="auto">
            <a:xfrm>
              <a:off x="4438" y="2789"/>
              <a:ext cx="34" cy="35"/>
            </a:xfrm>
            <a:custGeom>
              <a:avLst/>
              <a:gdLst>
                <a:gd name="T0" fmla="*/ 27 w 140"/>
                <a:gd name="T1" fmla="*/ 7 h 168"/>
                <a:gd name="T2" fmla="*/ 26 w 140"/>
                <a:gd name="T3" fmla="*/ 6 h 168"/>
                <a:gd name="T4" fmla="*/ 24 w 140"/>
                <a:gd name="T5" fmla="*/ 4 h 168"/>
                <a:gd name="T6" fmla="*/ 22 w 140"/>
                <a:gd name="T7" fmla="*/ 2 h 168"/>
                <a:gd name="T8" fmla="*/ 20 w 140"/>
                <a:gd name="T9" fmla="*/ 1 h 168"/>
                <a:gd name="T10" fmla="*/ 19 w 140"/>
                <a:gd name="T11" fmla="*/ 0 h 168"/>
                <a:gd name="T12" fmla="*/ 17 w 140"/>
                <a:gd name="T13" fmla="*/ 0 h 168"/>
                <a:gd name="T14" fmla="*/ 15 w 140"/>
                <a:gd name="T15" fmla="*/ 0 h 168"/>
                <a:gd name="T16" fmla="*/ 13 w 140"/>
                <a:gd name="T17" fmla="*/ 2 h 168"/>
                <a:gd name="T18" fmla="*/ 11 w 140"/>
                <a:gd name="T19" fmla="*/ 3 h 168"/>
                <a:gd name="T20" fmla="*/ 10 w 140"/>
                <a:gd name="T21" fmla="*/ 5 h 168"/>
                <a:gd name="T22" fmla="*/ 9 w 140"/>
                <a:gd name="T23" fmla="*/ 6 h 168"/>
                <a:gd name="T24" fmla="*/ 7 w 140"/>
                <a:gd name="T25" fmla="*/ 8 h 168"/>
                <a:gd name="T26" fmla="*/ 5 w 140"/>
                <a:gd name="T27" fmla="*/ 10 h 168"/>
                <a:gd name="T28" fmla="*/ 4 w 140"/>
                <a:gd name="T29" fmla="*/ 12 h 168"/>
                <a:gd name="T30" fmla="*/ 2 w 140"/>
                <a:gd name="T31" fmla="*/ 14 h 168"/>
                <a:gd name="T32" fmla="*/ 1 w 140"/>
                <a:gd name="T33" fmla="*/ 15 h 168"/>
                <a:gd name="T34" fmla="*/ 0 w 140"/>
                <a:gd name="T35" fmla="*/ 17 h 168"/>
                <a:gd name="T36" fmla="*/ 0 w 140"/>
                <a:gd name="T37" fmla="*/ 20 h 168"/>
                <a:gd name="T38" fmla="*/ 2 w 140"/>
                <a:gd name="T39" fmla="*/ 23 h 168"/>
                <a:gd name="T40" fmla="*/ 5 w 140"/>
                <a:gd name="T41" fmla="*/ 27 h 168"/>
                <a:gd name="T42" fmla="*/ 7 w 140"/>
                <a:gd name="T43" fmla="*/ 29 h 168"/>
                <a:gd name="T44" fmla="*/ 10 w 140"/>
                <a:gd name="T45" fmla="*/ 31 h 168"/>
                <a:gd name="T46" fmla="*/ 12 w 140"/>
                <a:gd name="T47" fmla="*/ 33 h 168"/>
                <a:gd name="T48" fmla="*/ 14 w 140"/>
                <a:gd name="T49" fmla="*/ 34 h 168"/>
                <a:gd name="T50" fmla="*/ 16 w 140"/>
                <a:gd name="T51" fmla="*/ 35 h 168"/>
                <a:gd name="T52" fmla="*/ 18 w 140"/>
                <a:gd name="T53" fmla="*/ 35 h 168"/>
                <a:gd name="T54" fmla="*/ 20 w 140"/>
                <a:gd name="T55" fmla="*/ 34 h 168"/>
                <a:gd name="T56" fmla="*/ 21 w 140"/>
                <a:gd name="T57" fmla="*/ 34 h 168"/>
                <a:gd name="T58" fmla="*/ 23 w 140"/>
                <a:gd name="T59" fmla="*/ 32 h 168"/>
                <a:gd name="T60" fmla="*/ 24 w 140"/>
                <a:gd name="T61" fmla="*/ 30 h 168"/>
                <a:gd name="T62" fmla="*/ 26 w 140"/>
                <a:gd name="T63" fmla="*/ 29 h 168"/>
                <a:gd name="T64" fmla="*/ 28 w 140"/>
                <a:gd name="T65" fmla="*/ 27 h 168"/>
                <a:gd name="T66" fmla="*/ 30 w 140"/>
                <a:gd name="T67" fmla="*/ 25 h 168"/>
                <a:gd name="T68" fmla="*/ 32 w 140"/>
                <a:gd name="T69" fmla="*/ 23 h 168"/>
                <a:gd name="T70" fmla="*/ 33 w 140"/>
                <a:gd name="T71" fmla="*/ 21 h 168"/>
                <a:gd name="T72" fmla="*/ 33 w 140"/>
                <a:gd name="T73" fmla="*/ 20 h 168"/>
                <a:gd name="T74" fmla="*/ 34 w 140"/>
                <a:gd name="T75" fmla="*/ 19 h 168"/>
                <a:gd name="T76" fmla="*/ 34 w 140"/>
                <a:gd name="T77" fmla="*/ 18 h 168"/>
                <a:gd name="T78" fmla="*/ 34 w 140"/>
                <a:gd name="T79" fmla="*/ 16 h 168"/>
                <a:gd name="T80" fmla="*/ 34 w 140"/>
                <a:gd name="T81" fmla="*/ 15 h 168"/>
                <a:gd name="T82" fmla="*/ 33 w 140"/>
                <a:gd name="T83" fmla="*/ 13 h 168"/>
                <a:gd name="T84" fmla="*/ 32 w 140"/>
                <a:gd name="T85" fmla="*/ 11 h 168"/>
                <a:gd name="T86" fmla="*/ 30 w 140"/>
                <a:gd name="T87" fmla="*/ 9 h 168"/>
                <a:gd name="T88" fmla="*/ 27 w 140"/>
                <a:gd name="T89" fmla="*/ 7 h 16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40" h="168">
                  <a:moveTo>
                    <a:pt x="110" y="32"/>
                  </a:moveTo>
                  <a:lnTo>
                    <a:pt x="107" y="28"/>
                  </a:lnTo>
                  <a:lnTo>
                    <a:pt x="100" y="19"/>
                  </a:lnTo>
                  <a:lnTo>
                    <a:pt x="91" y="10"/>
                  </a:lnTo>
                  <a:lnTo>
                    <a:pt x="84" y="3"/>
                  </a:lnTo>
                  <a:lnTo>
                    <a:pt x="78" y="1"/>
                  </a:lnTo>
                  <a:lnTo>
                    <a:pt x="71" y="0"/>
                  </a:lnTo>
                  <a:lnTo>
                    <a:pt x="62" y="2"/>
                  </a:lnTo>
                  <a:lnTo>
                    <a:pt x="53" y="10"/>
                  </a:lnTo>
                  <a:lnTo>
                    <a:pt x="47" y="16"/>
                  </a:lnTo>
                  <a:lnTo>
                    <a:pt x="41" y="23"/>
                  </a:lnTo>
                  <a:lnTo>
                    <a:pt x="35" y="31"/>
                  </a:lnTo>
                  <a:lnTo>
                    <a:pt x="28" y="39"/>
                  </a:lnTo>
                  <a:lnTo>
                    <a:pt x="21" y="48"/>
                  </a:lnTo>
                  <a:lnTo>
                    <a:pt x="16" y="56"/>
                  </a:lnTo>
                  <a:lnTo>
                    <a:pt x="10" y="65"/>
                  </a:lnTo>
                  <a:lnTo>
                    <a:pt x="4" y="72"/>
                  </a:lnTo>
                  <a:lnTo>
                    <a:pt x="0" y="81"/>
                  </a:lnTo>
                  <a:lnTo>
                    <a:pt x="0" y="94"/>
                  </a:lnTo>
                  <a:lnTo>
                    <a:pt x="7" y="109"/>
                  </a:lnTo>
                  <a:lnTo>
                    <a:pt x="20" y="130"/>
                  </a:lnTo>
                  <a:lnTo>
                    <a:pt x="30" y="141"/>
                  </a:lnTo>
                  <a:lnTo>
                    <a:pt x="40" y="150"/>
                  </a:lnTo>
                  <a:lnTo>
                    <a:pt x="49" y="157"/>
                  </a:lnTo>
                  <a:lnTo>
                    <a:pt x="57" y="163"/>
                  </a:lnTo>
                  <a:lnTo>
                    <a:pt x="66" y="167"/>
                  </a:lnTo>
                  <a:lnTo>
                    <a:pt x="74" y="168"/>
                  </a:lnTo>
                  <a:lnTo>
                    <a:pt x="81" y="165"/>
                  </a:lnTo>
                  <a:lnTo>
                    <a:pt x="87" y="161"/>
                  </a:lnTo>
                  <a:lnTo>
                    <a:pt x="93" y="154"/>
                  </a:lnTo>
                  <a:lnTo>
                    <a:pt x="100" y="146"/>
                  </a:lnTo>
                  <a:lnTo>
                    <a:pt x="108" y="137"/>
                  </a:lnTo>
                  <a:lnTo>
                    <a:pt x="116" y="129"/>
                  </a:lnTo>
                  <a:lnTo>
                    <a:pt x="123" y="119"/>
                  </a:lnTo>
                  <a:lnTo>
                    <a:pt x="130" y="111"/>
                  </a:lnTo>
                  <a:lnTo>
                    <a:pt x="134" y="103"/>
                  </a:lnTo>
                  <a:lnTo>
                    <a:pt x="137" y="97"/>
                  </a:lnTo>
                  <a:lnTo>
                    <a:pt x="138" y="92"/>
                  </a:lnTo>
                  <a:lnTo>
                    <a:pt x="139" y="86"/>
                  </a:lnTo>
                  <a:lnTo>
                    <a:pt x="140" y="79"/>
                  </a:lnTo>
                  <a:lnTo>
                    <a:pt x="139" y="72"/>
                  </a:lnTo>
                  <a:lnTo>
                    <a:pt x="135" y="64"/>
                  </a:lnTo>
                  <a:lnTo>
                    <a:pt x="130" y="55"/>
                  </a:lnTo>
                  <a:lnTo>
                    <a:pt x="122" y="45"/>
                  </a:lnTo>
                  <a:lnTo>
                    <a:pt x="110" y="32"/>
                  </a:lnTo>
                  <a:close/>
                </a:path>
              </a:pathLst>
            </a:custGeom>
            <a:solidFill>
              <a:srgbClr val="309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4" name="Freeform 31"/>
            <p:cNvSpPr>
              <a:spLocks/>
            </p:cNvSpPr>
            <p:nvPr/>
          </p:nvSpPr>
          <p:spPr bwMode="auto">
            <a:xfrm>
              <a:off x="4383" y="2860"/>
              <a:ext cx="84" cy="62"/>
            </a:xfrm>
            <a:custGeom>
              <a:avLst/>
              <a:gdLst>
                <a:gd name="T0" fmla="*/ 77 w 343"/>
                <a:gd name="T1" fmla="*/ 1 h 303"/>
                <a:gd name="T2" fmla="*/ 73 w 343"/>
                <a:gd name="T3" fmla="*/ 0 h 303"/>
                <a:gd name="T4" fmla="*/ 68 w 343"/>
                <a:gd name="T5" fmla="*/ 1 h 303"/>
                <a:gd name="T6" fmla="*/ 64 w 343"/>
                <a:gd name="T7" fmla="*/ 5 h 303"/>
                <a:gd name="T8" fmla="*/ 64 w 343"/>
                <a:gd name="T9" fmla="*/ 13 h 303"/>
                <a:gd name="T10" fmla="*/ 64 w 343"/>
                <a:gd name="T11" fmla="*/ 20 h 303"/>
                <a:gd name="T12" fmla="*/ 62 w 343"/>
                <a:gd name="T13" fmla="*/ 24 h 303"/>
                <a:gd name="T14" fmla="*/ 56 w 343"/>
                <a:gd name="T15" fmla="*/ 26 h 303"/>
                <a:gd name="T16" fmla="*/ 47 w 343"/>
                <a:gd name="T17" fmla="*/ 26 h 303"/>
                <a:gd name="T18" fmla="*/ 37 w 343"/>
                <a:gd name="T19" fmla="*/ 29 h 303"/>
                <a:gd name="T20" fmla="*/ 30 w 343"/>
                <a:gd name="T21" fmla="*/ 34 h 303"/>
                <a:gd name="T22" fmla="*/ 26 w 343"/>
                <a:gd name="T23" fmla="*/ 40 h 303"/>
                <a:gd name="T24" fmla="*/ 26 w 343"/>
                <a:gd name="T25" fmla="*/ 47 h 303"/>
                <a:gd name="T26" fmla="*/ 22 w 343"/>
                <a:gd name="T27" fmla="*/ 53 h 303"/>
                <a:gd name="T28" fmla="*/ 15 w 343"/>
                <a:gd name="T29" fmla="*/ 55 h 303"/>
                <a:gd name="T30" fmla="*/ 8 w 343"/>
                <a:gd name="T31" fmla="*/ 55 h 303"/>
                <a:gd name="T32" fmla="*/ 3 w 343"/>
                <a:gd name="T33" fmla="*/ 55 h 303"/>
                <a:gd name="T34" fmla="*/ 0 w 343"/>
                <a:gd name="T35" fmla="*/ 58 h 303"/>
                <a:gd name="T36" fmla="*/ 5 w 343"/>
                <a:gd name="T37" fmla="*/ 62 h 303"/>
                <a:gd name="T38" fmla="*/ 15 w 343"/>
                <a:gd name="T39" fmla="*/ 62 h 303"/>
                <a:gd name="T40" fmla="*/ 25 w 343"/>
                <a:gd name="T41" fmla="*/ 59 h 303"/>
                <a:gd name="T42" fmla="*/ 32 w 343"/>
                <a:gd name="T43" fmla="*/ 54 h 303"/>
                <a:gd name="T44" fmla="*/ 33 w 343"/>
                <a:gd name="T45" fmla="*/ 48 h 303"/>
                <a:gd name="T46" fmla="*/ 36 w 343"/>
                <a:gd name="T47" fmla="*/ 41 h 303"/>
                <a:gd name="T48" fmla="*/ 40 w 343"/>
                <a:gd name="T49" fmla="*/ 36 h 303"/>
                <a:gd name="T50" fmla="*/ 47 w 343"/>
                <a:gd name="T51" fmla="*/ 34 h 303"/>
                <a:gd name="T52" fmla="*/ 55 w 343"/>
                <a:gd name="T53" fmla="*/ 35 h 303"/>
                <a:gd name="T54" fmla="*/ 62 w 343"/>
                <a:gd name="T55" fmla="*/ 34 h 303"/>
                <a:gd name="T56" fmla="*/ 68 w 343"/>
                <a:gd name="T57" fmla="*/ 30 h 303"/>
                <a:gd name="T58" fmla="*/ 71 w 343"/>
                <a:gd name="T59" fmla="*/ 24 h 303"/>
                <a:gd name="T60" fmla="*/ 71 w 343"/>
                <a:gd name="T61" fmla="*/ 16 h 303"/>
                <a:gd name="T62" fmla="*/ 72 w 343"/>
                <a:gd name="T63" fmla="*/ 10 h 303"/>
                <a:gd name="T64" fmla="*/ 74 w 343"/>
                <a:gd name="T65" fmla="*/ 7 h 303"/>
                <a:gd name="T66" fmla="*/ 78 w 343"/>
                <a:gd name="T67" fmla="*/ 7 h 303"/>
                <a:gd name="T68" fmla="*/ 82 w 343"/>
                <a:gd name="T69" fmla="*/ 10 h 303"/>
                <a:gd name="T70" fmla="*/ 84 w 343"/>
                <a:gd name="T71" fmla="*/ 9 h 303"/>
                <a:gd name="T72" fmla="*/ 83 w 343"/>
                <a:gd name="T73" fmla="*/ 5 h 303"/>
                <a:gd name="T74" fmla="*/ 80 w 343"/>
                <a:gd name="T75" fmla="*/ 2 h 3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43" h="303">
                  <a:moveTo>
                    <a:pt x="318" y="3"/>
                  </a:moveTo>
                  <a:lnTo>
                    <a:pt x="316" y="3"/>
                  </a:lnTo>
                  <a:lnTo>
                    <a:pt x="308" y="2"/>
                  </a:lnTo>
                  <a:lnTo>
                    <a:pt x="298" y="0"/>
                  </a:lnTo>
                  <a:lnTo>
                    <a:pt x="287" y="2"/>
                  </a:lnTo>
                  <a:lnTo>
                    <a:pt x="276" y="6"/>
                  </a:lnTo>
                  <a:lnTo>
                    <a:pt x="267" y="13"/>
                  </a:lnTo>
                  <a:lnTo>
                    <a:pt x="261" y="26"/>
                  </a:lnTo>
                  <a:lnTo>
                    <a:pt x="260" y="43"/>
                  </a:lnTo>
                  <a:lnTo>
                    <a:pt x="261" y="63"/>
                  </a:lnTo>
                  <a:lnTo>
                    <a:pt x="263" y="81"/>
                  </a:lnTo>
                  <a:lnTo>
                    <a:pt x="261" y="96"/>
                  </a:lnTo>
                  <a:lnTo>
                    <a:pt x="258" y="109"/>
                  </a:lnTo>
                  <a:lnTo>
                    <a:pt x="252" y="118"/>
                  </a:lnTo>
                  <a:lnTo>
                    <a:pt x="243" y="125"/>
                  </a:lnTo>
                  <a:lnTo>
                    <a:pt x="229" y="128"/>
                  </a:lnTo>
                  <a:lnTo>
                    <a:pt x="212" y="128"/>
                  </a:lnTo>
                  <a:lnTo>
                    <a:pt x="191" y="128"/>
                  </a:lnTo>
                  <a:lnTo>
                    <a:pt x="172" y="133"/>
                  </a:lnTo>
                  <a:lnTo>
                    <a:pt x="152" y="140"/>
                  </a:lnTo>
                  <a:lnTo>
                    <a:pt x="135" y="150"/>
                  </a:lnTo>
                  <a:lnTo>
                    <a:pt x="121" y="164"/>
                  </a:lnTo>
                  <a:lnTo>
                    <a:pt x="111" y="179"/>
                  </a:lnTo>
                  <a:lnTo>
                    <a:pt x="105" y="196"/>
                  </a:lnTo>
                  <a:lnTo>
                    <a:pt x="106" y="215"/>
                  </a:lnTo>
                  <a:lnTo>
                    <a:pt x="106" y="232"/>
                  </a:lnTo>
                  <a:lnTo>
                    <a:pt x="101" y="246"/>
                  </a:lnTo>
                  <a:lnTo>
                    <a:pt x="91" y="257"/>
                  </a:lnTo>
                  <a:lnTo>
                    <a:pt x="78" y="264"/>
                  </a:lnTo>
                  <a:lnTo>
                    <a:pt x="63" y="269"/>
                  </a:lnTo>
                  <a:lnTo>
                    <a:pt x="47" y="271"/>
                  </a:lnTo>
                  <a:lnTo>
                    <a:pt x="32" y="270"/>
                  </a:lnTo>
                  <a:lnTo>
                    <a:pt x="18" y="265"/>
                  </a:lnTo>
                  <a:lnTo>
                    <a:pt x="14" y="268"/>
                  </a:lnTo>
                  <a:lnTo>
                    <a:pt x="5" y="273"/>
                  </a:lnTo>
                  <a:lnTo>
                    <a:pt x="0" y="283"/>
                  </a:lnTo>
                  <a:lnTo>
                    <a:pt x="9" y="295"/>
                  </a:lnTo>
                  <a:lnTo>
                    <a:pt x="22" y="301"/>
                  </a:lnTo>
                  <a:lnTo>
                    <a:pt x="39" y="303"/>
                  </a:lnTo>
                  <a:lnTo>
                    <a:pt x="60" y="302"/>
                  </a:lnTo>
                  <a:lnTo>
                    <a:pt x="81" y="298"/>
                  </a:lnTo>
                  <a:lnTo>
                    <a:pt x="101" y="290"/>
                  </a:lnTo>
                  <a:lnTo>
                    <a:pt x="119" y="279"/>
                  </a:lnTo>
                  <a:lnTo>
                    <a:pt x="130" y="266"/>
                  </a:lnTo>
                  <a:lnTo>
                    <a:pt x="135" y="250"/>
                  </a:lnTo>
                  <a:lnTo>
                    <a:pt x="136" y="233"/>
                  </a:lnTo>
                  <a:lnTo>
                    <a:pt x="139" y="217"/>
                  </a:lnTo>
                  <a:lnTo>
                    <a:pt x="145" y="202"/>
                  </a:lnTo>
                  <a:lnTo>
                    <a:pt x="153" y="188"/>
                  </a:lnTo>
                  <a:lnTo>
                    <a:pt x="162" y="178"/>
                  </a:lnTo>
                  <a:lnTo>
                    <a:pt x="175" y="171"/>
                  </a:lnTo>
                  <a:lnTo>
                    <a:pt x="190" y="167"/>
                  </a:lnTo>
                  <a:lnTo>
                    <a:pt x="206" y="169"/>
                  </a:lnTo>
                  <a:lnTo>
                    <a:pt x="223" y="171"/>
                  </a:lnTo>
                  <a:lnTo>
                    <a:pt x="240" y="169"/>
                  </a:lnTo>
                  <a:lnTo>
                    <a:pt x="255" y="164"/>
                  </a:lnTo>
                  <a:lnTo>
                    <a:pt x="266" y="156"/>
                  </a:lnTo>
                  <a:lnTo>
                    <a:pt x="276" y="146"/>
                  </a:lnTo>
                  <a:lnTo>
                    <a:pt x="284" y="132"/>
                  </a:lnTo>
                  <a:lnTo>
                    <a:pt x="289" y="117"/>
                  </a:lnTo>
                  <a:lnTo>
                    <a:pt x="290" y="98"/>
                  </a:lnTo>
                  <a:lnTo>
                    <a:pt x="290" y="80"/>
                  </a:lnTo>
                  <a:lnTo>
                    <a:pt x="291" y="65"/>
                  </a:lnTo>
                  <a:lnTo>
                    <a:pt x="294" y="51"/>
                  </a:lnTo>
                  <a:lnTo>
                    <a:pt x="297" y="42"/>
                  </a:lnTo>
                  <a:lnTo>
                    <a:pt x="302" y="35"/>
                  </a:lnTo>
                  <a:lnTo>
                    <a:pt x="309" y="34"/>
                  </a:lnTo>
                  <a:lnTo>
                    <a:pt x="317" y="36"/>
                  </a:lnTo>
                  <a:lnTo>
                    <a:pt x="327" y="43"/>
                  </a:lnTo>
                  <a:lnTo>
                    <a:pt x="336" y="49"/>
                  </a:lnTo>
                  <a:lnTo>
                    <a:pt x="341" y="49"/>
                  </a:lnTo>
                  <a:lnTo>
                    <a:pt x="343" y="44"/>
                  </a:lnTo>
                  <a:lnTo>
                    <a:pt x="342" y="36"/>
                  </a:lnTo>
                  <a:lnTo>
                    <a:pt x="339" y="26"/>
                  </a:lnTo>
                  <a:lnTo>
                    <a:pt x="334" y="17"/>
                  </a:lnTo>
                  <a:lnTo>
                    <a:pt x="326" y="8"/>
                  </a:lnTo>
                  <a:lnTo>
                    <a:pt x="31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5" name="Freeform 32"/>
            <p:cNvSpPr>
              <a:spLocks/>
            </p:cNvSpPr>
            <p:nvPr/>
          </p:nvSpPr>
          <p:spPr bwMode="auto">
            <a:xfrm>
              <a:off x="4401" y="2873"/>
              <a:ext cx="85" cy="63"/>
            </a:xfrm>
            <a:custGeom>
              <a:avLst/>
              <a:gdLst>
                <a:gd name="T0" fmla="*/ 78 w 346"/>
                <a:gd name="T1" fmla="*/ 0 h 303"/>
                <a:gd name="T2" fmla="*/ 73 w 346"/>
                <a:gd name="T3" fmla="*/ 0 h 303"/>
                <a:gd name="T4" fmla="*/ 68 w 346"/>
                <a:gd name="T5" fmla="*/ 1 h 303"/>
                <a:gd name="T6" fmla="*/ 64 w 346"/>
                <a:gd name="T7" fmla="*/ 5 h 303"/>
                <a:gd name="T8" fmla="*/ 64 w 346"/>
                <a:gd name="T9" fmla="*/ 13 h 303"/>
                <a:gd name="T10" fmla="*/ 64 w 346"/>
                <a:gd name="T11" fmla="*/ 20 h 303"/>
                <a:gd name="T12" fmla="*/ 62 w 346"/>
                <a:gd name="T13" fmla="*/ 25 h 303"/>
                <a:gd name="T14" fmla="*/ 56 w 346"/>
                <a:gd name="T15" fmla="*/ 27 h 303"/>
                <a:gd name="T16" fmla="*/ 47 w 346"/>
                <a:gd name="T17" fmla="*/ 27 h 303"/>
                <a:gd name="T18" fmla="*/ 37 w 346"/>
                <a:gd name="T19" fmla="*/ 29 h 303"/>
                <a:gd name="T20" fmla="*/ 30 w 346"/>
                <a:gd name="T21" fmla="*/ 34 h 303"/>
                <a:gd name="T22" fmla="*/ 26 w 346"/>
                <a:gd name="T23" fmla="*/ 41 h 303"/>
                <a:gd name="T24" fmla="*/ 26 w 346"/>
                <a:gd name="T25" fmla="*/ 48 h 303"/>
                <a:gd name="T26" fmla="*/ 22 w 346"/>
                <a:gd name="T27" fmla="*/ 53 h 303"/>
                <a:gd name="T28" fmla="*/ 16 w 346"/>
                <a:gd name="T29" fmla="*/ 56 h 303"/>
                <a:gd name="T30" fmla="*/ 8 w 346"/>
                <a:gd name="T31" fmla="*/ 56 h 303"/>
                <a:gd name="T32" fmla="*/ 3 w 346"/>
                <a:gd name="T33" fmla="*/ 56 h 303"/>
                <a:gd name="T34" fmla="*/ 0 w 346"/>
                <a:gd name="T35" fmla="*/ 59 h 303"/>
                <a:gd name="T36" fmla="*/ 5 w 346"/>
                <a:gd name="T37" fmla="*/ 63 h 303"/>
                <a:gd name="T38" fmla="*/ 15 w 346"/>
                <a:gd name="T39" fmla="*/ 63 h 303"/>
                <a:gd name="T40" fmla="*/ 25 w 346"/>
                <a:gd name="T41" fmla="*/ 60 h 303"/>
                <a:gd name="T42" fmla="*/ 32 w 346"/>
                <a:gd name="T43" fmla="*/ 55 h 303"/>
                <a:gd name="T44" fmla="*/ 33 w 346"/>
                <a:gd name="T45" fmla="*/ 48 h 303"/>
                <a:gd name="T46" fmla="*/ 36 w 346"/>
                <a:gd name="T47" fmla="*/ 42 h 303"/>
                <a:gd name="T48" fmla="*/ 40 w 346"/>
                <a:gd name="T49" fmla="*/ 38 h 303"/>
                <a:gd name="T50" fmla="*/ 47 w 346"/>
                <a:gd name="T51" fmla="*/ 35 h 303"/>
                <a:gd name="T52" fmla="*/ 55 w 346"/>
                <a:gd name="T53" fmla="*/ 35 h 303"/>
                <a:gd name="T54" fmla="*/ 62 w 346"/>
                <a:gd name="T55" fmla="*/ 33 h 303"/>
                <a:gd name="T56" fmla="*/ 66 w 346"/>
                <a:gd name="T57" fmla="*/ 30 h 303"/>
                <a:gd name="T58" fmla="*/ 68 w 346"/>
                <a:gd name="T59" fmla="*/ 24 h 303"/>
                <a:gd name="T60" fmla="*/ 69 w 346"/>
                <a:gd name="T61" fmla="*/ 17 h 303"/>
                <a:gd name="T62" fmla="*/ 70 w 346"/>
                <a:gd name="T63" fmla="*/ 11 h 303"/>
                <a:gd name="T64" fmla="*/ 73 w 346"/>
                <a:gd name="T65" fmla="*/ 8 h 303"/>
                <a:gd name="T66" fmla="*/ 78 w 346"/>
                <a:gd name="T67" fmla="*/ 8 h 303"/>
                <a:gd name="T68" fmla="*/ 83 w 346"/>
                <a:gd name="T69" fmla="*/ 10 h 303"/>
                <a:gd name="T70" fmla="*/ 85 w 346"/>
                <a:gd name="T71" fmla="*/ 9 h 303"/>
                <a:gd name="T72" fmla="*/ 84 w 346"/>
                <a:gd name="T73" fmla="*/ 5 h 303"/>
                <a:gd name="T74" fmla="*/ 80 w 346"/>
                <a:gd name="T75" fmla="*/ 1 h 3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46" h="303">
                  <a:moveTo>
                    <a:pt x="318" y="2"/>
                  </a:moveTo>
                  <a:lnTo>
                    <a:pt x="316" y="2"/>
                  </a:lnTo>
                  <a:lnTo>
                    <a:pt x="308" y="1"/>
                  </a:lnTo>
                  <a:lnTo>
                    <a:pt x="298" y="0"/>
                  </a:lnTo>
                  <a:lnTo>
                    <a:pt x="287" y="1"/>
                  </a:lnTo>
                  <a:lnTo>
                    <a:pt x="277" y="6"/>
                  </a:lnTo>
                  <a:lnTo>
                    <a:pt x="267" y="13"/>
                  </a:lnTo>
                  <a:lnTo>
                    <a:pt x="262" y="25"/>
                  </a:lnTo>
                  <a:lnTo>
                    <a:pt x="260" y="43"/>
                  </a:lnTo>
                  <a:lnTo>
                    <a:pt x="262" y="62"/>
                  </a:lnTo>
                  <a:lnTo>
                    <a:pt x="263" y="81"/>
                  </a:lnTo>
                  <a:lnTo>
                    <a:pt x="262" y="96"/>
                  </a:lnTo>
                  <a:lnTo>
                    <a:pt x="258" y="108"/>
                  </a:lnTo>
                  <a:lnTo>
                    <a:pt x="252" y="118"/>
                  </a:lnTo>
                  <a:lnTo>
                    <a:pt x="243" y="124"/>
                  </a:lnTo>
                  <a:lnTo>
                    <a:pt x="229" y="128"/>
                  </a:lnTo>
                  <a:lnTo>
                    <a:pt x="212" y="128"/>
                  </a:lnTo>
                  <a:lnTo>
                    <a:pt x="191" y="128"/>
                  </a:lnTo>
                  <a:lnTo>
                    <a:pt x="172" y="133"/>
                  </a:lnTo>
                  <a:lnTo>
                    <a:pt x="152" y="139"/>
                  </a:lnTo>
                  <a:lnTo>
                    <a:pt x="135" y="150"/>
                  </a:lnTo>
                  <a:lnTo>
                    <a:pt x="121" y="164"/>
                  </a:lnTo>
                  <a:lnTo>
                    <a:pt x="111" y="179"/>
                  </a:lnTo>
                  <a:lnTo>
                    <a:pt x="105" y="196"/>
                  </a:lnTo>
                  <a:lnTo>
                    <a:pt x="106" y="214"/>
                  </a:lnTo>
                  <a:lnTo>
                    <a:pt x="106" y="232"/>
                  </a:lnTo>
                  <a:lnTo>
                    <a:pt x="102" y="245"/>
                  </a:lnTo>
                  <a:lnTo>
                    <a:pt x="91" y="257"/>
                  </a:lnTo>
                  <a:lnTo>
                    <a:pt x="78" y="264"/>
                  </a:lnTo>
                  <a:lnTo>
                    <a:pt x="64" y="268"/>
                  </a:lnTo>
                  <a:lnTo>
                    <a:pt x="47" y="271"/>
                  </a:lnTo>
                  <a:lnTo>
                    <a:pt x="32" y="270"/>
                  </a:lnTo>
                  <a:lnTo>
                    <a:pt x="19" y="265"/>
                  </a:lnTo>
                  <a:lnTo>
                    <a:pt x="14" y="267"/>
                  </a:lnTo>
                  <a:lnTo>
                    <a:pt x="5" y="273"/>
                  </a:lnTo>
                  <a:lnTo>
                    <a:pt x="0" y="282"/>
                  </a:lnTo>
                  <a:lnTo>
                    <a:pt x="9" y="295"/>
                  </a:lnTo>
                  <a:lnTo>
                    <a:pt x="22" y="301"/>
                  </a:lnTo>
                  <a:lnTo>
                    <a:pt x="39" y="303"/>
                  </a:lnTo>
                  <a:lnTo>
                    <a:pt x="60" y="302"/>
                  </a:lnTo>
                  <a:lnTo>
                    <a:pt x="81" y="297"/>
                  </a:lnTo>
                  <a:lnTo>
                    <a:pt x="102" y="289"/>
                  </a:lnTo>
                  <a:lnTo>
                    <a:pt x="119" y="279"/>
                  </a:lnTo>
                  <a:lnTo>
                    <a:pt x="130" y="266"/>
                  </a:lnTo>
                  <a:lnTo>
                    <a:pt x="135" y="250"/>
                  </a:lnTo>
                  <a:lnTo>
                    <a:pt x="136" y="233"/>
                  </a:lnTo>
                  <a:lnTo>
                    <a:pt x="140" y="218"/>
                  </a:lnTo>
                  <a:lnTo>
                    <a:pt x="145" y="204"/>
                  </a:lnTo>
                  <a:lnTo>
                    <a:pt x="153" y="191"/>
                  </a:lnTo>
                  <a:lnTo>
                    <a:pt x="163" y="182"/>
                  </a:lnTo>
                  <a:lnTo>
                    <a:pt x="175" y="174"/>
                  </a:lnTo>
                  <a:lnTo>
                    <a:pt x="190" y="169"/>
                  </a:lnTo>
                  <a:lnTo>
                    <a:pt x="206" y="168"/>
                  </a:lnTo>
                  <a:lnTo>
                    <a:pt x="224" y="167"/>
                  </a:lnTo>
                  <a:lnTo>
                    <a:pt x="239" y="165"/>
                  </a:lnTo>
                  <a:lnTo>
                    <a:pt x="251" y="159"/>
                  </a:lnTo>
                  <a:lnTo>
                    <a:pt x="262" y="152"/>
                  </a:lnTo>
                  <a:lnTo>
                    <a:pt x="269" y="143"/>
                  </a:lnTo>
                  <a:lnTo>
                    <a:pt x="274" y="130"/>
                  </a:lnTo>
                  <a:lnTo>
                    <a:pt x="278" y="115"/>
                  </a:lnTo>
                  <a:lnTo>
                    <a:pt x="279" y="98"/>
                  </a:lnTo>
                  <a:lnTo>
                    <a:pt x="280" y="81"/>
                  </a:lnTo>
                  <a:lnTo>
                    <a:pt x="281" y="65"/>
                  </a:lnTo>
                  <a:lnTo>
                    <a:pt x="286" y="53"/>
                  </a:lnTo>
                  <a:lnTo>
                    <a:pt x="290" y="44"/>
                  </a:lnTo>
                  <a:lnTo>
                    <a:pt x="297" y="38"/>
                  </a:lnTo>
                  <a:lnTo>
                    <a:pt x="305" y="36"/>
                  </a:lnTo>
                  <a:lnTo>
                    <a:pt x="316" y="37"/>
                  </a:lnTo>
                  <a:lnTo>
                    <a:pt x="327" y="43"/>
                  </a:lnTo>
                  <a:lnTo>
                    <a:pt x="338" y="47"/>
                  </a:lnTo>
                  <a:lnTo>
                    <a:pt x="343" y="46"/>
                  </a:lnTo>
                  <a:lnTo>
                    <a:pt x="346" y="42"/>
                  </a:lnTo>
                  <a:lnTo>
                    <a:pt x="345" y="33"/>
                  </a:lnTo>
                  <a:lnTo>
                    <a:pt x="340" y="24"/>
                  </a:lnTo>
                  <a:lnTo>
                    <a:pt x="334" y="15"/>
                  </a:lnTo>
                  <a:lnTo>
                    <a:pt x="327" y="7"/>
                  </a:lnTo>
                  <a:lnTo>
                    <a:pt x="31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6" name="Freeform 33"/>
            <p:cNvSpPr>
              <a:spLocks/>
            </p:cNvSpPr>
            <p:nvPr/>
          </p:nvSpPr>
          <p:spPr bwMode="auto">
            <a:xfrm>
              <a:off x="4421" y="2886"/>
              <a:ext cx="84" cy="63"/>
            </a:xfrm>
            <a:custGeom>
              <a:avLst/>
              <a:gdLst>
                <a:gd name="T0" fmla="*/ 77 w 345"/>
                <a:gd name="T1" fmla="*/ 0 h 303"/>
                <a:gd name="T2" fmla="*/ 73 w 345"/>
                <a:gd name="T3" fmla="*/ 0 h 303"/>
                <a:gd name="T4" fmla="*/ 67 w 345"/>
                <a:gd name="T5" fmla="*/ 1 h 303"/>
                <a:gd name="T6" fmla="*/ 64 w 345"/>
                <a:gd name="T7" fmla="*/ 5 h 303"/>
                <a:gd name="T8" fmla="*/ 64 w 345"/>
                <a:gd name="T9" fmla="*/ 13 h 303"/>
                <a:gd name="T10" fmla="*/ 64 w 345"/>
                <a:gd name="T11" fmla="*/ 20 h 303"/>
                <a:gd name="T12" fmla="*/ 62 w 345"/>
                <a:gd name="T13" fmla="*/ 24 h 303"/>
                <a:gd name="T14" fmla="*/ 56 w 345"/>
                <a:gd name="T15" fmla="*/ 27 h 303"/>
                <a:gd name="T16" fmla="*/ 47 w 345"/>
                <a:gd name="T17" fmla="*/ 27 h 303"/>
                <a:gd name="T18" fmla="*/ 37 w 345"/>
                <a:gd name="T19" fmla="*/ 29 h 303"/>
                <a:gd name="T20" fmla="*/ 29 w 345"/>
                <a:gd name="T21" fmla="*/ 34 h 303"/>
                <a:gd name="T22" fmla="*/ 26 w 345"/>
                <a:gd name="T23" fmla="*/ 41 h 303"/>
                <a:gd name="T24" fmla="*/ 26 w 345"/>
                <a:gd name="T25" fmla="*/ 48 h 303"/>
                <a:gd name="T26" fmla="*/ 22 w 345"/>
                <a:gd name="T27" fmla="*/ 53 h 303"/>
                <a:gd name="T28" fmla="*/ 16 w 345"/>
                <a:gd name="T29" fmla="*/ 56 h 303"/>
                <a:gd name="T30" fmla="*/ 8 w 345"/>
                <a:gd name="T31" fmla="*/ 56 h 303"/>
                <a:gd name="T32" fmla="*/ 3 w 345"/>
                <a:gd name="T33" fmla="*/ 56 h 303"/>
                <a:gd name="T34" fmla="*/ 0 w 345"/>
                <a:gd name="T35" fmla="*/ 59 h 303"/>
                <a:gd name="T36" fmla="*/ 5 w 345"/>
                <a:gd name="T37" fmla="*/ 62 h 303"/>
                <a:gd name="T38" fmla="*/ 15 w 345"/>
                <a:gd name="T39" fmla="*/ 63 h 303"/>
                <a:gd name="T40" fmla="*/ 25 w 345"/>
                <a:gd name="T41" fmla="*/ 60 h 303"/>
                <a:gd name="T42" fmla="*/ 32 w 345"/>
                <a:gd name="T43" fmla="*/ 55 h 303"/>
                <a:gd name="T44" fmla="*/ 33 w 345"/>
                <a:gd name="T45" fmla="*/ 48 h 303"/>
                <a:gd name="T46" fmla="*/ 35 w 345"/>
                <a:gd name="T47" fmla="*/ 42 h 303"/>
                <a:gd name="T48" fmla="*/ 40 w 345"/>
                <a:gd name="T49" fmla="*/ 37 h 303"/>
                <a:gd name="T50" fmla="*/ 46 w 345"/>
                <a:gd name="T51" fmla="*/ 35 h 303"/>
                <a:gd name="T52" fmla="*/ 55 w 345"/>
                <a:gd name="T53" fmla="*/ 35 h 303"/>
                <a:gd name="T54" fmla="*/ 61 w 345"/>
                <a:gd name="T55" fmla="*/ 34 h 303"/>
                <a:gd name="T56" fmla="*/ 65 w 345"/>
                <a:gd name="T57" fmla="*/ 30 h 303"/>
                <a:gd name="T58" fmla="*/ 68 w 345"/>
                <a:gd name="T59" fmla="*/ 24 h 303"/>
                <a:gd name="T60" fmla="*/ 68 w 345"/>
                <a:gd name="T61" fmla="*/ 17 h 303"/>
                <a:gd name="T62" fmla="*/ 70 w 345"/>
                <a:gd name="T63" fmla="*/ 11 h 303"/>
                <a:gd name="T64" fmla="*/ 72 w 345"/>
                <a:gd name="T65" fmla="*/ 8 h 303"/>
                <a:gd name="T66" fmla="*/ 77 w 345"/>
                <a:gd name="T67" fmla="*/ 8 h 303"/>
                <a:gd name="T68" fmla="*/ 82 w 345"/>
                <a:gd name="T69" fmla="*/ 10 h 303"/>
                <a:gd name="T70" fmla="*/ 84 w 345"/>
                <a:gd name="T71" fmla="*/ 9 h 303"/>
                <a:gd name="T72" fmla="*/ 83 w 345"/>
                <a:gd name="T73" fmla="*/ 5 h 303"/>
                <a:gd name="T74" fmla="*/ 80 w 345"/>
                <a:gd name="T75" fmla="*/ 2 h 3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45" h="303">
                  <a:moveTo>
                    <a:pt x="318" y="2"/>
                  </a:moveTo>
                  <a:lnTo>
                    <a:pt x="316" y="2"/>
                  </a:lnTo>
                  <a:lnTo>
                    <a:pt x="308" y="1"/>
                  </a:lnTo>
                  <a:lnTo>
                    <a:pt x="299" y="0"/>
                  </a:lnTo>
                  <a:lnTo>
                    <a:pt x="287" y="1"/>
                  </a:lnTo>
                  <a:lnTo>
                    <a:pt x="276" y="5"/>
                  </a:lnTo>
                  <a:lnTo>
                    <a:pt x="266" y="12"/>
                  </a:lnTo>
                  <a:lnTo>
                    <a:pt x="261" y="25"/>
                  </a:lnTo>
                  <a:lnTo>
                    <a:pt x="259" y="42"/>
                  </a:lnTo>
                  <a:lnTo>
                    <a:pt x="262" y="62"/>
                  </a:lnTo>
                  <a:lnTo>
                    <a:pt x="262" y="80"/>
                  </a:lnTo>
                  <a:lnTo>
                    <a:pt x="261" y="95"/>
                  </a:lnTo>
                  <a:lnTo>
                    <a:pt x="258" y="108"/>
                  </a:lnTo>
                  <a:lnTo>
                    <a:pt x="253" y="117"/>
                  </a:lnTo>
                  <a:lnTo>
                    <a:pt x="243" y="124"/>
                  </a:lnTo>
                  <a:lnTo>
                    <a:pt x="230" y="128"/>
                  </a:lnTo>
                  <a:lnTo>
                    <a:pt x="212" y="128"/>
                  </a:lnTo>
                  <a:lnTo>
                    <a:pt x="192" y="128"/>
                  </a:lnTo>
                  <a:lnTo>
                    <a:pt x="172" y="132"/>
                  </a:lnTo>
                  <a:lnTo>
                    <a:pt x="152" y="139"/>
                  </a:lnTo>
                  <a:lnTo>
                    <a:pt x="135" y="149"/>
                  </a:lnTo>
                  <a:lnTo>
                    <a:pt x="121" y="163"/>
                  </a:lnTo>
                  <a:lnTo>
                    <a:pt x="111" y="178"/>
                  </a:lnTo>
                  <a:lnTo>
                    <a:pt x="105" y="196"/>
                  </a:lnTo>
                  <a:lnTo>
                    <a:pt x="106" y="214"/>
                  </a:lnTo>
                  <a:lnTo>
                    <a:pt x="106" y="231"/>
                  </a:lnTo>
                  <a:lnTo>
                    <a:pt x="102" y="245"/>
                  </a:lnTo>
                  <a:lnTo>
                    <a:pt x="91" y="257"/>
                  </a:lnTo>
                  <a:lnTo>
                    <a:pt x="79" y="264"/>
                  </a:lnTo>
                  <a:lnTo>
                    <a:pt x="64" y="268"/>
                  </a:lnTo>
                  <a:lnTo>
                    <a:pt x="48" y="270"/>
                  </a:lnTo>
                  <a:lnTo>
                    <a:pt x="33" y="269"/>
                  </a:lnTo>
                  <a:lnTo>
                    <a:pt x="19" y="265"/>
                  </a:lnTo>
                  <a:lnTo>
                    <a:pt x="14" y="267"/>
                  </a:lnTo>
                  <a:lnTo>
                    <a:pt x="5" y="273"/>
                  </a:lnTo>
                  <a:lnTo>
                    <a:pt x="0" y="282"/>
                  </a:lnTo>
                  <a:lnTo>
                    <a:pt x="10" y="295"/>
                  </a:lnTo>
                  <a:lnTo>
                    <a:pt x="22" y="300"/>
                  </a:lnTo>
                  <a:lnTo>
                    <a:pt x="40" y="303"/>
                  </a:lnTo>
                  <a:lnTo>
                    <a:pt x="60" y="302"/>
                  </a:lnTo>
                  <a:lnTo>
                    <a:pt x="81" y="297"/>
                  </a:lnTo>
                  <a:lnTo>
                    <a:pt x="102" y="289"/>
                  </a:lnTo>
                  <a:lnTo>
                    <a:pt x="119" y="278"/>
                  </a:lnTo>
                  <a:lnTo>
                    <a:pt x="130" y="266"/>
                  </a:lnTo>
                  <a:lnTo>
                    <a:pt x="135" y="250"/>
                  </a:lnTo>
                  <a:lnTo>
                    <a:pt x="136" y="232"/>
                  </a:lnTo>
                  <a:lnTo>
                    <a:pt x="140" y="216"/>
                  </a:lnTo>
                  <a:lnTo>
                    <a:pt x="145" y="201"/>
                  </a:lnTo>
                  <a:lnTo>
                    <a:pt x="154" y="187"/>
                  </a:lnTo>
                  <a:lnTo>
                    <a:pt x="163" y="177"/>
                  </a:lnTo>
                  <a:lnTo>
                    <a:pt x="175" y="170"/>
                  </a:lnTo>
                  <a:lnTo>
                    <a:pt x="190" y="167"/>
                  </a:lnTo>
                  <a:lnTo>
                    <a:pt x="206" y="168"/>
                  </a:lnTo>
                  <a:lnTo>
                    <a:pt x="224" y="170"/>
                  </a:lnTo>
                  <a:lnTo>
                    <a:pt x="239" y="168"/>
                  </a:lnTo>
                  <a:lnTo>
                    <a:pt x="250" y="163"/>
                  </a:lnTo>
                  <a:lnTo>
                    <a:pt x="261" y="155"/>
                  </a:lnTo>
                  <a:lnTo>
                    <a:pt x="269" y="145"/>
                  </a:lnTo>
                  <a:lnTo>
                    <a:pt x="274" y="131"/>
                  </a:lnTo>
                  <a:lnTo>
                    <a:pt x="278" y="116"/>
                  </a:lnTo>
                  <a:lnTo>
                    <a:pt x="279" y="98"/>
                  </a:lnTo>
                  <a:lnTo>
                    <a:pt x="280" y="80"/>
                  </a:lnTo>
                  <a:lnTo>
                    <a:pt x="281" y="64"/>
                  </a:lnTo>
                  <a:lnTo>
                    <a:pt x="286" y="53"/>
                  </a:lnTo>
                  <a:lnTo>
                    <a:pt x="291" y="43"/>
                  </a:lnTo>
                  <a:lnTo>
                    <a:pt x="297" y="38"/>
                  </a:lnTo>
                  <a:lnTo>
                    <a:pt x="306" y="35"/>
                  </a:lnTo>
                  <a:lnTo>
                    <a:pt x="316" y="37"/>
                  </a:lnTo>
                  <a:lnTo>
                    <a:pt x="327" y="42"/>
                  </a:lnTo>
                  <a:lnTo>
                    <a:pt x="338" y="47"/>
                  </a:lnTo>
                  <a:lnTo>
                    <a:pt x="344" y="46"/>
                  </a:lnTo>
                  <a:lnTo>
                    <a:pt x="345" y="41"/>
                  </a:lnTo>
                  <a:lnTo>
                    <a:pt x="344" y="33"/>
                  </a:lnTo>
                  <a:lnTo>
                    <a:pt x="340" y="25"/>
                  </a:lnTo>
                  <a:lnTo>
                    <a:pt x="334" y="16"/>
                  </a:lnTo>
                  <a:lnTo>
                    <a:pt x="327" y="8"/>
                  </a:lnTo>
                  <a:lnTo>
                    <a:pt x="31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7" name="Freeform 34"/>
            <p:cNvSpPr>
              <a:spLocks/>
            </p:cNvSpPr>
            <p:nvPr/>
          </p:nvSpPr>
          <p:spPr bwMode="auto">
            <a:xfrm>
              <a:off x="4296" y="2891"/>
              <a:ext cx="31" cy="23"/>
            </a:xfrm>
            <a:custGeom>
              <a:avLst/>
              <a:gdLst>
                <a:gd name="T0" fmla="*/ 1 w 127"/>
                <a:gd name="T1" fmla="*/ 16 h 109"/>
                <a:gd name="T2" fmla="*/ 1 w 127"/>
                <a:gd name="T3" fmla="*/ 16 h 109"/>
                <a:gd name="T4" fmla="*/ 3 w 127"/>
                <a:gd name="T5" fmla="*/ 15 h 109"/>
                <a:gd name="T6" fmla="*/ 5 w 127"/>
                <a:gd name="T7" fmla="*/ 14 h 109"/>
                <a:gd name="T8" fmla="*/ 8 w 127"/>
                <a:gd name="T9" fmla="*/ 12 h 109"/>
                <a:gd name="T10" fmla="*/ 11 w 127"/>
                <a:gd name="T11" fmla="*/ 10 h 109"/>
                <a:gd name="T12" fmla="*/ 15 w 127"/>
                <a:gd name="T13" fmla="*/ 8 h 109"/>
                <a:gd name="T14" fmla="*/ 18 w 127"/>
                <a:gd name="T15" fmla="*/ 6 h 109"/>
                <a:gd name="T16" fmla="*/ 20 w 127"/>
                <a:gd name="T17" fmla="*/ 3 h 109"/>
                <a:gd name="T18" fmla="*/ 22 w 127"/>
                <a:gd name="T19" fmla="*/ 1 h 109"/>
                <a:gd name="T20" fmla="*/ 25 w 127"/>
                <a:gd name="T21" fmla="*/ 0 h 109"/>
                <a:gd name="T22" fmla="*/ 27 w 127"/>
                <a:gd name="T23" fmla="*/ 0 h 109"/>
                <a:gd name="T24" fmla="*/ 29 w 127"/>
                <a:gd name="T25" fmla="*/ 1 h 109"/>
                <a:gd name="T26" fmla="*/ 31 w 127"/>
                <a:gd name="T27" fmla="*/ 2 h 109"/>
                <a:gd name="T28" fmla="*/ 31 w 127"/>
                <a:gd name="T29" fmla="*/ 4 h 109"/>
                <a:gd name="T30" fmla="*/ 31 w 127"/>
                <a:gd name="T31" fmla="*/ 6 h 109"/>
                <a:gd name="T32" fmla="*/ 28 w 127"/>
                <a:gd name="T33" fmla="*/ 9 h 109"/>
                <a:gd name="T34" fmla="*/ 25 w 127"/>
                <a:gd name="T35" fmla="*/ 12 h 109"/>
                <a:gd name="T36" fmla="*/ 22 w 127"/>
                <a:gd name="T37" fmla="*/ 14 h 109"/>
                <a:gd name="T38" fmla="*/ 20 w 127"/>
                <a:gd name="T39" fmla="*/ 16 h 109"/>
                <a:gd name="T40" fmla="*/ 17 w 127"/>
                <a:gd name="T41" fmla="*/ 19 h 109"/>
                <a:gd name="T42" fmla="*/ 14 w 127"/>
                <a:gd name="T43" fmla="*/ 20 h 109"/>
                <a:gd name="T44" fmla="*/ 11 w 127"/>
                <a:gd name="T45" fmla="*/ 22 h 109"/>
                <a:gd name="T46" fmla="*/ 9 w 127"/>
                <a:gd name="T47" fmla="*/ 23 h 109"/>
                <a:gd name="T48" fmla="*/ 6 w 127"/>
                <a:gd name="T49" fmla="*/ 23 h 109"/>
                <a:gd name="T50" fmla="*/ 2 w 127"/>
                <a:gd name="T51" fmla="*/ 23 h 109"/>
                <a:gd name="T52" fmla="*/ 0 w 127"/>
                <a:gd name="T53" fmla="*/ 21 h 109"/>
                <a:gd name="T54" fmla="*/ 0 w 127"/>
                <a:gd name="T55" fmla="*/ 19 h 109"/>
                <a:gd name="T56" fmla="*/ 1 w 127"/>
                <a:gd name="T57" fmla="*/ 16 h 10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27" h="109">
                  <a:moveTo>
                    <a:pt x="3" y="76"/>
                  </a:moveTo>
                  <a:lnTo>
                    <a:pt x="5" y="75"/>
                  </a:lnTo>
                  <a:lnTo>
                    <a:pt x="12" y="71"/>
                  </a:lnTo>
                  <a:lnTo>
                    <a:pt x="22" y="65"/>
                  </a:lnTo>
                  <a:lnTo>
                    <a:pt x="34" y="57"/>
                  </a:lnTo>
                  <a:lnTo>
                    <a:pt x="47" y="49"/>
                  </a:lnTo>
                  <a:lnTo>
                    <a:pt x="60" y="39"/>
                  </a:lnTo>
                  <a:lnTo>
                    <a:pt x="72" y="27"/>
                  </a:lnTo>
                  <a:lnTo>
                    <a:pt x="82" y="15"/>
                  </a:lnTo>
                  <a:lnTo>
                    <a:pt x="91" y="4"/>
                  </a:lnTo>
                  <a:lnTo>
                    <a:pt x="102" y="0"/>
                  </a:lnTo>
                  <a:lnTo>
                    <a:pt x="111" y="0"/>
                  </a:lnTo>
                  <a:lnTo>
                    <a:pt x="120" y="3"/>
                  </a:lnTo>
                  <a:lnTo>
                    <a:pt x="126" y="10"/>
                  </a:lnTo>
                  <a:lnTo>
                    <a:pt x="127" y="19"/>
                  </a:lnTo>
                  <a:lnTo>
                    <a:pt x="125" y="30"/>
                  </a:lnTo>
                  <a:lnTo>
                    <a:pt x="116" y="42"/>
                  </a:lnTo>
                  <a:lnTo>
                    <a:pt x="103" y="55"/>
                  </a:lnTo>
                  <a:lnTo>
                    <a:pt x="91" y="67"/>
                  </a:lnTo>
                  <a:lnTo>
                    <a:pt x="80" y="78"/>
                  </a:lnTo>
                  <a:lnTo>
                    <a:pt x="68" y="88"/>
                  </a:lnTo>
                  <a:lnTo>
                    <a:pt x="58" y="97"/>
                  </a:lnTo>
                  <a:lnTo>
                    <a:pt x="47" y="103"/>
                  </a:lnTo>
                  <a:lnTo>
                    <a:pt x="36" y="108"/>
                  </a:lnTo>
                  <a:lnTo>
                    <a:pt x="26" y="109"/>
                  </a:lnTo>
                  <a:lnTo>
                    <a:pt x="10" y="107"/>
                  </a:lnTo>
                  <a:lnTo>
                    <a:pt x="2" y="101"/>
                  </a:lnTo>
                  <a:lnTo>
                    <a:pt x="0" y="91"/>
                  </a:lnTo>
                  <a:lnTo>
                    <a:pt x="3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8" name="Freeform 35"/>
            <p:cNvSpPr>
              <a:spLocks/>
            </p:cNvSpPr>
            <p:nvPr/>
          </p:nvSpPr>
          <p:spPr bwMode="auto">
            <a:xfrm>
              <a:off x="4310" y="2902"/>
              <a:ext cx="31" cy="22"/>
            </a:xfrm>
            <a:custGeom>
              <a:avLst/>
              <a:gdLst>
                <a:gd name="T0" fmla="*/ 0 w 127"/>
                <a:gd name="T1" fmla="*/ 15 h 110"/>
                <a:gd name="T2" fmla="*/ 1 w 127"/>
                <a:gd name="T3" fmla="*/ 15 h 110"/>
                <a:gd name="T4" fmla="*/ 3 w 127"/>
                <a:gd name="T5" fmla="*/ 14 h 110"/>
                <a:gd name="T6" fmla="*/ 5 w 127"/>
                <a:gd name="T7" fmla="*/ 13 h 110"/>
                <a:gd name="T8" fmla="*/ 8 w 127"/>
                <a:gd name="T9" fmla="*/ 12 h 110"/>
                <a:gd name="T10" fmla="*/ 11 w 127"/>
                <a:gd name="T11" fmla="*/ 10 h 110"/>
                <a:gd name="T12" fmla="*/ 14 w 127"/>
                <a:gd name="T13" fmla="*/ 8 h 110"/>
                <a:gd name="T14" fmla="*/ 17 w 127"/>
                <a:gd name="T15" fmla="*/ 5 h 110"/>
                <a:gd name="T16" fmla="*/ 20 w 127"/>
                <a:gd name="T17" fmla="*/ 3 h 110"/>
                <a:gd name="T18" fmla="*/ 22 w 127"/>
                <a:gd name="T19" fmla="*/ 1 h 110"/>
                <a:gd name="T20" fmla="*/ 24 w 127"/>
                <a:gd name="T21" fmla="*/ 0 h 110"/>
                <a:gd name="T22" fmla="*/ 27 w 127"/>
                <a:gd name="T23" fmla="*/ 0 h 110"/>
                <a:gd name="T24" fmla="*/ 29 w 127"/>
                <a:gd name="T25" fmla="*/ 1 h 110"/>
                <a:gd name="T26" fmla="*/ 31 w 127"/>
                <a:gd name="T27" fmla="*/ 2 h 110"/>
                <a:gd name="T28" fmla="*/ 31 w 127"/>
                <a:gd name="T29" fmla="*/ 4 h 110"/>
                <a:gd name="T30" fmla="*/ 30 w 127"/>
                <a:gd name="T31" fmla="*/ 6 h 110"/>
                <a:gd name="T32" fmla="*/ 28 w 127"/>
                <a:gd name="T33" fmla="*/ 9 h 110"/>
                <a:gd name="T34" fmla="*/ 25 w 127"/>
                <a:gd name="T35" fmla="*/ 11 h 110"/>
                <a:gd name="T36" fmla="*/ 22 w 127"/>
                <a:gd name="T37" fmla="*/ 13 h 110"/>
                <a:gd name="T38" fmla="*/ 19 w 127"/>
                <a:gd name="T39" fmla="*/ 16 h 110"/>
                <a:gd name="T40" fmla="*/ 17 w 127"/>
                <a:gd name="T41" fmla="*/ 18 h 110"/>
                <a:gd name="T42" fmla="*/ 14 w 127"/>
                <a:gd name="T43" fmla="*/ 19 h 110"/>
                <a:gd name="T44" fmla="*/ 11 w 127"/>
                <a:gd name="T45" fmla="*/ 21 h 110"/>
                <a:gd name="T46" fmla="*/ 9 w 127"/>
                <a:gd name="T47" fmla="*/ 22 h 110"/>
                <a:gd name="T48" fmla="*/ 6 w 127"/>
                <a:gd name="T49" fmla="*/ 22 h 110"/>
                <a:gd name="T50" fmla="*/ 2 w 127"/>
                <a:gd name="T51" fmla="*/ 22 h 110"/>
                <a:gd name="T52" fmla="*/ 0 w 127"/>
                <a:gd name="T53" fmla="*/ 20 h 110"/>
                <a:gd name="T54" fmla="*/ 0 w 127"/>
                <a:gd name="T55" fmla="*/ 18 h 110"/>
                <a:gd name="T56" fmla="*/ 0 w 127"/>
                <a:gd name="T57" fmla="*/ 15 h 11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27" h="110">
                  <a:moveTo>
                    <a:pt x="2" y="76"/>
                  </a:moveTo>
                  <a:lnTo>
                    <a:pt x="4" y="75"/>
                  </a:lnTo>
                  <a:lnTo>
                    <a:pt x="11" y="72"/>
                  </a:lnTo>
                  <a:lnTo>
                    <a:pt x="22" y="66"/>
                  </a:lnTo>
                  <a:lnTo>
                    <a:pt x="33" y="58"/>
                  </a:lnTo>
                  <a:lnTo>
                    <a:pt x="46" y="49"/>
                  </a:lnTo>
                  <a:lnTo>
                    <a:pt x="59" y="38"/>
                  </a:lnTo>
                  <a:lnTo>
                    <a:pt x="71" y="27"/>
                  </a:lnTo>
                  <a:lnTo>
                    <a:pt x="80" y="14"/>
                  </a:lnTo>
                  <a:lnTo>
                    <a:pt x="90" y="5"/>
                  </a:lnTo>
                  <a:lnTo>
                    <a:pt x="100" y="0"/>
                  </a:lnTo>
                  <a:lnTo>
                    <a:pt x="110" y="0"/>
                  </a:lnTo>
                  <a:lnTo>
                    <a:pt x="118" y="4"/>
                  </a:lnTo>
                  <a:lnTo>
                    <a:pt x="125" y="11"/>
                  </a:lnTo>
                  <a:lnTo>
                    <a:pt x="127" y="20"/>
                  </a:lnTo>
                  <a:lnTo>
                    <a:pt x="124" y="30"/>
                  </a:lnTo>
                  <a:lnTo>
                    <a:pt x="115" y="43"/>
                  </a:lnTo>
                  <a:lnTo>
                    <a:pt x="102" y="56"/>
                  </a:lnTo>
                  <a:lnTo>
                    <a:pt x="91" y="67"/>
                  </a:lnTo>
                  <a:lnTo>
                    <a:pt x="78" y="79"/>
                  </a:lnTo>
                  <a:lnTo>
                    <a:pt x="68" y="89"/>
                  </a:lnTo>
                  <a:lnTo>
                    <a:pt x="56" y="97"/>
                  </a:lnTo>
                  <a:lnTo>
                    <a:pt x="46" y="104"/>
                  </a:lnTo>
                  <a:lnTo>
                    <a:pt x="36" y="109"/>
                  </a:lnTo>
                  <a:lnTo>
                    <a:pt x="25" y="110"/>
                  </a:lnTo>
                  <a:lnTo>
                    <a:pt x="9" y="108"/>
                  </a:lnTo>
                  <a:lnTo>
                    <a:pt x="1" y="102"/>
                  </a:lnTo>
                  <a:lnTo>
                    <a:pt x="0" y="91"/>
                  </a:lnTo>
                  <a:lnTo>
                    <a:pt x="2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9" name="Freeform 36"/>
            <p:cNvSpPr>
              <a:spLocks/>
            </p:cNvSpPr>
            <p:nvPr/>
          </p:nvSpPr>
          <p:spPr bwMode="auto">
            <a:xfrm>
              <a:off x="4324" y="2912"/>
              <a:ext cx="30" cy="23"/>
            </a:xfrm>
            <a:custGeom>
              <a:avLst/>
              <a:gdLst>
                <a:gd name="T0" fmla="*/ 1 w 128"/>
                <a:gd name="T1" fmla="*/ 16 h 111"/>
                <a:gd name="T2" fmla="*/ 1 w 128"/>
                <a:gd name="T3" fmla="*/ 16 h 111"/>
                <a:gd name="T4" fmla="*/ 3 w 128"/>
                <a:gd name="T5" fmla="*/ 15 h 111"/>
                <a:gd name="T6" fmla="*/ 5 w 128"/>
                <a:gd name="T7" fmla="*/ 14 h 111"/>
                <a:gd name="T8" fmla="*/ 8 w 128"/>
                <a:gd name="T9" fmla="*/ 12 h 111"/>
                <a:gd name="T10" fmla="*/ 11 w 128"/>
                <a:gd name="T11" fmla="*/ 10 h 111"/>
                <a:gd name="T12" fmla="*/ 14 w 128"/>
                <a:gd name="T13" fmla="*/ 8 h 111"/>
                <a:gd name="T14" fmla="*/ 17 w 128"/>
                <a:gd name="T15" fmla="*/ 6 h 111"/>
                <a:gd name="T16" fmla="*/ 19 w 128"/>
                <a:gd name="T17" fmla="*/ 3 h 111"/>
                <a:gd name="T18" fmla="*/ 21 w 128"/>
                <a:gd name="T19" fmla="*/ 1 h 111"/>
                <a:gd name="T20" fmla="*/ 24 w 128"/>
                <a:gd name="T21" fmla="*/ 0 h 111"/>
                <a:gd name="T22" fmla="*/ 26 w 128"/>
                <a:gd name="T23" fmla="*/ 0 h 111"/>
                <a:gd name="T24" fmla="*/ 28 w 128"/>
                <a:gd name="T25" fmla="*/ 1 h 111"/>
                <a:gd name="T26" fmla="*/ 30 w 128"/>
                <a:gd name="T27" fmla="*/ 2 h 111"/>
                <a:gd name="T28" fmla="*/ 30 w 128"/>
                <a:gd name="T29" fmla="*/ 4 h 111"/>
                <a:gd name="T30" fmla="*/ 29 w 128"/>
                <a:gd name="T31" fmla="*/ 6 h 111"/>
                <a:gd name="T32" fmla="*/ 27 w 128"/>
                <a:gd name="T33" fmla="*/ 9 h 111"/>
                <a:gd name="T34" fmla="*/ 24 w 128"/>
                <a:gd name="T35" fmla="*/ 12 h 111"/>
                <a:gd name="T36" fmla="*/ 21 w 128"/>
                <a:gd name="T37" fmla="*/ 14 h 111"/>
                <a:gd name="T38" fmla="*/ 19 w 128"/>
                <a:gd name="T39" fmla="*/ 16 h 111"/>
                <a:gd name="T40" fmla="*/ 16 w 128"/>
                <a:gd name="T41" fmla="*/ 19 h 111"/>
                <a:gd name="T42" fmla="*/ 14 w 128"/>
                <a:gd name="T43" fmla="*/ 20 h 111"/>
                <a:gd name="T44" fmla="*/ 11 w 128"/>
                <a:gd name="T45" fmla="*/ 22 h 111"/>
                <a:gd name="T46" fmla="*/ 8 w 128"/>
                <a:gd name="T47" fmla="*/ 23 h 111"/>
                <a:gd name="T48" fmla="*/ 6 w 128"/>
                <a:gd name="T49" fmla="*/ 23 h 111"/>
                <a:gd name="T50" fmla="*/ 2 w 128"/>
                <a:gd name="T51" fmla="*/ 22 h 111"/>
                <a:gd name="T52" fmla="*/ 0 w 128"/>
                <a:gd name="T53" fmla="*/ 21 h 111"/>
                <a:gd name="T54" fmla="*/ 0 w 128"/>
                <a:gd name="T55" fmla="*/ 19 h 111"/>
                <a:gd name="T56" fmla="*/ 1 w 128"/>
                <a:gd name="T57" fmla="*/ 16 h 11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28" h="111">
                  <a:moveTo>
                    <a:pt x="4" y="77"/>
                  </a:moveTo>
                  <a:lnTo>
                    <a:pt x="6" y="76"/>
                  </a:lnTo>
                  <a:lnTo>
                    <a:pt x="13" y="73"/>
                  </a:lnTo>
                  <a:lnTo>
                    <a:pt x="23" y="67"/>
                  </a:lnTo>
                  <a:lnTo>
                    <a:pt x="35" y="59"/>
                  </a:lnTo>
                  <a:lnTo>
                    <a:pt x="47" y="50"/>
                  </a:lnTo>
                  <a:lnTo>
                    <a:pt x="60" y="39"/>
                  </a:lnTo>
                  <a:lnTo>
                    <a:pt x="73" y="28"/>
                  </a:lnTo>
                  <a:lnTo>
                    <a:pt x="82" y="15"/>
                  </a:lnTo>
                  <a:lnTo>
                    <a:pt x="91" y="6"/>
                  </a:lnTo>
                  <a:lnTo>
                    <a:pt x="102" y="0"/>
                  </a:lnTo>
                  <a:lnTo>
                    <a:pt x="112" y="0"/>
                  </a:lnTo>
                  <a:lnTo>
                    <a:pt x="120" y="3"/>
                  </a:lnTo>
                  <a:lnTo>
                    <a:pt x="126" y="10"/>
                  </a:lnTo>
                  <a:lnTo>
                    <a:pt x="128" y="20"/>
                  </a:lnTo>
                  <a:lnTo>
                    <a:pt x="125" y="31"/>
                  </a:lnTo>
                  <a:lnTo>
                    <a:pt x="115" y="44"/>
                  </a:lnTo>
                  <a:lnTo>
                    <a:pt x="103" y="56"/>
                  </a:lnTo>
                  <a:lnTo>
                    <a:pt x="91" y="68"/>
                  </a:lnTo>
                  <a:lnTo>
                    <a:pt x="80" y="79"/>
                  </a:lnTo>
                  <a:lnTo>
                    <a:pt x="69" y="90"/>
                  </a:lnTo>
                  <a:lnTo>
                    <a:pt x="58" y="98"/>
                  </a:lnTo>
                  <a:lnTo>
                    <a:pt x="47" y="105"/>
                  </a:lnTo>
                  <a:lnTo>
                    <a:pt x="36" y="109"/>
                  </a:lnTo>
                  <a:lnTo>
                    <a:pt x="25" y="111"/>
                  </a:lnTo>
                  <a:lnTo>
                    <a:pt x="9" y="108"/>
                  </a:lnTo>
                  <a:lnTo>
                    <a:pt x="2" y="102"/>
                  </a:lnTo>
                  <a:lnTo>
                    <a:pt x="0" y="92"/>
                  </a:lnTo>
                  <a:lnTo>
                    <a:pt x="4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1" name="Oval 37"/>
            <p:cNvSpPr>
              <a:spLocks noChangeArrowheads="1"/>
            </p:cNvSpPr>
            <p:nvPr/>
          </p:nvSpPr>
          <p:spPr bwMode="auto">
            <a:xfrm>
              <a:off x="4280" y="3120"/>
              <a:ext cx="344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6422" name="Group 38"/>
          <p:cNvGrpSpPr>
            <a:grpSpLocks/>
          </p:cNvGrpSpPr>
          <p:nvPr/>
        </p:nvGrpSpPr>
        <p:grpSpPr bwMode="auto">
          <a:xfrm>
            <a:off x="5397500" y="5702300"/>
            <a:ext cx="762000" cy="927100"/>
            <a:chOff x="2688" y="1512"/>
            <a:chExt cx="480" cy="584"/>
          </a:xfrm>
        </p:grpSpPr>
        <p:pic>
          <p:nvPicPr>
            <p:cNvPr id="39957" name="Picture 39" descr="squar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700" y="1500"/>
              <a:ext cx="45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24" name="Oval 40"/>
            <p:cNvSpPr>
              <a:spLocks noChangeArrowheads="1"/>
            </p:cNvSpPr>
            <p:nvPr/>
          </p:nvSpPr>
          <p:spPr bwMode="auto">
            <a:xfrm>
              <a:off x="2780" y="2024"/>
              <a:ext cx="344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16426" name="Picture 42" descr="adaLovel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12"/>
          <a:stretch>
            <a:fillRect/>
          </a:stretch>
        </p:blipFill>
        <p:spPr bwMode="auto">
          <a:xfrm>
            <a:off x="2743200" y="5006975"/>
            <a:ext cx="16954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7" name="Picture 43" descr="adaLovel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34" b="13387"/>
          <a:stretch>
            <a:fillRect/>
          </a:stretch>
        </p:blipFill>
        <p:spPr bwMode="auto">
          <a:xfrm>
            <a:off x="2743200" y="4549775"/>
            <a:ext cx="16954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8" name="Picture 44" descr="adaLovel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44" b="33736"/>
          <a:stretch>
            <a:fillRect/>
          </a:stretch>
        </p:blipFill>
        <p:spPr bwMode="auto">
          <a:xfrm>
            <a:off x="2743200" y="4041775"/>
            <a:ext cx="16954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9" name="Picture 45" descr="adaLovel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61" b="54619"/>
          <a:stretch>
            <a:fillRect/>
          </a:stretch>
        </p:blipFill>
        <p:spPr bwMode="auto">
          <a:xfrm>
            <a:off x="2743200" y="3559175"/>
            <a:ext cx="16954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0" name="Picture 46" descr="adaLovel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73"/>
          <a:stretch>
            <a:fillRect/>
          </a:stretch>
        </p:blipFill>
        <p:spPr bwMode="auto">
          <a:xfrm>
            <a:off x="2743200" y="3003550"/>
            <a:ext cx="16954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31" name="Text Box 47"/>
          <p:cNvSpPr txBox="1">
            <a:spLocks noChangeArrowheads="1"/>
          </p:cNvSpPr>
          <p:nvPr/>
        </p:nvSpPr>
        <p:spPr bwMode="auto">
          <a:xfrm>
            <a:off x="1463675" y="5827713"/>
            <a:ext cx="412432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/>
              <a:t>01000111100010101001110100011001</a:t>
            </a:r>
            <a:endParaRPr lang="en-US" dirty="0"/>
          </a:p>
        </p:txBody>
      </p:sp>
      <p:sp>
        <p:nvSpPr>
          <p:cNvPr id="16432" name="Text Box 48"/>
          <p:cNvSpPr txBox="1">
            <a:spLocks noChangeArrowheads="1"/>
          </p:cNvSpPr>
          <p:nvPr/>
        </p:nvSpPr>
        <p:spPr bwMode="auto">
          <a:xfrm>
            <a:off x="4586288" y="3657600"/>
            <a:ext cx="43910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buFontTx/>
              <a:buAutoNum type="arabicPeriod"/>
              <a:defRPr/>
            </a:pPr>
            <a:r>
              <a:rPr lang="en-US" sz="2400" b="0" dirty="0" smtClean="0"/>
              <a:t>Internet Address</a:t>
            </a:r>
          </a:p>
          <a:p>
            <a:pPr algn="l">
              <a:buFontTx/>
              <a:buAutoNum type="arabicPeriod"/>
              <a:defRPr/>
            </a:pPr>
            <a:r>
              <a:rPr lang="en-US" sz="2400" b="0" dirty="0" smtClean="0"/>
              <a:t>Age (TTL)</a:t>
            </a:r>
          </a:p>
          <a:p>
            <a:pPr algn="l">
              <a:buFontTx/>
              <a:buAutoNum type="arabicPeriod"/>
              <a:defRPr/>
            </a:pPr>
            <a:r>
              <a:rPr lang="en-US" sz="2400" b="0" dirty="0" smtClean="0"/>
              <a:t>Checksum to protect header</a:t>
            </a:r>
          </a:p>
        </p:txBody>
      </p:sp>
      <p:sp>
        <p:nvSpPr>
          <p:cNvPr id="16435" name="Text Box 51"/>
          <p:cNvSpPr txBox="1">
            <a:spLocks noChangeArrowheads="1"/>
          </p:cNvSpPr>
          <p:nvPr/>
        </p:nvSpPr>
        <p:spPr bwMode="auto">
          <a:xfrm>
            <a:off x="6232525" y="4924425"/>
            <a:ext cx="13541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>
                <a:solidFill>
                  <a:schemeClr val="bg1"/>
                </a:solidFill>
              </a:rPr>
              <a:t>Header</a:t>
            </a:r>
          </a:p>
        </p:txBody>
      </p:sp>
      <p:sp>
        <p:nvSpPr>
          <p:cNvPr id="16436" name="Text Box 52"/>
          <p:cNvSpPr txBox="1">
            <a:spLocks noChangeArrowheads="1"/>
          </p:cNvSpPr>
          <p:nvPr/>
        </p:nvSpPr>
        <p:spPr bwMode="auto">
          <a:xfrm>
            <a:off x="3070138" y="4747419"/>
            <a:ext cx="9366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324600" y="579120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header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2819400" y="5791200"/>
            <a:ext cx="1262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payload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743200" y="3003549"/>
            <a:ext cx="1695450" cy="2330451"/>
            <a:chOff x="287308" y="3003549"/>
            <a:chExt cx="1695450" cy="2330451"/>
          </a:xfrm>
        </p:grpSpPr>
        <p:sp>
          <p:nvSpPr>
            <p:cNvPr id="53" name="Rectangle 52"/>
            <p:cNvSpPr/>
            <p:nvPr/>
          </p:nvSpPr>
          <p:spPr>
            <a:xfrm>
              <a:off x="287308" y="3003549"/>
              <a:ext cx="1695450" cy="462412"/>
            </a:xfrm>
            <a:prstGeom prst="rect">
              <a:avLst/>
            </a:prstGeom>
            <a:noFill/>
            <a:ln w="19050" cmpd="sng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87308" y="3470559"/>
              <a:ext cx="1695450" cy="462412"/>
            </a:xfrm>
            <a:prstGeom prst="rect">
              <a:avLst/>
            </a:prstGeom>
            <a:noFill/>
            <a:ln w="19050" cmpd="sng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87308" y="3937569"/>
              <a:ext cx="1695450" cy="462412"/>
            </a:xfrm>
            <a:prstGeom prst="rect">
              <a:avLst/>
            </a:prstGeom>
            <a:noFill/>
            <a:ln w="19050" cmpd="sng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87308" y="4404579"/>
              <a:ext cx="1695450" cy="462412"/>
            </a:xfrm>
            <a:prstGeom prst="rect">
              <a:avLst/>
            </a:prstGeom>
            <a:noFill/>
            <a:ln w="19050" cmpd="sng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87308" y="4871588"/>
              <a:ext cx="1695450" cy="462412"/>
            </a:xfrm>
            <a:prstGeom prst="rect">
              <a:avLst/>
            </a:prstGeom>
            <a:noFill/>
            <a:ln w="19050" cmpd="sng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668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C -0.01181 0.16435 -0.02344 0.3287 0.00417 0.42222 C 0.03177 0.51574 0.13837 0.53796 0.16528 0.56111 " pathEditMode="relative" ptsTypes="aaA">
                                      <p:cBhvr>
                                        <p:cTn id="72" dur="1000" fill="hold"/>
                                        <p:tgtEl>
                                          <p:spTgt spid="16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fill="hold"/>
                                        <p:tgtEl>
                                          <p:spTgt spid="164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64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16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16389" grpId="0" animBg="1"/>
      <p:bldP spid="16395" grpId="0" animBg="1"/>
      <p:bldP spid="16395" grpId="1" animBg="1"/>
      <p:bldP spid="16431" grpId="0"/>
      <p:bldP spid="16432" grpId="0" build="p"/>
      <p:bldP spid="4" grpId="0"/>
      <p:bldP spid="4" grpId="1"/>
      <p:bldP spid="51" grpId="0"/>
      <p:bldP spid="51" grpId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Packet Switching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686800" cy="441166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Data is sent as chunks of formatted bits </a:t>
            </a:r>
            <a:r>
              <a:rPr lang="en-US" sz="280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(Packets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Packets consist of a “</a:t>
            </a:r>
            <a:r>
              <a:rPr lang="en-US" altLang="ja-JP" sz="280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header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800" dirty="0">
                <a:latin typeface="Arial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80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payload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8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*</a:t>
            </a:r>
          </a:p>
          <a:p>
            <a:pPr lvl="1"/>
            <a:r>
              <a:rPr lang="en-US" sz="2400" dirty="0">
                <a:latin typeface="Arial" charset="0"/>
                <a:ea typeface="ＭＳ Ｐゴシック" charset="0"/>
              </a:rPr>
              <a:t>payload is the data being carried</a:t>
            </a:r>
          </a:p>
          <a:p>
            <a:pPr lvl="1"/>
            <a:r>
              <a:rPr lang="en-US" sz="2400" dirty="0">
                <a:latin typeface="Arial" charset="0"/>
                <a:ea typeface="ＭＳ Ｐゴシック" charset="0"/>
              </a:rPr>
              <a:t>header holds instructions to the network for how to</a:t>
            </a:r>
            <a:br>
              <a:rPr lang="en-US" sz="2400" dirty="0">
                <a:latin typeface="Arial" charset="0"/>
                <a:ea typeface="ＭＳ Ｐゴシック" charset="0"/>
              </a:rPr>
            </a:br>
            <a:r>
              <a:rPr lang="en-US" sz="2400" dirty="0">
                <a:latin typeface="Arial" charset="0"/>
                <a:ea typeface="ＭＳ Ｐゴシック" charset="0"/>
              </a:rPr>
              <a:t>handle packet (think of the header as an </a:t>
            </a:r>
            <a:r>
              <a:rPr lang="en-US" sz="2400" dirty="0" smtClean="0">
                <a:latin typeface="Arial" charset="0"/>
                <a:ea typeface="ＭＳ Ｐゴシック" charset="0"/>
              </a:rPr>
              <a:t>API)</a:t>
            </a:r>
            <a:endParaRPr lang="en-US" sz="2400" dirty="0"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200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Packet Switching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686800" cy="441166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Data is sent as chunks of formatted bits (Packets)</a:t>
            </a:r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Packets consist of a “header” and “payload”</a:t>
            </a:r>
          </a:p>
          <a:p>
            <a:pPr>
              <a:defRPr/>
            </a:pPr>
            <a:r>
              <a:rPr lang="en-US" dirty="0" smtClean="0"/>
              <a:t>Switches “</a:t>
            </a:r>
            <a:r>
              <a:rPr lang="en-US" dirty="0" smtClean="0">
                <a:solidFill>
                  <a:srgbClr val="000090"/>
                </a:solidFill>
              </a:rPr>
              <a:t>forward</a:t>
            </a:r>
            <a:r>
              <a:rPr lang="en-US" dirty="0" smtClean="0"/>
              <a:t>” packets based on their headers</a:t>
            </a:r>
          </a:p>
          <a:p>
            <a:pPr lvl="1">
              <a:defRPr/>
            </a:pPr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541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Switches forward packets</a:t>
            </a:r>
          </a:p>
        </p:txBody>
      </p:sp>
      <p:pic>
        <p:nvPicPr>
          <p:cNvPr id="43010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352800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486400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28800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76800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TextBox 12"/>
          <p:cNvSpPr txBox="1">
            <a:spLocks noChangeArrowheads="1"/>
          </p:cNvSpPr>
          <p:nvPr/>
        </p:nvSpPr>
        <p:spPr bwMode="auto">
          <a:xfrm>
            <a:off x="7239002" y="1912058"/>
            <a:ext cx="15698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smtClean="0"/>
              <a:t>EDINBURGH</a:t>
            </a:r>
            <a:endParaRPr lang="en-US" dirty="0"/>
          </a:p>
        </p:txBody>
      </p:sp>
      <p:sp>
        <p:nvSpPr>
          <p:cNvPr id="43016" name="TextBox 14"/>
          <p:cNvSpPr txBox="1">
            <a:spLocks noChangeArrowheads="1"/>
          </p:cNvSpPr>
          <p:nvPr/>
        </p:nvSpPr>
        <p:spPr bwMode="auto">
          <a:xfrm>
            <a:off x="105535" y="5562600"/>
            <a:ext cx="11081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smtClean="0"/>
              <a:t>OXFORD</a:t>
            </a:r>
            <a:endParaRPr lang="en-US" dirty="0"/>
          </a:p>
        </p:txBody>
      </p:sp>
      <p:sp>
        <p:nvSpPr>
          <p:cNvPr id="43017" name="TextBox 15"/>
          <p:cNvSpPr txBox="1">
            <a:spLocks noChangeArrowheads="1"/>
          </p:cNvSpPr>
          <p:nvPr/>
        </p:nvSpPr>
        <p:spPr bwMode="auto">
          <a:xfrm>
            <a:off x="277935" y="1766907"/>
            <a:ext cx="12747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dirty="0" smtClean="0"/>
              <a:t>GLASGOW</a:t>
            </a:r>
            <a:endParaRPr lang="en-US" dirty="0"/>
          </a:p>
        </p:txBody>
      </p:sp>
      <p:sp>
        <p:nvSpPr>
          <p:cNvPr id="43018" name="TextBox 31"/>
          <p:cNvSpPr txBox="1">
            <a:spLocks noChangeArrowheads="1"/>
          </p:cNvSpPr>
          <p:nvPr/>
        </p:nvSpPr>
        <p:spPr bwMode="auto">
          <a:xfrm>
            <a:off x="6951516" y="5638800"/>
            <a:ext cx="6464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smtClean="0"/>
              <a:t>UCL</a:t>
            </a:r>
            <a:endParaRPr lang="en-US" dirty="0"/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089335"/>
              </p:ext>
            </p:extLst>
          </p:nvPr>
        </p:nvGraphicFramePr>
        <p:xfrm>
          <a:off x="5791200" y="3352800"/>
          <a:ext cx="2743200" cy="171608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4000"/>
                <a:gridCol w="1219200"/>
              </a:tblGrid>
              <a:tr h="49655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Destination </a:t>
                      </a:r>
                      <a:endParaRPr lang="en-US" sz="14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Next</a:t>
                      </a:r>
                      <a:r>
                        <a:rPr lang="en-US" sz="1400" baseline="0" dirty="0" smtClean="0"/>
                        <a:t> Hop</a:t>
                      </a:r>
                      <a:endParaRPr lang="en-US" sz="1400" dirty="0"/>
                    </a:p>
                  </a:txBody>
                  <a:tcPr marT="45732" marB="45732"/>
                </a:tc>
              </a:tr>
              <a:tr h="3048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GLASGOW</a:t>
                      </a:r>
                      <a:endParaRPr lang="en-US" sz="14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marT="45732" marB="45732"/>
                </a:tc>
              </a:tr>
              <a:tr h="3048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OXFORD</a:t>
                      </a:r>
                      <a:endParaRPr lang="en-US" sz="14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 marT="45732" marB="45732"/>
                </a:tc>
              </a:tr>
              <a:tr h="3048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EDIN</a:t>
                      </a:r>
                      <a:endParaRPr lang="en-US" sz="14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marT="45732" marB="45732"/>
                </a:tc>
              </a:tr>
              <a:tr h="3048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UCL</a:t>
                      </a:r>
                      <a:endParaRPr lang="en-US" sz="14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marT="45732" marB="45732"/>
                </a:tc>
              </a:tr>
            </a:tbl>
          </a:graphicData>
        </a:graphic>
      </p:graphicFrame>
      <p:pic>
        <p:nvPicPr>
          <p:cNvPr id="43039" name="Picture 2" descr="C:\Documents and Settings\spratnas\Local Settings\Temporary Internet Files\Content.IE5\CLEFC5EZ\MCj0441738000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00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40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05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7" name="Straight Arrow Connector 56"/>
          <p:cNvCxnSpPr/>
          <p:nvPr/>
        </p:nvCxnSpPr>
        <p:spPr>
          <a:xfrm>
            <a:off x="3962400" y="3657600"/>
            <a:ext cx="1219200" cy="1588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5999163" y="2938463"/>
            <a:ext cx="21542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Forwarding Table</a:t>
            </a:r>
          </a:p>
        </p:txBody>
      </p:sp>
      <p:cxnSp>
        <p:nvCxnSpPr>
          <p:cNvPr id="34" name="Straight Connector 33"/>
          <p:cNvCxnSpPr>
            <a:stCxn id="43040" idx="3"/>
            <a:endCxn id="43010" idx="1"/>
          </p:cNvCxnSpPr>
          <p:nvPr/>
        </p:nvCxnSpPr>
        <p:spPr>
          <a:xfrm flipV="1">
            <a:off x="1524000" y="3695700"/>
            <a:ext cx="1828800" cy="381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2362200" y="3848100"/>
            <a:ext cx="1143000" cy="11049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6200000" flipV="1">
            <a:off x="4000500" y="3924300"/>
            <a:ext cx="1676400" cy="16002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0800000" flipV="1">
            <a:off x="4114800" y="2286000"/>
            <a:ext cx="1752600" cy="11430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0800000">
            <a:off x="2362200" y="2362200"/>
            <a:ext cx="1143000" cy="10668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6200000" flipV="1">
            <a:off x="2286000" y="5410200"/>
            <a:ext cx="228600" cy="2286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1066800" y="5410200"/>
            <a:ext cx="533400" cy="3048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6200000" flipH="1">
            <a:off x="1371600" y="4648200"/>
            <a:ext cx="304800" cy="3048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0800000">
            <a:off x="6324600" y="5865813"/>
            <a:ext cx="381000" cy="1587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10800000" flipV="1">
            <a:off x="5105400" y="5945188"/>
            <a:ext cx="381000" cy="150812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743700" y="2133600"/>
            <a:ext cx="495300" cy="1588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5400000" flipH="1" flipV="1">
            <a:off x="6096001" y="1676400"/>
            <a:ext cx="304800" cy="3175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5638800" y="4419600"/>
            <a:ext cx="2971800" cy="457200"/>
          </a:xfrm>
          <a:prstGeom prst="roundRect">
            <a:avLst/>
          </a:prstGeom>
          <a:solidFill>
            <a:srgbClr val="FFC000">
              <a:alpha val="24000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609600" y="3200400"/>
            <a:ext cx="1447800" cy="381000"/>
            <a:chOff x="885372" y="3276600"/>
            <a:chExt cx="1172028" cy="228600"/>
          </a:xfrm>
        </p:grpSpPr>
        <p:sp>
          <p:nvSpPr>
            <p:cNvPr id="36" name="Rectangle 35"/>
            <p:cNvSpPr/>
            <p:nvPr/>
          </p:nvSpPr>
          <p:spPr>
            <a:xfrm>
              <a:off x="885372" y="3276600"/>
              <a:ext cx="867455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/>
                <a:t>111010010</a:t>
              </a:r>
              <a:endParaRPr lang="en-US" sz="28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677005" y="3276600"/>
              <a:ext cx="380395" cy="2286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 smtClean="0">
                  <a:solidFill>
                    <a:schemeClr val="tx1"/>
                  </a:solidFill>
                </a:rPr>
                <a:t>EDIN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</p:grpSp>
      <p:sp>
        <p:nvSpPr>
          <p:cNvPr id="43057" name="TextBox 10"/>
          <p:cNvSpPr txBox="1">
            <a:spLocks noChangeArrowheads="1"/>
          </p:cNvSpPr>
          <p:nvPr/>
        </p:nvSpPr>
        <p:spPr bwMode="auto">
          <a:xfrm>
            <a:off x="5562600" y="2362200"/>
            <a:ext cx="1416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90"/>
                </a:solidFill>
              </a:rPr>
              <a:t>switch#2</a:t>
            </a:r>
          </a:p>
        </p:txBody>
      </p:sp>
      <p:sp>
        <p:nvSpPr>
          <p:cNvPr id="43058" name="TextBox 48"/>
          <p:cNvSpPr txBox="1">
            <a:spLocks noChangeArrowheads="1"/>
          </p:cNvSpPr>
          <p:nvPr/>
        </p:nvSpPr>
        <p:spPr bwMode="auto">
          <a:xfrm>
            <a:off x="1371600" y="5410200"/>
            <a:ext cx="1416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90"/>
                </a:solidFill>
              </a:rPr>
              <a:t>switch#5</a:t>
            </a:r>
          </a:p>
        </p:txBody>
      </p:sp>
      <p:sp>
        <p:nvSpPr>
          <p:cNvPr id="43059" name="TextBox 51"/>
          <p:cNvSpPr txBox="1">
            <a:spLocks noChangeArrowheads="1"/>
          </p:cNvSpPr>
          <p:nvPr/>
        </p:nvSpPr>
        <p:spPr bwMode="auto">
          <a:xfrm>
            <a:off x="5181600" y="6019800"/>
            <a:ext cx="1416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90"/>
                </a:solidFill>
              </a:rPr>
              <a:t>switch#3</a:t>
            </a:r>
          </a:p>
        </p:txBody>
      </p:sp>
      <p:sp>
        <p:nvSpPr>
          <p:cNvPr id="43060" name="TextBox 55"/>
          <p:cNvSpPr txBox="1">
            <a:spLocks noChangeArrowheads="1"/>
          </p:cNvSpPr>
          <p:nvPr/>
        </p:nvSpPr>
        <p:spPr bwMode="auto">
          <a:xfrm>
            <a:off x="1219200" y="2362200"/>
            <a:ext cx="1416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90"/>
                </a:solidFill>
              </a:rPr>
              <a:t>switch#4</a:t>
            </a:r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23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8.32562E-7 L 0.15 -8.32562E-7 " pathEditMode="relative" ptsTypes="AA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083 3.36725E-6 L 0.4625 -0.18872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-9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5625 -0.21092 L 0.7125 -0.21092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8" grpId="1"/>
      <p:bldP spid="47" grpId="0" animBg="1"/>
      <p:bldP spid="47" grpId="1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0"/>
          <p:cNvSpPr>
            <a:spLocks noChangeArrowheads="1"/>
          </p:cNvSpPr>
          <p:nvPr/>
        </p:nvSpPr>
        <p:spPr bwMode="auto">
          <a:xfrm>
            <a:off x="3151188" y="35194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4" name="Rectangle 11"/>
          <p:cNvSpPr>
            <a:spLocks noChangeArrowheads="1"/>
          </p:cNvSpPr>
          <p:nvPr/>
        </p:nvSpPr>
        <p:spPr bwMode="auto">
          <a:xfrm>
            <a:off x="1066800" y="38115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5" name="Rectangle 12"/>
          <p:cNvSpPr>
            <a:spLocks noChangeArrowheads="1"/>
          </p:cNvSpPr>
          <p:nvPr/>
        </p:nvSpPr>
        <p:spPr bwMode="auto">
          <a:xfrm>
            <a:off x="3151188" y="42560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6" name="Line 14"/>
          <p:cNvSpPr>
            <a:spLocks noChangeShapeType="1"/>
          </p:cNvSpPr>
          <p:nvPr/>
        </p:nvSpPr>
        <p:spPr bwMode="auto">
          <a:xfrm>
            <a:off x="3729038" y="2967038"/>
            <a:ext cx="3175" cy="3365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44037" name="Line 15"/>
          <p:cNvSpPr>
            <a:spLocks noChangeShapeType="1"/>
          </p:cNvSpPr>
          <p:nvPr/>
        </p:nvSpPr>
        <p:spPr bwMode="auto">
          <a:xfrm>
            <a:off x="2005013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44038" name="Line 74"/>
          <p:cNvSpPr>
            <a:spLocks noChangeShapeType="1"/>
          </p:cNvSpPr>
          <p:nvPr/>
        </p:nvSpPr>
        <p:spPr bwMode="auto">
          <a:xfrm flipH="1">
            <a:off x="5453063" y="2954338"/>
            <a:ext cx="0" cy="3422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44039" name="Line 83"/>
          <p:cNvSpPr>
            <a:spLocks noChangeShapeType="1"/>
          </p:cNvSpPr>
          <p:nvPr/>
        </p:nvSpPr>
        <p:spPr bwMode="auto">
          <a:xfrm>
            <a:off x="976313" y="5170488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4040" name="Text Box 84"/>
          <p:cNvSpPr txBox="1">
            <a:spLocks noChangeArrowheads="1"/>
          </p:cNvSpPr>
          <p:nvPr/>
        </p:nvSpPr>
        <p:spPr bwMode="auto">
          <a:xfrm>
            <a:off x="990600" y="5791200"/>
            <a:ext cx="52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400" b="0">
                <a:latin typeface="Arial" charset="0"/>
              </a:rPr>
              <a:t>time</a:t>
            </a:r>
          </a:p>
        </p:txBody>
      </p:sp>
      <p:sp>
        <p:nvSpPr>
          <p:cNvPr id="44041" name="Freeform 31"/>
          <p:cNvSpPr>
            <a:spLocks/>
          </p:cNvSpPr>
          <p:nvPr/>
        </p:nvSpPr>
        <p:spPr bwMode="auto">
          <a:xfrm>
            <a:off x="2289175" y="2185988"/>
            <a:ext cx="908050" cy="1587"/>
          </a:xfrm>
          <a:custGeom>
            <a:avLst/>
            <a:gdLst>
              <a:gd name="T0" fmla="*/ 2147483647 w 573"/>
              <a:gd name="T1" fmla="*/ 0 h 1587"/>
              <a:gd name="T2" fmla="*/ 2147483647 w 573"/>
              <a:gd name="T3" fmla="*/ 0 h 1587"/>
              <a:gd name="T4" fmla="*/ 0 w 573"/>
              <a:gd name="T5" fmla="*/ 0 h 1587"/>
              <a:gd name="T6" fmla="*/ 0 60000 65536"/>
              <a:gd name="T7" fmla="*/ 0 60000 65536"/>
              <a:gd name="T8" fmla="*/ 0 60000 65536"/>
              <a:gd name="T9" fmla="*/ 0 w 573"/>
              <a:gd name="T10" fmla="*/ 0 h 1587"/>
              <a:gd name="T11" fmla="*/ 573 w 57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3" h="1587">
                <a:moveTo>
                  <a:pt x="573" y="0"/>
                </a:moveTo>
                <a:lnTo>
                  <a:pt x="286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2" name="Freeform 36"/>
          <p:cNvSpPr>
            <a:spLocks/>
          </p:cNvSpPr>
          <p:nvPr/>
        </p:nvSpPr>
        <p:spPr bwMode="auto">
          <a:xfrm>
            <a:off x="5697538" y="2185988"/>
            <a:ext cx="1019175" cy="1587"/>
          </a:xfrm>
          <a:custGeom>
            <a:avLst/>
            <a:gdLst>
              <a:gd name="T0" fmla="*/ 0 w 643"/>
              <a:gd name="T1" fmla="*/ 0 h 1587"/>
              <a:gd name="T2" fmla="*/ 2147483647 w 643"/>
              <a:gd name="T3" fmla="*/ 0 h 1587"/>
              <a:gd name="T4" fmla="*/ 2147483647 w 643"/>
              <a:gd name="T5" fmla="*/ 0 h 1587"/>
              <a:gd name="T6" fmla="*/ 0 60000 65536"/>
              <a:gd name="T7" fmla="*/ 0 60000 65536"/>
              <a:gd name="T8" fmla="*/ 0 60000 65536"/>
              <a:gd name="T9" fmla="*/ 0 w 643"/>
              <a:gd name="T10" fmla="*/ 0 h 1587"/>
              <a:gd name="T11" fmla="*/ 643 w 64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3" h="1587">
                <a:moveTo>
                  <a:pt x="0" y="0"/>
                </a:moveTo>
                <a:lnTo>
                  <a:pt x="321" y="0"/>
                </a:lnTo>
                <a:lnTo>
                  <a:pt x="643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3" name="Line 54"/>
          <p:cNvSpPr>
            <a:spLocks noChangeShapeType="1"/>
          </p:cNvSpPr>
          <p:nvPr/>
        </p:nvSpPr>
        <p:spPr bwMode="auto">
          <a:xfrm>
            <a:off x="2359025" y="2205038"/>
            <a:ext cx="912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pic>
        <p:nvPicPr>
          <p:cNvPr id="4404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1831975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28800"/>
            <a:ext cx="687388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6" name="Rectangle 92"/>
          <p:cNvSpPr>
            <a:spLocks noChangeArrowheads="1"/>
          </p:cNvSpPr>
          <p:nvPr/>
        </p:nvSpPr>
        <p:spPr bwMode="auto">
          <a:xfrm>
            <a:off x="3505200" y="20224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7" name="Line 56"/>
          <p:cNvSpPr>
            <a:spLocks noChangeShapeType="1"/>
          </p:cNvSpPr>
          <p:nvPr/>
        </p:nvSpPr>
        <p:spPr bwMode="auto">
          <a:xfrm>
            <a:off x="4116388" y="2209800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44048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73163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Timing in Packet Switching</a:t>
            </a:r>
          </a:p>
        </p:txBody>
      </p:sp>
      <p:grpSp>
        <p:nvGrpSpPr>
          <p:cNvPr id="44049" name="Group 37"/>
          <p:cNvGrpSpPr>
            <a:grpSpLocks/>
          </p:cNvGrpSpPr>
          <p:nvPr/>
        </p:nvGrpSpPr>
        <p:grpSpPr bwMode="auto">
          <a:xfrm>
            <a:off x="2667000" y="1981200"/>
            <a:ext cx="457200" cy="152400"/>
            <a:chOff x="885372" y="3276600"/>
            <a:chExt cx="1172028" cy="228600"/>
          </a:xfrm>
        </p:grpSpPr>
        <p:sp>
          <p:nvSpPr>
            <p:cNvPr id="34" name="Rectangle 33"/>
            <p:cNvSpPr/>
            <p:nvPr/>
          </p:nvSpPr>
          <p:spPr>
            <a:xfrm>
              <a:off x="885372" y="3276600"/>
              <a:ext cx="866814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500" dirty="0"/>
                <a:t>payload</a:t>
              </a:r>
              <a:endParaRPr lang="en-US" sz="105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674863" y="3276600"/>
              <a:ext cx="382537" cy="2286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" dirty="0" err="1">
                  <a:solidFill>
                    <a:schemeClr val="tx1"/>
                  </a:solidFill>
                </a:rPr>
                <a:t>hdr</a:t>
              </a:r>
              <a:endParaRPr lang="en-US" sz="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008188" y="3124200"/>
            <a:ext cx="1725612" cy="968375"/>
            <a:chOff x="1981201" y="3124200"/>
            <a:chExt cx="1725612" cy="968375"/>
          </a:xfrm>
        </p:grpSpPr>
        <p:sp>
          <p:nvSpPr>
            <p:cNvPr id="44057" name="AutoShape 20"/>
            <p:cNvSpPr>
              <a:spLocks noChangeArrowheads="1"/>
            </p:cNvSpPr>
            <p:nvPr/>
          </p:nvSpPr>
          <p:spPr bwMode="auto">
            <a:xfrm rot="5400000">
              <a:off x="2436019" y="26693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/>
            <a:p>
              <a:endParaRPr lang="en-US"/>
            </a:p>
          </p:txBody>
        </p:sp>
        <p:sp>
          <p:nvSpPr>
            <p:cNvPr id="44058" name="AutoShape 20"/>
            <p:cNvSpPr>
              <a:spLocks noChangeArrowheads="1"/>
            </p:cNvSpPr>
            <p:nvPr/>
          </p:nvSpPr>
          <p:spPr bwMode="auto">
            <a:xfrm rot="5400000">
              <a:off x="2436019" y="28217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/>
            <a:p>
              <a:endParaRPr lang="en-US"/>
            </a:p>
          </p:txBody>
        </p: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3733800" y="4114800"/>
            <a:ext cx="1725613" cy="968375"/>
            <a:chOff x="1981201" y="3124200"/>
            <a:chExt cx="1725612" cy="968375"/>
          </a:xfrm>
        </p:grpSpPr>
        <p:sp>
          <p:nvSpPr>
            <p:cNvPr id="44055" name="AutoShape 20"/>
            <p:cNvSpPr>
              <a:spLocks noChangeArrowheads="1"/>
            </p:cNvSpPr>
            <p:nvPr/>
          </p:nvSpPr>
          <p:spPr bwMode="auto">
            <a:xfrm rot="5400000">
              <a:off x="2436019" y="26693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/>
            <a:p>
              <a:endParaRPr lang="en-US"/>
            </a:p>
          </p:txBody>
        </p:sp>
        <p:sp>
          <p:nvSpPr>
            <p:cNvPr id="44056" name="AutoShape 20"/>
            <p:cNvSpPr>
              <a:spLocks noChangeArrowheads="1"/>
            </p:cNvSpPr>
            <p:nvPr/>
          </p:nvSpPr>
          <p:spPr bwMode="auto">
            <a:xfrm rot="5400000">
              <a:off x="2436019" y="28217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/>
            <a:p>
              <a:endParaRPr lang="en-US"/>
            </a:p>
          </p:txBody>
        </p:sp>
      </p:grp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1439863" y="5562600"/>
            <a:ext cx="6705600" cy="9906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rgbClr val="7F7F7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39863" y="5715000"/>
            <a:ext cx="66294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dirty="0">
                <a:latin typeface="+mn-lt"/>
              </a:rPr>
              <a:t>What about the time to process the packet at the switch?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755775" y="6096000"/>
            <a:ext cx="521168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en-US" b="0" dirty="0">
                <a:latin typeface="+mn-lt"/>
              </a:rPr>
              <a:t>We’ll assume it’s relatively negligible </a:t>
            </a:r>
            <a:r>
              <a:rPr lang="en-US" b="0" dirty="0" smtClean="0">
                <a:latin typeface="+mn-lt"/>
              </a:rPr>
              <a:t>(mostly true)</a:t>
            </a:r>
            <a:endParaRPr lang="en-US" b="0" dirty="0">
              <a:latin typeface="+mn-lt"/>
            </a:endParaRPr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853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4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0"/>
          <p:cNvSpPr>
            <a:spLocks noChangeArrowheads="1"/>
          </p:cNvSpPr>
          <p:nvPr/>
        </p:nvSpPr>
        <p:spPr bwMode="auto">
          <a:xfrm>
            <a:off x="3151188" y="35194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58" name="Rectangle 11"/>
          <p:cNvSpPr>
            <a:spLocks noChangeArrowheads="1"/>
          </p:cNvSpPr>
          <p:nvPr/>
        </p:nvSpPr>
        <p:spPr bwMode="auto">
          <a:xfrm>
            <a:off x="1066800" y="38115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59" name="Rectangle 12"/>
          <p:cNvSpPr>
            <a:spLocks noChangeArrowheads="1"/>
          </p:cNvSpPr>
          <p:nvPr/>
        </p:nvSpPr>
        <p:spPr bwMode="auto">
          <a:xfrm>
            <a:off x="3151188" y="42560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0" name="Line 14"/>
          <p:cNvSpPr>
            <a:spLocks noChangeShapeType="1"/>
          </p:cNvSpPr>
          <p:nvPr/>
        </p:nvSpPr>
        <p:spPr bwMode="auto">
          <a:xfrm>
            <a:off x="3729038" y="2967038"/>
            <a:ext cx="3175" cy="3365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45061" name="Line 15"/>
          <p:cNvSpPr>
            <a:spLocks noChangeShapeType="1"/>
          </p:cNvSpPr>
          <p:nvPr/>
        </p:nvSpPr>
        <p:spPr bwMode="auto">
          <a:xfrm>
            <a:off x="2005013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45062" name="Line 74"/>
          <p:cNvSpPr>
            <a:spLocks noChangeShapeType="1"/>
          </p:cNvSpPr>
          <p:nvPr/>
        </p:nvSpPr>
        <p:spPr bwMode="auto">
          <a:xfrm flipH="1">
            <a:off x="5453063" y="2954338"/>
            <a:ext cx="0" cy="3422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45063" name="Line 83"/>
          <p:cNvSpPr>
            <a:spLocks noChangeShapeType="1"/>
          </p:cNvSpPr>
          <p:nvPr/>
        </p:nvSpPr>
        <p:spPr bwMode="auto">
          <a:xfrm>
            <a:off x="976313" y="5170488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5064" name="Text Box 84"/>
          <p:cNvSpPr txBox="1">
            <a:spLocks noChangeArrowheads="1"/>
          </p:cNvSpPr>
          <p:nvPr/>
        </p:nvSpPr>
        <p:spPr bwMode="auto">
          <a:xfrm>
            <a:off x="990600" y="5791200"/>
            <a:ext cx="52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400" b="0">
                <a:latin typeface="Arial" charset="0"/>
              </a:rPr>
              <a:t>time</a:t>
            </a:r>
          </a:p>
        </p:txBody>
      </p:sp>
      <p:sp>
        <p:nvSpPr>
          <p:cNvPr id="45065" name="Freeform 31"/>
          <p:cNvSpPr>
            <a:spLocks/>
          </p:cNvSpPr>
          <p:nvPr/>
        </p:nvSpPr>
        <p:spPr bwMode="auto">
          <a:xfrm>
            <a:off x="2289175" y="2185988"/>
            <a:ext cx="908050" cy="1587"/>
          </a:xfrm>
          <a:custGeom>
            <a:avLst/>
            <a:gdLst>
              <a:gd name="T0" fmla="*/ 2147483647 w 573"/>
              <a:gd name="T1" fmla="*/ 0 h 1587"/>
              <a:gd name="T2" fmla="*/ 2147483647 w 573"/>
              <a:gd name="T3" fmla="*/ 0 h 1587"/>
              <a:gd name="T4" fmla="*/ 0 w 573"/>
              <a:gd name="T5" fmla="*/ 0 h 1587"/>
              <a:gd name="T6" fmla="*/ 0 60000 65536"/>
              <a:gd name="T7" fmla="*/ 0 60000 65536"/>
              <a:gd name="T8" fmla="*/ 0 60000 65536"/>
              <a:gd name="T9" fmla="*/ 0 w 573"/>
              <a:gd name="T10" fmla="*/ 0 h 1587"/>
              <a:gd name="T11" fmla="*/ 573 w 57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3" h="1587">
                <a:moveTo>
                  <a:pt x="573" y="0"/>
                </a:moveTo>
                <a:lnTo>
                  <a:pt x="286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6" name="Freeform 36"/>
          <p:cNvSpPr>
            <a:spLocks/>
          </p:cNvSpPr>
          <p:nvPr/>
        </p:nvSpPr>
        <p:spPr bwMode="auto">
          <a:xfrm>
            <a:off x="5697538" y="2185988"/>
            <a:ext cx="1019175" cy="1587"/>
          </a:xfrm>
          <a:custGeom>
            <a:avLst/>
            <a:gdLst>
              <a:gd name="T0" fmla="*/ 0 w 643"/>
              <a:gd name="T1" fmla="*/ 0 h 1587"/>
              <a:gd name="T2" fmla="*/ 2147483647 w 643"/>
              <a:gd name="T3" fmla="*/ 0 h 1587"/>
              <a:gd name="T4" fmla="*/ 2147483647 w 643"/>
              <a:gd name="T5" fmla="*/ 0 h 1587"/>
              <a:gd name="T6" fmla="*/ 0 60000 65536"/>
              <a:gd name="T7" fmla="*/ 0 60000 65536"/>
              <a:gd name="T8" fmla="*/ 0 60000 65536"/>
              <a:gd name="T9" fmla="*/ 0 w 643"/>
              <a:gd name="T10" fmla="*/ 0 h 1587"/>
              <a:gd name="T11" fmla="*/ 643 w 64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3" h="1587">
                <a:moveTo>
                  <a:pt x="0" y="0"/>
                </a:moveTo>
                <a:lnTo>
                  <a:pt x="321" y="0"/>
                </a:lnTo>
                <a:lnTo>
                  <a:pt x="643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7" name="Line 54"/>
          <p:cNvSpPr>
            <a:spLocks noChangeShapeType="1"/>
          </p:cNvSpPr>
          <p:nvPr/>
        </p:nvSpPr>
        <p:spPr bwMode="auto">
          <a:xfrm>
            <a:off x="2359025" y="2205038"/>
            <a:ext cx="912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pic>
        <p:nvPicPr>
          <p:cNvPr id="4506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1831975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28800"/>
            <a:ext cx="687388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0" name="Rectangle 92"/>
          <p:cNvSpPr>
            <a:spLocks noChangeArrowheads="1"/>
          </p:cNvSpPr>
          <p:nvPr/>
        </p:nvSpPr>
        <p:spPr bwMode="auto">
          <a:xfrm>
            <a:off x="3505200" y="20224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1" name="Line 56"/>
          <p:cNvSpPr>
            <a:spLocks noChangeShapeType="1"/>
          </p:cNvSpPr>
          <p:nvPr/>
        </p:nvSpPr>
        <p:spPr bwMode="auto">
          <a:xfrm>
            <a:off x="4116388" y="2209800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4507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73163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Timing in Packet Switching</a:t>
            </a:r>
          </a:p>
        </p:txBody>
      </p:sp>
      <p:grpSp>
        <p:nvGrpSpPr>
          <p:cNvPr id="45073" name="Group 37"/>
          <p:cNvGrpSpPr>
            <a:grpSpLocks/>
          </p:cNvGrpSpPr>
          <p:nvPr/>
        </p:nvGrpSpPr>
        <p:grpSpPr bwMode="auto">
          <a:xfrm>
            <a:off x="2667000" y="1981200"/>
            <a:ext cx="457200" cy="152400"/>
            <a:chOff x="885372" y="3276600"/>
            <a:chExt cx="1172028" cy="228600"/>
          </a:xfrm>
        </p:grpSpPr>
        <p:sp>
          <p:nvSpPr>
            <p:cNvPr id="34" name="Rectangle 33"/>
            <p:cNvSpPr/>
            <p:nvPr/>
          </p:nvSpPr>
          <p:spPr>
            <a:xfrm>
              <a:off x="885372" y="3276600"/>
              <a:ext cx="866814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500" dirty="0"/>
                <a:t>payload</a:t>
              </a:r>
              <a:endParaRPr lang="en-US" sz="105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674863" y="3276600"/>
              <a:ext cx="382537" cy="2286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" dirty="0" err="1">
                  <a:solidFill>
                    <a:schemeClr val="tx1"/>
                  </a:solidFill>
                </a:rPr>
                <a:t>hdr</a:t>
              </a:r>
              <a:endParaRPr lang="en-US" sz="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5074" name="Group 2"/>
          <p:cNvGrpSpPr>
            <a:grpSpLocks/>
          </p:cNvGrpSpPr>
          <p:nvPr/>
        </p:nvGrpSpPr>
        <p:grpSpPr bwMode="auto">
          <a:xfrm>
            <a:off x="2008188" y="3124200"/>
            <a:ext cx="1725612" cy="968375"/>
            <a:chOff x="1981201" y="3124200"/>
            <a:chExt cx="1725612" cy="968375"/>
          </a:xfrm>
        </p:grpSpPr>
        <p:sp>
          <p:nvSpPr>
            <p:cNvPr id="45081" name="AutoShape 20"/>
            <p:cNvSpPr>
              <a:spLocks noChangeArrowheads="1"/>
            </p:cNvSpPr>
            <p:nvPr/>
          </p:nvSpPr>
          <p:spPr bwMode="auto">
            <a:xfrm rot="5400000">
              <a:off x="2436019" y="26693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/>
            <a:p>
              <a:endParaRPr lang="en-US"/>
            </a:p>
          </p:txBody>
        </p:sp>
        <p:sp>
          <p:nvSpPr>
            <p:cNvPr id="45082" name="AutoShape 20"/>
            <p:cNvSpPr>
              <a:spLocks noChangeArrowheads="1"/>
            </p:cNvSpPr>
            <p:nvPr/>
          </p:nvSpPr>
          <p:spPr bwMode="auto">
            <a:xfrm rot="5400000">
              <a:off x="2436019" y="28217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/>
            <a:p>
              <a:endParaRPr lang="en-US"/>
            </a:p>
          </p:txBody>
        </p: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3733800" y="4114800"/>
            <a:ext cx="1725613" cy="968375"/>
            <a:chOff x="1981201" y="3124200"/>
            <a:chExt cx="1725612" cy="968375"/>
          </a:xfrm>
        </p:grpSpPr>
        <p:sp>
          <p:nvSpPr>
            <p:cNvPr id="45079" name="AutoShape 20"/>
            <p:cNvSpPr>
              <a:spLocks noChangeArrowheads="1"/>
            </p:cNvSpPr>
            <p:nvPr/>
          </p:nvSpPr>
          <p:spPr bwMode="auto">
            <a:xfrm rot="5400000">
              <a:off x="2436019" y="26693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/>
            <a:p>
              <a:endParaRPr lang="en-US"/>
            </a:p>
          </p:txBody>
        </p:sp>
        <p:sp>
          <p:nvSpPr>
            <p:cNvPr id="45080" name="AutoShape 20"/>
            <p:cNvSpPr>
              <a:spLocks noChangeArrowheads="1"/>
            </p:cNvSpPr>
            <p:nvPr/>
          </p:nvSpPr>
          <p:spPr bwMode="auto">
            <a:xfrm rot="5400000">
              <a:off x="2436019" y="28217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/>
            <a:p>
              <a:endParaRPr lang="en-US"/>
            </a:p>
          </p:txBody>
        </p:sp>
      </p:grp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4648200" y="5334000"/>
            <a:ext cx="4419600" cy="14478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rgbClr val="7F7F7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95800" y="5334000"/>
            <a:ext cx="4648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0" dirty="0">
                <a:latin typeface="+mn-lt"/>
              </a:rPr>
              <a:t>Could the switch start transmitting as</a:t>
            </a:r>
            <a:br>
              <a:rPr lang="en-US" b="0" dirty="0">
                <a:latin typeface="+mn-lt"/>
              </a:rPr>
            </a:br>
            <a:r>
              <a:rPr lang="en-US" b="0" dirty="0">
                <a:latin typeface="+mn-lt"/>
              </a:rPr>
              <a:t> soon as it has processed the header?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157788" y="6019800"/>
            <a:ext cx="36576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l">
              <a:buFont typeface="Arial"/>
              <a:buChar char="•"/>
              <a:defRPr/>
            </a:pPr>
            <a:r>
              <a:rPr lang="en-US" b="0" dirty="0">
                <a:latin typeface="+mn-lt"/>
              </a:rPr>
              <a:t>Yes! This would be called </a:t>
            </a:r>
            <a:br>
              <a:rPr lang="en-US" b="0" dirty="0">
                <a:latin typeface="+mn-lt"/>
              </a:rPr>
            </a:br>
            <a:r>
              <a:rPr lang="en-US" b="0" dirty="0">
                <a:latin typeface="+mn-lt"/>
              </a:rPr>
              <a:t>a “cut through” switch</a:t>
            </a:r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467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L -0.0026 -0.0928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4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0"/>
          <p:cNvSpPr>
            <a:spLocks noChangeArrowheads="1"/>
          </p:cNvSpPr>
          <p:nvPr/>
        </p:nvSpPr>
        <p:spPr bwMode="auto">
          <a:xfrm>
            <a:off x="3151188" y="35194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2" name="Rectangle 11"/>
          <p:cNvSpPr>
            <a:spLocks noChangeArrowheads="1"/>
          </p:cNvSpPr>
          <p:nvPr/>
        </p:nvSpPr>
        <p:spPr bwMode="auto">
          <a:xfrm>
            <a:off x="1066800" y="38115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3" name="Rectangle 12"/>
          <p:cNvSpPr>
            <a:spLocks noChangeArrowheads="1"/>
          </p:cNvSpPr>
          <p:nvPr/>
        </p:nvSpPr>
        <p:spPr bwMode="auto">
          <a:xfrm>
            <a:off x="3151188" y="42560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4" name="Line 14"/>
          <p:cNvSpPr>
            <a:spLocks noChangeShapeType="1"/>
          </p:cNvSpPr>
          <p:nvPr/>
        </p:nvSpPr>
        <p:spPr bwMode="auto">
          <a:xfrm>
            <a:off x="3729038" y="2967038"/>
            <a:ext cx="3175" cy="3365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46085" name="Line 15"/>
          <p:cNvSpPr>
            <a:spLocks noChangeShapeType="1"/>
          </p:cNvSpPr>
          <p:nvPr/>
        </p:nvSpPr>
        <p:spPr bwMode="auto">
          <a:xfrm>
            <a:off x="2005013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46086" name="Line 74"/>
          <p:cNvSpPr>
            <a:spLocks noChangeShapeType="1"/>
          </p:cNvSpPr>
          <p:nvPr/>
        </p:nvSpPr>
        <p:spPr bwMode="auto">
          <a:xfrm flipH="1">
            <a:off x="5453063" y="2954338"/>
            <a:ext cx="0" cy="3422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46087" name="Line 83"/>
          <p:cNvSpPr>
            <a:spLocks noChangeShapeType="1"/>
          </p:cNvSpPr>
          <p:nvPr/>
        </p:nvSpPr>
        <p:spPr bwMode="auto">
          <a:xfrm>
            <a:off x="976313" y="5170488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6088" name="Text Box 84"/>
          <p:cNvSpPr txBox="1">
            <a:spLocks noChangeArrowheads="1"/>
          </p:cNvSpPr>
          <p:nvPr/>
        </p:nvSpPr>
        <p:spPr bwMode="auto">
          <a:xfrm>
            <a:off x="990600" y="5791200"/>
            <a:ext cx="52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400" b="0">
                <a:latin typeface="Arial" charset="0"/>
              </a:rPr>
              <a:t>time</a:t>
            </a:r>
          </a:p>
        </p:txBody>
      </p:sp>
      <p:sp>
        <p:nvSpPr>
          <p:cNvPr id="46089" name="Freeform 31"/>
          <p:cNvSpPr>
            <a:spLocks/>
          </p:cNvSpPr>
          <p:nvPr/>
        </p:nvSpPr>
        <p:spPr bwMode="auto">
          <a:xfrm>
            <a:off x="2289175" y="2185988"/>
            <a:ext cx="908050" cy="1587"/>
          </a:xfrm>
          <a:custGeom>
            <a:avLst/>
            <a:gdLst>
              <a:gd name="T0" fmla="*/ 2147483647 w 573"/>
              <a:gd name="T1" fmla="*/ 0 h 1587"/>
              <a:gd name="T2" fmla="*/ 2147483647 w 573"/>
              <a:gd name="T3" fmla="*/ 0 h 1587"/>
              <a:gd name="T4" fmla="*/ 0 w 573"/>
              <a:gd name="T5" fmla="*/ 0 h 1587"/>
              <a:gd name="T6" fmla="*/ 0 60000 65536"/>
              <a:gd name="T7" fmla="*/ 0 60000 65536"/>
              <a:gd name="T8" fmla="*/ 0 60000 65536"/>
              <a:gd name="T9" fmla="*/ 0 w 573"/>
              <a:gd name="T10" fmla="*/ 0 h 1587"/>
              <a:gd name="T11" fmla="*/ 573 w 57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3" h="1587">
                <a:moveTo>
                  <a:pt x="573" y="0"/>
                </a:moveTo>
                <a:lnTo>
                  <a:pt x="286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0" name="Freeform 36"/>
          <p:cNvSpPr>
            <a:spLocks/>
          </p:cNvSpPr>
          <p:nvPr/>
        </p:nvSpPr>
        <p:spPr bwMode="auto">
          <a:xfrm>
            <a:off x="5697538" y="2185988"/>
            <a:ext cx="1019175" cy="1587"/>
          </a:xfrm>
          <a:custGeom>
            <a:avLst/>
            <a:gdLst>
              <a:gd name="T0" fmla="*/ 0 w 643"/>
              <a:gd name="T1" fmla="*/ 0 h 1587"/>
              <a:gd name="T2" fmla="*/ 2147483647 w 643"/>
              <a:gd name="T3" fmla="*/ 0 h 1587"/>
              <a:gd name="T4" fmla="*/ 2147483647 w 643"/>
              <a:gd name="T5" fmla="*/ 0 h 1587"/>
              <a:gd name="T6" fmla="*/ 0 60000 65536"/>
              <a:gd name="T7" fmla="*/ 0 60000 65536"/>
              <a:gd name="T8" fmla="*/ 0 60000 65536"/>
              <a:gd name="T9" fmla="*/ 0 w 643"/>
              <a:gd name="T10" fmla="*/ 0 h 1587"/>
              <a:gd name="T11" fmla="*/ 643 w 64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3" h="1587">
                <a:moveTo>
                  <a:pt x="0" y="0"/>
                </a:moveTo>
                <a:lnTo>
                  <a:pt x="321" y="0"/>
                </a:lnTo>
                <a:lnTo>
                  <a:pt x="643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1" name="Line 54"/>
          <p:cNvSpPr>
            <a:spLocks noChangeShapeType="1"/>
          </p:cNvSpPr>
          <p:nvPr/>
        </p:nvSpPr>
        <p:spPr bwMode="auto">
          <a:xfrm>
            <a:off x="2359025" y="2205038"/>
            <a:ext cx="912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pic>
        <p:nvPicPr>
          <p:cNvPr id="4609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1831975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28800"/>
            <a:ext cx="687388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4" name="Rectangle 92"/>
          <p:cNvSpPr>
            <a:spLocks noChangeArrowheads="1"/>
          </p:cNvSpPr>
          <p:nvPr/>
        </p:nvSpPr>
        <p:spPr bwMode="auto">
          <a:xfrm>
            <a:off x="3505200" y="20224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5" name="Line 56"/>
          <p:cNvSpPr>
            <a:spLocks noChangeShapeType="1"/>
          </p:cNvSpPr>
          <p:nvPr/>
        </p:nvSpPr>
        <p:spPr bwMode="auto">
          <a:xfrm>
            <a:off x="4116388" y="2209800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46096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73163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Timing in Packet Switching</a:t>
            </a:r>
          </a:p>
        </p:txBody>
      </p:sp>
      <p:grpSp>
        <p:nvGrpSpPr>
          <p:cNvPr id="46097" name="Group 37"/>
          <p:cNvGrpSpPr>
            <a:grpSpLocks/>
          </p:cNvGrpSpPr>
          <p:nvPr/>
        </p:nvGrpSpPr>
        <p:grpSpPr bwMode="auto">
          <a:xfrm>
            <a:off x="2667000" y="1981200"/>
            <a:ext cx="457200" cy="152400"/>
            <a:chOff x="885372" y="3276600"/>
            <a:chExt cx="1172028" cy="228600"/>
          </a:xfrm>
        </p:grpSpPr>
        <p:sp>
          <p:nvSpPr>
            <p:cNvPr id="34" name="Rectangle 33"/>
            <p:cNvSpPr/>
            <p:nvPr/>
          </p:nvSpPr>
          <p:spPr>
            <a:xfrm>
              <a:off x="885372" y="3276600"/>
              <a:ext cx="866814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500" dirty="0"/>
                <a:t>payload</a:t>
              </a:r>
              <a:endParaRPr lang="en-US" sz="105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674863" y="3276600"/>
              <a:ext cx="382537" cy="2286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" dirty="0" err="1">
                  <a:solidFill>
                    <a:schemeClr val="tx1"/>
                  </a:solidFill>
                </a:rPr>
                <a:t>hdr</a:t>
              </a:r>
              <a:endParaRPr lang="en-US" sz="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6098" name="Group 2"/>
          <p:cNvGrpSpPr>
            <a:grpSpLocks/>
          </p:cNvGrpSpPr>
          <p:nvPr/>
        </p:nvGrpSpPr>
        <p:grpSpPr bwMode="auto">
          <a:xfrm>
            <a:off x="2008188" y="3124200"/>
            <a:ext cx="1725612" cy="968375"/>
            <a:chOff x="1981201" y="3124200"/>
            <a:chExt cx="1725612" cy="968375"/>
          </a:xfrm>
        </p:grpSpPr>
        <p:sp>
          <p:nvSpPr>
            <p:cNvPr id="46104" name="AutoShape 20"/>
            <p:cNvSpPr>
              <a:spLocks noChangeArrowheads="1"/>
            </p:cNvSpPr>
            <p:nvPr/>
          </p:nvSpPr>
          <p:spPr bwMode="auto">
            <a:xfrm rot="5400000">
              <a:off x="2436019" y="26693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/>
            <a:p>
              <a:endParaRPr lang="en-US"/>
            </a:p>
          </p:txBody>
        </p:sp>
        <p:sp>
          <p:nvSpPr>
            <p:cNvPr id="46105" name="AutoShape 20"/>
            <p:cNvSpPr>
              <a:spLocks noChangeArrowheads="1"/>
            </p:cNvSpPr>
            <p:nvPr/>
          </p:nvSpPr>
          <p:spPr bwMode="auto">
            <a:xfrm rot="5400000">
              <a:off x="2436019" y="28217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/>
            <a:p>
              <a:endParaRPr lang="en-US"/>
            </a:p>
          </p:txBody>
        </p:sp>
      </p:grpSp>
      <p:grpSp>
        <p:nvGrpSpPr>
          <p:cNvPr id="46099" name="Group 37"/>
          <p:cNvGrpSpPr>
            <a:grpSpLocks/>
          </p:cNvGrpSpPr>
          <p:nvPr/>
        </p:nvGrpSpPr>
        <p:grpSpPr bwMode="auto">
          <a:xfrm>
            <a:off x="3733800" y="4114800"/>
            <a:ext cx="1725613" cy="968375"/>
            <a:chOff x="1981201" y="3124200"/>
            <a:chExt cx="1725612" cy="968375"/>
          </a:xfrm>
        </p:grpSpPr>
        <p:sp>
          <p:nvSpPr>
            <p:cNvPr id="46102" name="AutoShape 20"/>
            <p:cNvSpPr>
              <a:spLocks noChangeArrowheads="1"/>
            </p:cNvSpPr>
            <p:nvPr/>
          </p:nvSpPr>
          <p:spPr bwMode="auto">
            <a:xfrm rot="5400000">
              <a:off x="2436019" y="26693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/>
            <a:p>
              <a:endParaRPr lang="en-US"/>
            </a:p>
          </p:txBody>
        </p:sp>
        <p:sp>
          <p:nvSpPr>
            <p:cNvPr id="46103" name="AutoShape 20"/>
            <p:cNvSpPr>
              <a:spLocks noChangeArrowheads="1"/>
            </p:cNvSpPr>
            <p:nvPr/>
          </p:nvSpPr>
          <p:spPr bwMode="auto">
            <a:xfrm rot="5400000">
              <a:off x="2436019" y="28217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/>
            <a:p>
              <a:endParaRPr lang="en-US"/>
            </a:p>
          </p:txBody>
        </p:sp>
      </p:grpSp>
      <p:sp>
        <p:nvSpPr>
          <p:cNvPr id="6" name="Rounded Rectangle 5"/>
          <p:cNvSpPr/>
          <p:nvPr/>
        </p:nvSpPr>
        <p:spPr bwMode="auto">
          <a:xfrm>
            <a:off x="1524000" y="5410200"/>
            <a:ext cx="6400800" cy="1219200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800" y="5557838"/>
            <a:ext cx="7315200" cy="1014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0" dirty="0">
                <a:latin typeface="+mn-lt"/>
              </a:rPr>
              <a:t>We will always assume a switch processes/forwards</a:t>
            </a:r>
            <a:br>
              <a:rPr lang="en-US" b="0" dirty="0">
                <a:latin typeface="+mn-lt"/>
              </a:rPr>
            </a:br>
            <a:r>
              <a:rPr lang="en-US" b="0" dirty="0">
                <a:latin typeface="+mn-lt"/>
              </a:rPr>
              <a:t> a packet after it has  received it entirely. </a:t>
            </a:r>
            <a:br>
              <a:rPr lang="en-US" b="0" dirty="0">
                <a:latin typeface="+mn-lt"/>
              </a:rPr>
            </a:br>
            <a:r>
              <a:rPr lang="en-US" b="0" dirty="0">
                <a:latin typeface="+mn-lt"/>
              </a:rPr>
              <a:t>This is called “</a:t>
            </a:r>
            <a:r>
              <a:rPr lang="en-US" b="0" dirty="0">
                <a:solidFill>
                  <a:srgbClr val="FF0000"/>
                </a:solidFill>
                <a:latin typeface="+mn-lt"/>
              </a:rPr>
              <a:t>store and forward</a:t>
            </a:r>
            <a:r>
              <a:rPr lang="en-US" b="0" dirty="0">
                <a:latin typeface="+mn-lt"/>
              </a:rPr>
              <a:t>” switching</a:t>
            </a: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933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117316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There are </a:t>
            </a:r>
            <a:r>
              <a:rPr lang="en-US" i="1">
                <a:latin typeface="Arial" charset="0"/>
                <a:ea typeface="ＭＳ Ｐゴシック" charset="0"/>
                <a:cs typeface="ＭＳ Ｐゴシック" charset="0"/>
              </a:rPr>
              <a:t>many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different types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of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534400" cy="3843337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Internet</a:t>
            </a:r>
          </a:p>
          <a:p>
            <a:pPr>
              <a:defRPr/>
            </a:pPr>
            <a:r>
              <a:rPr lang="en-US" dirty="0" smtClean="0"/>
              <a:t>Telephone network </a:t>
            </a:r>
          </a:p>
          <a:p>
            <a:pPr>
              <a:defRPr/>
            </a:pPr>
            <a:r>
              <a:rPr lang="en-US" dirty="0" smtClean="0"/>
              <a:t>Transportation networks</a:t>
            </a:r>
          </a:p>
          <a:p>
            <a:pPr>
              <a:defRPr/>
            </a:pPr>
            <a:r>
              <a:rPr lang="en-US" dirty="0" smtClean="0"/>
              <a:t>Cellular networks</a:t>
            </a:r>
          </a:p>
          <a:p>
            <a:pPr>
              <a:defRPr/>
            </a:pPr>
            <a:r>
              <a:rPr lang="en-US" dirty="0" smtClean="0"/>
              <a:t>Supervisory control and data acquisition networks</a:t>
            </a:r>
          </a:p>
          <a:p>
            <a:pPr>
              <a:defRPr/>
            </a:pPr>
            <a:r>
              <a:rPr lang="en-US" dirty="0" smtClean="0"/>
              <a:t>Optical networks</a:t>
            </a:r>
          </a:p>
          <a:p>
            <a:pPr>
              <a:defRPr/>
            </a:pPr>
            <a:r>
              <a:rPr lang="en-US" dirty="0" smtClean="0"/>
              <a:t>Sensor networks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>
                <a:solidFill>
                  <a:srgbClr val="FF0000"/>
                </a:solidFill>
              </a:rPr>
              <a:t>We will focus almost exclusively on the Internet</a:t>
            </a:r>
          </a:p>
          <a:p>
            <a:pPr marL="0" indent="0">
              <a:buFont typeface="Wingdings" charset="0"/>
              <a:buNone/>
              <a:defRPr/>
            </a:pPr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56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Packet Switching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686800" cy="441166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Data is sent as chunks of formatted bits (Packets)</a:t>
            </a:r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Packets consist of a “header” and “payload”</a:t>
            </a:r>
          </a:p>
          <a:p>
            <a:pPr>
              <a:defRPr/>
            </a:pPr>
            <a:r>
              <a:rPr lang="en-US" dirty="0" smtClean="0"/>
              <a:t>Switches “</a:t>
            </a:r>
            <a:r>
              <a:rPr lang="en-US" dirty="0" smtClean="0">
                <a:solidFill>
                  <a:srgbClr val="000090"/>
                </a:solidFill>
              </a:rPr>
              <a:t>forward</a:t>
            </a:r>
            <a:r>
              <a:rPr lang="en-US" dirty="0" smtClean="0"/>
              <a:t>” packets based on their headers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173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Packet Switching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686800" cy="441166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7F7F7F"/>
                </a:solidFill>
              </a:rPr>
              <a:t>Data is sent as chunks of formatted bits (Packets)</a:t>
            </a:r>
          </a:p>
          <a:p>
            <a:pPr>
              <a:defRPr/>
            </a:pPr>
            <a:r>
              <a:rPr lang="en-US" dirty="0" smtClean="0">
                <a:solidFill>
                  <a:srgbClr val="7F7F7F"/>
                </a:solidFill>
              </a:rPr>
              <a:t>Packets consist of a “header” and “payload”</a:t>
            </a:r>
          </a:p>
          <a:p>
            <a:pPr>
              <a:defRPr/>
            </a:pPr>
            <a:r>
              <a:rPr lang="en-US" dirty="0" smtClean="0">
                <a:solidFill>
                  <a:srgbClr val="7F7F7F"/>
                </a:solidFill>
              </a:rPr>
              <a:t>Switches “forward” packets based on their headers</a:t>
            </a:r>
          </a:p>
          <a:p>
            <a:pPr>
              <a:defRPr/>
            </a:pPr>
            <a:r>
              <a:rPr lang="en-US" dirty="0"/>
              <a:t>E</a:t>
            </a:r>
            <a:r>
              <a:rPr lang="en-US" dirty="0" smtClean="0"/>
              <a:t>ach packet travels independently</a:t>
            </a:r>
          </a:p>
          <a:p>
            <a:pPr lvl="1">
              <a:defRPr/>
            </a:pPr>
            <a:r>
              <a:rPr lang="en-US" dirty="0" smtClean="0"/>
              <a:t>no notion of packets belonging to a “circuit”</a:t>
            </a:r>
          </a:p>
          <a:p>
            <a:pPr lvl="1">
              <a:defRPr/>
            </a:pPr>
            <a:endParaRPr lang="en-US" dirty="0" smtClean="0"/>
          </a:p>
          <a:p>
            <a:pPr marL="344487" lvl="1" indent="0">
              <a:buFont typeface="Wingdings" charset="0"/>
              <a:buNone/>
              <a:defRPr/>
            </a:pPr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421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Packet Switching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686800" cy="441166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7F7F7F"/>
                </a:solidFill>
              </a:rPr>
              <a:t>Data is sent as chunks of formatted bits (Packets)</a:t>
            </a:r>
          </a:p>
          <a:p>
            <a:pPr>
              <a:defRPr/>
            </a:pPr>
            <a:r>
              <a:rPr lang="en-US" dirty="0" smtClean="0">
                <a:solidFill>
                  <a:srgbClr val="7F7F7F"/>
                </a:solidFill>
              </a:rPr>
              <a:t>Packets consist of a “header” and “payload”</a:t>
            </a:r>
          </a:p>
          <a:p>
            <a:pPr>
              <a:defRPr/>
            </a:pPr>
            <a:r>
              <a:rPr lang="en-US" dirty="0" smtClean="0">
                <a:solidFill>
                  <a:srgbClr val="7F7F7F"/>
                </a:solidFill>
              </a:rPr>
              <a:t>Switches “forward” packets based on their headers</a:t>
            </a:r>
          </a:p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ach packet travels independently</a:t>
            </a:r>
          </a:p>
          <a:p>
            <a:pPr>
              <a:defRPr/>
            </a:pPr>
            <a:r>
              <a:rPr lang="en-US" dirty="0" smtClean="0"/>
              <a:t>No link resources are reserved in advance. Instead packet switching leverages </a:t>
            </a:r>
            <a:r>
              <a:rPr lang="en-US" dirty="0" smtClean="0">
                <a:solidFill>
                  <a:srgbClr val="FF0000"/>
                </a:solidFill>
              </a:rPr>
              <a:t>statistical multiplexing</a:t>
            </a:r>
            <a:r>
              <a:rPr lang="en-US" dirty="0" smtClean="0">
                <a:solidFill>
                  <a:srgbClr val="000000"/>
                </a:solidFill>
              </a:rPr>
              <a:t> (stat </a:t>
            </a:r>
            <a:r>
              <a:rPr lang="en-US" dirty="0" err="1" smtClean="0">
                <a:solidFill>
                  <a:srgbClr val="000000"/>
                </a:solidFill>
              </a:rPr>
              <a:t>muxing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 smtClean="0">
              <a:solidFill>
                <a:srgbClr val="FF0000"/>
              </a:solidFill>
            </a:endParaRPr>
          </a:p>
          <a:p>
            <a:pPr lvl="1"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lvl="1">
              <a:defRPr/>
            </a:pPr>
            <a:endParaRPr lang="en-US" dirty="0" smtClean="0"/>
          </a:p>
          <a:p>
            <a:pPr marL="344487" lvl="1" indent="0">
              <a:buFont typeface="Wingdings" charset="0"/>
              <a:buNone/>
              <a:defRPr/>
            </a:pPr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773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Multiplexing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2387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Sharing makes things </a:t>
            </a:r>
            <a:r>
              <a:rPr lang="en-US" dirty="0" smtClean="0"/>
              <a:t>efficient (cost less)</a:t>
            </a:r>
          </a:p>
          <a:p>
            <a:r>
              <a:rPr lang="en-US" dirty="0" smtClean="0"/>
              <a:t>One </a:t>
            </a:r>
            <a:r>
              <a:rPr lang="en-US" dirty="0"/>
              <a:t>airplane/train for 100 </a:t>
            </a:r>
            <a:r>
              <a:rPr lang="en-US" dirty="0" smtClean="0"/>
              <a:t>people</a:t>
            </a:r>
          </a:p>
          <a:p>
            <a:r>
              <a:rPr lang="en-US" dirty="0" smtClean="0"/>
              <a:t>One </a:t>
            </a:r>
            <a:r>
              <a:rPr lang="en-US" dirty="0"/>
              <a:t>telephone for many </a:t>
            </a:r>
            <a:r>
              <a:rPr lang="en-US" dirty="0" smtClean="0"/>
              <a:t>calls</a:t>
            </a:r>
          </a:p>
          <a:p>
            <a:r>
              <a:rPr lang="en-US" dirty="0" smtClean="0"/>
              <a:t>One </a:t>
            </a:r>
            <a:r>
              <a:rPr lang="en-US" dirty="0"/>
              <a:t>lecture theatre for many </a:t>
            </a:r>
            <a:r>
              <a:rPr lang="en-US" dirty="0" smtClean="0"/>
              <a:t>classes</a:t>
            </a:r>
          </a:p>
          <a:p>
            <a:r>
              <a:rPr lang="en-US" dirty="0" smtClean="0"/>
              <a:t>One </a:t>
            </a:r>
            <a:r>
              <a:rPr lang="en-US" dirty="0"/>
              <a:t>computer for many </a:t>
            </a:r>
            <a:r>
              <a:rPr lang="en-US" dirty="0" smtClean="0"/>
              <a:t>tasks</a:t>
            </a:r>
          </a:p>
          <a:p>
            <a:r>
              <a:rPr lang="en-US" dirty="0" smtClean="0"/>
              <a:t>One </a:t>
            </a:r>
            <a:r>
              <a:rPr lang="en-US" dirty="0"/>
              <a:t>network for many </a:t>
            </a:r>
            <a:r>
              <a:rPr lang="en-US" dirty="0" smtClean="0"/>
              <a:t>computers</a:t>
            </a:r>
          </a:p>
          <a:p>
            <a:r>
              <a:rPr lang="en-US" dirty="0" smtClean="0"/>
              <a:t>One datacenter many applications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2998" y="54427"/>
            <a:ext cx="2875644" cy="191859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102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73" name="Chart 7"/>
          <p:cNvGraphicFramePr>
            <a:graphicFrameLocks/>
          </p:cNvGraphicFramePr>
          <p:nvPr/>
        </p:nvGraphicFramePr>
        <p:xfrm>
          <a:off x="158750" y="4737100"/>
          <a:ext cx="3048000" cy="208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23" r:id="rId3" imgW="3047748" imgH="2090755" progId="Excel.Chart.8">
                  <p:embed/>
                </p:oleObj>
              </mc:Choice>
              <mc:Fallback>
                <p:oleObj r:id="rId3" imgW="3047748" imgH="209075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4737100"/>
                        <a:ext cx="3048000" cy="208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4" name="Chart 5"/>
          <p:cNvGraphicFramePr>
            <a:graphicFrameLocks/>
          </p:cNvGraphicFramePr>
          <p:nvPr/>
        </p:nvGraphicFramePr>
        <p:xfrm>
          <a:off x="158750" y="950913"/>
          <a:ext cx="30480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24" r:id="rId5" imgW="3047748" imgH="2084660" progId="Excel.Chart.8">
                  <p:embed/>
                </p:oleObj>
              </mc:Choice>
              <mc:Fallback>
                <p:oleObj r:id="rId5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950913"/>
                        <a:ext cx="3048000" cy="208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5" name="Chart 6"/>
          <p:cNvGraphicFramePr>
            <a:graphicFrameLocks/>
          </p:cNvGraphicFramePr>
          <p:nvPr/>
        </p:nvGraphicFramePr>
        <p:xfrm>
          <a:off x="158750" y="2844800"/>
          <a:ext cx="30480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25" name="Chart" r:id="rId7" imgW="3047748" imgH="2084660" progId="Excel.Chart.8">
                  <p:embed/>
                </p:oleObj>
              </mc:Choice>
              <mc:Fallback>
                <p:oleObj name="Chart" r:id="rId7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2844800"/>
                        <a:ext cx="3048000" cy="208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90588" y="1673225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Data Rate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0588" y="3557588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Data Rate 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0588" y="5378450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Data Rate 3</a:t>
            </a:r>
          </a:p>
        </p:txBody>
      </p:sp>
      <p:sp>
        <p:nvSpPr>
          <p:cNvPr id="7987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Three Flows with Bursty Traffic</a:t>
            </a:r>
          </a:p>
        </p:txBody>
      </p:sp>
      <p:grpSp>
        <p:nvGrpSpPr>
          <p:cNvPr id="79880" name="Group 8"/>
          <p:cNvGrpSpPr>
            <a:grpSpLocks/>
          </p:cNvGrpSpPr>
          <p:nvPr/>
        </p:nvGrpSpPr>
        <p:grpSpPr bwMode="auto">
          <a:xfrm>
            <a:off x="4762500" y="3589338"/>
            <a:ext cx="3741738" cy="1558925"/>
            <a:chOff x="5029200" y="3589577"/>
            <a:chExt cx="2840743" cy="1559149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029200" y="5148726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029200" y="3589577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/>
          <p:cNvCxnSpPr/>
          <p:nvPr/>
        </p:nvCxnSpPr>
        <p:spPr>
          <a:xfrm>
            <a:off x="209550" y="4654550"/>
            <a:ext cx="3294063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09550" y="6540500"/>
            <a:ext cx="3294063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09550" y="2746375"/>
            <a:ext cx="3294063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75038" y="2555875"/>
            <a:ext cx="8683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475038" y="6356350"/>
            <a:ext cx="8683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75038" y="4468813"/>
            <a:ext cx="7921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519863" y="3589338"/>
            <a:ext cx="0" cy="15589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59550" y="4175125"/>
            <a:ext cx="15859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Capacity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752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7" name="Group 10"/>
          <p:cNvGrpSpPr>
            <a:grpSpLocks/>
          </p:cNvGrpSpPr>
          <p:nvPr/>
        </p:nvGrpSpPr>
        <p:grpSpPr bwMode="auto">
          <a:xfrm>
            <a:off x="209550" y="4135438"/>
            <a:ext cx="3294063" cy="519112"/>
            <a:chOff x="213360" y="2539282"/>
            <a:chExt cx="8829040" cy="518878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213360" y="2539282"/>
              <a:ext cx="8829040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13360" y="3058160"/>
              <a:ext cx="8829040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0898" name="Chart 7"/>
          <p:cNvGraphicFramePr>
            <a:graphicFrameLocks/>
          </p:cNvGraphicFramePr>
          <p:nvPr/>
        </p:nvGraphicFramePr>
        <p:xfrm>
          <a:off x="158750" y="4737100"/>
          <a:ext cx="3048000" cy="208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47" r:id="rId3" imgW="3047748" imgH="2090755" progId="Excel.Chart.8">
                  <p:embed/>
                </p:oleObj>
              </mc:Choice>
              <mc:Fallback>
                <p:oleObj r:id="rId3" imgW="3047748" imgH="209075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4737100"/>
                        <a:ext cx="3048000" cy="208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899" name="Chart 5"/>
          <p:cNvGraphicFramePr>
            <a:graphicFrameLocks/>
          </p:cNvGraphicFramePr>
          <p:nvPr/>
        </p:nvGraphicFramePr>
        <p:xfrm>
          <a:off x="158750" y="950913"/>
          <a:ext cx="30480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48" r:id="rId5" imgW="3047748" imgH="2084660" progId="Excel.Chart.8">
                  <p:embed/>
                </p:oleObj>
              </mc:Choice>
              <mc:Fallback>
                <p:oleObj r:id="rId5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950913"/>
                        <a:ext cx="3048000" cy="208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0" name="Chart 6"/>
          <p:cNvGraphicFramePr>
            <a:graphicFrameLocks/>
          </p:cNvGraphicFramePr>
          <p:nvPr/>
        </p:nvGraphicFramePr>
        <p:xfrm>
          <a:off x="158750" y="2844800"/>
          <a:ext cx="30480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49" name="Chart" r:id="rId7" imgW="3047748" imgH="2084660" progId="Excel.Chart.8">
                  <p:embed/>
                </p:oleObj>
              </mc:Choice>
              <mc:Fallback>
                <p:oleObj name="Chart" r:id="rId7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2844800"/>
                        <a:ext cx="3048000" cy="208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90588" y="1673225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Data Rate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0588" y="3557588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Data Rate 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0588" y="5378450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Data Rate 3</a:t>
            </a:r>
          </a:p>
        </p:txBody>
      </p:sp>
      <p:grpSp>
        <p:nvGrpSpPr>
          <p:cNvPr id="80904" name="Group 4"/>
          <p:cNvGrpSpPr>
            <a:grpSpLocks/>
          </p:cNvGrpSpPr>
          <p:nvPr/>
        </p:nvGrpSpPr>
        <p:grpSpPr bwMode="auto">
          <a:xfrm>
            <a:off x="4508500" y="3600450"/>
            <a:ext cx="4006850" cy="1558925"/>
            <a:chOff x="5029200" y="3589577"/>
            <a:chExt cx="2840743" cy="1559149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029200" y="5148726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029200" y="4629539"/>
              <a:ext cx="2840743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029200" y="4108765"/>
              <a:ext cx="2840743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029200" y="3589577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905" name="Title 2"/>
          <p:cNvSpPr>
            <a:spLocks noGrp="1"/>
          </p:cNvSpPr>
          <p:nvPr>
            <p:ph type="title"/>
          </p:nvPr>
        </p:nvSpPr>
        <p:spPr>
          <a:xfrm>
            <a:off x="304800" y="6096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When Each Flow Gets 1/3</a:t>
            </a:r>
            <a:r>
              <a:rPr lang="en-US" baseline="30000">
                <a:latin typeface="Arial" charset="0"/>
                <a:ea typeface="ＭＳ Ｐゴシック" charset="0"/>
                <a:cs typeface="ＭＳ Ｐゴシック" charset="0"/>
              </a:rPr>
              <a:t>rd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of Capacity</a:t>
            </a:r>
          </a:p>
        </p:txBody>
      </p:sp>
      <p:grpSp>
        <p:nvGrpSpPr>
          <p:cNvPr id="80906" name="Group 35"/>
          <p:cNvGrpSpPr>
            <a:grpSpLocks/>
          </p:cNvGrpSpPr>
          <p:nvPr/>
        </p:nvGrpSpPr>
        <p:grpSpPr bwMode="auto">
          <a:xfrm>
            <a:off x="209550" y="6022975"/>
            <a:ext cx="3294063" cy="517525"/>
            <a:chOff x="213360" y="2539282"/>
            <a:chExt cx="8829040" cy="518878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213360" y="2539282"/>
              <a:ext cx="8829040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213360" y="3058160"/>
              <a:ext cx="8829040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907" name="Group 38"/>
          <p:cNvGrpSpPr>
            <a:grpSpLocks/>
          </p:cNvGrpSpPr>
          <p:nvPr/>
        </p:nvGrpSpPr>
        <p:grpSpPr bwMode="auto">
          <a:xfrm>
            <a:off x="209550" y="2227263"/>
            <a:ext cx="3294063" cy="519112"/>
            <a:chOff x="213360" y="2539282"/>
            <a:chExt cx="8829040" cy="518878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213360" y="2539282"/>
              <a:ext cx="8829040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13360" y="3058160"/>
              <a:ext cx="8829040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3475038" y="2555875"/>
            <a:ext cx="7921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475038" y="6356350"/>
            <a:ext cx="9445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475038" y="4468813"/>
            <a:ext cx="7921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5227638" y="3606800"/>
            <a:ext cx="0" cy="52863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021388" y="4129088"/>
            <a:ext cx="0" cy="52863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829425" y="4630738"/>
            <a:ext cx="0" cy="5302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124200" y="1524000"/>
            <a:ext cx="54864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FF0000"/>
                </a:solidFill>
                <a:latin typeface="+mn-lt"/>
              </a:rPr>
              <a:t>Frequent Overloading</a:t>
            </a: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613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7" name="Group 9"/>
          <p:cNvGrpSpPr>
            <a:grpSpLocks/>
          </p:cNvGrpSpPr>
          <p:nvPr/>
        </p:nvGrpSpPr>
        <p:grpSpPr bwMode="auto">
          <a:xfrm>
            <a:off x="209550" y="3094038"/>
            <a:ext cx="3294063" cy="1560512"/>
            <a:chOff x="213360" y="1499011"/>
            <a:chExt cx="8829043" cy="1559149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213360" y="1499011"/>
              <a:ext cx="8829043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13360" y="3058160"/>
              <a:ext cx="8829043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73163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When Flows Share Total Capacity</a:t>
            </a:r>
          </a:p>
        </p:txBody>
      </p:sp>
      <p:graphicFrame>
        <p:nvGraphicFramePr>
          <p:cNvPr id="50179" name="Chart 13"/>
          <p:cNvGraphicFramePr>
            <a:graphicFrameLocks/>
          </p:cNvGraphicFramePr>
          <p:nvPr/>
        </p:nvGraphicFramePr>
        <p:xfrm>
          <a:off x="158750" y="2844800"/>
          <a:ext cx="30480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371" r:id="rId3" imgW="3047748" imgH="2084660" progId="Excel.Chart.8">
                  <p:embed/>
                </p:oleObj>
              </mc:Choice>
              <mc:Fallback>
                <p:oleObj r:id="rId3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2844800"/>
                        <a:ext cx="3048000" cy="208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09550" y="4787900"/>
            <a:ext cx="4057650" cy="1985963"/>
            <a:chOff x="209303" y="4788593"/>
            <a:chExt cx="4057897" cy="1985252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209303" y="6540566"/>
              <a:ext cx="3294264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0190" name="Chart 12"/>
            <p:cNvGraphicFramePr>
              <a:graphicFrameLocks/>
            </p:cNvGraphicFramePr>
            <p:nvPr/>
          </p:nvGraphicFramePr>
          <p:xfrm>
            <a:off x="158503" y="4737793"/>
            <a:ext cx="3048000" cy="20868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372" r:id="rId5" imgW="3047748" imgH="2090755" progId="Excel.Chart.8">
                    <p:embed/>
                  </p:oleObj>
                </mc:Choice>
                <mc:Fallback>
                  <p:oleObj r:id="rId5" imgW="3047748" imgH="2090755" progId="Excel.Char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503" y="4737793"/>
                          <a:ext cx="3048000" cy="20868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TextBox 24"/>
            <p:cNvSpPr txBox="1"/>
            <p:nvPr/>
          </p:nvSpPr>
          <p:spPr>
            <a:xfrm>
              <a:off x="3474990" y="6356481"/>
              <a:ext cx="792210" cy="3999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latin typeface="+mn-lt"/>
                </a:rPr>
                <a:t>Time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475038" y="4468813"/>
            <a:ext cx="8683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09550" y="1001713"/>
            <a:ext cx="4133850" cy="1984375"/>
            <a:chOff x="209302" y="1001055"/>
            <a:chExt cx="4134098" cy="1985252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09302" y="2746488"/>
              <a:ext cx="3294261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474986" y="2555904"/>
              <a:ext cx="868414" cy="4002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latin typeface="+mn-lt"/>
                </a:rPr>
                <a:t>Time</a:t>
              </a:r>
            </a:p>
          </p:txBody>
        </p:sp>
        <p:graphicFrame>
          <p:nvGraphicFramePr>
            <p:cNvPr id="50188" name="Chart 26"/>
            <p:cNvGraphicFramePr>
              <a:graphicFrameLocks/>
            </p:cNvGraphicFramePr>
            <p:nvPr/>
          </p:nvGraphicFramePr>
          <p:xfrm>
            <a:off x="158503" y="950255"/>
            <a:ext cx="3048000" cy="20868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373" name="Chart" r:id="rId7" imgW="3047748" imgH="2084660" progId="Excel.Chart.8">
                    <p:embed/>
                  </p:oleObj>
                </mc:Choice>
                <mc:Fallback>
                  <p:oleObj name="Chart" r:id="rId7" imgW="3047748" imgH="2084660" progId="Excel.Char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503" y="950255"/>
                          <a:ext cx="3048000" cy="20868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183" name="TextBox 27"/>
          <p:cNvSpPr txBox="1">
            <a:spLocks noChangeArrowheads="1"/>
          </p:cNvSpPr>
          <p:nvPr/>
        </p:nvSpPr>
        <p:spPr bwMode="auto">
          <a:xfrm>
            <a:off x="3830638" y="3154363"/>
            <a:ext cx="185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895600" y="3657600"/>
            <a:ext cx="54864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FF0000"/>
                </a:solidFill>
                <a:latin typeface="+mn-lt"/>
              </a:rPr>
              <a:t>No Overloading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876800"/>
            <a:ext cx="929640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0" dirty="0">
                <a:latin typeface="+mn-lt"/>
              </a:rPr>
              <a:t>Statistical multiplexing relies on the assumption </a:t>
            </a:r>
          </a:p>
          <a:p>
            <a:pPr algn="ctr">
              <a:defRPr/>
            </a:pPr>
            <a:r>
              <a:rPr lang="en-US" sz="2800" b="0" dirty="0">
                <a:latin typeface="+mn-lt"/>
              </a:rPr>
              <a:t>that not all flows burst at the same time.</a:t>
            </a:r>
            <a:r>
              <a:rPr lang="en-US" sz="2400" b="0" dirty="0">
                <a:latin typeface="+mn-lt"/>
              </a:rPr>
              <a:t/>
            </a:r>
            <a:br>
              <a:rPr lang="en-US" sz="2400" b="0" dirty="0">
                <a:latin typeface="+mn-lt"/>
              </a:rPr>
            </a:br>
            <a:endParaRPr lang="en-US" sz="2400" b="0" dirty="0">
              <a:latin typeface="+mn-lt"/>
            </a:endParaRPr>
          </a:p>
          <a:p>
            <a:pPr algn="ctr">
              <a:defRPr/>
            </a:pPr>
            <a:r>
              <a:rPr lang="en-US" sz="2800" dirty="0">
                <a:latin typeface="+mn-lt"/>
              </a:rPr>
              <a:t>Very similar to insurance, and has same failure case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663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L -5.55556E-7 -0.27615 " pathEditMode="relative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00104 0.27778 " pathEditMode="relative" ptsTypes="AA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21" name="Chart 7"/>
          <p:cNvGraphicFramePr>
            <a:graphicFrameLocks/>
          </p:cNvGraphicFramePr>
          <p:nvPr/>
        </p:nvGraphicFramePr>
        <p:xfrm>
          <a:off x="158750" y="4737100"/>
          <a:ext cx="3048000" cy="208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95" r:id="rId3" imgW="3047748" imgH="2090755" progId="Excel.Chart.8">
                  <p:embed/>
                </p:oleObj>
              </mc:Choice>
              <mc:Fallback>
                <p:oleObj r:id="rId3" imgW="3047748" imgH="209075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4737100"/>
                        <a:ext cx="3048000" cy="208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2" name="Chart 5"/>
          <p:cNvGraphicFramePr>
            <a:graphicFrameLocks/>
          </p:cNvGraphicFramePr>
          <p:nvPr/>
        </p:nvGraphicFramePr>
        <p:xfrm>
          <a:off x="158750" y="950913"/>
          <a:ext cx="30480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96" r:id="rId5" imgW="3047748" imgH="2084660" progId="Excel.Chart.8">
                  <p:embed/>
                </p:oleObj>
              </mc:Choice>
              <mc:Fallback>
                <p:oleObj r:id="rId5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950913"/>
                        <a:ext cx="3048000" cy="208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3" name="Chart 6"/>
          <p:cNvGraphicFramePr>
            <a:graphicFrameLocks/>
          </p:cNvGraphicFramePr>
          <p:nvPr/>
        </p:nvGraphicFramePr>
        <p:xfrm>
          <a:off x="158750" y="2844800"/>
          <a:ext cx="30480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97" name="Chart" r:id="rId7" imgW="3047748" imgH="2084660" progId="Excel.Chart.8">
                  <p:embed/>
                </p:oleObj>
              </mc:Choice>
              <mc:Fallback>
                <p:oleObj name="Chart" r:id="rId7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2844800"/>
                        <a:ext cx="3048000" cy="208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90588" y="1673225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Data Rate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0588" y="3557588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Data Rate 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0588" y="5378450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Data Rate 3</a:t>
            </a:r>
          </a:p>
        </p:txBody>
      </p:sp>
      <p:sp>
        <p:nvSpPr>
          <p:cNvPr id="8192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Three Flows with Bursty Traffic</a:t>
            </a:r>
          </a:p>
        </p:txBody>
      </p:sp>
      <p:grpSp>
        <p:nvGrpSpPr>
          <p:cNvPr id="81928" name="Group 8"/>
          <p:cNvGrpSpPr>
            <a:grpSpLocks/>
          </p:cNvGrpSpPr>
          <p:nvPr/>
        </p:nvGrpSpPr>
        <p:grpSpPr bwMode="auto">
          <a:xfrm>
            <a:off x="4762500" y="3589338"/>
            <a:ext cx="3741738" cy="1558925"/>
            <a:chOff x="5029200" y="3589577"/>
            <a:chExt cx="2840743" cy="1559149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029200" y="5148726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029200" y="3589577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/>
          <p:cNvCxnSpPr/>
          <p:nvPr/>
        </p:nvCxnSpPr>
        <p:spPr>
          <a:xfrm>
            <a:off x="209550" y="4654550"/>
            <a:ext cx="3294063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09550" y="6540500"/>
            <a:ext cx="3294063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09550" y="2746375"/>
            <a:ext cx="3294063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75038" y="2555875"/>
            <a:ext cx="8683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475038" y="6356350"/>
            <a:ext cx="8683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75038" y="4468813"/>
            <a:ext cx="7921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519863" y="3589338"/>
            <a:ext cx="0" cy="15589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59550" y="4175125"/>
            <a:ext cx="15859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Capacity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015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45" name="Chart 7"/>
          <p:cNvGraphicFramePr>
            <a:graphicFrameLocks/>
          </p:cNvGraphicFramePr>
          <p:nvPr/>
        </p:nvGraphicFramePr>
        <p:xfrm>
          <a:off x="-812800" y="4814888"/>
          <a:ext cx="30480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19" r:id="rId3" imgW="3047748" imgH="2084660" progId="Excel.Chart.8">
                  <p:embed/>
                </p:oleObj>
              </mc:Choice>
              <mc:Fallback>
                <p:oleObj r:id="rId3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812800" y="4814888"/>
                        <a:ext cx="3048000" cy="208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6" name="Chart 5"/>
          <p:cNvGraphicFramePr>
            <a:graphicFrameLocks/>
          </p:cNvGraphicFramePr>
          <p:nvPr/>
        </p:nvGraphicFramePr>
        <p:xfrm>
          <a:off x="1092200" y="939800"/>
          <a:ext cx="3048000" cy="208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20" r:id="rId5" imgW="3047748" imgH="2084660" progId="Excel.Chart.8">
                  <p:embed/>
                </p:oleObj>
              </mc:Choice>
              <mc:Fallback>
                <p:oleObj r:id="rId5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939800"/>
                        <a:ext cx="3048000" cy="208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7" name="Chart 6"/>
          <p:cNvGraphicFramePr>
            <a:graphicFrameLocks/>
          </p:cNvGraphicFramePr>
          <p:nvPr/>
        </p:nvGraphicFramePr>
        <p:xfrm>
          <a:off x="158750" y="2844800"/>
          <a:ext cx="30480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21" name="Chart" r:id="rId7" imgW="3047748" imgH="2084660" progId="Excel.Chart.8">
                  <p:embed/>
                </p:oleObj>
              </mc:Choice>
              <mc:Fallback>
                <p:oleObj name="Chart" r:id="rId7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2844800"/>
                        <a:ext cx="3048000" cy="208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90588" y="1673225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Data Rate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0588" y="3557588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Data Rate 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0588" y="5378450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Data Rate 3</a:t>
            </a:r>
          </a:p>
        </p:txBody>
      </p:sp>
      <p:sp>
        <p:nvSpPr>
          <p:cNvPr id="8295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Three Flows with Bursty Traffic</a:t>
            </a:r>
          </a:p>
        </p:txBody>
      </p:sp>
      <p:grpSp>
        <p:nvGrpSpPr>
          <p:cNvPr id="82952" name="Group 8"/>
          <p:cNvGrpSpPr>
            <a:grpSpLocks/>
          </p:cNvGrpSpPr>
          <p:nvPr/>
        </p:nvGrpSpPr>
        <p:grpSpPr bwMode="auto">
          <a:xfrm>
            <a:off x="4762500" y="3589338"/>
            <a:ext cx="3741738" cy="1558925"/>
            <a:chOff x="5029200" y="3589577"/>
            <a:chExt cx="2840743" cy="1559149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029200" y="5148726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029200" y="3589577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/>
          <p:cNvCxnSpPr/>
          <p:nvPr/>
        </p:nvCxnSpPr>
        <p:spPr>
          <a:xfrm>
            <a:off x="209550" y="4654550"/>
            <a:ext cx="3294063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09550" y="6629400"/>
            <a:ext cx="3294063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28600" y="2746375"/>
            <a:ext cx="3294063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75038" y="2555875"/>
            <a:ext cx="8683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475038" y="6356350"/>
            <a:ext cx="8683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75038" y="4468813"/>
            <a:ext cx="7921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519863" y="3589338"/>
            <a:ext cx="0" cy="15589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59550" y="4175125"/>
            <a:ext cx="15859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Capacity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910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1" name="Chart 7"/>
          <p:cNvGraphicFramePr>
            <a:graphicFrameLocks/>
          </p:cNvGraphicFramePr>
          <p:nvPr/>
        </p:nvGraphicFramePr>
        <p:xfrm>
          <a:off x="-965200" y="2159000"/>
          <a:ext cx="3048000" cy="208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43" r:id="rId3" imgW="3047748" imgH="2084660" progId="Excel.Chart.8">
                  <p:embed/>
                </p:oleObj>
              </mc:Choice>
              <mc:Fallback>
                <p:oleObj r:id="rId3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65200" y="2159000"/>
                        <a:ext cx="3048000" cy="208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2" name="Chart 5"/>
          <p:cNvGraphicFramePr>
            <a:graphicFrameLocks/>
          </p:cNvGraphicFramePr>
          <p:nvPr/>
        </p:nvGraphicFramePr>
        <p:xfrm>
          <a:off x="1092200" y="1473200"/>
          <a:ext cx="3048000" cy="208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44" r:id="rId5" imgW="3047748" imgH="2084660" progId="Excel.Chart.8">
                  <p:embed/>
                </p:oleObj>
              </mc:Choice>
              <mc:Fallback>
                <p:oleObj r:id="rId5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1473200"/>
                        <a:ext cx="3048000" cy="208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3" name="Chart 6"/>
          <p:cNvGraphicFramePr>
            <a:graphicFrameLocks/>
          </p:cNvGraphicFramePr>
          <p:nvPr/>
        </p:nvGraphicFramePr>
        <p:xfrm>
          <a:off x="158750" y="2844800"/>
          <a:ext cx="30480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45" name="Chart" r:id="rId7" imgW="3047748" imgH="2084660" progId="Excel.Chart.8">
                  <p:embed/>
                </p:oleObj>
              </mc:Choice>
              <mc:Fallback>
                <p:oleObj name="Chart" r:id="rId7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2844800"/>
                        <a:ext cx="3048000" cy="208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4800" y="1981200"/>
            <a:ext cx="40624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Data Rate 1+2+3 &gt;&gt; Capacity</a:t>
            </a:r>
          </a:p>
        </p:txBody>
      </p:sp>
      <p:sp>
        <p:nvSpPr>
          <p:cNvPr id="5120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Three Flows with Bursty Traffic</a:t>
            </a:r>
          </a:p>
        </p:txBody>
      </p:sp>
      <p:grpSp>
        <p:nvGrpSpPr>
          <p:cNvPr id="51206" name="Group 8"/>
          <p:cNvGrpSpPr>
            <a:grpSpLocks/>
          </p:cNvGrpSpPr>
          <p:nvPr/>
        </p:nvGrpSpPr>
        <p:grpSpPr bwMode="auto">
          <a:xfrm>
            <a:off x="4762500" y="3589338"/>
            <a:ext cx="3741738" cy="1558925"/>
            <a:chOff x="5029200" y="3589577"/>
            <a:chExt cx="2840743" cy="1559149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029200" y="5148726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029200" y="3589577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/>
          <p:cNvCxnSpPr/>
          <p:nvPr/>
        </p:nvCxnSpPr>
        <p:spPr>
          <a:xfrm>
            <a:off x="209550" y="4654550"/>
            <a:ext cx="3294063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75038" y="2555875"/>
            <a:ext cx="8683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75038" y="4468813"/>
            <a:ext cx="7921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519863" y="3589338"/>
            <a:ext cx="0" cy="15589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59550" y="4175125"/>
            <a:ext cx="15859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Capacity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971800" y="3124200"/>
            <a:ext cx="0" cy="14827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04800" y="3124200"/>
            <a:ext cx="3741738" cy="0"/>
          </a:xfrm>
          <a:prstGeom prst="line">
            <a:avLst/>
          </a:prstGeom>
          <a:ln w="38100" cmpd="sng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66800" y="5943600"/>
            <a:ext cx="6858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What do we do under overload?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062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81000"/>
            <a:ext cx="8991600" cy="1401763"/>
          </a:xfrm>
        </p:spPr>
        <p:txBody>
          <a:bodyPr lIns="91430" tIns="45716" rIns="91430" bIns="45716" anchor="t">
            <a:normAutofit fontScale="90000"/>
          </a:bodyPr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Internet is 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transforming everything</a:t>
            </a:r>
          </a:p>
        </p:txBody>
      </p:sp>
      <p:sp>
        <p:nvSpPr>
          <p:cNvPr id="1945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05000"/>
            <a:ext cx="8229600" cy="4572000"/>
          </a:xfrm>
        </p:spPr>
        <p:txBody>
          <a:bodyPr lIns="91430" tIns="45716" rIns="91430" bIns="45716">
            <a:normAutofit fontScale="92500" lnSpcReduction="10000"/>
          </a:bodyPr>
          <a:lstStyle/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way we do business</a:t>
            </a:r>
          </a:p>
          <a:p>
            <a:pPr lvl="1"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E-commerce, advertising, cloud-computing</a:t>
            </a:r>
          </a:p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way we have relationships</a:t>
            </a:r>
          </a:p>
          <a:p>
            <a:pPr lvl="1"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Facebook friends, E-mail, IM, virtual worlds</a:t>
            </a:r>
          </a:p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way we learn</a:t>
            </a:r>
          </a:p>
          <a:p>
            <a:pPr lvl="1"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Wikipedia, MOOCs, search engines</a:t>
            </a:r>
          </a:p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way we govern and view law</a:t>
            </a:r>
          </a:p>
          <a:p>
            <a:pPr lvl="1">
              <a:spcAft>
                <a:spcPts val="0"/>
              </a:spcAft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E-voting, censorship, copyright, cyber-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attacks</a:t>
            </a:r>
            <a:b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-4763">
              <a:spcAft>
                <a:spcPts val="0"/>
              </a:spcAft>
              <a:buFont typeface="Wingdings" charset="0"/>
              <a:buNone/>
              <a:defRPr/>
            </a:pPr>
            <a:r>
              <a:rPr lang="en-US" sz="26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Took the dissemination of information to the next level</a:t>
            </a:r>
            <a:endParaRPr lang="en-US" sz="2600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4487" lvl="1" indent="0">
              <a:buFont typeface="Wingdings" charset="0"/>
              <a:buNone/>
              <a:defRPr/>
            </a:pPr>
            <a:endParaRPr lang="en-US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5791200" y="990600"/>
            <a:ext cx="381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07847" y="1905001"/>
            <a:ext cx="3383153" cy="39011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0" y="1905000"/>
            <a:ext cx="3200400" cy="3835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5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5" name="Chart 7"/>
          <p:cNvGraphicFramePr>
            <a:graphicFrameLocks/>
          </p:cNvGraphicFramePr>
          <p:nvPr/>
        </p:nvGraphicFramePr>
        <p:xfrm>
          <a:off x="-965200" y="2159000"/>
          <a:ext cx="3048000" cy="208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79" name="Chart" r:id="rId3" imgW="3047748" imgH="2084660" progId="Excel.Chart.8">
                  <p:embed/>
                </p:oleObj>
              </mc:Choice>
              <mc:Fallback>
                <p:oleObj name="Chart" r:id="rId3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65200" y="2159000"/>
                        <a:ext cx="3048000" cy="208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6" name="Title 3"/>
          <p:cNvSpPr>
            <a:spLocks noGrp="1"/>
          </p:cNvSpPr>
          <p:nvPr>
            <p:ph type="title"/>
          </p:nvPr>
        </p:nvSpPr>
        <p:spPr>
          <a:xfrm>
            <a:off x="457200" y="122238"/>
            <a:ext cx="8305800" cy="117316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Statistical multiplexing: pipe view</a:t>
            </a:r>
          </a:p>
        </p:txBody>
      </p: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3295650" y="3657600"/>
            <a:ext cx="32766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3295650" y="4343400"/>
            <a:ext cx="32766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300538" y="4343400"/>
            <a:ext cx="1204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time </a:t>
            </a:r>
            <a:r>
              <a:rPr lang="en-US">
                <a:sym typeface="Wingdings" charset="0"/>
              </a:rPr>
              <a:t></a:t>
            </a:r>
            <a:endParaRPr lang="en-US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 rot="-5400000">
            <a:off x="2494756" y="3771107"/>
            <a:ext cx="896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BW </a:t>
            </a:r>
            <a:r>
              <a:rPr lang="en-US">
                <a:sym typeface="Wingdings" charset="0"/>
              </a:rPr>
              <a:t></a:t>
            </a:r>
            <a:endParaRPr lang="en-US"/>
          </a:p>
        </p:txBody>
      </p:sp>
      <p:sp>
        <p:nvSpPr>
          <p:cNvPr id="26" name="Rectangle 25"/>
          <p:cNvSpPr/>
          <p:nvPr/>
        </p:nvSpPr>
        <p:spPr bwMode="auto">
          <a:xfrm>
            <a:off x="3676650" y="36576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4057650" y="36576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 bwMode="auto">
          <a:xfrm>
            <a:off x="4438650" y="36576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473450" y="2667000"/>
            <a:ext cx="736600" cy="747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1800" b="0" dirty="0" err="1">
                <a:latin typeface="+mn-lt"/>
              </a:rPr>
              <a:t>pkt</a:t>
            </a:r>
            <a:r>
              <a:rPr lang="en-US" sz="1800" b="0" dirty="0">
                <a:latin typeface="+mn-lt"/>
              </a:rPr>
              <a:t> </a:t>
            </a:r>
            <a:r>
              <a:rPr lang="en-US" sz="1800" b="0" dirty="0" err="1">
                <a:latin typeface="+mn-lt"/>
              </a:rPr>
              <a:t>tx</a:t>
            </a:r>
            <a:r>
              <a:rPr lang="en-US" sz="1800" b="0" dirty="0">
                <a:latin typeface="+mn-lt"/>
              </a:rPr>
              <a:t> </a:t>
            </a:r>
            <a:br>
              <a:rPr lang="en-US" sz="1800" b="0" dirty="0">
                <a:latin typeface="+mn-lt"/>
              </a:rPr>
            </a:br>
            <a:r>
              <a:rPr lang="en-US" sz="1800" b="0" dirty="0">
                <a:latin typeface="+mn-lt"/>
              </a:rPr>
              <a:t>time</a:t>
            </a:r>
          </a:p>
        </p:txBody>
      </p:sp>
      <p:sp>
        <p:nvSpPr>
          <p:cNvPr id="31" name="Left Brace 30"/>
          <p:cNvSpPr>
            <a:spLocks/>
          </p:cNvSpPr>
          <p:nvPr/>
        </p:nvSpPr>
        <p:spPr bwMode="auto">
          <a:xfrm rot="5400000">
            <a:off x="3752850" y="3276600"/>
            <a:ext cx="228600" cy="3810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899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  <p:bldP spid="26" grpId="0" animBg="1"/>
      <p:bldP spid="27" grpId="0" animBg="1"/>
      <p:bldP spid="29" grpId="0" animBg="1"/>
      <p:bldP spid="30" grpId="0"/>
      <p:bldP spid="31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3"/>
          <p:cNvSpPr>
            <a:spLocks noGrp="1"/>
          </p:cNvSpPr>
          <p:nvPr>
            <p:ph type="title"/>
          </p:nvPr>
        </p:nvSpPr>
        <p:spPr>
          <a:xfrm>
            <a:off x="457200" y="122238"/>
            <a:ext cx="8305800" cy="117316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Statistical multiplexing: pipe view</a:t>
            </a:r>
          </a:p>
        </p:txBody>
      </p:sp>
      <p:sp>
        <p:nvSpPr>
          <p:cNvPr id="53250" name="Rectangle 15"/>
          <p:cNvSpPr>
            <a:spLocks noChangeArrowheads="1"/>
          </p:cNvSpPr>
          <p:nvPr/>
        </p:nvSpPr>
        <p:spPr bwMode="auto">
          <a:xfrm>
            <a:off x="4311650" y="40036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1" name="Rectangle 20"/>
          <p:cNvSpPr>
            <a:spLocks noChangeArrowheads="1"/>
          </p:cNvSpPr>
          <p:nvPr/>
        </p:nvSpPr>
        <p:spPr bwMode="auto">
          <a:xfrm>
            <a:off x="838200" y="21336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2" name="Rectangle 21"/>
          <p:cNvSpPr>
            <a:spLocks noChangeArrowheads="1"/>
          </p:cNvSpPr>
          <p:nvPr/>
        </p:nvSpPr>
        <p:spPr bwMode="auto">
          <a:xfrm>
            <a:off x="838200" y="57150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3253" name="Group 1"/>
          <p:cNvGrpSpPr>
            <a:grpSpLocks/>
          </p:cNvGrpSpPr>
          <p:nvPr/>
        </p:nvGrpSpPr>
        <p:grpSpPr bwMode="auto">
          <a:xfrm rot="1739168">
            <a:off x="1147763" y="3032125"/>
            <a:ext cx="3276600" cy="398463"/>
            <a:chOff x="2590800" y="5927120"/>
            <a:chExt cx="3276600" cy="397480"/>
          </a:xfrm>
        </p:grpSpPr>
        <p:cxnSp>
          <p:nvCxnSpPr>
            <p:cNvPr id="53259" name="Straight Connector 16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60" name="Straight Connector 17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Rectangle 28"/>
            <p:cNvSpPr/>
            <p:nvPr/>
          </p:nvSpPr>
          <p:spPr bwMode="auto">
            <a:xfrm>
              <a:off x="5152196" y="5927246"/>
              <a:ext cx="304800" cy="381643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4811724" y="5941606"/>
              <a:ext cx="304800" cy="381643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885184" y="5943116"/>
              <a:ext cx="304800" cy="381643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2893886" y="5942395"/>
              <a:ext cx="304800" cy="381644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 rot="20179596">
            <a:off x="1081626" y="4908984"/>
            <a:ext cx="3276600" cy="381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3" name="Straight Connector 32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Rectangle 35"/>
            <p:cNvSpPr/>
            <p:nvPr/>
          </p:nvSpPr>
          <p:spPr bwMode="auto">
            <a:xfrm>
              <a:off x="32766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55626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43434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4876800" y="4038600"/>
            <a:ext cx="3276600" cy="381000"/>
            <a:chOff x="2590800" y="5943600"/>
            <a:chExt cx="3276600" cy="381000"/>
          </a:xfrm>
        </p:grpSpPr>
        <p:cxnSp>
          <p:nvCxnSpPr>
            <p:cNvPr id="53257" name="Straight Connector 39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58" name="Straight Connector 40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8" name="Group 47"/>
          <p:cNvGrpSpPr/>
          <p:nvPr/>
        </p:nvGrpSpPr>
        <p:grpSpPr>
          <a:xfrm>
            <a:off x="4953000" y="4038600"/>
            <a:ext cx="3276600" cy="381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49" name="Straight Connector 48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276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3"/>
          <p:cNvSpPr>
            <a:spLocks noGrp="1"/>
          </p:cNvSpPr>
          <p:nvPr>
            <p:ph type="title"/>
          </p:nvPr>
        </p:nvSpPr>
        <p:spPr>
          <a:xfrm>
            <a:off x="457200" y="122238"/>
            <a:ext cx="8305800" cy="117316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Statistical multiplexing: pipe view</a:t>
            </a:r>
          </a:p>
        </p:txBody>
      </p:sp>
      <p:sp>
        <p:nvSpPr>
          <p:cNvPr id="54274" name="Rectangle 15"/>
          <p:cNvSpPr>
            <a:spLocks noChangeArrowheads="1"/>
          </p:cNvSpPr>
          <p:nvPr/>
        </p:nvSpPr>
        <p:spPr bwMode="auto">
          <a:xfrm>
            <a:off x="4311650" y="40036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5" name="Rectangle 20"/>
          <p:cNvSpPr>
            <a:spLocks noChangeArrowheads="1"/>
          </p:cNvSpPr>
          <p:nvPr/>
        </p:nvSpPr>
        <p:spPr bwMode="auto">
          <a:xfrm>
            <a:off x="838200" y="21336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6" name="Rectangle 21"/>
          <p:cNvSpPr>
            <a:spLocks noChangeArrowheads="1"/>
          </p:cNvSpPr>
          <p:nvPr/>
        </p:nvSpPr>
        <p:spPr bwMode="auto">
          <a:xfrm>
            <a:off x="838200" y="57150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277" name="Group 1"/>
          <p:cNvGrpSpPr>
            <a:grpSpLocks/>
          </p:cNvGrpSpPr>
          <p:nvPr/>
        </p:nvGrpSpPr>
        <p:grpSpPr bwMode="auto">
          <a:xfrm rot="1739168">
            <a:off x="1143000" y="3048000"/>
            <a:ext cx="3276600" cy="381000"/>
            <a:chOff x="2590800" y="5943600"/>
            <a:chExt cx="3276600" cy="381000"/>
          </a:xfrm>
        </p:grpSpPr>
        <p:cxnSp>
          <p:nvCxnSpPr>
            <p:cNvPr id="54288" name="Straight Connector 16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89" name="Straight Connector 17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2"/>
          <p:cNvGrpSpPr/>
          <p:nvPr/>
        </p:nvGrpSpPr>
        <p:grpSpPr>
          <a:xfrm rot="20179596">
            <a:off x="1081626" y="4908984"/>
            <a:ext cx="3276600" cy="381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3" name="Straight Connector 32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4279" name="Group 38"/>
          <p:cNvGrpSpPr>
            <a:grpSpLocks/>
          </p:cNvGrpSpPr>
          <p:nvPr/>
        </p:nvGrpSpPr>
        <p:grpSpPr bwMode="auto">
          <a:xfrm>
            <a:off x="4919663" y="4022725"/>
            <a:ext cx="3276600" cy="396875"/>
            <a:chOff x="2590800" y="5927120"/>
            <a:chExt cx="3276600" cy="397480"/>
          </a:xfrm>
        </p:grpSpPr>
        <p:cxnSp>
          <p:nvCxnSpPr>
            <p:cNvPr id="54282" name="Straight Connector 39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83" name="Straight Connector 40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" name="Rectangle 41"/>
            <p:cNvSpPr/>
            <p:nvPr/>
          </p:nvSpPr>
          <p:spPr bwMode="auto">
            <a:xfrm>
              <a:off x="5153025" y="5927120"/>
              <a:ext cx="304800" cy="381581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4813300" y="5941430"/>
              <a:ext cx="304800" cy="381581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886200" y="5943019"/>
              <a:ext cx="304800" cy="381581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2895600" y="5943019"/>
              <a:ext cx="304800" cy="381581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953000" y="4038600"/>
            <a:ext cx="3276600" cy="381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49" name="Straight Connector 48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1" name="Rectangle 50"/>
            <p:cNvSpPr/>
            <p:nvPr/>
          </p:nvSpPr>
          <p:spPr bwMode="auto">
            <a:xfrm>
              <a:off x="32766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55626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43434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5181600" y="2667000"/>
            <a:ext cx="3124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No 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Overload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183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3"/>
          <p:cNvSpPr>
            <a:spLocks noGrp="1"/>
          </p:cNvSpPr>
          <p:nvPr>
            <p:ph type="title"/>
          </p:nvPr>
        </p:nvSpPr>
        <p:spPr>
          <a:xfrm>
            <a:off x="457200" y="122238"/>
            <a:ext cx="8305800" cy="117316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Statistical multiplexing: pipe view</a:t>
            </a:r>
          </a:p>
        </p:txBody>
      </p:sp>
      <p:sp>
        <p:nvSpPr>
          <p:cNvPr id="55298" name="Rectangle 15"/>
          <p:cNvSpPr>
            <a:spLocks noChangeArrowheads="1"/>
          </p:cNvSpPr>
          <p:nvPr/>
        </p:nvSpPr>
        <p:spPr bwMode="auto">
          <a:xfrm>
            <a:off x="4311650" y="40036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299" name="Rectangle 20"/>
          <p:cNvSpPr>
            <a:spLocks noChangeArrowheads="1"/>
          </p:cNvSpPr>
          <p:nvPr/>
        </p:nvSpPr>
        <p:spPr bwMode="auto">
          <a:xfrm>
            <a:off x="838200" y="21336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0" name="Rectangle 21"/>
          <p:cNvSpPr>
            <a:spLocks noChangeArrowheads="1"/>
          </p:cNvSpPr>
          <p:nvPr/>
        </p:nvSpPr>
        <p:spPr bwMode="auto">
          <a:xfrm>
            <a:off x="838200" y="57150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5301" name="Group 1"/>
          <p:cNvGrpSpPr>
            <a:grpSpLocks/>
          </p:cNvGrpSpPr>
          <p:nvPr/>
        </p:nvGrpSpPr>
        <p:grpSpPr bwMode="auto">
          <a:xfrm rot="1739168">
            <a:off x="1141413" y="3040063"/>
            <a:ext cx="3276600" cy="403225"/>
            <a:chOff x="2590800" y="5936044"/>
            <a:chExt cx="3276600" cy="403532"/>
          </a:xfrm>
        </p:grpSpPr>
        <p:cxnSp>
          <p:nvCxnSpPr>
            <p:cNvPr id="55312" name="Straight Connector 16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313" name="Straight Connector 17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Rectangle 28"/>
            <p:cNvSpPr/>
            <p:nvPr/>
          </p:nvSpPr>
          <p:spPr bwMode="auto">
            <a:xfrm>
              <a:off x="5518225" y="5957993"/>
              <a:ext cx="304800" cy="381290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5244407" y="5935445"/>
              <a:ext cx="304800" cy="381290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953338" y="5953807"/>
              <a:ext cx="304800" cy="381290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2894825" y="5943128"/>
              <a:ext cx="304800" cy="381290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 rot="20179596">
            <a:off x="1084207" y="4908444"/>
            <a:ext cx="3276600" cy="393881"/>
            <a:chOff x="2590800" y="5105400"/>
            <a:chExt cx="3276600" cy="393881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3" name="Straight Connector 32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Rectangle 35"/>
            <p:cNvSpPr/>
            <p:nvPr/>
          </p:nvSpPr>
          <p:spPr bwMode="auto">
            <a:xfrm>
              <a:off x="32766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55626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5247606" y="5118281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4648200" y="54864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Transient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Overload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48200" y="58928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>
                <a:latin typeface="+mn-lt"/>
              </a:rPr>
              <a:t>Not </a:t>
            </a:r>
            <a:r>
              <a:rPr lang="en-US" sz="3200" b="0" dirty="0" smtClean="0">
                <a:latin typeface="+mn-lt"/>
              </a:rPr>
              <a:t>such a </a:t>
            </a:r>
            <a:r>
              <a:rPr lang="en-US" sz="3200" b="0" dirty="0">
                <a:latin typeface="+mn-lt"/>
              </a:rPr>
              <a:t>rare </a:t>
            </a:r>
            <a:r>
              <a:rPr lang="en-US" sz="3200" b="0" dirty="0" smtClean="0">
                <a:latin typeface="+mn-lt"/>
              </a:rPr>
              <a:t>event</a:t>
            </a:r>
            <a:endParaRPr lang="en-US" sz="3200" b="0" dirty="0">
              <a:latin typeface="+mn-lt"/>
            </a:endParaRP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4343400" y="2971800"/>
            <a:ext cx="381000" cy="838200"/>
            <a:chOff x="6096000" y="3962400"/>
            <a:chExt cx="381000" cy="838200"/>
          </a:xfrm>
        </p:grpSpPr>
        <p:cxnSp>
          <p:nvCxnSpPr>
            <p:cNvPr id="55309" name="Straight Connector 5"/>
            <p:cNvCxnSpPr>
              <a:cxnSpLocks noChangeShapeType="1"/>
            </p:cNvCxnSpPr>
            <p:nvPr/>
          </p:nvCxnSpPr>
          <p:spPr bwMode="auto">
            <a:xfrm>
              <a:off x="6096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310" name="Straight Connector 67"/>
            <p:cNvCxnSpPr>
              <a:cxnSpLocks noChangeShapeType="1"/>
            </p:cNvCxnSpPr>
            <p:nvPr/>
          </p:nvCxnSpPr>
          <p:spPr bwMode="auto">
            <a:xfrm>
              <a:off x="6477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311" name="Straight Connector 7"/>
            <p:cNvCxnSpPr>
              <a:cxnSpLocks noChangeShapeType="1"/>
            </p:cNvCxnSpPr>
            <p:nvPr/>
          </p:nvCxnSpPr>
          <p:spPr bwMode="auto">
            <a:xfrm>
              <a:off x="6096000" y="4800600"/>
              <a:ext cx="3810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294313" y="3008744"/>
            <a:ext cx="23394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/>
              <a:t>Queue overload</a:t>
            </a:r>
          </a:p>
          <a:p>
            <a:pPr eaLnBrk="1" hangingPunct="1"/>
            <a:r>
              <a:rPr lang="en-US" dirty="0" smtClean="0"/>
              <a:t>into Buffer</a:t>
            </a:r>
            <a:endParaRPr lang="en-US" dirty="0"/>
          </a:p>
        </p:txBody>
      </p:sp>
      <p:cxnSp>
        <p:nvCxnSpPr>
          <p:cNvPr id="12" name="Straight Arrow Connector 11"/>
          <p:cNvCxnSpPr>
            <a:cxnSpLocks noChangeShapeType="1"/>
            <a:stCxn id="10" idx="1"/>
          </p:cNvCxnSpPr>
          <p:nvPr/>
        </p:nvCxnSpPr>
        <p:spPr bwMode="auto">
          <a:xfrm flipH="1">
            <a:off x="4800601" y="3362687"/>
            <a:ext cx="493712" cy="6550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9" name="Group 68"/>
          <p:cNvGrpSpPr/>
          <p:nvPr/>
        </p:nvGrpSpPr>
        <p:grpSpPr>
          <a:xfrm>
            <a:off x="4953000" y="4038600"/>
            <a:ext cx="3276600" cy="381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70" name="Straight Connector 69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630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35" grpId="0"/>
      <p:bldP spid="10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3"/>
          <p:cNvSpPr>
            <a:spLocks noGrp="1"/>
          </p:cNvSpPr>
          <p:nvPr>
            <p:ph type="title"/>
          </p:nvPr>
        </p:nvSpPr>
        <p:spPr>
          <a:xfrm>
            <a:off x="457200" y="122238"/>
            <a:ext cx="8305800" cy="117316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Statistical multiplexing: pipe view</a:t>
            </a:r>
          </a:p>
        </p:txBody>
      </p:sp>
      <p:sp>
        <p:nvSpPr>
          <p:cNvPr id="56322" name="Rectangle 15"/>
          <p:cNvSpPr>
            <a:spLocks noChangeArrowheads="1"/>
          </p:cNvSpPr>
          <p:nvPr/>
        </p:nvSpPr>
        <p:spPr bwMode="auto">
          <a:xfrm>
            <a:off x="4311650" y="40036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3" name="Rectangle 20"/>
          <p:cNvSpPr>
            <a:spLocks noChangeArrowheads="1"/>
          </p:cNvSpPr>
          <p:nvPr/>
        </p:nvSpPr>
        <p:spPr bwMode="auto">
          <a:xfrm>
            <a:off x="838200" y="21336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4" name="Rectangle 21"/>
          <p:cNvSpPr>
            <a:spLocks noChangeArrowheads="1"/>
          </p:cNvSpPr>
          <p:nvPr/>
        </p:nvSpPr>
        <p:spPr bwMode="auto">
          <a:xfrm>
            <a:off x="838200" y="57150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6325" name="Group 1"/>
          <p:cNvGrpSpPr>
            <a:grpSpLocks/>
          </p:cNvGrpSpPr>
          <p:nvPr/>
        </p:nvGrpSpPr>
        <p:grpSpPr bwMode="auto">
          <a:xfrm rot="1739168">
            <a:off x="1141413" y="3036888"/>
            <a:ext cx="3276600" cy="406400"/>
            <a:chOff x="2590800" y="5932228"/>
            <a:chExt cx="3276600" cy="407348"/>
          </a:xfrm>
        </p:grpSpPr>
        <p:cxnSp>
          <p:nvCxnSpPr>
            <p:cNvPr id="56337" name="Straight Connector 16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38" name="Straight Connector 17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Rectangle 28"/>
            <p:cNvSpPr/>
            <p:nvPr/>
          </p:nvSpPr>
          <p:spPr bwMode="auto">
            <a:xfrm>
              <a:off x="5517991" y="5959457"/>
              <a:ext cx="304800" cy="380297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4464432" y="5931458"/>
              <a:ext cx="304800" cy="380298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334263" y="5947932"/>
              <a:ext cx="304800" cy="381889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 rot="20179596">
            <a:off x="1080453" y="4903429"/>
            <a:ext cx="3276600" cy="386802"/>
            <a:chOff x="2590800" y="5099598"/>
            <a:chExt cx="3276600" cy="386802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3" name="Straight Connector 32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Rectangle 35"/>
            <p:cNvSpPr/>
            <p:nvPr/>
          </p:nvSpPr>
          <p:spPr bwMode="auto">
            <a:xfrm>
              <a:off x="3841375" y="5099598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55626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4648200" y="54864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Transient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Overload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48200" y="58928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>
                <a:latin typeface="+mn-lt"/>
              </a:rPr>
              <a:t>Not </a:t>
            </a:r>
            <a:r>
              <a:rPr lang="en-US" sz="3200" b="0" dirty="0" smtClean="0">
                <a:latin typeface="+mn-lt"/>
              </a:rPr>
              <a:t>such a </a:t>
            </a:r>
            <a:r>
              <a:rPr lang="en-US" sz="3200" b="0" dirty="0">
                <a:latin typeface="+mn-lt"/>
              </a:rPr>
              <a:t>rare </a:t>
            </a:r>
            <a:r>
              <a:rPr lang="en-US" sz="3200" b="0" dirty="0" smtClean="0">
                <a:latin typeface="+mn-lt"/>
              </a:rPr>
              <a:t>event</a:t>
            </a:r>
            <a:endParaRPr lang="en-US" sz="3200" b="0" dirty="0">
              <a:latin typeface="+mn-lt"/>
            </a:endParaRPr>
          </a:p>
        </p:txBody>
      </p:sp>
      <p:sp>
        <p:nvSpPr>
          <p:cNvPr id="67" name="Rectangle 66"/>
          <p:cNvSpPr/>
          <p:nvPr/>
        </p:nvSpPr>
        <p:spPr bwMode="auto">
          <a:xfrm rot="5400000">
            <a:off x="4381500" y="3467100"/>
            <a:ext cx="304800" cy="381000"/>
          </a:xfrm>
          <a:prstGeom prst="rect">
            <a:avLst/>
          </a:prstGeom>
          <a:solidFill>
            <a:srgbClr val="CCFFFF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56330" name="Group 8"/>
          <p:cNvGrpSpPr>
            <a:grpSpLocks/>
          </p:cNvGrpSpPr>
          <p:nvPr/>
        </p:nvGrpSpPr>
        <p:grpSpPr bwMode="auto">
          <a:xfrm>
            <a:off x="4343400" y="2971800"/>
            <a:ext cx="381000" cy="838200"/>
            <a:chOff x="6096000" y="3962400"/>
            <a:chExt cx="381000" cy="838200"/>
          </a:xfrm>
        </p:grpSpPr>
        <p:cxnSp>
          <p:nvCxnSpPr>
            <p:cNvPr id="56334" name="Straight Connector 5"/>
            <p:cNvCxnSpPr>
              <a:cxnSpLocks noChangeShapeType="1"/>
            </p:cNvCxnSpPr>
            <p:nvPr/>
          </p:nvCxnSpPr>
          <p:spPr bwMode="auto">
            <a:xfrm>
              <a:off x="6096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35" name="Straight Connector 67"/>
            <p:cNvCxnSpPr>
              <a:cxnSpLocks noChangeShapeType="1"/>
            </p:cNvCxnSpPr>
            <p:nvPr/>
          </p:nvCxnSpPr>
          <p:spPr bwMode="auto">
            <a:xfrm>
              <a:off x="6477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36" name="Straight Connector 7"/>
            <p:cNvCxnSpPr>
              <a:cxnSpLocks noChangeShapeType="1"/>
            </p:cNvCxnSpPr>
            <p:nvPr/>
          </p:nvCxnSpPr>
          <p:spPr bwMode="auto">
            <a:xfrm>
              <a:off x="6096000" y="4800600"/>
              <a:ext cx="3810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0" name="Group 29"/>
          <p:cNvGrpSpPr/>
          <p:nvPr/>
        </p:nvGrpSpPr>
        <p:grpSpPr>
          <a:xfrm>
            <a:off x="4953000" y="4038600"/>
            <a:ext cx="3276600" cy="381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1" name="Straight Connector 30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Rectangle 40"/>
            <p:cNvSpPr/>
            <p:nvPr/>
          </p:nvSpPr>
          <p:spPr bwMode="auto">
            <a:xfrm>
              <a:off x="25908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294313" y="3008744"/>
            <a:ext cx="23394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/>
              <a:t>Queue overload</a:t>
            </a:r>
          </a:p>
          <a:p>
            <a:pPr eaLnBrk="1" hangingPunct="1"/>
            <a:r>
              <a:rPr lang="en-US" dirty="0" smtClean="0"/>
              <a:t>into Buffer</a:t>
            </a:r>
            <a:endParaRPr lang="en-US" dirty="0"/>
          </a:p>
        </p:txBody>
      </p:sp>
      <p:cxnSp>
        <p:nvCxnSpPr>
          <p:cNvPr id="40" name="Straight Arrow Connector 39"/>
          <p:cNvCxnSpPr>
            <a:cxnSpLocks noChangeShapeType="1"/>
            <a:stCxn id="38" idx="1"/>
          </p:cNvCxnSpPr>
          <p:nvPr/>
        </p:nvCxnSpPr>
        <p:spPr bwMode="auto">
          <a:xfrm flipH="1">
            <a:off x="4800601" y="3362687"/>
            <a:ext cx="493712" cy="6550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414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3"/>
          <p:cNvSpPr>
            <a:spLocks noGrp="1"/>
          </p:cNvSpPr>
          <p:nvPr>
            <p:ph type="title"/>
          </p:nvPr>
        </p:nvSpPr>
        <p:spPr>
          <a:xfrm>
            <a:off x="457200" y="122238"/>
            <a:ext cx="8305800" cy="117316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Statistical multiplexing: pipe view</a:t>
            </a:r>
          </a:p>
        </p:txBody>
      </p:sp>
      <p:sp>
        <p:nvSpPr>
          <p:cNvPr id="57346" name="Rectangle 15"/>
          <p:cNvSpPr>
            <a:spLocks noChangeArrowheads="1"/>
          </p:cNvSpPr>
          <p:nvPr/>
        </p:nvSpPr>
        <p:spPr bwMode="auto">
          <a:xfrm>
            <a:off x="4311650" y="40036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7" name="Rectangle 20"/>
          <p:cNvSpPr>
            <a:spLocks noChangeArrowheads="1"/>
          </p:cNvSpPr>
          <p:nvPr/>
        </p:nvSpPr>
        <p:spPr bwMode="auto">
          <a:xfrm>
            <a:off x="838200" y="21336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8" name="Rectangle 21"/>
          <p:cNvSpPr>
            <a:spLocks noChangeArrowheads="1"/>
          </p:cNvSpPr>
          <p:nvPr/>
        </p:nvSpPr>
        <p:spPr bwMode="auto">
          <a:xfrm>
            <a:off x="838200" y="57150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7349" name="Group 1"/>
          <p:cNvGrpSpPr>
            <a:grpSpLocks/>
          </p:cNvGrpSpPr>
          <p:nvPr/>
        </p:nvGrpSpPr>
        <p:grpSpPr bwMode="auto">
          <a:xfrm rot="1739168">
            <a:off x="1149350" y="3022600"/>
            <a:ext cx="3276600" cy="407988"/>
            <a:chOff x="2590800" y="5916892"/>
            <a:chExt cx="3276600" cy="407708"/>
          </a:xfrm>
        </p:grpSpPr>
        <p:cxnSp>
          <p:nvCxnSpPr>
            <p:cNvPr id="57363" name="Straight Connector 16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364" name="Straight Connector 17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" name="Rectangle 27"/>
            <p:cNvSpPr/>
            <p:nvPr/>
          </p:nvSpPr>
          <p:spPr bwMode="auto">
            <a:xfrm>
              <a:off x="4988050" y="5930926"/>
              <a:ext cx="304800" cy="380739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4020359" y="5917135"/>
              <a:ext cx="304800" cy="380739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 rot="20179596">
            <a:off x="1080838" y="4905289"/>
            <a:ext cx="3276600" cy="384861"/>
            <a:chOff x="2590800" y="5101539"/>
            <a:chExt cx="3276600" cy="384861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3" name="Straight Connector 32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Rectangle 35"/>
            <p:cNvSpPr/>
            <p:nvPr/>
          </p:nvSpPr>
          <p:spPr bwMode="auto">
            <a:xfrm>
              <a:off x="4450310" y="5101539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4648200" y="54864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Transient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Overload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48200" y="58928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>
                <a:latin typeface="+mn-lt"/>
              </a:rPr>
              <a:t>Not </a:t>
            </a:r>
            <a:r>
              <a:rPr lang="en-US" sz="3200" b="0" dirty="0" smtClean="0">
                <a:latin typeface="+mn-lt"/>
              </a:rPr>
              <a:t>such a </a:t>
            </a:r>
            <a:r>
              <a:rPr lang="en-US" sz="3200" b="0" dirty="0">
                <a:latin typeface="+mn-lt"/>
              </a:rPr>
              <a:t>rare </a:t>
            </a:r>
            <a:r>
              <a:rPr lang="en-US" sz="3200" b="0" dirty="0" smtClean="0">
                <a:latin typeface="+mn-lt"/>
              </a:rPr>
              <a:t>event</a:t>
            </a:r>
            <a:endParaRPr lang="en-US" sz="3200" b="0" dirty="0">
              <a:latin typeface="+mn-lt"/>
            </a:endParaRPr>
          </a:p>
        </p:txBody>
      </p:sp>
      <p:sp>
        <p:nvSpPr>
          <p:cNvPr id="67" name="Rectangle 66"/>
          <p:cNvSpPr/>
          <p:nvPr/>
        </p:nvSpPr>
        <p:spPr bwMode="auto">
          <a:xfrm rot="5400000">
            <a:off x="4381500" y="3467100"/>
            <a:ext cx="304800" cy="381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57354" name="Group 8"/>
          <p:cNvGrpSpPr>
            <a:grpSpLocks/>
          </p:cNvGrpSpPr>
          <p:nvPr/>
        </p:nvGrpSpPr>
        <p:grpSpPr bwMode="auto">
          <a:xfrm>
            <a:off x="4343400" y="2971800"/>
            <a:ext cx="381000" cy="838200"/>
            <a:chOff x="6096000" y="3962400"/>
            <a:chExt cx="381000" cy="838200"/>
          </a:xfrm>
        </p:grpSpPr>
        <p:cxnSp>
          <p:nvCxnSpPr>
            <p:cNvPr id="57360" name="Straight Connector 5"/>
            <p:cNvCxnSpPr>
              <a:cxnSpLocks noChangeShapeType="1"/>
            </p:cNvCxnSpPr>
            <p:nvPr/>
          </p:nvCxnSpPr>
          <p:spPr bwMode="auto">
            <a:xfrm>
              <a:off x="6096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361" name="Straight Connector 67"/>
            <p:cNvCxnSpPr>
              <a:cxnSpLocks noChangeShapeType="1"/>
            </p:cNvCxnSpPr>
            <p:nvPr/>
          </p:nvCxnSpPr>
          <p:spPr bwMode="auto">
            <a:xfrm>
              <a:off x="6477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362" name="Straight Connector 7"/>
            <p:cNvCxnSpPr>
              <a:cxnSpLocks noChangeShapeType="1"/>
            </p:cNvCxnSpPr>
            <p:nvPr/>
          </p:nvCxnSpPr>
          <p:spPr bwMode="auto">
            <a:xfrm>
              <a:off x="6096000" y="4800600"/>
              <a:ext cx="3810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0" name="Group 29"/>
          <p:cNvGrpSpPr/>
          <p:nvPr/>
        </p:nvGrpSpPr>
        <p:grpSpPr>
          <a:xfrm>
            <a:off x="4953000" y="4038600"/>
            <a:ext cx="3276600" cy="381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1" name="Straight Connector 30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Rectangle 40"/>
            <p:cNvSpPr/>
            <p:nvPr/>
          </p:nvSpPr>
          <p:spPr bwMode="auto">
            <a:xfrm>
              <a:off x="2590800" y="5105400"/>
              <a:ext cx="304800" cy="381000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8" name="Rectangle 37"/>
          <p:cNvSpPr/>
          <p:nvPr/>
        </p:nvSpPr>
        <p:spPr bwMode="auto">
          <a:xfrm>
            <a:off x="5257800" y="4038600"/>
            <a:ext cx="304800" cy="381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 bwMode="auto">
          <a:xfrm rot="5400000">
            <a:off x="4381500" y="3162300"/>
            <a:ext cx="304800" cy="381000"/>
          </a:xfrm>
          <a:prstGeom prst="rect">
            <a:avLst/>
          </a:prstGeom>
          <a:solidFill>
            <a:srgbClr val="CCFFFF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294313" y="3008744"/>
            <a:ext cx="23394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/>
              <a:t>Queue overload</a:t>
            </a:r>
          </a:p>
          <a:p>
            <a:pPr eaLnBrk="1" hangingPunct="1"/>
            <a:r>
              <a:rPr lang="en-US" dirty="0" smtClean="0"/>
              <a:t>into Buffer</a:t>
            </a:r>
            <a:endParaRPr lang="en-US" dirty="0"/>
          </a:p>
        </p:txBody>
      </p:sp>
      <p:cxnSp>
        <p:nvCxnSpPr>
          <p:cNvPr id="42" name="Straight Arrow Connector 41"/>
          <p:cNvCxnSpPr>
            <a:cxnSpLocks noChangeShapeType="1"/>
            <a:stCxn id="37" idx="1"/>
          </p:cNvCxnSpPr>
          <p:nvPr/>
        </p:nvCxnSpPr>
        <p:spPr bwMode="auto">
          <a:xfrm flipH="1">
            <a:off x="4800601" y="3362687"/>
            <a:ext cx="493712" cy="6550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799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3"/>
          <p:cNvSpPr>
            <a:spLocks noGrp="1"/>
          </p:cNvSpPr>
          <p:nvPr>
            <p:ph type="title"/>
          </p:nvPr>
        </p:nvSpPr>
        <p:spPr>
          <a:xfrm>
            <a:off x="457200" y="122238"/>
            <a:ext cx="8305800" cy="117316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Statistical multiplexing: pipe view</a:t>
            </a:r>
          </a:p>
        </p:txBody>
      </p:sp>
      <p:sp>
        <p:nvSpPr>
          <p:cNvPr id="58370" name="Rectangle 15"/>
          <p:cNvSpPr>
            <a:spLocks noChangeArrowheads="1"/>
          </p:cNvSpPr>
          <p:nvPr/>
        </p:nvSpPr>
        <p:spPr bwMode="auto">
          <a:xfrm>
            <a:off x="4311650" y="40036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1" name="Rectangle 20"/>
          <p:cNvSpPr>
            <a:spLocks noChangeArrowheads="1"/>
          </p:cNvSpPr>
          <p:nvPr/>
        </p:nvSpPr>
        <p:spPr bwMode="auto">
          <a:xfrm>
            <a:off x="838200" y="21336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2" name="Rectangle 21"/>
          <p:cNvSpPr>
            <a:spLocks noChangeArrowheads="1"/>
          </p:cNvSpPr>
          <p:nvPr/>
        </p:nvSpPr>
        <p:spPr bwMode="auto">
          <a:xfrm>
            <a:off x="838200" y="57150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8373" name="Group 1"/>
          <p:cNvGrpSpPr>
            <a:grpSpLocks/>
          </p:cNvGrpSpPr>
          <p:nvPr/>
        </p:nvGrpSpPr>
        <p:grpSpPr bwMode="auto">
          <a:xfrm rot="1739168">
            <a:off x="1147763" y="3030538"/>
            <a:ext cx="3276600" cy="400050"/>
            <a:chOff x="2590800" y="5924235"/>
            <a:chExt cx="3276600" cy="400365"/>
          </a:xfrm>
        </p:grpSpPr>
        <p:cxnSp>
          <p:nvCxnSpPr>
            <p:cNvPr id="58387" name="Straight Connector 16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88" name="Straight Connector 17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" name="Rectangle 27"/>
            <p:cNvSpPr/>
            <p:nvPr/>
          </p:nvSpPr>
          <p:spPr bwMode="auto">
            <a:xfrm>
              <a:off x="5156363" y="5923640"/>
              <a:ext cx="304800" cy="381300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4294026" y="5940300"/>
              <a:ext cx="304800" cy="379711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 rot="20179596">
            <a:off x="1081709" y="4908968"/>
            <a:ext cx="3276600" cy="381479"/>
            <a:chOff x="2590800" y="5105400"/>
            <a:chExt cx="3276600" cy="381479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3" name="Straight Connector 32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Rectangle 35"/>
            <p:cNvSpPr/>
            <p:nvPr/>
          </p:nvSpPr>
          <p:spPr bwMode="auto">
            <a:xfrm>
              <a:off x="4614812" y="5105879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4648200" y="54864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Transient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Overload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48200" y="58928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>
                <a:latin typeface="+mn-lt"/>
              </a:rPr>
              <a:t>Not </a:t>
            </a:r>
            <a:r>
              <a:rPr lang="en-US" sz="3200" b="0" dirty="0" smtClean="0">
                <a:latin typeface="+mn-lt"/>
              </a:rPr>
              <a:t>such a </a:t>
            </a:r>
            <a:r>
              <a:rPr lang="en-US" sz="3200" b="0" dirty="0">
                <a:latin typeface="+mn-lt"/>
              </a:rPr>
              <a:t>rare </a:t>
            </a:r>
            <a:r>
              <a:rPr lang="en-US" sz="3200" b="0" dirty="0" smtClean="0">
                <a:latin typeface="+mn-lt"/>
              </a:rPr>
              <a:t>event</a:t>
            </a:r>
            <a:endParaRPr lang="en-US" sz="3200" b="0" dirty="0">
              <a:latin typeface="+mn-lt"/>
            </a:endParaRPr>
          </a:p>
        </p:txBody>
      </p:sp>
      <p:grpSp>
        <p:nvGrpSpPr>
          <p:cNvPr id="58377" name="Group 8"/>
          <p:cNvGrpSpPr>
            <a:grpSpLocks/>
          </p:cNvGrpSpPr>
          <p:nvPr/>
        </p:nvGrpSpPr>
        <p:grpSpPr bwMode="auto">
          <a:xfrm>
            <a:off x="4343400" y="2971800"/>
            <a:ext cx="381000" cy="838200"/>
            <a:chOff x="6096000" y="3962400"/>
            <a:chExt cx="381000" cy="838200"/>
          </a:xfrm>
        </p:grpSpPr>
        <p:cxnSp>
          <p:nvCxnSpPr>
            <p:cNvPr id="58384" name="Straight Connector 5"/>
            <p:cNvCxnSpPr>
              <a:cxnSpLocks noChangeShapeType="1"/>
            </p:cNvCxnSpPr>
            <p:nvPr/>
          </p:nvCxnSpPr>
          <p:spPr bwMode="auto">
            <a:xfrm>
              <a:off x="6096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85" name="Straight Connector 67"/>
            <p:cNvCxnSpPr>
              <a:cxnSpLocks noChangeShapeType="1"/>
            </p:cNvCxnSpPr>
            <p:nvPr/>
          </p:nvCxnSpPr>
          <p:spPr bwMode="auto">
            <a:xfrm>
              <a:off x="6477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386" name="Straight Connector 7"/>
            <p:cNvCxnSpPr>
              <a:cxnSpLocks noChangeShapeType="1"/>
            </p:cNvCxnSpPr>
            <p:nvPr/>
          </p:nvCxnSpPr>
          <p:spPr bwMode="auto">
            <a:xfrm>
              <a:off x="6096000" y="4800600"/>
              <a:ext cx="3810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0" name="Group 29"/>
          <p:cNvGrpSpPr/>
          <p:nvPr/>
        </p:nvGrpSpPr>
        <p:grpSpPr>
          <a:xfrm>
            <a:off x="4953000" y="4038600"/>
            <a:ext cx="3276600" cy="381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1" name="Straight Connector 30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Rectangle 40"/>
            <p:cNvSpPr/>
            <p:nvPr/>
          </p:nvSpPr>
          <p:spPr bwMode="auto">
            <a:xfrm>
              <a:off x="2590800" y="5105400"/>
              <a:ext cx="304800" cy="381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8381" name="Rectangle 37"/>
          <p:cNvSpPr>
            <a:spLocks noChangeArrowheads="1"/>
          </p:cNvSpPr>
          <p:nvPr/>
        </p:nvSpPr>
        <p:spPr bwMode="auto">
          <a:xfrm>
            <a:off x="5257800" y="4038600"/>
            <a:ext cx="3048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39"/>
          <p:cNvSpPr/>
          <p:nvPr/>
        </p:nvSpPr>
        <p:spPr bwMode="auto">
          <a:xfrm rot="5400000">
            <a:off x="4381500" y="3467100"/>
            <a:ext cx="304800" cy="381000"/>
          </a:xfrm>
          <a:prstGeom prst="rect">
            <a:avLst/>
          </a:prstGeom>
          <a:solidFill>
            <a:srgbClr val="CCFFFF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7" name="Rectangle 36"/>
          <p:cNvSpPr/>
          <p:nvPr/>
        </p:nvSpPr>
        <p:spPr bwMode="auto">
          <a:xfrm>
            <a:off x="5562600" y="4038600"/>
            <a:ext cx="304800" cy="381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294313" y="3008744"/>
            <a:ext cx="23394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/>
              <a:t>Queue overload</a:t>
            </a:r>
          </a:p>
          <a:p>
            <a:pPr eaLnBrk="1" hangingPunct="1"/>
            <a:r>
              <a:rPr lang="en-US" dirty="0" smtClean="0"/>
              <a:t>into Buffer</a:t>
            </a:r>
            <a:endParaRPr lang="en-US" dirty="0"/>
          </a:p>
        </p:txBody>
      </p:sp>
      <p:cxnSp>
        <p:nvCxnSpPr>
          <p:cNvPr id="42" name="Straight Arrow Connector 41"/>
          <p:cNvCxnSpPr>
            <a:cxnSpLocks noChangeShapeType="1"/>
            <a:stCxn id="38" idx="1"/>
          </p:cNvCxnSpPr>
          <p:nvPr/>
        </p:nvCxnSpPr>
        <p:spPr bwMode="auto">
          <a:xfrm flipH="1">
            <a:off x="4800601" y="3362687"/>
            <a:ext cx="493712" cy="6550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596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3"/>
          <p:cNvSpPr>
            <a:spLocks noGrp="1"/>
          </p:cNvSpPr>
          <p:nvPr>
            <p:ph type="title"/>
          </p:nvPr>
        </p:nvSpPr>
        <p:spPr>
          <a:xfrm>
            <a:off x="457200" y="122238"/>
            <a:ext cx="8305800" cy="117316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Statistical multiplexing: pipe view</a:t>
            </a:r>
          </a:p>
        </p:txBody>
      </p:sp>
      <p:sp>
        <p:nvSpPr>
          <p:cNvPr id="59394" name="Rectangle 15"/>
          <p:cNvSpPr>
            <a:spLocks noChangeArrowheads="1"/>
          </p:cNvSpPr>
          <p:nvPr/>
        </p:nvSpPr>
        <p:spPr bwMode="auto">
          <a:xfrm>
            <a:off x="4311650" y="40036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5" name="Rectangle 20"/>
          <p:cNvSpPr>
            <a:spLocks noChangeArrowheads="1"/>
          </p:cNvSpPr>
          <p:nvPr/>
        </p:nvSpPr>
        <p:spPr bwMode="auto">
          <a:xfrm>
            <a:off x="838200" y="21336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6" name="Rectangle 21"/>
          <p:cNvSpPr>
            <a:spLocks noChangeArrowheads="1"/>
          </p:cNvSpPr>
          <p:nvPr/>
        </p:nvSpPr>
        <p:spPr bwMode="auto">
          <a:xfrm>
            <a:off x="838200" y="57150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9397" name="Group 1"/>
          <p:cNvGrpSpPr>
            <a:grpSpLocks/>
          </p:cNvGrpSpPr>
          <p:nvPr/>
        </p:nvGrpSpPr>
        <p:grpSpPr bwMode="auto">
          <a:xfrm rot="1739168">
            <a:off x="1147763" y="3030538"/>
            <a:ext cx="3276600" cy="400050"/>
            <a:chOff x="2590800" y="5925025"/>
            <a:chExt cx="3276600" cy="399575"/>
          </a:xfrm>
        </p:grpSpPr>
        <p:cxnSp>
          <p:nvCxnSpPr>
            <p:cNvPr id="59411" name="Straight Connector 16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12" name="Straight Connector 17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" name="Rectangle 27"/>
            <p:cNvSpPr/>
            <p:nvPr/>
          </p:nvSpPr>
          <p:spPr bwMode="auto">
            <a:xfrm>
              <a:off x="5420798" y="5926749"/>
              <a:ext cx="304800" cy="380548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4634114" y="5925193"/>
              <a:ext cx="304800" cy="380548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 rot="20179596">
            <a:off x="1077385" y="4888821"/>
            <a:ext cx="3276600" cy="402053"/>
            <a:chOff x="2590800" y="5084347"/>
            <a:chExt cx="3276600" cy="402053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3" name="Straight Connector 32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Rectangle 35"/>
            <p:cNvSpPr/>
            <p:nvPr/>
          </p:nvSpPr>
          <p:spPr bwMode="auto">
            <a:xfrm>
              <a:off x="4790655" y="5084347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4648200" y="54864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Transient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Overload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48200" y="58928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>
                <a:latin typeface="+mn-lt"/>
              </a:rPr>
              <a:t>Not </a:t>
            </a:r>
            <a:r>
              <a:rPr lang="en-US" sz="3200" b="0" dirty="0" smtClean="0">
                <a:latin typeface="+mn-lt"/>
              </a:rPr>
              <a:t>such a </a:t>
            </a:r>
            <a:r>
              <a:rPr lang="en-US" sz="3200" b="0" dirty="0">
                <a:latin typeface="+mn-lt"/>
              </a:rPr>
              <a:t>rare </a:t>
            </a:r>
            <a:r>
              <a:rPr lang="en-US" sz="3200" b="0" dirty="0" smtClean="0">
                <a:latin typeface="+mn-lt"/>
              </a:rPr>
              <a:t>event</a:t>
            </a:r>
            <a:endParaRPr lang="en-US" sz="3200" b="0" dirty="0">
              <a:latin typeface="+mn-lt"/>
            </a:endParaRPr>
          </a:p>
        </p:txBody>
      </p:sp>
      <p:grpSp>
        <p:nvGrpSpPr>
          <p:cNvPr id="59401" name="Group 8"/>
          <p:cNvGrpSpPr>
            <a:grpSpLocks/>
          </p:cNvGrpSpPr>
          <p:nvPr/>
        </p:nvGrpSpPr>
        <p:grpSpPr bwMode="auto">
          <a:xfrm>
            <a:off x="4343400" y="2971800"/>
            <a:ext cx="381000" cy="838200"/>
            <a:chOff x="6096000" y="3962400"/>
            <a:chExt cx="381000" cy="838200"/>
          </a:xfrm>
        </p:grpSpPr>
        <p:cxnSp>
          <p:nvCxnSpPr>
            <p:cNvPr id="59408" name="Straight Connector 5"/>
            <p:cNvCxnSpPr>
              <a:cxnSpLocks noChangeShapeType="1"/>
            </p:cNvCxnSpPr>
            <p:nvPr/>
          </p:nvCxnSpPr>
          <p:spPr bwMode="auto">
            <a:xfrm>
              <a:off x="6096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09" name="Straight Connector 67"/>
            <p:cNvCxnSpPr>
              <a:cxnSpLocks noChangeShapeType="1"/>
            </p:cNvCxnSpPr>
            <p:nvPr/>
          </p:nvCxnSpPr>
          <p:spPr bwMode="auto">
            <a:xfrm>
              <a:off x="6477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10" name="Straight Connector 7"/>
            <p:cNvCxnSpPr>
              <a:cxnSpLocks noChangeShapeType="1"/>
            </p:cNvCxnSpPr>
            <p:nvPr/>
          </p:nvCxnSpPr>
          <p:spPr bwMode="auto">
            <a:xfrm>
              <a:off x="6096000" y="4800600"/>
              <a:ext cx="3810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0" name="Group 29"/>
          <p:cNvGrpSpPr/>
          <p:nvPr/>
        </p:nvGrpSpPr>
        <p:grpSpPr>
          <a:xfrm>
            <a:off x="4953000" y="4038600"/>
            <a:ext cx="3276600" cy="381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1" name="Straight Connector 30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Rectangle 40"/>
            <p:cNvSpPr/>
            <p:nvPr/>
          </p:nvSpPr>
          <p:spPr bwMode="auto">
            <a:xfrm>
              <a:off x="2590800" y="5105400"/>
              <a:ext cx="304800" cy="381000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9405" name="Rectangle 37"/>
          <p:cNvSpPr>
            <a:spLocks noChangeArrowheads="1"/>
          </p:cNvSpPr>
          <p:nvPr/>
        </p:nvSpPr>
        <p:spPr bwMode="auto">
          <a:xfrm>
            <a:off x="5257800" y="4038600"/>
            <a:ext cx="304800" cy="381000"/>
          </a:xfrm>
          <a:prstGeom prst="rect">
            <a:avLst/>
          </a:prstGeom>
          <a:solidFill>
            <a:srgbClr val="AD5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6" name="Rectangle 36"/>
          <p:cNvSpPr>
            <a:spLocks noChangeArrowheads="1"/>
          </p:cNvSpPr>
          <p:nvPr/>
        </p:nvSpPr>
        <p:spPr bwMode="auto">
          <a:xfrm>
            <a:off x="5562600" y="4038600"/>
            <a:ext cx="3048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7" name="Rectangle 41"/>
          <p:cNvSpPr>
            <a:spLocks noChangeArrowheads="1"/>
          </p:cNvSpPr>
          <p:nvPr/>
        </p:nvSpPr>
        <p:spPr bwMode="auto">
          <a:xfrm>
            <a:off x="5867400" y="4038600"/>
            <a:ext cx="304800" cy="381000"/>
          </a:xfrm>
          <a:prstGeom prst="rect">
            <a:avLst/>
          </a:prstGeom>
          <a:solidFill>
            <a:srgbClr val="AD5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294313" y="3008744"/>
            <a:ext cx="23394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/>
              <a:t>Queue overload</a:t>
            </a:r>
          </a:p>
          <a:p>
            <a:pPr eaLnBrk="1" hangingPunct="1"/>
            <a:r>
              <a:rPr lang="en-US" dirty="0" smtClean="0"/>
              <a:t>into Buffer</a:t>
            </a:r>
            <a:endParaRPr lang="en-US" dirty="0"/>
          </a:p>
        </p:txBody>
      </p:sp>
      <p:cxnSp>
        <p:nvCxnSpPr>
          <p:cNvPr id="38" name="Straight Arrow Connector 37"/>
          <p:cNvCxnSpPr>
            <a:cxnSpLocks noChangeShapeType="1"/>
            <a:stCxn id="37" idx="1"/>
          </p:cNvCxnSpPr>
          <p:nvPr/>
        </p:nvCxnSpPr>
        <p:spPr bwMode="auto">
          <a:xfrm flipH="1">
            <a:off x="4800601" y="3362687"/>
            <a:ext cx="493712" cy="6550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949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3"/>
          <p:cNvSpPr>
            <a:spLocks noGrp="1"/>
          </p:cNvSpPr>
          <p:nvPr>
            <p:ph type="title"/>
          </p:nvPr>
        </p:nvSpPr>
        <p:spPr>
          <a:xfrm>
            <a:off x="457200" y="122238"/>
            <a:ext cx="8305800" cy="117316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Statistical multiplexing: pipe view</a:t>
            </a:r>
          </a:p>
        </p:txBody>
      </p:sp>
      <p:sp>
        <p:nvSpPr>
          <p:cNvPr id="60418" name="Rectangle 15"/>
          <p:cNvSpPr>
            <a:spLocks noChangeArrowheads="1"/>
          </p:cNvSpPr>
          <p:nvPr/>
        </p:nvSpPr>
        <p:spPr bwMode="auto">
          <a:xfrm>
            <a:off x="4311650" y="40036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19" name="Rectangle 20"/>
          <p:cNvSpPr>
            <a:spLocks noChangeArrowheads="1"/>
          </p:cNvSpPr>
          <p:nvPr/>
        </p:nvSpPr>
        <p:spPr bwMode="auto">
          <a:xfrm>
            <a:off x="838200" y="21336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0" name="Rectangle 21"/>
          <p:cNvSpPr>
            <a:spLocks noChangeArrowheads="1"/>
          </p:cNvSpPr>
          <p:nvPr/>
        </p:nvSpPr>
        <p:spPr bwMode="auto">
          <a:xfrm>
            <a:off x="838200" y="57150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0421" name="Group 1"/>
          <p:cNvGrpSpPr>
            <a:grpSpLocks/>
          </p:cNvGrpSpPr>
          <p:nvPr/>
        </p:nvGrpSpPr>
        <p:grpSpPr bwMode="auto">
          <a:xfrm rot="1739168">
            <a:off x="1143000" y="3048000"/>
            <a:ext cx="3276600" cy="381000"/>
            <a:chOff x="2590800" y="5943600"/>
            <a:chExt cx="3276600" cy="381000"/>
          </a:xfrm>
        </p:grpSpPr>
        <p:cxnSp>
          <p:nvCxnSpPr>
            <p:cNvPr id="60441" name="Straight Connector 16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442" name="Straight Connector 17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2"/>
          <p:cNvGrpSpPr/>
          <p:nvPr/>
        </p:nvGrpSpPr>
        <p:grpSpPr>
          <a:xfrm rot="20179596">
            <a:off x="1081621" y="4908986"/>
            <a:ext cx="3276600" cy="381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3" name="Straight Connector 32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0423" name="Group 38"/>
          <p:cNvGrpSpPr>
            <a:grpSpLocks/>
          </p:cNvGrpSpPr>
          <p:nvPr/>
        </p:nvGrpSpPr>
        <p:grpSpPr bwMode="auto">
          <a:xfrm>
            <a:off x="4953000" y="4022725"/>
            <a:ext cx="3276600" cy="396875"/>
            <a:chOff x="2590800" y="5927120"/>
            <a:chExt cx="3276600" cy="397480"/>
          </a:xfrm>
        </p:grpSpPr>
        <p:cxnSp>
          <p:nvCxnSpPr>
            <p:cNvPr id="60435" name="Straight Connector 39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436" name="Straight Connector 40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" name="Rectangle 41"/>
            <p:cNvSpPr/>
            <p:nvPr/>
          </p:nvSpPr>
          <p:spPr bwMode="auto">
            <a:xfrm>
              <a:off x="5291138" y="5927120"/>
              <a:ext cx="304800" cy="381581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4648200" y="5941430"/>
              <a:ext cx="304800" cy="381581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4114800" y="5943019"/>
              <a:ext cx="304800" cy="381581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3200400" y="5943019"/>
              <a:ext cx="304800" cy="381581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953000" y="4038600"/>
            <a:ext cx="3276600" cy="381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49" name="Straight Connector 48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1" name="Rectangle 50"/>
            <p:cNvSpPr/>
            <p:nvPr/>
          </p:nvSpPr>
          <p:spPr bwMode="auto">
            <a:xfrm>
              <a:off x="36576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55626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49530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60425" name="Group 34"/>
          <p:cNvGrpSpPr>
            <a:grpSpLocks/>
          </p:cNvGrpSpPr>
          <p:nvPr/>
        </p:nvGrpSpPr>
        <p:grpSpPr bwMode="auto">
          <a:xfrm>
            <a:off x="4343400" y="2971800"/>
            <a:ext cx="381000" cy="838200"/>
            <a:chOff x="6096000" y="3962400"/>
            <a:chExt cx="381000" cy="838200"/>
          </a:xfrm>
        </p:grpSpPr>
        <p:cxnSp>
          <p:nvCxnSpPr>
            <p:cNvPr id="60432" name="Straight Connector 45"/>
            <p:cNvCxnSpPr>
              <a:cxnSpLocks noChangeShapeType="1"/>
            </p:cNvCxnSpPr>
            <p:nvPr/>
          </p:nvCxnSpPr>
          <p:spPr bwMode="auto">
            <a:xfrm>
              <a:off x="6096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433" name="Straight Connector 46"/>
            <p:cNvCxnSpPr>
              <a:cxnSpLocks noChangeShapeType="1"/>
            </p:cNvCxnSpPr>
            <p:nvPr/>
          </p:nvCxnSpPr>
          <p:spPr bwMode="auto">
            <a:xfrm>
              <a:off x="6477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434" name="Straight Connector 54"/>
            <p:cNvCxnSpPr>
              <a:cxnSpLocks noChangeShapeType="1"/>
            </p:cNvCxnSpPr>
            <p:nvPr/>
          </p:nvCxnSpPr>
          <p:spPr bwMode="auto">
            <a:xfrm>
              <a:off x="6096000" y="4800600"/>
              <a:ext cx="3810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0" name="TextBox 59"/>
          <p:cNvSpPr txBox="1"/>
          <p:nvPr/>
        </p:nvSpPr>
        <p:spPr>
          <a:xfrm>
            <a:off x="4648200" y="54864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Transient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Overload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648200" y="58928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>
                <a:latin typeface="+mn-lt"/>
              </a:rPr>
              <a:t>Not a rare event!</a:t>
            </a:r>
          </a:p>
        </p:txBody>
      </p:sp>
      <p:sp>
        <p:nvSpPr>
          <p:cNvPr id="63" name="Rounded Rectangle 62"/>
          <p:cNvSpPr/>
          <p:nvPr/>
        </p:nvSpPr>
        <p:spPr bwMode="auto">
          <a:xfrm>
            <a:off x="2438400" y="5638800"/>
            <a:ext cx="6400800" cy="8382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2057400" y="5800725"/>
            <a:ext cx="7315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 smtClean="0"/>
              <a:t>Buffer </a:t>
            </a:r>
            <a:r>
              <a:rPr lang="en-US" sz="2800" b="0" dirty="0" smtClean="0">
                <a:latin typeface="+mn-lt"/>
              </a:rPr>
              <a:t>absorbs </a:t>
            </a:r>
            <a:r>
              <a:rPr lang="en-US" sz="2800" b="0" dirty="0">
                <a:latin typeface="+mn-lt"/>
              </a:rPr>
              <a:t>transient </a:t>
            </a:r>
            <a:r>
              <a:rPr lang="en-US" sz="2800" b="0" dirty="0" smtClean="0">
                <a:latin typeface="+mn-lt"/>
              </a:rPr>
              <a:t>bursts</a:t>
            </a:r>
            <a:endParaRPr lang="en-US" sz="2800" b="0" dirty="0">
              <a:latin typeface="+mn-lt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294313" y="3008744"/>
            <a:ext cx="23394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/>
              <a:t>Queue overload</a:t>
            </a:r>
          </a:p>
          <a:p>
            <a:pPr eaLnBrk="1" hangingPunct="1"/>
            <a:r>
              <a:rPr lang="en-US" dirty="0" smtClean="0"/>
              <a:t>into Buffer</a:t>
            </a:r>
            <a:endParaRPr lang="en-US" dirty="0"/>
          </a:p>
        </p:txBody>
      </p:sp>
      <p:cxnSp>
        <p:nvCxnSpPr>
          <p:cNvPr id="36" name="Straight Arrow Connector 35"/>
          <p:cNvCxnSpPr>
            <a:cxnSpLocks noChangeShapeType="1"/>
            <a:stCxn id="35" idx="1"/>
          </p:cNvCxnSpPr>
          <p:nvPr/>
        </p:nvCxnSpPr>
        <p:spPr bwMode="auto">
          <a:xfrm flipH="1">
            <a:off x="4800601" y="3362687"/>
            <a:ext cx="493712" cy="6550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038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/>
      <p:bldP spid="35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3"/>
          <p:cNvSpPr>
            <a:spLocks noGrp="1"/>
          </p:cNvSpPr>
          <p:nvPr>
            <p:ph type="title"/>
          </p:nvPr>
        </p:nvSpPr>
        <p:spPr>
          <a:xfrm>
            <a:off x="457200" y="122238"/>
            <a:ext cx="8305800" cy="117316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Statistical multiplexing: pipe view</a:t>
            </a:r>
          </a:p>
        </p:txBody>
      </p:sp>
      <p:sp>
        <p:nvSpPr>
          <p:cNvPr id="61442" name="Rectangle 15"/>
          <p:cNvSpPr>
            <a:spLocks noChangeArrowheads="1"/>
          </p:cNvSpPr>
          <p:nvPr/>
        </p:nvSpPr>
        <p:spPr bwMode="auto">
          <a:xfrm>
            <a:off x="4311650" y="40036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3" name="Rectangle 20"/>
          <p:cNvSpPr>
            <a:spLocks noChangeArrowheads="1"/>
          </p:cNvSpPr>
          <p:nvPr/>
        </p:nvSpPr>
        <p:spPr bwMode="auto">
          <a:xfrm>
            <a:off x="838200" y="21336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4" name="Rectangle 21"/>
          <p:cNvSpPr>
            <a:spLocks noChangeArrowheads="1"/>
          </p:cNvSpPr>
          <p:nvPr/>
        </p:nvSpPr>
        <p:spPr bwMode="auto">
          <a:xfrm>
            <a:off x="838200" y="57150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2438400" y="5486400"/>
            <a:ext cx="6705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What about persistent overload?</a:t>
            </a:r>
          </a:p>
        </p:txBody>
      </p:sp>
      <p:grpSp>
        <p:nvGrpSpPr>
          <p:cNvPr id="61446" name="Group 4"/>
          <p:cNvGrpSpPr>
            <a:grpSpLocks/>
          </p:cNvGrpSpPr>
          <p:nvPr/>
        </p:nvGrpSpPr>
        <p:grpSpPr bwMode="auto">
          <a:xfrm rot="1693316">
            <a:off x="1144588" y="3032125"/>
            <a:ext cx="3276600" cy="407988"/>
            <a:chOff x="1146992" y="3032552"/>
            <a:chExt cx="3276600" cy="408682"/>
          </a:xfrm>
        </p:grpSpPr>
        <p:grpSp>
          <p:nvGrpSpPr>
            <p:cNvPr id="61474" name="Group 1"/>
            <p:cNvGrpSpPr>
              <a:grpSpLocks/>
            </p:cNvGrpSpPr>
            <p:nvPr/>
          </p:nvGrpSpPr>
          <p:grpSpPr bwMode="auto">
            <a:xfrm>
              <a:off x="1146992" y="3032552"/>
              <a:ext cx="3276600" cy="397480"/>
              <a:chOff x="2590800" y="5927120"/>
              <a:chExt cx="3276600" cy="397480"/>
            </a:xfrm>
          </p:grpSpPr>
          <p:cxnSp>
            <p:nvCxnSpPr>
              <p:cNvPr id="61479" name="Straight Connector 16"/>
              <p:cNvCxnSpPr>
                <a:cxnSpLocks noChangeShapeType="1"/>
              </p:cNvCxnSpPr>
              <p:nvPr/>
            </p:nvCxnSpPr>
            <p:spPr bwMode="auto">
              <a:xfrm>
                <a:off x="2590800" y="5943600"/>
                <a:ext cx="3276600" cy="0"/>
              </a:xfrm>
              <a:prstGeom prst="line">
                <a:avLst/>
              </a:prstGeom>
              <a:noFill/>
              <a:ln w="28575">
                <a:solidFill>
                  <a:srgbClr val="00009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480" name="Straight Connector 17"/>
              <p:cNvCxnSpPr>
                <a:cxnSpLocks noChangeShapeType="1"/>
              </p:cNvCxnSpPr>
              <p:nvPr/>
            </p:nvCxnSpPr>
            <p:spPr bwMode="auto">
              <a:xfrm>
                <a:off x="2590800" y="6324600"/>
                <a:ext cx="3276600" cy="0"/>
              </a:xfrm>
              <a:prstGeom prst="line">
                <a:avLst/>
              </a:prstGeom>
              <a:noFill/>
              <a:ln w="28575">
                <a:solidFill>
                  <a:srgbClr val="00009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9" name="Rectangle 28"/>
              <p:cNvSpPr/>
              <p:nvPr/>
            </p:nvSpPr>
            <p:spPr bwMode="auto">
              <a:xfrm>
                <a:off x="5150566" y="5927308"/>
                <a:ext cx="304800" cy="381648"/>
              </a:xfrm>
              <a:prstGeom prst="rect">
                <a:avLst/>
              </a:prstGeom>
              <a:solidFill>
                <a:srgbClr val="CCFFFF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4810034" y="5940732"/>
                <a:ext cx="304800" cy="381648"/>
              </a:xfrm>
              <a:prstGeom prst="rect">
                <a:avLst/>
              </a:prstGeom>
              <a:solidFill>
                <a:srgbClr val="CCFFFF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3883216" y="5942685"/>
                <a:ext cx="304800" cy="381648"/>
              </a:xfrm>
              <a:prstGeom prst="rect">
                <a:avLst/>
              </a:prstGeom>
              <a:solidFill>
                <a:srgbClr val="CCFFFF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2893825" y="5942184"/>
                <a:ext cx="304800" cy="381648"/>
              </a:xfrm>
              <a:prstGeom prst="rect">
                <a:avLst/>
              </a:prstGeom>
              <a:solidFill>
                <a:srgbClr val="CCFFFF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35" name="Rectangle 34"/>
            <p:cNvSpPr/>
            <p:nvPr/>
          </p:nvSpPr>
          <p:spPr bwMode="auto">
            <a:xfrm>
              <a:off x="1750803" y="3048234"/>
              <a:ext cx="304800" cy="380057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2072537" y="3059460"/>
              <a:ext cx="304800" cy="381648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2741592" y="3047983"/>
              <a:ext cx="304800" cy="380058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3046301" y="3048404"/>
              <a:ext cx="304800" cy="380057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 rot="20033246">
            <a:off x="1139454" y="4921530"/>
            <a:ext cx="3276600" cy="397480"/>
            <a:chOff x="1146992" y="3032552"/>
            <a:chExt cx="3276600" cy="397480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57" name="Group 56"/>
            <p:cNvGrpSpPr/>
            <p:nvPr/>
          </p:nvGrpSpPr>
          <p:grpSpPr>
            <a:xfrm>
              <a:off x="1146992" y="3032552"/>
              <a:ext cx="3276600" cy="397480"/>
              <a:chOff x="2590800" y="5927120"/>
              <a:chExt cx="3276600" cy="397480"/>
            </a:xfrm>
            <a:grpFill/>
          </p:grpSpPr>
          <p:cxnSp>
            <p:nvCxnSpPr>
              <p:cNvPr id="62" name="Straight Connector 61"/>
              <p:cNvCxnSpPr/>
              <p:nvPr/>
            </p:nvCxnSpPr>
            <p:spPr bwMode="auto">
              <a:xfrm>
                <a:off x="2590800" y="5943600"/>
                <a:ext cx="3276600" cy="0"/>
              </a:xfrm>
              <a:prstGeom prst="line">
                <a:avLst/>
              </a:prstGeom>
              <a:grpFill/>
              <a:ln w="28575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" name="Straight Connector 62"/>
              <p:cNvCxnSpPr/>
              <p:nvPr/>
            </p:nvCxnSpPr>
            <p:spPr bwMode="auto">
              <a:xfrm>
                <a:off x="2590800" y="6324600"/>
                <a:ext cx="3276600" cy="0"/>
              </a:xfrm>
              <a:prstGeom prst="line">
                <a:avLst/>
              </a:prstGeom>
              <a:grpFill/>
              <a:ln w="28575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4" name="Rectangle 63"/>
              <p:cNvSpPr/>
              <p:nvPr/>
            </p:nvSpPr>
            <p:spPr bwMode="auto">
              <a:xfrm>
                <a:off x="5153070" y="5927120"/>
                <a:ext cx="304800" cy="3810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>
                <a:off x="4812598" y="5941516"/>
                <a:ext cx="304800" cy="3810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3886200" y="5943600"/>
                <a:ext cx="304800" cy="3810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2895600" y="5943600"/>
                <a:ext cx="304800" cy="3810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58" name="Rectangle 57"/>
            <p:cNvSpPr/>
            <p:nvPr/>
          </p:nvSpPr>
          <p:spPr bwMode="auto">
            <a:xfrm>
              <a:off x="1822011" y="3040457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2176980" y="3044727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2743200" y="30480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3048000" y="30480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9" name="Rectangle 68"/>
          <p:cNvSpPr/>
          <p:nvPr/>
        </p:nvSpPr>
        <p:spPr bwMode="auto">
          <a:xfrm rot="1693316">
            <a:off x="1376363" y="2389188"/>
            <a:ext cx="304800" cy="381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 bwMode="auto">
          <a:xfrm rot="20033246">
            <a:off x="1303338" y="5591175"/>
            <a:ext cx="304800" cy="381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343400" y="2895600"/>
            <a:ext cx="3886200" cy="1524000"/>
            <a:chOff x="4343400" y="2895600"/>
            <a:chExt cx="3886200" cy="1524000"/>
          </a:xfrm>
        </p:grpSpPr>
        <p:grpSp>
          <p:nvGrpSpPr>
            <p:cNvPr id="61455" name="Group 38"/>
            <p:cNvGrpSpPr>
              <a:grpSpLocks/>
            </p:cNvGrpSpPr>
            <p:nvPr/>
          </p:nvGrpSpPr>
          <p:grpSpPr bwMode="auto">
            <a:xfrm>
              <a:off x="4920291" y="4022120"/>
              <a:ext cx="3276600" cy="397480"/>
              <a:chOff x="2590800" y="5927120"/>
              <a:chExt cx="3276600" cy="397480"/>
            </a:xfrm>
          </p:grpSpPr>
          <p:cxnSp>
            <p:nvCxnSpPr>
              <p:cNvPr id="61468" name="Straight Connector 39"/>
              <p:cNvCxnSpPr>
                <a:cxnSpLocks noChangeShapeType="1"/>
              </p:cNvCxnSpPr>
              <p:nvPr/>
            </p:nvCxnSpPr>
            <p:spPr bwMode="auto">
              <a:xfrm>
                <a:off x="2590800" y="5943600"/>
                <a:ext cx="3276600" cy="0"/>
              </a:xfrm>
              <a:prstGeom prst="line">
                <a:avLst/>
              </a:prstGeom>
              <a:noFill/>
              <a:ln w="28575">
                <a:solidFill>
                  <a:srgbClr val="00009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469" name="Straight Connector 40"/>
              <p:cNvCxnSpPr>
                <a:cxnSpLocks noChangeShapeType="1"/>
              </p:cNvCxnSpPr>
              <p:nvPr/>
            </p:nvCxnSpPr>
            <p:spPr bwMode="auto">
              <a:xfrm>
                <a:off x="2590800" y="6324600"/>
                <a:ext cx="3276600" cy="0"/>
              </a:xfrm>
              <a:prstGeom prst="line">
                <a:avLst/>
              </a:prstGeom>
              <a:noFill/>
              <a:ln w="28575">
                <a:solidFill>
                  <a:srgbClr val="00009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2" name="Rectangle 41"/>
              <p:cNvSpPr/>
              <p:nvPr/>
            </p:nvSpPr>
            <p:spPr bwMode="auto">
              <a:xfrm>
                <a:off x="5290509" y="5927725"/>
                <a:ext cx="304800" cy="381000"/>
              </a:xfrm>
              <a:prstGeom prst="rect">
                <a:avLst/>
              </a:prstGeom>
              <a:solidFill>
                <a:srgbClr val="CCFFFF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 bwMode="auto">
              <a:xfrm>
                <a:off x="4985709" y="5942013"/>
                <a:ext cx="304800" cy="381000"/>
              </a:xfrm>
              <a:prstGeom prst="rect">
                <a:avLst/>
              </a:prstGeom>
              <a:solidFill>
                <a:srgbClr val="CCFFFF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 bwMode="auto">
              <a:xfrm>
                <a:off x="3885572" y="5943600"/>
                <a:ext cx="304800" cy="381000"/>
              </a:xfrm>
              <a:prstGeom prst="rect">
                <a:avLst/>
              </a:prstGeom>
              <a:solidFill>
                <a:srgbClr val="CCFFFF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 bwMode="auto">
              <a:xfrm>
                <a:off x="2894972" y="5943600"/>
                <a:ext cx="304800" cy="381000"/>
              </a:xfrm>
              <a:prstGeom prst="rect">
                <a:avLst/>
              </a:prstGeom>
              <a:solidFill>
                <a:srgbClr val="CCFFFF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4953000" y="4038600"/>
              <a:ext cx="3276600" cy="381000"/>
              <a:chOff x="2590800" y="5105400"/>
              <a:chExt cx="3276600" cy="381000"/>
            </a:xfrm>
            <a:solidFill>
              <a:schemeClr val="tx2">
                <a:lumMod val="40000"/>
                <a:lumOff val="60000"/>
              </a:schemeClr>
            </a:solidFill>
          </p:grpSpPr>
          <p:cxnSp>
            <p:nvCxnSpPr>
              <p:cNvPr id="49" name="Straight Connector 48"/>
              <p:cNvCxnSpPr/>
              <p:nvPr/>
            </p:nvCxnSpPr>
            <p:spPr bwMode="auto">
              <a:xfrm>
                <a:off x="2590800" y="5105400"/>
                <a:ext cx="3276600" cy="0"/>
              </a:xfrm>
              <a:prstGeom prst="line">
                <a:avLst/>
              </a:prstGeom>
              <a:grpFill/>
              <a:ln w="28575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0" name="Straight Connector 49"/>
              <p:cNvCxnSpPr/>
              <p:nvPr/>
            </p:nvCxnSpPr>
            <p:spPr bwMode="auto">
              <a:xfrm>
                <a:off x="2590800" y="5486400"/>
                <a:ext cx="3276600" cy="0"/>
              </a:xfrm>
              <a:prstGeom prst="line">
                <a:avLst/>
              </a:prstGeom>
              <a:grpFill/>
              <a:ln w="28575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1" name="Rectangle 50"/>
              <p:cNvSpPr/>
              <p:nvPr/>
            </p:nvSpPr>
            <p:spPr bwMode="auto">
              <a:xfrm>
                <a:off x="3200400" y="5105400"/>
                <a:ext cx="304800" cy="3810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>
                <a:off x="5562600" y="5105400"/>
                <a:ext cx="304800" cy="3810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4343400" y="5105400"/>
                <a:ext cx="304800" cy="3810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72" name="Rectangle 71"/>
            <p:cNvSpPr/>
            <p:nvPr/>
          </p:nvSpPr>
          <p:spPr bwMode="auto">
            <a:xfrm>
              <a:off x="7010400" y="4038600"/>
              <a:ext cx="304800" cy="381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6477000" y="4038600"/>
              <a:ext cx="228600" cy="381000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5867400" y="4038600"/>
              <a:ext cx="304800" cy="381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4876800" y="4038600"/>
              <a:ext cx="304800" cy="381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" name="Rectangle 79"/>
            <p:cNvSpPr/>
            <p:nvPr/>
          </p:nvSpPr>
          <p:spPr bwMode="auto">
            <a:xfrm rot="5400000">
              <a:off x="4381500" y="3467100"/>
              <a:ext cx="304800" cy="381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63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1462" name="Group 80"/>
            <p:cNvGrpSpPr>
              <a:grpSpLocks/>
            </p:cNvGrpSpPr>
            <p:nvPr/>
          </p:nvGrpSpPr>
          <p:grpSpPr bwMode="auto">
            <a:xfrm>
              <a:off x="4343400" y="2971800"/>
              <a:ext cx="381000" cy="838200"/>
              <a:chOff x="6096000" y="3962400"/>
              <a:chExt cx="381000" cy="838200"/>
            </a:xfrm>
          </p:grpSpPr>
          <p:cxnSp>
            <p:nvCxnSpPr>
              <p:cNvPr id="61465" name="Straight Connector 81"/>
              <p:cNvCxnSpPr>
                <a:cxnSpLocks noChangeShapeType="1"/>
              </p:cNvCxnSpPr>
              <p:nvPr/>
            </p:nvCxnSpPr>
            <p:spPr bwMode="auto">
              <a:xfrm>
                <a:off x="6096000" y="3962400"/>
                <a:ext cx="0" cy="838200"/>
              </a:xfrm>
              <a:prstGeom prst="line">
                <a:avLst/>
              </a:prstGeom>
              <a:noFill/>
              <a:ln w="28575">
                <a:solidFill>
                  <a:srgbClr val="00009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466" name="Straight Connector 82"/>
              <p:cNvCxnSpPr>
                <a:cxnSpLocks noChangeShapeType="1"/>
              </p:cNvCxnSpPr>
              <p:nvPr/>
            </p:nvCxnSpPr>
            <p:spPr bwMode="auto">
              <a:xfrm>
                <a:off x="6477000" y="3962400"/>
                <a:ext cx="0" cy="838200"/>
              </a:xfrm>
              <a:prstGeom prst="line">
                <a:avLst/>
              </a:prstGeom>
              <a:noFill/>
              <a:ln w="28575">
                <a:solidFill>
                  <a:srgbClr val="00009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467" name="Straight Connector 83"/>
              <p:cNvCxnSpPr>
                <a:cxnSpLocks noChangeShapeType="1"/>
              </p:cNvCxnSpPr>
              <p:nvPr/>
            </p:nvCxnSpPr>
            <p:spPr bwMode="auto">
              <a:xfrm>
                <a:off x="6096000" y="4800600"/>
                <a:ext cx="381000" cy="0"/>
              </a:xfrm>
              <a:prstGeom prst="line">
                <a:avLst/>
              </a:prstGeom>
              <a:noFill/>
              <a:ln w="28575">
                <a:solidFill>
                  <a:srgbClr val="00009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85" name="Rectangle 84"/>
            <p:cNvSpPr/>
            <p:nvPr/>
          </p:nvSpPr>
          <p:spPr bwMode="auto">
            <a:xfrm rot="5400000">
              <a:off x="4381500" y="3162300"/>
              <a:ext cx="304800" cy="381000"/>
            </a:xfrm>
            <a:prstGeom prst="rect">
              <a:avLst/>
            </a:prstGeom>
            <a:solidFill>
              <a:srgbClr val="CCFFFF"/>
            </a:solidFill>
            <a:ln w="63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" name="Rectangle 91"/>
            <p:cNvSpPr/>
            <p:nvPr/>
          </p:nvSpPr>
          <p:spPr bwMode="auto">
            <a:xfrm rot="5400000">
              <a:off x="4381500" y="2857500"/>
              <a:ext cx="304800" cy="381000"/>
            </a:xfrm>
            <a:prstGeom prst="rect">
              <a:avLst/>
            </a:prstGeom>
            <a:solidFill>
              <a:srgbClr val="CCFFFF"/>
            </a:solidFill>
            <a:ln w="63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3" name="Rectangle 92"/>
          <p:cNvSpPr/>
          <p:nvPr/>
        </p:nvSpPr>
        <p:spPr bwMode="auto">
          <a:xfrm rot="20033246">
            <a:off x="3894138" y="4295775"/>
            <a:ext cx="304800" cy="381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4" name="Rectangle 93"/>
          <p:cNvSpPr/>
          <p:nvPr/>
        </p:nvSpPr>
        <p:spPr bwMode="auto">
          <a:xfrm rot="1693316">
            <a:off x="3805238" y="3684588"/>
            <a:ext cx="304800" cy="381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&quot;No&quot; Symbol 5"/>
          <p:cNvSpPr/>
          <p:nvPr/>
        </p:nvSpPr>
        <p:spPr bwMode="auto">
          <a:xfrm>
            <a:off x="4267200" y="2590800"/>
            <a:ext cx="457200" cy="457200"/>
          </a:xfrm>
          <a:prstGeom prst="noSmoking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2362200" y="6045200"/>
            <a:ext cx="6705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>
                <a:solidFill>
                  <a:srgbClr val="000000"/>
                </a:solidFill>
                <a:latin typeface="+mn-lt"/>
              </a:rPr>
              <a:t>Will eventually drop packets</a:t>
            </a: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5294313" y="3008744"/>
            <a:ext cx="23394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/>
              <a:t>Queue overload</a:t>
            </a:r>
          </a:p>
          <a:p>
            <a:pPr eaLnBrk="1" hangingPunct="1"/>
            <a:r>
              <a:rPr lang="en-US" dirty="0" smtClean="0"/>
              <a:t>into Buffer</a:t>
            </a:r>
            <a:endParaRPr lang="en-US" dirty="0"/>
          </a:p>
        </p:txBody>
      </p:sp>
      <p:cxnSp>
        <p:nvCxnSpPr>
          <p:cNvPr id="71" name="Straight Arrow Connector 70"/>
          <p:cNvCxnSpPr>
            <a:cxnSpLocks noChangeShapeType="1"/>
            <a:stCxn id="68" idx="1"/>
          </p:cNvCxnSpPr>
          <p:nvPr/>
        </p:nvCxnSpPr>
        <p:spPr bwMode="auto">
          <a:xfrm flipH="1">
            <a:off x="4800601" y="3362687"/>
            <a:ext cx="493712" cy="6550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446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95" grpId="0"/>
      <p:bldP spid="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Internet is big business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82000" cy="44116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buClr>
                <a:schemeClr val="tx1"/>
              </a:buClr>
              <a:defRPr/>
            </a:pPr>
            <a:r>
              <a:rPr lang="en-US" dirty="0" smtClean="0">
                <a:latin typeface="Arial" charset="0"/>
                <a:cs typeface="Arial" charset="0"/>
              </a:rPr>
              <a:t>Many large and influential networking companies</a:t>
            </a:r>
          </a:p>
          <a:p>
            <a:pPr lvl="1">
              <a:lnSpc>
                <a:spcPct val="120000"/>
              </a:lnSpc>
              <a:buClr>
                <a:schemeClr val="tx1"/>
              </a:buClr>
              <a:defRPr/>
            </a:pPr>
            <a:r>
              <a:rPr lang="en-US" dirty="0" smtClean="0">
                <a:latin typeface="Arial" charset="0"/>
                <a:cs typeface="Arial" charset="0"/>
              </a:rPr>
              <a:t>Cisco, Broadcom, AT&amp;T, Verizon, Akamai, </a:t>
            </a:r>
            <a:r>
              <a:rPr lang="en-US" dirty="0">
                <a:latin typeface="Arial" charset="0"/>
                <a:cs typeface="Arial" charset="0"/>
              </a:rPr>
              <a:t>H</a:t>
            </a:r>
            <a:r>
              <a:rPr lang="en-US" dirty="0" smtClean="0">
                <a:latin typeface="Arial" charset="0"/>
                <a:cs typeface="Arial" charset="0"/>
              </a:rPr>
              <a:t>uawei, …</a:t>
            </a:r>
          </a:p>
          <a:p>
            <a:pPr lvl="1">
              <a:lnSpc>
                <a:spcPct val="120000"/>
              </a:lnSpc>
              <a:buClr>
                <a:schemeClr val="tx1"/>
              </a:buClr>
              <a:defRPr/>
            </a:pPr>
            <a:r>
              <a:rPr lang="en-US" dirty="0" smtClean="0">
                <a:latin typeface="Arial" charset="0"/>
                <a:cs typeface="Arial" charset="0"/>
              </a:rPr>
              <a:t>$120B+ industry (carrier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cs typeface="Arial" charset="0"/>
              </a:rPr>
              <a:t>and enterprise alone)</a:t>
            </a:r>
          </a:p>
          <a:p>
            <a:pPr>
              <a:lnSpc>
                <a:spcPct val="120000"/>
              </a:lnSpc>
              <a:buClr>
                <a:schemeClr val="tx1"/>
              </a:buClr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lnSpc>
                <a:spcPct val="120000"/>
              </a:lnSpc>
              <a:buClr>
                <a:schemeClr val="tx1"/>
              </a:buClr>
              <a:defRPr/>
            </a:pPr>
            <a:r>
              <a:rPr lang="en-US" dirty="0" smtClean="0">
                <a:latin typeface="Arial" charset="0"/>
                <a:cs typeface="Arial" charset="0"/>
              </a:rPr>
              <a:t>Networking central to most technology companies </a:t>
            </a:r>
          </a:p>
          <a:p>
            <a:pPr lvl="1">
              <a:lnSpc>
                <a:spcPct val="120000"/>
              </a:lnSpc>
              <a:buClr>
                <a:schemeClr val="tx1"/>
              </a:buClr>
              <a:defRPr/>
            </a:pPr>
            <a:r>
              <a:rPr lang="en-US" dirty="0" smtClean="0">
                <a:latin typeface="Arial" charset="0"/>
                <a:cs typeface="Arial" charset="0"/>
              </a:rPr>
              <a:t>Google, Facebook, </a:t>
            </a:r>
            <a:r>
              <a:rPr lang="en-US" dirty="0">
                <a:latin typeface="Arial" charset="0"/>
                <a:cs typeface="Arial" charset="0"/>
              </a:rPr>
              <a:t>I</a:t>
            </a:r>
            <a:r>
              <a:rPr lang="en-US" dirty="0" smtClean="0">
                <a:latin typeface="Arial" charset="0"/>
                <a:cs typeface="Arial" charset="0"/>
              </a:rPr>
              <a:t>ntel, HP, Dell, VMware, … </a:t>
            </a:r>
          </a:p>
          <a:p>
            <a:pPr marL="344487" lvl="1" indent="0">
              <a:lnSpc>
                <a:spcPct val="120000"/>
              </a:lnSpc>
              <a:buClr>
                <a:schemeClr val="tx1"/>
              </a:buClr>
              <a:buFont typeface="Wingdings" charset="0"/>
              <a:buNone/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948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Queues introduce queuing delays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Recall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</a:p>
          <a:p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packet delay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=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transmission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delay +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propagation delay (*)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With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queues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statistical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muxing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457200" lvl="1" indent="0">
              <a:buNone/>
            </a:pPr>
            <a:r>
              <a:rPr lang="en-US" dirty="0">
                <a:latin typeface="Arial" charset="0"/>
                <a:ea typeface="ＭＳ Ｐゴシック" charset="0"/>
              </a:rPr>
              <a:t>packet delay  = </a:t>
            </a:r>
            <a:r>
              <a:rPr lang="en-US" dirty="0" smtClean="0">
                <a:latin typeface="Arial" charset="0"/>
                <a:ea typeface="ＭＳ Ｐゴシック" charset="0"/>
              </a:rPr>
              <a:t>transmission </a:t>
            </a:r>
            <a:r>
              <a:rPr lang="en-US" dirty="0">
                <a:latin typeface="Arial" charset="0"/>
                <a:ea typeface="ＭＳ Ｐゴシック" charset="0"/>
              </a:rPr>
              <a:t>delay +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propagation </a:t>
            </a:r>
            <a:r>
              <a:rPr lang="en-US" dirty="0" smtClean="0">
                <a:latin typeface="Arial" charset="0"/>
                <a:ea typeface="ＭＳ Ｐゴシック" charset="0"/>
              </a:rPr>
              <a:t>delay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+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queuing 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delay (*)</a:t>
            </a:r>
            <a:endParaRPr lang="en-US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Queuing delay caused by “packet interference”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Made worse at high load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less “idle time” to absorb bursts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think about traffic jams at rush </a:t>
            </a:r>
            <a:r>
              <a:rPr lang="en-US" dirty="0" smtClean="0">
                <a:latin typeface="Arial" charset="0"/>
                <a:ea typeface="ＭＳ Ｐゴシック" charset="0"/>
              </a:rPr>
              <a:t>hour</a:t>
            </a:r>
          </a:p>
          <a:p>
            <a:pPr marL="457200" lvl="1" indent="0">
              <a:buNone/>
            </a:pPr>
            <a:r>
              <a:rPr lang="en-US" dirty="0" smtClean="0">
                <a:latin typeface="Arial" charset="0"/>
                <a:ea typeface="ＭＳ Ｐゴシック" charset="0"/>
              </a:rPr>
              <a:t>	or rail network failure</a:t>
            </a:r>
          </a:p>
          <a:p>
            <a:pPr marL="457200" lvl="1" indent="0">
              <a:buNone/>
            </a:pPr>
            <a:endParaRPr lang="en-US" dirty="0">
              <a:latin typeface="Arial" charset="0"/>
              <a:ea typeface="ＭＳ Ｐゴシック" charset="0"/>
            </a:endParaRPr>
          </a:p>
          <a:p>
            <a:pPr marL="457200" lvl="1" indent="0">
              <a:buNone/>
            </a:pPr>
            <a:r>
              <a:rPr lang="en-US" dirty="0" smtClean="0">
                <a:latin typeface="Arial" charset="0"/>
                <a:ea typeface="ＭＳ Ｐゴシック" charset="0"/>
              </a:rPr>
              <a:t>(* plus per-hop </a:t>
            </a:r>
            <a:r>
              <a:rPr lang="en-US" i="1" dirty="0" smtClean="0">
                <a:latin typeface="Arial" charset="0"/>
                <a:ea typeface="ＭＳ Ｐゴシック" charset="0"/>
              </a:rPr>
              <a:t>processing </a:t>
            </a:r>
            <a:r>
              <a:rPr lang="en-US" dirty="0" smtClean="0">
                <a:latin typeface="Arial" charset="0"/>
                <a:ea typeface="ＭＳ Ｐゴシック" charset="0"/>
              </a:rPr>
              <a:t>delay that we define as negligible</a:t>
            </a:r>
            <a:r>
              <a:rPr lang="en-US" i="1" dirty="0">
                <a:latin typeface="Arial" charset="0"/>
                <a:ea typeface="ＭＳ Ｐゴシック" charset="0"/>
              </a:rPr>
              <a:t>)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155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8" name="Picture 60" descr="queueDel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1290638"/>
            <a:ext cx="5162550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9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66700"/>
            <a:ext cx="77724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/>
                <a:ea typeface="ＭＳ Ｐゴシック" charset="0"/>
                <a:cs typeface="Arial"/>
              </a:rPr>
              <a:t>Queuing </a:t>
            </a:r>
            <a:r>
              <a:rPr lang="en-US" sz="4000" dirty="0">
                <a:latin typeface="Arial"/>
                <a:ea typeface="ＭＳ Ｐゴシック" charset="0"/>
                <a:cs typeface="Arial"/>
              </a:rPr>
              <a:t>delay</a:t>
            </a:r>
          </a:p>
        </p:txBody>
      </p:sp>
      <p:sp>
        <p:nvSpPr>
          <p:cNvPr id="11879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71500" y="1290638"/>
            <a:ext cx="3810000" cy="1781175"/>
          </a:xfrm>
        </p:spPr>
        <p:txBody>
          <a:bodyPr/>
          <a:lstStyle/>
          <a:p>
            <a:r>
              <a:rPr lang="en-US" sz="2400" dirty="0">
                <a:ea typeface="ＭＳ Ｐゴシック" charset="0"/>
                <a:cs typeface="ＭＳ Ｐゴシック" charset="0"/>
              </a:rPr>
              <a:t>R=link bandwidth (bps)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L=packet length (bits)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a=average packet arrival rate</a:t>
            </a:r>
          </a:p>
        </p:txBody>
      </p:sp>
      <p:sp>
        <p:nvSpPr>
          <p:cNvPr id="118791" name="Rectangle 61"/>
          <p:cNvSpPr>
            <a:spLocks noChangeArrowheads="1"/>
          </p:cNvSpPr>
          <p:nvPr/>
        </p:nvSpPr>
        <p:spPr bwMode="auto">
          <a:xfrm>
            <a:off x="714375" y="3805237"/>
            <a:ext cx="3810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None/>
            </a:pPr>
            <a:r>
              <a:rPr lang="en-US" dirty="0">
                <a:solidFill>
                  <a:srgbClr val="FF0000"/>
                </a:solidFill>
                <a:latin typeface="Calibri"/>
              </a:rPr>
              <a:t>traffic intensity = La/R</a:t>
            </a:r>
          </a:p>
        </p:txBody>
      </p:sp>
      <p:sp>
        <p:nvSpPr>
          <p:cNvPr id="118792" name="Rectangle 62"/>
          <p:cNvSpPr>
            <a:spLocks noChangeArrowheads="1"/>
          </p:cNvSpPr>
          <p:nvPr/>
        </p:nvSpPr>
        <p:spPr bwMode="auto">
          <a:xfrm>
            <a:off x="571500" y="4448175"/>
            <a:ext cx="69723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Char char="q"/>
            </a:pPr>
            <a:r>
              <a:rPr lang="en-US" dirty="0">
                <a:latin typeface="Calibri"/>
              </a:rPr>
              <a:t>La/R ~ 0: average </a:t>
            </a:r>
            <a:r>
              <a:rPr lang="en-US" dirty="0" smtClean="0">
                <a:latin typeface="Calibri"/>
              </a:rPr>
              <a:t>queuing </a:t>
            </a:r>
            <a:r>
              <a:rPr lang="en-US" dirty="0">
                <a:latin typeface="Calibri"/>
              </a:rPr>
              <a:t>delay </a:t>
            </a:r>
            <a:r>
              <a:rPr lang="en-US" dirty="0" smtClean="0">
                <a:latin typeface="Calibri"/>
              </a:rPr>
              <a:t>small</a:t>
            </a:r>
            <a:endParaRPr lang="en-US" dirty="0">
              <a:latin typeface="Calibri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Char char="q"/>
            </a:pPr>
            <a:r>
              <a:rPr lang="en-US" dirty="0">
                <a:latin typeface="Calibri"/>
              </a:rPr>
              <a:t>La/R -&gt; 1: delays become </a:t>
            </a:r>
            <a:r>
              <a:rPr lang="en-US" dirty="0" smtClean="0">
                <a:latin typeface="Calibri"/>
              </a:rPr>
              <a:t>large</a:t>
            </a:r>
            <a:endParaRPr lang="en-US" dirty="0">
              <a:latin typeface="Calibri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Char char="q"/>
            </a:pPr>
            <a:r>
              <a:rPr lang="en-US" dirty="0">
                <a:latin typeface="Calibri"/>
              </a:rPr>
              <a:t>La/R &gt; 1: more </a:t>
            </a:r>
            <a:r>
              <a:rPr lang="ja-JP" altLang="en-US" dirty="0">
                <a:latin typeface="Calibri"/>
              </a:rPr>
              <a:t>“</a:t>
            </a:r>
            <a:r>
              <a:rPr lang="en-US" dirty="0">
                <a:latin typeface="Calibri"/>
              </a:rPr>
              <a:t>work</a:t>
            </a:r>
            <a:r>
              <a:rPr lang="ja-JP" altLang="en-US" dirty="0">
                <a:latin typeface="Calibri"/>
              </a:rPr>
              <a:t>”</a:t>
            </a:r>
            <a:r>
              <a:rPr lang="en-US" dirty="0">
                <a:latin typeface="Calibri"/>
              </a:rPr>
              <a:t> arriving than can be serviced, average delay </a:t>
            </a:r>
            <a:r>
              <a:rPr lang="en-US" dirty="0" smtClean="0">
                <a:latin typeface="Calibri"/>
              </a:rPr>
              <a:t>infinite – or data is lost (</a:t>
            </a:r>
            <a:r>
              <a:rPr lang="en-US" i="1" dirty="0" smtClean="0">
                <a:latin typeface="Calibri"/>
              </a:rPr>
              <a:t>dropped)</a:t>
            </a:r>
            <a:r>
              <a:rPr lang="en-US" dirty="0" smtClean="0">
                <a:latin typeface="Calibri"/>
              </a:rPr>
              <a:t>.</a:t>
            </a:r>
            <a:endParaRPr lang="en-US" dirty="0">
              <a:latin typeface="Calibri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Char char="q"/>
            </a:pPr>
            <a:endParaRPr lang="en-US" dirty="0"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645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571500" y="3048000"/>
            <a:ext cx="7581900" cy="838200"/>
            <a:chOff x="533400" y="1905000"/>
            <a:chExt cx="7582119" cy="838200"/>
          </a:xfrm>
        </p:grpSpPr>
        <p:sp>
          <p:nvSpPr>
            <p:cNvPr id="7" name="Cloud 6"/>
            <p:cNvSpPr/>
            <p:nvPr/>
          </p:nvSpPr>
          <p:spPr bwMode="auto">
            <a:xfrm>
              <a:off x="1905040" y="1905000"/>
              <a:ext cx="1447842" cy="838200"/>
            </a:xfrm>
            <a:prstGeom prst="cloud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dirty="0"/>
            </a:p>
          </p:txBody>
        </p:sp>
        <p:cxnSp>
          <p:nvCxnSpPr>
            <p:cNvPr id="46090" name="Straight Arrow Connector 12"/>
            <p:cNvCxnSpPr>
              <a:cxnSpLocks noChangeShapeType="1"/>
              <a:endCxn id="7" idx="2"/>
            </p:cNvCxnSpPr>
            <p:nvPr/>
          </p:nvCxnSpPr>
          <p:spPr bwMode="auto">
            <a:xfrm>
              <a:off x="1412946" y="2314545"/>
              <a:ext cx="496545" cy="955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091" name="Straight Arrow Connector 15"/>
            <p:cNvCxnSpPr>
              <a:cxnSpLocks noChangeShapeType="1"/>
              <a:stCxn id="7" idx="0"/>
            </p:cNvCxnSpPr>
            <p:nvPr/>
          </p:nvCxnSpPr>
          <p:spPr bwMode="auto">
            <a:xfrm>
              <a:off x="3351594" y="2324100"/>
              <a:ext cx="31026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092" name="TextBox 21"/>
            <p:cNvSpPr txBox="1">
              <a:spLocks noChangeArrowheads="1"/>
            </p:cNvSpPr>
            <p:nvPr/>
          </p:nvSpPr>
          <p:spPr bwMode="auto">
            <a:xfrm>
              <a:off x="2209848" y="2133600"/>
              <a:ext cx="8773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ISP A</a:t>
              </a:r>
            </a:p>
          </p:txBody>
        </p:sp>
        <p:sp>
          <p:nvSpPr>
            <p:cNvPr id="46093" name="Oval 26"/>
            <p:cNvSpPr>
              <a:spLocks noChangeArrowheads="1"/>
            </p:cNvSpPr>
            <p:nvPr/>
          </p:nvSpPr>
          <p:spPr bwMode="auto">
            <a:xfrm>
              <a:off x="533400" y="1981200"/>
              <a:ext cx="838200" cy="609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4" name="TextBox 27"/>
            <p:cNvSpPr txBox="1">
              <a:spLocks noChangeArrowheads="1"/>
            </p:cNvSpPr>
            <p:nvPr/>
          </p:nvSpPr>
          <p:spPr bwMode="auto">
            <a:xfrm>
              <a:off x="533400" y="2038290"/>
              <a:ext cx="80031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user</a:t>
              </a:r>
            </a:p>
          </p:txBody>
        </p:sp>
        <p:sp>
          <p:nvSpPr>
            <p:cNvPr id="37" name="Cloud 36"/>
            <p:cNvSpPr/>
            <p:nvPr/>
          </p:nvSpPr>
          <p:spPr bwMode="auto">
            <a:xfrm>
              <a:off x="3657690" y="1905000"/>
              <a:ext cx="1447842" cy="838200"/>
            </a:xfrm>
            <a:prstGeom prst="cloud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dirty="0"/>
            </a:p>
          </p:txBody>
        </p:sp>
        <p:sp>
          <p:nvSpPr>
            <p:cNvPr id="46096" name="TextBox 37"/>
            <p:cNvSpPr txBox="1">
              <a:spLocks noChangeArrowheads="1"/>
            </p:cNvSpPr>
            <p:nvPr/>
          </p:nvSpPr>
          <p:spPr bwMode="auto">
            <a:xfrm>
              <a:off x="3923422" y="2133600"/>
              <a:ext cx="8773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ISP B</a:t>
              </a:r>
            </a:p>
          </p:txBody>
        </p:sp>
        <p:sp>
          <p:nvSpPr>
            <p:cNvPr id="39" name="Cloud 38"/>
            <p:cNvSpPr/>
            <p:nvPr/>
          </p:nvSpPr>
          <p:spPr bwMode="auto">
            <a:xfrm>
              <a:off x="5334139" y="1905000"/>
              <a:ext cx="1447842" cy="838200"/>
            </a:xfrm>
            <a:prstGeom prst="cloud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dirty="0"/>
            </a:p>
          </p:txBody>
        </p:sp>
        <p:sp>
          <p:nvSpPr>
            <p:cNvPr id="46098" name="TextBox 39"/>
            <p:cNvSpPr txBox="1">
              <a:spLocks noChangeArrowheads="1"/>
            </p:cNvSpPr>
            <p:nvPr/>
          </p:nvSpPr>
          <p:spPr bwMode="auto">
            <a:xfrm>
              <a:off x="5562745" y="2145268"/>
              <a:ext cx="8773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ISP C</a:t>
              </a:r>
            </a:p>
          </p:txBody>
        </p:sp>
        <p:cxnSp>
          <p:nvCxnSpPr>
            <p:cNvPr id="46099" name="Straight Arrow Connector 40"/>
            <p:cNvCxnSpPr>
              <a:cxnSpLocks noChangeShapeType="1"/>
            </p:cNvCxnSpPr>
            <p:nvPr/>
          </p:nvCxnSpPr>
          <p:spPr bwMode="auto">
            <a:xfrm>
              <a:off x="5099939" y="2286000"/>
              <a:ext cx="31026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100" name="Straight Arrow Connector 41"/>
            <p:cNvCxnSpPr>
              <a:cxnSpLocks noChangeShapeType="1"/>
            </p:cNvCxnSpPr>
            <p:nvPr/>
          </p:nvCxnSpPr>
          <p:spPr bwMode="auto">
            <a:xfrm>
              <a:off x="6742455" y="2286000"/>
              <a:ext cx="496545" cy="955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101" name="Oval 42"/>
            <p:cNvSpPr>
              <a:spLocks noChangeArrowheads="1"/>
            </p:cNvSpPr>
            <p:nvPr/>
          </p:nvSpPr>
          <p:spPr bwMode="auto">
            <a:xfrm>
              <a:off x="7234509" y="1981200"/>
              <a:ext cx="838200" cy="609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2" name="TextBox 43"/>
            <p:cNvSpPr txBox="1">
              <a:spLocks noChangeArrowheads="1"/>
            </p:cNvSpPr>
            <p:nvPr/>
          </p:nvSpPr>
          <p:spPr bwMode="auto">
            <a:xfrm>
              <a:off x="7315200" y="2038290"/>
              <a:ext cx="80031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user</a:t>
              </a:r>
            </a:p>
          </p:txBody>
        </p:sp>
      </p:grp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0838"/>
            <a:ext cx="8229600" cy="1173162"/>
          </a:xfrm>
        </p:spPr>
        <p:txBody>
          <a:bodyPr lIns="91430" tIns="45716" rIns="91430" bIns="45716" anchor="t"/>
          <a:lstStyle/>
          <a:p>
            <a:pPr algn="ctr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Recall the Internet 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federation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1176337"/>
          </a:xfrm>
        </p:spPr>
        <p:txBody>
          <a:bodyPr/>
          <a:lstStyle/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The Internet ties together different networks</a:t>
            </a:r>
          </a:p>
          <a:p>
            <a:pPr lvl="1"/>
            <a:r>
              <a:rPr lang="en-US" sz="2200">
                <a:latin typeface="Arial" charset="0"/>
                <a:ea typeface="ＭＳ Ｐゴシック" charset="0"/>
              </a:rPr>
              <a:t>&gt;18,000 ISP networks </a:t>
            </a:r>
          </a:p>
          <a:p>
            <a:pPr lvl="1"/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7334" y="5122179"/>
            <a:ext cx="8319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can see (hints) of the nodes and links using </a:t>
            </a:r>
            <a:r>
              <a:rPr lang="en-US" dirty="0" err="1" smtClean="0"/>
              <a:t>traceroute</a:t>
            </a:r>
            <a:r>
              <a:rPr lang="en-US" dirty="0" smtClean="0"/>
              <a:t>… 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684409" y="3886200"/>
            <a:ext cx="7356083" cy="863788"/>
            <a:chOff x="684409" y="3886200"/>
            <a:chExt cx="7356083" cy="863788"/>
          </a:xfrm>
        </p:grpSpPr>
        <p:pic>
          <p:nvPicPr>
            <p:cNvPr id="25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409" y="3889375"/>
              <a:ext cx="687387" cy="75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3104" y="3991163"/>
              <a:ext cx="687388" cy="75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1" name="Straight Connector 14"/>
            <p:cNvCxnSpPr>
              <a:cxnSpLocks noChangeShapeType="1"/>
            </p:cNvCxnSpPr>
            <p:nvPr/>
          </p:nvCxnSpPr>
          <p:spPr bwMode="auto">
            <a:xfrm>
              <a:off x="1216071" y="4119895"/>
              <a:ext cx="620600" cy="453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Straight Connector 14"/>
            <p:cNvCxnSpPr>
              <a:cxnSpLocks noChangeShapeType="1"/>
            </p:cNvCxnSpPr>
            <p:nvPr/>
          </p:nvCxnSpPr>
          <p:spPr bwMode="auto">
            <a:xfrm>
              <a:off x="1943100" y="4103724"/>
              <a:ext cx="356271" cy="347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Straight Connector 14"/>
            <p:cNvCxnSpPr>
              <a:cxnSpLocks noChangeShapeType="1"/>
            </p:cNvCxnSpPr>
            <p:nvPr/>
          </p:nvCxnSpPr>
          <p:spPr bwMode="auto">
            <a:xfrm>
              <a:off x="5467562" y="4081038"/>
              <a:ext cx="356271" cy="347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Straight Connector 14"/>
            <p:cNvCxnSpPr>
              <a:cxnSpLocks noChangeShapeType="1"/>
            </p:cNvCxnSpPr>
            <p:nvPr/>
          </p:nvCxnSpPr>
          <p:spPr bwMode="auto">
            <a:xfrm>
              <a:off x="6121705" y="4130677"/>
              <a:ext cx="356271" cy="347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Straight Connector 14"/>
            <p:cNvCxnSpPr>
              <a:cxnSpLocks noChangeShapeType="1"/>
            </p:cNvCxnSpPr>
            <p:nvPr/>
          </p:nvCxnSpPr>
          <p:spPr bwMode="auto">
            <a:xfrm flipV="1">
              <a:off x="6431794" y="4081038"/>
              <a:ext cx="277031" cy="4094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Straight Connector 14"/>
            <p:cNvCxnSpPr>
              <a:cxnSpLocks noChangeShapeType="1"/>
            </p:cNvCxnSpPr>
            <p:nvPr/>
          </p:nvCxnSpPr>
          <p:spPr bwMode="auto">
            <a:xfrm flipH="1" flipV="1">
              <a:off x="6708825" y="4041776"/>
              <a:ext cx="784795" cy="409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Straight Connector 14"/>
            <p:cNvCxnSpPr>
              <a:cxnSpLocks noChangeShapeType="1"/>
            </p:cNvCxnSpPr>
            <p:nvPr/>
          </p:nvCxnSpPr>
          <p:spPr bwMode="auto">
            <a:xfrm>
              <a:off x="4838700" y="4041775"/>
              <a:ext cx="613751" cy="26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Straight Connector 14"/>
            <p:cNvCxnSpPr>
              <a:cxnSpLocks noChangeShapeType="1"/>
            </p:cNvCxnSpPr>
            <p:nvPr/>
          </p:nvCxnSpPr>
          <p:spPr bwMode="auto">
            <a:xfrm flipV="1">
              <a:off x="4400936" y="3998485"/>
              <a:ext cx="434156" cy="2366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Straight Connector 14"/>
            <p:cNvCxnSpPr>
              <a:cxnSpLocks noChangeShapeType="1"/>
            </p:cNvCxnSpPr>
            <p:nvPr/>
          </p:nvCxnSpPr>
          <p:spPr bwMode="auto">
            <a:xfrm flipV="1">
              <a:off x="3263691" y="4173179"/>
              <a:ext cx="516845" cy="619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Straight Connector 14"/>
            <p:cNvCxnSpPr>
              <a:cxnSpLocks noChangeShapeType="1"/>
            </p:cNvCxnSpPr>
            <p:nvPr/>
          </p:nvCxnSpPr>
          <p:spPr bwMode="auto">
            <a:xfrm>
              <a:off x="2770750" y="4165268"/>
              <a:ext cx="492941" cy="15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Straight Connector 14"/>
            <p:cNvCxnSpPr>
              <a:cxnSpLocks noChangeShapeType="1"/>
            </p:cNvCxnSpPr>
            <p:nvPr/>
          </p:nvCxnSpPr>
          <p:spPr bwMode="auto">
            <a:xfrm flipV="1">
              <a:off x="2411230" y="4077863"/>
              <a:ext cx="277031" cy="4094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Straight Connector 14"/>
            <p:cNvCxnSpPr>
              <a:cxnSpLocks noChangeShapeType="1"/>
            </p:cNvCxnSpPr>
            <p:nvPr/>
          </p:nvCxnSpPr>
          <p:spPr bwMode="auto">
            <a:xfrm>
              <a:off x="3884091" y="4180499"/>
              <a:ext cx="516845" cy="546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" name="Straight Connector 14"/>
            <p:cNvCxnSpPr>
              <a:cxnSpLocks noChangeShapeType="1"/>
            </p:cNvCxnSpPr>
            <p:nvPr/>
          </p:nvCxnSpPr>
          <p:spPr bwMode="auto">
            <a:xfrm flipV="1">
              <a:off x="5877731" y="4081972"/>
              <a:ext cx="277031" cy="4094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7" name="Picture 5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3837" y="3889375"/>
              <a:ext cx="554063" cy="38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5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268" y="4297082"/>
              <a:ext cx="554063" cy="38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5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300" y="3991163"/>
              <a:ext cx="554063" cy="38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5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7587" y="4041775"/>
              <a:ext cx="554063" cy="38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5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8451" y="4041775"/>
              <a:ext cx="554063" cy="38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5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2514" y="4103724"/>
              <a:ext cx="554063" cy="38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5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9437" y="3886200"/>
              <a:ext cx="554063" cy="38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5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3956" y="4297081"/>
              <a:ext cx="554063" cy="38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5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4762" y="4363273"/>
              <a:ext cx="554063" cy="38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5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1794" y="3886200"/>
              <a:ext cx="554063" cy="38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5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0782" y="3917688"/>
              <a:ext cx="554063" cy="38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5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9770" y="3886200"/>
              <a:ext cx="554063" cy="38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640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9170"/>
            <a:ext cx="8229600" cy="1143000"/>
          </a:xfrm>
        </p:spPr>
        <p:txBody>
          <a:bodyPr/>
          <a:lstStyle/>
          <a:p>
            <a:r>
              <a:rPr lang="ja-JP" altLang="en-US" sz="3600" dirty="0">
                <a:ea typeface="ＭＳ Ｐゴシック" charset="0"/>
                <a:cs typeface="ＭＳ Ｐゴシック" charset="0"/>
              </a:rPr>
              <a:t>“</a:t>
            </a:r>
            <a:r>
              <a:rPr lang="en-US" sz="3600" dirty="0">
                <a:ea typeface="ＭＳ Ｐゴシック" charset="0"/>
                <a:cs typeface="ＭＳ Ｐゴシック" charset="0"/>
              </a:rPr>
              <a:t>Real</a:t>
            </a:r>
            <a:r>
              <a:rPr lang="ja-JP" altLang="en-US" sz="3600" dirty="0">
                <a:ea typeface="ＭＳ Ｐゴシック" charset="0"/>
                <a:cs typeface="ＭＳ Ｐゴシック" charset="0"/>
              </a:rPr>
              <a:t>”</a:t>
            </a:r>
            <a:r>
              <a:rPr lang="en-US" sz="3600" dirty="0">
                <a:ea typeface="ＭＳ Ｐゴシック" charset="0"/>
                <a:cs typeface="ＭＳ Ｐゴシック" charset="0"/>
              </a:rPr>
              <a:t> Internet delays and routes</a:t>
            </a:r>
          </a:p>
        </p:txBody>
      </p:sp>
      <p:sp>
        <p:nvSpPr>
          <p:cNvPr id="122885" name="Text Box 4"/>
          <p:cNvSpPr txBox="1">
            <a:spLocks noChangeArrowheads="1"/>
          </p:cNvSpPr>
          <p:nvPr/>
        </p:nvSpPr>
        <p:spPr bwMode="auto">
          <a:xfrm>
            <a:off x="0" y="1513335"/>
            <a:ext cx="8229600" cy="504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 err="1"/>
              <a:t>traceroute</a:t>
            </a:r>
            <a:r>
              <a:rPr lang="en-US" sz="1400" dirty="0"/>
              <a:t> </a:t>
            </a:r>
            <a:r>
              <a:rPr lang="en-US" sz="1400" dirty="0" err="1"/>
              <a:t>munnari.oz.au</a:t>
            </a:r>
            <a:endParaRPr lang="en-US" sz="1400" dirty="0"/>
          </a:p>
          <a:p>
            <a:r>
              <a:rPr lang="en-US" sz="1400" dirty="0" err="1"/>
              <a:t>traceroute</a:t>
            </a:r>
            <a:r>
              <a:rPr lang="en-US" sz="1400" dirty="0"/>
              <a:t> to </a:t>
            </a:r>
            <a:r>
              <a:rPr lang="en-US" sz="1400" dirty="0" err="1"/>
              <a:t>munnari.oz.au</a:t>
            </a:r>
            <a:r>
              <a:rPr lang="en-US" sz="1400" dirty="0"/>
              <a:t> (202.29.151.3), 30 hops max, 60 byte packets</a:t>
            </a:r>
          </a:p>
          <a:p>
            <a:r>
              <a:rPr lang="de-DE" sz="1400" dirty="0"/>
              <a:t> 1  </a:t>
            </a:r>
            <a:r>
              <a:rPr lang="de-DE" sz="1400" dirty="0" err="1"/>
              <a:t>gatwick.net.cl.cam.ac.uk</a:t>
            </a:r>
            <a:r>
              <a:rPr lang="de-DE" sz="1400" dirty="0"/>
              <a:t> (128.232.32.2)  0.416 </a:t>
            </a:r>
            <a:r>
              <a:rPr lang="de-DE" sz="1400" dirty="0" err="1"/>
              <a:t>ms</a:t>
            </a:r>
            <a:r>
              <a:rPr lang="de-DE" sz="1400" dirty="0"/>
              <a:t>  0.384 </a:t>
            </a:r>
            <a:r>
              <a:rPr lang="de-DE" sz="1400" dirty="0" err="1"/>
              <a:t>ms</a:t>
            </a:r>
            <a:r>
              <a:rPr lang="de-DE" sz="1400" dirty="0"/>
              <a:t>  0.427 </a:t>
            </a:r>
            <a:r>
              <a:rPr lang="de-DE" sz="1400" dirty="0" err="1"/>
              <a:t>ms</a:t>
            </a:r>
            <a:endParaRPr lang="de-DE" sz="1400" dirty="0"/>
          </a:p>
          <a:p>
            <a:r>
              <a:rPr lang="nl-NL" sz="1400" dirty="0"/>
              <a:t> 2  cl-</a:t>
            </a:r>
            <a:r>
              <a:rPr lang="nl-NL" sz="1400" dirty="0" err="1"/>
              <a:t>sby.route</a:t>
            </a:r>
            <a:r>
              <a:rPr lang="nl-NL" sz="1400" dirty="0"/>
              <a:t>-</a:t>
            </a:r>
            <a:r>
              <a:rPr lang="nl-NL" sz="1400" dirty="0" err="1"/>
              <a:t>nwest.net.cam.ac.uk</a:t>
            </a:r>
            <a:r>
              <a:rPr lang="nl-NL" sz="1400" dirty="0"/>
              <a:t> (193.60.89.9)  0.393 </a:t>
            </a:r>
            <a:r>
              <a:rPr lang="nl-NL" sz="1400" dirty="0" err="1"/>
              <a:t>ms</a:t>
            </a:r>
            <a:r>
              <a:rPr lang="nl-NL" sz="1400" dirty="0"/>
              <a:t>  0.440 </a:t>
            </a:r>
            <a:r>
              <a:rPr lang="nl-NL" sz="1400" dirty="0" err="1"/>
              <a:t>ms</a:t>
            </a:r>
            <a:r>
              <a:rPr lang="nl-NL" sz="1400" dirty="0"/>
              <a:t>  0.494 </a:t>
            </a:r>
            <a:r>
              <a:rPr lang="nl-NL" sz="1400" dirty="0" err="1"/>
              <a:t>ms</a:t>
            </a:r>
            <a:endParaRPr lang="nl-NL" sz="1400" dirty="0"/>
          </a:p>
          <a:p>
            <a:r>
              <a:rPr lang="en-US" sz="1400" dirty="0"/>
              <a:t> 3  route-</a:t>
            </a:r>
            <a:r>
              <a:rPr lang="en-US" sz="1400" dirty="0" err="1"/>
              <a:t>nwest.route</a:t>
            </a:r>
            <a:r>
              <a:rPr lang="en-US" sz="1400" dirty="0"/>
              <a:t>-</a:t>
            </a:r>
            <a:r>
              <a:rPr lang="en-US" sz="1400" dirty="0" err="1"/>
              <a:t>mill.net.cam.ac.uk</a:t>
            </a:r>
            <a:r>
              <a:rPr lang="en-US" sz="1400" dirty="0"/>
              <a:t> (192.84.5.137)  0.407 </a:t>
            </a:r>
            <a:r>
              <a:rPr lang="en-US" sz="1400" dirty="0" err="1"/>
              <a:t>ms</a:t>
            </a:r>
            <a:r>
              <a:rPr lang="en-US" sz="1400" dirty="0"/>
              <a:t>  0.448 </a:t>
            </a:r>
            <a:r>
              <a:rPr lang="en-US" sz="1400" dirty="0" err="1"/>
              <a:t>ms</a:t>
            </a:r>
            <a:r>
              <a:rPr lang="en-US" sz="1400" dirty="0"/>
              <a:t>  0.501 </a:t>
            </a:r>
            <a:r>
              <a:rPr lang="en-US" sz="1400" dirty="0" err="1"/>
              <a:t>ms</a:t>
            </a:r>
            <a:endParaRPr lang="en-US" sz="1400" dirty="0"/>
          </a:p>
          <a:p>
            <a:r>
              <a:rPr lang="fr-FR" sz="1400" dirty="0"/>
              <a:t> 4  route-</a:t>
            </a:r>
            <a:r>
              <a:rPr lang="fr-FR" sz="1400" dirty="0" err="1"/>
              <a:t>mill.route</a:t>
            </a:r>
            <a:r>
              <a:rPr lang="fr-FR" sz="1400" dirty="0"/>
              <a:t>-</a:t>
            </a:r>
            <a:r>
              <a:rPr lang="fr-FR" sz="1400" dirty="0" err="1"/>
              <a:t>enet.net.cam.ac.uk</a:t>
            </a:r>
            <a:r>
              <a:rPr lang="fr-FR" sz="1400" dirty="0"/>
              <a:t> (192.84.5.94)  1.006 ms  1.091 ms  1.163 ms</a:t>
            </a:r>
          </a:p>
          <a:p>
            <a:r>
              <a:rPr lang="ro-RO" sz="1400" dirty="0"/>
              <a:t> 5  xe-11-3-0.camb-rbr1.eastern.ja.net (146.97.130.1)  0.300 ms  0.313 ms  0.350 ms</a:t>
            </a:r>
          </a:p>
          <a:p>
            <a:r>
              <a:rPr lang="pl-PL" sz="1400" dirty="0"/>
              <a:t> 6  ae24.lowdss-sbr1.ja.net (146.97.37.185)  2.679 ms  2.664 ms  2.712 ms</a:t>
            </a:r>
          </a:p>
          <a:p>
            <a:r>
              <a:rPr lang="hr-HR" sz="1400" dirty="0"/>
              <a:t> 7  ae28.londhx-sbr1.ja.net (146.97.33.17)  5.955 ms  5.953 ms  5.901 ms</a:t>
            </a:r>
          </a:p>
          <a:p>
            <a:r>
              <a:rPr lang="fi-FI" sz="1400" dirty="0"/>
              <a:t> 8  janet.mx1.lon.uk.geant.net (62.40.124.197)  6.059 ms  6.066 ms  6.052 ms</a:t>
            </a:r>
          </a:p>
          <a:p>
            <a:r>
              <a:rPr lang="fi-FI" sz="1400" dirty="0"/>
              <a:t> 9  ae0.mx1.par.fr.geant.net (62.40.98.77)  11.742 ms  11.779 ms  11.724 ms</a:t>
            </a:r>
          </a:p>
          <a:p>
            <a:r>
              <a:rPr lang="fi-FI" sz="1400" dirty="0"/>
              <a:t>10  ae1.mx1.mad.es.geant.net (62.40.98.64)  27.751 ms  27.734 ms  27.704 ms</a:t>
            </a:r>
          </a:p>
          <a:p>
            <a:r>
              <a:rPr lang="de-DE" sz="1400" dirty="0"/>
              <a:t>11  mb-so-02-v4.bb.tein3.net (202.179.249.117)  138.296 </a:t>
            </a:r>
            <a:r>
              <a:rPr lang="de-DE" sz="1400" dirty="0" err="1"/>
              <a:t>ms</a:t>
            </a:r>
            <a:r>
              <a:rPr lang="de-DE" sz="1400" dirty="0"/>
              <a:t>  138.314 </a:t>
            </a:r>
            <a:r>
              <a:rPr lang="de-DE" sz="1400" dirty="0" err="1"/>
              <a:t>ms</a:t>
            </a:r>
            <a:r>
              <a:rPr lang="de-DE" sz="1400" dirty="0"/>
              <a:t>  138.282 </a:t>
            </a:r>
            <a:r>
              <a:rPr lang="de-DE" sz="1400" dirty="0" err="1"/>
              <a:t>ms</a:t>
            </a:r>
            <a:endParaRPr lang="de-DE" sz="1400" dirty="0"/>
          </a:p>
          <a:p>
            <a:r>
              <a:rPr lang="de-DE" sz="1400" dirty="0"/>
              <a:t>12  sg-so-04-v4.bb.tein3.net (202.179.249.53)  196.303 </a:t>
            </a:r>
            <a:r>
              <a:rPr lang="de-DE" sz="1400" dirty="0" err="1"/>
              <a:t>ms</a:t>
            </a:r>
            <a:r>
              <a:rPr lang="de-DE" sz="1400" dirty="0"/>
              <a:t>  196.293 </a:t>
            </a:r>
            <a:r>
              <a:rPr lang="de-DE" sz="1400" dirty="0" err="1"/>
              <a:t>ms</a:t>
            </a:r>
            <a:r>
              <a:rPr lang="de-DE" sz="1400" dirty="0"/>
              <a:t>  196.264 </a:t>
            </a:r>
            <a:r>
              <a:rPr lang="de-DE" sz="1400" dirty="0" err="1"/>
              <a:t>ms</a:t>
            </a:r>
            <a:endParaRPr lang="de-DE" sz="1400" dirty="0"/>
          </a:p>
          <a:p>
            <a:r>
              <a:rPr lang="en-US" sz="1400" dirty="0"/>
              <a:t>13  th-pr-v4.bb.tein3.net (202.179.249.66)  225.153 </a:t>
            </a:r>
            <a:r>
              <a:rPr lang="en-US" sz="1400" dirty="0" err="1"/>
              <a:t>ms</a:t>
            </a:r>
            <a:r>
              <a:rPr lang="en-US" sz="1400" dirty="0"/>
              <a:t>  225.178 </a:t>
            </a:r>
            <a:r>
              <a:rPr lang="en-US" sz="1400" dirty="0" err="1"/>
              <a:t>ms</a:t>
            </a:r>
            <a:r>
              <a:rPr lang="en-US" sz="1400" dirty="0"/>
              <a:t>  225.196 </a:t>
            </a:r>
            <a:r>
              <a:rPr lang="en-US" sz="1400" dirty="0" err="1"/>
              <a:t>ms</a:t>
            </a:r>
            <a:endParaRPr lang="en-US" sz="1400" dirty="0"/>
          </a:p>
          <a:p>
            <a:r>
              <a:rPr lang="en-US" sz="1400" dirty="0"/>
              <a:t>14  pyt-thairen-to-02-bdr-pyt.uni.net.th (202.29.12.10)  225.163 </a:t>
            </a:r>
            <a:r>
              <a:rPr lang="en-US" sz="1400" dirty="0" err="1"/>
              <a:t>ms</a:t>
            </a:r>
            <a:r>
              <a:rPr lang="en-US" sz="1400" dirty="0"/>
              <a:t>  223.343 </a:t>
            </a:r>
            <a:r>
              <a:rPr lang="en-US" sz="1400" dirty="0" err="1"/>
              <a:t>ms</a:t>
            </a:r>
            <a:r>
              <a:rPr lang="en-US" sz="1400" dirty="0"/>
              <a:t>  223.363 </a:t>
            </a:r>
            <a:r>
              <a:rPr lang="en-US" sz="1400" dirty="0" err="1"/>
              <a:t>ms</a:t>
            </a:r>
            <a:endParaRPr lang="en-US" sz="1400" dirty="0"/>
          </a:p>
          <a:p>
            <a:r>
              <a:rPr lang="en-US" sz="1400" dirty="0"/>
              <a:t>15  202.28.227.126 (202.28.227.126)  241.038 </a:t>
            </a:r>
            <a:r>
              <a:rPr lang="en-US" sz="1400" dirty="0" err="1"/>
              <a:t>ms</a:t>
            </a:r>
            <a:r>
              <a:rPr lang="en-US" sz="1400" dirty="0"/>
              <a:t>  240.941 </a:t>
            </a:r>
            <a:r>
              <a:rPr lang="en-US" sz="1400" dirty="0" err="1"/>
              <a:t>ms</a:t>
            </a:r>
            <a:r>
              <a:rPr lang="en-US" sz="1400" dirty="0"/>
              <a:t>  240.834 </a:t>
            </a:r>
            <a:r>
              <a:rPr lang="en-US" sz="1400" dirty="0" err="1"/>
              <a:t>ms</a:t>
            </a:r>
            <a:endParaRPr lang="en-US" sz="1400" dirty="0"/>
          </a:p>
          <a:p>
            <a:r>
              <a:rPr lang="en-US" sz="1400" dirty="0"/>
              <a:t>16  202.28.221.46 (202.28.221.46)  287.252 </a:t>
            </a:r>
            <a:r>
              <a:rPr lang="en-US" sz="1400" dirty="0" err="1"/>
              <a:t>ms</a:t>
            </a:r>
            <a:r>
              <a:rPr lang="en-US" sz="1400" dirty="0"/>
              <a:t>  287.306 </a:t>
            </a:r>
            <a:r>
              <a:rPr lang="en-US" sz="1400" dirty="0" err="1"/>
              <a:t>ms</a:t>
            </a:r>
            <a:r>
              <a:rPr lang="en-US" sz="1400" dirty="0"/>
              <a:t>  287.282 </a:t>
            </a:r>
            <a:r>
              <a:rPr lang="en-US" sz="1400" dirty="0" err="1"/>
              <a:t>ms</a:t>
            </a:r>
            <a:endParaRPr lang="en-US" sz="1400" dirty="0"/>
          </a:p>
          <a:p>
            <a:r>
              <a:rPr lang="en-US" sz="1400" dirty="0"/>
              <a:t>17  * * *</a:t>
            </a:r>
          </a:p>
          <a:p>
            <a:r>
              <a:rPr lang="en-US" sz="1400" dirty="0"/>
              <a:t>18  * * *</a:t>
            </a:r>
          </a:p>
          <a:p>
            <a:r>
              <a:rPr lang="en-US" sz="1400" dirty="0"/>
              <a:t>19  * * *</a:t>
            </a:r>
          </a:p>
          <a:p>
            <a:r>
              <a:rPr lang="en-US" sz="1400" dirty="0"/>
              <a:t>20  </a:t>
            </a:r>
            <a:r>
              <a:rPr lang="en-US" sz="1400" dirty="0" err="1"/>
              <a:t>coe-gw.psu.ac.th</a:t>
            </a:r>
            <a:r>
              <a:rPr lang="en-US" sz="1400" dirty="0"/>
              <a:t> (202.29.149.70)  241.681 </a:t>
            </a:r>
            <a:r>
              <a:rPr lang="en-US" sz="1400" dirty="0" err="1"/>
              <a:t>ms</a:t>
            </a:r>
            <a:r>
              <a:rPr lang="en-US" sz="1400" dirty="0"/>
              <a:t>  241.715 </a:t>
            </a:r>
            <a:r>
              <a:rPr lang="en-US" sz="1400" dirty="0" err="1"/>
              <a:t>ms</a:t>
            </a:r>
            <a:r>
              <a:rPr lang="en-US" sz="1400" dirty="0"/>
              <a:t>  241.680 </a:t>
            </a:r>
            <a:r>
              <a:rPr lang="en-US" sz="1400" dirty="0" err="1"/>
              <a:t>ms</a:t>
            </a:r>
            <a:endParaRPr lang="en-US" sz="1400" dirty="0"/>
          </a:p>
          <a:p>
            <a:r>
              <a:rPr lang="is-IS" sz="1400" dirty="0"/>
              <a:t>21  munnari.OZ.AU (202.29.151.3)  241.610 ms  241.636 ms  241.537 ms</a:t>
            </a:r>
          </a:p>
        </p:txBody>
      </p:sp>
      <p:sp>
        <p:nvSpPr>
          <p:cNvPr id="122886" name="Text Box 5"/>
          <p:cNvSpPr txBox="1">
            <a:spLocks noChangeArrowheads="1"/>
          </p:cNvSpPr>
          <p:nvPr/>
        </p:nvSpPr>
        <p:spPr bwMode="auto">
          <a:xfrm>
            <a:off x="54769" y="569774"/>
            <a:ext cx="89089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dirty="0" err="1">
                <a:solidFill>
                  <a:srgbClr val="FF0000"/>
                </a:solidFill>
                <a:latin typeface="Calibri"/>
              </a:rPr>
              <a:t>traceroute</a:t>
            </a:r>
            <a:r>
              <a:rPr lang="en-US" dirty="0">
                <a:solidFill>
                  <a:srgbClr val="FF0000"/>
                </a:solidFill>
                <a:latin typeface="Calibri"/>
              </a:rPr>
              <a:t>:</a:t>
            </a:r>
            <a:r>
              <a:rPr lang="en-US" dirty="0">
                <a:latin typeface="Calibri"/>
              </a:rPr>
              <a:t> </a:t>
            </a:r>
            <a:r>
              <a:rPr lang="en-US" dirty="0" err="1" smtClean="0">
                <a:latin typeface="Calibri"/>
              </a:rPr>
              <a:t>rio.cl.cam.ac.uk</a:t>
            </a:r>
            <a:r>
              <a:rPr lang="en-US" dirty="0" smtClean="0">
                <a:latin typeface="Calibri"/>
              </a:rPr>
              <a:t> to </a:t>
            </a:r>
            <a:r>
              <a:rPr lang="en-US" dirty="0" err="1" smtClean="0">
                <a:latin typeface="Calibri"/>
              </a:rPr>
              <a:t>munnari.oz.au</a:t>
            </a:r>
            <a:endParaRPr lang="en-US" dirty="0" smtClean="0">
              <a:latin typeface="Calibri"/>
            </a:endParaRPr>
          </a:p>
          <a:p>
            <a:pPr algn="ctr"/>
            <a:r>
              <a:rPr lang="en-US" sz="1600" dirty="0" smtClean="0">
                <a:latin typeface="Calibri"/>
              </a:rPr>
              <a:t>(</a:t>
            </a:r>
            <a:r>
              <a:rPr lang="en-US" sz="1600" dirty="0" err="1" smtClean="0">
                <a:latin typeface="Calibri"/>
              </a:rPr>
              <a:t>tracepath</a:t>
            </a:r>
            <a:r>
              <a:rPr lang="en-US" sz="1600" dirty="0" smtClean="0">
                <a:latin typeface="Calibri"/>
              </a:rPr>
              <a:t> on </a:t>
            </a:r>
            <a:r>
              <a:rPr lang="en-US" sz="1600" dirty="0" err="1" smtClean="0">
                <a:latin typeface="Calibri"/>
              </a:rPr>
              <a:t>pwf</a:t>
            </a:r>
            <a:r>
              <a:rPr lang="en-US" sz="1600" dirty="0" smtClean="0">
                <a:latin typeface="Calibri"/>
              </a:rPr>
              <a:t> is similar)</a:t>
            </a:r>
            <a:endParaRPr lang="en-US" sz="1600" dirty="0">
              <a:latin typeface="Calibri"/>
            </a:endParaRPr>
          </a:p>
        </p:txBody>
      </p:sp>
      <p:sp>
        <p:nvSpPr>
          <p:cNvPr id="122887" name="Line 6"/>
          <p:cNvSpPr>
            <a:spLocks noChangeShapeType="1"/>
          </p:cNvSpPr>
          <p:nvPr/>
        </p:nvSpPr>
        <p:spPr bwMode="auto">
          <a:xfrm flipV="1">
            <a:off x="725488" y="5762452"/>
            <a:ext cx="225054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22888" name="Text Box 7"/>
          <p:cNvSpPr txBox="1">
            <a:spLocks noChangeArrowheads="1"/>
          </p:cNvSpPr>
          <p:nvPr/>
        </p:nvSpPr>
        <p:spPr bwMode="auto">
          <a:xfrm>
            <a:off x="5008656" y="1192660"/>
            <a:ext cx="4565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  <a:latin typeface="Calibri"/>
              </a:rPr>
              <a:t>Three delay measurements from </a:t>
            </a:r>
          </a:p>
          <a:p>
            <a:r>
              <a:rPr lang="en-US" sz="1800" dirty="0" err="1" smtClean="0">
                <a:solidFill>
                  <a:srgbClr val="FF0000"/>
                </a:solidFill>
                <a:latin typeface="Calibri"/>
              </a:rPr>
              <a:t>rio.cl.cam.ac.uk</a:t>
            </a:r>
            <a:r>
              <a:rPr lang="en-US" sz="180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Calibri"/>
              </a:rPr>
              <a:t>to </a:t>
            </a:r>
            <a:r>
              <a:rPr lang="en-US" sz="1800" dirty="0" err="1" smtClean="0">
                <a:solidFill>
                  <a:srgbClr val="FF0000"/>
                </a:solidFill>
                <a:latin typeface="Calibri"/>
              </a:rPr>
              <a:t>gatwick.net.cl.cam.ac.uk</a:t>
            </a:r>
            <a:endParaRPr lang="en-US" sz="18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22889" name="Line 8"/>
          <p:cNvSpPr>
            <a:spLocks noChangeShapeType="1"/>
          </p:cNvSpPr>
          <p:nvPr/>
        </p:nvSpPr>
        <p:spPr bwMode="auto">
          <a:xfrm flipV="1">
            <a:off x="3156873" y="1306960"/>
            <a:ext cx="671512" cy="4127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22890" name="Line 9"/>
          <p:cNvSpPr>
            <a:spLocks noChangeShapeType="1"/>
          </p:cNvSpPr>
          <p:nvPr/>
        </p:nvSpPr>
        <p:spPr bwMode="auto">
          <a:xfrm flipV="1">
            <a:off x="3696623" y="1295848"/>
            <a:ext cx="139700" cy="4048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22891" name="Line 10"/>
          <p:cNvSpPr>
            <a:spLocks noChangeShapeType="1"/>
          </p:cNvSpPr>
          <p:nvPr/>
        </p:nvSpPr>
        <p:spPr bwMode="auto">
          <a:xfrm flipH="1" flipV="1">
            <a:off x="3831560" y="1305373"/>
            <a:ext cx="366713" cy="3905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22892" name="Line 11"/>
          <p:cNvSpPr>
            <a:spLocks noChangeShapeType="1"/>
          </p:cNvSpPr>
          <p:nvPr/>
        </p:nvSpPr>
        <p:spPr bwMode="auto">
          <a:xfrm>
            <a:off x="3823623" y="1314897"/>
            <a:ext cx="1266581" cy="1984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22893" name="Text Box 12"/>
          <p:cNvSpPr txBox="1">
            <a:spLocks noChangeArrowheads="1"/>
          </p:cNvSpPr>
          <p:nvPr/>
        </p:nvSpPr>
        <p:spPr bwMode="auto">
          <a:xfrm>
            <a:off x="2857500" y="5517155"/>
            <a:ext cx="6286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  <a:latin typeface="Calibri"/>
              </a:rPr>
              <a:t>* means no response (probe lost, router not replying)</a:t>
            </a:r>
          </a:p>
        </p:txBody>
      </p:sp>
      <p:sp>
        <p:nvSpPr>
          <p:cNvPr id="122895" name="Text Box 15"/>
          <p:cNvSpPr txBox="1">
            <a:spLocks noChangeArrowheads="1"/>
          </p:cNvSpPr>
          <p:nvPr/>
        </p:nvSpPr>
        <p:spPr bwMode="auto">
          <a:xfrm>
            <a:off x="7220743" y="2031684"/>
            <a:ext cx="17910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Calibri"/>
              </a:rPr>
              <a:t>trans</a:t>
            </a:r>
            <a:r>
              <a:rPr lang="en-US" sz="2000" dirty="0" smtClean="0">
                <a:solidFill>
                  <a:srgbClr val="FF0000"/>
                </a:solidFill>
                <a:latin typeface="Calibri"/>
              </a:rPr>
              <a:t>-continent</a:t>
            </a:r>
            <a:endParaRPr lang="en-US" sz="2000" dirty="0">
              <a:solidFill>
                <a:srgbClr val="FF0000"/>
              </a:solidFill>
              <a:latin typeface="Calibri"/>
            </a:endParaRPr>
          </a:p>
          <a:p>
            <a:r>
              <a:rPr lang="en-US" sz="2000" dirty="0">
                <a:solidFill>
                  <a:srgbClr val="FF0000"/>
                </a:solidFill>
                <a:latin typeface="Calibri"/>
              </a:rPr>
              <a:t>link</a:t>
            </a:r>
            <a:endParaRPr lang="en-US" sz="20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6265674" y="2519105"/>
            <a:ext cx="1963926" cy="15639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57200" y="4135530"/>
            <a:ext cx="5839959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251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96250" cy="11430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Internet structure: network of networks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024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52425" y="1428750"/>
            <a:ext cx="8440738" cy="914400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a packet passes through many networks!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sz="240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 sz="2000" dirty="0">
              <a:ea typeface="ＭＳ Ｐゴシック" charset="0"/>
            </a:endParaRPr>
          </a:p>
        </p:txBody>
      </p:sp>
      <p:sp>
        <p:nvSpPr>
          <p:cNvPr id="102404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5410200" y="64008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>
                <a:latin typeface="Calibri"/>
              </a:rPr>
              <a:t> </a:t>
            </a:r>
            <a:endParaRPr lang="en-US" sz="1400" dirty="0"/>
          </a:p>
        </p:txBody>
      </p:sp>
      <p:sp>
        <p:nvSpPr>
          <p:cNvPr id="102408" name="Oval 4"/>
          <p:cNvSpPr>
            <a:spLocks noChangeArrowheads="1"/>
          </p:cNvSpPr>
          <p:nvPr/>
        </p:nvSpPr>
        <p:spPr bwMode="auto">
          <a:xfrm>
            <a:off x="2432050" y="4883150"/>
            <a:ext cx="1863725" cy="7905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Calibri"/>
              </a:rPr>
              <a:t>Tier 1 ISP</a:t>
            </a:r>
            <a:endParaRPr lang="en-US" dirty="0">
              <a:latin typeface="Calibri"/>
            </a:endParaRPr>
          </a:p>
        </p:txBody>
      </p:sp>
      <p:sp>
        <p:nvSpPr>
          <p:cNvPr id="102409" name="Oval 5"/>
          <p:cNvSpPr>
            <a:spLocks noChangeArrowheads="1"/>
          </p:cNvSpPr>
          <p:nvPr/>
        </p:nvSpPr>
        <p:spPr bwMode="auto">
          <a:xfrm>
            <a:off x="3530600" y="3679825"/>
            <a:ext cx="1863725" cy="7905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Calibri"/>
              </a:rPr>
              <a:t>Tier 1 ISP</a:t>
            </a:r>
            <a:endParaRPr lang="en-US" dirty="0">
              <a:latin typeface="Calibri"/>
            </a:endParaRPr>
          </a:p>
        </p:txBody>
      </p:sp>
      <p:sp>
        <p:nvSpPr>
          <p:cNvPr id="102410" name="Oval 6"/>
          <p:cNvSpPr>
            <a:spLocks noChangeArrowheads="1"/>
          </p:cNvSpPr>
          <p:nvPr/>
        </p:nvSpPr>
        <p:spPr bwMode="auto">
          <a:xfrm>
            <a:off x="4800600" y="4845050"/>
            <a:ext cx="1863725" cy="7905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Calibri"/>
              </a:rPr>
              <a:t>Tier 1 ISP</a:t>
            </a:r>
            <a:endParaRPr lang="en-US" dirty="0">
              <a:latin typeface="Calibri"/>
            </a:endParaRPr>
          </a:p>
        </p:txBody>
      </p:sp>
      <p:sp>
        <p:nvSpPr>
          <p:cNvPr id="102411" name="Oval 7"/>
          <p:cNvSpPr>
            <a:spLocks noChangeArrowheads="1"/>
          </p:cNvSpPr>
          <p:nvPr/>
        </p:nvSpPr>
        <p:spPr bwMode="auto">
          <a:xfrm>
            <a:off x="5121275" y="48514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2412" name="Oval 8"/>
          <p:cNvSpPr>
            <a:spLocks noChangeArrowheads="1"/>
          </p:cNvSpPr>
          <p:nvPr/>
        </p:nvSpPr>
        <p:spPr bwMode="auto">
          <a:xfrm>
            <a:off x="4670425" y="43815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2413" name="Oval 9"/>
          <p:cNvSpPr>
            <a:spLocks noChangeArrowheads="1"/>
          </p:cNvSpPr>
          <p:nvPr/>
        </p:nvSpPr>
        <p:spPr bwMode="auto">
          <a:xfrm>
            <a:off x="4206875" y="44069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2414" name="Oval 10"/>
          <p:cNvSpPr>
            <a:spLocks noChangeArrowheads="1"/>
          </p:cNvSpPr>
          <p:nvPr/>
        </p:nvSpPr>
        <p:spPr bwMode="auto">
          <a:xfrm>
            <a:off x="3736975" y="48641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2415" name="Oval 11"/>
          <p:cNvSpPr>
            <a:spLocks noChangeArrowheads="1"/>
          </p:cNvSpPr>
          <p:nvPr/>
        </p:nvSpPr>
        <p:spPr bwMode="auto">
          <a:xfrm>
            <a:off x="4232275" y="51816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2416" name="Oval 12"/>
          <p:cNvSpPr>
            <a:spLocks noChangeArrowheads="1"/>
          </p:cNvSpPr>
          <p:nvPr/>
        </p:nvSpPr>
        <p:spPr bwMode="auto">
          <a:xfrm>
            <a:off x="4746625" y="51689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2417" name="Line 13"/>
          <p:cNvSpPr>
            <a:spLocks noChangeShapeType="1"/>
          </p:cNvSpPr>
          <p:nvPr/>
        </p:nvSpPr>
        <p:spPr bwMode="auto">
          <a:xfrm flipV="1">
            <a:off x="4368800" y="5238750"/>
            <a:ext cx="38100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02418" name="Line 14"/>
          <p:cNvSpPr>
            <a:spLocks noChangeShapeType="1"/>
          </p:cNvSpPr>
          <p:nvPr/>
        </p:nvSpPr>
        <p:spPr bwMode="auto">
          <a:xfrm>
            <a:off x="4778375" y="4495800"/>
            <a:ext cx="368300" cy="368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02419" name="Line 15"/>
          <p:cNvSpPr>
            <a:spLocks noChangeShapeType="1"/>
          </p:cNvSpPr>
          <p:nvPr/>
        </p:nvSpPr>
        <p:spPr bwMode="auto">
          <a:xfrm flipV="1">
            <a:off x="3835400" y="4527550"/>
            <a:ext cx="393700" cy="35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pSp>
        <p:nvGrpSpPr>
          <p:cNvPr id="102420" name="Group 22"/>
          <p:cNvGrpSpPr>
            <a:grpSpLocks/>
          </p:cNvGrpSpPr>
          <p:nvPr/>
        </p:nvGrpSpPr>
        <p:grpSpPr bwMode="auto">
          <a:xfrm>
            <a:off x="1946275" y="3286125"/>
            <a:ext cx="6219825" cy="2838450"/>
            <a:chOff x="1226" y="2070"/>
            <a:chExt cx="3918" cy="1788"/>
          </a:xfrm>
        </p:grpSpPr>
        <p:grpSp>
          <p:nvGrpSpPr>
            <p:cNvPr id="102452" name="Group 23"/>
            <p:cNvGrpSpPr>
              <a:grpSpLocks/>
            </p:cNvGrpSpPr>
            <p:nvPr/>
          </p:nvGrpSpPr>
          <p:grpSpPr bwMode="auto">
            <a:xfrm>
              <a:off x="3042" y="2102"/>
              <a:ext cx="1054" cy="372"/>
              <a:chOff x="3042" y="2102"/>
              <a:chExt cx="1054" cy="372"/>
            </a:xfrm>
          </p:grpSpPr>
          <p:sp>
            <p:nvSpPr>
              <p:cNvPr id="102472" name="Oval 24"/>
              <p:cNvSpPr>
                <a:spLocks noChangeArrowheads="1"/>
              </p:cNvSpPr>
              <p:nvPr/>
            </p:nvSpPr>
            <p:spPr bwMode="auto">
              <a:xfrm>
                <a:off x="3042" y="210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2473" name="Text Box 25"/>
              <p:cNvSpPr txBox="1">
                <a:spLocks noChangeArrowheads="1"/>
              </p:cNvSpPr>
              <p:nvPr/>
            </p:nvSpPr>
            <p:spPr bwMode="auto">
              <a:xfrm>
                <a:off x="3182" y="2176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chemeClr val="folHlink"/>
                    </a:solidFill>
                    <a:latin typeface="Calibri"/>
                  </a:rPr>
                  <a:t>Tier-2 ISP</a:t>
                </a:r>
                <a:endParaRPr lang="en-US" dirty="0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102474" name="Oval 26"/>
              <p:cNvSpPr>
                <a:spLocks noChangeArrowheads="1"/>
              </p:cNvSpPr>
              <p:nvPr/>
            </p:nvSpPr>
            <p:spPr bwMode="auto">
              <a:xfrm>
                <a:off x="3184" y="2340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102453" name="Group 27"/>
            <p:cNvGrpSpPr>
              <a:grpSpLocks/>
            </p:cNvGrpSpPr>
            <p:nvPr/>
          </p:nvGrpSpPr>
          <p:grpSpPr bwMode="auto">
            <a:xfrm>
              <a:off x="1610" y="2070"/>
              <a:ext cx="1054" cy="372"/>
              <a:chOff x="698" y="2190"/>
              <a:chExt cx="1054" cy="372"/>
            </a:xfrm>
          </p:grpSpPr>
          <p:sp>
            <p:nvSpPr>
              <p:cNvPr id="102469" name="Oval 28"/>
              <p:cNvSpPr>
                <a:spLocks noChangeArrowheads="1"/>
              </p:cNvSpPr>
              <p:nvPr/>
            </p:nvSpPr>
            <p:spPr bwMode="auto">
              <a:xfrm>
                <a:off x="698" y="219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2470" name="Text Box 29"/>
              <p:cNvSpPr txBox="1">
                <a:spLocks noChangeArrowheads="1"/>
              </p:cNvSpPr>
              <p:nvPr/>
            </p:nvSpPr>
            <p:spPr bwMode="auto">
              <a:xfrm>
                <a:off x="838" y="2264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chemeClr val="folHlink"/>
                    </a:solidFill>
                    <a:latin typeface="Calibri"/>
                  </a:rPr>
                  <a:t>Tier-2 ISP</a:t>
                </a:r>
                <a:endParaRPr lang="en-US" dirty="0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102471" name="Oval 30"/>
              <p:cNvSpPr>
                <a:spLocks noChangeArrowheads="1"/>
              </p:cNvSpPr>
              <p:nvPr/>
            </p:nvSpPr>
            <p:spPr bwMode="auto">
              <a:xfrm>
                <a:off x="1464" y="2460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102454" name="Group 31"/>
            <p:cNvGrpSpPr>
              <a:grpSpLocks/>
            </p:cNvGrpSpPr>
            <p:nvPr/>
          </p:nvGrpSpPr>
          <p:grpSpPr bwMode="auto">
            <a:xfrm>
              <a:off x="1226" y="3476"/>
              <a:ext cx="1054" cy="374"/>
              <a:chOff x="442" y="3748"/>
              <a:chExt cx="1054" cy="374"/>
            </a:xfrm>
          </p:grpSpPr>
          <p:sp>
            <p:nvSpPr>
              <p:cNvPr id="102466" name="Oval 32"/>
              <p:cNvSpPr>
                <a:spLocks noChangeArrowheads="1"/>
              </p:cNvSpPr>
              <p:nvPr/>
            </p:nvSpPr>
            <p:spPr bwMode="auto">
              <a:xfrm>
                <a:off x="442" y="375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2467" name="Text Box 33"/>
              <p:cNvSpPr txBox="1">
                <a:spLocks noChangeArrowheads="1"/>
              </p:cNvSpPr>
              <p:nvPr/>
            </p:nvSpPr>
            <p:spPr bwMode="auto">
              <a:xfrm>
                <a:off x="582" y="3824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chemeClr val="folHlink"/>
                    </a:solidFill>
                    <a:latin typeface="Calibri"/>
                  </a:rPr>
                  <a:t>Tier-2 ISP</a:t>
                </a:r>
                <a:endParaRPr lang="en-US" dirty="0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102468" name="Oval 34"/>
              <p:cNvSpPr>
                <a:spLocks noChangeArrowheads="1"/>
              </p:cNvSpPr>
              <p:nvPr/>
            </p:nvSpPr>
            <p:spPr bwMode="auto">
              <a:xfrm>
                <a:off x="904" y="3748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102455" name="Group 35"/>
            <p:cNvGrpSpPr>
              <a:grpSpLocks/>
            </p:cNvGrpSpPr>
            <p:nvPr/>
          </p:nvGrpSpPr>
          <p:grpSpPr bwMode="auto">
            <a:xfrm>
              <a:off x="2674" y="3486"/>
              <a:ext cx="1054" cy="372"/>
              <a:chOff x="2698" y="3710"/>
              <a:chExt cx="1054" cy="372"/>
            </a:xfrm>
          </p:grpSpPr>
          <p:sp>
            <p:nvSpPr>
              <p:cNvPr id="102463" name="Oval 36"/>
              <p:cNvSpPr>
                <a:spLocks noChangeArrowheads="1"/>
              </p:cNvSpPr>
              <p:nvPr/>
            </p:nvSpPr>
            <p:spPr bwMode="auto">
              <a:xfrm>
                <a:off x="2698" y="371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2464" name="Text Box 37"/>
              <p:cNvSpPr txBox="1">
                <a:spLocks noChangeArrowheads="1"/>
              </p:cNvSpPr>
              <p:nvPr/>
            </p:nvSpPr>
            <p:spPr bwMode="auto">
              <a:xfrm>
                <a:off x="2838" y="3784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chemeClr val="folHlink"/>
                    </a:solidFill>
                    <a:latin typeface="Calibri"/>
                  </a:rPr>
                  <a:t>Tier-2 ISP</a:t>
                </a:r>
                <a:endParaRPr lang="en-US" dirty="0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102465" name="Oval 38"/>
              <p:cNvSpPr>
                <a:spLocks noChangeArrowheads="1"/>
              </p:cNvSpPr>
              <p:nvPr/>
            </p:nvSpPr>
            <p:spPr bwMode="auto">
              <a:xfrm>
                <a:off x="3408" y="3716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102456" name="Group 39"/>
            <p:cNvGrpSpPr>
              <a:grpSpLocks/>
            </p:cNvGrpSpPr>
            <p:nvPr/>
          </p:nvGrpSpPr>
          <p:grpSpPr bwMode="auto">
            <a:xfrm>
              <a:off x="4090" y="3182"/>
              <a:ext cx="1054" cy="372"/>
              <a:chOff x="4090" y="3182"/>
              <a:chExt cx="1054" cy="372"/>
            </a:xfrm>
          </p:grpSpPr>
          <p:sp>
            <p:nvSpPr>
              <p:cNvPr id="102460" name="Oval 40"/>
              <p:cNvSpPr>
                <a:spLocks noChangeArrowheads="1"/>
              </p:cNvSpPr>
              <p:nvPr/>
            </p:nvSpPr>
            <p:spPr bwMode="auto">
              <a:xfrm>
                <a:off x="4090" y="318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2461" name="Text Box 41"/>
              <p:cNvSpPr txBox="1">
                <a:spLocks noChangeArrowheads="1"/>
              </p:cNvSpPr>
              <p:nvPr/>
            </p:nvSpPr>
            <p:spPr bwMode="auto">
              <a:xfrm>
                <a:off x="4230" y="3256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chemeClr val="folHlink"/>
                    </a:solidFill>
                    <a:latin typeface="Calibri"/>
                  </a:rPr>
                  <a:t>Tier-2 ISP</a:t>
                </a:r>
                <a:endParaRPr lang="en-US" dirty="0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102462" name="Oval 42"/>
              <p:cNvSpPr>
                <a:spLocks noChangeArrowheads="1"/>
              </p:cNvSpPr>
              <p:nvPr/>
            </p:nvSpPr>
            <p:spPr bwMode="auto">
              <a:xfrm>
                <a:off x="4144" y="3308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sp>
          <p:nvSpPr>
            <p:cNvPr id="102457" name="Oval 43"/>
            <p:cNvSpPr>
              <a:spLocks noChangeArrowheads="1"/>
            </p:cNvSpPr>
            <p:nvPr/>
          </p:nvSpPr>
          <p:spPr bwMode="auto">
            <a:xfrm>
              <a:off x="1712" y="2328"/>
              <a:ext cx="96" cy="8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02458" name="Line 44"/>
            <p:cNvSpPr>
              <a:spLocks noChangeShapeType="1"/>
            </p:cNvSpPr>
            <p:nvPr/>
          </p:nvSpPr>
          <p:spPr bwMode="auto">
            <a:xfrm>
              <a:off x="1768" y="2400"/>
              <a:ext cx="200" cy="6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02459" name="Oval 45"/>
            <p:cNvSpPr>
              <a:spLocks noChangeArrowheads="1"/>
            </p:cNvSpPr>
            <p:nvPr/>
          </p:nvSpPr>
          <p:spPr bwMode="auto">
            <a:xfrm>
              <a:off x="1928" y="3044"/>
              <a:ext cx="96" cy="8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</p:grpSp>
      <p:sp>
        <p:nvSpPr>
          <p:cNvPr id="102421" name="Oval 46"/>
          <p:cNvSpPr>
            <a:spLocks noChangeArrowheads="1"/>
          </p:cNvSpPr>
          <p:nvPr/>
        </p:nvSpPr>
        <p:spPr bwMode="auto">
          <a:xfrm>
            <a:off x="6337300" y="3683000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2422" name="Oval 47"/>
          <p:cNvSpPr>
            <a:spLocks noChangeArrowheads="1"/>
          </p:cNvSpPr>
          <p:nvPr/>
        </p:nvSpPr>
        <p:spPr bwMode="auto">
          <a:xfrm>
            <a:off x="7302500" y="4991100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2423" name="Line 48"/>
          <p:cNvSpPr>
            <a:spLocks noChangeShapeType="1"/>
          </p:cNvSpPr>
          <p:nvPr/>
        </p:nvSpPr>
        <p:spPr bwMode="auto">
          <a:xfrm>
            <a:off x="6451600" y="3822700"/>
            <a:ext cx="876300" cy="1155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pSp>
        <p:nvGrpSpPr>
          <p:cNvPr id="102424" name="Group 52"/>
          <p:cNvGrpSpPr>
            <a:grpSpLocks/>
          </p:cNvGrpSpPr>
          <p:nvPr/>
        </p:nvGrpSpPr>
        <p:grpSpPr bwMode="auto">
          <a:xfrm>
            <a:off x="5273675" y="2676525"/>
            <a:ext cx="1057275" cy="695325"/>
            <a:chOff x="4314" y="1086"/>
            <a:chExt cx="666" cy="438"/>
          </a:xfrm>
        </p:grpSpPr>
        <p:sp>
          <p:nvSpPr>
            <p:cNvPr id="102450" name="Oval 53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02451" name="Text Box 54"/>
            <p:cNvSpPr txBox="1">
              <a:spLocks noChangeArrowheads="1"/>
            </p:cNvSpPr>
            <p:nvPr/>
          </p:nvSpPr>
          <p:spPr bwMode="auto">
            <a:xfrm>
              <a:off x="4398" y="1106"/>
              <a:ext cx="391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local</a:t>
              </a:r>
            </a:p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ISP</a:t>
              </a:r>
              <a:endParaRPr lang="en-US" dirty="0">
                <a:solidFill>
                  <a:schemeClr val="folHlink"/>
                </a:solidFill>
              </a:endParaRPr>
            </a:p>
          </p:txBody>
        </p:sp>
      </p:grpSp>
      <p:grpSp>
        <p:nvGrpSpPr>
          <p:cNvPr id="102425" name="Group 55"/>
          <p:cNvGrpSpPr>
            <a:grpSpLocks/>
          </p:cNvGrpSpPr>
          <p:nvPr/>
        </p:nvGrpSpPr>
        <p:grpSpPr bwMode="auto">
          <a:xfrm>
            <a:off x="4308475" y="2828925"/>
            <a:ext cx="1057275" cy="695325"/>
            <a:chOff x="4314" y="1086"/>
            <a:chExt cx="666" cy="438"/>
          </a:xfrm>
        </p:grpSpPr>
        <p:sp>
          <p:nvSpPr>
            <p:cNvPr id="102448" name="Oval 56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02449" name="Text Box 57"/>
            <p:cNvSpPr txBox="1">
              <a:spLocks noChangeArrowheads="1"/>
            </p:cNvSpPr>
            <p:nvPr/>
          </p:nvSpPr>
          <p:spPr bwMode="auto">
            <a:xfrm>
              <a:off x="4398" y="1106"/>
              <a:ext cx="391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local</a:t>
              </a:r>
            </a:p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ISP</a:t>
              </a:r>
              <a:endParaRPr lang="en-US" dirty="0">
                <a:solidFill>
                  <a:schemeClr val="folHlink"/>
                </a:solidFill>
              </a:endParaRPr>
            </a:p>
          </p:txBody>
        </p:sp>
      </p:grpSp>
      <p:grpSp>
        <p:nvGrpSpPr>
          <p:cNvPr id="102426" name="Group 58"/>
          <p:cNvGrpSpPr>
            <a:grpSpLocks/>
          </p:cNvGrpSpPr>
          <p:nvPr/>
        </p:nvGrpSpPr>
        <p:grpSpPr bwMode="auto">
          <a:xfrm>
            <a:off x="6022975" y="2816225"/>
            <a:ext cx="1057275" cy="695325"/>
            <a:chOff x="4314" y="1086"/>
            <a:chExt cx="666" cy="438"/>
          </a:xfrm>
        </p:grpSpPr>
        <p:sp>
          <p:nvSpPr>
            <p:cNvPr id="102446" name="Oval 59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02447" name="Text Box 60"/>
            <p:cNvSpPr txBox="1">
              <a:spLocks noChangeArrowheads="1"/>
            </p:cNvSpPr>
            <p:nvPr/>
          </p:nvSpPr>
          <p:spPr bwMode="auto">
            <a:xfrm>
              <a:off x="4398" y="1106"/>
              <a:ext cx="391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local</a:t>
              </a:r>
            </a:p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ISP</a:t>
              </a:r>
              <a:endParaRPr lang="en-US" dirty="0">
                <a:solidFill>
                  <a:schemeClr val="folHlink"/>
                </a:solidFill>
              </a:endParaRPr>
            </a:p>
          </p:txBody>
        </p:sp>
      </p:grpSp>
      <p:grpSp>
        <p:nvGrpSpPr>
          <p:cNvPr id="102427" name="Group 61"/>
          <p:cNvGrpSpPr>
            <a:grpSpLocks/>
          </p:cNvGrpSpPr>
          <p:nvPr/>
        </p:nvGrpSpPr>
        <p:grpSpPr bwMode="auto">
          <a:xfrm>
            <a:off x="1539875" y="5876925"/>
            <a:ext cx="1057275" cy="695325"/>
            <a:chOff x="4314" y="1086"/>
            <a:chExt cx="666" cy="438"/>
          </a:xfrm>
        </p:grpSpPr>
        <p:sp>
          <p:nvSpPr>
            <p:cNvPr id="102444" name="Oval 62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02445" name="Text Box 63"/>
            <p:cNvSpPr txBox="1">
              <a:spLocks noChangeArrowheads="1"/>
            </p:cNvSpPr>
            <p:nvPr/>
          </p:nvSpPr>
          <p:spPr bwMode="auto">
            <a:xfrm>
              <a:off x="4398" y="1106"/>
              <a:ext cx="391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local</a:t>
              </a:r>
            </a:p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ISP</a:t>
              </a:r>
              <a:endParaRPr lang="en-US" dirty="0">
                <a:solidFill>
                  <a:schemeClr val="folHlink"/>
                </a:solidFill>
              </a:endParaRPr>
            </a:p>
          </p:txBody>
        </p:sp>
      </p:grpSp>
      <p:grpSp>
        <p:nvGrpSpPr>
          <p:cNvPr id="102428" name="Group 64"/>
          <p:cNvGrpSpPr>
            <a:grpSpLocks/>
          </p:cNvGrpSpPr>
          <p:nvPr/>
        </p:nvGrpSpPr>
        <p:grpSpPr bwMode="auto">
          <a:xfrm>
            <a:off x="1882775" y="2473325"/>
            <a:ext cx="1057275" cy="695325"/>
            <a:chOff x="4314" y="1086"/>
            <a:chExt cx="666" cy="438"/>
          </a:xfrm>
        </p:grpSpPr>
        <p:sp>
          <p:nvSpPr>
            <p:cNvPr id="102442" name="Oval 65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02443" name="Text Box 66"/>
            <p:cNvSpPr txBox="1">
              <a:spLocks noChangeArrowheads="1"/>
            </p:cNvSpPr>
            <p:nvPr/>
          </p:nvSpPr>
          <p:spPr bwMode="auto">
            <a:xfrm>
              <a:off x="4398" y="1106"/>
              <a:ext cx="391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local</a:t>
              </a:r>
            </a:p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ISP</a:t>
              </a:r>
              <a:endParaRPr lang="en-US" dirty="0">
                <a:solidFill>
                  <a:schemeClr val="folHlink"/>
                </a:solidFill>
              </a:endParaRPr>
            </a:p>
          </p:txBody>
        </p:sp>
      </p:grpSp>
      <p:grpSp>
        <p:nvGrpSpPr>
          <p:cNvPr id="102429" name="Group 67"/>
          <p:cNvGrpSpPr>
            <a:grpSpLocks/>
          </p:cNvGrpSpPr>
          <p:nvPr/>
        </p:nvGrpSpPr>
        <p:grpSpPr bwMode="auto">
          <a:xfrm>
            <a:off x="2746375" y="2714625"/>
            <a:ext cx="1057275" cy="695325"/>
            <a:chOff x="4314" y="1086"/>
            <a:chExt cx="666" cy="438"/>
          </a:xfrm>
        </p:grpSpPr>
        <p:sp>
          <p:nvSpPr>
            <p:cNvPr id="102440" name="Oval 68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02441" name="Text Box 69"/>
            <p:cNvSpPr txBox="1">
              <a:spLocks noChangeArrowheads="1"/>
            </p:cNvSpPr>
            <p:nvPr/>
          </p:nvSpPr>
          <p:spPr bwMode="auto">
            <a:xfrm>
              <a:off x="4369" y="1106"/>
              <a:ext cx="45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Tier 3</a:t>
              </a:r>
            </a:p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ISP</a:t>
              </a:r>
              <a:endParaRPr lang="en-US" dirty="0">
                <a:solidFill>
                  <a:schemeClr val="folHlink"/>
                </a:solidFill>
              </a:endParaRPr>
            </a:p>
          </p:txBody>
        </p:sp>
      </p:grpSp>
      <p:grpSp>
        <p:nvGrpSpPr>
          <p:cNvPr id="102430" name="Group 70"/>
          <p:cNvGrpSpPr>
            <a:grpSpLocks/>
          </p:cNvGrpSpPr>
          <p:nvPr/>
        </p:nvGrpSpPr>
        <p:grpSpPr bwMode="auto">
          <a:xfrm>
            <a:off x="2898775" y="5940425"/>
            <a:ext cx="1057275" cy="695325"/>
            <a:chOff x="4314" y="1086"/>
            <a:chExt cx="666" cy="438"/>
          </a:xfrm>
        </p:grpSpPr>
        <p:sp>
          <p:nvSpPr>
            <p:cNvPr id="102438" name="Oval 71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02439" name="Text Box 72"/>
            <p:cNvSpPr txBox="1">
              <a:spLocks noChangeArrowheads="1"/>
            </p:cNvSpPr>
            <p:nvPr/>
          </p:nvSpPr>
          <p:spPr bwMode="auto">
            <a:xfrm>
              <a:off x="4398" y="1106"/>
              <a:ext cx="391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local</a:t>
              </a:r>
            </a:p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ISP</a:t>
              </a:r>
              <a:endParaRPr lang="en-US" dirty="0">
                <a:solidFill>
                  <a:schemeClr val="folHlink"/>
                </a:solidFill>
              </a:endParaRPr>
            </a:p>
          </p:txBody>
        </p:sp>
      </p:grpSp>
      <p:grpSp>
        <p:nvGrpSpPr>
          <p:cNvPr id="102431" name="Group 73"/>
          <p:cNvGrpSpPr>
            <a:grpSpLocks/>
          </p:cNvGrpSpPr>
          <p:nvPr/>
        </p:nvGrpSpPr>
        <p:grpSpPr bwMode="auto">
          <a:xfrm>
            <a:off x="4600575" y="5940425"/>
            <a:ext cx="1057275" cy="695325"/>
            <a:chOff x="4314" y="1086"/>
            <a:chExt cx="666" cy="438"/>
          </a:xfrm>
        </p:grpSpPr>
        <p:sp>
          <p:nvSpPr>
            <p:cNvPr id="102436" name="Oval 74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02437" name="Text Box 75"/>
            <p:cNvSpPr txBox="1">
              <a:spLocks noChangeArrowheads="1"/>
            </p:cNvSpPr>
            <p:nvPr/>
          </p:nvSpPr>
          <p:spPr bwMode="auto">
            <a:xfrm>
              <a:off x="4398" y="1106"/>
              <a:ext cx="391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local</a:t>
              </a:r>
            </a:p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ISP</a:t>
              </a:r>
              <a:endParaRPr lang="en-US" dirty="0">
                <a:solidFill>
                  <a:schemeClr val="folHlink"/>
                </a:solidFill>
              </a:endParaRPr>
            </a:p>
          </p:txBody>
        </p:sp>
      </p:grpSp>
      <p:grpSp>
        <p:nvGrpSpPr>
          <p:cNvPr id="102432" name="Group 76"/>
          <p:cNvGrpSpPr>
            <a:grpSpLocks/>
          </p:cNvGrpSpPr>
          <p:nvPr/>
        </p:nvGrpSpPr>
        <p:grpSpPr bwMode="auto">
          <a:xfrm>
            <a:off x="7305675" y="5483225"/>
            <a:ext cx="1057275" cy="695325"/>
            <a:chOff x="4314" y="1086"/>
            <a:chExt cx="666" cy="438"/>
          </a:xfrm>
        </p:grpSpPr>
        <p:sp>
          <p:nvSpPr>
            <p:cNvPr id="102434" name="Oval 77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02435" name="Text Box 78"/>
            <p:cNvSpPr txBox="1">
              <a:spLocks noChangeArrowheads="1"/>
            </p:cNvSpPr>
            <p:nvPr/>
          </p:nvSpPr>
          <p:spPr bwMode="auto">
            <a:xfrm>
              <a:off x="4398" y="1106"/>
              <a:ext cx="391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local</a:t>
              </a:r>
            </a:p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ISP</a:t>
              </a:r>
              <a:endParaRPr lang="en-US" dirty="0">
                <a:solidFill>
                  <a:schemeClr val="folHlink"/>
                </a:solidFill>
              </a:endParaRPr>
            </a:p>
          </p:txBody>
        </p:sp>
      </p:grpSp>
      <p:graphicFrame>
        <p:nvGraphicFramePr>
          <p:cNvPr id="102402" name="Object 219"/>
          <p:cNvGraphicFramePr>
            <a:graphicFrameLocks noChangeAspect="1"/>
          </p:cNvGraphicFramePr>
          <p:nvPr/>
        </p:nvGraphicFramePr>
        <p:xfrm>
          <a:off x="1512888" y="2197100"/>
          <a:ext cx="417512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9" name="Clip" r:id="rId4" imgW="1305000" imgH="1085760" progId="">
                  <p:embed/>
                </p:oleObj>
              </mc:Choice>
              <mc:Fallback>
                <p:oleObj name="Clip" r:id="rId4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2888" y="2197100"/>
                        <a:ext cx="417512" cy="319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3" name="Object 339"/>
          <p:cNvGraphicFramePr>
            <a:graphicFrameLocks noChangeAspect="1"/>
          </p:cNvGraphicFramePr>
          <p:nvPr/>
        </p:nvGraphicFramePr>
        <p:xfrm>
          <a:off x="8486775" y="6007100"/>
          <a:ext cx="417513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0" name="Clip" r:id="rId6" imgW="1305000" imgH="1085760" progId="">
                  <p:embed/>
                </p:oleObj>
              </mc:Choice>
              <mc:Fallback>
                <p:oleObj name="Clip" r:id="rId6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6775" y="6007100"/>
                        <a:ext cx="417513" cy="319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189" name="Freeform 341"/>
          <p:cNvSpPr>
            <a:spLocks/>
          </p:cNvSpPr>
          <p:nvPr/>
        </p:nvSpPr>
        <p:spPr bwMode="auto">
          <a:xfrm>
            <a:off x="1879600" y="2476500"/>
            <a:ext cx="6654800" cy="3619500"/>
          </a:xfrm>
          <a:custGeom>
            <a:avLst/>
            <a:gdLst>
              <a:gd name="T0" fmla="*/ 0 w 4192"/>
              <a:gd name="T1" fmla="*/ 0 h 2280"/>
              <a:gd name="T2" fmla="*/ 2147483647 w 4192"/>
              <a:gd name="T3" fmla="*/ 2147483647 h 2280"/>
              <a:gd name="T4" fmla="*/ 2147483647 w 4192"/>
              <a:gd name="T5" fmla="*/ 2147483647 h 2280"/>
              <a:gd name="T6" fmla="*/ 2147483647 w 4192"/>
              <a:gd name="T7" fmla="*/ 2147483647 h 2280"/>
              <a:gd name="T8" fmla="*/ 2147483647 w 4192"/>
              <a:gd name="T9" fmla="*/ 2147483647 h 2280"/>
              <a:gd name="T10" fmla="*/ 2147483647 w 4192"/>
              <a:gd name="T11" fmla="*/ 2147483647 h 2280"/>
              <a:gd name="T12" fmla="*/ 2147483647 w 4192"/>
              <a:gd name="T13" fmla="*/ 2147483647 h 2280"/>
              <a:gd name="T14" fmla="*/ 2147483647 w 4192"/>
              <a:gd name="T15" fmla="*/ 2147483647 h 2280"/>
              <a:gd name="T16" fmla="*/ 2147483647 w 4192"/>
              <a:gd name="T17" fmla="*/ 2147483647 h 2280"/>
              <a:gd name="T18" fmla="*/ 2147483647 w 4192"/>
              <a:gd name="T19" fmla="*/ 2147483647 h 228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192"/>
              <a:gd name="T31" fmla="*/ 0 h 2280"/>
              <a:gd name="T32" fmla="*/ 4192 w 4192"/>
              <a:gd name="T33" fmla="*/ 2280 h 228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192" h="2280">
                <a:moveTo>
                  <a:pt x="0" y="0"/>
                </a:moveTo>
                <a:lnTo>
                  <a:pt x="568" y="264"/>
                </a:lnTo>
                <a:lnTo>
                  <a:pt x="920" y="592"/>
                </a:lnTo>
                <a:lnTo>
                  <a:pt x="1232" y="840"/>
                </a:lnTo>
                <a:lnTo>
                  <a:pt x="1792" y="1248"/>
                </a:lnTo>
                <a:lnTo>
                  <a:pt x="2096" y="1560"/>
                </a:lnTo>
                <a:lnTo>
                  <a:pt x="3008" y="1800"/>
                </a:lnTo>
                <a:lnTo>
                  <a:pt x="3632" y="1912"/>
                </a:lnTo>
                <a:lnTo>
                  <a:pt x="4040" y="2240"/>
                </a:lnTo>
                <a:lnTo>
                  <a:pt x="4192" y="2280"/>
                </a:ln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7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065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9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89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96250" cy="11430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Internet structure: network of networks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52425" y="1428750"/>
            <a:ext cx="8440738" cy="914400"/>
          </a:xfrm>
        </p:spPr>
        <p:txBody>
          <a:bodyPr/>
          <a:lstStyle/>
          <a:p>
            <a:r>
              <a:rPr lang="ja-JP" alt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“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Tier-3</a:t>
            </a:r>
            <a:r>
              <a:rPr lang="ja-JP" alt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”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ISPs and local ISPs </a:t>
            </a:r>
          </a:p>
          <a:p>
            <a:pPr lvl="1"/>
            <a:r>
              <a:rPr lang="en-US" sz="2000" dirty="0">
                <a:ea typeface="ＭＳ Ｐゴシック" charset="0"/>
              </a:rPr>
              <a:t>last hop (</a:t>
            </a:r>
            <a:r>
              <a:rPr lang="ja-JP" altLang="en-US" sz="2000" dirty="0">
                <a:ea typeface="ＭＳ Ｐゴシック" charset="0"/>
              </a:rPr>
              <a:t>“</a:t>
            </a:r>
            <a:r>
              <a:rPr lang="en-US" sz="2000" dirty="0">
                <a:ea typeface="ＭＳ Ｐゴシック" charset="0"/>
              </a:rPr>
              <a:t>access</a:t>
            </a:r>
            <a:r>
              <a:rPr lang="ja-JP" altLang="en-US" sz="2000" dirty="0">
                <a:ea typeface="ＭＳ Ｐゴシック" charset="0"/>
              </a:rPr>
              <a:t>”</a:t>
            </a:r>
            <a:r>
              <a:rPr lang="en-US" sz="2000" dirty="0">
                <a:ea typeface="ＭＳ Ｐゴシック" charset="0"/>
              </a:rPr>
              <a:t>) network (closest to end systems)</a:t>
            </a:r>
          </a:p>
          <a:p>
            <a:pPr>
              <a:buFont typeface="Wingdings" charset="0"/>
              <a:buNone/>
            </a:pPr>
            <a:endParaRPr lang="en-US" sz="240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 sz="2000" dirty="0">
              <a:ea typeface="ＭＳ Ｐゴシック" charset="0"/>
            </a:endParaRPr>
          </a:p>
        </p:txBody>
      </p:sp>
      <p:sp>
        <p:nvSpPr>
          <p:cNvPr id="100354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5410200" y="64008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>
                <a:latin typeface="Calibri"/>
              </a:rPr>
              <a:t> </a:t>
            </a:r>
            <a:endParaRPr lang="en-US" sz="1400" dirty="0"/>
          </a:p>
        </p:txBody>
      </p:sp>
      <p:sp>
        <p:nvSpPr>
          <p:cNvPr id="100358" name="Oval 4"/>
          <p:cNvSpPr>
            <a:spLocks noChangeArrowheads="1"/>
          </p:cNvSpPr>
          <p:nvPr/>
        </p:nvSpPr>
        <p:spPr bwMode="auto">
          <a:xfrm>
            <a:off x="2432050" y="4883150"/>
            <a:ext cx="1863725" cy="7905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Calibri"/>
              </a:rPr>
              <a:t>Tier 1 ISP</a:t>
            </a:r>
            <a:endParaRPr lang="en-US" dirty="0">
              <a:latin typeface="Calibri"/>
            </a:endParaRPr>
          </a:p>
        </p:txBody>
      </p:sp>
      <p:sp>
        <p:nvSpPr>
          <p:cNvPr id="100359" name="Oval 5"/>
          <p:cNvSpPr>
            <a:spLocks noChangeArrowheads="1"/>
          </p:cNvSpPr>
          <p:nvPr/>
        </p:nvSpPr>
        <p:spPr bwMode="auto">
          <a:xfrm>
            <a:off x="3530600" y="3679825"/>
            <a:ext cx="1863725" cy="7905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Calibri"/>
              </a:rPr>
              <a:t>Tier 1 ISP</a:t>
            </a:r>
            <a:endParaRPr lang="en-US" dirty="0">
              <a:latin typeface="Calibri"/>
            </a:endParaRPr>
          </a:p>
        </p:txBody>
      </p:sp>
      <p:sp>
        <p:nvSpPr>
          <p:cNvPr id="100360" name="Oval 6"/>
          <p:cNvSpPr>
            <a:spLocks noChangeArrowheads="1"/>
          </p:cNvSpPr>
          <p:nvPr/>
        </p:nvSpPr>
        <p:spPr bwMode="auto">
          <a:xfrm>
            <a:off x="4800600" y="4845050"/>
            <a:ext cx="1863725" cy="790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Calibri"/>
              </a:rPr>
              <a:t>Tier 1 ISP</a:t>
            </a:r>
            <a:endParaRPr lang="en-US" dirty="0">
              <a:latin typeface="Calibri"/>
            </a:endParaRPr>
          </a:p>
        </p:txBody>
      </p:sp>
      <p:sp>
        <p:nvSpPr>
          <p:cNvPr id="100361" name="Oval 7"/>
          <p:cNvSpPr>
            <a:spLocks noChangeArrowheads="1"/>
          </p:cNvSpPr>
          <p:nvPr/>
        </p:nvSpPr>
        <p:spPr bwMode="auto">
          <a:xfrm>
            <a:off x="5121275" y="4851400"/>
            <a:ext cx="133350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0362" name="Oval 8"/>
          <p:cNvSpPr>
            <a:spLocks noChangeArrowheads="1"/>
          </p:cNvSpPr>
          <p:nvPr/>
        </p:nvSpPr>
        <p:spPr bwMode="auto">
          <a:xfrm>
            <a:off x="4670425" y="4381500"/>
            <a:ext cx="133350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0363" name="Oval 9"/>
          <p:cNvSpPr>
            <a:spLocks noChangeArrowheads="1"/>
          </p:cNvSpPr>
          <p:nvPr/>
        </p:nvSpPr>
        <p:spPr bwMode="auto">
          <a:xfrm>
            <a:off x="4206875" y="4406900"/>
            <a:ext cx="133350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0364" name="Oval 10"/>
          <p:cNvSpPr>
            <a:spLocks noChangeArrowheads="1"/>
          </p:cNvSpPr>
          <p:nvPr/>
        </p:nvSpPr>
        <p:spPr bwMode="auto">
          <a:xfrm>
            <a:off x="3736975" y="4864100"/>
            <a:ext cx="13335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0365" name="Oval 11"/>
          <p:cNvSpPr>
            <a:spLocks noChangeArrowheads="1"/>
          </p:cNvSpPr>
          <p:nvPr/>
        </p:nvSpPr>
        <p:spPr bwMode="auto">
          <a:xfrm>
            <a:off x="4232275" y="5181600"/>
            <a:ext cx="13335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0366" name="Oval 12"/>
          <p:cNvSpPr>
            <a:spLocks noChangeArrowheads="1"/>
          </p:cNvSpPr>
          <p:nvPr/>
        </p:nvSpPr>
        <p:spPr bwMode="auto">
          <a:xfrm>
            <a:off x="4746625" y="5168900"/>
            <a:ext cx="133350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0367" name="Line 13"/>
          <p:cNvSpPr>
            <a:spLocks noChangeShapeType="1"/>
          </p:cNvSpPr>
          <p:nvPr/>
        </p:nvSpPr>
        <p:spPr bwMode="auto">
          <a:xfrm flipV="1">
            <a:off x="4368800" y="5238750"/>
            <a:ext cx="38100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00368" name="Line 14"/>
          <p:cNvSpPr>
            <a:spLocks noChangeShapeType="1"/>
          </p:cNvSpPr>
          <p:nvPr/>
        </p:nvSpPr>
        <p:spPr bwMode="auto">
          <a:xfrm>
            <a:off x="4778375" y="4495800"/>
            <a:ext cx="368300" cy="368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00369" name="Line 15"/>
          <p:cNvSpPr>
            <a:spLocks noChangeShapeType="1"/>
          </p:cNvSpPr>
          <p:nvPr/>
        </p:nvSpPr>
        <p:spPr bwMode="auto">
          <a:xfrm flipV="1">
            <a:off x="3835400" y="4527550"/>
            <a:ext cx="393700" cy="35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pSp>
        <p:nvGrpSpPr>
          <p:cNvPr id="100370" name="Group 22"/>
          <p:cNvGrpSpPr>
            <a:grpSpLocks/>
          </p:cNvGrpSpPr>
          <p:nvPr/>
        </p:nvGrpSpPr>
        <p:grpSpPr bwMode="auto">
          <a:xfrm>
            <a:off x="1946275" y="3286125"/>
            <a:ext cx="6219825" cy="2838450"/>
            <a:chOff x="1226" y="2070"/>
            <a:chExt cx="3918" cy="1788"/>
          </a:xfrm>
        </p:grpSpPr>
        <p:grpSp>
          <p:nvGrpSpPr>
            <p:cNvPr id="100408" name="Group 23"/>
            <p:cNvGrpSpPr>
              <a:grpSpLocks/>
            </p:cNvGrpSpPr>
            <p:nvPr/>
          </p:nvGrpSpPr>
          <p:grpSpPr bwMode="auto">
            <a:xfrm>
              <a:off x="3042" y="2102"/>
              <a:ext cx="1054" cy="372"/>
              <a:chOff x="3042" y="2102"/>
              <a:chExt cx="1054" cy="372"/>
            </a:xfrm>
          </p:grpSpPr>
          <p:sp>
            <p:nvSpPr>
              <p:cNvPr id="100428" name="Oval 24"/>
              <p:cNvSpPr>
                <a:spLocks noChangeArrowheads="1"/>
              </p:cNvSpPr>
              <p:nvPr/>
            </p:nvSpPr>
            <p:spPr bwMode="auto">
              <a:xfrm>
                <a:off x="3042" y="210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429" name="Text Box 25"/>
              <p:cNvSpPr txBox="1">
                <a:spLocks noChangeArrowheads="1"/>
              </p:cNvSpPr>
              <p:nvPr/>
            </p:nvSpPr>
            <p:spPr bwMode="auto">
              <a:xfrm>
                <a:off x="3182" y="2176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Tier-2 ISP</a:t>
                </a:r>
                <a:endParaRPr lang="en-US" dirty="0"/>
              </a:p>
            </p:txBody>
          </p:sp>
          <p:sp>
            <p:nvSpPr>
              <p:cNvPr id="100430" name="Oval 26"/>
              <p:cNvSpPr>
                <a:spLocks noChangeArrowheads="1"/>
              </p:cNvSpPr>
              <p:nvPr/>
            </p:nvSpPr>
            <p:spPr bwMode="auto">
              <a:xfrm>
                <a:off x="3184" y="2340"/>
                <a:ext cx="84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100409" name="Group 27"/>
            <p:cNvGrpSpPr>
              <a:grpSpLocks/>
            </p:cNvGrpSpPr>
            <p:nvPr/>
          </p:nvGrpSpPr>
          <p:grpSpPr bwMode="auto">
            <a:xfrm>
              <a:off x="1610" y="2070"/>
              <a:ext cx="1054" cy="372"/>
              <a:chOff x="698" y="2190"/>
              <a:chExt cx="1054" cy="372"/>
            </a:xfrm>
          </p:grpSpPr>
          <p:sp>
            <p:nvSpPr>
              <p:cNvPr id="100425" name="Oval 28"/>
              <p:cNvSpPr>
                <a:spLocks noChangeArrowheads="1"/>
              </p:cNvSpPr>
              <p:nvPr/>
            </p:nvSpPr>
            <p:spPr bwMode="auto">
              <a:xfrm>
                <a:off x="698" y="219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426" name="Text Box 29"/>
              <p:cNvSpPr txBox="1">
                <a:spLocks noChangeArrowheads="1"/>
              </p:cNvSpPr>
              <p:nvPr/>
            </p:nvSpPr>
            <p:spPr bwMode="auto">
              <a:xfrm>
                <a:off x="838" y="2264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Tier-2 ISP</a:t>
                </a:r>
                <a:endParaRPr lang="en-US" dirty="0"/>
              </a:p>
            </p:txBody>
          </p:sp>
          <p:sp>
            <p:nvSpPr>
              <p:cNvPr id="100427" name="Oval 30"/>
              <p:cNvSpPr>
                <a:spLocks noChangeArrowheads="1"/>
              </p:cNvSpPr>
              <p:nvPr/>
            </p:nvSpPr>
            <p:spPr bwMode="auto">
              <a:xfrm>
                <a:off x="1464" y="2460"/>
                <a:ext cx="84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100410" name="Group 31"/>
            <p:cNvGrpSpPr>
              <a:grpSpLocks/>
            </p:cNvGrpSpPr>
            <p:nvPr/>
          </p:nvGrpSpPr>
          <p:grpSpPr bwMode="auto">
            <a:xfrm>
              <a:off x="1226" y="3476"/>
              <a:ext cx="1054" cy="374"/>
              <a:chOff x="442" y="3748"/>
              <a:chExt cx="1054" cy="374"/>
            </a:xfrm>
          </p:grpSpPr>
          <p:sp>
            <p:nvSpPr>
              <p:cNvPr id="100422" name="Oval 32"/>
              <p:cNvSpPr>
                <a:spLocks noChangeArrowheads="1"/>
              </p:cNvSpPr>
              <p:nvPr/>
            </p:nvSpPr>
            <p:spPr bwMode="auto">
              <a:xfrm>
                <a:off x="442" y="375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423" name="Text Box 33"/>
              <p:cNvSpPr txBox="1">
                <a:spLocks noChangeArrowheads="1"/>
              </p:cNvSpPr>
              <p:nvPr/>
            </p:nvSpPr>
            <p:spPr bwMode="auto">
              <a:xfrm>
                <a:off x="582" y="3824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Tier-2 ISP</a:t>
                </a:r>
                <a:endParaRPr lang="en-US" dirty="0"/>
              </a:p>
            </p:txBody>
          </p:sp>
          <p:sp>
            <p:nvSpPr>
              <p:cNvPr id="100424" name="Oval 34"/>
              <p:cNvSpPr>
                <a:spLocks noChangeArrowheads="1"/>
              </p:cNvSpPr>
              <p:nvPr/>
            </p:nvSpPr>
            <p:spPr bwMode="auto">
              <a:xfrm>
                <a:off x="904" y="3748"/>
                <a:ext cx="84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100411" name="Group 35"/>
            <p:cNvGrpSpPr>
              <a:grpSpLocks/>
            </p:cNvGrpSpPr>
            <p:nvPr/>
          </p:nvGrpSpPr>
          <p:grpSpPr bwMode="auto">
            <a:xfrm>
              <a:off x="2674" y="3486"/>
              <a:ext cx="1054" cy="372"/>
              <a:chOff x="2698" y="3710"/>
              <a:chExt cx="1054" cy="372"/>
            </a:xfrm>
          </p:grpSpPr>
          <p:sp>
            <p:nvSpPr>
              <p:cNvPr id="100419" name="Oval 36"/>
              <p:cNvSpPr>
                <a:spLocks noChangeArrowheads="1"/>
              </p:cNvSpPr>
              <p:nvPr/>
            </p:nvSpPr>
            <p:spPr bwMode="auto">
              <a:xfrm>
                <a:off x="2698" y="371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420" name="Text Box 37"/>
              <p:cNvSpPr txBox="1">
                <a:spLocks noChangeArrowheads="1"/>
              </p:cNvSpPr>
              <p:nvPr/>
            </p:nvSpPr>
            <p:spPr bwMode="auto">
              <a:xfrm>
                <a:off x="2838" y="3784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Tier-2 ISP</a:t>
                </a:r>
                <a:endParaRPr lang="en-US" dirty="0"/>
              </a:p>
            </p:txBody>
          </p:sp>
          <p:sp>
            <p:nvSpPr>
              <p:cNvPr id="100421" name="Oval 38"/>
              <p:cNvSpPr>
                <a:spLocks noChangeArrowheads="1"/>
              </p:cNvSpPr>
              <p:nvPr/>
            </p:nvSpPr>
            <p:spPr bwMode="auto">
              <a:xfrm>
                <a:off x="3408" y="3716"/>
                <a:ext cx="84" cy="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100412" name="Group 39"/>
            <p:cNvGrpSpPr>
              <a:grpSpLocks/>
            </p:cNvGrpSpPr>
            <p:nvPr/>
          </p:nvGrpSpPr>
          <p:grpSpPr bwMode="auto">
            <a:xfrm>
              <a:off x="4090" y="3182"/>
              <a:ext cx="1054" cy="372"/>
              <a:chOff x="4090" y="3182"/>
              <a:chExt cx="1054" cy="372"/>
            </a:xfrm>
          </p:grpSpPr>
          <p:sp>
            <p:nvSpPr>
              <p:cNvPr id="100416" name="Oval 40"/>
              <p:cNvSpPr>
                <a:spLocks noChangeArrowheads="1"/>
              </p:cNvSpPr>
              <p:nvPr/>
            </p:nvSpPr>
            <p:spPr bwMode="auto">
              <a:xfrm>
                <a:off x="4090" y="318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417" name="Text Box 41"/>
              <p:cNvSpPr txBox="1">
                <a:spLocks noChangeArrowheads="1"/>
              </p:cNvSpPr>
              <p:nvPr/>
            </p:nvSpPr>
            <p:spPr bwMode="auto">
              <a:xfrm>
                <a:off x="4230" y="3256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Tier-2 ISP</a:t>
                </a:r>
                <a:endParaRPr lang="en-US" dirty="0"/>
              </a:p>
            </p:txBody>
          </p:sp>
          <p:sp>
            <p:nvSpPr>
              <p:cNvPr id="100418" name="Oval 42"/>
              <p:cNvSpPr>
                <a:spLocks noChangeArrowheads="1"/>
              </p:cNvSpPr>
              <p:nvPr/>
            </p:nvSpPr>
            <p:spPr bwMode="auto">
              <a:xfrm>
                <a:off x="4144" y="3308"/>
                <a:ext cx="84" cy="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sp>
          <p:nvSpPr>
            <p:cNvPr id="100413" name="Oval 43"/>
            <p:cNvSpPr>
              <a:spLocks noChangeArrowheads="1"/>
            </p:cNvSpPr>
            <p:nvPr/>
          </p:nvSpPr>
          <p:spPr bwMode="auto">
            <a:xfrm>
              <a:off x="1712" y="2328"/>
              <a:ext cx="96" cy="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00414" name="Line 44"/>
            <p:cNvSpPr>
              <a:spLocks noChangeShapeType="1"/>
            </p:cNvSpPr>
            <p:nvPr/>
          </p:nvSpPr>
          <p:spPr bwMode="auto">
            <a:xfrm>
              <a:off x="1768" y="2400"/>
              <a:ext cx="200" cy="6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00415" name="Oval 45"/>
            <p:cNvSpPr>
              <a:spLocks noChangeArrowheads="1"/>
            </p:cNvSpPr>
            <p:nvPr/>
          </p:nvSpPr>
          <p:spPr bwMode="auto">
            <a:xfrm>
              <a:off x="1928" y="3044"/>
              <a:ext cx="96" cy="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</p:grpSp>
      <p:sp>
        <p:nvSpPr>
          <p:cNvPr id="100371" name="Oval 52"/>
          <p:cNvSpPr>
            <a:spLocks noChangeArrowheads="1"/>
          </p:cNvSpPr>
          <p:nvPr/>
        </p:nvSpPr>
        <p:spPr bwMode="auto">
          <a:xfrm>
            <a:off x="6337300" y="3683000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0372" name="Oval 53"/>
          <p:cNvSpPr>
            <a:spLocks noChangeArrowheads="1"/>
          </p:cNvSpPr>
          <p:nvPr/>
        </p:nvSpPr>
        <p:spPr bwMode="auto">
          <a:xfrm>
            <a:off x="7302500" y="4991100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0373" name="Line 54"/>
          <p:cNvSpPr>
            <a:spLocks noChangeShapeType="1"/>
          </p:cNvSpPr>
          <p:nvPr/>
        </p:nvSpPr>
        <p:spPr bwMode="auto">
          <a:xfrm>
            <a:off x="6451600" y="3822700"/>
            <a:ext cx="876300" cy="1155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pSp>
        <p:nvGrpSpPr>
          <p:cNvPr id="8" name="Group 91"/>
          <p:cNvGrpSpPr>
            <a:grpSpLocks/>
          </p:cNvGrpSpPr>
          <p:nvPr/>
        </p:nvGrpSpPr>
        <p:grpSpPr bwMode="auto">
          <a:xfrm>
            <a:off x="1539875" y="2473325"/>
            <a:ext cx="6823075" cy="4162425"/>
            <a:chOff x="970" y="1558"/>
            <a:chExt cx="4298" cy="2622"/>
          </a:xfrm>
        </p:grpSpPr>
        <p:grpSp>
          <p:nvGrpSpPr>
            <p:cNvPr id="100381" name="Group 62"/>
            <p:cNvGrpSpPr>
              <a:grpSpLocks/>
            </p:cNvGrpSpPr>
            <p:nvPr/>
          </p:nvGrpSpPr>
          <p:grpSpPr bwMode="auto">
            <a:xfrm>
              <a:off x="3322" y="1686"/>
              <a:ext cx="666" cy="438"/>
              <a:chOff x="4314" y="1086"/>
              <a:chExt cx="666" cy="438"/>
            </a:xfrm>
          </p:grpSpPr>
          <p:sp>
            <p:nvSpPr>
              <p:cNvPr id="100406" name="Oval 63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407" name="Text Box 64"/>
              <p:cNvSpPr txBox="1">
                <a:spLocks noChangeArrowheads="1"/>
              </p:cNvSpPr>
              <p:nvPr/>
            </p:nvSpPr>
            <p:spPr bwMode="auto">
              <a:xfrm>
                <a:off x="4398" y="1106"/>
                <a:ext cx="391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Calibri"/>
                  </a:rPr>
                  <a:t>local</a:t>
                </a:r>
              </a:p>
              <a:p>
                <a:pPr algn="ctr"/>
                <a:r>
                  <a:rPr lang="en-US" sz="1800" dirty="0">
                    <a:latin typeface="Calibri"/>
                  </a:rPr>
                  <a:t>ISP</a:t>
                </a:r>
                <a:endParaRPr lang="en-US" dirty="0"/>
              </a:p>
            </p:txBody>
          </p:sp>
        </p:grpSp>
        <p:grpSp>
          <p:nvGrpSpPr>
            <p:cNvPr id="100382" name="Group 65"/>
            <p:cNvGrpSpPr>
              <a:grpSpLocks/>
            </p:cNvGrpSpPr>
            <p:nvPr/>
          </p:nvGrpSpPr>
          <p:grpSpPr bwMode="auto">
            <a:xfrm>
              <a:off x="2714" y="1782"/>
              <a:ext cx="666" cy="438"/>
              <a:chOff x="4314" y="1086"/>
              <a:chExt cx="666" cy="438"/>
            </a:xfrm>
          </p:grpSpPr>
          <p:sp>
            <p:nvSpPr>
              <p:cNvPr id="100404" name="Oval 66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405" name="Text Box 67"/>
              <p:cNvSpPr txBox="1">
                <a:spLocks noChangeArrowheads="1"/>
              </p:cNvSpPr>
              <p:nvPr/>
            </p:nvSpPr>
            <p:spPr bwMode="auto">
              <a:xfrm>
                <a:off x="4398" y="1106"/>
                <a:ext cx="391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Calibri"/>
                  </a:rPr>
                  <a:t>local</a:t>
                </a:r>
              </a:p>
              <a:p>
                <a:pPr algn="ctr"/>
                <a:r>
                  <a:rPr lang="en-US" sz="1800" dirty="0">
                    <a:latin typeface="Calibri"/>
                  </a:rPr>
                  <a:t>ISP</a:t>
                </a:r>
                <a:endParaRPr lang="en-US" dirty="0"/>
              </a:p>
            </p:txBody>
          </p:sp>
        </p:grpSp>
        <p:grpSp>
          <p:nvGrpSpPr>
            <p:cNvPr id="100383" name="Group 59"/>
            <p:cNvGrpSpPr>
              <a:grpSpLocks/>
            </p:cNvGrpSpPr>
            <p:nvPr/>
          </p:nvGrpSpPr>
          <p:grpSpPr bwMode="auto">
            <a:xfrm>
              <a:off x="3794" y="1774"/>
              <a:ext cx="666" cy="438"/>
              <a:chOff x="4314" y="1086"/>
              <a:chExt cx="666" cy="438"/>
            </a:xfrm>
          </p:grpSpPr>
          <p:sp>
            <p:nvSpPr>
              <p:cNvPr id="100402" name="Oval 60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403" name="Text Box 61"/>
              <p:cNvSpPr txBox="1">
                <a:spLocks noChangeArrowheads="1"/>
              </p:cNvSpPr>
              <p:nvPr/>
            </p:nvSpPr>
            <p:spPr bwMode="auto">
              <a:xfrm>
                <a:off x="4398" y="1106"/>
                <a:ext cx="391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Calibri"/>
                  </a:rPr>
                  <a:t>local</a:t>
                </a:r>
              </a:p>
              <a:p>
                <a:pPr algn="ctr"/>
                <a:r>
                  <a:rPr lang="en-US" sz="1800" dirty="0">
                    <a:latin typeface="Calibri"/>
                  </a:rPr>
                  <a:t>ISP</a:t>
                </a:r>
                <a:endParaRPr lang="en-US" dirty="0"/>
              </a:p>
            </p:txBody>
          </p:sp>
        </p:grpSp>
        <p:grpSp>
          <p:nvGrpSpPr>
            <p:cNvPr id="100384" name="Group 71"/>
            <p:cNvGrpSpPr>
              <a:grpSpLocks/>
            </p:cNvGrpSpPr>
            <p:nvPr/>
          </p:nvGrpSpPr>
          <p:grpSpPr bwMode="auto">
            <a:xfrm>
              <a:off x="970" y="3702"/>
              <a:ext cx="666" cy="438"/>
              <a:chOff x="4314" y="1086"/>
              <a:chExt cx="666" cy="438"/>
            </a:xfrm>
          </p:grpSpPr>
          <p:sp>
            <p:nvSpPr>
              <p:cNvPr id="100400" name="Oval 72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401" name="Text Box 73"/>
              <p:cNvSpPr txBox="1">
                <a:spLocks noChangeArrowheads="1"/>
              </p:cNvSpPr>
              <p:nvPr/>
            </p:nvSpPr>
            <p:spPr bwMode="auto">
              <a:xfrm>
                <a:off x="4398" y="1106"/>
                <a:ext cx="391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Calibri"/>
                  </a:rPr>
                  <a:t>local</a:t>
                </a:r>
              </a:p>
              <a:p>
                <a:pPr algn="ctr"/>
                <a:r>
                  <a:rPr lang="en-US" sz="1800" dirty="0">
                    <a:latin typeface="Calibri"/>
                  </a:rPr>
                  <a:t>ISP</a:t>
                </a:r>
                <a:endParaRPr lang="en-US" dirty="0"/>
              </a:p>
            </p:txBody>
          </p:sp>
        </p:grpSp>
        <p:grpSp>
          <p:nvGrpSpPr>
            <p:cNvPr id="100385" name="Group 74"/>
            <p:cNvGrpSpPr>
              <a:grpSpLocks/>
            </p:cNvGrpSpPr>
            <p:nvPr/>
          </p:nvGrpSpPr>
          <p:grpSpPr bwMode="auto">
            <a:xfrm>
              <a:off x="1186" y="1558"/>
              <a:ext cx="666" cy="438"/>
              <a:chOff x="4314" y="1086"/>
              <a:chExt cx="666" cy="438"/>
            </a:xfrm>
          </p:grpSpPr>
          <p:sp>
            <p:nvSpPr>
              <p:cNvPr id="100398" name="Oval 75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399" name="Text Box 76"/>
              <p:cNvSpPr txBox="1">
                <a:spLocks noChangeArrowheads="1"/>
              </p:cNvSpPr>
              <p:nvPr/>
            </p:nvSpPr>
            <p:spPr bwMode="auto">
              <a:xfrm>
                <a:off x="4398" y="1106"/>
                <a:ext cx="391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Calibri"/>
                  </a:rPr>
                  <a:t>local</a:t>
                </a:r>
              </a:p>
              <a:p>
                <a:pPr algn="ctr"/>
                <a:r>
                  <a:rPr lang="en-US" sz="1800" dirty="0">
                    <a:latin typeface="Calibri"/>
                  </a:rPr>
                  <a:t>ISP</a:t>
                </a:r>
                <a:endParaRPr lang="en-US" dirty="0"/>
              </a:p>
            </p:txBody>
          </p:sp>
        </p:grpSp>
        <p:grpSp>
          <p:nvGrpSpPr>
            <p:cNvPr id="100386" name="Group 68"/>
            <p:cNvGrpSpPr>
              <a:grpSpLocks/>
            </p:cNvGrpSpPr>
            <p:nvPr/>
          </p:nvGrpSpPr>
          <p:grpSpPr bwMode="auto">
            <a:xfrm>
              <a:off x="1730" y="1710"/>
              <a:ext cx="666" cy="438"/>
              <a:chOff x="4314" y="1086"/>
              <a:chExt cx="666" cy="438"/>
            </a:xfrm>
          </p:grpSpPr>
          <p:sp>
            <p:nvSpPr>
              <p:cNvPr id="100396" name="Oval 69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397" name="Text Box 70"/>
              <p:cNvSpPr txBox="1">
                <a:spLocks noChangeArrowheads="1"/>
              </p:cNvSpPr>
              <p:nvPr/>
            </p:nvSpPr>
            <p:spPr bwMode="auto">
              <a:xfrm>
                <a:off x="4369" y="1106"/>
                <a:ext cx="45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Calibri"/>
                  </a:rPr>
                  <a:t>Tier 3</a:t>
                </a:r>
              </a:p>
              <a:p>
                <a:pPr algn="ctr"/>
                <a:r>
                  <a:rPr lang="en-US" sz="1800" dirty="0">
                    <a:latin typeface="Calibri"/>
                  </a:rPr>
                  <a:t>ISP</a:t>
                </a:r>
                <a:endParaRPr lang="en-US" dirty="0"/>
              </a:p>
            </p:txBody>
          </p:sp>
        </p:grpSp>
        <p:grpSp>
          <p:nvGrpSpPr>
            <p:cNvPr id="100387" name="Group 77"/>
            <p:cNvGrpSpPr>
              <a:grpSpLocks/>
            </p:cNvGrpSpPr>
            <p:nvPr/>
          </p:nvGrpSpPr>
          <p:grpSpPr bwMode="auto">
            <a:xfrm>
              <a:off x="1826" y="3742"/>
              <a:ext cx="666" cy="438"/>
              <a:chOff x="4314" y="1086"/>
              <a:chExt cx="666" cy="438"/>
            </a:xfrm>
          </p:grpSpPr>
          <p:sp>
            <p:nvSpPr>
              <p:cNvPr id="100394" name="Oval 78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395" name="Text Box 79"/>
              <p:cNvSpPr txBox="1">
                <a:spLocks noChangeArrowheads="1"/>
              </p:cNvSpPr>
              <p:nvPr/>
            </p:nvSpPr>
            <p:spPr bwMode="auto">
              <a:xfrm>
                <a:off x="4398" y="1106"/>
                <a:ext cx="391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Calibri"/>
                  </a:rPr>
                  <a:t>local</a:t>
                </a:r>
              </a:p>
              <a:p>
                <a:pPr algn="ctr"/>
                <a:r>
                  <a:rPr lang="en-US" sz="1800" dirty="0">
                    <a:latin typeface="Calibri"/>
                  </a:rPr>
                  <a:t>ISP</a:t>
                </a:r>
                <a:endParaRPr lang="en-US" dirty="0"/>
              </a:p>
            </p:txBody>
          </p:sp>
        </p:grpSp>
        <p:grpSp>
          <p:nvGrpSpPr>
            <p:cNvPr id="100388" name="Group 80"/>
            <p:cNvGrpSpPr>
              <a:grpSpLocks/>
            </p:cNvGrpSpPr>
            <p:nvPr/>
          </p:nvGrpSpPr>
          <p:grpSpPr bwMode="auto">
            <a:xfrm>
              <a:off x="2898" y="3742"/>
              <a:ext cx="666" cy="438"/>
              <a:chOff x="4314" y="1086"/>
              <a:chExt cx="666" cy="438"/>
            </a:xfrm>
          </p:grpSpPr>
          <p:sp>
            <p:nvSpPr>
              <p:cNvPr id="100392" name="Oval 81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393" name="Text Box 82"/>
              <p:cNvSpPr txBox="1">
                <a:spLocks noChangeArrowheads="1"/>
              </p:cNvSpPr>
              <p:nvPr/>
            </p:nvSpPr>
            <p:spPr bwMode="auto">
              <a:xfrm>
                <a:off x="4398" y="1106"/>
                <a:ext cx="391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Calibri"/>
                  </a:rPr>
                  <a:t>local</a:t>
                </a:r>
              </a:p>
              <a:p>
                <a:pPr algn="ctr"/>
                <a:r>
                  <a:rPr lang="en-US" sz="1800" dirty="0">
                    <a:latin typeface="Calibri"/>
                  </a:rPr>
                  <a:t>ISP</a:t>
                </a:r>
                <a:endParaRPr lang="en-US" dirty="0"/>
              </a:p>
            </p:txBody>
          </p:sp>
        </p:grpSp>
        <p:grpSp>
          <p:nvGrpSpPr>
            <p:cNvPr id="100389" name="Group 83"/>
            <p:cNvGrpSpPr>
              <a:grpSpLocks/>
            </p:cNvGrpSpPr>
            <p:nvPr/>
          </p:nvGrpSpPr>
          <p:grpSpPr bwMode="auto">
            <a:xfrm>
              <a:off x="4602" y="3454"/>
              <a:ext cx="666" cy="438"/>
              <a:chOff x="4314" y="1086"/>
              <a:chExt cx="666" cy="438"/>
            </a:xfrm>
          </p:grpSpPr>
          <p:sp>
            <p:nvSpPr>
              <p:cNvPr id="100390" name="Oval 84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391" name="Text Box 85"/>
              <p:cNvSpPr txBox="1">
                <a:spLocks noChangeArrowheads="1"/>
              </p:cNvSpPr>
              <p:nvPr/>
            </p:nvSpPr>
            <p:spPr bwMode="auto">
              <a:xfrm>
                <a:off x="4398" y="1106"/>
                <a:ext cx="391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Calibri"/>
                  </a:rPr>
                  <a:t>local</a:t>
                </a:r>
              </a:p>
              <a:p>
                <a:pPr algn="ctr"/>
                <a:r>
                  <a:rPr lang="en-US" sz="1800" dirty="0">
                    <a:latin typeface="Calibri"/>
                  </a:rPr>
                  <a:t>ISP</a:t>
                </a:r>
                <a:endParaRPr lang="en-US" dirty="0"/>
              </a:p>
            </p:txBody>
          </p:sp>
        </p:grpSp>
      </p:grpSp>
      <p:grpSp>
        <p:nvGrpSpPr>
          <p:cNvPr id="18" name="Group 90"/>
          <p:cNvGrpSpPr>
            <a:grpSpLocks/>
          </p:cNvGrpSpPr>
          <p:nvPr/>
        </p:nvGrpSpPr>
        <p:grpSpPr bwMode="auto">
          <a:xfrm>
            <a:off x="184150" y="3175000"/>
            <a:ext cx="2825750" cy="2819400"/>
            <a:chOff x="116" y="2000"/>
            <a:chExt cx="1780" cy="1776"/>
          </a:xfrm>
        </p:grpSpPr>
        <p:sp>
          <p:nvSpPr>
            <p:cNvPr id="100376" name="Text Box 51"/>
            <p:cNvSpPr txBox="1">
              <a:spLocks noChangeArrowheads="1"/>
            </p:cNvSpPr>
            <p:nvPr/>
          </p:nvSpPr>
          <p:spPr bwMode="auto">
            <a:xfrm>
              <a:off x="116" y="2094"/>
              <a:ext cx="1132" cy="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</a:rPr>
                <a:t>Local and tier- 3 ISPs are </a:t>
              </a:r>
              <a:r>
                <a:rPr lang="en-US" sz="1800" i="1" dirty="0">
                  <a:latin typeface="Calibri"/>
                </a:rPr>
                <a:t>customers</a:t>
              </a:r>
              <a:r>
                <a:rPr lang="en-US" sz="1800" dirty="0">
                  <a:latin typeface="Calibri"/>
                </a:rPr>
                <a:t> of</a:t>
              </a:r>
            </a:p>
            <a:p>
              <a:r>
                <a:rPr lang="en-US" sz="1800" dirty="0">
                  <a:latin typeface="Calibri"/>
                </a:rPr>
                <a:t>higher tier ISPs</a:t>
              </a:r>
            </a:p>
            <a:p>
              <a:r>
                <a:rPr lang="en-US" sz="1800" dirty="0">
                  <a:latin typeface="Calibri"/>
                </a:rPr>
                <a:t>connecting them to rest of Internet</a:t>
              </a:r>
            </a:p>
          </p:txBody>
        </p:sp>
        <p:sp>
          <p:nvSpPr>
            <p:cNvPr id="100377" name="Line 86"/>
            <p:cNvSpPr>
              <a:spLocks noChangeShapeType="1"/>
            </p:cNvSpPr>
            <p:nvPr/>
          </p:nvSpPr>
          <p:spPr bwMode="auto">
            <a:xfrm flipV="1">
              <a:off x="1072" y="2008"/>
              <a:ext cx="344" cy="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00378" name="Line 87"/>
            <p:cNvSpPr>
              <a:spLocks noChangeShapeType="1"/>
            </p:cNvSpPr>
            <p:nvPr/>
          </p:nvSpPr>
          <p:spPr bwMode="auto">
            <a:xfrm flipV="1">
              <a:off x="1088" y="2000"/>
              <a:ext cx="664" cy="7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00379" name="Line 88"/>
            <p:cNvSpPr>
              <a:spLocks noChangeShapeType="1"/>
            </p:cNvSpPr>
            <p:nvPr/>
          </p:nvSpPr>
          <p:spPr bwMode="auto">
            <a:xfrm>
              <a:off x="1073" y="2744"/>
              <a:ext cx="95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00380" name="Line 89"/>
            <p:cNvSpPr>
              <a:spLocks noChangeShapeType="1"/>
            </p:cNvSpPr>
            <p:nvPr/>
          </p:nvSpPr>
          <p:spPr bwMode="auto">
            <a:xfrm>
              <a:off x="1074" y="2739"/>
              <a:ext cx="822" cy="1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7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743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96250" cy="11430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Internet structure: network of networks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52425" y="1428750"/>
            <a:ext cx="8440738" cy="914400"/>
          </a:xfrm>
        </p:spPr>
        <p:txBody>
          <a:bodyPr/>
          <a:lstStyle/>
          <a:p>
            <a:r>
              <a:rPr lang="ja-JP" alt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“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Tier-2</a:t>
            </a:r>
            <a:r>
              <a:rPr lang="ja-JP" alt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”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ISPs: smaller (often regional) ISPs</a:t>
            </a:r>
          </a:p>
          <a:p>
            <a:pPr lvl="1"/>
            <a:r>
              <a:rPr lang="en-US" sz="2000" dirty="0">
                <a:ea typeface="ＭＳ Ｐゴシック" charset="0"/>
              </a:rPr>
              <a:t>Connect to one or more tier-1 ISPs, possibly other tier-2 ISPs</a:t>
            </a:r>
          </a:p>
          <a:p>
            <a:endParaRPr lang="en-US" sz="240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 sz="2000" dirty="0">
              <a:ea typeface="ＭＳ Ｐゴシック" charset="0"/>
            </a:endParaRPr>
          </a:p>
        </p:txBody>
      </p:sp>
      <p:sp>
        <p:nvSpPr>
          <p:cNvPr id="9830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5410200" y="64008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>
                <a:latin typeface="Calibri"/>
              </a:rPr>
              <a:t> </a:t>
            </a:r>
            <a:endParaRPr lang="en-US" sz="1400" dirty="0"/>
          </a:p>
        </p:txBody>
      </p:sp>
      <p:sp>
        <p:nvSpPr>
          <p:cNvPr id="98310" name="Oval 4"/>
          <p:cNvSpPr>
            <a:spLocks noChangeArrowheads="1"/>
          </p:cNvSpPr>
          <p:nvPr/>
        </p:nvSpPr>
        <p:spPr bwMode="auto">
          <a:xfrm>
            <a:off x="2432050" y="4883150"/>
            <a:ext cx="1863725" cy="7905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Calibri"/>
              </a:rPr>
              <a:t>Tier 1 ISP</a:t>
            </a:r>
            <a:endParaRPr lang="en-US" dirty="0">
              <a:latin typeface="Calibri"/>
            </a:endParaRPr>
          </a:p>
        </p:txBody>
      </p:sp>
      <p:sp>
        <p:nvSpPr>
          <p:cNvPr id="98311" name="Oval 5"/>
          <p:cNvSpPr>
            <a:spLocks noChangeArrowheads="1"/>
          </p:cNvSpPr>
          <p:nvPr/>
        </p:nvSpPr>
        <p:spPr bwMode="auto">
          <a:xfrm>
            <a:off x="3530600" y="3679825"/>
            <a:ext cx="1863725" cy="7905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Calibri"/>
              </a:rPr>
              <a:t>Tier 1 ISP</a:t>
            </a:r>
            <a:endParaRPr lang="en-US" dirty="0">
              <a:latin typeface="Calibri"/>
            </a:endParaRPr>
          </a:p>
        </p:txBody>
      </p:sp>
      <p:sp>
        <p:nvSpPr>
          <p:cNvPr id="98312" name="Oval 6"/>
          <p:cNvSpPr>
            <a:spLocks noChangeArrowheads="1"/>
          </p:cNvSpPr>
          <p:nvPr/>
        </p:nvSpPr>
        <p:spPr bwMode="auto">
          <a:xfrm>
            <a:off x="4800600" y="4845050"/>
            <a:ext cx="1863725" cy="790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Calibri"/>
              </a:rPr>
              <a:t>Tier 1 ISP</a:t>
            </a:r>
            <a:endParaRPr lang="en-US" dirty="0">
              <a:latin typeface="Calibri"/>
            </a:endParaRPr>
          </a:p>
        </p:txBody>
      </p:sp>
      <p:sp>
        <p:nvSpPr>
          <p:cNvPr id="98313" name="Oval 8"/>
          <p:cNvSpPr>
            <a:spLocks noChangeArrowheads="1"/>
          </p:cNvSpPr>
          <p:nvPr/>
        </p:nvSpPr>
        <p:spPr bwMode="auto">
          <a:xfrm>
            <a:off x="5121275" y="4851400"/>
            <a:ext cx="133350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98314" name="Oval 9"/>
          <p:cNvSpPr>
            <a:spLocks noChangeArrowheads="1"/>
          </p:cNvSpPr>
          <p:nvPr/>
        </p:nvSpPr>
        <p:spPr bwMode="auto">
          <a:xfrm>
            <a:off x="4670425" y="4381500"/>
            <a:ext cx="133350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98315" name="Oval 10"/>
          <p:cNvSpPr>
            <a:spLocks noChangeArrowheads="1"/>
          </p:cNvSpPr>
          <p:nvPr/>
        </p:nvSpPr>
        <p:spPr bwMode="auto">
          <a:xfrm>
            <a:off x="4206875" y="4406900"/>
            <a:ext cx="133350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98316" name="Oval 11"/>
          <p:cNvSpPr>
            <a:spLocks noChangeArrowheads="1"/>
          </p:cNvSpPr>
          <p:nvPr/>
        </p:nvSpPr>
        <p:spPr bwMode="auto">
          <a:xfrm>
            <a:off x="3736975" y="4864100"/>
            <a:ext cx="13335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98317" name="Oval 12"/>
          <p:cNvSpPr>
            <a:spLocks noChangeArrowheads="1"/>
          </p:cNvSpPr>
          <p:nvPr/>
        </p:nvSpPr>
        <p:spPr bwMode="auto">
          <a:xfrm>
            <a:off x="4232275" y="5181600"/>
            <a:ext cx="13335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98318" name="Oval 13"/>
          <p:cNvSpPr>
            <a:spLocks noChangeArrowheads="1"/>
          </p:cNvSpPr>
          <p:nvPr/>
        </p:nvSpPr>
        <p:spPr bwMode="auto">
          <a:xfrm>
            <a:off x="4746625" y="5168900"/>
            <a:ext cx="133350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98319" name="Line 14"/>
          <p:cNvSpPr>
            <a:spLocks noChangeShapeType="1"/>
          </p:cNvSpPr>
          <p:nvPr/>
        </p:nvSpPr>
        <p:spPr bwMode="auto">
          <a:xfrm flipV="1">
            <a:off x="4368800" y="5238750"/>
            <a:ext cx="38100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98320" name="Line 15"/>
          <p:cNvSpPr>
            <a:spLocks noChangeShapeType="1"/>
          </p:cNvSpPr>
          <p:nvPr/>
        </p:nvSpPr>
        <p:spPr bwMode="auto">
          <a:xfrm>
            <a:off x="4778375" y="4495800"/>
            <a:ext cx="368300" cy="368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98321" name="Line 16"/>
          <p:cNvSpPr>
            <a:spLocks noChangeShapeType="1"/>
          </p:cNvSpPr>
          <p:nvPr/>
        </p:nvSpPr>
        <p:spPr bwMode="auto">
          <a:xfrm flipV="1">
            <a:off x="3835400" y="4527550"/>
            <a:ext cx="393700" cy="35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1946275" y="3286125"/>
            <a:ext cx="6219825" cy="2838450"/>
            <a:chOff x="1226" y="2070"/>
            <a:chExt cx="3918" cy="1788"/>
          </a:xfrm>
        </p:grpSpPr>
        <p:grpSp>
          <p:nvGrpSpPr>
            <p:cNvPr id="98333" name="Group 32"/>
            <p:cNvGrpSpPr>
              <a:grpSpLocks/>
            </p:cNvGrpSpPr>
            <p:nvPr/>
          </p:nvGrpSpPr>
          <p:grpSpPr bwMode="auto">
            <a:xfrm>
              <a:off x="3042" y="2102"/>
              <a:ext cx="1054" cy="372"/>
              <a:chOff x="3042" y="2102"/>
              <a:chExt cx="1054" cy="372"/>
            </a:xfrm>
          </p:grpSpPr>
          <p:sp>
            <p:nvSpPr>
              <p:cNvPr id="98353" name="Oval 28"/>
              <p:cNvSpPr>
                <a:spLocks noChangeArrowheads="1"/>
              </p:cNvSpPr>
              <p:nvPr/>
            </p:nvSpPr>
            <p:spPr bwMode="auto">
              <a:xfrm>
                <a:off x="3042" y="210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98354" name="Text Box 30"/>
              <p:cNvSpPr txBox="1">
                <a:spLocks noChangeArrowheads="1"/>
              </p:cNvSpPr>
              <p:nvPr/>
            </p:nvSpPr>
            <p:spPr bwMode="auto">
              <a:xfrm>
                <a:off x="3182" y="2176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Tier-2 ISP</a:t>
                </a:r>
                <a:endParaRPr lang="en-US" dirty="0"/>
              </a:p>
            </p:txBody>
          </p:sp>
          <p:sp>
            <p:nvSpPr>
              <p:cNvPr id="98355" name="Oval 29"/>
              <p:cNvSpPr>
                <a:spLocks noChangeArrowheads="1"/>
              </p:cNvSpPr>
              <p:nvPr/>
            </p:nvSpPr>
            <p:spPr bwMode="auto">
              <a:xfrm>
                <a:off x="3184" y="2340"/>
                <a:ext cx="84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98334" name="Group 37"/>
            <p:cNvGrpSpPr>
              <a:grpSpLocks/>
            </p:cNvGrpSpPr>
            <p:nvPr/>
          </p:nvGrpSpPr>
          <p:grpSpPr bwMode="auto">
            <a:xfrm>
              <a:off x="1610" y="2070"/>
              <a:ext cx="1054" cy="372"/>
              <a:chOff x="698" y="2190"/>
              <a:chExt cx="1054" cy="372"/>
            </a:xfrm>
          </p:grpSpPr>
          <p:sp>
            <p:nvSpPr>
              <p:cNvPr id="98350" name="Oval 34"/>
              <p:cNvSpPr>
                <a:spLocks noChangeArrowheads="1"/>
              </p:cNvSpPr>
              <p:nvPr/>
            </p:nvSpPr>
            <p:spPr bwMode="auto">
              <a:xfrm>
                <a:off x="698" y="219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98351" name="Text Box 35"/>
              <p:cNvSpPr txBox="1">
                <a:spLocks noChangeArrowheads="1"/>
              </p:cNvSpPr>
              <p:nvPr/>
            </p:nvSpPr>
            <p:spPr bwMode="auto">
              <a:xfrm>
                <a:off x="838" y="2264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Tier-2 ISP</a:t>
                </a:r>
                <a:endParaRPr lang="en-US" dirty="0"/>
              </a:p>
            </p:txBody>
          </p:sp>
          <p:sp>
            <p:nvSpPr>
              <p:cNvPr id="98352" name="Oval 36"/>
              <p:cNvSpPr>
                <a:spLocks noChangeArrowheads="1"/>
              </p:cNvSpPr>
              <p:nvPr/>
            </p:nvSpPr>
            <p:spPr bwMode="auto">
              <a:xfrm>
                <a:off x="1464" y="2460"/>
                <a:ext cx="84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98335" name="Group 42"/>
            <p:cNvGrpSpPr>
              <a:grpSpLocks/>
            </p:cNvGrpSpPr>
            <p:nvPr/>
          </p:nvGrpSpPr>
          <p:grpSpPr bwMode="auto">
            <a:xfrm>
              <a:off x="1226" y="3476"/>
              <a:ext cx="1054" cy="374"/>
              <a:chOff x="442" y="3748"/>
              <a:chExt cx="1054" cy="374"/>
            </a:xfrm>
          </p:grpSpPr>
          <p:sp>
            <p:nvSpPr>
              <p:cNvPr id="98347" name="Oval 39"/>
              <p:cNvSpPr>
                <a:spLocks noChangeArrowheads="1"/>
              </p:cNvSpPr>
              <p:nvPr/>
            </p:nvSpPr>
            <p:spPr bwMode="auto">
              <a:xfrm>
                <a:off x="442" y="375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98348" name="Text Box 40"/>
              <p:cNvSpPr txBox="1">
                <a:spLocks noChangeArrowheads="1"/>
              </p:cNvSpPr>
              <p:nvPr/>
            </p:nvSpPr>
            <p:spPr bwMode="auto">
              <a:xfrm>
                <a:off x="582" y="3824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Tier-2 ISP</a:t>
                </a:r>
                <a:endParaRPr lang="en-US" dirty="0"/>
              </a:p>
            </p:txBody>
          </p:sp>
          <p:sp>
            <p:nvSpPr>
              <p:cNvPr id="98349" name="Oval 41"/>
              <p:cNvSpPr>
                <a:spLocks noChangeArrowheads="1"/>
              </p:cNvSpPr>
              <p:nvPr/>
            </p:nvSpPr>
            <p:spPr bwMode="auto">
              <a:xfrm>
                <a:off x="904" y="3748"/>
                <a:ext cx="84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98336" name="Group 47"/>
            <p:cNvGrpSpPr>
              <a:grpSpLocks/>
            </p:cNvGrpSpPr>
            <p:nvPr/>
          </p:nvGrpSpPr>
          <p:grpSpPr bwMode="auto">
            <a:xfrm>
              <a:off x="2674" y="3486"/>
              <a:ext cx="1054" cy="372"/>
              <a:chOff x="2698" y="3710"/>
              <a:chExt cx="1054" cy="372"/>
            </a:xfrm>
          </p:grpSpPr>
          <p:sp>
            <p:nvSpPr>
              <p:cNvPr id="98344" name="Oval 44"/>
              <p:cNvSpPr>
                <a:spLocks noChangeArrowheads="1"/>
              </p:cNvSpPr>
              <p:nvPr/>
            </p:nvSpPr>
            <p:spPr bwMode="auto">
              <a:xfrm>
                <a:off x="2698" y="371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98345" name="Text Box 45"/>
              <p:cNvSpPr txBox="1">
                <a:spLocks noChangeArrowheads="1"/>
              </p:cNvSpPr>
              <p:nvPr/>
            </p:nvSpPr>
            <p:spPr bwMode="auto">
              <a:xfrm>
                <a:off x="2838" y="3784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Tier-2 ISP</a:t>
                </a:r>
                <a:endParaRPr lang="en-US" dirty="0"/>
              </a:p>
            </p:txBody>
          </p:sp>
          <p:sp>
            <p:nvSpPr>
              <p:cNvPr id="98346" name="Oval 46"/>
              <p:cNvSpPr>
                <a:spLocks noChangeArrowheads="1"/>
              </p:cNvSpPr>
              <p:nvPr/>
            </p:nvSpPr>
            <p:spPr bwMode="auto">
              <a:xfrm>
                <a:off x="3408" y="3716"/>
                <a:ext cx="84" cy="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98337" name="Group 52"/>
            <p:cNvGrpSpPr>
              <a:grpSpLocks/>
            </p:cNvGrpSpPr>
            <p:nvPr/>
          </p:nvGrpSpPr>
          <p:grpSpPr bwMode="auto">
            <a:xfrm>
              <a:off x="4090" y="3182"/>
              <a:ext cx="1054" cy="372"/>
              <a:chOff x="4090" y="3182"/>
              <a:chExt cx="1054" cy="372"/>
            </a:xfrm>
          </p:grpSpPr>
          <p:sp>
            <p:nvSpPr>
              <p:cNvPr id="98341" name="Oval 49"/>
              <p:cNvSpPr>
                <a:spLocks noChangeArrowheads="1"/>
              </p:cNvSpPr>
              <p:nvPr/>
            </p:nvSpPr>
            <p:spPr bwMode="auto">
              <a:xfrm>
                <a:off x="4090" y="318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98342" name="Text Box 50"/>
              <p:cNvSpPr txBox="1">
                <a:spLocks noChangeArrowheads="1"/>
              </p:cNvSpPr>
              <p:nvPr/>
            </p:nvSpPr>
            <p:spPr bwMode="auto">
              <a:xfrm>
                <a:off x="4230" y="3256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Tier-2 ISP</a:t>
                </a:r>
                <a:endParaRPr lang="en-US" dirty="0"/>
              </a:p>
            </p:txBody>
          </p:sp>
          <p:sp>
            <p:nvSpPr>
              <p:cNvPr id="98343" name="Oval 51"/>
              <p:cNvSpPr>
                <a:spLocks noChangeArrowheads="1"/>
              </p:cNvSpPr>
              <p:nvPr/>
            </p:nvSpPr>
            <p:spPr bwMode="auto">
              <a:xfrm>
                <a:off x="4144" y="3308"/>
                <a:ext cx="84" cy="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sp>
          <p:nvSpPr>
            <p:cNvPr id="98338" name="Oval 54"/>
            <p:cNvSpPr>
              <a:spLocks noChangeArrowheads="1"/>
            </p:cNvSpPr>
            <p:nvPr/>
          </p:nvSpPr>
          <p:spPr bwMode="auto">
            <a:xfrm>
              <a:off x="1712" y="2328"/>
              <a:ext cx="96" cy="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98339" name="Line 55"/>
            <p:cNvSpPr>
              <a:spLocks noChangeShapeType="1"/>
            </p:cNvSpPr>
            <p:nvPr/>
          </p:nvSpPr>
          <p:spPr bwMode="auto">
            <a:xfrm>
              <a:off x="1768" y="2400"/>
              <a:ext cx="200" cy="6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8340" name="Oval 56"/>
            <p:cNvSpPr>
              <a:spLocks noChangeArrowheads="1"/>
            </p:cNvSpPr>
            <p:nvPr/>
          </p:nvSpPr>
          <p:spPr bwMode="auto">
            <a:xfrm>
              <a:off x="1928" y="3044"/>
              <a:ext cx="96" cy="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</p:grpSp>
      <p:grpSp>
        <p:nvGrpSpPr>
          <p:cNvPr id="8" name="Group 62"/>
          <p:cNvGrpSpPr>
            <a:grpSpLocks/>
          </p:cNvGrpSpPr>
          <p:nvPr/>
        </p:nvGrpSpPr>
        <p:grpSpPr bwMode="auto">
          <a:xfrm>
            <a:off x="177800" y="3406775"/>
            <a:ext cx="3562350" cy="2014538"/>
            <a:chOff x="112" y="2146"/>
            <a:chExt cx="2244" cy="1269"/>
          </a:xfrm>
        </p:grpSpPr>
        <p:sp>
          <p:nvSpPr>
            <p:cNvPr id="98330" name="Text Box 53"/>
            <p:cNvSpPr txBox="1">
              <a:spLocks noChangeArrowheads="1"/>
            </p:cNvSpPr>
            <p:nvPr/>
          </p:nvSpPr>
          <p:spPr bwMode="auto">
            <a:xfrm>
              <a:off x="112" y="2146"/>
              <a:ext cx="1292" cy="1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</a:rPr>
                <a:t>Tier-2 ISP pays tier-1 ISP for connectivity to rest of Internet</a:t>
              </a:r>
            </a:p>
            <a:p>
              <a:pPr>
                <a:buClr>
                  <a:schemeClr val="accent2"/>
                </a:buClr>
                <a:buSzPct val="85000"/>
                <a:buFont typeface="Wingdings" charset="0"/>
                <a:buChar char="q"/>
              </a:pPr>
              <a:r>
                <a:rPr lang="en-US" sz="1800" dirty="0">
                  <a:latin typeface="Calibri"/>
                </a:rPr>
                <a:t> tier-2 ISP is c</a:t>
              </a:r>
              <a:r>
                <a:rPr lang="en-US" sz="1800" i="1" dirty="0">
                  <a:latin typeface="Calibri"/>
                </a:rPr>
                <a:t>ustomer</a:t>
              </a:r>
              <a:r>
                <a:rPr lang="en-US" sz="1800" dirty="0">
                  <a:latin typeface="Calibri"/>
                </a:rPr>
                <a:t> of</a:t>
              </a:r>
            </a:p>
            <a:p>
              <a:pPr>
                <a:buClr>
                  <a:schemeClr val="accent2"/>
                </a:buClr>
                <a:buSzPct val="85000"/>
                <a:buFont typeface="Wingdings" charset="0"/>
                <a:buNone/>
              </a:pPr>
              <a:r>
                <a:rPr lang="en-US" sz="1800" dirty="0">
                  <a:latin typeface="Calibri"/>
                </a:rPr>
                <a:t>tier-1 provider</a:t>
              </a:r>
            </a:p>
          </p:txBody>
        </p:sp>
        <p:sp>
          <p:nvSpPr>
            <p:cNvPr id="98331" name="Line 57"/>
            <p:cNvSpPr>
              <a:spLocks noChangeShapeType="1"/>
            </p:cNvSpPr>
            <p:nvPr/>
          </p:nvSpPr>
          <p:spPr bwMode="auto">
            <a:xfrm flipV="1">
              <a:off x="1344" y="2392"/>
              <a:ext cx="1012" cy="3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8332" name="Line 58"/>
            <p:cNvSpPr>
              <a:spLocks noChangeShapeType="1"/>
            </p:cNvSpPr>
            <p:nvPr/>
          </p:nvSpPr>
          <p:spPr bwMode="auto">
            <a:xfrm flipV="1">
              <a:off x="1352" y="2412"/>
              <a:ext cx="360" cy="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9" name="Group 77"/>
          <p:cNvGrpSpPr>
            <a:grpSpLocks/>
          </p:cNvGrpSpPr>
          <p:nvPr/>
        </p:nvGrpSpPr>
        <p:grpSpPr bwMode="auto">
          <a:xfrm>
            <a:off x="6337300" y="3019425"/>
            <a:ext cx="2705100" cy="2136775"/>
            <a:chOff x="3992" y="1902"/>
            <a:chExt cx="1704" cy="1346"/>
          </a:xfrm>
        </p:grpSpPr>
        <p:sp>
          <p:nvSpPr>
            <p:cNvPr id="98325" name="Oval 67"/>
            <p:cNvSpPr>
              <a:spLocks noChangeArrowheads="1"/>
            </p:cNvSpPr>
            <p:nvPr/>
          </p:nvSpPr>
          <p:spPr bwMode="auto">
            <a:xfrm>
              <a:off x="3992" y="2320"/>
              <a:ext cx="96" cy="1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98326" name="Text Box 64"/>
            <p:cNvSpPr txBox="1">
              <a:spLocks noChangeArrowheads="1"/>
            </p:cNvSpPr>
            <p:nvPr/>
          </p:nvSpPr>
          <p:spPr bwMode="auto">
            <a:xfrm>
              <a:off x="4564" y="1902"/>
              <a:ext cx="1132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</a:rPr>
                <a:t>Tier-2 ISPs also peer privately with each other.</a:t>
              </a:r>
            </a:p>
          </p:txBody>
        </p:sp>
        <p:sp>
          <p:nvSpPr>
            <p:cNvPr id="98327" name="Oval 68"/>
            <p:cNvSpPr>
              <a:spLocks noChangeArrowheads="1"/>
            </p:cNvSpPr>
            <p:nvPr/>
          </p:nvSpPr>
          <p:spPr bwMode="auto">
            <a:xfrm>
              <a:off x="4600" y="3144"/>
              <a:ext cx="96" cy="1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98328" name="Line 69"/>
            <p:cNvSpPr>
              <a:spLocks noChangeShapeType="1"/>
            </p:cNvSpPr>
            <p:nvPr/>
          </p:nvSpPr>
          <p:spPr bwMode="auto">
            <a:xfrm>
              <a:off x="4064" y="2408"/>
              <a:ext cx="552" cy="7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8329" name="Line 72"/>
            <p:cNvSpPr>
              <a:spLocks noChangeShapeType="1"/>
            </p:cNvSpPr>
            <p:nvPr/>
          </p:nvSpPr>
          <p:spPr bwMode="auto">
            <a:xfrm flipH="1">
              <a:off x="4179" y="2166"/>
              <a:ext cx="434" cy="2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5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991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96250" cy="11430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Internet structure: network of networks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9421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52425" y="1428750"/>
            <a:ext cx="8440738" cy="4648200"/>
          </a:xfrm>
        </p:spPr>
        <p:txBody>
          <a:bodyPr/>
          <a:lstStyle/>
          <a:p>
            <a:r>
              <a:rPr lang="en-US" sz="2400" dirty="0">
                <a:ea typeface="ＭＳ Ｐゴシック" charset="0"/>
                <a:cs typeface="ＭＳ Ｐゴシック" charset="0"/>
              </a:rPr>
              <a:t>roughly hierarchical</a:t>
            </a:r>
          </a:p>
          <a:p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at center: </a:t>
            </a:r>
            <a:r>
              <a:rPr lang="ja-JP" alt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“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tier-1</a:t>
            </a:r>
            <a:r>
              <a:rPr lang="ja-JP" alt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”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ISPs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(e.g., Verizon, Sprint, AT&amp;T, Cable and Wireless), national/international coverage</a:t>
            </a:r>
          </a:p>
          <a:p>
            <a:pPr lvl="1"/>
            <a:r>
              <a:rPr lang="en-US" dirty="0">
                <a:ea typeface="ＭＳ Ｐゴシック" charset="0"/>
              </a:rPr>
              <a:t>treat each other as equals</a:t>
            </a:r>
          </a:p>
        </p:txBody>
      </p:sp>
      <p:sp>
        <p:nvSpPr>
          <p:cNvPr id="94214" name="Oval 33"/>
          <p:cNvSpPr>
            <a:spLocks noChangeArrowheads="1"/>
          </p:cNvSpPr>
          <p:nvPr/>
        </p:nvSpPr>
        <p:spPr bwMode="auto">
          <a:xfrm>
            <a:off x="2432050" y="4883150"/>
            <a:ext cx="1863725" cy="7905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Calibri"/>
              </a:rPr>
              <a:t>Tier 1 ISP</a:t>
            </a:r>
            <a:endParaRPr lang="en-US" dirty="0">
              <a:latin typeface="Calibri"/>
            </a:endParaRPr>
          </a:p>
        </p:txBody>
      </p:sp>
      <p:sp>
        <p:nvSpPr>
          <p:cNvPr id="94215" name="Oval 34"/>
          <p:cNvSpPr>
            <a:spLocks noChangeArrowheads="1"/>
          </p:cNvSpPr>
          <p:nvPr/>
        </p:nvSpPr>
        <p:spPr bwMode="auto">
          <a:xfrm>
            <a:off x="3530600" y="3679825"/>
            <a:ext cx="1863725" cy="7905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Calibri"/>
              </a:rPr>
              <a:t>Tier 1 ISP</a:t>
            </a:r>
            <a:endParaRPr lang="en-US" dirty="0">
              <a:latin typeface="Calibri"/>
            </a:endParaRPr>
          </a:p>
        </p:txBody>
      </p:sp>
      <p:sp>
        <p:nvSpPr>
          <p:cNvPr id="94216" name="Oval 35"/>
          <p:cNvSpPr>
            <a:spLocks noChangeArrowheads="1"/>
          </p:cNvSpPr>
          <p:nvPr/>
        </p:nvSpPr>
        <p:spPr bwMode="auto">
          <a:xfrm>
            <a:off x="4800600" y="4845050"/>
            <a:ext cx="1863725" cy="790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Calibri"/>
              </a:rPr>
              <a:t>Tier 1 ISP</a:t>
            </a:r>
            <a:endParaRPr lang="en-US" dirty="0">
              <a:latin typeface="Calibri"/>
            </a:endParaRP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720725" y="3781425"/>
            <a:ext cx="4533900" cy="1543050"/>
            <a:chOff x="454" y="2122"/>
            <a:chExt cx="2856" cy="972"/>
          </a:xfrm>
        </p:grpSpPr>
        <p:sp>
          <p:nvSpPr>
            <p:cNvPr id="94218" name="Oval 23"/>
            <p:cNvSpPr>
              <a:spLocks noChangeArrowheads="1"/>
            </p:cNvSpPr>
            <p:nvPr/>
          </p:nvSpPr>
          <p:spPr bwMode="auto">
            <a:xfrm>
              <a:off x="3226" y="2796"/>
              <a:ext cx="84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94219" name="Oval 36"/>
            <p:cNvSpPr>
              <a:spLocks noChangeArrowheads="1"/>
            </p:cNvSpPr>
            <p:nvPr/>
          </p:nvSpPr>
          <p:spPr bwMode="auto">
            <a:xfrm>
              <a:off x="2942" y="2500"/>
              <a:ext cx="84" cy="9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94220" name="Oval 37"/>
            <p:cNvSpPr>
              <a:spLocks noChangeArrowheads="1"/>
            </p:cNvSpPr>
            <p:nvPr/>
          </p:nvSpPr>
          <p:spPr bwMode="auto">
            <a:xfrm>
              <a:off x="2650" y="2516"/>
              <a:ext cx="84" cy="9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94221" name="Oval 38"/>
            <p:cNvSpPr>
              <a:spLocks noChangeArrowheads="1"/>
            </p:cNvSpPr>
            <p:nvPr/>
          </p:nvSpPr>
          <p:spPr bwMode="auto">
            <a:xfrm>
              <a:off x="2354" y="2804"/>
              <a:ext cx="84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94222" name="Oval 39"/>
            <p:cNvSpPr>
              <a:spLocks noChangeArrowheads="1"/>
            </p:cNvSpPr>
            <p:nvPr/>
          </p:nvSpPr>
          <p:spPr bwMode="auto">
            <a:xfrm>
              <a:off x="2666" y="3004"/>
              <a:ext cx="84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94223" name="Oval 40"/>
            <p:cNvSpPr>
              <a:spLocks noChangeArrowheads="1"/>
            </p:cNvSpPr>
            <p:nvPr/>
          </p:nvSpPr>
          <p:spPr bwMode="auto">
            <a:xfrm>
              <a:off x="2990" y="2996"/>
              <a:ext cx="84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94224" name="Line 41"/>
            <p:cNvSpPr>
              <a:spLocks noChangeShapeType="1"/>
            </p:cNvSpPr>
            <p:nvPr/>
          </p:nvSpPr>
          <p:spPr bwMode="auto">
            <a:xfrm flipV="1">
              <a:off x="2752" y="3040"/>
              <a:ext cx="240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4225" name="Line 42"/>
            <p:cNvSpPr>
              <a:spLocks noChangeShapeType="1"/>
            </p:cNvSpPr>
            <p:nvPr/>
          </p:nvSpPr>
          <p:spPr bwMode="auto">
            <a:xfrm>
              <a:off x="3010" y="2572"/>
              <a:ext cx="232" cy="2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4226" name="Line 43"/>
            <p:cNvSpPr>
              <a:spLocks noChangeShapeType="1"/>
            </p:cNvSpPr>
            <p:nvPr/>
          </p:nvSpPr>
          <p:spPr bwMode="auto">
            <a:xfrm flipV="1">
              <a:off x="2416" y="2592"/>
              <a:ext cx="248" cy="2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4227" name="Text Box 47"/>
            <p:cNvSpPr txBox="1">
              <a:spLocks noChangeArrowheads="1"/>
            </p:cNvSpPr>
            <p:nvPr/>
          </p:nvSpPr>
          <p:spPr bwMode="auto">
            <a:xfrm>
              <a:off x="454" y="2122"/>
              <a:ext cx="987" cy="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</a:rPr>
                <a:t>Tier-1 providers interconnect (peer) privately</a:t>
              </a:r>
            </a:p>
          </p:txBody>
        </p:sp>
        <p:sp>
          <p:nvSpPr>
            <p:cNvPr id="94228" name="Line 48"/>
            <p:cNvSpPr>
              <a:spLocks noChangeShapeType="1"/>
            </p:cNvSpPr>
            <p:nvPr/>
          </p:nvSpPr>
          <p:spPr bwMode="auto">
            <a:xfrm>
              <a:off x="992" y="2224"/>
              <a:ext cx="147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1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070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0" name="Picture 3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465263"/>
            <a:ext cx="8385175" cy="476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Tier-1 ISP: e.g., Sprint</a:t>
            </a:r>
          </a:p>
        </p:txBody>
      </p:sp>
      <p:grpSp>
        <p:nvGrpSpPr>
          <p:cNvPr id="2" name="Group 312"/>
          <p:cNvGrpSpPr>
            <a:grpSpLocks/>
          </p:cNvGrpSpPr>
          <p:nvPr/>
        </p:nvGrpSpPr>
        <p:grpSpPr bwMode="auto">
          <a:xfrm>
            <a:off x="1452563" y="1674813"/>
            <a:ext cx="3089275" cy="3046412"/>
            <a:chOff x="1063" y="1858"/>
            <a:chExt cx="1946" cy="1919"/>
          </a:xfrm>
        </p:grpSpPr>
        <p:grpSp>
          <p:nvGrpSpPr>
            <p:cNvPr id="96263" name="Group 201"/>
            <p:cNvGrpSpPr>
              <a:grpSpLocks/>
            </p:cNvGrpSpPr>
            <p:nvPr/>
          </p:nvGrpSpPr>
          <p:grpSpPr bwMode="auto">
            <a:xfrm>
              <a:off x="1449" y="1866"/>
              <a:ext cx="1560" cy="1911"/>
              <a:chOff x="2472" y="1212"/>
              <a:chExt cx="1908" cy="2232"/>
            </a:xfrm>
          </p:grpSpPr>
          <p:sp>
            <p:nvSpPr>
              <p:cNvPr id="96265" name="Rectangle 202"/>
              <p:cNvSpPr>
                <a:spLocks noChangeArrowheads="1"/>
              </p:cNvSpPr>
              <p:nvPr/>
            </p:nvSpPr>
            <p:spPr bwMode="auto">
              <a:xfrm>
                <a:off x="2472" y="1242"/>
                <a:ext cx="1908" cy="22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grpSp>
            <p:nvGrpSpPr>
              <p:cNvPr id="96266" name="Group 203"/>
              <p:cNvGrpSpPr>
                <a:grpSpLocks/>
              </p:cNvGrpSpPr>
              <p:nvPr/>
            </p:nvGrpSpPr>
            <p:grpSpPr bwMode="auto">
              <a:xfrm>
                <a:off x="2547" y="1212"/>
                <a:ext cx="1770" cy="2179"/>
                <a:chOff x="2547" y="1212"/>
                <a:chExt cx="1770" cy="2179"/>
              </a:xfrm>
            </p:grpSpPr>
            <p:grpSp>
              <p:nvGrpSpPr>
                <p:cNvPr id="96267" name="Group 204"/>
                <p:cNvGrpSpPr>
                  <a:grpSpLocks/>
                </p:cNvGrpSpPr>
                <p:nvPr/>
              </p:nvGrpSpPr>
              <p:grpSpPr bwMode="auto">
                <a:xfrm flipH="1">
                  <a:off x="2612" y="2114"/>
                  <a:ext cx="345" cy="337"/>
                  <a:chOff x="3776" y="2126"/>
                  <a:chExt cx="441" cy="337"/>
                </a:xfrm>
              </p:grpSpPr>
              <p:sp>
                <p:nvSpPr>
                  <p:cNvPr id="96371" name="Line 205"/>
                  <p:cNvSpPr>
                    <a:spLocks noChangeShapeType="1"/>
                  </p:cNvSpPr>
                  <p:nvPr/>
                </p:nvSpPr>
                <p:spPr bwMode="auto">
                  <a:xfrm>
                    <a:off x="3776" y="2278"/>
                    <a:ext cx="44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72" name="Line 206"/>
                  <p:cNvSpPr>
                    <a:spLocks noChangeShapeType="1"/>
                  </p:cNvSpPr>
                  <p:nvPr/>
                </p:nvSpPr>
                <p:spPr bwMode="auto">
                  <a:xfrm>
                    <a:off x="3776" y="2374"/>
                    <a:ext cx="44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73" name="Text Box 20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87" y="2126"/>
                    <a:ext cx="358" cy="33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/>
                      <a:t>…</a:t>
                    </a:r>
                  </a:p>
                </p:txBody>
              </p:sp>
            </p:grpSp>
            <p:grpSp>
              <p:nvGrpSpPr>
                <p:cNvPr id="96268" name="Group 208"/>
                <p:cNvGrpSpPr>
                  <a:grpSpLocks/>
                </p:cNvGrpSpPr>
                <p:nvPr/>
              </p:nvGrpSpPr>
              <p:grpSpPr bwMode="auto">
                <a:xfrm flipH="1">
                  <a:off x="2867" y="2398"/>
                  <a:ext cx="949" cy="332"/>
                  <a:chOff x="2927" y="2500"/>
                  <a:chExt cx="949" cy="332"/>
                </a:xfrm>
              </p:grpSpPr>
              <p:sp>
                <p:nvSpPr>
                  <p:cNvPr id="96368" name="Line 20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27" y="2515"/>
                    <a:ext cx="236" cy="31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69" name="Line 210"/>
                  <p:cNvSpPr>
                    <a:spLocks noChangeShapeType="1"/>
                  </p:cNvSpPr>
                  <p:nvPr/>
                </p:nvSpPr>
                <p:spPr bwMode="auto">
                  <a:xfrm>
                    <a:off x="3209" y="2500"/>
                    <a:ext cx="201" cy="33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70" name="Line 211"/>
                  <p:cNvSpPr>
                    <a:spLocks noChangeShapeType="1"/>
                  </p:cNvSpPr>
                  <p:nvPr/>
                </p:nvSpPr>
                <p:spPr bwMode="auto">
                  <a:xfrm>
                    <a:off x="3315" y="2500"/>
                    <a:ext cx="561" cy="324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</p:grpSp>
            <p:sp>
              <p:nvSpPr>
                <p:cNvPr id="96269" name="Line 212"/>
                <p:cNvSpPr>
                  <a:spLocks noChangeShapeType="1"/>
                </p:cNvSpPr>
                <p:nvPr/>
              </p:nvSpPr>
              <p:spPr bwMode="auto">
                <a:xfrm flipH="1" flipV="1">
                  <a:off x="3114" y="1780"/>
                  <a:ext cx="1" cy="41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Calibri"/>
                  </a:endParaRPr>
                </a:p>
              </p:txBody>
            </p:sp>
            <p:sp>
              <p:nvSpPr>
                <p:cNvPr id="96270" name="Line 213"/>
                <p:cNvSpPr>
                  <a:spLocks noChangeShapeType="1"/>
                </p:cNvSpPr>
                <p:nvPr/>
              </p:nvSpPr>
              <p:spPr bwMode="auto">
                <a:xfrm flipH="1">
                  <a:off x="2831" y="2419"/>
                  <a:ext cx="236" cy="3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Calibri"/>
                  </a:endParaRPr>
                </a:p>
              </p:txBody>
            </p:sp>
            <p:sp>
              <p:nvSpPr>
                <p:cNvPr id="96271" name="Line 214"/>
                <p:cNvSpPr>
                  <a:spLocks noChangeShapeType="1"/>
                </p:cNvSpPr>
                <p:nvPr/>
              </p:nvSpPr>
              <p:spPr bwMode="auto">
                <a:xfrm>
                  <a:off x="3113" y="2404"/>
                  <a:ext cx="201" cy="33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Calibri"/>
                  </a:endParaRPr>
                </a:p>
              </p:txBody>
            </p:sp>
            <p:sp>
              <p:nvSpPr>
                <p:cNvPr id="96272" name="Line 215"/>
                <p:cNvSpPr>
                  <a:spLocks noChangeShapeType="1"/>
                </p:cNvSpPr>
                <p:nvPr/>
              </p:nvSpPr>
              <p:spPr bwMode="auto">
                <a:xfrm>
                  <a:off x="3219" y="2404"/>
                  <a:ext cx="561" cy="3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Calibri"/>
                  </a:endParaRPr>
                </a:p>
              </p:txBody>
            </p:sp>
            <p:grpSp>
              <p:nvGrpSpPr>
                <p:cNvPr id="96273" name="Group 216"/>
                <p:cNvGrpSpPr>
                  <a:grpSpLocks/>
                </p:cNvGrpSpPr>
                <p:nvPr/>
              </p:nvGrpSpPr>
              <p:grpSpPr bwMode="auto">
                <a:xfrm>
                  <a:off x="3408" y="2216"/>
                  <a:ext cx="370" cy="208"/>
                  <a:chOff x="3600" y="219"/>
                  <a:chExt cx="360" cy="175"/>
                </a:xfrm>
              </p:grpSpPr>
              <p:sp>
                <p:nvSpPr>
                  <p:cNvPr id="96355" name="Oval 217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97"/>
                    <a:ext cx="357" cy="97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56" name="Line 218"/>
                  <p:cNvSpPr>
                    <a:spLocks noChangeShapeType="1"/>
                  </p:cNvSpPr>
                  <p:nvPr/>
                </p:nvSpPr>
                <p:spPr bwMode="auto">
                  <a:xfrm>
                    <a:off x="3603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57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3960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58" name="Rectangle 220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89"/>
                    <a:ext cx="354" cy="59"/>
                  </a:xfrm>
                  <a:prstGeom prst="rect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dirty="0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96359" name="Oval 221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19"/>
                    <a:ext cx="357" cy="113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dirty="0">
                      <a:latin typeface="Calibri"/>
                    </a:endParaRPr>
                  </a:p>
                </p:txBody>
              </p:sp>
              <p:grpSp>
                <p:nvGrpSpPr>
                  <p:cNvPr id="96360" name="Group 222"/>
                  <p:cNvGrpSpPr>
                    <a:grpSpLocks/>
                  </p:cNvGrpSpPr>
                  <p:nvPr/>
                </p:nvGrpSpPr>
                <p:grpSpPr bwMode="auto">
                  <a:xfrm>
                    <a:off x="3686" y="244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96365" name="Line 22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66" name="Line 2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67" name="Line 2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96361" name="Group 226"/>
                  <p:cNvGrpSpPr>
                    <a:grpSpLocks/>
                  </p:cNvGrpSpPr>
                  <p:nvPr/>
                </p:nvGrpSpPr>
                <p:grpSpPr bwMode="auto">
                  <a:xfrm flipV="1">
                    <a:off x="3686" y="243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96362" name="Line 22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63" name="Line 2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64" name="Line 2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96274" name="Group 230"/>
                <p:cNvGrpSpPr>
                  <a:grpSpLocks/>
                </p:cNvGrpSpPr>
                <p:nvPr/>
              </p:nvGrpSpPr>
              <p:grpSpPr bwMode="auto">
                <a:xfrm>
                  <a:off x="3606" y="2727"/>
                  <a:ext cx="369" cy="208"/>
                  <a:chOff x="3600" y="219"/>
                  <a:chExt cx="360" cy="175"/>
                </a:xfrm>
              </p:grpSpPr>
              <p:sp>
                <p:nvSpPr>
                  <p:cNvPr id="96342" name="Oval 231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97"/>
                    <a:ext cx="357" cy="97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43" name="Line 232"/>
                  <p:cNvSpPr>
                    <a:spLocks noChangeShapeType="1"/>
                  </p:cNvSpPr>
                  <p:nvPr/>
                </p:nvSpPr>
                <p:spPr bwMode="auto">
                  <a:xfrm>
                    <a:off x="3603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44" name="Line 233"/>
                  <p:cNvSpPr>
                    <a:spLocks noChangeShapeType="1"/>
                  </p:cNvSpPr>
                  <p:nvPr/>
                </p:nvSpPr>
                <p:spPr bwMode="auto">
                  <a:xfrm>
                    <a:off x="3960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45" name="Rectangle 234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89"/>
                    <a:ext cx="354" cy="59"/>
                  </a:xfrm>
                  <a:prstGeom prst="rect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dirty="0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96346" name="Oval 235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19"/>
                    <a:ext cx="357" cy="113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dirty="0">
                      <a:latin typeface="Calibri"/>
                    </a:endParaRPr>
                  </a:p>
                </p:txBody>
              </p:sp>
              <p:grpSp>
                <p:nvGrpSpPr>
                  <p:cNvPr id="96347" name="Group 236"/>
                  <p:cNvGrpSpPr>
                    <a:grpSpLocks/>
                  </p:cNvGrpSpPr>
                  <p:nvPr/>
                </p:nvGrpSpPr>
                <p:grpSpPr bwMode="auto">
                  <a:xfrm>
                    <a:off x="3686" y="244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96352" name="Line 23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53" name="Line 2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54" name="Line 2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96348" name="Group 240"/>
                  <p:cNvGrpSpPr>
                    <a:grpSpLocks/>
                  </p:cNvGrpSpPr>
                  <p:nvPr/>
                </p:nvGrpSpPr>
                <p:grpSpPr bwMode="auto">
                  <a:xfrm flipV="1">
                    <a:off x="3686" y="243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96349" name="Line 24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50" name="Line 2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51" name="Line 2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96275" name="Group 244"/>
                <p:cNvGrpSpPr>
                  <a:grpSpLocks/>
                </p:cNvGrpSpPr>
                <p:nvPr/>
              </p:nvGrpSpPr>
              <p:grpSpPr bwMode="auto">
                <a:xfrm>
                  <a:off x="3124" y="2738"/>
                  <a:ext cx="370" cy="208"/>
                  <a:chOff x="3600" y="219"/>
                  <a:chExt cx="360" cy="175"/>
                </a:xfrm>
              </p:grpSpPr>
              <p:sp>
                <p:nvSpPr>
                  <p:cNvPr id="96329" name="Oval 245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97"/>
                    <a:ext cx="357" cy="97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30" name="Line 246"/>
                  <p:cNvSpPr>
                    <a:spLocks noChangeShapeType="1"/>
                  </p:cNvSpPr>
                  <p:nvPr/>
                </p:nvSpPr>
                <p:spPr bwMode="auto">
                  <a:xfrm>
                    <a:off x="3603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31" name="Line 247"/>
                  <p:cNvSpPr>
                    <a:spLocks noChangeShapeType="1"/>
                  </p:cNvSpPr>
                  <p:nvPr/>
                </p:nvSpPr>
                <p:spPr bwMode="auto">
                  <a:xfrm>
                    <a:off x="3960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32" name="Rectangle 248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89"/>
                    <a:ext cx="354" cy="59"/>
                  </a:xfrm>
                  <a:prstGeom prst="rect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dirty="0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96333" name="Oval 249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19"/>
                    <a:ext cx="357" cy="113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dirty="0">
                      <a:latin typeface="Calibri"/>
                    </a:endParaRPr>
                  </a:p>
                </p:txBody>
              </p:sp>
              <p:grpSp>
                <p:nvGrpSpPr>
                  <p:cNvPr id="96334" name="Group 250"/>
                  <p:cNvGrpSpPr>
                    <a:grpSpLocks/>
                  </p:cNvGrpSpPr>
                  <p:nvPr/>
                </p:nvGrpSpPr>
                <p:grpSpPr bwMode="auto">
                  <a:xfrm>
                    <a:off x="3686" y="244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96339" name="Line 25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40" name="Line 2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41" name="Line 2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96335" name="Group 254"/>
                  <p:cNvGrpSpPr>
                    <a:grpSpLocks/>
                  </p:cNvGrpSpPr>
                  <p:nvPr/>
                </p:nvGrpSpPr>
                <p:grpSpPr bwMode="auto">
                  <a:xfrm flipV="1">
                    <a:off x="3686" y="243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96336" name="Line 25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37" name="Line 2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38" name="Line 2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96276" name="Group 258"/>
                <p:cNvGrpSpPr>
                  <a:grpSpLocks/>
                </p:cNvGrpSpPr>
                <p:nvPr/>
              </p:nvGrpSpPr>
              <p:grpSpPr bwMode="auto">
                <a:xfrm>
                  <a:off x="2639" y="2739"/>
                  <a:ext cx="369" cy="207"/>
                  <a:chOff x="3600" y="219"/>
                  <a:chExt cx="360" cy="175"/>
                </a:xfrm>
              </p:grpSpPr>
              <p:sp>
                <p:nvSpPr>
                  <p:cNvPr id="96316" name="Oval 259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97"/>
                    <a:ext cx="357" cy="97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17" name="Line 260"/>
                  <p:cNvSpPr>
                    <a:spLocks noChangeShapeType="1"/>
                  </p:cNvSpPr>
                  <p:nvPr/>
                </p:nvSpPr>
                <p:spPr bwMode="auto">
                  <a:xfrm>
                    <a:off x="3603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18" name="Line 261"/>
                  <p:cNvSpPr>
                    <a:spLocks noChangeShapeType="1"/>
                  </p:cNvSpPr>
                  <p:nvPr/>
                </p:nvSpPr>
                <p:spPr bwMode="auto">
                  <a:xfrm>
                    <a:off x="3960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19" name="Rectangle 262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89"/>
                    <a:ext cx="354" cy="59"/>
                  </a:xfrm>
                  <a:prstGeom prst="rect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dirty="0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96320" name="Oval 263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19"/>
                    <a:ext cx="357" cy="113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dirty="0">
                      <a:latin typeface="Calibri"/>
                    </a:endParaRPr>
                  </a:p>
                </p:txBody>
              </p:sp>
              <p:grpSp>
                <p:nvGrpSpPr>
                  <p:cNvPr id="96321" name="Group 264"/>
                  <p:cNvGrpSpPr>
                    <a:grpSpLocks/>
                  </p:cNvGrpSpPr>
                  <p:nvPr/>
                </p:nvGrpSpPr>
                <p:grpSpPr bwMode="auto">
                  <a:xfrm>
                    <a:off x="3686" y="244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96326" name="Line 26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27" name="Line 2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28" name="Line 2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96322" name="Group 268"/>
                  <p:cNvGrpSpPr>
                    <a:grpSpLocks/>
                  </p:cNvGrpSpPr>
                  <p:nvPr/>
                </p:nvGrpSpPr>
                <p:grpSpPr bwMode="auto">
                  <a:xfrm flipV="1">
                    <a:off x="3686" y="243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96323" name="Line 26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24" name="Line 2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25" name="Line 27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</p:grpSp>
            </p:grpSp>
            <p:sp>
              <p:nvSpPr>
                <p:cNvPr id="96277" name="Text Box 272"/>
                <p:cNvSpPr txBox="1">
                  <a:spLocks noChangeArrowheads="1"/>
                </p:cNvSpPr>
                <p:nvPr/>
              </p:nvSpPr>
              <p:spPr bwMode="auto">
                <a:xfrm>
                  <a:off x="2826" y="3132"/>
                  <a:ext cx="1397" cy="2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600" dirty="0">
                      <a:latin typeface="Calibri"/>
                      <a:cs typeface="Calibri"/>
                    </a:rPr>
                    <a:t>to/from customers</a:t>
                  </a:r>
                </a:p>
              </p:txBody>
            </p:sp>
            <p:sp>
              <p:nvSpPr>
                <p:cNvPr id="96278" name="Text Box 273"/>
                <p:cNvSpPr txBox="1">
                  <a:spLocks noChangeArrowheads="1"/>
                </p:cNvSpPr>
                <p:nvPr/>
              </p:nvSpPr>
              <p:spPr bwMode="auto">
                <a:xfrm>
                  <a:off x="3666" y="2030"/>
                  <a:ext cx="631" cy="2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600" dirty="0">
                      <a:latin typeface="Calibri"/>
                      <a:cs typeface="Calibri"/>
                    </a:rPr>
                    <a:t>peering</a:t>
                  </a:r>
                </a:p>
              </p:txBody>
            </p:sp>
            <p:sp>
              <p:nvSpPr>
                <p:cNvPr id="96279" name="Text Box 274"/>
                <p:cNvSpPr txBox="1">
                  <a:spLocks noChangeArrowheads="1"/>
                </p:cNvSpPr>
                <p:nvPr/>
              </p:nvSpPr>
              <p:spPr bwMode="auto">
                <a:xfrm>
                  <a:off x="2891" y="1586"/>
                  <a:ext cx="1396" cy="2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600" dirty="0">
                      <a:latin typeface="Calibri"/>
                      <a:cs typeface="Calibri"/>
                    </a:rPr>
                    <a:t> to/from backbone</a:t>
                  </a:r>
                </a:p>
              </p:txBody>
            </p:sp>
            <p:sp>
              <p:nvSpPr>
                <p:cNvPr id="96280" name="Rectangle 275"/>
                <p:cNvSpPr>
                  <a:spLocks noChangeArrowheads="1"/>
                </p:cNvSpPr>
                <p:nvPr/>
              </p:nvSpPr>
              <p:spPr bwMode="auto">
                <a:xfrm>
                  <a:off x="2547" y="1319"/>
                  <a:ext cx="1770" cy="2072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dirty="0">
                    <a:latin typeface="Calibri"/>
                  </a:endParaRPr>
                </a:p>
              </p:txBody>
            </p:sp>
            <p:grpSp>
              <p:nvGrpSpPr>
                <p:cNvPr id="96281" name="Group 276"/>
                <p:cNvGrpSpPr>
                  <a:grpSpLocks/>
                </p:cNvGrpSpPr>
                <p:nvPr/>
              </p:nvGrpSpPr>
              <p:grpSpPr bwMode="auto">
                <a:xfrm>
                  <a:off x="2922" y="2204"/>
                  <a:ext cx="370" cy="208"/>
                  <a:chOff x="3600" y="219"/>
                  <a:chExt cx="360" cy="175"/>
                </a:xfrm>
              </p:grpSpPr>
              <p:sp>
                <p:nvSpPr>
                  <p:cNvPr id="96303" name="Oval 277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97"/>
                    <a:ext cx="357" cy="97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04" name="Line 278"/>
                  <p:cNvSpPr>
                    <a:spLocks noChangeShapeType="1"/>
                  </p:cNvSpPr>
                  <p:nvPr/>
                </p:nvSpPr>
                <p:spPr bwMode="auto">
                  <a:xfrm>
                    <a:off x="3603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05" name="Line 279"/>
                  <p:cNvSpPr>
                    <a:spLocks noChangeShapeType="1"/>
                  </p:cNvSpPr>
                  <p:nvPr/>
                </p:nvSpPr>
                <p:spPr bwMode="auto">
                  <a:xfrm>
                    <a:off x="3960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06" name="Rectangle 280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89"/>
                    <a:ext cx="354" cy="59"/>
                  </a:xfrm>
                  <a:prstGeom prst="rect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dirty="0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96307" name="Oval 281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19"/>
                    <a:ext cx="357" cy="113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dirty="0">
                      <a:latin typeface="Calibri"/>
                    </a:endParaRPr>
                  </a:p>
                </p:txBody>
              </p:sp>
              <p:grpSp>
                <p:nvGrpSpPr>
                  <p:cNvPr id="96308" name="Group 282"/>
                  <p:cNvGrpSpPr>
                    <a:grpSpLocks/>
                  </p:cNvGrpSpPr>
                  <p:nvPr/>
                </p:nvGrpSpPr>
                <p:grpSpPr bwMode="auto">
                  <a:xfrm>
                    <a:off x="3686" y="244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96313" name="Line 28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14" name="Line 2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15" name="Line 2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96309" name="Group 286"/>
                  <p:cNvGrpSpPr>
                    <a:grpSpLocks/>
                  </p:cNvGrpSpPr>
                  <p:nvPr/>
                </p:nvGrpSpPr>
                <p:grpSpPr bwMode="auto">
                  <a:xfrm flipV="1">
                    <a:off x="3686" y="243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96310" name="Line 28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11" name="Line 2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12" name="Line 2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</p:grpSp>
            </p:grpSp>
            <p:sp>
              <p:nvSpPr>
                <p:cNvPr id="96282" name="Line 290"/>
                <p:cNvSpPr>
                  <a:spLocks noChangeShapeType="1"/>
                </p:cNvSpPr>
                <p:nvPr/>
              </p:nvSpPr>
              <p:spPr bwMode="auto">
                <a:xfrm flipH="1" flipV="1">
                  <a:off x="3612" y="1810"/>
                  <a:ext cx="1" cy="41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Calibri"/>
                  </a:endParaRPr>
                </a:p>
              </p:txBody>
            </p:sp>
            <p:grpSp>
              <p:nvGrpSpPr>
                <p:cNvPr id="96283" name="Group 291"/>
                <p:cNvGrpSpPr>
                  <a:grpSpLocks/>
                </p:cNvGrpSpPr>
                <p:nvPr/>
              </p:nvGrpSpPr>
              <p:grpSpPr bwMode="auto">
                <a:xfrm>
                  <a:off x="3776" y="2126"/>
                  <a:ext cx="441" cy="606"/>
                  <a:chOff x="3776" y="2126"/>
                  <a:chExt cx="441" cy="606"/>
                </a:xfrm>
              </p:grpSpPr>
              <p:sp>
                <p:nvSpPr>
                  <p:cNvPr id="96300" name="Line 292"/>
                  <p:cNvSpPr>
                    <a:spLocks noChangeShapeType="1"/>
                  </p:cNvSpPr>
                  <p:nvPr/>
                </p:nvSpPr>
                <p:spPr bwMode="auto">
                  <a:xfrm>
                    <a:off x="3776" y="2278"/>
                    <a:ext cx="44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01" name="Line 293"/>
                  <p:cNvSpPr>
                    <a:spLocks noChangeShapeType="1"/>
                  </p:cNvSpPr>
                  <p:nvPr/>
                </p:nvSpPr>
                <p:spPr bwMode="auto">
                  <a:xfrm>
                    <a:off x="3776" y="2374"/>
                    <a:ext cx="44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02" name="Text Box 29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88" y="2126"/>
                    <a:ext cx="356" cy="60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/>
                      <a:t>….</a:t>
                    </a:r>
                  </a:p>
                </p:txBody>
              </p:sp>
            </p:grpSp>
            <p:grpSp>
              <p:nvGrpSpPr>
                <p:cNvPr id="96284" name="Group 295"/>
                <p:cNvGrpSpPr>
                  <a:grpSpLocks/>
                </p:cNvGrpSpPr>
                <p:nvPr/>
              </p:nvGrpSpPr>
              <p:grpSpPr bwMode="auto">
                <a:xfrm>
                  <a:off x="3594" y="2893"/>
                  <a:ext cx="351" cy="279"/>
                  <a:chOff x="4302" y="2857"/>
                  <a:chExt cx="351" cy="279"/>
                </a:xfrm>
              </p:grpSpPr>
              <p:grpSp>
                <p:nvGrpSpPr>
                  <p:cNvPr id="96296" name="Group 296"/>
                  <p:cNvGrpSpPr>
                    <a:grpSpLocks/>
                  </p:cNvGrpSpPr>
                  <p:nvPr/>
                </p:nvGrpSpPr>
                <p:grpSpPr bwMode="auto">
                  <a:xfrm>
                    <a:off x="4461" y="2895"/>
                    <a:ext cx="102" cy="195"/>
                    <a:chOff x="4467" y="2745"/>
                    <a:chExt cx="96" cy="345"/>
                  </a:xfrm>
                </p:grpSpPr>
                <p:sp>
                  <p:nvSpPr>
                    <p:cNvPr id="96298" name="Line 297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294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299" name="Line 298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390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</p:grpSp>
              <p:sp>
                <p:nvSpPr>
                  <p:cNvPr id="96297" name="Text Box 299"/>
                  <p:cNvSpPr txBox="1">
                    <a:spLocks noChangeArrowheads="1"/>
                  </p:cNvSpPr>
                  <p:nvPr/>
                </p:nvSpPr>
                <p:spPr bwMode="auto">
                  <a:xfrm rot="16200000" flipH="1">
                    <a:off x="4338" y="2821"/>
                    <a:ext cx="279" cy="35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/>
                      <a:t>…</a:t>
                    </a:r>
                  </a:p>
                </p:txBody>
              </p:sp>
            </p:grpSp>
            <p:grpSp>
              <p:nvGrpSpPr>
                <p:cNvPr id="96285" name="Group 300"/>
                <p:cNvGrpSpPr>
                  <a:grpSpLocks/>
                </p:cNvGrpSpPr>
                <p:nvPr/>
              </p:nvGrpSpPr>
              <p:grpSpPr bwMode="auto">
                <a:xfrm>
                  <a:off x="3104" y="2919"/>
                  <a:ext cx="352" cy="279"/>
                  <a:chOff x="4304" y="2859"/>
                  <a:chExt cx="352" cy="279"/>
                </a:xfrm>
              </p:grpSpPr>
              <p:grpSp>
                <p:nvGrpSpPr>
                  <p:cNvPr id="96292" name="Group 301"/>
                  <p:cNvGrpSpPr>
                    <a:grpSpLocks/>
                  </p:cNvGrpSpPr>
                  <p:nvPr/>
                </p:nvGrpSpPr>
                <p:grpSpPr bwMode="auto">
                  <a:xfrm>
                    <a:off x="4461" y="2895"/>
                    <a:ext cx="102" cy="195"/>
                    <a:chOff x="4467" y="2745"/>
                    <a:chExt cx="96" cy="345"/>
                  </a:xfrm>
                </p:grpSpPr>
                <p:sp>
                  <p:nvSpPr>
                    <p:cNvPr id="96294" name="Line 302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294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295" name="Line 303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390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</p:grpSp>
              <p:sp>
                <p:nvSpPr>
                  <p:cNvPr id="96293" name="Text Box 304"/>
                  <p:cNvSpPr txBox="1">
                    <a:spLocks noChangeArrowheads="1"/>
                  </p:cNvSpPr>
                  <p:nvPr/>
                </p:nvSpPr>
                <p:spPr bwMode="auto">
                  <a:xfrm rot="16200000" flipH="1">
                    <a:off x="4340" y="2823"/>
                    <a:ext cx="279" cy="3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/>
                      <a:t>…</a:t>
                    </a:r>
                  </a:p>
                </p:txBody>
              </p:sp>
            </p:grpSp>
            <p:grpSp>
              <p:nvGrpSpPr>
                <p:cNvPr id="96286" name="Group 305"/>
                <p:cNvGrpSpPr>
                  <a:grpSpLocks/>
                </p:cNvGrpSpPr>
                <p:nvPr/>
              </p:nvGrpSpPr>
              <p:grpSpPr bwMode="auto">
                <a:xfrm>
                  <a:off x="2588" y="2913"/>
                  <a:ext cx="353" cy="279"/>
                  <a:chOff x="4304" y="2859"/>
                  <a:chExt cx="320" cy="279"/>
                </a:xfrm>
              </p:grpSpPr>
              <p:grpSp>
                <p:nvGrpSpPr>
                  <p:cNvPr id="96288" name="Group 306"/>
                  <p:cNvGrpSpPr>
                    <a:grpSpLocks/>
                  </p:cNvGrpSpPr>
                  <p:nvPr/>
                </p:nvGrpSpPr>
                <p:grpSpPr bwMode="auto">
                  <a:xfrm>
                    <a:off x="4461" y="2895"/>
                    <a:ext cx="102" cy="195"/>
                    <a:chOff x="4467" y="2745"/>
                    <a:chExt cx="96" cy="345"/>
                  </a:xfrm>
                </p:grpSpPr>
                <p:sp>
                  <p:nvSpPr>
                    <p:cNvPr id="96290" name="Line 307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294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291" name="Line 308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390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</p:grpSp>
              <p:sp>
                <p:nvSpPr>
                  <p:cNvPr id="96289" name="Text Box 309"/>
                  <p:cNvSpPr txBox="1">
                    <a:spLocks noChangeArrowheads="1"/>
                  </p:cNvSpPr>
                  <p:nvPr/>
                </p:nvSpPr>
                <p:spPr bwMode="auto">
                  <a:xfrm rot="16200000" flipH="1">
                    <a:off x="4324" y="2839"/>
                    <a:ext cx="279" cy="3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/>
                      <a:t>…</a:t>
                    </a:r>
                  </a:p>
                </p:txBody>
              </p:sp>
            </p:grpSp>
            <p:sp>
              <p:nvSpPr>
                <p:cNvPr id="96287" name="Text Box 310"/>
                <p:cNvSpPr txBox="1">
                  <a:spLocks noChangeArrowheads="1"/>
                </p:cNvSpPr>
                <p:nvPr/>
              </p:nvSpPr>
              <p:spPr bwMode="auto">
                <a:xfrm>
                  <a:off x="2620" y="1212"/>
                  <a:ext cx="1456" cy="22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400" dirty="0">
                      <a:solidFill>
                        <a:srgbClr val="FF0000"/>
                      </a:solidFill>
                      <a:latin typeface="Calibri"/>
                      <a:cs typeface="Calibri"/>
                    </a:rPr>
                    <a:t>POP: point-of-presence</a:t>
                  </a:r>
                </a:p>
              </p:txBody>
            </p:sp>
          </p:grpSp>
        </p:grpSp>
        <p:sp>
          <p:nvSpPr>
            <p:cNvPr id="96264" name="Freeform 311"/>
            <p:cNvSpPr>
              <a:spLocks/>
            </p:cNvSpPr>
            <p:nvPr/>
          </p:nvSpPr>
          <p:spPr bwMode="auto">
            <a:xfrm>
              <a:off x="1063" y="1858"/>
              <a:ext cx="446" cy="1866"/>
            </a:xfrm>
            <a:custGeom>
              <a:avLst/>
              <a:gdLst>
                <a:gd name="T0" fmla="*/ 0 w 446"/>
                <a:gd name="T1" fmla="*/ 1290 h 1866"/>
                <a:gd name="T2" fmla="*/ 389 w 446"/>
                <a:gd name="T3" fmla="*/ 0 h 1866"/>
                <a:gd name="T4" fmla="*/ 414 w 446"/>
                <a:gd name="T5" fmla="*/ 933 h 1866"/>
                <a:gd name="T6" fmla="*/ 446 w 446"/>
                <a:gd name="T7" fmla="*/ 1509 h 1866"/>
                <a:gd name="T8" fmla="*/ 446 w 446"/>
                <a:gd name="T9" fmla="*/ 1866 h 1866"/>
                <a:gd name="T10" fmla="*/ 0 w 446"/>
                <a:gd name="T11" fmla="*/ 1290 h 18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6"/>
                <a:gd name="T19" fmla="*/ 0 h 1866"/>
                <a:gd name="T20" fmla="*/ 446 w 446"/>
                <a:gd name="T21" fmla="*/ 1866 h 18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6" h="1866">
                  <a:moveTo>
                    <a:pt x="0" y="1290"/>
                  </a:moveTo>
                  <a:lnTo>
                    <a:pt x="389" y="0"/>
                  </a:lnTo>
                  <a:lnTo>
                    <a:pt x="414" y="933"/>
                  </a:lnTo>
                  <a:lnTo>
                    <a:pt x="446" y="1509"/>
                  </a:lnTo>
                  <a:lnTo>
                    <a:pt x="446" y="1866"/>
                  </a:lnTo>
                  <a:lnTo>
                    <a:pt x="0" y="1290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</p:grpSp>
      <p:sp>
        <p:nvSpPr>
          <p:cNvPr id="11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889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Packet Switching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686800" cy="4411662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>
                <a:solidFill>
                  <a:srgbClr val="7F7F7F"/>
                </a:solidFill>
              </a:rPr>
              <a:t>Data is sent as chunks of formatted bits (Packets)</a:t>
            </a:r>
          </a:p>
          <a:p>
            <a:pPr>
              <a:defRPr/>
            </a:pPr>
            <a:r>
              <a:rPr lang="en-US" dirty="0" smtClean="0">
                <a:solidFill>
                  <a:srgbClr val="7F7F7F"/>
                </a:solidFill>
              </a:rPr>
              <a:t>Packets consist of a “header” and “payload”</a:t>
            </a:r>
          </a:p>
          <a:p>
            <a:pPr>
              <a:defRPr/>
            </a:pPr>
            <a:r>
              <a:rPr lang="en-US" dirty="0" smtClean="0">
                <a:solidFill>
                  <a:srgbClr val="7F7F7F"/>
                </a:solidFill>
              </a:rPr>
              <a:t>Switches “forward” packets based on their headers</a:t>
            </a:r>
          </a:p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ach packet travels independently</a:t>
            </a:r>
          </a:p>
          <a:p>
            <a:pPr>
              <a:defRPr/>
            </a:pPr>
            <a:r>
              <a:rPr lang="en-US" dirty="0" smtClean="0"/>
              <a:t>No link resources are reserved in advance. Instead packet switching leverages </a:t>
            </a:r>
            <a:r>
              <a:rPr lang="en-US" dirty="0" smtClean="0">
                <a:solidFill>
                  <a:srgbClr val="FF0000"/>
                </a:solidFill>
              </a:rPr>
              <a:t>statistical multiplexing</a:t>
            </a:r>
          </a:p>
          <a:p>
            <a:pPr lvl="1"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allows efficient use of resources</a:t>
            </a:r>
          </a:p>
          <a:p>
            <a:pPr lvl="1">
              <a:defRPr/>
            </a:pPr>
            <a:r>
              <a:rPr lang="en-US" altLang="ja-JP" dirty="0" smtClean="0">
                <a:latin typeface="Arial" charset="0"/>
                <a:ea typeface="Arial" charset="0"/>
                <a:cs typeface="Arial" charset="0"/>
              </a:rPr>
              <a:t>but introduces queues and queuing delays</a:t>
            </a:r>
          </a:p>
          <a:p>
            <a:pPr lvl="1"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lvl="1">
              <a:defRPr/>
            </a:pPr>
            <a:endParaRPr lang="en-US" dirty="0" smtClean="0"/>
          </a:p>
          <a:p>
            <a:pPr marL="344487" lvl="1" indent="0">
              <a:buFont typeface="Wingdings" charset="0"/>
              <a:buNone/>
              <a:defRPr/>
            </a:pPr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919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Internet research has impact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116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buClr>
                <a:schemeClr val="tx1"/>
              </a:buClr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lnSpc>
                <a:spcPct val="120000"/>
              </a:lnSpc>
              <a:buClr>
                <a:schemeClr val="tx1"/>
              </a:buClr>
              <a:defRPr/>
            </a:pP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The Internet started as a research experiment!</a:t>
            </a:r>
          </a:p>
          <a:p>
            <a:pPr>
              <a:lnSpc>
                <a:spcPct val="120000"/>
              </a:lnSpc>
              <a:buClr>
                <a:schemeClr val="tx1"/>
              </a:buClr>
              <a:defRPr/>
            </a:pPr>
            <a:r>
              <a:rPr lang="en-US" dirty="0">
                <a:latin typeface="Arial" charset="0"/>
                <a:cs typeface="Arial" charset="0"/>
              </a:rPr>
              <a:t>4</a:t>
            </a:r>
            <a:r>
              <a:rPr lang="en-US" dirty="0" smtClean="0">
                <a:latin typeface="Arial" charset="0"/>
                <a:cs typeface="Arial" charset="0"/>
              </a:rPr>
              <a:t> of 10 most cited authors work in networking</a:t>
            </a:r>
          </a:p>
          <a:p>
            <a:pPr>
              <a:lnSpc>
                <a:spcPct val="120000"/>
              </a:lnSpc>
              <a:buClr>
                <a:schemeClr val="tx1"/>
              </a:buClr>
              <a:defRPr/>
            </a:pPr>
            <a:r>
              <a:rPr lang="en-US" i="1" dirty="0" smtClean="0">
                <a:latin typeface="Arial" charset="0"/>
                <a:cs typeface="Arial" charset="0"/>
              </a:rPr>
              <a:t>Many</a:t>
            </a:r>
            <a:r>
              <a:rPr lang="en-US" dirty="0" smtClean="0">
                <a:latin typeface="Arial" charset="0"/>
                <a:cs typeface="Arial" charset="0"/>
              </a:rPr>
              <a:t> successful companies have emerged from networking research(</a:t>
            </a:r>
            <a:r>
              <a:rPr lang="en-US" dirty="0" err="1" smtClean="0">
                <a:latin typeface="Arial" charset="0"/>
                <a:cs typeface="Arial" charset="0"/>
              </a:rPr>
              <a:t>ers</a:t>
            </a:r>
            <a:r>
              <a:rPr lang="en-US" dirty="0" smtClean="0">
                <a:latin typeface="Arial" charset="0"/>
                <a:cs typeface="Arial" charset="0"/>
              </a:rPr>
              <a:t>)</a:t>
            </a:r>
          </a:p>
          <a:p>
            <a:pPr lvl="1">
              <a:lnSpc>
                <a:spcPct val="120000"/>
              </a:lnSpc>
              <a:buClr>
                <a:schemeClr val="tx1"/>
              </a:buClr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 lvl="1">
              <a:lnSpc>
                <a:spcPct val="120000"/>
              </a:lnSpc>
              <a:buClr>
                <a:schemeClr val="tx1"/>
              </a:buClr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 marL="344487" lvl="1" indent="0">
              <a:lnSpc>
                <a:spcPct val="120000"/>
              </a:lnSpc>
              <a:buClr>
                <a:schemeClr val="tx1"/>
              </a:buClr>
              <a:buFont typeface="Wingdings" charset="0"/>
              <a:buNone/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 marL="344487" lvl="1" indent="0">
              <a:lnSpc>
                <a:spcPct val="120000"/>
              </a:lnSpc>
              <a:buClr>
                <a:schemeClr val="tx1"/>
              </a:buClr>
              <a:buFont typeface="Wingdings" charset="0"/>
              <a:buNone/>
              <a:defRPr/>
            </a:pPr>
            <a:r>
              <a:rPr lang="en-US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280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8" name="Group 49"/>
          <p:cNvGrpSpPr>
            <a:grpSpLocks/>
          </p:cNvGrpSpPr>
          <p:nvPr/>
        </p:nvGrpSpPr>
        <p:grpSpPr bwMode="auto">
          <a:xfrm>
            <a:off x="5992813" y="3541713"/>
            <a:ext cx="1155700" cy="620712"/>
            <a:chOff x="3600" y="219"/>
            <a:chExt cx="360" cy="175"/>
          </a:xfrm>
        </p:grpSpPr>
        <p:sp>
          <p:nvSpPr>
            <p:cNvPr id="90130" name="Oval 5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90131" name="Line 5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0132" name="Line 5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0133" name="Rectangle 5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90134" name="Oval 5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grpSp>
          <p:nvGrpSpPr>
            <p:cNvPr id="90135" name="Group 5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0140" name="Line 5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90141" name="Line 5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90142" name="Line 5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90136" name="Group 5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90137" name="Line 6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90138" name="Line 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90139" name="Line 6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</p:grpSp>
      </p:grpSp>
      <p:sp>
        <p:nvSpPr>
          <p:cNvPr id="9011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11430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Packet switching versus circuit switching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9012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981200"/>
            <a:ext cx="3810000" cy="4648200"/>
          </a:xfrm>
        </p:spPr>
        <p:txBody>
          <a:bodyPr/>
          <a:lstStyle/>
          <a:p>
            <a:r>
              <a:rPr lang="en-US" sz="2400" dirty="0">
                <a:ea typeface="ＭＳ Ｐゴシック" charset="0"/>
                <a:cs typeface="ＭＳ Ｐゴシック" charset="0"/>
              </a:rPr>
              <a:t>1 Mb/s link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each user: </a:t>
            </a:r>
          </a:p>
          <a:p>
            <a:pPr lvl="1"/>
            <a:r>
              <a:rPr lang="en-US" sz="2000" dirty="0">
                <a:ea typeface="ＭＳ Ｐゴシック" charset="0"/>
              </a:rPr>
              <a:t>100 kb/s when </a:t>
            </a:r>
            <a:r>
              <a:rPr lang="ja-JP" altLang="en-US" sz="2000" dirty="0">
                <a:ea typeface="ＭＳ Ｐゴシック" charset="0"/>
              </a:rPr>
              <a:t>“</a:t>
            </a:r>
            <a:r>
              <a:rPr lang="en-US" sz="2000" dirty="0">
                <a:ea typeface="ＭＳ Ｐゴシック" charset="0"/>
              </a:rPr>
              <a:t>active</a:t>
            </a:r>
            <a:r>
              <a:rPr lang="ja-JP" altLang="en-US" sz="2000" dirty="0">
                <a:ea typeface="ＭＳ Ｐゴシック" charset="0"/>
              </a:rPr>
              <a:t>”</a:t>
            </a:r>
            <a:endParaRPr lang="en-US" sz="2000" dirty="0">
              <a:ea typeface="ＭＳ Ｐゴシック" charset="0"/>
            </a:endParaRPr>
          </a:p>
          <a:p>
            <a:pPr lvl="1"/>
            <a:r>
              <a:rPr lang="en-US" sz="2000" dirty="0">
                <a:ea typeface="ＭＳ Ｐゴシック" charset="0"/>
              </a:rPr>
              <a:t>active 10% of time</a:t>
            </a:r>
          </a:p>
          <a:p>
            <a:pPr lvl="1"/>
            <a:endParaRPr lang="en-US" sz="2000" dirty="0">
              <a:ea typeface="ＭＳ Ｐゴシック" charset="0"/>
            </a:endParaRPr>
          </a:p>
          <a:p>
            <a:r>
              <a:rPr lang="en-US" sz="2400" i="1" dirty="0">
                <a:solidFill>
                  <a:srgbClr val="FF3300"/>
                </a:solidFill>
                <a:ea typeface="ＭＳ Ｐゴシック" charset="0"/>
                <a:cs typeface="ＭＳ Ｐゴシック" charset="0"/>
              </a:rPr>
              <a:t>circuit-switching: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</a:p>
          <a:p>
            <a:pPr lvl="1"/>
            <a:r>
              <a:rPr lang="en-US" sz="2000" dirty="0">
                <a:ea typeface="ＭＳ Ｐゴシック" charset="0"/>
              </a:rPr>
              <a:t>10 users</a:t>
            </a:r>
          </a:p>
          <a:p>
            <a:r>
              <a:rPr lang="en-US" sz="2400" i="1" dirty="0">
                <a:solidFill>
                  <a:srgbClr val="FF3300"/>
                </a:solidFill>
                <a:ea typeface="ＭＳ Ｐゴシック" charset="0"/>
                <a:cs typeface="ＭＳ Ｐゴシック" charset="0"/>
              </a:rPr>
              <a:t>packet switching: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</a:p>
          <a:p>
            <a:pPr lvl="1"/>
            <a:r>
              <a:rPr lang="en-US" sz="2000" dirty="0">
                <a:ea typeface="ＭＳ Ｐゴシック" charset="0"/>
              </a:rPr>
              <a:t>with 35 users, </a:t>
            </a:r>
            <a:r>
              <a:rPr lang="en-US" sz="2000" dirty="0" smtClean="0">
                <a:ea typeface="ＭＳ Ｐゴシック" charset="0"/>
              </a:rPr>
              <a:t>probability   &gt; </a:t>
            </a:r>
            <a:r>
              <a:rPr lang="en-US" sz="2000" dirty="0">
                <a:ea typeface="ＭＳ Ｐゴシック" charset="0"/>
              </a:rPr>
              <a:t>10 active at same time is less than .0004</a:t>
            </a:r>
          </a:p>
          <a:p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90121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257175" y="1293813"/>
            <a:ext cx="8715375" cy="609600"/>
          </a:xfrm>
        </p:spPr>
        <p:txBody>
          <a:bodyPr>
            <a:normAutofit fontScale="92500"/>
          </a:bodyPr>
          <a:lstStyle/>
          <a:p>
            <a:pPr>
              <a:buFont typeface="Wingdings" charset="0"/>
              <a:buNone/>
            </a:pPr>
            <a:r>
              <a:rPr lang="en-US" i="1" dirty="0">
                <a:solidFill>
                  <a:srgbClr val="FF3300"/>
                </a:solidFill>
                <a:ea typeface="ＭＳ Ｐゴシック" charset="0"/>
                <a:cs typeface="ＭＳ Ｐゴシック" charset="0"/>
              </a:rPr>
              <a:t>Packet switching </a:t>
            </a:r>
            <a:r>
              <a:rPr lang="en-US" i="1" dirty="0" smtClean="0">
                <a:solidFill>
                  <a:srgbClr val="FF3300"/>
                </a:solidFill>
                <a:ea typeface="ＭＳ Ｐゴシック" charset="0"/>
                <a:cs typeface="ＭＳ Ｐゴシック" charset="0"/>
              </a:rPr>
              <a:t>may (does!) allow more users </a:t>
            </a:r>
            <a:r>
              <a:rPr lang="en-US" i="1" dirty="0">
                <a:solidFill>
                  <a:srgbClr val="FF3300"/>
                </a:solidFill>
                <a:ea typeface="ＭＳ Ｐゴシック" charset="0"/>
                <a:cs typeface="ＭＳ Ｐゴシック" charset="0"/>
              </a:rPr>
              <a:t>to use </a:t>
            </a:r>
            <a:r>
              <a:rPr lang="en-US" i="1" dirty="0" smtClean="0">
                <a:solidFill>
                  <a:srgbClr val="FF3300"/>
                </a:solidFill>
                <a:ea typeface="ＭＳ Ｐゴシック" charset="0"/>
                <a:cs typeface="ＭＳ Ｐゴシック" charset="0"/>
              </a:rPr>
              <a:t>network</a:t>
            </a:r>
            <a:endParaRPr lang="en-US" i="1" dirty="0">
              <a:solidFill>
                <a:srgbClr val="FF33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0122" name="Line 15"/>
          <p:cNvSpPr>
            <a:spLocks noChangeShapeType="1"/>
          </p:cNvSpPr>
          <p:nvPr/>
        </p:nvSpPr>
        <p:spPr bwMode="auto">
          <a:xfrm>
            <a:off x="4933950" y="3333750"/>
            <a:ext cx="83820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90123" name="Line 16"/>
          <p:cNvSpPr>
            <a:spLocks noChangeShapeType="1"/>
          </p:cNvSpPr>
          <p:nvPr/>
        </p:nvSpPr>
        <p:spPr bwMode="auto">
          <a:xfrm>
            <a:off x="5772150" y="3790950"/>
            <a:ext cx="20383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90124" name="Line 17"/>
          <p:cNvSpPr>
            <a:spLocks noChangeShapeType="1"/>
          </p:cNvSpPr>
          <p:nvPr/>
        </p:nvSpPr>
        <p:spPr bwMode="auto">
          <a:xfrm>
            <a:off x="5772150" y="3943350"/>
            <a:ext cx="20383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90125" name="Line 18"/>
          <p:cNvSpPr>
            <a:spLocks noChangeShapeType="1"/>
          </p:cNvSpPr>
          <p:nvPr/>
        </p:nvSpPr>
        <p:spPr bwMode="auto">
          <a:xfrm flipV="1">
            <a:off x="5010150" y="3943350"/>
            <a:ext cx="762000" cy="609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90126" name="Text Box 19"/>
          <p:cNvSpPr txBox="1">
            <a:spLocks noChangeArrowheads="1"/>
          </p:cNvSpPr>
          <p:nvPr/>
        </p:nvSpPr>
        <p:spPr bwMode="auto">
          <a:xfrm>
            <a:off x="3897313" y="3627438"/>
            <a:ext cx="11158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  <a:latin typeface="Calibri"/>
              </a:rPr>
              <a:t>N users</a:t>
            </a:r>
            <a:endParaRPr lang="en-US" dirty="0"/>
          </a:p>
        </p:txBody>
      </p:sp>
      <p:sp>
        <p:nvSpPr>
          <p:cNvPr id="90127" name="Text Box 20"/>
          <p:cNvSpPr txBox="1">
            <a:spLocks noChangeArrowheads="1"/>
          </p:cNvSpPr>
          <p:nvPr/>
        </p:nvSpPr>
        <p:spPr bwMode="auto">
          <a:xfrm>
            <a:off x="7096125" y="4075113"/>
            <a:ext cx="16337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"/>
              </a:rPr>
              <a:t>1 Mbps link</a:t>
            </a:r>
            <a:endParaRPr lang="en-US" dirty="0"/>
          </a:p>
        </p:txBody>
      </p:sp>
      <p:sp>
        <p:nvSpPr>
          <p:cNvPr id="90128" name="Line 47"/>
          <p:cNvSpPr>
            <a:spLocks noChangeShapeType="1"/>
          </p:cNvSpPr>
          <p:nvPr/>
        </p:nvSpPr>
        <p:spPr bwMode="auto">
          <a:xfrm>
            <a:off x="7077075" y="3857625"/>
            <a:ext cx="1714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90129" name="Text Box 48"/>
          <p:cNvSpPr txBox="1">
            <a:spLocks noChangeArrowheads="1"/>
          </p:cNvSpPr>
          <p:nvPr/>
        </p:nvSpPr>
        <p:spPr bwMode="auto">
          <a:xfrm>
            <a:off x="4468813" y="5330825"/>
            <a:ext cx="35958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dirty="0">
                <a:latin typeface="Calibri"/>
              </a:rPr>
              <a:t>Q: how did we get value 0.0004?</a:t>
            </a:r>
          </a:p>
        </p:txBody>
      </p:sp>
      <p:graphicFrame>
        <p:nvGraphicFramePr>
          <p:cNvPr id="90114" name="Object 63"/>
          <p:cNvGraphicFramePr>
            <a:graphicFrameLocks noChangeAspect="1"/>
          </p:cNvGraphicFramePr>
          <p:nvPr/>
        </p:nvGraphicFramePr>
        <p:xfrm>
          <a:off x="4379913" y="2946400"/>
          <a:ext cx="61118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0" name="Clip" r:id="rId4" imgW="1305000" imgH="1085760" progId="">
                  <p:embed/>
                </p:oleObj>
              </mc:Choice>
              <mc:Fallback>
                <p:oleObj name="Clip" r:id="rId4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9913" y="2946400"/>
                        <a:ext cx="611187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5" name="Object 64"/>
          <p:cNvGraphicFramePr>
            <a:graphicFrameLocks noChangeAspect="1"/>
          </p:cNvGraphicFramePr>
          <p:nvPr/>
        </p:nvGraphicFramePr>
        <p:xfrm>
          <a:off x="4465638" y="4294188"/>
          <a:ext cx="61118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1" name="Clip" r:id="rId6" imgW="1305000" imgH="1085760" progId="">
                  <p:embed/>
                </p:oleObj>
              </mc:Choice>
              <mc:Fallback>
                <p:oleObj name="Clip" r:id="rId6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5638" y="4294188"/>
                        <a:ext cx="611187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81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805706"/>
              </p:ext>
            </p:extLst>
          </p:nvPr>
        </p:nvGraphicFramePr>
        <p:xfrm>
          <a:off x="4178213" y="1868631"/>
          <a:ext cx="4221834" cy="3985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81" name="Equation" r:id="rId4" imgW="2273300" imgH="2146300" progId="Equation.3">
                  <p:embed/>
                </p:oleObj>
              </mc:Choice>
              <mc:Fallback>
                <p:oleObj name="Equation" r:id="rId4" imgW="2273300" imgH="2146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78213" y="1868631"/>
                        <a:ext cx="4221834" cy="39859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1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11430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Packet switching versus circuit switching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9012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981200"/>
            <a:ext cx="3810000" cy="4648200"/>
          </a:xfrm>
        </p:spPr>
        <p:txBody>
          <a:bodyPr/>
          <a:lstStyle/>
          <a:p>
            <a:r>
              <a:rPr lang="en-US" sz="2400" dirty="0">
                <a:ea typeface="ＭＳ Ｐゴシック" charset="0"/>
                <a:cs typeface="ＭＳ Ｐゴシック" charset="0"/>
              </a:rPr>
              <a:t>1 Mb/s link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each user: </a:t>
            </a:r>
          </a:p>
          <a:p>
            <a:pPr lvl="1"/>
            <a:r>
              <a:rPr lang="en-US" sz="2000" dirty="0">
                <a:ea typeface="ＭＳ Ｐゴシック" charset="0"/>
              </a:rPr>
              <a:t>100 kb/s when </a:t>
            </a:r>
            <a:r>
              <a:rPr lang="ja-JP" altLang="en-US" sz="2000" dirty="0">
                <a:ea typeface="ＭＳ Ｐゴシック" charset="0"/>
              </a:rPr>
              <a:t>“</a:t>
            </a:r>
            <a:r>
              <a:rPr lang="en-US" sz="2000" dirty="0">
                <a:ea typeface="ＭＳ Ｐゴシック" charset="0"/>
              </a:rPr>
              <a:t>active</a:t>
            </a:r>
            <a:r>
              <a:rPr lang="ja-JP" altLang="en-US" sz="2000" dirty="0">
                <a:ea typeface="ＭＳ Ｐゴシック" charset="0"/>
              </a:rPr>
              <a:t>”</a:t>
            </a:r>
            <a:endParaRPr lang="en-US" sz="2000" dirty="0">
              <a:ea typeface="ＭＳ Ｐゴシック" charset="0"/>
            </a:endParaRPr>
          </a:p>
          <a:p>
            <a:pPr lvl="1"/>
            <a:r>
              <a:rPr lang="en-US" sz="2000" dirty="0">
                <a:ea typeface="ＭＳ Ｐゴシック" charset="0"/>
              </a:rPr>
              <a:t>active 10% of time</a:t>
            </a:r>
          </a:p>
          <a:p>
            <a:pPr lvl="1"/>
            <a:endParaRPr lang="en-US" sz="2000" dirty="0">
              <a:ea typeface="ＭＳ Ｐゴシック" charset="0"/>
            </a:endParaRPr>
          </a:p>
          <a:p>
            <a:r>
              <a:rPr lang="en-US" sz="2400" i="1" dirty="0">
                <a:solidFill>
                  <a:srgbClr val="FF3300"/>
                </a:solidFill>
                <a:ea typeface="ＭＳ Ｐゴシック" charset="0"/>
                <a:cs typeface="ＭＳ Ｐゴシック" charset="0"/>
              </a:rPr>
              <a:t>circuit-switching: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</a:p>
          <a:p>
            <a:pPr lvl="1"/>
            <a:r>
              <a:rPr lang="en-US" sz="2000" dirty="0">
                <a:ea typeface="ＭＳ Ｐゴシック" charset="0"/>
              </a:rPr>
              <a:t>10 users</a:t>
            </a:r>
          </a:p>
          <a:p>
            <a:r>
              <a:rPr lang="en-US" sz="2400" i="1" dirty="0">
                <a:solidFill>
                  <a:srgbClr val="FF3300"/>
                </a:solidFill>
                <a:ea typeface="ＭＳ Ｐゴシック" charset="0"/>
                <a:cs typeface="ＭＳ Ｐゴシック" charset="0"/>
              </a:rPr>
              <a:t>packet switching: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</a:p>
          <a:p>
            <a:pPr lvl="1"/>
            <a:r>
              <a:rPr lang="en-US" sz="2000" dirty="0">
                <a:ea typeface="ＭＳ Ｐゴシック" charset="0"/>
              </a:rPr>
              <a:t>with 35 users, probability  </a:t>
            </a:r>
            <a:r>
              <a:rPr lang="en-US" sz="2000" dirty="0" smtClean="0">
                <a:ea typeface="ＭＳ Ｐゴシック" charset="0"/>
              </a:rPr>
              <a:t> &gt; </a:t>
            </a:r>
            <a:r>
              <a:rPr lang="en-US" sz="2000" dirty="0">
                <a:ea typeface="ＭＳ Ｐゴシック" charset="0"/>
              </a:rPr>
              <a:t>10 active at same time is less than .0004</a:t>
            </a:r>
          </a:p>
          <a:p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90129" name="Text Box 48"/>
          <p:cNvSpPr txBox="1">
            <a:spLocks noChangeArrowheads="1"/>
          </p:cNvSpPr>
          <p:nvPr/>
        </p:nvSpPr>
        <p:spPr bwMode="auto">
          <a:xfrm>
            <a:off x="533400" y="1173162"/>
            <a:ext cx="35958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dirty="0">
                <a:latin typeface="Calibri"/>
              </a:rPr>
              <a:t>Q: how did we get value 0.0004?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91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178213" y="1725234"/>
            <a:ext cx="4221834" cy="4329056"/>
            <a:chOff x="4178213" y="1725234"/>
            <a:chExt cx="4221834" cy="4329056"/>
          </a:xfrm>
        </p:grpSpPr>
        <p:sp>
          <p:nvSpPr>
            <p:cNvPr id="11" name="Rectangle 10"/>
            <p:cNvSpPr/>
            <p:nvPr/>
          </p:nvSpPr>
          <p:spPr>
            <a:xfrm>
              <a:off x="4178213" y="1725234"/>
              <a:ext cx="4221834" cy="4329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63786" y="3226824"/>
              <a:ext cx="33788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Calibri"/>
                </a:rPr>
                <a:t>HINT: </a:t>
              </a:r>
              <a:r>
                <a:rPr lang="en-US" dirty="0" smtClean="0">
                  <a:latin typeface="Calibri"/>
                </a:rPr>
                <a:t>Binomial Distribution</a:t>
              </a:r>
              <a:endParaRPr lang="en-US" b="1" dirty="0"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0533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Circuit switching: pros and cons</a:t>
            </a:r>
          </a:p>
        </p:txBody>
      </p:sp>
      <p:sp>
        <p:nvSpPr>
          <p:cNvPr id="87042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Pros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guaranteed performance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fast transfers (once circuit is established)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Cons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wastes bandwidth if traffic is “</a:t>
            </a:r>
            <a:r>
              <a:rPr lang="en-US" altLang="ja-JP" dirty="0" err="1">
                <a:latin typeface="Arial" charset="0"/>
                <a:ea typeface="ＭＳ Ｐゴシック" charset="0"/>
              </a:rPr>
              <a:t>bursty</a:t>
            </a:r>
            <a:r>
              <a:rPr lang="en-US" dirty="0">
                <a:latin typeface="Arial" charset="0"/>
                <a:ea typeface="ＭＳ Ｐゴシック" charset="0"/>
              </a:rPr>
              <a:t>”</a:t>
            </a:r>
            <a:endParaRPr lang="en-US" altLang="ja-JP" dirty="0">
              <a:latin typeface="Arial" charset="0"/>
              <a:ea typeface="ＭＳ Ｐゴシック" charset="0"/>
            </a:endParaRP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connection setup adds delay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recovery from failure is slow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730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Packet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switching: pros and cons</a:t>
            </a:r>
          </a:p>
        </p:txBody>
      </p:sp>
      <p:sp>
        <p:nvSpPr>
          <p:cNvPr id="8806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Cons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no</a:t>
            </a:r>
            <a:r>
              <a:rPr lang="en-US" dirty="0">
                <a:latin typeface="Arial" charset="0"/>
                <a:ea typeface="ＭＳ Ｐゴシック" charset="0"/>
              </a:rPr>
              <a:t> guaranteed performance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header overhead per packet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queues and queuing delays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Pros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efficient use of bandwidth (</a:t>
            </a:r>
            <a:r>
              <a:rPr lang="en-US" dirty="0" smtClean="0">
                <a:latin typeface="Arial" charset="0"/>
                <a:ea typeface="ＭＳ Ｐゴシック" charset="0"/>
              </a:rPr>
              <a:t>stat. </a:t>
            </a:r>
            <a:r>
              <a:rPr lang="en-US" dirty="0" err="1">
                <a:latin typeface="Arial" charset="0"/>
                <a:ea typeface="ＭＳ Ｐゴシック" charset="0"/>
              </a:rPr>
              <a:t>muxing</a:t>
            </a:r>
            <a:r>
              <a:rPr lang="en-US" dirty="0">
                <a:latin typeface="Arial" charset="0"/>
                <a:ea typeface="ＭＳ Ｐゴシック" charset="0"/>
              </a:rPr>
              <a:t>)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no overhead due to connection setup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resilient -- can `route around trouble’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388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Summary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909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 sense of how the basic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`plumbing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’ works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links and switches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packet </a:t>
            </a:r>
            <a:r>
              <a:rPr lang="en-US" dirty="0" smtClean="0">
                <a:latin typeface="Arial" charset="0"/>
                <a:ea typeface="ＭＳ Ｐゴシック" charset="0"/>
              </a:rPr>
              <a:t>delays= transmission + propagation + queuing + (negligible) per-switch processing </a:t>
            </a:r>
            <a:endParaRPr lang="en-US" dirty="0">
              <a:latin typeface="Arial" charset="0"/>
              <a:ea typeface="ＭＳ Ｐゴシック" charset="0"/>
            </a:endParaRP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statistical multiplexing and queues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circuit vs. packet </a:t>
            </a:r>
            <a:r>
              <a:rPr lang="en-US" dirty="0" smtClean="0">
                <a:latin typeface="Arial" charset="0"/>
                <a:ea typeface="ＭＳ Ｐゴシック" charset="0"/>
              </a:rPr>
              <a:t>switching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68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28121</TotalTime>
  <Words>4358</Words>
  <Application>Microsoft Macintosh PowerPoint</Application>
  <PresentationFormat>On-screen Show (4:3)</PresentationFormat>
  <Paragraphs>1058</Paragraphs>
  <Slides>94</Slides>
  <Notes>46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94</vt:i4>
      </vt:variant>
    </vt:vector>
  </HeadingPairs>
  <TitlesOfParts>
    <vt:vector size="99" baseType="lpstr">
      <vt:lpstr>Custom Design</vt:lpstr>
      <vt:lpstr>Excel.Chart.8</vt:lpstr>
      <vt:lpstr>Chart</vt:lpstr>
      <vt:lpstr>Clip</vt:lpstr>
      <vt:lpstr>Equation</vt:lpstr>
      <vt:lpstr>PowerPoint Presentation</vt:lpstr>
      <vt:lpstr>Topic 1 Foundation</vt:lpstr>
      <vt:lpstr>PowerPoint Presentation</vt:lpstr>
      <vt:lpstr>Thanks</vt:lpstr>
      <vt:lpstr>What is a network? </vt:lpstr>
      <vt:lpstr>There are many different types  of networks</vt:lpstr>
      <vt:lpstr>The Internet is  transforming everything</vt:lpstr>
      <vt:lpstr>The Internet is big business</vt:lpstr>
      <vt:lpstr>Internet research has impact</vt:lpstr>
      <vt:lpstr>But why is the Internet interesting?</vt:lpstr>
      <vt:lpstr>A few defining characteristics  of the Internet</vt:lpstr>
      <vt:lpstr> A federated system</vt:lpstr>
      <vt:lpstr> A federated system </vt:lpstr>
      <vt:lpstr>Tremendous scale</vt:lpstr>
      <vt:lpstr>Enormous diversity and  dynamic range </vt:lpstr>
      <vt:lpstr>Constant Evolution</vt:lpstr>
      <vt:lpstr>Asynchronous Operation</vt:lpstr>
      <vt:lpstr>Prone to Failure</vt:lpstr>
      <vt:lpstr>An Engineered System</vt:lpstr>
      <vt:lpstr>Recap: The Internet is… </vt:lpstr>
      <vt:lpstr>Performance – not just bits per second</vt:lpstr>
      <vt:lpstr>Channels Concept (This channel definition is very abstract)</vt:lpstr>
      <vt:lpstr>Channel Characteristics</vt:lpstr>
      <vt:lpstr>Example Physical Channels these example physical channels are also known as Physical Media</vt:lpstr>
      <vt:lpstr>More Physical media: Radio</vt:lpstr>
      <vt:lpstr>Nodes and Links</vt:lpstr>
      <vt:lpstr>Properties of Links (Channels)</vt:lpstr>
      <vt:lpstr>Examples of Bandwidth-Delay</vt:lpstr>
      <vt:lpstr>Packet Delay Sending a 100B packet from A to B?</vt:lpstr>
      <vt:lpstr>Packet Delay Sending a 100B packet from A to B?</vt:lpstr>
      <vt:lpstr>Packet Delay: The “pipe” view Sending 100B packets from A to B?</vt:lpstr>
      <vt:lpstr>Packet Delay: The “pipe” view Sending 100B packets from A to B?</vt:lpstr>
      <vt:lpstr>Packet Delay: The “pipe” view Sending 100B packets from A to B?</vt:lpstr>
      <vt:lpstr>Recall Nodes and Links</vt:lpstr>
      <vt:lpstr>What if we have more nodes?</vt:lpstr>
      <vt:lpstr>Solution: A switched network</vt:lpstr>
      <vt:lpstr>Two forms of switched networks</vt:lpstr>
      <vt:lpstr>Circuit switching</vt:lpstr>
      <vt:lpstr>Old Time Multiplexing</vt:lpstr>
      <vt:lpstr>Circuit Switching: FDM and TDM</vt:lpstr>
      <vt:lpstr>Time-Division Multiplexing/Demultiplexing</vt:lpstr>
      <vt:lpstr>Timing in Circuit Switching </vt:lpstr>
      <vt:lpstr>Circuit switching: pros and cons</vt:lpstr>
      <vt:lpstr>Timing in Circuit Switching</vt:lpstr>
      <vt:lpstr>Circuit switching: pros and cons</vt:lpstr>
      <vt:lpstr>Timing in Circuit Switching</vt:lpstr>
      <vt:lpstr>Timing in Circuit Switching</vt:lpstr>
      <vt:lpstr>Circuit switching: pros and cons</vt:lpstr>
      <vt:lpstr>Circuit switching</vt:lpstr>
      <vt:lpstr>Circuit switching: pros and cons</vt:lpstr>
      <vt:lpstr>Numerical example</vt:lpstr>
      <vt:lpstr>Two forms of switched networks</vt:lpstr>
      <vt:lpstr>Packet Switching</vt:lpstr>
      <vt:lpstr>Packet Switching</vt:lpstr>
      <vt:lpstr>Packet Switching</vt:lpstr>
      <vt:lpstr>Switches forward packets</vt:lpstr>
      <vt:lpstr>Timing in Packet Switching</vt:lpstr>
      <vt:lpstr>Timing in Packet Switching</vt:lpstr>
      <vt:lpstr>Timing in Packet Switching</vt:lpstr>
      <vt:lpstr>Packet Switching</vt:lpstr>
      <vt:lpstr>Packet Switching</vt:lpstr>
      <vt:lpstr>Packet Switching</vt:lpstr>
      <vt:lpstr>Multiplexing</vt:lpstr>
      <vt:lpstr>Three Flows with Bursty Traffic</vt:lpstr>
      <vt:lpstr>When Each Flow Gets 1/3rd of Capacity</vt:lpstr>
      <vt:lpstr>When Flows Share Total Capacity</vt:lpstr>
      <vt:lpstr>Three Flows with Bursty Traffic</vt:lpstr>
      <vt:lpstr>Three Flows with Bursty Traffic</vt:lpstr>
      <vt:lpstr>Three Flows with Bursty Traffic</vt:lpstr>
      <vt:lpstr>Statistical multiplexing: pipe view</vt:lpstr>
      <vt:lpstr>Statistical multiplexing: pipe view</vt:lpstr>
      <vt:lpstr>Statistical multiplexing: pipe view</vt:lpstr>
      <vt:lpstr>Statistical multiplexing: pipe view</vt:lpstr>
      <vt:lpstr>Statistical multiplexing: pipe view</vt:lpstr>
      <vt:lpstr>Statistical multiplexing: pipe view</vt:lpstr>
      <vt:lpstr>Statistical multiplexing: pipe view</vt:lpstr>
      <vt:lpstr>Statistical multiplexing: pipe view</vt:lpstr>
      <vt:lpstr>Statistical multiplexing: pipe view</vt:lpstr>
      <vt:lpstr>Statistical multiplexing: pipe view</vt:lpstr>
      <vt:lpstr>Queues introduce queuing delays</vt:lpstr>
      <vt:lpstr>Queuing delay</vt:lpstr>
      <vt:lpstr>Recall the Internet federation</vt:lpstr>
      <vt:lpstr>“Real” Internet delays and routes</vt:lpstr>
      <vt:lpstr>Internet structure: network of networks</vt:lpstr>
      <vt:lpstr>Internet structure: network of networks</vt:lpstr>
      <vt:lpstr>Internet structure: network of networks</vt:lpstr>
      <vt:lpstr>Internet structure: network of networks</vt:lpstr>
      <vt:lpstr>Tier-1 ISP: e.g., Sprint</vt:lpstr>
      <vt:lpstr>Packet Switching</vt:lpstr>
      <vt:lpstr>Packet switching versus circuit switching</vt:lpstr>
      <vt:lpstr>Packet switching versus circuit switching</vt:lpstr>
      <vt:lpstr>Circuit switching: pros and cons</vt:lpstr>
      <vt:lpstr>Packet switching: pros and cons</vt:lpstr>
      <vt:lpstr>Summary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Moore</dc:creator>
  <cp:lastModifiedBy>Andrew Moore</cp:lastModifiedBy>
  <cp:revision>186</cp:revision>
  <cp:lastPrinted>2014-11-09T21:19:39Z</cp:lastPrinted>
  <dcterms:created xsi:type="dcterms:W3CDTF">2012-01-06T19:58:11Z</dcterms:created>
  <dcterms:modified xsi:type="dcterms:W3CDTF">2014-11-10T21:22:42Z</dcterms:modified>
</cp:coreProperties>
</file>