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56" r:id="rId3"/>
    <p:sldId id="405" r:id="rId4"/>
    <p:sldId id="406" r:id="rId5"/>
    <p:sldId id="407" r:id="rId6"/>
    <p:sldId id="454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42" r:id="rId49"/>
    <p:sldId id="443" r:id="rId50"/>
    <p:sldId id="444" r:id="rId51"/>
    <p:sldId id="445" r:id="rId52"/>
    <p:sldId id="44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6" d="100"/>
          <a:sy n="206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F36E0-22F7-5F40-BC4A-874197664CB1}" type="datetime1">
              <a:rPr lang="en-GB" smtClean="0"/>
              <a:t>28/02/2014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58AE-CEE7-A64D-A5F8-31ABC38F4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62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9B2D1-496A-744D-869B-5797569352CD}" type="datetime1">
              <a:rPr lang="en-GB" smtClean="0"/>
              <a:t>28/02/2014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C60D0-FE46-744B-904D-1B0A4527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05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7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Please identify your research field; why is it strategic and growth area for research in the UK and beyond …?</a:t>
            </a:r>
            <a:endParaRPr lang="en-GB" i="1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Header[Header]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158E43B-4755-402E-9B5A-76F4C473A21A}" type="datetime1">
              <a:rPr lang="de-DE" smtClean="0"/>
              <a:pPr>
                <a:defRPr/>
              </a:pPr>
              <a:t>28/02/2014</a:t>
            </a:fld>
            <a:r>
              <a:rPr lang="de-DE" smtClean="0"/>
              <a:t>[Date]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[Footer]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180AA75-FA5D-42F6-9E67-F1641C960A4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40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60D0-FE46-744B-904D-1B0A452708C2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incast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-- one big switch abstraction…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EDE-BA94-D748-AE89-F86AEF472C7E}" type="datetime1">
              <a:rPr lang="en-GB" smtClean="0"/>
              <a:t>28/02/2014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C1D0-C655-DF48-8315-7E29DA2A6F9F}" type="datetime1">
              <a:rPr lang="en-GB" smtClean="0"/>
              <a:t>28/02/2014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2ECA-0918-5540-839B-631BD65CCA85}" type="datetime1">
              <a:rPr lang="en-GB" smtClean="0"/>
              <a:t>28/02/2014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103E9670-001C-CD4E-97DC-2D14689686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85C09520-D7FF-3B4C-AF6E-341EB2BBED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ED0E03D4-ADFD-414A-8511-AE3A84B92B6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8F46736F-EF66-B944-BF23-B6084C6F0E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F9244660-018D-5B40-88BF-7D99896332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0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14BEEA15-CE80-AF44-A1DE-913BD7CAD0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3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FE467CB0-F5C8-9A41-9684-434EE11FBE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5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ea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943E5DF1-9BAA-5C40-BB95-899C3817DBC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3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A4D-A8A6-9748-A4E6-AF76041026E6}" type="datetime1">
              <a:rPr lang="en-GB" smtClean="0"/>
              <a:t>28/02/2014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575222CE-6FA6-7840-9C39-2F59EA58F2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373AC6FF-2839-3D42-A93A-C3522BADD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038350" cy="6019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62650" cy="6019800"/>
          </a:xfrm>
        </p:spPr>
        <p:txBody>
          <a:bodyPr vert="eaVert"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B9BA4229-7374-914D-A29D-842121EF12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5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3891-C74E-DF4D-8F41-1D6B84CC41B6}" type="datetime1">
              <a:rPr lang="en-GB" smtClean="0"/>
              <a:t>28/02/2014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9737-00EC-1843-8AE4-6F46D25009F9}" type="datetime1">
              <a:rPr lang="en-GB" smtClean="0"/>
              <a:t>28/02/2014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2A8-2882-474C-9341-E2116CB1A2ED}" type="datetime1">
              <a:rPr lang="en-GB" smtClean="0"/>
              <a:t>28/02/2014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71B6-CF7E-7046-A10D-7925EA09F563}" type="datetime1">
              <a:rPr lang="en-GB" smtClean="0"/>
              <a:t>28/02/2014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A743-6CEC-A743-B12B-A50F6623EFFD}" type="datetime1">
              <a:rPr lang="en-GB" smtClean="0"/>
              <a:t>28/02/2014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11B-2F50-6640-9138-58B97BAF9822}" type="datetime1">
              <a:rPr lang="en-GB" smtClean="0"/>
              <a:t>28/02/2014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3C30-2E34-2646-9DEA-B6FB1874A409}" type="datetime1">
              <a:rPr lang="en-GB" smtClean="0"/>
              <a:t>28/02/2014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254B-16C6-3748-BFFB-5FB0BFB29DFA}" type="datetime1">
              <a:rPr lang="en-GB" smtClean="0"/>
              <a:t>28/02/2014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6400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600" dirty="0" smtClean="0">
              <a:solidFill>
                <a:srgbClr val="CC9900"/>
              </a:solidFill>
              <a:latin typeface="Calibri"/>
              <a:ea typeface="宋体" charset="0"/>
              <a:cs typeface="Calibri"/>
            </a:endParaRPr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Text master level</a:t>
            </a:r>
          </a:p>
          <a:p>
            <a:pPr lvl="1"/>
            <a:r>
              <a:rPr lang="en-US" altLang="zh-CN" dirty="0"/>
              <a:t>Text level1</a:t>
            </a:r>
          </a:p>
          <a:p>
            <a:pPr lvl="2"/>
            <a:r>
              <a:rPr lang="en-US" altLang="zh-CN" dirty="0"/>
              <a:t> text level2 </a:t>
            </a:r>
          </a:p>
          <a:p>
            <a:pPr lvl="3"/>
            <a:r>
              <a:rPr lang="en-US" altLang="zh-CN" dirty="0"/>
              <a:t>Text level3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Title</a:t>
            </a:r>
          </a:p>
        </p:txBody>
      </p:sp>
      <p:sp>
        <p:nvSpPr>
          <p:cNvPr id="266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00"/>
                </a:solidFill>
                <a:latin typeface="Calibri"/>
                <a:ea typeface="宋体" charset="0"/>
                <a:cs typeface="Calibri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73FC810-50F1-EA44-96AB-A0016A0DE3DA}" type="slidenum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2477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chemeClr val="bg2"/>
          </a:solidFill>
          <a:latin typeface="Calibri"/>
          <a:ea typeface="+mj-ea"/>
          <a:cs typeface="Calibri"/>
        </a:defRPr>
      </a:lvl1pPr>
      <a:lvl2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6075" indent="-3460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l"/>
        <a:defRPr sz="2800">
          <a:solidFill>
            <a:schemeClr val="bg2"/>
          </a:solidFill>
          <a:latin typeface="Calibri"/>
          <a:ea typeface="+mn-ea"/>
          <a:cs typeface="Calibri"/>
        </a:defRPr>
      </a:lvl1pPr>
      <a:lvl2pPr marL="742950" indent="-285750" algn="l" rtl="0" fontAlgn="base">
        <a:lnSpc>
          <a:spcPct val="85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Calibri"/>
          <a:ea typeface="Calibri"/>
          <a:cs typeface="Calibri"/>
        </a:defRPr>
      </a:lvl2pPr>
      <a:lvl3pPr marL="1143000" indent="-228600" algn="l" rtl="0" fontAlgn="base">
        <a:lnSpc>
          <a:spcPct val="85000"/>
        </a:lnSpc>
        <a:spcBef>
          <a:spcPct val="15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Calibri"/>
          <a:ea typeface="Calibri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Calibri"/>
          <a:ea typeface="Calibri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 M/W/F </a:t>
            </a:r>
            <a:r>
              <a:rPr lang="en-US" sz="4000" dirty="0" smtClean="0">
                <a:latin typeface="Calibri"/>
              </a:rPr>
              <a:t>11-midday 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7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February 2014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2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74" y="1103200"/>
            <a:ext cx="6024883" cy="48307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42820"/>
            <a:ext cx="8229600" cy="84659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Brocade reference design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50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6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32792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9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0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25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6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7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8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3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47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8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9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0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6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7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40-80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870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1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2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3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4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5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72" name="Content Placeholder 4"/>
          <p:cNvSpPr>
            <a:spLocks noGrp="1"/>
          </p:cNvSpPr>
          <p:nvPr>
            <p:ph idx="1"/>
          </p:nvPr>
        </p:nvSpPr>
        <p:spPr>
          <a:xfrm>
            <a:off x="457200" y="6042820"/>
            <a:ext cx="8229600" cy="84659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Cisco reference design</a:t>
            </a:r>
            <a:endParaRPr lang="en-US" i="1" dirty="0"/>
          </a:p>
        </p:txBody>
      </p:sp>
      <p:sp>
        <p:nvSpPr>
          <p:cNvPr id="6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61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on DC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Regular, well-defined arrangement</a:t>
            </a:r>
          </a:p>
          <a:p>
            <a:r>
              <a:rPr lang="en-US" dirty="0" smtClean="0"/>
              <a:t>Hierarchical structure with rack/</a:t>
            </a:r>
            <a:r>
              <a:rPr lang="en-US" dirty="0" err="1" smtClean="0"/>
              <a:t>aggr</a:t>
            </a:r>
            <a:r>
              <a:rPr lang="en-US" dirty="0" smtClean="0"/>
              <a:t>/core layers</a:t>
            </a:r>
          </a:p>
          <a:p>
            <a:r>
              <a:rPr lang="en-US" dirty="0" smtClean="0"/>
              <a:t>Mostly homogenous within a layer</a:t>
            </a:r>
          </a:p>
          <a:p>
            <a:r>
              <a:rPr lang="en-US" dirty="0" smtClean="0"/>
              <a:t>Supports communication between servers and between servers and the external world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ontrast: ad-hoc structure, heterogeneity of WANs</a:t>
            </a:r>
          </a:p>
          <a:p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69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8" y="252482"/>
            <a:ext cx="9102437" cy="9977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Datacenters have been around for a while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997" y="6328620"/>
            <a:ext cx="874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1949, EDSAC</a:t>
            </a:r>
            <a:endParaRPr lang="en-US" sz="2000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5621" r="5621"/>
          <a:stretch>
            <a:fillRect/>
          </a:stretch>
        </p:blipFill>
        <p:spPr/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19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032"/>
            <a:ext cx="8229600" cy="1143000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52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1" y="1562284"/>
            <a:ext cx="7296313" cy="5257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9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81" y="1960399"/>
            <a:ext cx="7020619" cy="4466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39" y="1808737"/>
            <a:ext cx="7221036" cy="4816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022" y="1808736"/>
            <a:ext cx="6044778" cy="453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97" y="1600201"/>
            <a:ext cx="7409378" cy="4939585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exactly?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30"/>
          </a:xfrm>
        </p:spPr>
        <p:txBody>
          <a:bodyPr>
            <a:normAutofit/>
          </a:bodyPr>
          <a:lstStyle/>
          <a:p>
            <a:r>
              <a:rPr lang="en-US" dirty="0" smtClean="0"/>
              <a:t>1M servers [</a:t>
            </a:r>
            <a:r>
              <a:rPr lang="en-US" sz="2400" dirty="0" smtClean="0"/>
              <a:t>Microsoft</a:t>
            </a:r>
            <a:r>
              <a:rPr lang="en-US" dirty="0" smtClean="0"/>
              <a:t>] </a:t>
            </a:r>
          </a:p>
          <a:p>
            <a:pPr lvl="1"/>
            <a:r>
              <a:rPr lang="en-US" dirty="0" smtClean="0"/>
              <a:t>less than </a:t>
            </a:r>
            <a:r>
              <a:rPr lang="en-US" dirty="0" err="1" smtClean="0"/>
              <a:t>google</a:t>
            </a:r>
            <a:r>
              <a:rPr lang="en-US" dirty="0" smtClean="0"/>
              <a:t>, more than amazon</a:t>
            </a:r>
          </a:p>
          <a:p>
            <a:pPr lvl="1"/>
            <a:endParaRPr lang="en-US" dirty="0"/>
          </a:p>
          <a:p>
            <a:r>
              <a:rPr lang="en-US" dirty="0" smtClean="0"/>
              <a:t>&gt; $1B to build one site [</a:t>
            </a:r>
            <a:r>
              <a:rPr lang="en-US" sz="2400" dirty="0" smtClean="0"/>
              <a:t>Facebook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&gt;$20M/month/site operational costs [</a:t>
            </a:r>
            <a:r>
              <a:rPr lang="en-US" sz="2400" dirty="0" smtClean="0"/>
              <a:t>Microsoft </a:t>
            </a:r>
            <a:r>
              <a:rPr lang="fr-FR" sz="2400" dirty="0" smtClean="0"/>
              <a:t>’</a:t>
            </a:r>
            <a:r>
              <a:rPr lang="en-US" sz="2400" dirty="0" smtClean="0"/>
              <a:t>09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But only O(10-100) sites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99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5045"/>
          </a:xfrm>
        </p:spPr>
        <p:txBody>
          <a:bodyPr/>
          <a:lstStyle/>
          <a:p>
            <a:r>
              <a:rPr lang="en-US" dirty="0" smtClean="0"/>
              <a:t>Scale </a:t>
            </a:r>
          </a:p>
          <a:p>
            <a:r>
              <a:rPr lang="en-US" dirty="0" smtClean="0"/>
              <a:t>Service model </a:t>
            </a:r>
          </a:p>
          <a:p>
            <a:pPr lvl="1"/>
            <a:r>
              <a:rPr lang="en-US" dirty="0" smtClean="0"/>
              <a:t>user-facing, revenue generating services</a:t>
            </a:r>
          </a:p>
          <a:p>
            <a:pPr lvl="1"/>
            <a:r>
              <a:rPr lang="en-US" dirty="0" smtClean="0"/>
              <a:t>multi-tenancy</a:t>
            </a:r>
          </a:p>
          <a:p>
            <a:pPr lvl="1"/>
            <a:r>
              <a:rPr lang="en-US" dirty="0" smtClean="0"/>
              <a:t>jargon: </a:t>
            </a:r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DaaS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72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1600200"/>
            <a:ext cx="8992350" cy="5035045"/>
          </a:xfrm>
        </p:spPr>
        <p:txBody>
          <a:bodyPr>
            <a:normAutofit/>
          </a:bodyPr>
          <a:lstStyle/>
          <a:p>
            <a:r>
              <a:rPr lang="en-US" dirty="0" smtClean="0"/>
              <a:t>Scale 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>
                <a:solidFill>
                  <a:srgbClr val="FF0000"/>
                </a:solidFill>
              </a:rPr>
              <a:t>scalable</a:t>
            </a:r>
            <a:r>
              <a:rPr lang="en-US" dirty="0" smtClean="0"/>
              <a:t> solutions (duh)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/>
              <a:t>, lowering </a:t>
            </a:r>
            <a:r>
              <a:rPr lang="en-US" dirty="0" smtClean="0">
                <a:solidFill>
                  <a:srgbClr val="FF0000"/>
                </a:solidFill>
              </a:rPr>
              <a:t>cost</a:t>
            </a:r>
            <a:r>
              <a:rPr lang="en-US" dirty="0" smtClean="0"/>
              <a:t> is critical </a:t>
            </a:r>
          </a:p>
          <a:p>
            <a:pPr lvl="1">
              <a:buFont typeface="Wingdings" charset="0"/>
              <a:buChar char="à"/>
            </a:pPr>
            <a:r>
              <a:rPr lang="en-US" i="1" dirty="0" smtClean="0">
                <a:solidFill>
                  <a:srgbClr val="000090"/>
                </a:solidFill>
                <a:sym typeface="Wingdings"/>
              </a:rPr>
              <a:t>`scale out’ </a:t>
            </a:r>
            <a:r>
              <a:rPr lang="en-US" i="1" dirty="0" smtClean="0">
                <a:sym typeface="Wingdings"/>
              </a:rPr>
              <a:t>solutions w/</a:t>
            </a:r>
            <a:r>
              <a:rPr lang="en-US" i="1" dirty="0" smtClean="0">
                <a:solidFill>
                  <a:srgbClr val="000090"/>
                </a:solidFill>
                <a:sym typeface="Wingdings"/>
              </a:rPr>
              <a:t> commodity 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technologies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 model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means $$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virtualization </a:t>
            </a:r>
            <a:r>
              <a:rPr lang="en-US" dirty="0" smtClean="0"/>
              <a:t>for isolation and portability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54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Multi-Tier Applications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decomposed into tasks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latin typeface="Calibri" charset="0"/>
                <a:ea typeface="ＭＳ Ｐゴシック" charset="0"/>
              </a:rPr>
              <a:t>Many separate components</a:t>
            </a:r>
          </a:p>
          <a:p>
            <a:pPr lvl="1">
              <a:spcAft>
                <a:spcPts val="2400"/>
              </a:spcAft>
            </a:pPr>
            <a:r>
              <a:rPr lang="en-US" sz="3200" dirty="0">
                <a:latin typeface="Calibri" charset="0"/>
                <a:ea typeface="ＭＳ Ｐゴシック" charset="0"/>
              </a:rPr>
              <a:t>Running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in 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parallel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 on </a:t>
            </a:r>
            <a:r>
              <a:rPr lang="en-US" sz="3200" dirty="0">
                <a:latin typeface="Calibri" charset="0"/>
                <a:ea typeface="ＭＳ Ｐゴシック" charset="0"/>
              </a:rPr>
              <a:t>different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machines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67B40F-B60F-B54A-8C07-805F2E034321}" type="slidenum">
              <a:rPr 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6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2392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Datacenters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634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Componentization leads to different types of network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953000"/>
          </a:xfrm>
        </p:spPr>
        <p:txBody>
          <a:bodyPr/>
          <a:lstStyle/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Traffic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between </a:t>
            </a:r>
            <a:r>
              <a:rPr lang="en-US" sz="2400" dirty="0">
                <a:latin typeface="Calibri" charset="0"/>
                <a:ea typeface="ＭＳ Ｐゴシック" charset="0"/>
              </a:rPr>
              <a:t>external clients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and the datacenter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Handled by front-end (web) servers, mid-tier application servers, and back-end databases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charset="0"/>
                <a:ea typeface="ＭＳ Ｐゴシック" charset="0"/>
              </a:rPr>
              <a:t>Traffic patterns fairly stable, though diurnal variations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5D33C0-6816-B846-8FC9-DB319C97AFB2}" type="slidenum">
              <a:rPr 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9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30FDFD4-4BF7-B345-ADF2-C2A42233C27F}" type="slidenum">
              <a:rPr 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9700" y="2408936"/>
            <a:ext cx="6667500" cy="4188253"/>
            <a:chOff x="1409700" y="2153778"/>
            <a:chExt cx="6667500" cy="4443412"/>
          </a:xfrm>
        </p:grpSpPr>
        <p:sp>
          <p:nvSpPr>
            <p:cNvPr id="5" name="Rectangle 4"/>
            <p:cNvSpPr/>
            <p:nvPr/>
          </p:nvSpPr>
          <p:spPr>
            <a:xfrm>
              <a:off x="3848100" y="2153778"/>
              <a:ext cx="1600200" cy="60960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Router</a:t>
              </a:r>
            </a:p>
          </p:txBody>
        </p:sp>
        <p:grpSp>
          <p:nvGrpSpPr>
            <p:cNvPr id="27652" name="Group 19"/>
            <p:cNvGrpSpPr>
              <a:grpSpLocks/>
            </p:cNvGrpSpPr>
            <p:nvPr/>
          </p:nvGrpSpPr>
          <p:grpSpPr bwMode="auto">
            <a:xfrm>
              <a:off x="1752600" y="4430253"/>
              <a:ext cx="5791200" cy="685800"/>
              <a:chOff x="1752600" y="3276600"/>
              <a:chExt cx="57912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7526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14800" y="3276600"/>
                <a:ext cx="1333499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Web Server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722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</p:grpSp>
        <p:grpSp>
          <p:nvGrpSpPr>
            <p:cNvPr id="27653" name="Group 66"/>
            <p:cNvGrpSpPr>
              <a:grpSpLocks/>
            </p:cNvGrpSpPr>
            <p:nvPr/>
          </p:nvGrpSpPr>
          <p:grpSpPr bwMode="auto">
            <a:xfrm>
              <a:off x="1409700" y="5911390"/>
              <a:ext cx="6667500" cy="685800"/>
              <a:chOff x="1409700" y="5053012"/>
              <a:chExt cx="6667500" cy="685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4097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750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9403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056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</p:grpSp>
        <p:grpSp>
          <p:nvGrpSpPr>
            <p:cNvPr id="27654" name="Group 22"/>
            <p:cNvGrpSpPr>
              <a:grpSpLocks/>
            </p:cNvGrpSpPr>
            <p:nvPr/>
          </p:nvGrpSpPr>
          <p:grpSpPr bwMode="auto">
            <a:xfrm>
              <a:off x="2743200" y="3211053"/>
              <a:ext cx="3810000" cy="685800"/>
              <a:chOff x="3276600" y="2171700"/>
              <a:chExt cx="3810000" cy="685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766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150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</p:grpSp>
        <p:cxnSp>
          <p:nvCxnSpPr>
            <p:cNvPr id="25" name="Straight Arrow Connector 24"/>
            <p:cNvCxnSpPr>
              <a:stCxn id="5" idx="2"/>
            </p:cNvCxnSpPr>
            <p:nvPr/>
          </p:nvCxnSpPr>
          <p:spPr>
            <a:xfrm rot="5400000">
              <a:off x="38147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2"/>
            </p:cNvCxnSpPr>
            <p:nvPr/>
          </p:nvCxnSpPr>
          <p:spPr>
            <a:xfrm rot="16200000" flipH="1">
              <a:off x="50339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667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37719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4739481" y="5024772"/>
              <a:ext cx="795337" cy="977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5622131" y="4142122"/>
              <a:ext cx="795337" cy="2743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2974181" y="4237372"/>
              <a:ext cx="795337" cy="2552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3856831" y="5120022"/>
              <a:ext cx="795337" cy="787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49911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>
              <a:off x="6096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>
            <a:off x="4639980" y="1886068"/>
            <a:ext cx="0" cy="529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0916" y="1512588"/>
            <a:ext cx="347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user requests from the Internet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7514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Componentization leads to different types of network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8370"/>
            <a:ext cx="8763000" cy="473756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Traffic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between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external clients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and the datacenter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Handled by front-end (web) servers, mid-tier application servers, and back-end databases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Traffic patterns fairly stable, though diurnal variations</a:t>
            </a:r>
          </a:p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Traffic between machines in the datacenter</a:t>
            </a:r>
          </a:p>
          <a:p>
            <a:pPr lvl="1"/>
            <a:r>
              <a:rPr lang="en-US" sz="2400" smtClean="0">
                <a:latin typeface="Calibri" charset="0"/>
                <a:ea typeface="ＭＳ Ｐゴシック" charset="0"/>
              </a:rPr>
              <a:t>Comm </a:t>
            </a:r>
            <a:r>
              <a:rPr lang="en-US" sz="2400" i="1" dirty="0" smtClean="0">
                <a:latin typeface="Calibri" charset="0"/>
                <a:ea typeface="ＭＳ Ｐゴシック" charset="0"/>
              </a:rPr>
              <a:t>within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“big data” computations (</a:t>
            </a:r>
            <a:r>
              <a:rPr lang="en-US" sz="2400" dirty="0">
                <a:latin typeface="Calibri" charset="0"/>
                <a:ea typeface="ＭＳ Ｐゴシック" charset="0"/>
              </a:rPr>
              <a:t>e.g.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Map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Reduce)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Traffic </a:t>
            </a:r>
            <a:r>
              <a:rPr lang="en-US" sz="2400" dirty="0">
                <a:latin typeface="Calibri" charset="0"/>
                <a:ea typeface="ＭＳ Ｐゴシック" charset="0"/>
              </a:rPr>
              <a:t>may shift on small timescales (e.g., minutes)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02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9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922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25208" y="2558107"/>
            <a:ext cx="2614613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793884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CR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514859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CR</a:t>
            </a: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819159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/>
              <a:t>AR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717684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19645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611820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12" name="AutoShape 13"/>
          <p:cNvCxnSpPr>
            <a:cxnSpLocks noChangeShapeType="1"/>
            <a:stCxn id="6" idx="4"/>
            <a:endCxn id="8" idx="0"/>
          </p:cNvCxnSpPr>
          <p:nvPr/>
        </p:nvCxnSpPr>
        <p:spPr bwMode="auto">
          <a:xfrm flipH="1">
            <a:off x="1969053" y="1637353"/>
            <a:ext cx="97472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AutoShape 14"/>
          <p:cNvCxnSpPr>
            <a:cxnSpLocks noChangeShapeType="1"/>
            <a:endCxn id="7" idx="4"/>
          </p:cNvCxnSpPr>
          <p:nvPr/>
        </p:nvCxnSpPr>
        <p:spPr bwMode="auto">
          <a:xfrm flipV="1">
            <a:off x="1930035" y="1637353"/>
            <a:ext cx="3734718" cy="47149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AutoShape 15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2867578" y="1637353"/>
            <a:ext cx="279717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AutoShape 16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5664753" y="1637353"/>
            <a:ext cx="20478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AutoShape 17"/>
          <p:cNvCxnSpPr>
            <a:cxnSpLocks noChangeShapeType="1"/>
            <a:stCxn id="7" idx="4"/>
            <a:endCxn id="11" idx="0"/>
          </p:cNvCxnSpPr>
          <p:nvPr/>
        </p:nvCxnSpPr>
        <p:spPr bwMode="auto">
          <a:xfrm>
            <a:off x="5664753" y="1637353"/>
            <a:ext cx="10969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AutoShape 18"/>
          <p:cNvCxnSpPr>
            <a:cxnSpLocks noChangeShapeType="1"/>
            <a:stCxn id="6" idx="4"/>
            <a:endCxn id="11" idx="0"/>
          </p:cNvCxnSpPr>
          <p:nvPr/>
        </p:nvCxnSpPr>
        <p:spPr bwMode="auto">
          <a:xfrm>
            <a:off x="2943778" y="1637353"/>
            <a:ext cx="381793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AutoShape 19"/>
          <p:cNvCxnSpPr>
            <a:cxnSpLocks noChangeShapeType="1"/>
            <a:stCxn id="6" idx="4"/>
            <a:endCxn id="9" idx="0"/>
          </p:cNvCxnSpPr>
          <p:nvPr/>
        </p:nvCxnSpPr>
        <p:spPr bwMode="auto">
          <a:xfrm flipH="1">
            <a:off x="2867578" y="1637353"/>
            <a:ext cx="76200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AutoShape 20"/>
          <p:cNvCxnSpPr>
            <a:cxnSpLocks noChangeShapeType="1"/>
            <a:stCxn id="6" idx="4"/>
            <a:endCxn id="10" idx="0"/>
          </p:cNvCxnSpPr>
          <p:nvPr/>
        </p:nvCxnSpPr>
        <p:spPr bwMode="auto">
          <a:xfrm>
            <a:off x="2943778" y="1637353"/>
            <a:ext cx="29257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724280" y="2747019"/>
            <a:ext cx="282080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25432" y="27470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22" name="AutoShape 59"/>
          <p:cNvCxnSpPr>
            <a:cxnSpLocks noChangeShapeType="1"/>
            <a:endCxn id="8" idx="4"/>
          </p:cNvCxnSpPr>
          <p:nvPr/>
        </p:nvCxnSpPr>
        <p:spPr bwMode="auto">
          <a:xfrm flipV="1">
            <a:off x="1930035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AutoShape 60"/>
          <p:cNvCxnSpPr>
            <a:cxnSpLocks noChangeShapeType="1"/>
            <a:endCxn id="8" idx="4"/>
          </p:cNvCxnSpPr>
          <p:nvPr/>
        </p:nvCxnSpPr>
        <p:spPr bwMode="auto">
          <a:xfrm flipH="1" flipV="1">
            <a:off x="1969053" y="2323153"/>
            <a:ext cx="85950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AutoShape 61"/>
          <p:cNvCxnSpPr>
            <a:cxnSpLocks noChangeShapeType="1"/>
            <a:endCxn id="9" idx="4"/>
          </p:cNvCxnSpPr>
          <p:nvPr/>
        </p:nvCxnSpPr>
        <p:spPr bwMode="auto">
          <a:xfrm flipV="1">
            <a:off x="2828560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AutoShape 62"/>
          <p:cNvCxnSpPr>
            <a:cxnSpLocks noChangeShapeType="1"/>
            <a:endCxn id="9" idx="4"/>
          </p:cNvCxnSpPr>
          <p:nvPr/>
        </p:nvCxnSpPr>
        <p:spPr bwMode="auto">
          <a:xfrm flipV="1">
            <a:off x="1930035" y="2323153"/>
            <a:ext cx="937543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AutoShape 63"/>
          <p:cNvCxnSpPr>
            <a:cxnSpLocks noChangeShapeType="1"/>
          </p:cNvCxnSpPr>
          <p:nvPr/>
        </p:nvCxnSpPr>
        <p:spPr bwMode="auto">
          <a:xfrm>
            <a:off x="2217211" y="2868960"/>
            <a:ext cx="435136" cy="29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7" name="AutoShape 64"/>
          <p:cNvCxnSpPr>
            <a:cxnSpLocks noChangeShapeType="1"/>
          </p:cNvCxnSpPr>
          <p:nvPr/>
        </p:nvCxnSpPr>
        <p:spPr bwMode="auto">
          <a:xfrm flipV="1">
            <a:off x="1075960" y="2989908"/>
            <a:ext cx="1752600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8" name="AutoShape 65"/>
          <p:cNvCxnSpPr>
            <a:cxnSpLocks noChangeShapeType="1"/>
          </p:cNvCxnSpPr>
          <p:nvPr/>
        </p:nvCxnSpPr>
        <p:spPr bwMode="auto">
          <a:xfrm flipV="1">
            <a:off x="1075960" y="2989908"/>
            <a:ext cx="854075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9" name="AutoShape 66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4603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0" name="AutoShape 67"/>
          <p:cNvCxnSpPr>
            <a:cxnSpLocks noChangeShapeType="1"/>
          </p:cNvCxnSpPr>
          <p:nvPr/>
        </p:nvCxnSpPr>
        <p:spPr bwMode="auto">
          <a:xfrm flipV="1">
            <a:off x="1976072" y="2989908"/>
            <a:ext cx="85248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87147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971357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3" name="AutoShape 69"/>
          <p:cNvCxnSpPr>
            <a:cxnSpLocks noChangeShapeType="1"/>
          </p:cNvCxnSpPr>
          <p:nvPr/>
        </p:nvCxnSpPr>
        <p:spPr bwMode="auto">
          <a:xfrm flipV="1">
            <a:off x="1079135" y="3716983"/>
            <a:ext cx="896937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70"/>
          <p:cNvCxnSpPr>
            <a:cxnSpLocks noChangeShapeType="1"/>
          </p:cNvCxnSpPr>
          <p:nvPr/>
        </p:nvCxnSpPr>
        <p:spPr bwMode="auto">
          <a:xfrm flipH="1" flipV="1">
            <a:off x="1075961" y="3716983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72"/>
          <p:cNvCxnSpPr>
            <a:cxnSpLocks noChangeShapeType="1"/>
          </p:cNvCxnSpPr>
          <p:nvPr/>
        </p:nvCxnSpPr>
        <p:spPr bwMode="auto">
          <a:xfrm flipH="1" flipV="1">
            <a:off x="1976072" y="3716983"/>
            <a:ext cx="323" cy="34341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7" name="AutoShape 80"/>
          <p:cNvSpPr>
            <a:spLocks noChangeArrowheads="1"/>
          </p:cNvSpPr>
          <p:nvPr/>
        </p:nvSpPr>
        <p:spPr bwMode="auto">
          <a:xfrm rot="16171351">
            <a:off x="91903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8" name="AutoShape 82"/>
          <p:cNvSpPr>
            <a:spLocks noChangeArrowheads="1"/>
          </p:cNvSpPr>
          <p:nvPr/>
        </p:nvSpPr>
        <p:spPr bwMode="auto">
          <a:xfrm rot="16171351">
            <a:off x="181804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9" name="AutoShape 82"/>
          <p:cNvSpPr>
            <a:spLocks noChangeArrowheads="1"/>
          </p:cNvSpPr>
          <p:nvPr/>
        </p:nvSpPr>
        <p:spPr bwMode="auto">
          <a:xfrm rot="16171351">
            <a:off x="1264896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07" name="Rectangle 21"/>
          <p:cNvSpPr>
            <a:spLocks noChangeArrowheads="1"/>
          </p:cNvSpPr>
          <p:nvPr/>
        </p:nvSpPr>
        <p:spPr bwMode="auto">
          <a:xfrm>
            <a:off x="1612682" y="4221807"/>
            <a:ext cx="274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1" name="AutoShape 69"/>
          <p:cNvCxnSpPr>
            <a:cxnSpLocks noChangeShapeType="1"/>
          </p:cNvCxnSpPr>
          <p:nvPr/>
        </p:nvCxnSpPr>
        <p:spPr bwMode="auto">
          <a:xfrm flipV="1">
            <a:off x="1425210" y="3716983"/>
            <a:ext cx="5508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2" name="AutoShape 69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34925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576445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67792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45" name="AutoShape 69"/>
          <p:cNvCxnSpPr>
            <a:cxnSpLocks noChangeShapeType="1"/>
          </p:cNvCxnSpPr>
          <p:nvPr/>
        </p:nvCxnSpPr>
        <p:spPr bwMode="auto">
          <a:xfrm flipV="1">
            <a:off x="2785697" y="3716983"/>
            <a:ext cx="8953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6" name="AutoShape 70"/>
          <p:cNvCxnSpPr>
            <a:cxnSpLocks noChangeShapeType="1"/>
          </p:cNvCxnSpPr>
          <p:nvPr/>
        </p:nvCxnSpPr>
        <p:spPr bwMode="auto">
          <a:xfrm flipH="1" flipV="1">
            <a:off x="2782523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71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90170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72"/>
          <p:cNvCxnSpPr>
            <a:cxnSpLocks noChangeShapeType="1"/>
          </p:cNvCxnSpPr>
          <p:nvPr/>
        </p:nvCxnSpPr>
        <p:spPr bwMode="auto">
          <a:xfrm flipH="1" flipV="1">
            <a:off x="3681048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9" name="AutoShape 80"/>
          <p:cNvSpPr>
            <a:spLocks noChangeArrowheads="1"/>
          </p:cNvSpPr>
          <p:nvPr/>
        </p:nvSpPr>
        <p:spPr bwMode="auto">
          <a:xfrm rot="16171351">
            <a:off x="2624967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0" name="AutoShape 82"/>
          <p:cNvSpPr>
            <a:spLocks noChangeArrowheads="1"/>
          </p:cNvSpPr>
          <p:nvPr/>
        </p:nvSpPr>
        <p:spPr bwMode="auto">
          <a:xfrm rot="16171351">
            <a:off x="3523976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1" name="AutoShape 82"/>
          <p:cNvSpPr>
            <a:spLocks noChangeArrowheads="1"/>
          </p:cNvSpPr>
          <p:nvPr/>
        </p:nvSpPr>
        <p:spPr bwMode="auto">
          <a:xfrm rot="16171351">
            <a:off x="2970831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25" name="Rectangle 21"/>
          <p:cNvSpPr>
            <a:spLocks noChangeArrowheads="1"/>
          </p:cNvSpPr>
          <p:nvPr/>
        </p:nvSpPr>
        <p:spPr bwMode="auto">
          <a:xfrm>
            <a:off x="3304634" y="4220219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flipV="1">
            <a:off x="3131772" y="3716983"/>
            <a:ext cx="549275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4" name="AutoShape 69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3492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5" name="AutoShape 64"/>
          <p:cNvCxnSpPr>
            <a:cxnSpLocks noChangeShapeType="1"/>
          </p:cNvCxnSpPr>
          <p:nvPr/>
        </p:nvCxnSpPr>
        <p:spPr bwMode="auto">
          <a:xfrm flipH="1" flipV="1">
            <a:off x="1930035" y="2989908"/>
            <a:ext cx="1751012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 flipV="1">
            <a:off x="2782522" y="2989908"/>
            <a:ext cx="4603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H="1" flipV="1">
            <a:off x="2828561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4164681" y="3393132"/>
            <a:ext cx="495853" cy="95410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rPr>
              <a:t>. . .</a:t>
            </a:r>
            <a:endParaRPr lang="en-US" sz="28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cxnSp>
        <p:nvCxnSpPr>
          <p:cNvPr id="60" name="AutoShape 17"/>
          <p:cNvCxnSpPr>
            <a:cxnSpLocks noChangeShapeType="1"/>
          </p:cNvCxnSpPr>
          <p:nvPr/>
        </p:nvCxnSpPr>
        <p:spPr bwMode="auto">
          <a:xfrm flipV="1">
            <a:off x="5627322" y="1110308"/>
            <a:ext cx="16192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1" name="AutoShape 17"/>
          <p:cNvCxnSpPr>
            <a:cxnSpLocks noChangeShapeType="1"/>
          </p:cNvCxnSpPr>
          <p:nvPr/>
        </p:nvCxnSpPr>
        <p:spPr bwMode="auto">
          <a:xfrm flipH="1" flipV="1">
            <a:off x="5484448" y="1110308"/>
            <a:ext cx="14287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2" name="AutoShape 17"/>
          <p:cNvCxnSpPr>
            <a:cxnSpLocks noChangeShapeType="1"/>
          </p:cNvCxnSpPr>
          <p:nvPr/>
        </p:nvCxnSpPr>
        <p:spPr bwMode="auto">
          <a:xfrm>
            <a:off x="5627322" y="1362859"/>
            <a:ext cx="0" cy="6018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 flipV="1">
            <a:off x="2906347" y="1092844"/>
            <a:ext cx="157163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4" name="AutoShape 17"/>
          <p:cNvCxnSpPr>
            <a:cxnSpLocks noChangeShapeType="1"/>
          </p:cNvCxnSpPr>
          <p:nvPr/>
        </p:nvCxnSpPr>
        <p:spPr bwMode="auto">
          <a:xfrm flipH="1" flipV="1">
            <a:off x="2758711" y="1092844"/>
            <a:ext cx="147637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5" name="AutoShape 17"/>
          <p:cNvCxnSpPr>
            <a:cxnSpLocks noChangeShapeType="1"/>
          </p:cNvCxnSpPr>
          <p:nvPr/>
        </p:nvCxnSpPr>
        <p:spPr bwMode="auto">
          <a:xfrm>
            <a:off x="2906347" y="1360190"/>
            <a:ext cx="0" cy="62854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66" name="Rectangle 65"/>
          <p:cNvSpPr/>
          <p:nvPr/>
        </p:nvSpPr>
        <p:spPr bwMode="auto">
          <a:xfrm>
            <a:off x="5322521" y="2542232"/>
            <a:ext cx="2614614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622857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5722745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69" name="AutoShape 59"/>
          <p:cNvCxnSpPr>
            <a:cxnSpLocks noChangeShapeType="1"/>
            <a:endCxn id="10" idx="4"/>
          </p:cNvCxnSpPr>
          <p:nvPr/>
        </p:nvCxnSpPr>
        <p:spPr bwMode="auto">
          <a:xfrm flipV="1">
            <a:off x="5827347" y="2323153"/>
            <a:ext cx="42193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0" name="AutoShape 6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5869540" y="2323153"/>
            <a:ext cx="857920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1" name="AutoShape 61"/>
          <p:cNvCxnSpPr>
            <a:cxnSpLocks noChangeShapeType="1"/>
            <a:endCxn id="11" idx="4"/>
          </p:cNvCxnSpPr>
          <p:nvPr/>
        </p:nvCxnSpPr>
        <p:spPr bwMode="auto">
          <a:xfrm flipV="1">
            <a:off x="6727461" y="2323153"/>
            <a:ext cx="34254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2" name="AutoShape 62"/>
          <p:cNvCxnSpPr>
            <a:cxnSpLocks noChangeShapeType="1"/>
            <a:endCxn id="11" idx="4"/>
          </p:cNvCxnSpPr>
          <p:nvPr/>
        </p:nvCxnSpPr>
        <p:spPr bwMode="auto">
          <a:xfrm flipV="1">
            <a:off x="5827347" y="2323153"/>
            <a:ext cx="934368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3" name="AutoShape 63"/>
          <p:cNvCxnSpPr>
            <a:cxnSpLocks noChangeShapeType="1"/>
          </p:cNvCxnSpPr>
          <p:nvPr/>
        </p:nvCxnSpPr>
        <p:spPr bwMode="auto">
          <a:xfrm>
            <a:off x="6114846" y="2845148"/>
            <a:ext cx="436401" cy="29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4" name="AutoShape 64"/>
          <p:cNvCxnSpPr>
            <a:cxnSpLocks noChangeShapeType="1"/>
          </p:cNvCxnSpPr>
          <p:nvPr/>
        </p:nvCxnSpPr>
        <p:spPr bwMode="auto">
          <a:xfrm flipV="1">
            <a:off x="4974860" y="2964508"/>
            <a:ext cx="17526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5" name="AutoShape 65"/>
          <p:cNvCxnSpPr>
            <a:cxnSpLocks noChangeShapeType="1"/>
          </p:cNvCxnSpPr>
          <p:nvPr/>
        </p:nvCxnSpPr>
        <p:spPr bwMode="auto">
          <a:xfrm flipV="1">
            <a:off x="4974860" y="2964508"/>
            <a:ext cx="852487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6" name="AutoShape 66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4603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7" name="AutoShape 67"/>
          <p:cNvCxnSpPr>
            <a:cxnSpLocks noChangeShapeType="1"/>
          </p:cNvCxnSpPr>
          <p:nvPr/>
        </p:nvCxnSpPr>
        <p:spPr bwMode="auto">
          <a:xfrm flipV="1">
            <a:off x="5873385" y="2964508"/>
            <a:ext cx="85407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576878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4868992" y="3450283"/>
            <a:ext cx="282079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80" name="AutoShape 69"/>
          <p:cNvCxnSpPr>
            <a:cxnSpLocks noChangeShapeType="1"/>
          </p:cNvCxnSpPr>
          <p:nvPr/>
        </p:nvCxnSpPr>
        <p:spPr bwMode="auto">
          <a:xfrm flipV="1">
            <a:off x="4976447" y="3693170"/>
            <a:ext cx="896938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1" name="AutoShape 70"/>
          <p:cNvCxnSpPr>
            <a:cxnSpLocks noChangeShapeType="1"/>
          </p:cNvCxnSpPr>
          <p:nvPr/>
        </p:nvCxnSpPr>
        <p:spPr bwMode="auto">
          <a:xfrm flipH="1" flipV="1">
            <a:off x="4974861" y="3693170"/>
            <a:ext cx="321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2" name="AutoShape 71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3" name="AutoShape 72"/>
          <p:cNvCxnSpPr>
            <a:cxnSpLocks noChangeShapeType="1"/>
          </p:cNvCxnSpPr>
          <p:nvPr/>
        </p:nvCxnSpPr>
        <p:spPr bwMode="auto">
          <a:xfrm flipH="1" flipV="1">
            <a:off x="5873386" y="3693170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4" name="AutoShape 80"/>
          <p:cNvSpPr>
            <a:spLocks noChangeArrowheads="1"/>
          </p:cNvSpPr>
          <p:nvPr/>
        </p:nvSpPr>
        <p:spPr bwMode="auto">
          <a:xfrm rot="16171351">
            <a:off x="481664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 rot="16171351">
            <a:off x="571565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6" name="AutoShape 82"/>
          <p:cNvSpPr>
            <a:spLocks noChangeArrowheads="1"/>
          </p:cNvSpPr>
          <p:nvPr/>
        </p:nvSpPr>
        <p:spPr bwMode="auto">
          <a:xfrm rot="16171351">
            <a:off x="5162511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66" name="Rectangle 21"/>
          <p:cNvSpPr>
            <a:spLocks noChangeArrowheads="1"/>
          </p:cNvSpPr>
          <p:nvPr/>
        </p:nvSpPr>
        <p:spPr bwMode="auto">
          <a:xfrm>
            <a:off x="5509993" y="4197994"/>
            <a:ext cx="274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88" name="AutoShape 69"/>
          <p:cNvCxnSpPr>
            <a:cxnSpLocks noChangeShapeType="1"/>
          </p:cNvCxnSpPr>
          <p:nvPr/>
        </p:nvCxnSpPr>
        <p:spPr bwMode="auto">
          <a:xfrm flipV="1">
            <a:off x="5322522" y="3693170"/>
            <a:ext cx="550863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9" name="AutoShape 69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3476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474080" y="3450283"/>
            <a:ext cx="282080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657523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92" name="AutoShape 69"/>
          <p:cNvCxnSpPr>
            <a:cxnSpLocks noChangeShapeType="1"/>
          </p:cNvCxnSpPr>
          <p:nvPr/>
        </p:nvCxnSpPr>
        <p:spPr bwMode="auto">
          <a:xfrm flipV="1">
            <a:off x="6683010" y="3693169"/>
            <a:ext cx="8953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70"/>
          <p:cNvCxnSpPr>
            <a:cxnSpLocks noChangeShapeType="1"/>
          </p:cNvCxnSpPr>
          <p:nvPr/>
        </p:nvCxnSpPr>
        <p:spPr bwMode="auto">
          <a:xfrm flipH="1" flipV="1">
            <a:off x="6679836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71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90170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72"/>
          <p:cNvCxnSpPr>
            <a:cxnSpLocks noChangeShapeType="1"/>
          </p:cNvCxnSpPr>
          <p:nvPr/>
        </p:nvCxnSpPr>
        <p:spPr bwMode="auto">
          <a:xfrm flipH="1" flipV="1">
            <a:off x="7578361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6" name="AutoShape 80"/>
          <p:cNvSpPr>
            <a:spLocks noChangeArrowheads="1"/>
          </p:cNvSpPr>
          <p:nvPr/>
        </p:nvSpPr>
        <p:spPr bwMode="auto">
          <a:xfrm rot="16171351">
            <a:off x="6522582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7" name="AutoShape 82"/>
          <p:cNvSpPr>
            <a:spLocks noChangeArrowheads="1"/>
          </p:cNvSpPr>
          <p:nvPr/>
        </p:nvSpPr>
        <p:spPr bwMode="auto">
          <a:xfrm rot="16171351">
            <a:off x="7421591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8" name="AutoShape 82"/>
          <p:cNvSpPr>
            <a:spLocks noChangeArrowheads="1"/>
          </p:cNvSpPr>
          <p:nvPr/>
        </p:nvSpPr>
        <p:spPr bwMode="auto">
          <a:xfrm rot="16171351">
            <a:off x="6868446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84" name="Rectangle 21"/>
          <p:cNvSpPr>
            <a:spLocks noChangeArrowheads="1"/>
          </p:cNvSpPr>
          <p:nvPr/>
        </p:nvSpPr>
        <p:spPr bwMode="auto">
          <a:xfrm>
            <a:off x="7201946" y="4196407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100" name="AutoShape 69"/>
          <p:cNvCxnSpPr>
            <a:cxnSpLocks noChangeShapeType="1"/>
          </p:cNvCxnSpPr>
          <p:nvPr/>
        </p:nvCxnSpPr>
        <p:spPr bwMode="auto">
          <a:xfrm flipV="1">
            <a:off x="7029085" y="3693169"/>
            <a:ext cx="549275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69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3492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64"/>
          <p:cNvCxnSpPr>
            <a:cxnSpLocks noChangeShapeType="1"/>
          </p:cNvCxnSpPr>
          <p:nvPr/>
        </p:nvCxnSpPr>
        <p:spPr bwMode="auto">
          <a:xfrm flipH="1" flipV="1">
            <a:off x="5827348" y="2964508"/>
            <a:ext cx="1751013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3" name="AutoShape 65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85248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4" name="AutoShape 66"/>
          <p:cNvCxnSpPr>
            <a:cxnSpLocks noChangeShapeType="1"/>
          </p:cNvCxnSpPr>
          <p:nvPr/>
        </p:nvCxnSpPr>
        <p:spPr bwMode="auto">
          <a:xfrm flipV="1">
            <a:off x="6679835" y="2964508"/>
            <a:ext cx="4762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5" name="AutoShape 67"/>
          <p:cNvCxnSpPr>
            <a:cxnSpLocks noChangeShapeType="1"/>
          </p:cNvCxnSpPr>
          <p:nvPr/>
        </p:nvCxnSpPr>
        <p:spPr bwMode="auto">
          <a:xfrm flipH="1" flipV="1">
            <a:off x="6727460" y="2964508"/>
            <a:ext cx="8509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7" name="U-Turn Arrow 106"/>
          <p:cNvSpPr/>
          <p:nvPr/>
        </p:nvSpPr>
        <p:spPr>
          <a:xfrm>
            <a:off x="1794067" y="3094682"/>
            <a:ext cx="1882218" cy="805597"/>
          </a:xfrm>
          <a:prstGeom prst="uturnArrow">
            <a:avLst>
              <a:gd name="adj1" fmla="val 7680"/>
              <a:gd name="adj2" fmla="val 11727"/>
              <a:gd name="adj3" fmla="val 18778"/>
              <a:gd name="adj4" fmla="val 58519"/>
              <a:gd name="adj5" fmla="val 1000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8" name="U-Turn Arrow 107"/>
          <p:cNvSpPr/>
          <p:nvPr/>
        </p:nvSpPr>
        <p:spPr>
          <a:xfrm>
            <a:off x="1079135" y="1848494"/>
            <a:ext cx="6142037" cy="1819049"/>
          </a:xfrm>
          <a:prstGeom prst="uturnArrow">
            <a:avLst>
              <a:gd name="adj1" fmla="val 1411"/>
              <a:gd name="adj2" fmla="val 3566"/>
              <a:gd name="adj3" fmla="val 8126"/>
              <a:gd name="adj4" fmla="val 81854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Can 4"/>
          <p:cNvSpPr/>
          <p:nvPr/>
        </p:nvSpPr>
        <p:spPr bwMode="auto">
          <a:xfrm>
            <a:off x="2758711" y="5225444"/>
            <a:ext cx="342033" cy="38959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5" name="Can 144"/>
          <p:cNvSpPr/>
          <p:nvPr/>
        </p:nvSpPr>
        <p:spPr bwMode="auto">
          <a:xfrm>
            <a:off x="2758711" y="5975404"/>
            <a:ext cx="342033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1" name="Rectangle 140"/>
          <p:cNvSpPr/>
          <p:nvPr/>
        </p:nvSpPr>
        <p:spPr bwMode="auto">
          <a:xfrm>
            <a:off x="3802084" y="5037953"/>
            <a:ext cx="228023" cy="3335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 bwMode="auto">
          <a:xfrm>
            <a:off x="3802084" y="6330906"/>
            <a:ext cx="228023" cy="3335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 bwMode="auto">
          <a:xfrm>
            <a:off x="3802084" y="5683213"/>
            <a:ext cx="228023" cy="3360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 bwMode="auto">
          <a:xfrm>
            <a:off x="4976743" y="4974644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 bwMode="auto">
          <a:xfrm>
            <a:off x="4976743" y="6394213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 bwMode="auto">
          <a:xfrm>
            <a:off x="4976743" y="5921835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 bwMode="auto">
          <a:xfrm>
            <a:off x="4976743" y="5447022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5" name="Can 134"/>
          <p:cNvSpPr/>
          <p:nvPr/>
        </p:nvSpPr>
        <p:spPr bwMode="auto">
          <a:xfrm>
            <a:off x="5982115" y="5225443"/>
            <a:ext cx="342031" cy="50159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6" name="Can 135"/>
          <p:cNvSpPr/>
          <p:nvPr/>
        </p:nvSpPr>
        <p:spPr bwMode="auto">
          <a:xfrm>
            <a:off x="5982115" y="5975404"/>
            <a:ext cx="342031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3100745" y="5203528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 bwMode="auto">
          <a:xfrm>
            <a:off x="3100745" y="6226202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 flipV="1">
            <a:off x="3100745" y="5851222"/>
            <a:ext cx="701339" cy="37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 bwMode="auto">
          <a:xfrm flipV="1">
            <a:off x="4030107" y="5142655"/>
            <a:ext cx="946637" cy="60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 bwMode="auto">
          <a:xfrm>
            <a:off x="4030107" y="5203528"/>
            <a:ext cx="946637" cy="411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 bwMode="auto">
          <a:xfrm>
            <a:off x="4030107" y="5203528"/>
            <a:ext cx="946637" cy="883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 bwMode="auto">
          <a:xfrm>
            <a:off x="4030107" y="5203528"/>
            <a:ext cx="946637" cy="1356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 bwMode="auto">
          <a:xfrm flipV="1">
            <a:off x="4030107" y="5142655"/>
            <a:ext cx="946637" cy="708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 bwMode="auto">
          <a:xfrm flipV="1">
            <a:off x="4030107" y="5615033"/>
            <a:ext cx="946637" cy="236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 bwMode="auto">
          <a:xfrm>
            <a:off x="4030107" y="5851222"/>
            <a:ext cx="946637" cy="236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 bwMode="auto">
          <a:xfrm>
            <a:off x="4030107" y="5851222"/>
            <a:ext cx="946637" cy="708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 bwMode="auto">
          <a:xfrm flipV="1">
            <a:off x="4030107" y="5142655"/>
            <a:ext cx="946637" cy="135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 flipV="1">
            <a:off x="4030107" y="5615033"/>
            <a:ext cx="946637" cy="883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 bwMode="auto">
          <a:xfrm flipV="1">
            <a:off x="4030107" y="6087411"/>
            <a:ext cx="946637" cy="41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 bwMode="auto">
          <a:xfrm>
            <a:off x="4030107" y="6498915"/>
            <a:ext cx="946637" cy="60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 bwMode="auto">
          <a:xfrm>
            <a:off x="5204765" y="6087411"/>
            <a:ext cx="777349" cy="138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 bwMode="auto">
          <a:xfrm>
            <a:off x="5204765" y="5142655"/>
            <a:ext cx="777349" cy="333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 bwMode="auto">
          <a:xfrm flipV="1">
            <a:off x="5204765" y="5476241"/>
            <a:ext cx="777349" cy="13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 bwMode="auto">
          <a:xfrm flipV="1">
            <a:off x="5204765" y="6226202"/>
            <a:ext cx="777349" cy="333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78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33E-6 2.64631E-6 L -0.18676 -0.07449 " pathEditMode="relative" ptsTypes="AA">
                                      <p:cBhvr>
                                        <p:cTn id="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5.66736E-7 L -0.29604 -0.16678 " pathEditMode="relative" ptsTypes="AA">
                                      <p:cBhvr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-2.63243E-6 L 0.21022 -0.27643 " pathEditMode="relative" ptsTypes="AA">
                                      <p:cBhvr>
                                        <p:cTn id="1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108E-6 -8.55887E-8 L -0.12856 -0.078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8" y="-39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618E-6 2.34097E-6 L -0.10511 -0.110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4" y="-55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206E-6 -1.6632E-6 L 0.27102 -0.253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1" y="-12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2.83368E-6 L 0.21647 -0.13833 " pathEditMode="relative" ptsTypes="AA">
                                      <p:cBhvr>
                                        <p:cTn id="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156E-6 -1.6632E-6 L 0.27484 -0.237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42" y="-118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0.07089 -0.14828 " pathEditMode="relative" ptsTypes="AA">
                                      <p:cBhvr>
                                        <p:cTn id="2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7.92912E-6 -0.2371 " pathEditMode="relative" ptsTypes="AA">
                                      <p:cBhvr>
                                        <p:cTn id="2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1.51284E-6 L -0.23679 -0.27689 " pathEditMode="relative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44" grpId="0" animBg="1"/>
      <p:bldP spid="145" grpId="0" animBg="1"/>
      <p:bldP spid="141" grpId="0" animBg="1"/>
      <p:bldP spid="142" grpId="0" animBg="1"/>
      <p:bldP spid="143" grpId="0" animBg="1"/>
      <p:bldP spid="137" grpId="0" animBg="1"/>
      <p:bldP spid="138" grpId="0" animBg="1"/>
      <p:bldP spid="139" grpId="0" animBg="1"/>
      <p:bldP spid="140" grpId="0" animBg="1"/>
      <p:bldP spid="135" grpId="0" animBg="1"/>
      <p:bldP spid="1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28600" y="132705"/>
            <a:ext cx="3183517" cy="1200341"/>
          </a:xfrm>
          <a:prstGeom prst="wedgeEllipseCallout">
            <a:avLst>
              <a:gd name="adj1" fmla="val 21300"/>
              <a:gd name="adj2" fmla="val 115204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Often doesn’t cross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Callout 56"/>
          <p:cNvSpPr/>
          <p:nvPr/>
        </p:nvSpPr>
        <p:spPr>
          <a:xfrm>
            <a:off x="2762250" y="5321089"/>
            <a:ext cx="3614988" cy="925703"/>
          </a:xfrm>
          <a:prstGeom prst="wedgeEllipseCallout">
            <a:avLst>
              <a:gd name="adj1" fmla="val 1731"/>
              <a:gd name="adj2" fmla="val -187892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Always goes over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5326694" y="220530"/>
            <a:ext cx="3807259" cy="1440040"/>
          </a:xfrm>
          <a:prstGeom prst="wedgeEllipseCallout">
            <a:avLst>
              <a:gd name="adj1" fmla="val -14339"/>
              <a:gd name="adj2" fmla="val 98821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Some fraction (typically 2/3) crosses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7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scale: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~20,000 switches/routers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 contrast: AT&amp;T ~500 routers </a:t>
            </a:r>
          </a:p>
        </p:txBody>
      </p:sp>
    </p:spTree>
    <p:extLst>
      <p:ext uri="{BB962C8B-B14F-4D97-AF65-F5344CB8AC3E}">
        <p14:creationId xmlns:p14="http://schemas.microsoft.com/office/powerpoint/2010/main" val="394799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scale: </a:t>
            </a:r>
          </a:p>
          <a:p>
            <a:r>
              <a:rPr lang="en-US" dirty="0" smtClean="0"/>
              <a:t>Limited geographic scope: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High bandwidth: 10/40/100G 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Contrast: </a:t>
            </a:r>
            <a:r>
              <a:rPr lang="en-US" i="1" dirty="0" smtClean="0">
                <a:solidFill>
                  <a:srgbClr val="000090"/>
                </a:solidFill>
              </a:rPr>
              <a:t>Cable/</a:t>
            </a:r>
            <a:r>
              <a:rPr lang="en-US" i="1" dirty="0" err="1" smtClean="0">
                <a:solidFill>
                  <a:srgbClr val="000090"/>
                </a:solidFill>
              </a:rPr>
              <a:t>aDSL</a:t>
            </a:r>
            <a:r>
              <a:rPr lang="en-US" i="1" dirty="0" smtClean="0">
                <a:solidFill>
                  <a:srgbClr val="000090"/>
                </a:solidFill>
              </a:rPr>
              <a:t>/</a:t>
            </a:r>
            <a:r>
              <a:rPr lang="en-US" i="1" dirty="0" err="1" smtClean="0">
                <a:solidFill>
                  <a:srgbClr val="000090"/>
                </a:solidFill>
              </a:rPr>
              <a:t>WiFi</a:t>
            </a:r>
            <a:endParaRPr lang="en-US" i="1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Very low RTT: 10s of microseconds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Contrast: 100s of milliseconds in the WAN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59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deviate from standards, invent your own,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“Green field” deployment is still feasible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6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change (say) addressing, congestion control,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add mechanisms for security/policy/etc. at the endpoints (typically in the hypervisor)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51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will cover</a:t>
            </a:r>
            <a:br>
              <a:rPr lang="en-US" dirty="0" smtClean="0"/>
            </a:br>
            <a:r>
              <a:rPr lang="en-US" sz="3100" dirty="0" smtClean="0"/>
              <a:t>(Datacenter Topic 7 is not examinable in 2013-14)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979360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of a datacenter environment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goals, constraints, workloads,</a:t>
            </a:r>
            <a:r>
              <a:rPr lang="en-US" i="1" dirty="0" smtClean="0">
                <a:solidFill>
                  <a:srgbClr val="000090"/>
                </a:solidFill>
              </a:rPr>
              <a:t> etc.</a:t>
            </a:r>
            <a:endParaRPr lang="en-US" i="1" dirty="0">
              <a:solidFill>
                <a:srgbClr val="000090"/>
              </a:solidFill>
            </a:endParaRPr>
          </a:p>
          <a:p>
            <a:r>
              <a:rPr lang="en-US" dirty="0" smtClean="0"/>
              <a:t>How and why DC networks are different (</a:t>
            </a:r>
            <a:r>
              <a:rPr lang="en-US" i="1" dirty="0" smtClean="0"/>
              <a:t>vs.</a:t>
            </a:r>
            <a:r>
              <a:rPr lang="en-US" dirty="0" smtClean="0"/>
              <a:t> WAN)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latency, geo, autonomy, …</a:t>
            </a:r>
          </a:p>
          <a:p>
            <a:r>
              <a:rPr lang="en-US" dirty="0" smtClean="0"/>
              <a:t>How traditional solutions fare in this environment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IP, Ethernet, TCP, ARP, DHCP </a:t>
            </a:r>
          </a:p>
          <a:p>
            <a:r>
              <a:rPr lang="en-US" dirty="0" smtClean="0"/>
              <a:t>Not details of </a:t>
            </a:r>
            <a:r>
              <a:rPr lang="en-US" i="1" dirty="0" smtClean="0"/>
              <a:t>how</a:t>
            </a:r>
            <a:r>
              <a:rPr lang="en-US" dirty="0" smtClean="0"/>
              <a:t> datacenter networks operate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148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map-reduce scheduler chooses where tasks run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alters traffic pattern (what traffic crosses which links)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52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r>
              <a:rPr lang="en-US" dirty="0" smtClean="0"/>
              <a:t>Regular/planned topologies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trees/fat-trees)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Contrast: ad-hoc WAN topologies (dictated by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real-world geography and facilities)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8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r>
              <a:rPr lang="en-US" dirty="0" smtClean="0"/>
              <a:t>Regular/planned topologies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trees/fat-trees)</a:t>
            </a:r>
          </a:p>
          <a:p>
            <a:r>
              <a:rPr lang="en-US" dirty="0" smtClean="0"/>
              <a:t>Limited heterogeneity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 speeds, technologies, latencies, …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2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recall: all that east-west traffic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target: any server can communicate at its full link speed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problem: server’s access link is 10Gbps!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7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Full Bisection Bandwidth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9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16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9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9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40-80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9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Oval Callout 3"/>
          <p:cNvSpPr/>
          <p:nvPr/>
        </p:nvSpPr>
        <p:spPr>
          <a:xfrm>
            <a:off x="168078" y="3641306"/>
            <a:ext cx="1476493" cy="646991"/>
          </a:xfrm>
          <a:prstGeom prst="wedgeEllipseCallout">
            <a:avLst>
              <a:gd name="adj1" fmla="val 86005"/>
              <a:gd name="adj2" fmla="val 117511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10Gbps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112056" y="2787607"/>
            <a:ext cx="2442752" cy="646991"/>
          </a:xfrm>
          <a:prstGeom prst="wedgeEllipseCallout">
            <a:avLst>
              <a:gd name="adj1" fmla="val 53894"/>
              <a:gd name="adj2" fmla="val 129056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O(40x10)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7" name="Oval Callout 76"/>
          <p:cNvSpPr/>
          <p:nvPr/>
        </p:nvSpPr>
        <p:spPr>
          <a:xfrm>
            <a:off x="918871" y="1669172"/>
            <a:ext cx="2442752" cy="646991"/>
          </a:xfrm>
          <a:prstGeom prst="wedgeEllipseCallout">
            <a:avLst>
              <a:gd name="adj1" fmla="val 61540"/>
              <a:gd name="adj2" fmla="val 103080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O(40x10x100)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24337"/>
            <a:ext cx="3810000" cy="212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83208" y="4755495"/>
            <a:ext cx="7844886" cy="191109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Traditional tree topologies “scale up”</a:t>
            </a:r>
          </a:p>
          <a:p>
            <a:pPr marL="342900" indent="-342900" algn="ctr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full bisection bandwidth is expensive</a:t>
            </a:r>
          </a:p>
          <a:p>
            <a:pPr marL="342900" indent="-342900" algn="ctr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typically, tree topologies “oversubscribed”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4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6" grpId="0" animBg="1"/>
      <p:bldP spid="77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“Scale Out” Design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048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Build multi-stage `Fat Trees’ out of k-port switches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k</a:t>
            </a:r>
            <a:r>
              <a:rPr lang="en-US" dirty="0">
                <a:latin typeface="Calibri" charset="0"/>
                <a:ea typeface="ＭＳ Ｐゴシック" charset="0"/>
              </a:rPr>
              <a:t>/2 ports up, k/2 down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Supports k</a:t>
            </a:r>
            <a:r>
              <a:rPr lang="en-US" baseline="30000" dirty="0">
                <a:latin typeface="Calibri" charset="0"/>
                <a:ea typeface="ＭＳ Ｐゴシック" charset="0"/>
              </a:rPr>
              <a:t>3</a:t>
            </a:r>
            <a:r>
              <a:rPr lang="en-US" dirty="0">
                <a:latin typeface="Calibri" charset="0"/>
                <a:ea typeface="ＭＳ Ｐゴシック" charset="0"/>
              </a:rPr>
              <a:t>/4 hosts</a:t>
            </a:r>
            <a:r>
              <a:rPr lang="en-US" dirty="0" smtClean="0">
                <a:latin typeface="Calibri" charset="0"/>
                <a:ea typeface="ＭＳ Ｐゴシック" charset="0"/>
              </a:rPr>
              <a:t>: 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48 </a:t>
            </a:r>
            <a:r>
              <a:rPr lang="en-US" dirty="0">
                <a:latin typeface="Calibri" charset="0"/>
                <a:ea typeface="ＭＳ Ｐゴシック" charset="0"/>
              </a:rPr>
              <a:t>ports, 27,648 hosts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40" y="3979863"/>
            <a:ext cx="45720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98809" y="4390689"/>
            <a:ext cx="3192458" cy="1379554"/>
          </a:xfrm>
          <a:prstGeom prst="wedgeEllipseCallout">
            <a:avLst>
              <a:gd name="adj1" fmla="val -5739"/>
              <a:gd name="adj2" fmla="val 28036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All links are the same speed (e.g. 10Gps)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92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200">
                <a:latin typeface="Calibri" charset="0"/>
                <a:ea typeface="ＭＳ Ｐゴシック" charset="0"/>
                <a:cs typeface="ＭＳ Ｐゴシック" charset="0"/>
              </a:rPr>
              <a:t>Full Bisection Bandwidth Not Sufficient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991600" cy="373380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To realize full bisectional throughput, routing must spread traffic across paths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Enter load-balanced routing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How? (1) Let the network split traffic/flows at random </a:t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(e.g., ECMP protocol -- RFC 2991/2992)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How? (2) Centralized </a:t>
            </a:r>
            <a:r>
              <a:rPr lang="en-US" sz="2400" dirty="0">
                <a:latin typeface="Calibri" charset="0"/>
                <a:ea typeface="ＭＳ Ｐゴシック" charset="0"/>
              </a:rPr>
              <a:t>flow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scheduling?</a:t>
            </a: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Many more research proposals</a:t>
            </a:r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5FB77BF-2B3F-4C45-A7C6-B1CB5711C368}" type="slidenum">
              <a:rPr lang="en-US" sz="1200">
                <a:solidFill>
                  <a:srgbClr val="898989"/>
                </a:solidFill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47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676" y="933074"/>
            <a:ext cx="1923578" cy="1737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</a:t>
            </a:r>
            <a:r>
              <a:rPr lang="en-US" dirty="0" smtClean="0">
                <a:solidFill>
                  <a:srgbClr val="000090"/>
                </a:solidFill>
              </a:rPr>
              <a:t>comeback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reduces </a:t>
            </a:r>
            <a:r>
              <a:rPr lang="en-US" dirty="0" smtClean="0">
                <a:solidFill>
                  <a:srgbClr val="000090"/>
                </a:solidFill>
              </a:rPr>
              <a:t>switching time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17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</a:t>
            </a:r>
            <a:r>
              <a:rPr lang="en-US" dirty="0" smtClean="0">
                <a:solidFill>
                  <a:srgbClr val="000090"/>
                </a:solidFill>
              </a:rPr>
              <a:t>comeback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</a:t>
            </a:r>
            <a:r>
              <a:rPr lang="en-US" dirty="0" smtClean="0">
                <a:solidFill>
                  <a:srgbClr val="000090"/>
                </a:solidFill>
              </a:rPr>
              <a:t>? avoid congestion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reduces queuing delay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2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 (</a:t>
            </a:r>
            <a:r>
              <a:rPr lang="en-US" dirty="0" err="1" smtClean="0">
                <a:solidFill>
                  <a:srgbClr val="000090"/>
                </a:solidFill>
              </a:rPr>
              <a:t>lec</a:t>
            </a:r>
            <a:r>
              <a:rPr lang="en-US" dirty="0" smtClean="0">
                <a:solidFill>
                  <a:srgbClr val="000090"/>
                </a:solidFill>
              </a:rPr>
              <a:t>. 2!)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avoid congestion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fix TCP timers (e.g., default timeout is 500ms!)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fix/replace TCP to more rapidly fill the pipe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8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Material is emerging (not established) wisdom</a:t>
            </a:r>
          </a:p>
          <a:p>
            <a:endParaRPr lang="en-US" dirty="0" smtClean="0"/>
          </a:p>
          <a:p>
            <a:r>
              <a:rPr lang="en-US" dirty="0" smtClean="0"/>
              <a:t>Material is incomplete</a:t>
            </a:r>
          </a:p>
          <a:p>
            <a:pPr lvl="1"/>
            <a:r>
              <a:rPr lang="en-US" dirty="0" smtClean="0"/>
              <a:t>many details on how and why datacenter networks</a:t>
            </a:r>
            <a:br>
              <a:rPr lang="en-US" dirty="0" smtClean="0"/>
            </a:br>
            <a:r>
              <a:rPr lang="en-US" dirty="0" smtClean="0"/>
              <a:t>operate aren’t public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81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5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013325"/>
            <a:ext cx="915988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6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3794125"/>
            <a:ext cx="9144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7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2514600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8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1219200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</a:t>
            </a:r>
            <a:r>
              <a:rPr lang="en-US" dirty="0" smtClean="0"/>
              <a:t> problem at scale - INCAST</a:t>
            </a:r>
            <a:endParaRPr lang="en-US" dirty="0" smtClean="0"/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6250" y="3233738"/>
            <a:ext cx="1643063" cy="692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D2245-9B60-4CE5-81A6-BF7D91A288F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11273" name="Picture 4" descr="ser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238" y="3044825"/>
            <a:ext cx="11493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5700713" y="3579813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1438" y="1706563"/>
            <a:ext cx="1674812" cy="17653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1438" y="3001963"/>
            <a:ext cx="1674812" cy="5461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611438" y="3624263"/>
            <a:ext cx="1674812" cy="657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9850" y="3700463"/>
            <a:ext cx="1676400" cy="1800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421356" y="3276600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400300" y="1447800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1700" y="1463675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0" name="Rectangle 163"/>
          <p:cNvSpPr>
            <a:spLocks noChangeArrowheads="1"/>
          </p:cNvSpPr>
          <p:nvPr/>
        </p:nvSpPr>
        <p:spPr bwMode="auto">
          <a:xfrm>
            <a:off x="2400300" y="2714625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1" name="Rectangle 163"/>
          <p:cNvSpPr>
            <a:spLocks noChangeArrowheads="1"/>
          </p:cNvSpPr>
          <p:nvPr/>
        </p:nvSpPr>
        <p:spPr bwMode="auto">
          <a:xfrm>
            <a:off x="2171700" y="2714625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2" name="Rectangle 163"/>
          <p:cNvSpPr>
            <a:spLocks noChangeArrowheads="1"/>
          </p:cNvSpPr>
          <p:nvPr/>
        </p:nvSpPr>
        <p:spPr bwMode="auto">
          <a:xfrm>
            <a:off x="2400300" y="3962400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3" name="Rectangle 163"/>
          <p:cNvSpPr>
            <a:spLocks noChangeArrowheads="1"/>
          </p:cNvSpPr>
          <p:nvPr/>
        </p:nvSpPr>
        <p:spPr bwMode="auto">
          <a:xfrm>
            <a:off x="2171700" y="3962400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400300" y="5257800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1700" y="5257800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pic>
        <p:nvPicPr>
          <p:cNvPr id="99" name="Picture 98" descr="bang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6788" y="2819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48000" y="5257800"/>
            <a:ext cx="2743200" cy="461963"/>
            <a:chOff x="2743200" y="5418892"/>
            <a:chExt cx="2743200" cy="461665"/>
          </a:xfrm>
        </p:grpSpPr>
        <p:sp>
          <p:nvSpPr>
            <p:cNvPr id="11303" name="TextBox 100"/>
            <p:cNvSpPr txBox="1">
              <a:spLocks noChangeArrowheads="1"/>
            </p:cNvSpPr>
            <p:nvPr/>
          </p:nvSpPr>
          <p:spPr bwMode="auto">
            <a:xfrm>
              <a:off x="3581400" y="5418892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TCP timeout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102" name="Left Arrow 101"/>
            <p:cNvSpPr/>
            <p:nvPr/>
          </p:nvSpPr>
          <p:spPr>
            <a:xfrm>
              <a:off x="2743200" y="5563262"/>
              <a:ext cx="762000" cy="239557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294" name="TextBox 40"/>
          <p:cNvSpPr txBox="1">
            <a:spLocks noChangeArrowheads="1"/>
          </p:cNvSpPr>
          <p:nvPr/>
        </p:nvSpPr>
        <p:spPr bwMode="auto">
          <a:xfrm>
            <a:off x="381000" y="1382713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1</a:t>
            </a:r>
          </a:p>
        </p:txBody>
      </p:sp>
      <p:sp>
        <p:nvSpPr>
          <p:cNvPr id="11295" name="TextBox 42"/>
          <p:cNvSpPr txBox="1">
            <a:spLocks noChangeArrowheads="1"/>
          </p:cNvSpPr>
          <p:nvPr/>
        </p:nvSpPr>
        <p:spPr bwMode="auto">
          <a:xfrm>
            <a:off x="381000" y="2667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2</a:t>
            </a:r>
          </a:p>
        </p:txBody>
      </p:sp>
      <p:sp>
        <p:nvSpPr>
          <p:cNvPr id="11296" name="TextBox 43"/>
          <p:cNvSpPr txBox="1">
            <a:spLocks noChangeArrowheads="1"/>
          </p:cNvSpPr>
          <p:nvPr/>
        </p:nvSpPr>
        <p:spPr bwMode="auto">
          <a:xfrm>
            <a:off x="381000" y="39624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3</a:t>
            </a:r>
          </a:p>
        </p:txBody>
      </p:sp>
      <p:sp>
        <p:nvSpPr>
          <p:cNvPr id="11297" name="TextBox 44"/>
          <p:cNvSpPr txBox="1">
            <a:spLocks noChangeArrowheads="1"/>
          </p:cNvSpPr>
          <p:nvPr/>
        </p:nvSpPr>
        <p:spPr bwMode="auto">
          <a:xfrm>
            <a:off x="381000" y="5181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4</a:t>
            </a:r>
          </a:p>
        </p:txBody>
      </p:sp>
      <p:sp>
        <p:nvSpPr>
          <p:cNvPr id="11298" name="TextBox 45"/>
          <p:cNvSpPr txBox="1">
            <a:spLocks noChangeArrowheads="1"/>
          </p:cNvSpPr>
          <p:nvPr/>
        </p:nvSpPr>
        <p:spPr bwMode="auto">
          <a:xfrm>
            <a:off x="7010400" y="2514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Aggregator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562600" y="4532313"/>
            <a:ext cx="2590800" cy="1849437"/>
            <a:chOff x="5410200" y="4837093"/>
            <a:chExt cx="2590800" cy="1849457"/>
          </a:xfrm>
        </p:grpSpPr>
        <p:sp>
          <p:nvSpPr>
            <p:cNvPr id="11301" name="TextBox 34"/>
            <p:cNvSpPr txBox="1">
              <a:spLocks noChangeArrowheads="1"/>
            </p:cNvSpPr>
            <p:nvPr/>
          </p:nvSpPr>
          <p:spPr bwMode="auto">
            <a:xfrm>
              <a:off x="5410200" y="4837093"/>
              <a:ext cx="2590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CC"/>
                  </a:solidFill>
                </a:rPr>
                <a:t>RTO</a:t>
              </a:r>
              <a:r>
                <a:rPr lang="en-US" sz="2000" b="1" baseline="-25000">
                  <a:solidFill>
                    <a:srgbClr val="0000CC"/>
                  </a:solidFill>
                </a:rPr>
                <a:t>min </a:t>
              </a:r>
              <a:r>
                <a:rPr lang="en-US" sz="2000" b="1">
                  <a:solidFill>
                    <a:srgbClr val="0000CC"/>
                  </a:solidFill>
                </a:rPr>
                <a:t>= 300 ms</a:t>
              </a:r>
            </a:p>
            <a:p>
              <a:endParaRPr lang="en-US" b="1">
                <a:solidFill>
                  <a:srgbClr val="FF0000"/>
                </a:solidFill>
              </a:endParaRPr>
            </a:p>
            <a:p>
              <a:endParaRPr lang="en-US"/>
            </a:p>
          </p:txBody>
        </p:sp>
        <p:pic>
          <p:nvPicPr>
            <p:cNvPr id="11302" name="Picture 46" descr="hourglass_3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79180" y="5334000"/>
              <a:ext cx="1078820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10000" y="1393825"/>
            <a:ext cx="502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Synchronized mice collide.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Caused by Partition/Aggregate.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2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257 0.00671 -0.27795 -0.00023 C -0.33333 -0.00717 -0.32743 -0.02845 -0.34305 -0.04187 C -0.35868 -0.05528 -0.34583 -0.04418 -0.37205 -0.0805 C -0.39826 -0.11681 -0.47395 -0.22276 -0.50086 -0.2602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482 0.00116 -0.27795 -0.00023 C -0.33107 -0.00162 -0.30816 -0.00138 -0.32986 -0.00809 C -0.35156 -0.0148 -0.37934 -0.02822 -0.40816 -0.04025 C -0.43698 -0.05228 -0.4835 -0.07217 -0.5033 -0.080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378 -0.00254 -0.27795 -0.00023 C -0.33211 0.00209 -0.31441 0.00602 -0.33576 0.01435 C -0.35711 0.02267 -0.37847 0.03586 -0.40573 0.04951 C -0.43298 0.06315 -0.48003 0.08652 -0.49965 0.0962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0552 -0.00023 -0.22274 -0.00763 -0.27795 -0.00023 C -0.33316 0.00717 -0.32257 0.02499 -0.34184 0.04488 C -0.36111 0.06477 -0.36718 0.08143 -0.39357 0.11867 C -0.41996 0.15591 -0.4776 0.23688 -0.49965 0.26787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3 C 0.01458 -0.00324 0.02708 -0.01203 0.0427 0.00323 C 0.05833 0.0185 0.07777 0.05135 0.10295 0.08651 C 0.12812 0.12167 0.16823 0.18528 0.1934 0.21489 C 0.21857 0.2445 0.22916 0.2556 0.25364 0.26393 C 0.27812 0.27226 0.32222 0.26532 0.34027 0.26555 " pathEditMode="relative" rAng="0" ptsTypes="aaaaaa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16146E-6 C 0.06458 0.02914 0.12934 0.05829 0.1651 0.0724 C 0.20086 0.08651 0.19357 0.08327 0.21458 0.08512 C 0.23559 0.08697 0.27517 0.08373 0.29114 0.08327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0.00694 C -0.00295 -0.01203 -0.00643 -0.01758 0.02882 -0.00371 C 0.06406 0.01017 0.16753 0.06222 0.21145 0.07679 C 0.25538 0.09137 0.27534 0.08188 0.29218 0.08327 " pathEditMode="relative" rAng="0" ptsTypes="aaaa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08 0.00417 C 0.01666 -0.003 0.06336 -0.02752 0.08993 -0.04071 C 0.11649 -0.05389 0.14062 -0.06523 0.16111 -0.07448 C 0.18159 -0.08373 0.19913 -0.09299 0.21284 -0.09692 C 0.22656 -0.10085 0.2368 -0.09831 0.24305 -0.09854 " pathEditMode="relative" rAng="0" ptsTypes="aaaaa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4.02036E-6 C 0.00625 0.00209 0.01267 0.00417 0.02048 0.00324 C 0.0283 0.00232 0.02743 0.00255 0.04687 -0.00624 C 0.06632 -0.01503 0.10902 -0.03423 0.13663 -0.0488 C 0.16423 -0.06338 0.19461 -0.08558 0.21267 -0.09368 C 0.23073 -0.10178 0.23836 -0.09623 0.24514 -0.09692 " pathEditMode="relative" rAng="0" ptsTypes="aaaaaa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136 -0.02082 L 0.20695 -0.2861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937 0.00278 C 0.01823 0.0037 0.02708 0.00463 0.03333 0.00116 C 0.03958 -0.00231 0.0158 0.02637 0.0467 -0.01804 C 0.0776 -0.06245 0.14826 -0.164 0.21892 -0.26532 " pathEditMode="relative" rAng="0" ptsTypes="aaaA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059 -0.2873 L 0.21059 0.2454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892 -0.26532 L 0.21892 0.2454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64 0.08142 L 0.51041 0.0830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37 0.08304 L 0.53541 0.0825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53 -0.09877 L 0.51041 -0.0987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5277 -0.09877 L 0.53541 -0.0987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116 C 0.02951 -0.03192 0.11319 -0.15174 0.14427 -0.19778 C 0.17534 -0.24381 0.18316 -0.26 0.19357 -0.27481 C 0.20399 -0.28961 0.20052 -0.28429 0.20694 -0.28614 C 0.21336 -0.28799 0.18142 -0.28614 0.23194 -0.28614 C 0.28246 -0.28614 0.45243 -0.28614 0.51041 -0.28614 " pathEditMode="relative" rAng="0" ptsTypes="aaaaaa">
                                      <p:cBhvr>
                                        <p:cTn id="13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625 C 0.01093 0.00717 0.02048 0.00787 0.02777 0.00463 C 0.03507 0.00139 0.02534 0.01226 0.0434 -0.01295 C 0.06146 -0.03817 0.10625 -0.10432 0.13611 -0.14619 C 0.16597 -0.18806 0.19896 -0.24219 0.22291 -0.26486 C 0.24687 -0.28753 0.22795 -0.2799 0.27951 -0.28267 C 0.33107 -0.28545 0.47986 -0.28221 0.53246 -0.28221 " pathEditMode="relative" rAng="0" ptsTypes="aaaaaaa">
                                      <p:cBhvr>
                                        <p:cTn id="13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6245201" y="1618506"/>
            <a:ext cx="1175370" cy="4000500"/>
            <a:chOff x="0" y="0"/>
            <a:chExt cx="1053" cy="3584"/>
          </a:xfrm>
        </p:grpSpPr>
        <p:sp>
          <p:nvSpPr>
            <p:cNvPr id="27649" name="AutoShape 1"/>
            <p:cNvSpPr>
              <a:spLocks/>
            </p:cNvSpPr>
            <p:nvPr/>
          </p:nvSpPr>
          <p:spPr bwMode="auto">
            <a:xfrm>
              <a:off x="0" y="0"/>
              <a:ext cx="1053" cy="3584"/>
            </a:xfrm>
            <a:prstGeom prst="roundRect">
              <a:avLst>
                <a:gd name="adj" fmla="val 11718"/>
              </a:avLst>
            </a:prstGeom>
            <a:solidFill>
              <a:srgbClr val="00CC99">
                <a:alpha val="0"/>
              </a:srgbClr>
            </a:solid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0" name="Rectangle 2"/>
            <p:cNvSpPr>
              <a:spLocks/>
            </p:cNvSpPr>
            <p:nvPr/>
          </p:nvSpPr>
          <p:spPr bwMode="auto">
            <a:xfrm>
              <a:off x="50" y="1572"/>
              <a:ext cx="9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892969" y="-178594"/>
            <a:ext cx="7358063" cy="1714500"/>
          </a:xfrm>
          <a:ln/>
        </p:spPr>
        <p:txBody>
          <a:bodyPr/>
          <a:lstStyle/>
          <a:p>
            <a:r>
              <a:rPr lang="en-US" sz="4500"/>
              <a:t>The Incast Workload</a:t>
            </a:r>
          </a:p>
        </p:txBody>
      </p:sp>
      <p:pic>
        <p:nvPicPr>
          <p:cNvPr id="2765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9" y="2985864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08" y="1813844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5" y="2824013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3833068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4919143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3125391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11"/>
          <p:cNvSpPr>
            <a:spLocks/>
          </p:cNvSpPr>
          <p:nvPr/>
        </p:nvSpPr>
        <p:spPr bwMode="auto">
          <a:xfrm>
            <a:off x="737816" y="4095289"/>
            <a:ext cx="54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762623" y="4103102"/>
            <a:ext cx="62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Switch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4065240" y="5809789"/>
            <a:ext cx="1463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Storage Servers</a:t>
            </a:r>
          </a:p>
        </p:txBody>
      </p: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923107" y="2344043"/>
            <a:ext cx="303609" cy="294680"/>
            <a:chOff x="0" y="0"/>
            <a:chExt cx="272" cy="264"/>
          </a:xfrm>
        </p:grpSpPr>
        <p:sp>
          <p:nvSpPr>
            <p:cNvPr id="27662" name="AutoShape 14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1076028" y="2495848"/>
            <a:ext cx="303609" cy="294680"/>
            <a:chOff x="0" y="0"/>
            <a:chExt cx="272" cy="264"/>
          </a:xfrm>
        </p:grpSpPr>
        <p:sp>
          <p:nvSpPr>
            <p:cNvPr id="27665" name="AutoShape 17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6" name="Rectangle 18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227832" y="2656582"/>
            <a:ext cx="303609" cy="294680"/>
            <a:chOff x="0" y="0"/>
            <a:chExt cx="272" cy="264"/>
          </a:xfrm>
        </p:grpSpPr>
        <p:sp>
          <p:nvSpPr>
            <p:cNvPr id="27668" name="AutoShape 20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9" name="Rectangle 21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3" name="Group 25"/>
          <p:cNvGrpSpPr>
            <a:grpSpLocks/>
          </p:cNvGrpSpPr>
          <p:nvPr/>
        </p:nvGrpSpPr>
        <p:grpSpPr bwMode="auto">
          <a:xfrm>
            <a:off x="1380753" y="2808387"/>
            <a:ext cx="303609" cy="294680"/>
            <a:chOff x="0" y="0"/>
            <a:chExt cx="272" cy="264"/>
          </a:xfrm>
        </p:grpSpPr>
        <p:sp>
          <p:nvSpPr>
            <p:cNvPr id="27671" name="AutoShape 23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2" name="Rectangle 24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6467326" y="1855143"/>
            <a:ext cx="741164" cy="295796"/>
            <a:chOff x="0" y="0"/>
            <a:chExt cx="664" cy="265"/>
          </a:xfrm>
        </p:grpSpPr>
        <p:sp>
          <p:nvSpPr>
            <p:cNvPr id="27674" name="AutoShape 26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5" name="Rectangle 27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6467326" y="2872011"/>
            <a:ext cx="727770" cy="294680"/>
            <a:chOff x="0" y="0"/>
            <a:chExt cx="652" cy="264"/>
          </a:xfrm>
        </p:grpSpPr>
        <p:sp>
          <p:nvSpPr>
            <p:cNvPr id="27677" name="AutoShape 29"/>
            <p:cNvSpPr>
              <a:spLocks/>
            </p:cNvSpPr>
            <p:nvPr/>
          </p:nvSpPr>
          <p:spPr bwMode="auto">
            <a:xfrm>
              <a:off x="0" y="8"/>
              <a:ext cx="652" cy="249"/>
            </a:xfrm>
            <a:prstGeom prst="roundRect">
              <a:avLst>
                <a:gd name="adj" fmla="val 11718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8" name="Rectangle 30"/>
            <p:cNvSpPr>
              <a:spLocks/>
            </p:cNvSpPr>
            <p:nvPr/>
          </p:nvSpPr>
          <p:spPr bwMode="auto">
            <a:xfrm>
              <a:off x="13" y="0"/>
              <a:ext cx="62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540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sp>
        <p:nvSpPr>
          <p:cNvPr id="27680" name="Rectangle 32"/>
          <p:cNvSpPr>
            <a:spLocks/>
          </p:cNvSpPr>
          <p:nvPr/>
        </p:nvSpPr>
        <p:spPr bwMode="auto">
          <a:xfrm>
            <a:off x="6206133" y="1234321"/>
            <a:ext cx="9401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Data Block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552284" y="4704204"/>
            <a:ext cx="11541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Server 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Request Unit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(SRU)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rot="10800000">
            <a:off x="7183934" y="5144617"/>
            <a:ext cx="348258" cy="78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977926" y="3404444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rot="10800000" flipH="1">
            <a:off x="4006081" y="2107406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rot="10800000" flipH="1">
            <a:off x="4006082" y="3117578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4006082" y="3404444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4006082" y="3404443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6474024" y="3920133"/>
            <a:ext cx="707678" cy="299145"/>
            <a:chOff x="0" y="0"/>
            <a:chExt cx="634" cy="268"/>
          </a:xfrm>
        </p:grpSpPr>
        <p:sp>
          <p:nvSpPr>
            <p:cNvPr id="27688" name="AutoShape 40"/>
            <p:cNvSpPr>
              <a:spLocks/>
            </p:cNvSpPr>
            <p:nvPr/>
          </p:nvSpPr>
          <p:spPr bwMode="auto">
            <a:xfrm>
              <a:off x="0" y="0"/>
              <a:ext cx="63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9" name="Rectangle 41"/>
            <p:cNvSpPr>
              <a:spLocks/>
            </p:cNvSpPr>
            <p:nvPr/>
          </p:nvSpPr>
          <p:spPr bwMode="auto">
            <a:xfrm>
              <a:off x="12" y="4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343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6491883" y="4996160"/>
            <a:ext cx="694283" cy="294680"/>
            <a:chOff x="0" y="0"/>
            <a:chExt cx="622" cy="264"/>
          </a:xfrm>
        </p:grpSpPr>
        <p:sp>
          <p:nvSpPr>
            <p:cNvPr id="27691" name="AutoShape 43"/>
            <p:cNvSpPr>
              <a:spLocks/>
            </p:cNvSpPr>
            <p:nvPr/>
          </p:nvSpPr>
          <p:spPr bwMode="auto">
            <a:xfrm>
              <a:off x="0" y="7"/>
              <a:ext cx="622" cy="248"/>
            </a:xfrm>
            <a:prstGeom prst="roundRect">
              <a:avLst>
                <a:gd name="adj" fmla="val 11824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2" name="Rectangle 44"/>
            <p:cNvSpPr>
              <a:spLocks/>
            </p:cNvSpPr>
            <p:nvPr/>
          </p:nvSpPr>
          <p:spPr bwMode="auto">
            <a:xfrm>
              <a:off x="8" y="0"/>
              <a:ext cx="6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11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7694" name="Rectangle 46"/>
          <p:cNvSpPr>
            <a:spLocks/>
          </p:cNvSpPr>
          <p:nvPr/>
        </p:nvSpPr>
        <p:spPr bwMode="auto">
          <a:xfrm>
            <a:off x="314771" y="1775803"/>
            <a:ext cx="1778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Synchronized Read</a:t>
            </a:r>
          </a:p>
        </p:txBody>
      </p:sp>
      <p:sp>
        <p:nvSpPr>
          <p:cNvPr id="27695" name="Rectangle 47"/>
          <p:cNvSpPr>
            <a:spLocks/>
          </p:cNvSpPr>
          <p:nvPr/>
        </p:nvSpPr>
        <p:spPr bwMode="auto">
          <a:xfrm>
            <a:off x="24557" y="5690265"/>
            <a:ext cx="21031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 now sends</a:t>
            </a:r>
          </a:p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next batch of requests</a:t>
            </a:r>
          </a:p>
        </p:txBody>
      </p:sp>
      <p:grpSp>
        <p:nvGrpSpPr>
          <p:cNvPr id="27698" name="Group 50"/>
          <p:cNvGrpSpPr>
            <a:grpSpLocks/>
          </p:cNvGrpSpPr>
          <p:nvPr/>
        </p:nvGrpSpPr>
        <p:grpSpPr bwMode="auto">
          <a:xfrm>
            <a:off x="550292" y="4822032"/>
            <a:ext cx="741164" cy="296912"/>
            <a:chOff x="0" y="0"/>
            <a:chExt cx="664" cy="265"/>
          </a:xfrm>
        </p:grpSpPr>
        <p:sp>
          <p:nvSpPr>
            <p:cNvPr id="27696" name="AutoShape 48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7" name="Rectangle 49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7701" name="Group 53"/>
          <p:cNvGrpSpPr>
            <a:grpSpLocks/>
          </p:cNvGrpSpPr>
          <p:nvPr/>
        </p:nvGrpSpPr>
        <p:grpSpPr bwMode="auto">
          <a:xfrm>
            <a:off x="1309316" y="4819799"/>
            <a:ext cx="740048" cy="296912"/>
            <a:chOff x="0" y="0"/>
            <a:chExt cx="662" cy="265"/>
          </a:xfrm>
        </p:grpSpPr>
        <p:sp>
          <p:nvSpPr>
            <p:cNvPr id="27699" name="AutoShape 51"/>
            <p:cNvSpPr>
              <a:spLocks/>
            </p:cNvSpPr>
            <p:nvPr/>
          </p:nvSpPr>
          <p:spPr bwMode="auto">
            <a:xfrm>
              <a:off x="0" y="1"/>
              <a:ext cx="662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0" name="Rectangle 52"/>
            <p:cNvSpPr>
              <a:spLocks/>
            </p:cNvSpPr>
            <p:nvPr/>
          </p:nvSpPr>
          <p:spPr bwMode="auto">
            <a:xfrm>
              <a:off x="12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5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grpSp>
        <p:nvGrpSpPr>
          <p:cNvPr id="27704" name="Group 56"/>
          <p:cNvGrpSpPr>
            <a:grpSpLocks/>
          </p:cNvGrpSpPr>
          <p:nvPr/>
        </p:nvGrpSpPr>
        <p:grpSpPr bwMode="auto">
          <a:xfrm>
            <a:off x="2080617" y="4819799"/>
            <a:ext cx="741164" cy="296912"/>
            <a:chOff x="0" y="0"/>
            <a:chExt cx="664" cy="265"/>
          </a:xfrm>
        </p:grpSpPr>
        <p:sp>
          <p:nvSpPr>
            <p:cNvPr id="27702" name="AutoShape 54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3" name="Rectangle 55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7707" name="Group 59"/>
          <p:cNvGrpSpPr>
            <a:grpSpLocks/>
          </p:cNvGrpSpPr>
          <p:nvPr/>
        </p:nvGrpSpPr>
        <p:grpSpPr bwMode="auto">
          <a:xfrm>
            <a:off x="2840757" y="4819799"/>
            <a:ext cx="740048" cy="296912"/>
            <a:chOff x="0" y="0"/>
            <a:chExt cx="662" cy="265"/>
          </a:xfrm>
        </p:grpSpPr>
        <p:sp>
          <p:nvSpPr>
            <p:cNvPr id="27705" name="AutoShape 57"/>
            <p:cNvSpPr>
              <a:spLocks/>
            </p:cNvSpPr>
            <p:nvPr/>
          </p:nvSpPr>
          <p:spPr bwMode="auto">
            <a:xfrm>
              <a:off x="0" y="1"/>
              <a:ext cx="662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6" name="Rectangle 58"/>
            <p:cNvSpPr>
              <a:spLocks/>
            </p:cNvSpPr>
            <p:nvPr/>
          </p:nvSpPr>
          <p:spPr bwMode="auto">
            <a:xfrm>
              <a:off x="12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5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FCCA8572-7900-E444-B1D9-5FE7ACC73397}" type="slidenum">
              <a:rPr lang="en-US" sz="1300">
                <a:cs typeface="Gill Sans" charset="0"/>
              </a:rPr>
              <a:pPr algn="ctr"/>
              <a:t>41</a:t>
            </a:fld>
            <a:endParaRPr lang="en-US" sz="1300">
              <a:cs typeface="Gill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7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0" grpId="0" autoUpdateAnimBg="0"/>
      <p:bldP spid="27681" grpId="0" autoUpdateAnimBg="0"/>
      <p:bldP spid="27682" grpId="0" animBg="1"/>
      <p:bldP spid="27694" grpId="0" autoUpdateAnimBg="0"/>
      <p:bldP spid="2769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6245201" y="1350615"/>
            <a:ext cx="1175370" cy="4000500"/>
            <a:chOff x="0" y="0"/>
            <a:chExt cx="1053" cy="3584"/>
          </a:xfrm>
        </p:grpSpPr>
        <p:sp>
          <p:nvSpPr>
            <p:cNvPr id="28673" name="AutoShape 1"/>
            <p:cNvSpPr>
              <a:spLocks/>
            </p:cNvSpPr>
            <p:nvPr/>
          </p:nvSpPr>
          <p:spPr bwMode="auto">
            <a:xfrm>
              <a:off x="0" y="0"/>
              <a:ext cx="1053" cy="3584"/>
            </a:xfrm>
            <a:prstGeom prst="roundRect">
              <a:avLst>
                <a:gd name="adj" fmla="val 11718"/>
              </a:avLst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50" y="1572"/>
              <a:ext cx="9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86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9" y="2717974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08" y="1545953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5" y="2556123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3565178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4651252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2857501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10"/>
          <p:cNvSpPr>
            <a:spLocks/>
          </p:cNvSpPr>
          <p:nvPr/>
        </p:nvSpPr>
        <p:spPr bwMode="auto">
          <a:xfrm>
            <a:off x="737816" y="3827398"/>
            <a:ext cx="54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2762623" y="3835211"/>
            <a:ext cx="62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Switch</a:t>
            </a: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923107" y="2076152"/>
            <a:ext cx="303609" cy="294680"/>
            <a:chOff x="0" y="0"/>
            <a:chExt cx="272" cy="264"/>
          </a:xfrm>
        </p:grpSpPr>
        <p:sp>
          <p:nvSpPr>
            <p:cNvPr id="28684" name="AutoShape 12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5" name="Rectangle 13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076028" y="2227957"/>
            <a:ext cx="303609" cy="294680"/>
            <a:chOff x="0" y="0"/>
            <a:chExt cx="272" cy="264"/>
          </a:xfrm>
        </p:grpSpPr>
        <p:sp>
          <p:nvSpPr>
            <p:cNvPr id="28687" name="AutoShape 15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2" name="Group 20"/>
          <p:cNvGrpSpPr>
            <a:grpSpLocks/>
          </p:cNvGrpSpPr>
          <p:nvPr/>
        </p:nvGrpSpPr>
        <p:grpSpPr bwMode="auto">
          <a:xfrm>
            <a:off x="1227832" y="2388691"/>
            <a:ext cx="303609" cy="294680"/>
            <a:chOff x="0" y="0"/>
            <a:chExt cx="272" cy="264"/>
          </a:xfrm>
        </p:grpSpPr>
        <p:sp>
          <p:nvSpPr>
            <p:cNvPr id="28690" name="AutoShape 18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380753" y="2540496"/>
            <a:ext cx="303609" cy="294680"/>
            <a:chOff x="0" y="0"/>
            <a:chExt cx="272" cy="264"/>
          </a:xfrm>
        </p:grpSpPr>
        <p:sp>
          <p:nvSpPr>
            <p:cNvPr id="28693" name="AutoShape 21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Rectangle 22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6467326" y="1587252"/>
            <a:ext cx="727770" cy="295796"/>
            <a:chOff x="0" y="0"/>
            <a:chExt cx="652" cy="265"/>
          </a:xfrm>
        </p:grpSpPr>
        <p:sp>
          <p:nvSpPr>
            <p:cNvPr id="28696" name="AutoShape 24"/>
            <p:cNvSpPr>
              <a:spLocks/>
            </p:cNvSpPr>
            <p:nvPr/>
          </p:nvSpPr>
          <p:spPr bwMode="auto">
            <a:xfrm>
              <a:off x="0" y="1"/>
              <a:ext cx="652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7" name="Rectangle 25"/>
            <p:cNvSpPr>
              <a:spLocks/>
            </p:cNvSpPr>
            <p:nvPr/>
          </p:nvSpPr>
          <p:spPr bwMode="auto">
            <a:xfrm>
              <a:off x="13" y="0"/>
              <a:ext cx="62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16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6467327" y="2597423"/>
            <a:ext cx="716607" cy="294680"/>
            <a:chOff x="0" y="0"/>
            <a:chExt cx="642" cy="264"/>
          </a:xfrm>
        </p:grpSpPr>
        <p:sp>
          <p:nvSpPr>
            <p:cNvPr id="28699" name="AutoShape 27"/>
            <p:cNvSpPr>
              <a:spLocks/>
            </p:cNvSpPr>
            <p:nvPr/>
          </p:nvSpPr>
          <p:spPr bwMode="auto">
            <a:xfrm>
              <a:off x="0" y="13"/>
              <a:ext cx="642" cy="238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/>
            </p:cNvSpPr>
            <p:nvPr/>
          </p:nvSpPr>
          <p:spPr bwMode="auto">
            <a:xfrm>
              <a:off x="14" y="0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616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1977926" y="3136553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rot="10800000" flipH="1">
            <a:off x="4006081" y="1839516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rot="10800000" flipH="1">
            <a:off x="4006082" y="2849687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4006082" y="3136553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4006082" y="3136553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709" name="Group 37"/>
          <p:cNvGrpSpPr>
            <a:grpSpLocks/>
          </p:cNvGrpSpPr>
          <p:nvPr/>
        </p:nvGrpSpPr>
        <p:grpSpPr bwMode="auto">
          <a:xfrm>
            <a:off x="6474023" y="3652243"/>
            <a:ext cx="718840" cy="315888"/>
            <a:chOff x="0" y="0"/>
            <a:chExt cx="644" cy="283"/>
          </a:xfrm>
        </p:grpSpPr>
        <p:sp>
          <p:nvSpPr>
            <p:cNvPr id="28707" name="AutoShape 35"/>
            <p:cNvSpPr>
              <a:spLocks/>
            </p:cNvSpPr>
            <p:nvPr/>
          </p:nvSpPr>
          <p:spPr bwMode="auto">
            <a:xfrm>
              <a:off x="0" y="0"/>
              <a:ext cx="644" cy="283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/>
            </p:cNvSpPr>
            <p:nvPr/>
          </p:nvSpPr>
          <p:spPr bwMode="auto">
            <a:xfrm>
              <a:off x="17" y="12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172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8712" name="Group 40"/>
          <p:cNvGrpSpPr>
            <a:grpSpLocks/>
          </p:cNvGrpSpPr>
          <p:nvPr/>
        </p:nvGrpSpPr>
        <p:grpSpPr bwMode="auto">
          <a:xfrm>
            <a:off x="6475140" y="4695900"/>
            <a:ext cx="695399" cy="313655"/>
            <a:chOff x="0" y="0"/>
            <a:chExt cx="622" cy="281"/>
          </a:xfrm>
        </p:grpSpPr>
        <p:sp>
          <p:nvSpPr>
            <p:cNvPr id="28710" name="AutoShape 38"/>
            <p:cNvSpPr>
              <a:spLocks/>
            </p:cNvSpPr>
            <p:nvPr/>
          </p:nvSpPr>
          <p:spPr bwMode="auto">
            <a:xfrm>
              <a:off x="0" y="0"/>
              <a:ext cx="622" cy="281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/>
            </p:cNvSpPr>
            <p:nvPr/>
          </p:nvSpPr>
          <p:spPr bwMode="auto">
            <a:xfrm>
              <a:off x="14" y="9"/>
              <a:ext cx="59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091" bIns="38100" anchor="ctr"/>
            <a:lstStyle/>
            <a:p>
              <a:pPr marL="23440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grpSp>
        <p:nvGrpSpPr>
          <p:cNvPr id="28715" name="Group 43"/>
          <p:cNvGrpSpPr>
            <a:grpSpLocks/>
          </p:cNvGrpSpPr>
          <p:nvPr/>
        </p:nvGrpSpPr>
        <p:grpSpPr bwMode="auto">
          <a:xfrm>
            <a:off x="3087440" y="2922240"/>
            <a:ext cx="658564" cy="339328"/>
            <a:chOff x="0" y="0"/>
            <a:chExt cx="590" cy="304"/>
          </a:xfrm>
        </p:grpSpPr>
        <p:sp>
          <p:nvSpPr>
            <p:cNvPr id="28713" name="AutoShape 41"/>
            <p:cNvSpPr>
              <a:spLocks/>
            </p:cNvSpPr>
            <p:nvPr/>
          </p:nvSpPr>
          <p:spPr bwMode="auto">
            <a:xfrm>
              <a:off x="0" y="0"/>
              <a:ext cx="590" cy="304"/>
            </a:xfrm>
            <a:prstGeom prst="roundRect">
              <a:avLst>
                <a:gd name="adj" fmla="val 11838"/>
              </a:avLst>
            </a:prstGeom>
            <a:solidFill>
              <a:srgbClr val="FF0000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/>
            </p:cNvSpPr>
            <p:nvPr/>
          </p:nvSpPr>
          <p:spPr bwMode="auto">
            <a:xfrm>
              <a:off x="16" y="20"/>
              <a:ext cx="56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0657" bIns="38100" anchor="ctr"/>
            <a:lstStyle/>
            <a:p>
              <a:pPr marL="23440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16" name="Rectangle 44"/>
          <p:cNvSpPr>
            <a:spLocks/>
          </p:cNvSpPr>
          <p:nvPr/>
        </p:nvSpPr>
        <p:spPr bwMode="auto">
          <a:xfrm>
            <a:off x="314771" y="1507912"/>
            <a:ext cx="1778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Synchronized Read</a:t>
            </a:r>
          </a:p>
        </p:txBody>
      </p: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526852" y="4554141"/>
            <a:ext cx="741164" cy="296912"/>
            <a:chOff x="0" y="0"/>
            <a:chExt cx="664" cy="265"/>
          </a:xfrm>
        </p:grpSpPr>
        <p:sp>
          <p:nvSpPr>
            <p:cNvPr id="28717" name="AutoShape 45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8" name="Rectangle 46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8722" name="Group 50"/>
          <p:cNvGrpSpPr>
            <a:grpSpLocks/>
          </p:cNvGrpSpPr>
          <p:nvPr/>
        </p:nvGrpSpPr>
        <p:grpSpPr bwMode="auto">
          <a:xfrm>
            <a:off x="1285875" y="4551909"/>
            <a:ext cx="741164" cy="296912"/>
            <a:chOff x="0" y="0"/>
            <a:chExt cx="664" cy="265"/>
          </a:xfrm>
        </p:grpSpPr>
        <p:sp>
          <p:nvSpPr>
            <p:cNvPr id="28720" name="AutoShape 48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1" name="Rectangle 49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grpSp>
        <p:nvGrpSpPr>
          <p:cNvPr id="28725" name="Group 53"/>
          <p:cNvGrpSpPr>
            <a:grpSpLocks/>
          </p:cNvGrpSpPr>
          <p:nvPr/>
        </p:nvGrpSpPr>
        <p:grpSpPr bwMode="auto">
          <a:xfrm>
            <a:off x="2053828" y="4551909"/>
            <a:ext cx="741164" cy="296912"/>
            <a:chOff x="0" y="0"/>
            <a:chExt cx="664" cy="265"/>
          </a:xfrm>
        </p:grpSpPr>
        <p:sp>
          <p:nvSpPr>
            <p:cNvPr id="28723" name="AutoShape 51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4" name="Rectangle 52"/>
            <p:cNvSpPr>
              <a:spLocks/>
            </p:cNvSpPr>
            <p:nvPr/>
          </p:nvSpPr>
          <p:spPr bwMode="auto">
            <a:xfrm>
              <a:off x="16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8728" name="Group 56"/>
          <p:cNvGrpSpPr>
            <a:grpSpLocks/>
          </p:cNvGrpSpPr>
          <p:nvPr/>
        </p:nvGrpSpPr>
        <p:grpSpPr bwMode="auto">
          <a:xfrm>
            <a:off x="2817316" y="4551909"/>
            <a:ext cx="741164" cy="296912"/>
            <a:chOff x="0" y="0"/>
            <a:chExt cx="664" cy="265"/>
          </a:xfrm>
        </p:grpSpPr>
        <p:sp>
          <p:nvSpPr>
            <p:cNvPr id="28726" name="AutoShape 54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7" name="Rectangle 55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29" name="Rectangle 57"/>
          <p:cNvSpPr>
            <a:spLocks/>
          </p:cNvSpPr>
          <p:nvPr/>
        </p:nvSpPr>
        <p:spPr bwMode="auto">
          <a:xfrm>
            <a:off x="7552284" y="4436314"/>
            <a:ext cx="11541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Server 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Request Unit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(SRU)</a:t>
            </a:r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 rot="10800000">
            <a:off x="7183934" y="4876726"/>
            <a:ext cx="348258" cy="78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6436072" y="4679156"/>
            <a:ext cx="741164" cy="299145"/>
            <a:chOff x="0" y="0"/>
            <a:chExt cx="664" cy="268"/>
          </a:xfrm>
        </p:grpSpPr>
        <p:sp>
          <p:nvSpPr>
            <p:cNvPr id="28731" name="AutoShape 59"/>
            <p:cNvSpPr>
              <a:spLocks/>
            </p:cNvSpPr>
            <p:nvPr/>
          </p:nvSpPr>
          <p:spPr bwMode="auto">
            <a:xfrm>
              <a:off x="0" y="4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32" name="Rectangle 60"/>
            <p:cNvSpPr>
              <a:spLocks/>
            </p:cNvSpPr>
            <p:nvPr/>
          </p:nvSpPr>
          <p:spPr bwMode="auto">
            <a:xfrm>
              <a:off x="17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34" name="Rectangle 62"/>
          <p:cNvSpPr>
            <a:spLocks/>
          </p:cNvSpPr>
          <p:nvPr/>
        </p:nvSpPr>
        <p:spPr bwMode="auto">
          <a:xfrm>
            <a:off x="767953" y="-357187"/>
            <a:ext cx="784026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ea typeface="ＭＳ Ｐゴシック" charset="0"/>
                <a:cs typeface="Gill Sans" charset="0"/>
              </a:rPr>
              <a:t>Incast Workload Overfills Buffers</a:t>
            </a: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6036C4CF-580F-D54A-B166-A576A5C95628}" type="slidenum">
              <a:rPr lang="en-US" sz="1300">
                <a:cs typeface="Gill Sans" charset="0"/>
              </a:rPr>
              <a:pPr algn="ctr"/>
              <a:t>42</a:t>
            </a:fld>
            <a:endParaRPr lang="en-US" sz="1300">
              <a:cs typeface="Gill Sans" charset="0"/>
            </a:endParaRPr>
          </a:p>
        </p:txBody>
      </p:sp>
      <p:sp>
        <p:nvSpPr>
          <p:cNvPr id="28736" name="Line 64"/>
          <p:cNvSpPr>
            <a:spLocks noChangeShapeType="1"/>
          </p:cNvSpPr>
          <p:nvPr/>
        </p:nvSpPr>
        <p:spPr bwMode="auto">
          <a:xfrm rot="10800000" flipH="1">
            <a:off x="615033" y="5910337"/>
            <a:ext cx="790388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>
            <a:off x="901898" y="5732859"/>
            <a:ext cx="0" cy="37504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>
            <a:off x="1214438" y="5715001"/>
            <a:ext cx="0" cy="4040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2830711" y="5704954"/>
            <a:ext cx="0" cy="42304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0" name="Rectangle 68"/>
          <p:cNvSpPr>
            <a:spLocks/>
          </p:cNvSpPr>
          <p:nvPr/>
        </p:nvSpPr>
        <p:spPr bwMode="auto">
          <a:xfrm>
            <a:off x="455414" y="6148090"/>
            <a:ext cx="86618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Requests Sent</a:t>
            </a:r>
          </a:p>
        </p:txBody>
      </p:sp>
      <p:sp>
        <p:nvSpPr>
          <p:cNvPr id="28741" name="Rectangle 69"/>
          <p:cNvSpPr>
            <a:spLocks/>
          </p:cNvSpPr>
          <p:nvPr/>
        </p:nvSpPr>
        <p:spPr bwMode="auto">
          <a:xfrm>
            <a:off x="714375" y="5116711"/>
            <a:ext cx="10358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Requests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Received</a:t>
            </a:r>
          </a:p>
        </p:txBody>
      </p:sp>
      <p:sp>
        <p:nvSpPr>
          <p:cNvPr id="28742" name="Rectangle 70"/>
          <p:cNvSpPr>
            <a:spLocks/>
          </p:cNvSpPr>
          <p:nvPr/>
        </p:nvSpPr>
        <p:spPr bwMode="auto">
          <a:xfrm>
            <a:off x="2080617" y="5080992"/>
            <a:ext cx="148232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Responses 1-3 completed</a:t>
            </a:r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>
            <a:off x="1839516" y="5741789"/>
            <a:ext cx="0" cy="3482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4" name="Rectangle 72"/>
          <p:cNvSpPr>
            <a:spLocks/>
          </p:cNvSpPr>
          <p:nvPr/>
        </p:nvSpPr>
        <p:spPr bwMode="auto">
          <a:xfrm>
            <a:off x="1348383" y="6161484"/>
            <a:ext cx="1098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 4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dropped</a:t>
            </a:r>
          </a:p>
        </p:txBody>
      </p:sp>
      <p:sp>
        <p:nvSpPr>
          <p:cNvPr id="28745" name="Line 73"/>
          <p:cNvSpPr>
            <a:spLocks noChangeShapeType="1"/>
          </p:cNvSpPr>
          <p:nvPr/>
        </p:nvSpPr>
        <p:spPr bwMode="auto">
          <a:xfrm>
            <a:off x="6831211" y="5741789"/>
            <a:ext cx="0" cy="3482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6" name="Rectangle 74"/>
          <p:cNvSpPr>
            <a:spLocks/>
          </p:cNvSpPr>
          <p:nvPr/>
        </p:nvSpPr>
        <p:spPr bwMode="auto">
          <a:xfrm>
            <a:off x="6259711" y="6090047"/>
            <a:ext cx="1098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 4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Resent</a:t>
            </a:r>
          </a:p>
        </p:txBody>
      </p:sp>
      <p:sp>
        <p:nvSpPr>
          <p:cNvPr id="28747" name="Rectangle 75"/>
          <p:cNvSpPr>
            <a:spLocks/>
          </p:cNvSpPr>
          <p:nvPr/>
        </p:nvSpPr>
        <p:spPr bwMode="auto">
          <a:xfrm>
            <a:off x="4039568" y="5518457"/>
            <a:ext cx="85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Link Idle!</a:t>
            </a:r>
          </a:p>
        </p:txBody>
      </p:sp>
      <p:sp>
        <p:nvSpPr>
          <p:cNvPr id="28748" name="Rectangle 76"/>
          <p:cNvSpPr>
            <a:spLocks/>
          </p:cNvSpPr>
          <p:nvPr/>
        </p:nvSpPr>
        <p:spPr bwMode="auto">
          <a:xfrm>
            <a:off x="2536031" y="2294930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9" name="AutoShape 77"/>
          <p:cNvSpPr>
            <a:spLocks/>
          </p:cNvSpPr>
          <p:nvPr/>
        </p:nvSpPr>
        <p:spPr bwMode="auto">
          <a:xfrm>
            <a:off x="2553891" y="269676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50" name="AutoShape 78"/>
          <p:cNvSpPr>
            <a:spLocks/>
          </p:cNvSpPr>
          <p:nvPr/>
        </p:nvSpPr>
        <p:spPr bwMode="auto">
          <a:xfrm>
            <a:off x="2553891" y="2518172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51" name="AutoShape 79"/>
          <p:cNvSpPr>
            <a:spLocks/>
          </p:cNvSpPr>
          <p:nvPr/>
        </p:nvSpPr>
        <p:spPr bwMode="auto">
          <a:xfrm>
            <a:off x="2553891" y="233064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3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4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5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6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6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8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8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8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9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1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1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 autoUpdateAnimBg="0"/>
      <p:bldP spid="28729" grpId="0" autoUpdateAnimBg="0"/>
      <p:bldP spid="28730" grpId="0" animBg="1"/>
      <p:bldP spid="28737" grpId="0" animBg="1"/>
      <p:bldP spid="28738" grpId="0" animBg="1"/>
      <p:bldP spid="28739" grpId="0" animBg="1"/>
      <p:bldP spid="28740" grpId="0" autoUpdateAnimBg="0"/>
      <p:bldP spid="28741" grpId="0" autoUpdateAnimBg="0"/>
      <p:bldP spid="28742" grpId="0" autoUpdateAnimBg="0"/>
      <p:bldP spid="28743" grpId="0" animBg="1"/>
      <p:bldP spid="28744" grpId="0" autoUpdateAnimBg="0"/>
      <p:bldP spid="28745" grpId="0" animBg="1"/>
      <p:bldP spid="28746" grpId="0" autoUpdateAnimBg="0"/>
      <p:bldP spid="28747" grpId="0" autoUpdateAnimBg="0"/>
      <p:bldP spid="28749" grpId="0" animBg="1"/>
      <p:bldP spid="28749" grpId="1" animBg="1"/>
      <p:bldP spid="28750" grpId="0" animBg="1"/>
      <p:bldP spid="28750" grpId="1" animBg="1"/>
      <p:bldP spid="28751" grpId="0" animBg="1"/>
      <p:bldP spid="2875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5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5349875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8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1557338"/>
            <a:ext cx="9159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Queue Buildup</a:t>
            </a:r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4663" y="3570288"/>
            <a:ext cx="1643062" cy="6937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2888" y="6356350"/>
            <a:ext cx="2133600" cy="365125"/>
          </a:xfrm>
        </p:spPr>
        <p:txBody>
          <a:bodyPr/>
          <a:lstStyle/>
          <a:p>
            <a:pPr>
              <a:defRPr/>
            </a:pPr>
            <a:fld id="{B90372EE-A76A-4C7B-8000-8CA9BFA024A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13319" name="Picture 4" descr="ser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2650" y="3381375"/>
            <a:ext cx="11493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5699125" y="3916363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09850" y="2043113"/>
            <a:ext cx="1674813" cy="17668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8263" y="4038600"/>
            <a:ext cx="1676400" cy="17986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419600" y="36139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398713" y="1785938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0113" y="1785938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398713" y="5595938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0113" y="5595938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1522413" y="11001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Sender 1</a:t>
            </a:r>
          </a:p>
        </p:txBody>
      </p:sp>
      <p:sp>
        <p:nvSpPr>
          <p:cNvPr id="13329" name="TextBox 44"/>
          <p:cNvSpPr txBox="1">
            <a:spLocks noChangeArrowheads="1"/>
          </p:cNvSpPr>
          <p:nvPr/>
        </p:nvSpPr>
        <p:spPr bwMode="auto">
          <a:xfrm>
            <a:off x="1522413" y="4910138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Sender 2</a:t>
            </a:r>
          </a:p>
        </p:txBody>
      </p:sp>
      <p:sp>
        <p:nvSpPr>
          <p:cNvPr id="13330" name="TextBox 45"/>
          <p:cNvSpPr txBox="1">
            <a:spLocks noChangeArrowheads="1"/>
          </p:cNvSpPr>
          <p:nvPr/>
        </p:nvSpPr>
        <p:spPr bwMode="auto">
          <a:xfrm>
            <a:off x="7237413" y="28638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Receiver</a:t>
            </a:r>
          </a:p>
        </p:txBody>
      </p:sp>
      <p:sp>
        <p:nvSpPr>
          <p:cNvPr id="42" name="Rectangle 163"/>
          <p:cNvSpPr>
            <a:spLocks noChangeArrowheads="1"/>
          </p:cNvSpPr>
          <p:nvPr/>
        </p:nvSpPr>
        <p:spPr bwMode="auto">
          <a:xfrm>
            <a:off x="19399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48" name="Rectangle 163"/>
          <p:cNvSpPr>
            <a:spLocks noChangeArrowheads="1"/>
          </p:cNvSpPr>
          <p:nvPr/>
        </p:nvSpPr>
        <p:spPr bwMode="auto">
          <a:xfrm>
            <a:off x="17113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14827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11125" y="1785938"/>
            <a:ext cx="1335088" cy="593725"/>
            <a:chOff x="3389376" y="1676400"/>
            <a:chExt cx="1335024" cy="594360"/>
          </a:xfrm>
        </p:grpSpPr>
        <p:sp>
          <p:nvSpPr>
            <p:cNvPr id="13337" name="Rectangle 163"/>
            <p:cNvSpPr>
              <a:spLocks noChangeArrowheads="1"/>
            </p:cNvSpPr>
            <p:nvPr/>
          </p:nvSpPr>
          <p:spPr bwMode="auto">
            <a:xfrm>
              <a:off x="3389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38" name="Rectangle 163"/>
            <p:cNvSpPr>
              <a:spLocks noChangeArrowheads="1"/>
            </p:cNvSpPr>
            <p:nvPr/>
          </p:nvSpPr>
          <p:spPr bwMode="auto">
            <a:xfrm>
              <a:off x="36179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39" name="Rectangle 163"/>
            <p:cNvSpPr>
              <a:spLocks noChangeArrowheads="1"/>
            </p:cNvSpPr>
            <p:nvPr/>
          </p:nvSpPr>
          <p:spPr bwMode="auto">
            <a:xfrm>
              <a:off x="38465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0" name="Rectangle 163"/>
            <p:cNvSpPr>
              <a:spLocks noChangeArrowheads="1"/>
            </p:cNvSpPr>
            <p:nvPr/>
          </p:nvSpPr>
          <p:spPr bwMode="auto">
            <a:xfrm>
              <a:off x="40751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1" name="Rectangle 163"/>
            <p:cNvSpPr>
              <a:spLocks noChangeArrowheads="1"/>
            </p:cNvSpPr>
            <p:nvPr/>
          </p:nvSpPr>
          <p:spPr bwMode="auto">
            <a:xfrm>
              <a:off x="43037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2" name="Rectangle 163"/>
            <p:cNvSpPr>
              <a:spLocks noChangeArrowheads="1"/>
            </p:cNvSpPr>
            <p:nvPr/>
          </p:nvSpPr>
          <p:spPr bwMode="auto">
            <a:xfrm>
              <a:off x="4532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657600" y="1752600"/>
            <a:ext cx="5486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Big flows buildup queues.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Increased latency for short flows.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657600" y="4910138"/>
            <a:ext cx="5410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Measurements in Bing cluster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0000CC"/>
                </a:solidFill>
              </a:rPr>
              <a:t> For 90% packets: RTT &lt; 1ms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For 10% packets: 1ms &lt; RTT &lt; 15ms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2 C 0.01458 -0.00324 0.02708 -0.01203 0.04271 0.00324 C 0.05833 0.01851 0.07777 0.05136 0.10295 0.08652 C 0.12812 0.12168 0.1684 0.1846 0.1934 0.2149 C 0.2184 0.2452 0.2283 0.25885 0.25295 0.26787 C 0.2776 0.27689 0.32274 0.26926 0.34097 0.26949 " pathEditMode="relative" rAng="0" ptsTypes="aaaa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0462 C 0.08542 0.02475 0.15295 0.12723 0.18629 0.17141 C 0.21962 0.21559 0.23941 0.24428 0.26528 0.26024 C 0.29115 0.2762 0.32604 0.26625 0.34202 0.26787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463 C 0.02257 -0.00347 0.06233 -0.01921 0.09028 0.00208 C 0.11823 0.02338 0.1507 0.08796 0.17657 0.12384 C 0.20243 0.15972 0.22743 0.19352 0.24584 0.21759 C 0.26424 0.24167 0.27118 0.25972 0.2875 0.26806 C 0.30382 0.27639 0.33177 0.26783 0.34341 0.26783 " pathEditMode="relative" rAng="0" ptsTypes="aaaaaa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0662E-6 C 0.01198 -0.00023 0.05157 -0.00231 0.07153 -0.00185 C 0.0915 -0.00139 0.10174 -0.01226 0.11979 0.00301 C 0.13785 0.01828 0.1592 0.05876 0.17986 0.08975 C 0.20052 0.12075 0.2224 0.15961 0.24375 0.18922 C 0.26511 0.21883 0.29063 0.25445 0.30764 0.26787 C 0.32466 0.28129 0.3382 0.26926 0.34618 0.26949 " pathEditMode="relative" rAng="0" ptsTypes="aaaaaaa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296 C 0.05608 -0.06822 0.11285 -0.15009 0.14219 -0.19264 C 0.17153 -0.23519 0.1658 -0.22803 0.17604 -0.24329 C 0.18629 -0.25855 0.19636 -0.27752 0.20417 -0.28492 C 0.21198 -0.29232 0.21945 -0.287 0.22344 -0.28769 " pathEditMode="relative" rAng="0" ptsTypes="aaaaa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8483E-6 C 0.00539 -0.00046 0.01077 0.02174 0.03247 -0.00323 C 0.05417 -0.02821 0.10243 -0.1073 0.13004 -0.14963 C 0.15764 -0.19195 0.18195 -0.23358 0.19792 -0.25647 C 0.21389 -0.27937 0.22049 -0.28122 0.22639 -0.28769 " pathEditMode="relative" rAng="0" ptsTypes="aaaaa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-0.28839 L 0.22726 0.1889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542 0.26764 L 0.56059 0.2676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611 0.26394 L 0.58559 0.2676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3559 0.26764 L 0.61059 0.2676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1875 -0.28753 L 0.51041 -0.2875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42" grpId="0" animBg="1"/>
      <p:bldP spid="42" grpId="1" animBg="1"/>
      <p:bldP spid="48" grpId="0" animBg="1"/>
      <p:bldP spid="48" grpId="1" animBg="1"/>
      <p:bldP spid="49" grpId="0" animBg="1"/>
      <p:bldP spid="49" grpId="1" animBg="1"/>
      <p:bldP spid="49" grpId="2" animBg="1"/>
      <p:bldP spid="49" grpId="3" animBg="1"/>
      <p:bldP spid="59" grpId="0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Link-Layer Flow Control</a:t>
            </a:r>
            <a:br>
              <a:rPr lang="en-US" dirty="0" smtClean="0"/>
            </a:br>
            <a:r>
              <a:rPr lang="en-US" sz="2200" dirty="0" smtClean="0"/>
              <a:t>Common between switches but this is flow-control to the end host too…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idea to reduce </a:t>
            </a:r>
            <a:r>
              <a:rPr lang="en-US" dirty="0" err="1" smtClean="0"/>
              <a:t>incast</a:t>
            </a:r>
            <a:r>
              <a:rPr lang="en-US" dirty="0" smtClean="0"/>
              <a:t> is to employ Link-Layer Flow Control…..</a:t>
            </a:r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3819342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2647322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5" y="3657491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4666546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5752621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39" y="3958869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3604996" y="4237922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0800000" flipH="1">
            <a:off x="5633151" y="2940884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0800000" flipH="1">
            <a:off x="5633152" y="3951056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5633152" y="4237922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633152" y="4237921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76"/>
          <p:cNvSpPr>
            <a:spLocks/>
          </p:cNvSpPr>
          <p:nvPr/>
        </p:nvSpPr>
        <p:spPr bwMode="auto">
          <a:xfrm>
            <a:off x="4317139" y="330030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>
            <a:off x="4334999" y="3702140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78"/>
          <p:cNvSpPr>
            <a:spLocks/>
          </p:cNvSpPr>
          <p:nvPr/>
        </p:nvSpPr>
        <p:spPr bwMode="auto">
          <a:xfrm>
            <a:off x="4334999" y="352354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79"/>
          <p:cNvSpPr>
            <a:spLocks/>
          </p:cNvSpPr>
          <p:nvPr/>
        </p:nvSpPr>
        <p:spPr bwMode="auto">
          <a:xfrm>
            <a:off x="4334999" y="3336023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" name="Picture 20" descr="stop-sign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91" y="3072352"/>
            <a:ext cx="939987" cy="902388"/>
          </a:xfrm>
          <a:prstGeom prst="rect">
            <a:avLst/>
          </a:prstGeom>
        </p:spPr>
      </p:pic>
      <p:sp>
        <p:nvSpPr>
          <p:cNvPr id="22" name="AutoShape 79"/>
          <p:cNvSpPr>
            <a:spLocks/>
          </p:cNvSpPr>
          <p:nvPr/>
        </p:nvSpPr>
        <p:spPr bwMode="auto">
          <a:xfrm>
            <a:off x="7000759" y="280693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AutoShape 79"/>
          <p:cNvSpPr>
            <a:spLocks/>
          </p:cNvSpPr>
          <p:nvPr/>
        </p:nvSpPr>
        <p:spPr bwMode="auto">
          <a:xfrm>
            <a:off x="7000759" y="3805524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79"/>
          <p:cNvSpPr>
            <a:spLocks/>
          </p:cNvSpPr>
          <p:nvPr/>
        </p:nvSpPr>
        <p:spPr bwMode="auto">
          <a:xfrm>
            <a:off x="7000759" y="482616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AutoShape 79"/>
          <p:cNvSpPr>
            <a:spLocks/>
          </p:cNvSpPr>
          <p:nvPr/>
        </p:nvSpPr>
        <p:spPr bwMode="auto">
          <a:xfrm>
            <a:off x="7000759" y="5916657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667" y="5094111"/>
            <a:ext cx="502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Recall: the Data-Link can use specially coded symbols in the coding to say “Stop” and “Start”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414 0 -0.04828 0 -0.07224 0 L -0.15474 -0.25481 L -0.26623 -0.29743 " pathEditMode="relative" ptsTypes="f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32 0.01042 L -0.15434 -0.1007 L -0.26233 -0.14398 " pathEditMode="relative" ptsTypes="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242 -0.00764 L -0.16204 0.04633 L -0.2678 0.00394 " pathEditMode="relative" ptsTypes="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61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Link Layer Flow Control – The Dark side</a:t>
            </a:r>
            <a:br>
              <a:rPr lang="en-US" sz="3600" dirty="0" smtClean="0"/>
            </a:br>
            <a:r>
              <a:rPr lang="en-US" sz="3600" dirty="0" smtClean="0"/>
              <a:t>Head of Line Blocking….</a:t>
            </a:r>
            <a:endParaRPr lang="en-US" sz="36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3819342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2647322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5" y="3657491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4666546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5752621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39" y="3958869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3604996" y="4237922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0800000" flipH="1">
            <a:off x="5633151" y="2940884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0800000" flipH="1">
            <a:off x="5633152" y="3951056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5633152" y="4237922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633152" y="4237921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76"/>
          <p:cNvSpPr>
            <a:spLocks/>
          </p:cNvSpPr>
          <p:nvPr/>
        </p:nvSpPr>
        <p:spPr bwMode="auto">
          <a:xfrm>
            <a:off x="4317139" y="330030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>
            <a:off x="4334999" y="3702140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78"/>
          <p:cNvSpPr>
            <a:spLocks/>
          </p:cNvSpPr>
          <p:nvPr/>
        </p:nvSpPr>
        <p:spPr bwMode="auto">
          <a:xfrm>
            <a:off x="4334999" y="352354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79"/>
          <p:cNvSpPr>
            <a:spLocks/>
          </p:cNvSpPr>
          <p:nvPr/>
        </p:nvSpPr>
        <p:spPr bwMode="auto">
          <a:xfrm>
            <a:off x="4334999" y="3336023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" name="Picture 18" descr="stop-sign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91" y="3072352"/>
            <a:ext cx="939987" cy="902388"/>
          </a:xfrm>
          <a:prstGeom prst="rect">
            <a:avLst/>
          </a:prstGeom>
        </p:spPr>
      </p:pic>
      <p:sp>
        <p:nvSpPr>
          <p:cNvPr id="20" name="AutoShape 79"/>
          <p:cNvSpPr>
            <a:spLocks/>
          </p:cNvSpPr>
          <p:nvPr/>
        </p:nvSpPr>
        <p:spPr bwMode="auto">
          <a:xfrm>
            <a:off x="7000759" y="280693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79"/>
          <p:cNvSpPr>
            <a:spLocks/>
          </p:cNvSpPr>
          <p:nvPr/>
        </p:nvSpPr>
        <p:spPr bwMode="auto">
          <a:xfrm>
            <a:off x="7000759" y="2647322"/>
            <a:ext cx="258961" cy="13394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6"/>
          <p:cNvSpPr>
            <a:spLocks/>
          </p:cNvSpPr>
          <p:nvPr/>
        </p:nvSpPr>
        <p:spPr bwMode="auto">
          <a:xfrm>
            <a:off x="6956111" y="236938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89" y="4960111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3757396" y="4520322"/>
            <a:ext cx="712143" cy="55967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76"/>
          <p:cNvSpPr>
            <a:spLocks/>
          </p:cNvSpPr>
          <p:nvPr/>
        </p:nvSpPr>
        <p:spPr bwMode="auto">
          <a:xfrm>
            <a:off x="4290351" y="4826166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97000" y="5252557"/>
            <a:ext cx="1113589" cy="0"/>
          </a:xfrm>
          <a:prstGeom prst="straightConnector1">
            <a:avLst/>
          </a:prstGeom>
          <a:ln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4000" y="5397666"/>
            <a:ext cx="210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for no good reason….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1989667"/>
            <a:ext cx="4439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Such HOL blocking does not even differentiate processes so this can occur between competing processes on a pair of machines – no datacenter required.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4" idx="1"/>
          </p:cNvCxnSpPr>
          <p:nvPr/>
        </p:nvCxnSpPr>
        <p:spPr>
          <a:xfrm flipH="1">
            <a:off x="3434863" y="2714295"/>
            <a:ext cx="3565896" cy="2365704"/>
          </a:xfrm>
          <a:prstGeom prst="straightConnector1">
            <a:avLst/>
          </a:prstGeom>
          <a:ln>
            <a:solidFill>
              <a:schemeClr val="accent4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Layer Flow Control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its worse that you imagine….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199" y="1905242"/>
            <a:ext cx="5723467" cy="3801095"/>
            <a:chOff x="1674813" y="1811338"/>
            <a:chExt cx="5073650" cy="485015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67296" y="2785010"/>
              <a:ext cx="453401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00236" y="1811338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00236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41384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13893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20697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46835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31524" y="3897779"/>
              <a:ext cx="45618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304810" y="3897779"/>
              <a:ext cx="450620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172671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Straight Connector 15"/>
            <p:cNvCxnSpPr>
              <a:cxnSpLocks noChangeShapeType="1"/>
              <a:stCxn id="5" idx="0"/>
              <a:endCxn id="6" idx="2"/>
            </p:cNvCxnSpPr>
            <p:nvPr/>
          </p:nvCxnSpPr>
          <p:spPr bwMode="auto">
            <a:xfrm rot="5400000" flipH="1" flipV="1">
              <a:off x="3067844" y="1626394"/>
              <a:ext cx="585788" cy="1733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7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3935413" y="2492375"/>
              <a:ext cx="58578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9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 flipV="1">
              <a:off x="4754563" y="1673225"/>
              <a:ext cx="585788" cy="16398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1"/>
            <p:cNvCxnSpPr>
              <a:cxnSpLocks noChangeShapeType="1"/>
              <a:stCxn id="13" idx="0"/>
              <a:endCxn id="8" idx="2"/>
            </p:cNvCxnSpPr>
            <p:nvPr/>
          </p:nvCxnSpPr>
          <p:spPr bwMode="auto">
            <a:xfrm rot="5400000" flipH="1" flipV="1">
              <a:off x="5337968" y="3367882"/>
              <a:ext cx="722313" cy="336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3"/>
            <p:cNvCxnSpPr>
              <a:cxnSpLocks noChangeShapeType="1"/>
              <a:stCxn id="14" idx="0"/>
              <a:endCxn id="8" idx="2"/>
            </p:cNvCxnSpPr>
            <p:nvPr/>
          </p:nvCxnSpPr>
          <p:spPr bwMode="auto">
            <a:xfrm rot="16200000" flipV="1">
              <a:off x="5772150" y="3270250"/>
              <a:ext cx="722313" cy="5318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25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 flipV="1">
              <a:off x="364013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7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4133056" y="3271044"/>
              <a:ext cx="722313" cy="5302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9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 flipV="1">
              <a:off x="190658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1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 flipV="1">
              <a:off x="2359819" y="3309144"/>
              <a:ext cx="722313" cy="454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1674813" y="4508592"/>
              <a:ext cx="681494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8860" y="4599307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86077" y="4856331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788860" y="5137548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94423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799986" y="5693932"/>
              <a:ext cx="450620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Straight Connector 39"/>
            <p:cNvCxnSpPr>
              <a:cxnSpLocks noChangeShapeType="1"/>
              <a:stCxn id="24" idx="0"/>
              <a:endCxn id="9" idx="2"/>
            </p:cNvCxnSpPr>
            <p:nvPr/>
          </p:nvCxnSpPr>
          <p:spPr bwMode="auto">
            <a:xfrm rot="5400000" flipH="1" flipV="1">
              <a:off x="1916113" y="4384675"/>
              <a:ext cx="223838" cy="269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2609433" y="4508592"/>
              <a:ext cx="678712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720697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17916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720697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726260" y="5409692"/>
              <a:ext cx="45618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731823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>
              <a:spLocks noChangeArrowheads="1"/>
            </p:cNvSpPr>
            <p:nvPr/>
          </p:nvSpPr>
          <p:spPr bwMode="auto">
            <a:xfrm>
              <a:off x="3435571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52398" y="4599307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5468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52398" y="5137548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5579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607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>
              <a:spLocks noChangeArrowheads="1"/>
            </p:cNvSpPr>
            <p:nvPr/>
          </p:nvSpPr>
          <p:spPr bwMode="auto">
            <a:xfrm>
              <a:off x="6066970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181015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1782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181015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1893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1921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TextBox 64"/>
            <p:cNvSpPr txBox="1">
              <a:spLocks noChangeArrowheads="1"/>
            </p:cNvSpPr>
            <p:nvPr/>
          </p:nvSpPr>
          <p:spPr bwMode="auto">
            <a:xfrm>
              <a:off x="4478641" y="4726373"/>
              <a:ext cx="581025" cy="193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Calibri" charset="0"/>
                </a:rPr>
                <a:t>…</a:t>
              </a:r>
            </a:p>
          </p:txBody>
        </p:sp>
        <p:cxnSp>
          <p:nvCxnSpPr>
            <p:cNvPr id="50" name="Straight Connector 70"/>
            <p:cNvCxnSpPr>
              <a:cxnSpLocks noChangeShapeType="1"/>
              <a:stCxn id="31" idx="0"/>
              <a:endCxn id="10" idx="2"/>
            </p:cNvCxnSpPr>
            <p:nvPr/>
          </p:nvCxnSpPr>
          <p:spPr bwMode="auto">
            <a:xfrm rot="5400000" flipH="1" flipV="1">
              <a:off x="2836863" y="4397375"/>
              <a:ext cx="22383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72"/>
            <p:cNvCxnSpPr>
              <a:cxnSpLocks noChangeShapeType="1"/>
              <a:stCxn id="37" idx="0"/>
              <a:endCxn id="11" idx="2"/>
            </p:cNvCxnSpPr>
            <p:nvPr/>
          </p:nvCxnSpPr>
          <p:spPr bwMode="auto">
            <a:xfrm rot="16200000" flipV="1">
              <a:off x="3664744" y="4396581"/>
              <a:ext cx="223838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74"/>
            <p:cNvCxnSpPr>
              <a:cxnSpLocks noChangeShapeType="1"/>
              <a:stCxn id="43" idx="0"/>
              <a:endCxn id="14" idx="2"/>
            </p:cNvCxnSpPr>
            <p:nvPr/>
          </p:nvCxnSpPr>
          <p:spPr bwMode="auto">
            <a:xfrm rot="16200000" flipV="1">
              <a:off x="6292057" y="4393406"/>
              <a:ext cx="223838" cy="95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3" name="Picture 5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8" y="2973952"/>
            <a:ext cx="584889" cy="561494"/>
          </a:xfrm>
          <a:prstGeom prst="rect">
            <a:avLst/>
          </a:prstGeom>
        </p:spPr>
      </p:pic>
      <p:sp>
        <p:nvSpPr>
          <p:cNvPr id="65" name="Rounded Rectangle 64"/>
          <p:cNvSpPr>
            <a:spLocks noChangeArrowheads="1"/>
          </p:cNvSpPr>
          <p:nvPr/>
        </p:nvSpPr>
        <p:spPr bwMode="auto">
          <a:xfrm>
            <a:off x="4422716" y="4020270"/>
            <a:ext cx="768776" cy="116830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551367" y="4091364"/>
            <a:ext cx="511473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548231" y="4292795"/>
            <a:ext cx="511471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551367" y="4513187"/>
            <a:ext cx="511473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560782" y="4726468"/>
            <a:ext cx="511471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563919" y="4949229"/>
            <a:ext cx="511473" cy="139817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1" name="Straight Connector 39"/>
          <p:cNvCxnSpPr>
            <a:cxnSpLocks noChangeShapeType="1"/>
            <a:stCxn id="13" idx="2"/>
            <a:endCxn id="65" idx="0"/>
          </p:cNvCxnSpPr>
          <p:nvPr/>
        </p:nvCxnSpPr>
        <p:spPr bwMode="auto">
          <a:xfrm>
            <a:off x="4806282" y="3843734"/>
            <a:ext cx="822" cy="17653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5" name="Picture 7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" y="4407251"/>
            <a:ext cx="479409" cy="460233"/>
          </a:xfrm>
          <a:prstGeom prst="rect">
            <a:avLst/>
          </a:prstGeom>
        </p:spPr>
      </p:pic>
      <p:pic>
        <p:nvPicPr>
          <p:cNvPr id="76" name="Picture 7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70" y="2210054"/>
            <a:ext cx="584889" cy="561494"/>
          </a:xfrm>
          <a:prstGeom prst="rect">
            <a:avLst/>
          </a:prstGeom>
        </p:spPr>
      </p:pic>
      <p:pic>
        <p:nvPicPr>
          <p:cNvPr id="77" name="Picture 7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00" y="2412458"/>
            <a:ext cx="584889" cy="561494"/>
          </a:xfrm>
          <a:prstGeom prst="rect">
            <a:avLst/>
          </a:prstGeom>
        </p:spPr>
      </p:pic>
      <p:pic>
        <p:nvPicPr>
          <p:cNvPr id="78" name="Picture 7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94" y="3259652"/>
            <a:ext cx="584889" cy="561494"/>
          </a:xfrm>
          <a:prstGeom prst="rect">
            <a:avLst/>
          </a:prstGeom>
        </p:spPr>
      </p:pic>
      <p:pic>
        <p:nvPicPr>
          <p:cNvPr id="80" name="Picture 7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97" y="3911211"/>
            <a:ext cx="335772" cy="322341"/>
          </a:xfrm>
          <a:prstGeom prst="rect">
            <a:avLst/>
          </a:prstGeom>
        </p:spPr>
      </p:pic>
      <p:pic>
        <p:nvPicPr>
          <p:cNvPr id="85" name="Picture 8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45" y="4178947"/>
            <a:ext cx="335772" cy="322341"/>
          </a:xfrm>
          <a:prstGeom prst="rect">
            <a:avLst/>
          </a:prstGeom>
        </p:spPr>
      </p:pic>
      <p:pic>
        <p:nvPicPr>
          <p:cNvPr id="87" name="Picture 8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25" y="4444023"/>
            <a:ext cx="335772" cy="322341"/>
          </a:xfrm>
          <a:prstGeom prst="rect">
            <a:avLst/>
          </a:prstGeom>
        </p:spPr>
      </p:pic>
      <p:pic>
        <p:nvPicPr>
          <p:cNvPr id="88" name="Picture 8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96" y="4655375"/>
            <a:ext cx="335772" cy="322341"/>
          </a:xfrm>
          <a:prstGeom prst="rect">
            <a:avLst/>
          </a:prstGeom>
        </p:spPr>
      </p:pic>
      <p:pic>
        <p:nvPicPr>
          <p:cNvPr id="89" name="Picture 8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55" y="4927875"/>
            <a:ext cx="335772" cy="322341"/>
          </a:xfrm>
          <a:prstGeom prst="rect">
            <a:avLst/>
          </a:prstGeom>
        </p:spPr>
      </p:pic>
      <p:pic>
        <p:nvPicPr>
          <p:cNvPr id="91" name="Picture 9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28" y="3340000"/>
            <a:ext cx="584889" cy="561494"/>
          </a:xfrm>
          <a:prstGeom prst="rect">
            <a:avLst/>
          </a:prstGeom>
        </p:spPr>
      </p:pic>
      <p:pic>
        <p:nvPicPr>
          <p:cNvPr id="92" name="Picture 91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64" y="1649451"/>
            <a:ext cx="584889" cy="561494"/>
          </a:xfrm>
          <a:prstGeom prst="rect">
            <a:avLst/>
          </a:prstGeom>
        </p:spPr>
      </p:pic>
      <p:pic>
        <p:nvPicPr>
          <p:cNvPr id="93" name="Picture 9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6" y="2490801"/>
            <a:ext cx="584889" cy="561494"/>
          </a:xfrm>
          <a:prstGeom prst="rect">
            <a:avLst/>
          </a:prstGeom>
        </p:spPr>
      </p:pic>
      <p:pic>
        <p:nvPicPr>
          <p:cNvPr id="94" name="Picture 93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03" y="3340000"/>
            <a:ext cx="584889" cy="561494"/>
          </a:xfrm>
          <a:prstGeom prst="rect">
            <a:avLst/>
          </a:prstGeom>
        </p:spPr>
      </p:pic>
      <p:pic>
        <p:nvPicPr>
          <p:cNvPr id="95" name="Picture 9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69" y="3412052"/>
            <a:ext cx="584889" cy="561494"/>
          </a:xfrm>
          <a:prstGeom prst="rect">
            <a:avLst/>
          </a:prstGeom>
        </p:spPr>
      </p:pic>
      <p:pic>
        <p:nvPicPr>
          <p:cNvPr id="96" name="Picture 9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71" y="3349717"/>
            <a:ext cx="584889" cy="561494"/>
          </a:xfrm>
          <a:prstGeom prst="rect">
            <a:avLst/>
          </a:prstGeom>
        </p:spPr>
      </p:pic>
      <p:pic>
        <p:nvPicPr>
          <p:cNvPr id="97" name="Picture 9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37" y="4023887"/>
            <a:ext cx="335772" cy="322341"/>
          </a:xfrm>
          <a:prstGeom prst="rect">
            <a:avLst/>
          </a:prstGeom>
        </p:spPr>
      </p:pic>
      <p:pic>
        <p:nvPicPr>
          <p:cNvPr id="98" name="Picture 9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85" y="4291623"/>
            <a:ext cx="335772" cy="322341"/>
          </a:xfrm>
          <a:prstGeom prst="rect">
            <a:avLst/>
          </a:prstGeom>
        </p:spPr>
      </p:pic>
      <p:pic>
        <p:nvPicPr>
          <p:cNvPr id="99" name="Picture 9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65" y="4556699"/>
            <a:ext cx="335772" cy="322341"/>
          </a:xfrm>
          <a:prstGeom prst="rect">
            <a:avLst/>
          </a:prstGeom>
        </p:spPr>
      </p:pic>
      <p:pic>
        <p:nvPicPr>
          <p:cNvPr id="100" name="Picture 9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36" y="4768051"/>
            <a:ext cx="335772" cy="322341"/>
          </a:xfrm>
          <a:prstGeom prst="rect">
            <a:avLst/>
          </a:prstGeom>
        </p:spPr>
      </p:pic>
      <p:pic>
        <p:nvPicPr>
          <p:cNvPr id="101" name="Picture 10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95" y="5040551"/>
            <a:ext cx="335772" cy="322341"/>
          </a:xfrm>
          <a:prstGeom prst="rect">
            <a:avLst/>
          </a:prstGeom>
        </p:spPr>
      </p:pic>
      <p:pic>
        <p:nvPicPr>
          <p:cNvPr id="102" name="Picture 101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68" y="3979202"/>
            <a:ext cx="335772" cy="322341"/>
          </a:xfrm>
          <a:prstGeom prst="rect">
            <a:avLst/>
          </a:prstGeom>
        </p:spPr>
      </p:pic>
      <p:pic>
        <p:nvPicPr>
          <p:cNvPr id="103" name="Picture 10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16" y="4246938"/>
            <a:ext cx="335772" cy="322341"/>
          </a:xfrm>
          <a:prstGeom prst="rect">
            <a:avLst/>
          </a:prstGeom>
        </p:spPr>
      </p:pic>
      <p:pic>
        <p:nvPicPr>
          <p:cNvPr id="104" name="Picture 103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6" y="4512014"/>
            <a:ext cx="335772" cy="322341"/>
          </a:xfrm>
          <a:prstGeom prst="rect">
            <a:avLst/>
          </a:prstGeom>
        </p:spPr>
      </p:pic>
      <p:pic>
        <p:nvPicPr>
          <p:cNvPr id="105" name="Picture 10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67" y="4723366"/>
            <a:ext cx="335772" cy="322341"/>
          </a:xfrm>
          <a:prstGeom prst="rect">
            <a:avLst/>
          </a:prstGeom>
        </p:spPr>
      </p:pic>
      <p:pic>
        <p:nvPicPr>
          <p:cNvPr id="106" name="Picture 10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26" y="4995866"/>
            <a:ext cx="335772" cy="322341"/>
          </a:xfrm>
          <a:prstGeom prst="rect">
            <a:avLst/>
          </a:prstGeom>
        </p:spPr>
      </p:pic>
      <p:pic>
        <p:nvPicPr>
          <p:cNvPr id="107" name="Picture 10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69" y="3980375"/>
            <a:ext cx="335772" cy="322341"/>
          </a:xfrm>
          <a:prstGeom prst="rect">
            <a:avLst/>
          </a:prstGeom>
        </p:spPr>
      </p:pic>
      <p:pic>
        <p:nvPicPr>
          <p:cNvPr id="108" name="Picture 10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17" y="4248111"/>
            <a:ext cx="335772" cy="322341"/>
          </a:xfrm>
          <a:prstGeom prst="rect">
            <a:avLst/>
          </a:prstGeom>
        </p:spPr>
      </p:pic>
      <p:pic>
        <p:nvPicPr>
          <p:cNvPr id="109" name="Picture 10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97" y="4513187"/>
            <a:ext cx="335772" cy="322341"/>
          </a:xfrm>
          <a:prstGeom prst="rect">
            <a:avLst/>
          </a:prstGeom>
        </p:spPr>
      </p:pic>
      <p:pic>
        <p:nvPicPr>
          <p:cNvPr id="110" name="Picture 10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68" y="4724539"/>
            <a:ext cx="335772" cy="322341"/>
          </a:xfrm>
          <a:prstGeom prst="rect">
            <a:avLst/>
          </a:prstGeom>
        </p:spPr>
      </p:pic>
      <p:pic>
        <p:nvPicPr>
          <p:cNvPr id="111" name="Picture 11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27" y="4997039"/>
            <a:ext cx="335772" cy="322341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296440" y="1679222"/>
            <a:ext cx="2706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down on trouble….</a:t>
            </a:r>
          </a:p>
          <a:p>
            <a:endParaRPr lang="en-US" dirty="0"/>
          </a:p>
          <a:p>
            <a:r>
              <a:rPr lang="en-US" dirty="0" smtClean="0"/>
              <a:t>Did I mention this is Link-Layer!</a:t>
            </a:r>
          </a:p>
          <a:p>
            <a:endParaRPr lang="en-US" dirty="0"/>
          </a:p>
          <a:p>
            <a:r>
              <a:rPr lang="en-US" dirty="0" smtClean="0"/>
              <a:t>That means no (IP) control traffic, no routing messages….</a:t>
            </a:r>
          </a:p>
          <a:p>
            <a:endParaRPr lang="en-US" dirty="0"/>
          </a:p>
          <a:p>
            <a:r>
              <a:rPr lang="en-US" dirty="0" smtClean="0"/>
              <a:t>a whole system waiting for one machine</a:t>
            </a:r>
          </a:p>
          <a:p>
            <a:endParaRPr lang="en-US" dirty="0" smtClean="0"/>
          </a:p>
          <a:p>
            <a:r>
              <a:rPr lang="en-US" dirty="0" err="1" smtClean="0"/>
              <a:t>Incast</a:t>
            </a:r>
            <a:r>
              <a:rPr lang="en-US" dirty="0" smtClean="0"/>
              <a:t> is very unpleasant.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73950" y="5856111"/>
            <a:ext cx="811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Reducing the impact of HOL in Link Layer Flow Control can be done through priority queues and </a:t>
            </a:r>
            <a:r>
              <a:rPr lang="en-US" i="1" dirty="0" smtClean="0"/>
              <a:t>overtaking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packet will reach in </a:t>
            </a:r>
            <a:r>
              <a:rPr lang="en-US" dirty="0" err="1" smtClean="0">
                <a:solidFill>
                  <a:srgbClr val="000090"/>
                </a:solidFill>
              </a:rPr>
              <a:t>Xms</a:t>
            </a:r>
            <a:r>
              <a:rPr lang="en-US" dirty="0" smtClean="0">
                <a:solidFill>
                  <a:srgbClr val="000090"/>
                </a:solidFill>
              </a:rPr>
              <a:t>, or not at all”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VM will always see at least </a:t>
            </a:r>
            <a:r>
              <a:rPr lang="en-US" dirty="0" err="1" smtClean="0">
                <a:solidFill>
                  <a:srgbClr val="000090"/>
                </a:solidFill>
              </a:rPr>
              <a:t>YGbps</a:t>
            </a:r>
            <a:r>
              <a:rPr lang="en-US" dirty="0" smtClean="0">
                <a:solidFill>
                  <a:srgbClr val="000090"/>
                </a:solidFill>
              </a:rPr>
              <a:t> throughput”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Resurrecting `best effort’ vs. `Quality of Service’ debates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 is still an open question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0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“No traffic between VMs of tenant A and tenant B”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X cannot consume more than </a:t>
            </a:r>
            <a:r>
              <a:rPr lang="en-US" dirty="0" err="1" smtClean="0">
                <a:solidFill>
                  <a:srgbClr val="000090"/>
                </a:solidFill>
              </a:rPr>
              <a:t>XGbps</a:t>
            </a:r>
            <a:r>
              <a:rPr lang="en-US" dirty="0" smtClean="0">
                <a:solidFill>
                  <a:srgbClr val="000090"/>
                </a:solidFill>
              </a:rPr>
              <a:t>”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Y’s traffic is low priority”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69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Q: How’s Ethernet spanning tree looking? 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37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613"/>
            <a:ext cx="9144000" cy="714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Datacenters?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64704"/>
            <a:ext cx="8905875" cy="5519139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Your &lt;public-life, private-life, banks, government&gt; live in my datacenter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Security, Privacy, Control, Cost, Energy, (breaking) received wisdom; all this and more come together into sharp focus in datacenters.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Do I need to labor the point?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6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r>
              <a:rPr lang="en-US" dirty="0" smtClean="0"/>
              <a:t>Cost/efficiency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focus on commodity solutions, ease of management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some debate over the importance in the network case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93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2" y="1618874"/>
            <a:ext cx="9132328" cy="51037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new </a:t>
            </a:r>
            <a:r>
              <a:rPr lang="en-US" dirty="0" smtClean="0">
                <a:solidFill>
                  <a:srgbClr val="000090"/>
                </a:solidFill>
              </a:rPr>
              <a:t>characteristics and goals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some liberating, some constraining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scalability is the baseline requirement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more emphasis on performance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less emphasis on heterogeneity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less emphasis on interoperability </a:t>
            </a:r>
          </a:p>
          <a:p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02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2053775"/>
            <a:ext cx="2324100" cy="3505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65714" y="2739571"/>
            <a:ext cx="4108250" cy="1179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41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28" y="3465286"/>
            <a:ext cx="4314371" cy="31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56000" y="3193143"/>
            <a:ext cx="3447143" cy="11248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7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59000" y="3918856"/>
            <a:ext cx="5154230" cy="2884715"/>
            <a:chOff x="2159000" y="3918856"/>
            <a:chExt cx="5154230" cy="28847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0" y="3918856"/>
              <a:ext cx="5154230" cy="288471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06143" y="5932714"/>
              <a:ext cx="653143" cy="3900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6"/>
            <a:ext cx="8944429" cy="217351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An `aggregation fabric’ interconnects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71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18736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An `aggregation fabric’ interconnects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</a:p>
          <a:p>
            <a:r>
              <a:rPr lang="en-US" dirty="0" smtClean="0"/>
              <a:t>Connected to the outside via `core’ switches</a:t>
            </a:r>
          </a:p>
          <a:p>
            <a:pPr lvl="1"/>
            <a:r>
              <a:rPr lang="en-US" dirty="0" smtClean="0"/>
              <a:t>note: blurry line between aggregation and core </a:t>
            </a:r>
          </a:p>
          <a:p>
            <a:r>
              <a:rPr lang="en-US" dirty="0" smtClean="0"/>
              <a:t>With network redundancy of ~2x for robustness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6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2|0.8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hwang-blue">
  <a:themeElements>
    <a:clrScheme name="">
      <a:dk1>
        <a:srgbClr val="000000"/>
      </a:dk1>
      <a:lt1>
        <a:srgbClr val="FFFFFF"/>
      </a:lt1>
      <a:dk2>
        <a:srgbClr val="000080"/>
      </a:dk2>
      <a:lt2>
        <a:srgbClr val="CCFFFF"/>
      </a:lt2>
      <a:accent1>
        <a:srgbClr val="3399FF"/>
      </a:accent1>
      <a:accent2>
        <a:srgbClr val="FFFF00"/>
      </a:accent2>
      <a:accent3>
        <a:srgbClr val="AAAAC0"/>
      </a:accent3>
      <a:accent4>
        <a:srgbClr val="DADADA"/>
      </a:accent4>
      <a:accent5>
        <a:srgbClr val="ADCAFF"/>
      </a:accent5>
      <a:accent6>
        <a:srgbClr val="E7E700"/>
      </a:accent6>
      <a:hlink>
        <a:srgbClr val="FFFF00"/>
      </a:hlink>
      <a:folHlink>
        <a:srgbClr val="969696"/>
      </a:folHlink>
    </a:clrScheme>
    <a:fontScheme name="ghwang-blu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hwang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wang-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22792</TotalTime>
  <Words>2027</Words>
  <Application>Microsoft Macintosh PowerPoint</Application>
  <PresentationFormat>On-screen Show (4:3)</PresentationFormat>
  <Paragraphs>547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ghwang-blue</vt:lpstr>
      <vt:lpstr>PowerPoint Presentation</vt:lpstr>
      <vt:lpstr>Datacenters</vt:lpstr>
      <vt:lpstr>What we will cover (Datacenter Topic 7 is not examinable in 2013-14) </vt:lpstr>
      <vt:lpstr>Disclaimer</vt:lpstr>
      <vt:lpstr>Why Datacenters?</vt:lpstr>
      <vt:lpstr>What goes into a datacenter (network)?</vt:lpstr>
      <vt:lpstr>What goes into a datacenter (network)?</vt:lpstr>
      <vt:lpstr>What goes into a datacenter (network)?</vt:lpstr>
      <vt:lpstr>What goes into a datacenter (network)?</vt:lpstr>
      <vt:lpstr>Example 1</vt:lpstr>
      <vt:lpstr>Example 2</vt:lpstr>
      <vt:lpstr>Observations on DC architecture</vt:lpstr>
      <vt:lpstr>Datacenters have been around for a while</vt:lpstr>
      <vt:lpstr>What’s new?</vt:lpstr>
      <vt:lpstr>SCALE!</vt:lpstr>
      <vt:lpstr>How big exactly?</vt:lpstr>
      <vt:lpstr>What’s new?</vt:lpstr>
      <vt:lpstr>Implications</vt:lpstr>
      <vt:lpstr>Multi-Tier Applications</vt:lpstr>
      <vt:lpstr>Componentization leads to different types of network traffic</vt:lpstr>
      <vt:lpstr>North-South Traffic</vt:lpstr>
      <vt:lpstr>Componentization leads to different types of network traffic</vt:lpstr>
      <vt:lpstr>East-West Traffic</vt:lpstr>
      <vt:lpstr>East-West Traffic</vt:lpstr>
      <vt:lpstr>East-West Traffic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Full Bisection Bandwidth</vt:lpstr>
      <vt:lpstr>A “Scale Out” Design</vt:lpstr>
      <vt:lpstr>Full Bisection Bandwidth Not Sufficient</vt:lpstr>
      <vt:lpstr>What’s different about DC networks?</vt:lpstr>
      <vt:lpstr>What’s different about DC networks?</vt:lpstr>
      <vt:lpstr>What’s different about DC networks?</vt:lpstr>
      <vt:lpstr>An example problem at scale - INCAST</vt:lpstr>
      <vt:lpstr>The Incast Workload</vt:lpstr>
      <vt:lpstr>PowerPoint Presentation</vt:lpstr>
      <vt:lpstr>Queue Buildup</vt:lpstr>
      <vt:lpstr>Link-Layer Flow Control Common between switches but this is flow-control to the end host too…</vt:lpstr>
      <vt:lpstr>Link Layer Flow Control – The Dark side Head of Line Blocking….</vt:lpstr>
      <vt:lpstr>Link Layer Flow Control  But its worse that you imagine….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Summary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91</cp:revision>
  <cp:lastPrinted>2014-02-28T10:45:21Z</cp:lastPrinted>
  <dcterms:created xsi:type="dcterms:W3CDTF">2012-03-01T20:08:30Z</dcterms:created>
  <dcterms:modified xsi:type="dcterms:W3CDTF">2014-02-28T10:45:37Z</dcterms:modified>
</cp:coreProperties>
</file>