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8.xml" ContentType="application/vnd.openxmlformats-officedocument.presentationml.notesSlide+xml"/>
  <Override PartName="/ppt/embeddings/oleObject3.bin" ContentType="application/vnd.openxmlformats-officedocument.oleObject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7" r:id="rId2"/>
    <p:sldId id="259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28" r:id="rId19"/>
    <p:sldId id="429" r:id="rId20"/>
    <p:sldId id="430" r:id="rId21"/>
    <p:sldId id="431" r:id="rId22"/>
    <p:sldId id="432" r:id="rId23"/>
    <p:sldId id="433" r:id="rId24"/>
    <p:sldId id="434" r:id="rId25"/>
    <p:sldId id="464" r:id="rId26"/>
    <p:sldId id="465" r:id="rId27"/>
    <p:sldId id="466" r:id="rId28"/>
    <p:sldId id="467" r:id="rId29"/>
    <p:sldId id="468" r:id="rId30"/>
    <p:sldId id="469" r:id="rId31"/>
    <p:sldId id="470" r:id="rId32"/>
    <p:sldId id="471" r:id="rId33"/>
    <p:sldId id="438" r:id="rId34"/>
    <p:sldId id="472" r:id="rId35"/>
    <p:sldId id="473" r:id="rId36"/>
    <p:sldId id="474" r:id="rId37"/>
    <p:sldId id="475" r:id="rId38"/>
    <p:sldId id="439" r:id="rId39"/>
    <p:sldId id="476" r:id="rId40"/>
    <p:sldId id="477" r:id="rId41"/>
    <p:sldId id="478" r:id="rId42"/>
    <p:sldId id="479" r:id="rId43"/>
    <p:sldId id="480" r:id="rId44"/>
    <p:sldId id="481" r:id="rId45"/>
    <p:sldId id="482" r:id="rId46"/>
    <p:sldId id="487" r:id="rId47"/>
    <p:sldId id="488" r:id="rId48"/>
    <p:sldId id="489" r:id="rId49"/>
    <p:sldId id="485" r:id="rId50"/>
    <p:sldId id="486" r:id="rId51"/>
    <p:sldId id="490" r:id="rId52"/>
    <p:sldId id="446" r:id="rId53"/>
    <p:sldId id="447" r:id="rId54"/>
    <p:sldId id="448" r:id="rId55"/>
    <p:sldId id="449" r:id="rId56"/>
    <p:sldId id="450" r:id="rId57"/>
    <p:sldId id="509" r:id="rId58"/>
    <p:sldId id="510" r:id="rId59"/>
    <p:sldId id="511" r:id="rId60"/>
    <p:sldId id="512" r:id="rId61"/>
    <p:sldId id="513" r:id="rId62"/>
    <p:sldId id="514" r:id="rId63"/>
    <p:sldId id="451" r:id="rId64"/>
    <p:sldId id="457" r:id="rId65"/>
    <p:sldId id="458" r:id="rId66"/>
    <p:sldId id="459" r:id="rId67"/>
    <p:sldId id="460" r:id="rId68"/>
    <p:sldId id="508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5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117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handoutMaster" Target="handoutMasters/handout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0F80C-57C8-4C4D-B348-EB6023432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188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Topic 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CD534-B2FD-6445-9DE9-9C2A53925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4520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6C39-4009-5B48-927E-0DF3D345445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EC4F68E-2C62-554F-9085-4EB0F44760B5}" type="slidenum">
              <a:rPr lang="en-US" sz="1300" b="0">
                <a:latin typeface="Times New Roman" charset="0"/>
              </a:rPr>
              <a:pPr eaLnBrk="1" hangingPunct="1"/>
              <a:t>20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5" y="4343703"/>
            <a:ext cx="5027414" cy="4115405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9ECE046-2009-284B-991D-6AEAD235ED8F}" type="slidenum">
              <a:rPr lang="en-US" sz="1300" b="0">
                <a:latin typeface="Times New Roman" charset="0"/>
              </a:rPr>
              <a:pPr eaLnBrk="1" hangingPunct="1"/>
              <a:t>21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816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0C7672D-F7A8-8D43-80DB-7EE57F86E28F}" type="slidenum">
              <a:rPr lang="en-US" sz="1300" b="0">
                <a:latin typeface="Times New Roman" charset="0"/>
              </a:rPr>
              <a:pPr eaLnBrk="1" hangingPunct="1"/>
              <a:t>23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856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MAKE CLEAR THE OBJECTIVE (function)</a:t>
            </a:r>
          </a:p>
          <a:p>
            <a:endParaRPr lang="en-US" dirty="0" smtClean="0"/>
          </a:p>
          <a:p>
            <a:r>
              <a:rPr lang="en-US" dirty="0" smtClean="0"/>
              <a:t>-</a:t>
            </a:r>
            <a:r>
              <a:rPr lang="en-US" baseline="0" dirty="0" smtClean="0"/>
              <a:t> RELIABLE data transfer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CD534-B2FD-6445-9DE9-9C2A53925AED}" type="slidenum">
              <a:rPr lang="en-US" smtClean="0"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04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CD534-B2FD-6445-9DE9-9C2A53925AED}" type="slidenum">
              <a:rPr lang="en-US" smtClean="0"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48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CD534-B2FD-6445-9DE9-9C2A53925AED}" type="slidenum">
              <a:rPr lang="en-US" smtClean="0"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751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CD534-B2FD-6445-9DE9-9C2A53925AED}" type="slidenum">
              <a:rPr lang="en-US" smtClean="0"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84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CD534-B2FD-6445-9DE9-9C2A53925AED}" type="slidenum">
              <a:rPr lang="en-US" smtClean="0"/>
              <a:t>43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56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29</a:t>
            </a:r>
            <a:r>
              <a:rPr lang="en-US" baseline="30000">
                <a:ea typeface="ＭＳ Ｐゴシック" charset="0"/>
                <a:cs typeface="ＭＳ Ｐゴシック" charset="0"/>
              </a:rPr>
              <a:t>th</a:t>
            </a:r>
            <a:r>
              <a:rPr lang="en-US">
                <a:ea typeface="ＭＳ Ｐゴシック" charset="0"/>
                <a:cs typeface="ＭＳ Ｐゴシック" charset="0"/>
              </a:rPr>
              <a:t> end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13848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135159" indent="-36687560" algn="ctr" defTabSz="913848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47599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89519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4279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79039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5F72186D-00AB-174B-82A9-3C8557F5CF40}" type="slidenum">
              <a:rPr lang="en-US" sz="1200">
                <a:latin typeface="Times New Roman" charset="0"/>
              </a:rPr>
              <a:pPr algn="r"/>
              <a:t>50</a:t>
            </a:fld>
            <a:endParaRPr lang="en-US" sz="1200">
              <a:latin typeface="Times New Roman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13848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135159" indent="-36687560" algn="ctr" defTabSz="913848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47599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89519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4279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79039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4891AAF4-B574-294A-BAFA-D0EC51ECC9FD}" type="slidenum">
              <a:rPr lang="en-US" sz="1200">
                <a:latin typeface="Times New Roman" charset="0"/>
              </a:rPr>
              <a:pPr algn="r"/>
              <a:t>51</a:t>
            </a:fld>
            <a:endParaRPr lang="en-US" sz="1200">
              <a:latin typeface="Times New Roman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CBA52-DC4E-F943-BEC7-7E908FFAD05F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552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CD534-B2FD-6445-9DE9-9C2A53925AED}" type="slidenum">
              <a:rPr lang="en-US" smtClean="0"/>
              <a:t>61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Topic 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0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50E72D9-2E4F-6B44-8F11-CE6AA1C43E1B}" type="slidenum">
              <a:rPr lang="en-US" sz="1300" b="0">
                <a:latin typeface="Times New Roman" charset="0"/>
              </a:rPr>
              <a:pPr eaLnBrk="1" hangingPunct="1"/>
              <a:t>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50E72D9-2E4F-6B44-8F11-CE6AA1C43E1B}" type="slidenum">
              <a:rPr lang="en-US" sz="1300" b="0">
                <a:latin typeface="Times New Roman" charset="0"/>
              </a:rPr>
              <a:pPr eaLnBrk="1" hangingPunct="1"/>
              <a:t>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50E72D9-2E4F-6B44-8F11-CE6AA1C43E1B}" type="slidenum">
              <a:rPr lang="en-US" sz="1300" b="0">
                <a:latin typeface="Times New Roman" charset="0"/>
              </a:rPr>
              <a:pPr eaLnBrk="1" hangingPunct="1"/>
              <a:t>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50E72D9-2E4F-6B44-8F11-CE6AA1C43E1B}" type="slidenum">
              <a:rPr lang="en-US" sz="1300" b="0">
                <a:latin typeface="Times New Roman" charset="0"/>
              </a:rPr>
              <a:pPr eaLnBrk="1" hangingPunct="1"/>
              <a:t>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AD94C4A-3AC1-7348-853D-72E41CBBFB82}" type="slidenum">
              <a:rPr lang="en-US" sz="1300" b="0">
                <a:latin typeface="Times New Roman" charset="0"/>
              </a:rPr>
              <a:pPr eaLnBrk="1" hangingPunct="1"/>
              <a:t>17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5" y="4343703"/>
            <a:ext cx="5027414" cy="4115405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FC33C67-3A26-4B4C-A1F6-16771664FCBA}" type="slidenum">
              <a:rPr lang="en-US" sz="1300" b="0">
                <a:latin typeface="Times New Roman" charset="0"/>
              </a:rPr>
              <a:pPr eaLnBrk="1" hangingPunct="1"/>
              <a:t>18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5" y="4343703"/>
            <a:ext cx="5027414" cy="4115405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CB871EB-5C4B-044D-B449-4650714033A5}" type="slidenum">
              <a:rPr lang="en-US" sz="1300" b="0">
                <a:latin typeface="Times New Roman" charset="0"/>
              </a:rPr>
              <a:pPr eaLnBrk="1" hangingPunct="1"/>
              <a:t>19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5" y="4343703"/>
            <a:ext cx="5027414" cy="4115405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z="240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D541-2A60-FE47-9A8E-C964FA582E48}" type="datetime1">
              <a:rPr lang="en-GB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9DB7-ACC2-CC4C-A272-B77A1F4F6910}" type="datetime1">
              <a:rPr lang="en-GB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5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CB331-355C-E54B-AEAB-365E74A035D7}" type="datetime1">
              <a:rPr lang="en-GB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8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DE5-B11F-7341-8F2A-5BB785D44617}" type="datetime1">
              <a:rPr lang="en-GB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5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370E-55D1-5E4E-A4AE-F389D65CB217}" type="datetime1">
              <a:rPr lang="en-GB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2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D7B3-7F40-7442-86A8-EF5D991FB15B}" type="datetime1">
              <a:rPr lang="en-GB" smtClean="0"/>
              <a:t>20/02/2014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9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340C2-8FAC-C74E-A515-FE484EF48075}" type="datetime1">
              <a:rPr lang="en-GB" smtClean="0"/>
              <a:t>20/02/2014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5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DD54-AC42-AE49-BB96-654408DC0E53}" type="datetime1">
              <a:rPr lang="en-GB" smtClean="0"/>
              <a:t>20/02/2014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0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C8B4-29B2-0841-A14C-D50D14C4AD50}" type="datetime1">
              <a:rPr lang="en-GB" smtClean="0"/>
              <a:t>20/02/2014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2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807DB-2D72-B94A-AEB3-723A2D3143C7}" type="datetime1">
              <a:rPr lang="en-GB" smtClean="0"/>
              <a:t>20/02/2014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3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FEDC-B77C-EC42-8D0E-F8B8A95EBA3A}" type="datetime1">
              <a:rPr lang="en-GB" smtClean="0"/>
              <a:t>20/02/2014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4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5B8B8-1004-F243-963A-4F6DEBDAD23C}" type="datetime1">
              <a:rPr lang="en-GB" smtClean="0"/>
              <a:t>20/02/2014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EA6FD-CDA5-FB4D-8E0E-A2218FA08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0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ndrew.moore@cl.cam.ac.u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2589" y="493714"/>
            <a:ext cx="8399463" cy="58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US" sz="4000" dirty="0" smtClean="0">
                <a:latin typeface="Calibri"/>
              </a:rPr>
              <a:t>Computer Networking</a:t>
            </a:r>
            <a:endParaRPr lang="en-US" sz="4000" dirty="0">
              <a:latin typeface="Calibri"/>
            </a:endParaRP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>
                <a:latin typeface="Calibri"/>
              </a:rPr>
              <a:t>Lent Term M/W/F </a:t>
            </a:r>
            <a:r>
              <a:rPr lang="en-US" sz="4000" dirty="0" smtClean="0">
                <a:latin typeface="Calibri"/>
              </a:rPr>
              <a:t>11-midday</a:t>
            </a:r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>
                <a:latin typeface="Calibri"/>
              </a:rPr>
              <a:t>LT1 in Gates </a:t>
            </a:r>
            <a:r>
              <a:rPr lang="en-US" sz="4000" dirty="0" smtClean="0">
                <a:latin typeface="Calibri"/>
              </a:rPr>
              <a:t>Building</a:t>
            </a:r>
          </a:p>
          <a:p>
            <a:pPr algn="ctr" eaLnBrk="0" hangingPunct="0"/>
            <a:endParaRPr lang="en-US" sz="4000" dirty="0">
              <a:latin typeface="Calibri"/>
            </a:endParaRPr>
          </a:p>
          <a:p>
            <a:pPr algn="ctr" eaLnBrk="0" hangingPunct="0"/>
            <a:r>
              <a:rPr lang="en-US" sz="4000" dirty="0" smtClean="0">
                <a:latin typeface="Calibri"/>
              </a:rPr>
              <a:t>Slide Set 4</a:t>
            </a:r>
          </a:p>
          <a:p>
            <a:pPr algn="ctr" eaLnBrk="0" hangingPunct="0"/>
            <a:endParaRPr lang="en-US" sz="1800" dirty="0">
              <a:latin typeface="Calibri"/>
            </a:endParaRPr>
          </a:p>
          <a:p>
            <a:pPr algn="ctr" eaLnBrk="0" hangingPunct="0"/>
            <a:r>
              <a:rPr lang="en-US" sz="3600" dirty="0" smtClean="0">
                <a:latin typeface="Calibri"/>
              </a:rPr>
              <a:t>Andrew </a:t>
            </a:r>
            <a:r>
              <a:rPr lang="en-US" sz="3600" dirty="0">
                <a:latin typeface="Calibri"/>
              </a:rPr>
              <a:t>W. Moore</a:t>
            </a:r>
            <a:endParaRPr lang="en-US" sz="2000" dirty="0">
              <a:latin typeface="Calibri"/>
            </a:endParaRPr>
          </a:p>
          <a:p>
            <a:pPr algn="ctr" eaLnBrk="0" hangingPunct="0"/>
            <a:r>
              <a:rPr lang="en-US" dirty="0">
                <a:latin typeface="Calibri"/>
                <a:hlinkClick r:id="rId3"/>
              </a:rPr>
              <a:t>andrew.moore@</a:t>
            </a:r>
            <a:r>
              <a:rPr lang="en-US" dirty="0" smtClean="0">
                <a:latin typeface="Calibri"/>
                <a:hlinkClick r:id="rId3"/>
              </a:rPr>
              <a:t>cl.cam.ac.uk</a:t>
            </a:r>
            <a:endParaRPr lang="en-US" dirty="0" smtClean="0">
              <a:latin typeface="Calibri"/>
            </a:endParaRPr>
          </a:p>
          <a:p>
            <a:pPr algn="ctr" eaLnBrk="0" hangingPunct="0"/>
            <a:r>
              <a:rPr lang="en-US" smtClean="0">
                <a:latin typeface="Calibri"/>
              </a:rPr>
              <a:t>February 2014</a:t>
            </a:r>
            <a:endParaRPr lang="en-US" dirty="0">
              <a:latin typeface="Calibri"/>
            </a:endParaRPr>
          </a:p>
          <a:p>
            <a:pPr algn="ctr" eaLnBrk="0" hangingPunct="0"/>
            <a:endParaRPr lang="en-US" dirty="0" smtClean="0">
              <a:latin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8BE7-28D6-6A44-825C-169A4C1A9E1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27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Transport Layer</a:t>
            </a:r>
            <a:endParaRPr lang="en-US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5338"/>
            <a:ext cx="8534400" cy="4411662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Communication between application processes</a:t>
            </a:r>
          </a:p>
          <a:p>
            <a:r>
              <a:rPr lang="en-US" dirty="0" smtClean="0"/>
              <a:t>Provide common end-to-end services for app layer </a:t>
            </a:r>
            <a:r>
              <a:rPr lang="en-US" dirty="0" smtClean="0">
                <a:solidFill>
                  <a:srgbClr val="000090"/>
                </a:solidFill>
              </a:rPr>
              <a:t>[optional]</a:t>
            </a:r>
          </a:p>
          <a:p>
            <a:pPr lvl="1"/>
            <a:r>
              <a:rPr lang="en-US" dirty="0" smtClean="0"/>
              <a:t>Reliable, in-order data delivery</a:t>
            </a:r>
          </a:p>
          <a:p>
            <a:pPr lvl="1"/>
            <a:r>
              <a:rPr lang="en-US" dirty="0" smtClean="0"/>
              <a:t>Paced data delivery: flow and congestion-control</a:t>
            </a:r>
          </a:p>
          <a:p>
            <a:pPr lvl="2"/>
            <a:r>
              <a:rPr lang="en-US" dirty="0" smtClean="0"/>
              <a:t>too fast may overwhelm the network</a:t>
            </a:r>
          </a:p>
          <a:p>
            <a:pPr lvl="2"/>
            <a:r>
              <a:rPr lang="en-US" dirty="0" smtClean="0"/>
              <a:t>too slow is not efficient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10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894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Transport Layer</a:t>
            </a:r>
            <a:endParaRPr lang="en-US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5338"/>
            <a:ext cx="8686800" cy="4411662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Communication between processes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Provide common end-to-end services for app layer [optional]</a:t>
            </a:r>
          </a:p>
          <a:p>
            <a:r>
              <a:rPr lang="en-US" dirty="0" smtClean="0"/>
              <a:t>TCP and UDP are the common transport protocols</a:t>
            </a:r>
          </a:p>
          <a:p>
            <a:pPr lvl="1"/>
            <a:r>
              <a:rPr lang="en-US" dirty="0" smtClean="0"/>
              <a:t>also SCTP, MTCP, SST, RDP, DCCP, …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11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867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Transport Layer</a:t>
            </a:r>
            <a:endParaRPr lang="en-US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5338"/>
            <a:ext cx="8686800" cy="4411662"/>
          </a:xfrm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Communication between processes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Provide common end-to-end services for app layer [optional]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TCP and UDP are the common transport protocols</a:t>
            </a:r>
          </a:p>
          <a:p>
            <a:r>
              <a:rPr lang="en-US" dirty="0" smtClean="0"/>
              <a:t>UDP is a minimalist, no-frills transport protocol</a:t>
            </a:r>
          </a:p>
          <a:p>
            <a:pPr lvl="1"/>
            <a:r>
              <a:rPr lang="en-US" dirty="0" smtClean="0"/>
              <a:t>only provides mux/</a:t>
            </a:r>
            <a:r>
              <a:rPr lang="en-US" dirty="0" err="1" smtClean="0"/>
              <a:t>demux</a:t>
            </a:r>
            <a:r>
              <a:rPr lang="en-US" dirty="0" smtClean="0"/>
              <a:t> capabilities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12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995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Transport Layer</a:t>
            </a:r>
            <a:endParaRPr lang="en-US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5338"/>
            <a:ext cx="8686800" cy="44116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Communication between processes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Provide common end-to-end services for app layer [optional]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TCP and UDP are the common transport protocols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UDP is a minimalist, no-frills transport protocol</a:t>
            </a:r>
          </a:p>
          <a:p>
            <a:r>
              <a:rPr lang="en-US" dirty="0" smtClean="0"/>
              <a:t>TCP is the </a:t>
            </a:r>
            <a:r>
              <a:rPr lang="en-US" i="1" dirty="0" err="1" smtClean="0"/>
              <a:t>totus</a:t>
            </a:r>
            <a:r>
              <a:rPr lang="en-US" i="1" dirty="0" smtClean="0"/>
              <a:t> </a:t>
            </a:r>
            <a:r>
              <a:rPr lang="en-US" i="1" dirty="0" err="1" smtClean="0"/>
              <a:t>porcus</a:t>
            </a:r>
            <a:r>
              <a:rPr lang="en-US" i="1" dirty="0" smtClean="0"/>
              <a:t> </a:t>
            </a:r>
            <a:r>
              <a:rPr lang="en-US" dirty="0" smtClean="0"/>
              <a:t>protocol</a:t>
            </a:r>
          </a:p>
          <a:p>
            <a:pPr lvl="1"/>
            <a:r>
              <a:rPr lang="en-US" dirty="0" smtClean="0"/>
              <a:t>offers apps a reliable, in-order, byte-stream abstraction</a:t>
            </a:r>
          </a:p>
          <a:p>
            <a:pPr lvl="1"/>
            <a:r>
              <a:rPr lang="en-US" dirty="0" smtClean="0"/>
              <a:t>with congestion control </a:t>
            </a:r>
          </a:p>
          <a:p>
            <a:pPr lvl="1"/>
            <a:r>
              <a:rPr lang="en-US" dirty="0" smtClean="0"/>
              <a:t>but </a:t>
            </a:r>
            <a:r>
              <a:rPr lang="en-US" b="1" dirty="0" smtClean="0"/>
              <a:t>no</a:t>
            </a:r>
            <a:r>
              <a:rPr lang="en-US" dirty="0" smtClean="0"/>
              <a:t> performance </a:t>
            </a:r>
            <a:r>
              <a:rPr lang="en-US" dirty="0"/>
              <a:t>(delay</a:t>
            </a:r>
            <a:r>
              <a:rPr lang="en-US" dirty="0" smtClean="0"/>
              <a:t>, bandwidth, ...) guarantees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13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2023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Transport Layer</a:t>
            </a:r>
            <a:endParaRPr lang="en-US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5338"/>
            <a:ext cx="8686800" cy="4411662"/>
          </a:xfrm>
        </p:spPr>
        <p:txBody>
          <a:bodyPr/>
          <a:lstStyle/>
          <a:p>
            <a:r>
              <a:rPr lang="en-US" dirty="0" smtClean="0"/>
              <a:t>Communication between processes</a:t>
            </a:r>
          </a:p>
          <a:p>
            <a:pPr lvl="1"/>
            <a:r>
              <a:rPr lang="en-US" dirty="0" smtClean="0"/>
              <a:t>mux/</a:t>
            </a:r>
            <a:r>
              <a:rPr lang="en-US" dirty="0" err="1" smtClean="0"/>
              <a:t>demux</a:t>
            </a:r>
            <a:r>
              <a:rPr lang="en-US" dirty="0" smtClean="0"/>
              <a:t> from and to application processes</a:t>
            </a:r>
          </a:p>
          <a:p>
            <a:pPr lvl="1"/>
            <a:r>
              <a:rPr lang="en-US" dirty="0" smtClean="0"/>
              <a:t>implemented using ports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14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2481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06362"/>
            <a:ext cx="8991600" cy="1173162"/>
          </a:xfrm>
        </p:spPr>
        <p:txBody>
          <a:bodyPr/>
          <a:lstStyle/>
          <a:p>
            <a:r>
              <a:rPr lang="en-US" dirty="0" smtClean="0"/>
              <a:t>Context: Applications and Sockets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1"/>
            <a:ext cx="8534400" cy="5181600"/>
          </a:xfrm>
        </p:spPr>
        <p:txBody>
          <a:bodyPr/>
          <a:lstStyle/>
          <a:p>
            <a:r>
              <a:rPr lang="en-US" sz="2400" dirty="0" smtClean="0"/>
              <a:t>Socket: software abstraction by which an application process exchanges network messages with the (transport layer in the) operating system </a:t>
            </a:r>
          </a:p>
          <a:p>
            <a:pPr lvl="1"/>
            <a:r>
              <a:rPr lang="en-US" sz="2000" dirty="0" err="1" smtClean="0">
                <a:solidFill>
                  <a:srgbClr val="000090"/>
                </a:solidFill>
              </a:rPr>
              <a:t>socketID</a:t>
            </a:r>
            <a:r>
              <a:rPr lang="en-US" sz="2000" dirty="0" smtClean="0">
                <a:solidFill>
                  <a:srgbClr val="000090"/>
                </a:solidFill>
              </a:rPr>
              <a:t> = socket(…, </a:t>
            </a:r>
            <a:r>
              <a:rPr lang="en-US" sz="2000" dirty="0" err="1" smtClean="0">
                <a:solidFill>
                  <a:srgbClr val="000090"/>
                </a:solidFill>
              </a:rPr>
              <a:t>socket.TYPE</a:t>
            </a:r>
            <a:r>
              <a:rPr lang="en-US" sz="2000" dirty="0" smtClean="0">
                <a:solidFill>
                  <a:srgbClr val="000090"/>
                </a:solidFill>
              </a:rPr>
              <a:t>)</a:t>
            </a:r>
          </a:p>
          <a:p>
            <a:pPr lvl="1"/>
            <a:r>
              <a:rPr lang="en-US" sz="2000" dirty="0" err="1" smtClean="0">
                <a:solidFill>
                  <a:srgbClr val="000090"/>
                </a:solidFill>
              </a:rPr>
              <a:t>socketID.sendto</a:t>
            </a:r>
            <a:r>
              <a:rPr lang="en-US" sz="2000" dirty="0" smtClean="0">
                <a:solidFill>
                  <a:srgbClr val="000090"/>
                </a:solidFill>
              </a:rPr>
              <a:t>(message, …)  </a:t>
            </a:r>
          </a:p>
          <a:p>
            <a:pPr lvl="1"/>
            <a:r>
              <a:rPr lang="en-US" sz="2000" dirty="0" err="1" smtClean="0">
                <a:solidFill>
                  <a:srgbClr val="000090"/>
                </a:solidFill>
              </a:rPr>
              <a:t>socketID.recvfrom</a:t>
            </a:r>
            <a:r>
              <a:rPr lang="en-US" sz="2000" dirty="0" smtClean="0">
                <a:solidFill>
                  <a:srgbClr val="000090"/>
                </a:solidFill>
              </a:rPr>
              <a:t>(…)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400" dirty="0" smtClean="0"/>
              <a:t>Two important types of sockets</a:t>
            </a:r>
          </a:p>
          <a:p>
            <a:pPr lvl="1"/>
            <a:r>
              <a:rPr lang="en-US" sz="2000" dirty="0" smtClean="0">
                <a:solidFill>
                  <a:srgbClr val="000090"/>
                </a:solidFill>
              </a:rPr>
              <a:t>UDP socket: </a:t>
            </a:r>
            <a:r>
              <a:rPr lang="en-US" sz="2000" dirty="0">
                <a:solidFill>
                  <a:srgbClr val="000090"/>
                </a:solidFill>
              </a:rPr>
              <a:t>TYPE is SOCK_DGRAM </a:t>
            </a:r>
          </a:p>
          <a:p>
            <a:pPr lvl="1"/>
            <a:r>
              <a:rPr lang="en-US" sz="2000" dirty="0" smtClean="0">
                <a:solidFill>
                  <a:srgbClr val="000090"/>
                </a:solidFill>
                <a:sym typeface="Wingdings"/>
              </a:rPr>
              <a:t>TCP socket: </a:t>
            </a:r>
            <a:r>
              <a:rPr lang="en-US" sz="2000" dirty="0">
                <a:solidFill>
                  <a:srgbClr val="000090"/>
                </a:solidFill>
                <a:sym typeface="Wingdings"/>
              </a:rPr>
              <a:t>TYPE is </a:t>
            </a:r>
            <a:r>
              <a:rPr lang="en-US" sz="2000" dirty="0" smtClean="0">
                <a:solidFill>
                  <a:srgbClr val="000090"/>
                </a:solidFill>
                <a:sym typeface="Wingdings"/>
              </a:rPr>
              <a:t>SOCK_STREAM</a:t>
            </a:r>
          </a:p>
          <a:p>
            <a:pPr lvl="1"/>
            <a:endParaRPr lang="en-US" sz="2000" dirty="0">
              <a:solidFill>
                <a:srgbClr val="000090"/>
              </a:solidFill>
            </a:endParaRPr>
          </a:p>
          <a:p>
            <a:pPr lvl="1"/>
            <a:endParaRPr lang="en-US" sz="2000" dirty="0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15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800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Ports</a:t>
            </a:r>
          </a:p>
        </p:txBody>
      </p:sp>
      <p:sp>
        <p:nvSpPr>
          <p:cNvPr id="110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9154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Problem: deciding </a:t>
            </a:r>
            <a:r>
              <a:rPr lang="en-US" sz="2400" dirty="0"/>
              <a:t>which </a:t>
            </a:r>
            <a:r>
              <a:rPr lang="en-US" sz="2400" dirty="0" smtClean="0"/>
              <a:t>app (socket) gets </a:t>
            </a:r>
            <a:r>
              <a:rPr lang="en-US" sz="2400" dirty="0"/>
              <a:t>which </a:t>
            </a:r>
            <a:r>
              <a:rPr lang="en-US" sz="2400" dirty="0" smtClean="0"/>
              <a:t>packets</a:t>
            </a:r>
          </a:p>
          <a:p>
            <a:endParaRPr lang="en-US" sz="2400" dirty="0"/>
          </a:p>
          <a:p>
            <a:pPr marL="342900" lvl="1" indent="-342900">
              <a:buClr>
                <a:schemeClr val="tx2"/>
              </a:buClr>
            </a:pPr>
            <a:r>
              <a:rPr lang="en-US" sz="2400" dirty="0"/>
              <a:t>Solution: </a:t>
            </a:r>
            <a:r>
              <a:rPr lang="en-US" b="1" i="1" dirty="0">
                <a:solidFill>
                  <a:srgbClr val="FF0000"/>
                </a:solidFill>
              </a:rPr>
              <a:t>port</a:t>
            </a:r>
            <a:r>
              <a:rPr lang="en-US" dirty="0"/>
              <a:t> </a:t>
            </a:r>
            <a:r>
              <a:rPr lang="en-US" dirty="0" smtClean="0"/>
              <a:t>as a transport </a:t>
            </a:r>
            <a:r>
              <a:rPr lang="en-US" dirty="0"/>
              <a:t>layer </a:t>
            </a:r>
            <a:r>
              <a:rPr lang="en-US" dirty="0" smtClean="0"/>
              <a:t>identifier</a:t>
            </a:r>
          </a:p>
          <a:p>
            <a:pPr marL="638175" lvl="2" indent="-342900">
              <a:buClr>
                <a:schemeClr val="tx2"/>
              </a:buClr>
            </a:pPr>
            <a:r>
              <a:rPr lang="en-US" sz="2000" dirty="0" smtClean="0"/>
              <a:t>16 bit identifier </a:t>
            </a:r>
          </a:p>
          <a:p>
            <a:pPr lvl="1"/>
            <a:r>
              <a:rPr lang="en-US" sz="2000" dirty="0" smtClean="0"/>
              <a:t>OS stores mapping between sockets and </a:t>
            </a:r>
            <a:r>
              <a:rPr lang="en-US" sz="2000" i="1" dirty="0" smtClean="0">
                <a:solidFill>
                  <a:srgbClr val="FF0000"/>
                </a:solidFill>
              </a:rPr>
              <a:t>ports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packet carries a source and destination port number in its</a:t>
            </a:r>
            <a:br>
              <a:rPr lang="en-US" sz="2000" dirty="0"/>
            </a:br>
            <a:r>
              <a:rPr lang="en-US" sz="2000" dirty="0"/>
              <a:t>transport layer header 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pPr lvl="1"/>
            <a:endParaRPr lang="en-US" sz="2000" i="1" dirty="0">
              <a:solidFill>
                <a:srgbClr val="FF0000"/>
              </a:solidFill>
            </a:endParaRPr>
          </a:p>
          <a:p>
            <a:r>
              <a:rPr lang="en-US" sz="2400" dirty="0" smtClean="0"/>
              <a:t>For UDP ports </a:t>
            </a:r>
            <a:r>
              <a:rPr lang="en-US" sz="2000" dirty="0" smtClean="0"/>
              <a:t>(SOCK_DGRAM)</a:t>
            </a:r>
          </a:p>
          <a:p>
            <a:pPr lvl="1"/>
            <a:r>
              <a:rPr lang="en-US" sz="2000" dirty="0" smtClean="0"/>
              <a:t>OS stores (local port, local IP address) </a:t>
            </a:r>
            <a:r>
              <a:rPr lang="en-US" sz="2000" dirty="0" smtClean="0">
                <a:sym typeface="Wingdings"/>
              </a:rPr>
              <a:t> socket</a:t>
            </a:r>
            <a:br>
              <a:rPr lang="en-US" sz="2000" dirty="0" smtClean="0">
                <a:sym typeface="Wingdings"/>
              </a:rPr>
            </a:br>
            <a:endParaRPr lang="en-US" sz="2000" dirty="0" smtClean="0">
              <a:sym typeface="Wingdings"/>
            </a:endParaRPr>
          </a:p>
          <a:p>
            <a:r>
              <a:rPr lang="en-US" sz="2400" dirty="0" smtClean="0"/>
              <a:t>For TCP ports </a:t>
            </a:r>
            <a:r>
              <a:rPr lang="en-US" sz="2000" dirty="0" smtClean="0"/>
              <a:t>(SOCK_STREAM)</a:t>
            </a:r>
          </a:p>
          <a:p>
            <a:pPr lvl="1"/>
            <a:r>
              <a:rPr lang="en-US" sz="2000" dirty="0" smtClean="0"/>
              <a:t>OS stores </a:t>
            </a:r>
            <a:r>
              <a:rPr lang="en-US" sz="2000" dirty="0" smtClean="0">
                <a:sym typeface="Wingdings"/>
              </a:rPr>
              <a:t>(local port, local IP, remote port, remote IP)  socket</a:t>
            </a:r>
            <a:endParaRPr lang="en-US" sz="2000" dirty="0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16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3878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89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5" name="Rectangle 2"/>
          <p:cNvSpPr>
            <a:spLocks noChangeArrowheads="1"/>
          </p:cNvSpPr>
          <p:nvPr/>
        </p:nvSpPr>
        <p:spPr bwMode="auto">
          <a:xfrm>
            <a:off x="1446214" y="482601"/>
            <a:ext cx="6007100" cy="3311525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2386" name="Rectangle 3"/>
          <p:cNvSpPr>
            <a:spLocks noChangeArrowheads="1"/>
          </p:cNvSpPr>
          <p:nvPr/>
        </p:nvSpPr>
        <p:spPr bwMode="auto">
          <a:xfrm>
            <a:off x="1447800" y="3784600"/>
            <a:ext cx="6002339" cy="635000"/>
          </a:xfrm>
          <a:prstGeom prst="rect">
            <a:avLst/>
          </a:prstGeom>
          <a:solidFill>
            <a:schemeClr val="accent1">
              <a:alpha val="59999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2387" name="Rectangle 4"/>
          <p:cNvSpPr>
            <a:spLocks noChangeArrowheads="1"/>
          </p:cNvSpPr>
          <p:nvPr/>
        </p:nvSpPr>
        <p:spPr bwMode="auto">
          <a:xfrm>
            <a:off x="3154363" y="62103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388" name="Line 6"/>
          <p:cNvSpPr>
            <a:spLocks noChangeShapeType="1"/>
          </p:cNvSpPr>
          <p:nvPr/>
        </p:nvSpPr>
        <p:spPr bwMode="auto">
          <a:xfrm flipV="1">
            <a:off x="1504950" y="1211264"/>
            <a:ext cx="5949951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389" name="Line 7"/>
          <p:cNvSpPr>
            <a:spLocks noChangeShapeType="1"/>
          </p:cNvSpPr>
          <p:nvPr/>
        </p:nvSpPr>
        <p:spPr bwMode="auto">
          <a:xfrm>
            <a:off x="1517652" y="1912939"/>
            <a:ext cx="5954713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390" name="Line 8"/>
          <p:cNvSpPr>
            <a:spLocks noChangeShapeType="1"/>
          </p:cNvSpPr>
          <p:nvPr/>
        </p:nvSpPr>
        <p:spPr bwMode="auto">
          <a:xfrm>
            <a:off x="1517651" y="2560639"/>
            <a:ext cx="595630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391" name="Line 9"/>
          <p:cNvSpPr>
            <a:spLocks noChangeShapeType="1"/>
          </p:cNvSpPr>
          <p:nvPr/>
        </p:nvSpPr>
        <p:spPr bwMode="auto">
          <a:xfrm>
            <a:off x="4411664" y="508000"/>
            <a:ext cx="1587" cy="20272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392" name="Line 10"/>
          <p:cNvSpPr>
            <a:spLocks noChangeShapeType="1"/>
          </p:cNvSpPr>
          <p:nvPr/>
        </p:nvSpPr>
        <p:spPr bwMode="auto">
          <a:xfrm>
            <a:off x="2938464" y="5429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393" name="Line 11"/>
          <p:cNvSpPr>
            <a:spLocks noChangeShapeType="1"/>
          </p:cNvSpPr>
          <p:nvPr/>
        </p:nvSpPr>
        <p:spPr bwMode="auto">
          <a:xfrm>
            <a:off x="2214564" y="5429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394" name="Rectangle 12"/>
          <p:cNvSpPr>
            <a:spLocks noChangeArrowheads="1"/>
          </p:cNvSpPr>
          <p:nvPr/>
        </p:nvSpPr>
        <p:spPr bwMode="auto">
          <a:xfrm>
            <a:off x="1438744" y="592138"/>
            <a:ext cx="79440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Version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2395" name="Rectangle 13"/>
          <p:cNvSpPr>
            <a:spLocks noChangeArrowheads="1"/>
          </p:cNvSpPr>
          <p:nvPr/>
        </p:nvSpPr>
        <p:spPr bwMode="auto">
          <a:xfrm>
            <a:off x="2196540" y="514351"/>
            <a:ext cx="772648" cy="73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4-bit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Header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Length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2396" name="Rectangle 14"/>
          <p:cNvSpPr>
            <a:spLocks noChangeArrowheads="1"/>
          </p:cNvSpPr>
          <p:nvPr/>
        </p:nvSpPr>
        <p:spPr bwMode="auto">
          <a:xfrm>
            <a:off x="2949127" y="514351"/>
            <a:ext cx="1420124" cy="73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Type of Service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(TOS)</a:t>
            </a:r>
          </a:p>
        </p:txBody>
      </p:sp>
      <p:sp>
        <p:nvSpPr>
          <p:cNvPr id="272397" name="Rectangle 15"/>
          <p:cNvSpPr>
            <a:spLocks noChangeArrowheads="1"/>
          </p:cNvSpPr>
          <p:nvPr/>
        </p:nvSpPr>
        <p:spPr bwMode="auto">
          <a:xfrm>
            <a:off x="4572001" y="685801"/>
            <a:ext cx="257412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16-bit Total Length (Bytes)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2398" name="Rectangle 16"/>
          <p:cNvSpPr>
            <a:spLocks noChangeArrowheads="1"/>
          </p:cNvSpPr>
          <p:nvPr/>
        </p:nvSpPr>
        <p:spPr bwMode="auto">
          <a:xfrm>
            <a:off x="2124075" y="1416051"/>
            <a:ext cx="190507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16-bit Identification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2399" name="Line 17"/>
          <p:cNvSpPr>
            <a:spLocks noChangeShapeType="1"/>
          </p:cNvSpPr>
          <p:nvPr/>
        </p:nvSpPr>
        <p:spPr bwMode="auto">
          <a:xfrm>
            <a:off x="5072064" y="12414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400" name="Rectangle 18"/>
          <p:cNvSpPr>
            <a:spLocks noChangeArrowheads="1"/>
          </p:cNvSpPr>
          <p:nvPr/>
        </p:nvSpPr>
        <p:spPr bwMode="auto">
          <a:xfrm>
            <a:off x="4433361" y="1301751"/>
            <a:ext cx="621766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3-bit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Flags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2401" name="Rectangle 19"/>
          <p:cNvSpPr>
            <a:spLocks noChangeArrowheads="1"/>
          </p:cNvSpPr>
          <p:nvPr/>
        </p:nvSpPr>
        <p:spPr bwMode="auto">
          <a:xfrm>
            <a:off x="5132388" y="1433514"/>
            <a:ext cx="2231682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13-bit Fragment Offset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2402" name="Line 20"/>
          <p:cNvSpPr>
            <a:spLocks noChangeShapeType="1"/>
          </p:cNvSpPr>
          <p:nvPr/>
        </p:nvSpPr>
        <p:spPr bwMode="auto">
          <a:xfrm>
            <a:off x="3001964" y="1939926"/>
            <a:ext cx="1587" cy="6016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403" name="Rectangle 21"/>
          <p:cNvSpPr>
            <a:spLocks noChangeArrowheads="1"/>
          </p:cNvSpPr>
          <p:nvPr/>
        </p:nvSpPr>
        <p:spPr bwMode="auto">
          <a:xfrm>
            <a:off x="1663422" y="1974850"/>
            <a:ext cx="1170544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8-bit Time to 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Live (TTL)</a:t>
            </a:r>
          </a:p>
        </p:txBody>
      </p:sp>
      <p:sp>
        <p:nvSpPr>
          <p:cNvPr id="272404" name="Rectangle 22"/>
          <p:cNvSpPr>
            <a:spLocks noChangeArrowheads="1"/>
          </p:cNvSpPr>
          <p:nvPr/>
        </p:nvSpPr>
        <p:spPr bwMode="auto">
          <a:xfrm>
            <a:off x="2979738" y="2071689"/>
            <a:ext cx="139160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8-bit Protocol</a:t>
            </a:r>
            <a:endParaRPr lang="en-US" sz="1400" b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2405" name="Rectangle 23"/>
          <p:cNvSpPr>
            <a:spLocks noChangeArrowheads="1"/>
          </p:cNvSpPr>
          <p:nvPr/>
        </p:nvSpPr>
        <p:spPr bwMode="auto">
          <a:xfrm>
            <a:off x="4689477" y="2089151"/>
            <a:ext cx="2452195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16-bit Header Checksum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2406" name="Line 24"/>
          <p:cNvSpPr>
            <a:spLocks noChangeShapeType="1"/>
          </p:cNvSpPr>
          <p:nvPr/>
        </p:nvSpPr>
        <p:spPr bwMode="auto">
          <a:xfrm>
            <a:off x="1504951" y="3208339"/>
            <a:ext cx="5967413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2407" name="Rectangle 25"/>
          <p:cNvSpPr>
            <a:spLocks noChangeArrowheads="1"/>
          </p:cNvSpPr>
          <p:nvPr/>
        </p:nvSpPr>
        <p:spPr bwMode="auto">
          <a:xfrm>
            <a:off x="3181350" y="2732089"/>
            <a:ext cx="244868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32-bit Source IP Address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2408" name="Rectangle 26"/>
          <p:cNvSpPr>
            <a:spLocks noChangeArrowheads="1"/>
          </p:cNvSpPr>
          <p:nvPr/>
        </p:nvSpPr>
        <p:spPr bwMode="auto">
          <a:xfrm>
            <a:off x="3011489" y="3357564"/>
            <a:ext cx="282509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32-bit Destination IP Address</a:t>
            </a:r>
            <a:endParaRPr lang="en-US" sz="1400" b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2409" name="Rectangle 27"/>
          <p:cNvSpPr>
            <a:spLocks noChangeArrowheads="1"/>
          </p:cNvSpPr>
          <p:nvPr/>
        </p:nvSpPr>
        <p:spPr bwMode="auto">
          <a:xfrm>
            <a:off x="3762377" y="4038601"/>
            <a:ext cx="1573949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Options (if any)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2410" name="Rectangle 29"/>
          <p:cNvSpPr>
            <a:spLocks noChangeArrowheads="1"/>
          </p:cNvSpPr>
          <p:nvPr/>
        </p:nvSpPr>
        <p:spPr bwMode="auto">
          <a:xfrm>
            <a:off x="1435100" y="4430714"/>
            <a:ext cx="6002339" cy="2122487"/>
          </a:xfrm>
          <a:prstGeom prst="rect">
            <a:avLst/>
          </a:prstGeom>
          <a:solidFill>
            <a:srgbClr val="FF66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2411" name="Rectangle 30"/>
          <p:cNvSpPr>
            <a:spLocks noChangeArrowheads="1"/>
          </p:cNvSpPr>
          <p:nvPr/>
        </p:nvSpPr>
        <p:spPr bwMode="auto">
          <a:xfrm>
            <a:off x="3908426" y="5310189"/>
            <a:ext cx="129497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IP Payload</a:t>
            </a:r>
            <a:endParaRPr lang="en-US" sz="1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17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29367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3" name="Rectangle 2"/>
          <p:cNvSpPr>
            <a:spLocks noChangeArrowheads="1"/>
          </p:cNvSpPr>
          <p:nvPr/>
        </p:nvSpPr>
        <p:spPr bwMode="auto">
          <a:xfrm>
            <a:off x="1446214" y="482601"/>
            <a:ext cx="6007100" cy="3311525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4434" name="Rectangle 3"/>
          <p:cNvSpPr>
            <a:spLocks noChangeArrowheads="1"/>
          </p:cNvSpPr>
          <p:nvPr/>
        </p:nvSpPr>
        <p:spPr bwMode="auto">
          <a:xfrm>
            <a:off x="3154363" y="62103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35" name="Rectangle 4"/>
          <p:cNvSpPr>
            <a:spLocks noChangeArrowheads="1"/>
          </p:cNvSpPr>
          <p:nvPr/>
        </p:nvSpPr>
        <p:spPr bwMode="auto">
          <a:xfrm>
            <a:off x="1449389" y="3810000"/>
            <a:ext cx="6002337" cy="2667000"/>
          </a:xfrm>
          <a:prstGeom prst="rect">
            <a:avLst/>
          </a:prstGeom>
          <a:solidFill>
            <a:srgbClr val="FF66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4436" name="Line 5"/>
          <p:cNvSpPr>
            <a:spLocks noChangeShapeType="1"/>
          </p:cNvSpPr>
          <p:nvPr/>
        </p:nvSpPr>
        <p:spPr bwMode="auto">
          <a:xfrm flipV="1">
            <a:off x="1504950" y="1211264"/>
            <a:ext cx="5949951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37" name="Line 6"/>
          <p:cNvSpPr>
            <a:spLocks noChangeShapeType="1"/>
          </p:cNvSpPr>
          <p:nvPr/>
        </p:nvSpPr>
        <p:spPr bwMode="auto">
          <a:xfrm>
            <a:off x="1517652" y="1912939"/>
            <a:ext cx="5954713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38" name="Line 7"/>
          <p:cNvSpPr>
            <a:spLocks noChangeShapeType="1"/>
          </p:cNvSpPr>
          <p:nvPr/>
        </p:nvSpPr>
        <p:spPr bwMode="auto">
          <a:xfrm>
            <a:off x="1517651" y="2560639"/>
            <a:ext cx="595630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39" name="Line 8"/>
          <p:cNvSpPr>
            <a:spLocks noChangeShapeType="1"/>
          </p:cNvSpPr>
          <p:nvPr/>
        </p:nvSpPr>
        <p:spPr bwMode="auto">
          <a:xfrm>
            <a:off x="4411664" y="508000"/>
            <a:ext cx="1587" cy="20272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0" name="Line 9"/>
          <p:cNvSpPr>
            <a:spLocks noChangeShapeType="1"/>
          </p:cNvSpPr>
          <p:nvPr/>
        </p:nvSpPr>
        <p:spPr bwMode="auto">
          <a:xfrm>
            <a:off x="2938464" y="5429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1" name="Line 10"/>
          <p:cNvSpPr>
            <a:spLocks noChangeShapeType="1"/>
          </p:cNvSpPr>
          <p:nvPr/>
        </p:nvSpPr>
        <p:spPr bwMode="auto">
          <a:xfrm>
            <a:off x="2214564" y="5429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2" name="Rectangle 11"/>
          <p:cNvSpPr>
            <a:spLocks noChangeArrowheads="1"/>
          </p:cNvSpPr>
          <p:nvPr/>
        </p:nvSpPr>
        <p:spPr bwMode="auto">
          <a:xfrm>
            <a:off x="1647899" y="563564"/>
            <a:ext cx="38244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Arial" charset="0"/>
              </a:rPr>
              <a:t>4</a:t>
            </a:r>
            <a:endParaRPr lang="en-US" sz="2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4443" name="Rectangle 12"/>
          <p:cNvSpPr>
            <a:spLocks noChangeArrowheads="1"/>
          </p:cNvSpPr>
          <p:nvPr/>
        </p:nvSpPr>
        <p:spPr bwMode="auto">
          <a:xfrm>
            <a:off x="2395539" y="561976"/>
            <a:ext cx="37941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74444" name="Rectangle 13"/>
          <p:cNvSpPr>
            <a:spLocks noChangeArrowheads="1"/>
          </p:cNvSpPr>
          <p:nvPr/>
        </p:nvSpPr>
        <p:spPr bwMode="auto">
          <a:xfrm>
            <a:off x="2949127" y="514351"/>
            <a:ext cx="1420124" cy="73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Type of Service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(TOS)</a:t>
            </a:r>
          </a:p>
        </p:txBody>
      </p:sp>
      <p:sp>
        <p:nvSpPr>
          <p:cNvPr id="274445" name="Rectangle 14"/>
          <p:cNvSpPr>
            <a:spLocks noChangeArrowheads="1"/>
          </p:cNvSpPr>
          <p:nvPr/>
        </p:nvSpPr>
        <p:spPr bwMode="auto">
          <a:xfrm>
            <a:off x="4572001" y="685801"/>
            <a:ext cx="257412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16-bit Total Length (Bytes)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4446" name="Rectangle 15"/>
          <p:cNvSpPr>
            <a:spLocks noChangeArrowheads="1"/>
          </p:cNvSpPr>
          <p:nvPr/>
        </p:nvSpPr>
        <p:spPr bwMode="auto">
          <a:xfrm>
            <a:off x="2124075" y="1416051"/>
            <a:ext cx="190507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16-bit Identification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4447" name="Line 16"/>
          <p:cNvSpPr>
            <a:spLocks noChangeShapeType="1"/>
          </p:cNvSpPr>
          <p:nvPr/>
        </p:nvSpPr>
        <p:spPr bwMode="auto">
          <a:xfrm>
            <a:off x="5072064" y="12414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48" name="Rectangle 17"/>
          <p:cNvSpPr>
            <a:spLocks noChangeArrowheads="1"/>
          </p:cNvSpPr>
          <p:nvPr/>
        </p:nvSpPr>
        <p:spPr bwMode="auto">
          <a:xfrm>
            <a:off x="4433361" y="1301751"/>
            <a:ext cx="621766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3-bit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Flags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4449" name="Rectangle 18"/>
          <p:cNvSpPr>
            <a:spLocks noChangeArrowheads="1"/>
          </p:cNvSpPr>
          <p:nvPr/>
        </p:nvSpPr>
        <p:spPr bwMode="auto">
          <a:xfrm>
            <a:off x="5132388" y="1433514"/>
            <a:ext cx="2231682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13-bit Fragment Offset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4450" name="Line 19"/>
          <p:cNvSpPr>
            <a:spLocks noChangeShapeType="1"/>
          </p:cNvSpPr>
          <p:nvPr/>
        </p:nvSpPr>
        <p:spPr bwMode="auto">
          <a:xfrm>
            <a:off x="3001964" y="1939926"/>
            <a:ext cx="1587" cy="6016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51" name="Rectangle 20"/>
          <p:cNvSpPr>
            <a:spLocks noChangeArrowheads="1"/>
          </p:cNvSpPr>
          <p:nvPr/>
        </p:nvSpPr>
        <p:spPr bwMode="auto">
          <a:xfrm>
            <a:off x="1663422" y="1974850"/>
            <a:ext cx="1170544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8-bit Time to 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Live (TTL)</a:t>
            </a:r>
          </a:p>
        </p:txBody>
      </p:sp>
      <p:sp>
        <p:nvSpPr>
          <p:cNvPr id="274452" name="Rectangle 21"/>
          <p:cNvSpPr>
            <a:spLocks noChangeArrowheads="1"/>
          </p:cNvSpPr>
          <p:nvPr/>
        </p:nvSpPr>
        <p:spPr bwMode="auto">
          <a:xfrm>
            <a:off x="2979738" y="2071689"/>
            <a:ext cx="139160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8-bit Protocol</a:t>
            </a:r>
            <a:endParaRPr lang="en-US" sz="1400" b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4453" name="Rectangle 22"/>
          <p:cNvSpPr>
            <a:spLocks noChangeArrowheads="1"/>
          </p:cNvSpPr>
          <p:nvPr/>
        </p:nvSpPr>
        <p:spPr bwMode="auto">
          <a:xfrm>
            <a:off x="4689477" y="2089151"/>
            <a:ext cx="2452195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16-bit Header Checksum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4454" name="Line 23"/>
          <p:cNvSpPr>
            <a:spLocks noChangeShapeType="1"/>
          </p:cNvSpPr>
          <p:nvPr/>
        </p:nvSpPr>
        <p:spPr bwMode="auto">
          <a:xfrm>
            <a:off x="1504951" y="3208339"/>
            <a:ext cx="5967413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4455" name="Rectangle 24"/>
          <p:cNvSpPr>
            <a:spLocks noChangeArrowheads="1"/>
          </p:cNvSpPr>
          <p:nvPr/>
        </p:nvSpPr>
        <p:spPr bwMode="auto">
          <a:xfrm>
            <a:off x="3181350" y="2732089"/>
            <a:ext cx="244868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32-bit Source IP Address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4456" name="Rectangle 25"/>
          <p:cNvSpPr>
            <a:spLocks noChangeArrowheads="1"/>
          </p:cNvSpPr>
          <p:nvPr/>
        </p:nvSpPr>
        <p:spPr bwMode="auto">
          <a:xfrm>
            <a:off x="3011489" y="3357564"/>
            <a:ext cx="282509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32-bit Destination IP Address</a:t>
            </a:r>
            <a:endParaRPr lang="en-US" sz="1400" b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4457" name="Rectangle 27"/>
          <p:cNvSpPr>
            <a:spLocks noChangeArrowheads="1"/>
          </p:cNvSpPr>
          <p:nvPr/>
        </p:nvSpPr>
        <p:spPr bwMode="auto">
          <a:xfrm>
            <a:off x="3921126" y="4962526"/>
            <a:ext cx="129497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IP Payload</a:t>
            </a:r>
            <a:endParaRPr lang="en-US" sz="1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18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0360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1" name="Rectangle 2"/>
          <p:cNvSpPr>
            <a:spLocks noChangeArrowheads="1"/>
          </p:cNvSpPr>
          <p:nvPr/>
        </p:nvSpPr>
        <p:spPr bwMode="auto">
          <a:xfrm>
            <a:off x="1419226" y="482601"/>
            <a:ext cx="6007100" cy="3311525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482" name="Rectangle 4"/>
          <p:cNvSpPr>
            <a:spLocks noChangeArrowheads="1"/>
          </p:cNvSpPr>
          <p:nvPr/>
        </p:nvSpPr>
        <p:spPr bwMode="auto">
          <a:xfrm>
            <a:off x="3154363" y="62103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3" name="Line 6"/>
          <p:cNvSpPr>
            <a:spLocks noChangeShapeType="1"/>
          </p:cNvSpPr>
          <p:nvPr/>
        </p:nvSpPr>
        <p:spPr bwMode="auto">
          <a:xfrm flipV="1">
            <a:off x="1504950" y="1211264"/>
            <a:ext cx="5949951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4" name="Line 7"/>
          <p:cNvSpPr>
            <a:spLocks noChangeShapeType="1"/>
          </p:cNvSpPr>
          <p:nvPr/>
        </p:nvSpPr>
        <p:spPr bwMode="auto">
          <a:xfrm>
            <a:off x="1517652" y="1912939"/>
            <a:ext cx="5954713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5" name="Line 8"/>
          <p:cNvSpPr>
            <a:spLocks noChangeShapeType="1"/>
          </p:cNvSpPr>
          <p:nvPr/>
        </p:nvSpPr>
        <p:spPr bwMode="auto">
          <a:xfrm>
            <a:off x="1517651" y="2560639"/>
            <a:ext cx="595630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6" name="Line 9"/>
          <p:cNvSpPr>
            <a:spLocks noChangeShapeType="1"/>
          </p:cNvSpPr>
          <p:nvPr/>
        </p:nvSpPr>
        <p:spPr bwMode="auto">
          <a:xfrm>
            <a:off x="4411664" y="508000"/>
            <a:ext cx="1587" cy="20272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7" name="Line 10"/>
          <p:cNvSpPr>
            <a:spLocks noChangeShapeType="1"/>
          </p:cNvSpPr>
          <p:nvPr/>
        </p:nvSpPr>
        <p:spPr bwMode="auto">
          <a:xfrm>
            <a:off x="2938464" y="5429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8" name="Line 11"/>
          <p:cNvSpPr>
            <a:spLocks noChangeShapeType="1"/>
          </p:cNvSpPr>
          <p:nvPr/>
        </p:nvSpPr>
        <p:spPr bwMode="auto">
          <a:xfrm>
            <a:off x="2214564" y="5429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89" name="Rectangle 12"/>
          <p:cNvSpPr>
            <a:spLocks noChangeArrowheads="1"/>
          </p:cNvSpPr>
          <p:nvPr/>
        </p:nvSpPr>
        <p:spPr bwMode="auto">
          <a:xfrm>
            <a:off x="1647899" y="563564"/>
            <a:ext cx="38244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Arial" charset="0"/>
              </a:rPr>
              <a:t>4</a:t>
            </a:r>
            <a:endParaRPr lang="en-US" sz="2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490" name="Rectangle 13"/>
          <p:cNvSpPr>
            <a:spLocks noChangeArrowheads="1"/>
          </p:cNvSpPr>
          <p:nvPr/>
        </p:nvSpPr>
        <p:spPr bwMode="auto">
          <a:xfrm>
            <a:off x="2395539" y="561976"/>
            <a:ext cx="37941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76491" name="Rectangle 14"/>
          <p:cNvSpPr>
            <a:spLocks noChangeArrowheads="1"/>
          </p:cNvSpPr>
          <p:nvPr/>
        </p:nvSpPr>
        <p:spPr bwMode="auto">
          <a:xfrm>
            <a:off x="2949127" y="514351"/>
            <a:ext cx="1420124" cy="73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Type of Service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(TOS)</a:t>
            </a:r>
          </a:p>
        </p:txBody>
      </p:sp>
      <p:sp>
        <p:nvSpPr>
          <p:cNvPr id="276492" name="Rectangle 15"/>
          <p:cNvSpPr>
            <a:spLocks noChangeArrowheads="1"/>
          </p:cNvSpPr>
          <p:nvPr/>
        </p:nvSpPr>
        <p:spPr bwMode="auto">
          <a:xfrm>
            <a:off x="4572001" y="685801"/>
            <a:ext cx="257412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16-bit Total Length (Bytes)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6493" name="Rectangle 16"/>
          <p:cNvSpPr>
            <a:spLocks noChangeArrowheads="1"/>
          </p:cNvSpPr>
          <p:nvPr/>
        </p:nvSpPr>
        <p:spPr bwMode="auto">
          <a:xfrm>
            <a:off x="2124075" y="1416051"/>
            <a:ext cx="190507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16-bit Identification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494" name="Line 17"/>
          <p:cNvSpPr>
            <a:spLocks noChangeShapeType="1"/>
          </p:cNvSpPr>
          <p:nvPr/>
        </p:nvSpPr>
        <p:spPr bwMode="auto">
          <a:xfrm>
            <a:off x="5072064" y="12414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95" name="Rectangle 18"/>
          <p:cNvSpPr>
            <a:spLocks noChangeArrowheads="1"/>
          </p:cNvSpPr>
          <p:nvPr/>
        </p:nvSpPr>
        <p:spPr bwMode="auto">
          <a:xfrm>
            <a:off x="4433361" y="1301751"/>
            <a:ext cx="621766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3-bit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Flags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496" name="Rectangle 19"/>
          <p:cNvSpPr>
            <a:spLocks noChangeArrowheads="1"/>
          </p:cNvSpPr>
          <p:nvPr/>
        </p:nvSpPr>
        <p:spPr bwMode="auto">
          <a:xfrm>
            <a:off x="5132388" y="1433514"/>
            <a:ext cx="2231682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13-bit Fragment Offset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497" name="Line 20"/>
          <p:cNvSpPr>
            <a:spLocks noChangeShapeType="1"/>
          </p:cNvSpPr>
          <p:nvPr/>
        </p:nvSpPr>
        <p:spPr bwMode="auto">
          <a:xfrm>
            <a:off x="3001964" y="1939926"/>
            <a:ext cx="1587" cy="6016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498" name="Rectangle 21"/>
          <p:cNvSpPr>
            <a:spLocks noChangeArrowheads="1"/>
          </p:cNvSpPr>
          <p:nvPr/>
        </p:nvSpPr>
        <p:spPr bwMode="auto">
          <a:xfrm>
            <a:off x="1663422" y="1974850"/>
            <a:ext cx="1170544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8-bit Time to 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Live (TTL)</a:t>
            </a:r>
          </a:p>
        </p:txBody>
      </p:sp>
      <p:sp>
        <p:nvSpPr>
          <p:cNvPr id="276499" name="Rectangle 22"/>
          <p:cNvSpPr>
            <a:spLocks noChangeArrowheads="1"/>
          </p:cNvSpPr>
          <p:nvPr/>
        </p:nvSpPr>
        <p:spPr bwMode="auto">
          <a:xfrm>
            <a:off x="3048000" y="1981201"/>
            <a:ext cx="1078020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80FF"/>
                </a:solidFill>
                <a:latin typeface="Arial" charset="0"/>
              </a:rPr>
              <a:t>6 = TCP</a:t>
            </a:r>
            <a:br>
              <a:rPr lang="en-US" sz="1600">
                <a:solidFill>
                  <a:srgbClr val="0080FF"/>
                </a:solidFill>
                <a:latin typeface="Arial" charset="0"/>
              </a:rPr>
            </a:br>
            <a:r>
              <a:rPr lang="en-US" sz="1600">
                <a:solidFill>
                  <a:srgbClr val="0080FF"/>
                </a:solidFill>
                <a:latin typeface="Arial" charset="0"/>
              </a:rPr>
              <a:t>17 = UDP</a:t>
            </a:r>
            <a:endParaRPr lang="en-US" sz="1400" b="0">
              <a:solidFill>
                <a:srgbClr val="0080FF"/>
              </a:solidFill>
              <a:latin typeface="Arial" charset="0"/>
            </a:endParaRPr>
          </a:p>
        </p:txBody>
      </p:sp>
      <p:sp>
        <p:nvSpPr>
          <p:cNvPr id="276500" name="Rectangle 23"/>
          <p:cNvSpPr>
            <a:spLocks noChangeArrowheads="1"/>
          </p:cNvSpPr>
          <p:nvPr/>
        </p:nvSpPr>
        <p:spPr bwMode="auto">
          <a:xfrm>
            <a:off x="4689477" y="2089151"/>
            <a:ext cx="2452195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16-bit Header Checksum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6501" name="Line 24"/>
          <p:cNvSpPr>
            <a:spLocks noChangeShapeType="1"/>
          </p:cNvSpPr>
          <p:nvPr/>
        </p:nvSpPr>
        <p:spPr bwMode="auto">
          <a:xfrm>
            <a:off x="1438276" y="3208339"/>
            <a:ext cx="5967413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02" name="Rectangle 25"/>
          <p:cNvSpPr>
            <a:spLocks noChangeArrowheads="1"/>
          </p:cNvSpPr>
          <p:nvPr/>
        </p:nvSpPr>
        <p:spPr bwMode="auto">
          <a:xfrm>
            <a:off x="3181350" y="2732089"/>
            <a:ext cx="244868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32-bit Source IP Address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6503" name="Rectangle 26"/>
          <p:cNvSpPr>
            <a:spLocks noChangeArrowheads="1"/>
          </p:cNvSpPr>
          <p:nvPr/>
        </p:nvSpPr>
        <p:spPr bwMode="auto">
          <a:xfrm>
            <a:off x="3011489" y="3357564"/>
            <a:ext cx="282509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32-bit Destination IP Address</a:t>
            </a:r>
            <a:endParaRPr lang="en-US" sz="1400" b="0">
              <a:solidFill>
                <a:schemeClr val="accent2"/>
              </a:solidFill>
              <a:latin typeface="Arial" charset="0"/>
            </a:endParaRPr>
          </a:p>
        </p:txBody>
      </p:sp>
      <p:cxnSp>
        <p:nvCxnSpPr>
          <p:cNvPr id="1033254" name="AutoShape 38"/>
          <p:cNvCxnSpPr>
            <a:cxnSpLocks noChangeShapeType="1"/>
            <a:stCxn id="276498" idx="3"/>
          </p:cNvCxnSpPr>
          <p:nvPr/>
        </p:nvCxnSpPr>
        <p:spPr bwMode="auto">
          <a:xfrm flipH="1">
            <a:off x="1371601" y="2235178"/>
            <a:ext cx="1462365" cy="1743098"/>
          </a:xfrm>
          <a:prstGeom prst="curvedConnector4">
            <a:avLst>
              <a:gd name="adj1" fmla="val -15632"/>
              <a:gd name="adj2" fmla="val 57467"/>
            </a:avLst>
          </a:prstGeom>
          <a:noFill/>
          <a:ln w="22225">
            <a:solidFill>
              <a:srgbClr val="3B7A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05" name="Rectangle 40"/>
          <p:cNvSpPr>
            <a:spLocks noChangeArrowheads="1"/>
          </p:cNvSpPr>
          <p:nvPr/>
        </p:nvSpPr>
        <p:spPr bwMode="auto">
          <a:xfrm>
            <a:off x="1449389" y="3810000"/>
            <a:ext cx="6002337" cy="2667000"/>
          </a:xfrm>
          <a:prstGeom prst="rect">
            <a:avLst/>
          </a:prstGeom>
          <a:solidFill>
            <a:srgbClr val="FF66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6506" name="Rectangle 41"/>
          <p:cNvSpPr>
            <a:spLocks noChangeArrowheads="1"/>
          </p:cNvSpPr>
          <p:nvPr/>
        </p:nvSpPr>
        <p:spPr bwMode="auto">
          <a:xfrm>
            <a:off x="3921126" y="4962526"/>
            <a:ext cx="224907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header and Payload</a:t>
            </a:r>
            <a:endParaRPr lang="en-US" sz="1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63770" y="4845838"/>
            <a:ext cx="962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TCP or</a:t>
            </a:r>
          </a:p>
          <a:p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19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02022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 5a – Transport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371600"/>
            <a:ext cx="35814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ZapfDingbats" charset="0"/>
              <a:buNone/>
            </a:pPr>
            <a:r>
              <a:rPr lang="en-US" sz="2400" u="sng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Our goals:</a:t>
            </a:r>
            <a:r>
              <a:rPr lang="en-US" sz="2400" smtClean="0">
                <a:ea typeface="ＭＳ Ｐゴシック" charset="0"/>
                <a:cs typeface="ＭＳ Ｐゴシック" charset="0"/>
              </a:rPr>
              <a:t> </a:t>
            </a:r>
          </a:p>
          <a:p>
            <a:r>
              <a:rPr lang="en-US" sz="2400" smtClean="0">
                <a:ea typeface="ＭＳ Ｐゴシック" charset="0"/>
                <a:cs typeface="ＭＳ Ｐゴシック" charset="0"/>
              </a:rPr>
              <a:t>understand principles behind transport layer services:</a:t>
            </a:r>
          </a:p>
          <a:p>
            <a:pPr lvl="1"/>
            <a:r>
              <a:rPr lang="en-US" sz="2000" smtClean="0">
                <a:ea typeface="ＭＳ Ｐゴシック" charset="0"/>
              </a:rPr>
              <a:t>multiplexing/demultiplexing</a:t>
            </a:r>
          </a:p>
          <a:p>
            <a:pPr lvl="1"/>
            <a:r>
              <a:rPr lang="en-US" sz="2000" smtClean="0">
                <a:ea typeface="ＭＳ Ｐゴシック" charset="0"/>
              </a:rPr>
              <a:t>reliable data transfer</a:t>
            </a:r>
          </a:p>
          <a:p>
            <a:pPr lvl="1"/>
            <a:r>
              <a:rPr lang="en-US" sz="2000" smtClean="0">
                <a:ea typeface="ＭＳ Ｐゴシック" charset="0"/>
              </a:rPr>
              <a:t>flow control</a:t>
            </a:r>
          </a:p>
          <a:p>
            <a:pPr lvl="1"/>
            <a:r>
              <a:rPr lang="en-US" sz="2000" smtClean="0">
                <a:ea typeface="ＭＳ Ｐゴシック" charset="0"/>
              </a:rPr>
              <a:t>congestion control</a:t>
            </a:r>
            <a:endParaRPr lang="en-US" dirty="0">
              <a:ea typeface="ＭＳ Ｐゴシック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348163" y="1346200"/>
            <a:ext cx="4267200" cy="4648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smtClean="0">
              <a:ea typeface="ＭＳ Ｐゴシック" charset="0"/>
              <a:cs typeface="ＭＳ Ｐゴシック" charset="0"/>
            </a:endParaRPr>
          </a:p>
          <a:p>
            <a:r>
              <a:rPr lang="en-US" sz="2400" smtClean="0">
                <a:ea typeface="ＭＳ Ｐゴシック" charset="0"/>
                <a:cs typeface="ＭＳ Ｐゴシック" charset="0"/>
              </a:rPr>
              <a:t>learn about transport layer protocols in the Internet:</a:t>
            </a:r>
          </a:p>
          <a:p>
            <a:pPr lvl="1"/>
            <a:r>
              <a:rPr lang="en-US" sz="2000" smtClean="0">
                <a:ea typeface="ＭＳ Ｐゴシック" charset="0"/>
              </a:rPr>
              <a:t>UDP: connectionless transport</a:t>
            </a:r>
          </a:p>
          <a:p>
            <a:pPr lvl="1"/>
            <a:r>
              <a:rPr lang="en-US" sz="2000" smtClean="0">
                <a:ea typeface="ＭＳ Ｐゴシック" charset="0"/>
              </a:rPr>
              <a:t>TCP: connection-oriented transport</a:t>
            </a:r>
          </a:p>
          <a:p>
            <a:pPr lvl="1"/>
            <a:r>
              <a:rPr lang="en-US" sz="2000" smtClean="0">
                <a:ea typeface="ＭＳ Ｐゴシック" charset="0"/>
              </a:rPr>
              <a:t>TCP congestion control</a:t>
            </a:r>
            <a:endParaRPr lang="en-US" sz="1800" smtClean="0">
              <a:ea typeface="ＭＳ Ｐゴシック" charset="0"/>
            </a:endParaRPr>
          </a:p>
          <a:p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2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846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29" name="Rectangle 2"/>
          <p:cNvSpPr>
            <a:spLocks noChangeArrowheads="1"/>
          </p:cNvSpPr>
          <p:nvPr/>
        </p:nvSpPr>
        <p:spPr bwMode="auto">
          <a:xfrm>
            <a:off x="1416049" y="3810000"/>
            <a:ext cx="6002339" cy="1371600"/>
          </a:xfrm>
          <a:prstGeom prst="rect">
            <a:avLst/>
          </a:prstGeom>
          <a:solidFill>
            <a:srgbClr val="33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8530" name="Rectangle 3"/>
          <p:cNvSpPr>
            <a:spLocks noChangeArrowheads="1"/>
          </p:cNvSpPr>
          <p:nvPr/>
        </p:nvSpPr>
        <p:spPr bwMode="auto">
          <a:xfrm>
            <a:off x="1419226" y="482601"/>
            <a:ext cx="6007100" cy="3311525"/>
          </a:xfrm>
          <a:prstGeom prst="rect">
            <a:avLst/>
          </a:prstGeom>
          <a:solidFill>
            <a:srgbClr val="FDE3B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8531" name="Rectangle 4"/>
          <p:cNvSpPr>
            <a:spLocks noChangeArrowheads="1"/>
          </p:cNvSpPr>
          <p:nvPr/>
        </p:nvSpPr>
        <p:spPr bwMode="auto">
          <a:xfrm>
            <a:off x="3154363" y="62103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2" name="Line 5"/>
          <p:cNvSpPr>
            <a:spLocks noChangeShapeType="1"/>
          </p:cNvSpPr>
          <p:nvPr/>
        </p:nvSpPr>
        <p:spPr bwMode="auto">
          <a:xfrm flipV="1">
            <a:off x="1504950" y="1211264"/>
            <a:ext cx="5949951" cy="15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3" name="Line 6"/>
          <p:cNvSpPr>
            <a:spLocks noChangeShapeType="1"/>
          </p:cNvSpPr>
          <p:nvPr/>
        </p:nvSpPr>
        <p:spPr bwMode="auto">
          <a:xfrm>
            <a:off x="1517652" y="1912939"/>
            <a:ext cx="5954713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4" name="Line 7"/>
          <p:cNvSpPr>
            <a:spLocks noChangeShapeType="1"/>
          </p:cNvSpPr>
          <p:nvPr/>
        </p:nvSpPr>
        <p:spPr bwMode="auto">
          <a:xfrm>
            <a:off x="1517651" y="2560639"/>
            <a:ext cx="595630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5" name="Line 8"/>
          <p:cNvSpPr>
            <a:spLocks noChangeShapeType="1"/>
          </p:cNvSpPr>
          <p:nvPr/>
        </p:nvSpPr>
        <p:spPr bwMode="auto">
          <a:xfrm>
            <a:off x="4411664" y="508000"/>
            <a:ext cx="1587" cy="20272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6" name="Line 9"/>
          <p:cNvSpPr>
            <a:spLocks noChangeShapeType="1"/>
          </p:cNvSpPr>
          <p:nvPr/>
        </p:nvSpPr>
        <p:spPr bwMode="auto">
          <a:xfrm>
            <a:off x="2938464" y="5429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7" name="Line 10"/>
          <p:cNvSpPr>
            <a:spLocks noChangeShapeType="1"/>
          </p:cNvSpPr>
          <p:nvPr/>
        </p:nvSpPr>
        <p:spPr bwMode="auto">
          <a:xfrm>
            <a:off x="2214564" y="5429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38" name="Rectangle 11"/>
          <p:cNvSpPr>
            <a:spLocks noChangeArrowheads="1"/>
          </p:cNvSpPr>
          <p:nvPr/>
        </p:nvSpPr>
        <p:spPr bwMode="auto">
          <a:xfrm>
            <a:off x="1647899" y="563564"/>
            <a:ext cx="38244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Arial" charset="0"/>
              </a:rPr>
              <a:t>4</a:t>
            </a:r>
            <a:endParaRPr lang="en-US" sz="2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8539" name="Rectangle 12"/>
          <p:cNvSpPr>
            <a:spLocks noChangeArrowheads="1"/>
          </p:cNvSpPr>
          <p:nvPr/>
        </p:nvSpPr>
        <p:spPr bwMode="auto">
          <a:xfrm>
            <a:off x="2395539" y="561976"/>
            <a:ext cx="379412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2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78540" name="Rectangle 13"/>
          <p:cNvSpPr>
            <a:spLocks noChangeArrowheads="1"/>
          </p:cNvSpPr>
          <p:nvPr/>
        </p:nvSpPr>
        <p:spPr bwMode="auto">
          <a:xfrm>
            <a:off x="2949127" y="514351"/>
            <a:ext cx="1420124" cy="73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Type of Service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(TOS)</a:t>
            </a:r>
          </a:p>
        </p:txBody>
      </p:sp>
      <p:sp>
        <p:nvSpPr>
          <p:cNvPr id="278541" name="Rectangle 14"/>
          <p:cNvSpPr>
            <a:spLocks noChangeArrowheads="1"/>
          </p:cNvSpPr>
          <p:nvPr/>
        </p:nvSpPr>
        <p:spPr bwMode="auto">
          <a:xfrm>
            <a:off x="4572001" y="685801"/>
            <a:ext cx="257412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16-bit Total Length (Bytes)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8542" name="Rectangle 15"/>
          <p:cNvSpPr>
            <a:spLocks noChangeArrowheads="1"/>
          </p:cNvSpPr>
          <p:nvPr/>
        </p:nvSpPr>
        <p:spPr bwMode="auto">
          <a:xfrm>
            <a:off x="2124075" y="1416051"/>
            <a:ext cx="190507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16-bit Identification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8543" name="Line 16"/>
          <p:cNvSpPr>
            <a:spLocks noChangeShapeType="1"/>
          </p:cNvSpPr>
          <p:nvPr/>
        </p:nvSpPr>
        <p:spPr bwMode="auto">
          <a:xfrm>
            <a:off x="5072064" y="1241426"/>
            <a:ext cx="1587" cy="6588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4" name="Rectangle 17"/>
          <p:cNvSpPr>
            <a:spLocks noChangeArrowheads="1"/>
          </p:cNvSpPr>
          <p:nvPr/>
        </p:nvSpPr>
        <p:spPr bwMode="auto">
          <a:xfrm>
            <a:off x="4433361" y="1301751"/>
            <a:ext cx="621766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3-bit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Flags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8545" name="Rectangle 18"/>
          <p:cNvSpPr>
            <a:spLocks noChangeArrowheads="1"/>
          </p:cNvSpPr>
          <p:nvPr/>
        </p:nvSpPr>
        <p:spPr bwMode="auto">
          <a:xfrm>
            <a:off x="5132388" y="1433514"/>
            <a:ext cx="2231682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13-bit Fragment Offset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8546" name="Line 19"/>
          <p:cNvSpPr>
            <a:spLocks noChangeShapeType="1"/>
          </p:cNvSpPr>
          <p:nvPr/>
        </p:nvSpPr>
        <p:spPr bwMode="auto">
          <a:xfrm>
            <a:off x="3001964" y="1939926"/>
            <a:ext cx="1587" cy="6016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47" name="Rectangle 20"/>
          <p:cNvSpPr>
            <a:spLocks noChangeArrowheads="1"/>
          </p:cNvSpPr>
          <p:nvPr/>
        </p:nvSpPr>
        <p:spPr bwMode="auto">
          <a:xfrm>
            <a:off x="1663422" y="1974850"/>
            <a:ext cx="1170544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8-bit Time to </a:t>
            </a:r>
          </a:p>
          <a:p>
            <a:pPr algn="ctr" eaLnBrk="0" hangingPunct="0"/>
            <a:r>
              <a:rPr lang="en-US" sz="1400">
                <a:solidFill>
                  <a:srgbClr val="000000"/>
                </a:solidFill>
                <a:latin typeface="Arial" charset="0"/>
              </a:rPr>
              <a:t>Live (TTL)</a:t>
            </a:r>
          </a:p>
        </p:txBody>
      </p:sp>
      <p:sp>
        <p:nvSpPr>
          <p:cNvPr id="278548" name="Rectangle 21"/>
          <p:cNvSpPr>
            <a:spLocks noChangeArrowheads="1"/>
          </p:cNvSpPr>
          <p:nvPr/>
        </p:nvSpPr>
        <p:spPr bwMode="auto">
          <a:xfrm>
            <a:off x="3048000" y="1981201"/>
            <a:ext cx="1078020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80FF"/>
                </a:solidFill>
                <a:latin typeface="Arial" charset="0"/>
              </a:rPr>
              <a:t>6 = TCP</a:t>
            </a:r>
            <a:br>
              <a:rPr lang="en-US" sz="1600">
                <a:solidFill>
                  <a:srgbClr val="0080FF"/>
                </a:solidFill>
                <a:latin typeface="Arial" charset="0"/>
              </a:rPr>
            </a:br>
            <a:r>
              <a:rPr lang="en-US" sz="1600">
                <a:solidFill>
                  <a:srgbClr val="0080FF"/>
                </a:solidFill>
                <a:latin typeface="Arial" charset="0"/>
              </a:rPr>
              <a:t>17 = UDP</a:t>
            </a:r>
            <a:endParaRPr lang="en-US" sz="1400" b="0">
              <a:solidFill>
                <a:srgbClr val="0080FF"/>
              </a:solidFill>
              <a:latin typeface="Arial" charset="0"/>
            </a:endParaRPr>
          </a:p>
        </p:txBody>
      </p:sp>
      <p:sp>
        <p:nvSpPr>
          <p:cNvPr id="278549" name="Rectangle 22"/>
          <p:cNvSpPr>
            <a:spLocks noChangeArrowheads="1"/>
          </p:cNvSpPr>
          <p:nvPr/>
        </p:nvSpPr>
        <p:spPr bwMode="auto">
          <a:xfrm>
            <a:off x="4689477" y="2089151"/>
            <a:ext cx="2452195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 dirty="0">
                <a:solidFill>
                  <a:srgbClr val="000000"/>
                </a:solidFill>
                <a:latin typeface="Arial" charset="0"/>
              </a:rPr>
              <a:t>16-bit Header Checksum</a:t>
            </a:r>
            <a:endParaRPr lang="en-US" sz="1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8550" name="Line 23"/>
          <p:cNvSpPr>
            <a:spLocks noChangeShapeType="1"/>
          </p:cNvSpPr>
          <p:nvPr/>
        </p:nvSpPr>
        <p:spPr bwMode="auto">
          <a:xfrm>
            <a:off x="1438276" y="3208339"/>
            <a:ext cx="5967413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1" name="Rectangle 24"/>
          <p:cNvSpPr>
            <a:spLocks noChangeArrowheads="1"/>
          </p:cNvSpPr>
          <p:nvPr/>
        </p:nvSpPr>
        <p:spPr bwMode="auto">
          <a:xfrm>
            <a:off x="3181350" y="2732089"/>
            <a:ext cx="244868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32-bit Source IP Address</a:t>
            </a:r>
            <a:endParaRPr lang="en-US" sz="14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8552" name="Rectangle 25"/>
          <p:cNvSpPr>
            <a:spLocks noChangeArrowheads="1"/>
          </p:cNvSpPr>
          <p:nvPr/>
        </p:nvSpPr>
        <p:spPr bwMode="auto">
          <a:xfrm>
            <a:off x="3011489" y="3357564"/>
            <a:ext cx="282509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chemeClr val="accent2"/>
                </a:solidFill>
                <a:latin typeface="Arial" charset="0"/>
              </a:rPr>
              <a:t>32-bit Destination IP Address</a:t>
            </a:r>
            <a:endParaRPr lang="en-US" sz="1400" b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8553" name="Rectangle 26"/>
          <p:cNvSpPr>
            <a:spLocks noChangeArrowheads="1"/>
          </p:cNvSpPr>
          <p:nvPr/>
        </p:nvSpPr>
        <p:spPr bwMode="auto">
          <a:xfrm>
            <a:off x="1420814" y="5181600"/>
            <a:ext cx="6002337" cy="1295400"/>
          </a:xfrm>
          <a:prstGeom prst="rect">
            <a:avLst/>
          </a:prstGeom>
          <a:solidFill>
            <a:srgbClr val="FF66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8555" name="Line 28"/>
          <p:cNvSpPr>
            <a:spLocks noChangeShapeType="1"/>
          </p:cNvSpPr>
          <p:nvPr/>
        </p:nvSpPr>
        <p:spPr bwMode="auto">
          <a:xfrm>
            <a:off x="1435100" y="4495800"/>
            <a:ext cx="5967413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6" name="Line 29"/>
          <p:cNvSpPr>
            <a:spLocks noChangeShapeType="1"/>
          </p:cNvSpPr>
          <p:nvPr/>
        </p:nvSpPr>
        <p:spPr bwMode="auto">
          <a:xfrm>
            <a:off x="4414839" y="3810000"/>
            <a:ext cx="0" cy="6858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557" name="Rectangle 30"/>
          <p:cNvSpPr>
            <a:spLocks noChangeArrowheads="1"/>
          </p:cNvSpPr>
          <p:nvPr/>
        </p:nvSpPr>
        <p:spPr bwMode="auto">
          <a:xfrm>
            <a:off x="1905000" y="3962401"/>
            <a:ext cx="1837042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16-bit Source Port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8558" name="Rectangle 31"/>
          <p:cNvSpPr>
            <a:spLocks noChangeArrowheads="1"/>
          </p:cNvSpPr>
          <p:nvPr/>
        </p:nvSpPr>
        <p:spPr bwMode="auto">
          <a:xfrm>
            <a:off x="4800600" y="3962401"/>
            <a:ext cx="221284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00"/>
                </a:solidFill>
                <a:latin typeface="Arial" charset="0"/>
              </a:rPr>
              <a:t>16-bit Destination Port</a:t>
            </a:r>
            <a:endParaRPr lang="en-US" sz="1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8559" name="Rectangle 33"/>
          <p:cNvSpPr>
            <a:spLocks noChangeArrowheads="1"/>
          </p:cNvSpPr>
          <p:nvPr/>
        </p:nvSpPr>
        <p:spPr bwMode="auto">
          <a:xfrm>
            <a:off x="2951164" y="4648201"/>
            <a:ext cx="306804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600" b="0">
                <a:solidFill>
                  <a:srgbClr val="000000"/>
                </a:solidFill>
                <a:latin typeface="Arial" charset="0"/>
              </a:rPr>
              <a:t>More transport header fields ….</a:t>
            </a:r>
            <a:endParaRPr lang="en-US" sz="1400" b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78560" name="AutoShape 34"/>
          <p:cNvCxnSpPr>
            <a:cxnSpLocks noChangeShapeType="1"/>
          </p:cNvCxnSpPr>
          <p:nvPr/>
        </p:nvCxnSpPr>
        <p:spPr bwMode="auto">
          <a:xfrm flipH="1">
            <a:off x="1371601" y="2232026"/>
            <a:ext cx="1520825" cy="1746250"/>
          </a:xfrm>
          <a:prstGeom prst="curvedConnector3">
            <a:avLst>
              <a:gd name="adj1" fmla="val 150935"/>
            </a:avLst>
          </a:prstGeom>
          <a:noFill/>
          <a:ln w="22225">
            <a:solidFill>
              <a:srgbClr val="3B7A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41"/>
          <p:cNvSpPr>
            <a:spLocks noChangeArrowheads="1"/>
          </p:cNvSpPr>
          <p:nvPr/>
        </p:nvSpPr>
        <p:spPr bwMode="auto">
          <a:xfrm>
            <a:off x="3909794" y="5623758"/>
            <a:ext cx="224907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header and Payload</a:t>
            </a:r>
            <a:endParaRPr lang="en-US" sz="1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52438" y="5507069"/>
            <a:ext cx="962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TCP or</a:t>
            </a:r>
          </a:p>
          <a:p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3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20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89243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Helvetica" charset="0"/>
                <a:ea typeface="ＭＳ Ｐゴシック" charset="0"/>
                <a:cs typeface="ＭＳ Ｐゴシック" charset="0"/>
              </a:rPr>
              <a:t>Recap: Multiplexing and </a:t>
            </a:r>
            <a:r>
              <a:rPr lang="en-US" sz="3200" dirty="0" err="1" smtClean="0">
                <a:latin typeface="Helvetica" charset="0"/>
                <a:ea typeface="ＭＳ Ｐゴシック" charset="0"/>
                <a:cs typeface="ＭＳ Ｐゴシック" charset="0"/>
              </a:rPr>
              <a:t>Demultiplexing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0581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5762" y="1981200"/>
            <a:ext cx="8529639" cy="5030788"/>
          </a:xfrm>
        </p:spPr>
        <p:txBody>
          <a:bodyPr/>
          <a:lstStyle/>
          <a:p>
            <a:r>
              <a:rPr lang="en-US" sz="2400" dirty="0">
                <a:latin typeface="Arial" charset="0"/>
              </a:rPr>
              <a:t>Host receives IP </a:t>
            </a:r>
            <a:r>
              <a:rPr lang="en-US" sz="2400" dirty="0" smtClean="0">
                <a:latin typeface="Arial" charset="0"/>
              </a:rPr>
              <a:t>packets</a:t>
            </a:r>
            <a:endParaRPr lang="en-US" sz="2400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Each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IP header has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source and destination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IP </a:t>
            </a:r>
            <a:r>
              <a:rPr lang="en-US" dirty="0" smtClean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address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Each Transport Layer header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has source and destination </a:t>
            </a:r>
            <a:r>
              <a:rPr lang="en-US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port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number </a:t>
            </a:r>
          </a:p>
          <a:p>
            <a:endParaRPr lang="en-US" sz="2400" dirty="0" smtClean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Host </a:t>
            </a:r>
            <a:r>
              <a:rPr lang="en-US" sz="2400" dirty="0">
                <a:latin typeface="Arial" charset="0"/>
              </a:rPr>
              <a:t>uses IP addresses and port numbers to direct the </a:t>
            </a:r>
            <a:r>
              <a:rPr lang="en-US" sz="2400" dirty="0" smtClean="0">
                <a:latin typeface="Arial" charset="0"/>
              </a:rPr>
              <a:t>message </a:t>
            </a:r>
            <a:r>
              <a:rPr lang="en-US" sz="2400" dirty="0">
                <a:latin typeface="Arial" charset="0"/>
              </a:rPr>
              <a:t>to appropriate </a:t>
            </a:r>
            <a:r>
              <a:rPr lang="en-US" sz="2400" dirty="0" smtClean="0">
                <a:solidFill>
                  <a:srgbClr val="0000FF"/>
                </a:solidFill>
                <a:latin typeface="Arial" charset="0"/>
              </a:rPr>
              <a:t>socket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21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9932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More on Ports</a:t>
            </a:r>
            <a:endParaRPr lang="en-US" dirty="0"/>
          </a:p>
        </p:txBody>
      </p:sp>
      <p:sp>
        <p:nvSpPr>
          <p:cNvPr id="110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915400" cy="4800600"/>
          </a:xfrm>
        </p:spPr>
        <p:txBody>
          <a:bodyPr/>
          <a:lstStyle/>
          <a:p>
            <a:r>
              <a:rPr lang="en-US" sz="2400" dirty="0" smtClean="0"/>
              <a:t>Separate </a:t>
            </a:r>
            <a:r>
              <a:rPr lang="en-US" sz="2400" dirty="0"/>
              <a:t>16-bit port address space for UDP and TCP</a:t>
            </a:r>
          </a:p>
          <a:p>
            <a:pPr lvl="1"/>
            <a:endParaRPr lang="en-US" i="1" dirty="0" smtClean="0"/>
          </a:p>
          <a:p>
            <a:r>
              <a:rPr lang="en-US" sz="2400" dirty="0" smtClean="0"/>
              <a:t>“Well known” </a:t>
            </a:r>
            <a:r>
              <a:rPr lang="en-US" sz="2400" dirty="0"/>
              <a:t>ports</a:t>
            </a:r>
            <a:r>
              <a:rPr lang="en-US" sz="2400" i="1" dirty="0"/>
              <a:t> </a:t>
            </a:r>
            <a:r>
              <a:rPr lang="en-US" sz="2400" dirty="0"/>
              <a:t>(0-1023): everyone agrees </a:t>
            </a:r>
            <a:r>
              <a:rPr lang="en-US" sz="2400" dirty="0" smtClean="0"/>
              <a:t>which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services run on these ports</a:t>
            </a:r>
          </a:p>
          <a:p>
            <a:pPr lvl="1"/>
            <a:r>
              <a:rPr lang="en-US" sz="2000" dirty="0"/>
              <a:t>e.g., ssh:22, http:</a:t>
            </a:r>
            <a:r>
              <a:rPr lang="en-US" sz="2000" dirty="0" smtClean="0"/>
              <a:t>80</a:t>
            </a:r>
          </a:p>
          <a:p>
            <a:pPr lvl="1"/>
            <a:r>
              <a:rPr lang="en-US" sz="2000" dirty="0" smtClean="0"/>
              <a:t>helps client know server’s port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Ephemeral </a:t>
            </a:r>
            <a:r>
              <a:rPr lang="en-US" sz="2400" dirty="0"/>
              <a:t>ports (most 1024-65535)</a:t>
            </a:r>
            <a:r>
              <a:rPr lang="en-US" sz="2400" dirty="0" smtClean="0"/>
              <a:t>:  dynamically selected: as the source port for a client process</a:t>
            </a:r>
            <a:endParaRPr lang="en-US" sz="2400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22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8717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Helvetica" charset="0"/>
                <a:ea typeface="ＭＳ Ｐゴシック" charset="0"/>
                <a:cs typeface="ＭＳ Ｐゴシック" charset="0"/>
              </a:rPr>
              <a:t>UDP: </a:t>
            </a:r>
            <a:r>
              <a:rPr lang="en-US" sz="3200" dirty="0">
                <a:latin typeface="Arial" charset="0"/>
              </a:rPr>
              <a:t>User Datagram Protocol </a:t>
            </a:r>
            <a:endParaRPr lang="en-US" sz="3200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Lightweight communication between processes</a:t>
            </a: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Avoid overhead and delays of ordered, reliable delivery</a:t>
            </a: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 smtClean="0">
                <a:latin typeface="Arial" charset="0"/>
              </a:rPr>
              <a:t>UDP described in RFC </a:t>
            </a:r>
            <a:r>
              <a:rPr lang="en-US" sz="2400" dirty="0">
                <a:latin typeface="Arial" charset="0"/>
              </a:rPr>
              <a:t>768 </a:t>
            </a:r>
            <a:r>
              <a:rPr lang="en-US" sz="2400" dirty="0" smtClean="0">
                <a:latin typeface="Arial" charset="0"/>
              </a:rPr>
              <a:t>– (1980</a:t>
            </a:r>
            <a:r>
              <a:rPr lang="en-US" sz="2400" dirty="0">
                <a:latin typeface="Arial" charset="0"/>
              </a:rPr>
              <a:t>!)</a:t>
            </a:r>
          </a:p>
          <a:p>
            <a:pPr lvl="1"/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Destination IP address and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port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to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support </a:t>
            </a:r>
            <a:r>
              <a:rPr lang="en-US" sz="2000" dirty="0" err="1" smtClean="0">
                <a:latin typeface="Arial" charset="0"/>
                <a:ea typeface="Arial" charset="0"/>
                <a:cs typeface="Arial" charset="0"/>
              </a:rPr>
              <a:t>demultiplexing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Optional error checking on the packet contents</a:t>
            </a:r>
          </a:p>
          <a:p>
            <a:pPr lvl="2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1800" dirty="0">
                <a:latin typeface="Comic Sans MS" charset="0"/>
                <a:ea typeface="Arial" charset="0"/>
                <a:cs typeface="Arial" charset="0"/>
              </a:rPr>
              <a:t>checksum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 field </a:t>
            </a:r>
            <a:r>
              <a:rPr lang="en-US" sz="1800" dirty="0" smtClean="0">
                <a:latin typeface="Arial" charset="0"/>
                <a:ea typeface="Arial" charset="0"/>
                <a:cs typeface="Arial" charset="0"/>
              </a:rPr>
              <a:t>of 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0 means </a:t>
            </a:r>
            <a:r>
              <a:rPr lang="ja-JP" altLang="en-US" sz="18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1800" dirty="0">
                <a:latin typeface="Arial" charset="0"/>
                <a:ea typeface="Arial" charset="0"/>
                <a:cs typeface="Arial" charset="0"/>
              </a:rPr>
              <a:t>don</a:t>
            </a:r>
            <a:r>
              <a:rPr lang="ja-JP" altLang="en-US" sz="1800" dirty="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1800" dirty="0">
                <a:latin typeface="Arial" charset="0"/>
                <a:ea typeface="Arial" charset="0"/>
                <a:cs typeface="Arial" charset="0"/>
              </a:rPr>
              <a:t>t verify checksum</a:t>
            </a:r>
            <a:r>
              <a:rPr lang="ja-JP" altLang="en-US" sz="1800" dirty="0">
                <a:latin typeface="Arial" charset="0"/>
                <a:ea typeface="Arial" charset="0"/>
                <a:cs typeface="Arial" charset="0"/>
              </a:rPr>
              <a:t>”</a:t>
            </a:r>
            <a:r>
              <a:rPr lang="en-US" altLang="ja-JP" sz="1800" dirty="0">
                <a:latin typeface="Arial" charset="0"/>
                <a:ea typeface="Arial" charset="0"/>
                <a:cs typeface="Arial" charset="0"/>
              </a:rPr>
              <a:t>)</a:t>
            </a:r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86002" y="4953000"/>
            <a:ext cx="3522663" cy="1828800"/>
            <a:chOff x="2286000" y="4953000"/>
            <a:chExt cx="3522663" cy="1828800"/>
          </a:xfrm>
        </p:grpSpPr>
        <p:sp>
          <p:nvSpPr>
            <p:cNvPr id="284676" name="Rectangle 4"/>
            <p:cNvSpPr>
              <a:spLocks noChangeArrowheads="1"/>
            </p:cNvSpPr>
            <p:nvPr/>
          </p:nvSpPr>
          <p:spPr bwMode="auto">
            <a:xfrm>
              <a:off x="2286000" y="4953000"/>
              <a:ext cx="1760538" cy="53340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677" name="Rectangle 5"/>
            <p:cNvSpPr>
              <a:spLocks noChangeArrowheads="1"/>
            </p:cNvSpPr>
            <p:nvPr/>
          </p:nvSpPr>
          <p:spPr bwMode="auto">
            <a:xfrm>
              <a:off x="4046538" y="4953000"/>
              <a:ext cx="1760537" cy="53340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678" name="Rectangle 6"/>
            <p:cNvSpPr>
              <a:spLocks noChangeArrowheads="1"/>
            </p:cNvSpPr>
            <p:nvPr/>
          </p:nvSpPr>
          <p:spPr bwMode="auto">
            <a:xfrm>
              <a:off x="2286000" y="5486400"/>
              <a:ext cx="1760538" cy="53340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679" name="Rectangle 7"/>
            <p:cNvSpPr>
              <a:spLocks noChangeArrowheads="1"/>
            </p:cNvSpPr>
            <p:nvPr/>
          </p:nvSpPr>
          <p:spPr bwMode="auto">
            <a:xfrm>
              <a:off x="4046538" y="5486400"/>
              <a:ext cx="1760537" cy="53340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680" name="Line 8"/>
            <p:cNvSpPr>
              <a:spLocks noChangeShapeType="1"/>
            </p:cNvSpPr>
            <p:nvPr/>
          </p:nvSpPr>
          <p:spPr bwMode="auto">
            <a:xfrm>
              <a:off x="2286000" y="6019800"/>
              <a:ext cx="0" cy="762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681" name="Line 9"/>
            <p:cNvSpPr>
              <a:spLocks noChangeShapeType="1"/>
            </p:cNvSpPr>
            <p:nvPr/>
          </p:nvSpPr>
          <p:spPr bwMode="auto">
            <a:xfrm>
              <a:off x="5808663" y="6019800"/>
              <a:ext cx="0" cy="762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682" name="Text Box 10"/>
            <p:cNvSpPr txBox="1">
              <a:spLocks noChangeArrowheads="1"/>
            </p:cNvSpPr>
            <p:nvPr/>
          </p:nvSpPr>
          <p:spPr bwMode="auto">
            <a:xfrm>
              <a:off x="2570163" y="5070475"/>
              <a:ext cx="1295400" cy="36933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>
                <a:buSzPct val="150000"/>
              </a:pPr>
              <a:r>
                <a:rPr lang="en-US" sz="1800" b="0">
                  <a:latin typeface="Comic Sans MS" charset="0"/>
                </a:rPr>
                <a:t> SRC port</a:t>
              </a:r>
            </a:p>
          </p:txBody>
        </p:sp>
        <p:sp>
          <p:nvSpPr>
            <p:cNvPr id="284683" name="Text Box 11"/>
            <p:cNvSpPr txBox="1">
              <a:spLocks noChangeArrowheads="1"/>
            </p:cNvSpPr>
            <p:nvPr/>
          </p:nvSpPr>
          <p:spPr bwMode="auto">
            <a:xfrm>
              <a:off x="4275138" y="5070475"/>
              <a:ext cx="1295400" cy="36933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>
                <a:buSzPct val="150000"/>
              </a:pPr>
              <a:r>
                <a:rPr lang="en-US" sz="1800" b="0">
                  <a:latin typeface="Comic Sans MS" charset="0"/>
                </a:rPr>
                <a:t> DST port</a:t>
              </a:r>
            </a:p>
          </p:txBody>
        </p:sp>
        <p:sp>
          <p:nvSpPr>
            <p:cNvPr id="284684" name="Text Box 12"/>
            <p:cNvSpPr txBox="1">
              <a:spLocks noChangeArrowheads="1"/>
            </p:cNvSpPr>
            <p:nvPr/>
          </p:nvSpPr>
          <p:spPr bwMode="auto">
            <a:xfrm>
              <a:off x="2570163" y="5576888"/>
              <a:ext cx="1295400" cy="36933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>
                <a:buSzPct val="150000"/>
              </a:pPr>
              <a:r>
                <a:rPr lang="en-US" sz="1800" b="0" dirty="0">
                  <a:latin typeface="Comic Sans MS" charset="0"/>
                </a:rPr>
                <a:t>checksum</a:t>
              </a:r>
            </a:p>
          </p:txBody>
        </p:sp>
        <p:sp>
          <p:nvSpPr>
            <p:cNvPr id="284685" name="Text Box 13"/>
            <p:cNvSpPr txBox="1">
              <a:spLocks noChangeArrowheads="1"/>
            </p:cNvSpPr>
            <p:nvPr/>
          </p:nvSpPr>
          <p:spPr bwMode="auto">
            <a:xfrm>
              <a:off x="4522788" y="5576888"/>
              <a:ext cx="895349" cy="369332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>
                <a:buSzPct val="150000"/>
              </a:pPr>
              <a:r>
                <a:rPr lang="en-US" sz="1800" b="0">
                  <a:latin typeface="Comic Sans MS" charset="0"/>
                </a:rPr>
                <a:t>length</a:t>
              </a:r>
            </a:p>
          </p:txBody>
        </p:sp>
        <p:sp>
          <p:nvSpPr>
            <p:cNvPr id="284686" name="Text Box 14"/>
            <p:cNvSpPr txBox="1">
              <a:spLocks noChangeArrowheads="1"/>
            </p:cNvSpPr>
            <p:nvPr/>
          </p:nvSpPr>
          <p:spPr bwMode="auto">
            <a:xfrm>
              <a:off x="3684588" y="6248400"/>
              <a:ext cx="838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>
                <a:buSzPct val="150000"/>
              </a:pPr>
              <a:r>
                <a:rPr lang="en-US" sz="1800" b="0">
                  <a:latin typeface="Comic Sans MS" charset="0"/>
                </a:rPr>
                <a:t>DATA</a:t>
              </a:r>
            </a:p>
          </p:txBody>
        </p:sp>
      </p:grp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23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1566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transport layer? </a:t>
            </a:r>
            <a:endParaRPr lang="en-US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5338"/>
            <a:ext cx="8229600" cy="4411662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IP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packets are addressed to a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host but end-to-end communication is between application processes at  hosts</a:t>
            </a:r>
          </a:p>
          <a:p>
            <a:pPr lvl="1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Need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 way to decide which packets go to which applications (mux/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demux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</a:p>
          <a:p>
            <a:r>
              <a:rPr lang="en-US" dirty="0" smtClean="0"/>
              <a:t>IP </a:t>
            </a:r>
            <a:r>
              <a:rPr lang="en-US" dirty="0"/>
              <a:t>provides a </a:t>
            </a:r>
            <a:r>
              <a:rPr lang="en-US" dirty="0" smtClean="0"/>
              <a:t>weak </a:t>
            </a:r>
            <a:r>
              <a:rPr lang="en-US" dirty="0"/>
              <a:t>service model (</a:t>
            </a:r>
            <a:r>
              <a:rPr lang="en-US" i="1" dirty="0"/>
              <a:t>best-effort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Packets can be </a:t>
            </a:r>
            <a:r>
              <a:rPr lang="en-US" dirty="0" smtClean="0"/>
              <a:t>corrupted, delayed</a:t>
            </a:r>
            <a:r>
              <a:rPr lang="en-US" dirty="0"/>
              <a:t>, dropped, reordered, </a:t>
            </a:r>
            <a:r>
              <a:rPr lang="en-US" dirty="0" smtClean="0"/>
              <a:t>duplicated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0186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24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7751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25</a:t>
            </a:fld>
            <a:endParaRPr lang="en-US" sz="1400" dirty="0">
              <a:latin typeface="Calibri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Principles of Reliable data transfer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333500"/>
            <a:ext cx="7658100" cy="838200"/>
          </a:xfrm>
        </p:spPr>
        <p:txBody>
          <a:bodyPr/>
          <a:lstStyle/>
          <a:p>
            <a:r>
              <a:rPr lang="en-US" sz="2000" dirty="0">
                <a:ea typeface="ＭＳ Ｐゴシック" charset="0"/>
                <a:cs typeface="ＭＳ Ｐゴシック" charset="0"/>
              </a:rPr>
              <a:t>important in app., transport, link layers</a:t>
            </a: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top-10 list of important networking topics!</a:t>
            </a:r>
          </a:p>
          <a:p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36871" name="Picture 5" descr="rdt_serv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1" y="2354985"/>
            <a:ext cx="762317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3962400" y="3492375"/>
            <a:ext cx="4800600" cy="2209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746927" y="2034513"/>
            <a:ext cx="4192631" cy="471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charset="0"/>
              <a:buChar char="§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 sz="18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000" dirty="0"/>
              <a:t>In a perfect world, reliable transport is easy</a:t>
            </a:r>
          </a:p>
          <a:p>
            <a:pPr marL="0" indent="0">
              <a:buNone/>
            </a:pPr>
            <a:r>
              <a:rPr lang="en-US" sz="2000" dirty="0"/>
              <a:t>		</a:t>
            </a:r>
          </a:p>
          <a:p>
            <a:pPr marL="0" indent="0">
              <a:buNone/>
            </a:pPr>
            <a:r>
              <a:rPr lang="en-US" sz="2000" b="0" dirty="0" smtClean="0"/>
              <a:t>But </a:t>
            </a:r>
            <a:r>
              <a:rPr lang="en-US" sz="2000" dirty="0" smtClean="0"/>
              <a:t>the Internet default is </a:t>
            </a:r>
            <a:r>
              <a:rPr lang="en-US" sz="2000" i="1" dirty="0" smtClean="0"/>
              <a:t>best-effort</a:t>
            </a:r>
            <a:endParaRPr lang="en-US" sz="2000" dirty="0" smtClean="0"/>
          </a:p>
          <a:p>
            <a:pPr marL="0" indent="0">
              <a:buNone/>
            </a:pPr>
            <a:endParaRPr lang="en-US" sz="2000" b="0" dirty="0" smtClean="0"/>
          </a:p>
          <a:p>
            <a:r>
              <a:rPr lang="en-US" sz="2000" b="0" dirty="0" smtClean="0"/>
              <a:t>All the bad things best-effort can do</a:t>
            </a:r>
          </a:p>
          <a:p>
            <a:pPr lvl="1"/>
            <a:r>
              <a:rPr lang="en-US" sz="1800" b="0" dirty="0"/>
              <a:t>a packet is corrupted (bit errors)</a:t>
            </a:r>
          </a:p>
          <a:p>
            <a:pPr lvl="1"/>
            <a:r>
              <a:rPr lang="en-US" sz="1800" b="0" dirty="0"/>
              <a:t>a packet is lost </a:t>
            </a:r>
          </a:p>
          <a:p>
            <a:pPr lvl="1"/>
            <a:r>
              <a:rPr lang="en-US" sz="1800" b="0" dirty="0"/>
              <a:t>a packet is delayed (</a:t>
            </a:r>
            <a:r>
              <a:rPr lang="en-US" sz="1800" b="0" i="1" dirty="0">
                <a:solidFill>
                  <a:srgbClr val="000090"/>
                </a:solidFill>
              </a:rPr>
              <a:t>why?</a:t>
            </a:r>
            <a:r>
              <a:rPr lang="en-US" sz="1800" b="0" dirty="0"/>
              <a:t>)</a:t>
            </a:r>
          </a:p>
          <a:p>
            <a:pPr lvl="1"/>
            <a:r>
              <a:rPr lang="en-US" sz="1800" b="0" dirty="0"/>
              <a:t>packets are reordered (</a:t>
            </a:r>
            <a:r>
              <a:rPr lang="en-US" sz="1800" b="0" i="1" dirty="0">
                <a:solidFill>
                  <a:srgbClr val="000090"/>
                </a:solidFill>
              </a:rPr>
              <a:t>why?</a:t>
            </a:r>
            <a:r>
              <a:rPr lang="en-US" sz="1800" b="0" dirty="0">
                <a:solidFill>
                  <a:srgbClr val="000090"/>
                </a:solidFill>
              </a:rPr>
              <a:t>)</a:t>
            </a:r>
            <a:endParaRPr lang="en-US" sz="1800" b="0" dirty="0"/>
          </a:p>
          <a:p>
            <a:pPr lvl="1"/>
            <a:r>
              <a:rPr lang="en-US" sz="1800" b="0" dirty="0"/>
              <a:t>a packet is duplicated (</a:t>
            </a:r>
            <a:r>
              <a:rPr lang="en-US" sz="1800" b="0" i="1" dirty="0">
                <a:solidFill>
                  <a:srgbClr val="000090"/>
                </a:solidFill>
              </a:rPr>
              <a:t>why?</a:t>
            </a:r>
            <a:r>
              <a:rPr lang="en-US" sz="1800" b="0" dirty="0"/>
              <a:t>)</a:t>
            </a:r>
          </a:p>
          <a:p>
            <a:pPr marL="0" indent="0">
              <a:buNone/>
            </a:pPr>
            <a:endParaRPr 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2601820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92333F7E-FA0F-B64D-B603-683EB2F0E5F9}" type="slidenum">
              <a:rPr lang="en-US" sz="1400" smtClean="0">
                <a:latin typeface="Calibri"/>
              </a:rPr>
              <a:pPr algn="r"/>
              <a:t>26</a:t>
            </a:fld>
            <a:endParaRPr lang="en-US" sz="1400" dirty="0">
              <a:latin typeface="Calibri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Principles of Reliable data transfer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333500"/>
            <a:ext cx="7658100" cy="838200"/>
          </a:xfrm>
        </p:spPr>
        <p:txBody>
          <a:bodyPr/>
          <a:lstStyle/>
          <a:p>
            <a:r>
              <a:rPr lang="en-US" sz="2000" dirty="0">
                <a:ea typeface="ＭＳ Ｐゴシック" charset="0"/>
                <a:cs typeface="ＭＳ Ｐゴシック" charset="0"/>
              </a:rPr>
              <a:t>important in app., transport, link layers</a:t>
            </a: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top-10 list of important networking topics!</a:t>
            </a:r>
          </a:p>
          <a:p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6" y="5619751"/>
            <a:ext cx="7781925" cy="466725"/>
          </a:xfrm>
        </p:spPr>
        <p:txBody>
          <a:bodyPr>
            <a:normAutofit fontScale="70000" lnSpcReduction="20000"/>
          </a:bodyPr>
          <a:lstStyle/>
          <a:p>
            <a:r>
              <a:rPr lang="en-US" sz="2000" dirty="0">
                <a:ea typeface="ＭＳ Ｐゴシック" charset="0"/>
                <a:cs typeface="ＭＳ Ｐゴシック" charset="0"/>
              </a:rPr>
              <a:t>characteristics of unreliable channel will determine complexity of reliable data transfer protocol (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rdt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37895" name="Picture 5" descr="rdt_ser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1" y="2114550"/>
            <a:ext cx="762317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3962400" y="3352800"/>
            <a:ext cx="46482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266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0D6719E0-AAAF-EC47-9ACD-AFC6BFA64F63}" type="slidenum">
              <a:rPr lang="en-US" sz="1400" smtClean="0">
                <a:latin typeface="Calibri"/>
              </a:rPr>
              <a:pPr algn="r"/>
              <a:t>27</a:t>
            </a:fld>
            <a:endParaRPr lang="en-US" sz="1400" dirty="0">
              <a:latin typeface="Calibri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Principles of Reliable data transfer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333500"/>
            <a:ext cx="7658100" cy="838200"/>
          </a:xfrm>
        </p:spPr>
        <p:txBody>
          <a:bodyPr/>
          <a:lstStyle/>
          <a:p>
            <a:r>
              <a:rPr lang="en-US" sz="2000" dirty="0">
                <a:ea typeface="ＭＳ Ｐゴシック" charset="0"/>
                <a:cs typeface="ＭＳ Ｐゴシック" charset="0"/>
              </a:rPr>
              <a:t>important in app., transport, link layers</a:t>
            </a: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top-10 list of important networking topics!</a:t>
            </a:r>
          </a:p>
          <a:p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89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6" y="5619751"/>
            <a:ext cx="7781925" cy="466725"/>
          </a:xfrm>
        </p:spPr>
        <p:txBody>
          <a:bodyPr>
            <a:normAutofit fontScale="70000" lnSpcReduction="20000"/>
          </a:bodyPr>
          <a:lstStyle/>
          <a:p>
            <a:r>
              <a:rPr lang="en-US" sz="2000" dirty="0">
                <a:ea typeface="ＭＳ Ｐゴシック" charset="0"/>
                <a:cs typeface="ＭＳ Ｐゴシック" charset="0"/>
              </a:rPr>
              <a:t>characteristics of unreliable channel will determine complexity of reliable data transfer protocol (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rdt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38919" name="Picture 5" descr="rdt_serv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1" y="2114550"/>
            <a:ext cx="7623175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7358866" y="4386898"/>
            <a:ext cx="1135399" cy="2348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6935265" y="3401212"/>
            <a:ext cx="1559001" cy="2348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956085" y="3296280"/>
            <a:ext cx="1075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Queen Mary"/>
                <a:cs typeface="Queen Mary"/>
              </a:rPr>
              <a:t>rdt_rcv</a:t>
            </a:r>
            <a:r>
              <a:rPr lang="en-US" sz="2000" dirty="0" smtClean="0">
                <a:latin typeface="Queen Mary"/>
                <a:cs typeface="Queen Mary"/>
              </a:rPr>
              <a:t>()</a:t>
            </a:r>
            <a:endParaRPr lang="en-US" sz="2000" dirty="0">
              <a:latin typeface="Queen Mary"/>
              <a:cs typeface="Queen Mary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58866" y="4282531"/>
            <a:ext cx="125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Queen Mary"/>
                <a:cs typeface="Queen Mary"/>
              </a:rPr>
              <a:t>u</a:t>
            </a:r>
            <a:r>
              <a:rPr lang="en-US" sz="2000" dirty="0" err="1" smtClean="0">
                <a:latin typeface="Queen Mary"/>
                <a:cs typeface="Queen Mary"/>
              </a:rPr>
              <a:t>dt_rcv</a:t>
            </a:r>
            <a:r>
              <a:rPr lang="en-US" sz="2000" dirty="0" smtClean="0">
                <a:latin typeface="Queen Mary"/>
                <a:cs typeface="Queen Mary"/>
              </a:rPr>
              <a:t>()</a:t>
            </a:r>
            <a:endParaRPr lang="en-US" sz="2000" dirty="0">
              <a:latin typeface="Queen Mary"/>
              <a:cs typeface="Queen Mary"/>
            </a:endParaRPr>
          </a:p>
        </p:txBody>
      </p:sp>
    </p:spTree>
    <p:extLst>
      <p:ext uri="{BB962C8B-B14F-4D97-AF65-F5344CB8AC3E}">
        <p14:creationId xmlns:p14="http://schemas.microsoft.com/office/powerpoint/2010/main" val="1512586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3" descr="rdt_par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2652714"/>
            <a:ext cx="5969000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F6404857-C4CE-634B-8319-432133AFEE24}" type="slidenum">
              <a:rPr lang="en-US" sz="1400" smtClean="0">
                <a:latin typeface="Calibri"/>
              </a:rPr>
              <a:pPr algn="r"/>
              <a:t>28</a:t>
            </a:fld>
            <a:endParaRPr lang="en-US" sz="1400" dirty="0">
              <a:latin typeface="Calibri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Reliable data transfer: getting started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049071" y="3113089"/>
            <a:ext cx="7815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accent2"/>
                </a:solidFill>
                <a:latin typeface="Calibri"/>
              </a:rPr>
              <a:t>send</a:t>
            </a:r>
          </a:p>
          <a:p>
            <a:r>
              <a:rPr lang="en-US" sz="2400" dirty="0">
                <a:solidFill>
                  <a:schemeClr val="accent2"/>
                </a:solidFill>
                <a:latin typeface="Calibri"/>
              </a:rPr>
              <a:t>side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7235906" y="3122614"/>
            <a:ext cx="10841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accent2"/>
                </a:solidFill>
                <a:latin typeface="Calibri"/>
              </a:rPr>
              <a:t>receive</a:t>
            </a:r>
          </a:p>
          <a:p>
            <a:r>
              <a:rPr lang="en-US" sz="2400" dirty="0">
                <a:solidFill>
                  <a:schemeClr val="accent2"/>
                </a:solidFill>
                <a:latin typeface="Calibri"/>
              </a:rPr>
              <a:t>side</a:t>
            </a:r>
            <a:endParaRPr lang="en-US" sz="2400" dirty="0">
              <a:latin typeface="Times New Roman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7014" y="1460500"/>
            <a:ext cx="3965575" cy="1416050"/>
            <a:chOff x="143" y="920"/>
            <a:chExt cx="2498" cy="892"/>
          </a:xfrm>
        </p:grpSpPr>
        <p:sp>
          <p:nvSpPr>
            <p:cNvPr id="39960" name="Text Box 7"/>
            <p:cNvSpPr txBox="1">
              <a:spLocks noChangeArrowheads="1"/>
            </p:cNvSpPr>
            <p:nvPr/>
          </p:nvSpPr>
          <p:spPr bwMode="auto">
            <a:xfrm>
              <a:off x="143" y="920"/>
              <a:ext cx="2498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b="1" dirty="0" err="1">
                  <a:solidFill>
                    <a:srgbClr val="FF0000"/>
                  </a:solidFill>
                  <a:latin typeface="Courier New" charset="0"/>
                </a:rPr>
                <a:t>rdt_send</a:t>
              </a:r>
              <a:r>
                <a:rPr lang="en-US" sz="1800" b="1" dirty="0">
                  <a:solidFill>
                    <a:srgbClr val="FF0000"/>
                  </a:solidFill>
                  <a:latin typeface="Courier New" charset="0"/>
                </a:rPr>
                <a:t>():</a:t>
              </a:r>
              <a:r>
                <a:rPr lang="en-US" sz="1800" dirty="0">
                  <a:latin typeface="Times New Roman" charset="0"/>
                </a:rPr>
                <a:t> </a:t>
              </a:r>
              <a:r>
                <a:rPr lang="en-US" sz="1800" dirty="0">
                  <a:latin typeface="Calibri"/>
                </a:rPr>
                <a:t>called from above, (e.g., by app.). Passed data to </a:t>
              </a:r>
            </a:p>
            <a:p>
              <a:r>
                <a:rPr lang="en-US" sz="1800" dirty="0">
                  <a:latin typeface="Calibri"/>
                </a:rPr>
                <a:t>deliver to receiver upper layer</a:t>
              </a:r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39961" name="Group 8"/>
            <p:cNvGrpSpPr>
              <a:grpSpLocks/>
            </p:cNvGrpSpPr>
            <p:nvPr/>
          </p:nvGrpSpPr>
          <p:grpSpPr bwMode="auto">
            <a:xfrm>
              <a:off x="240" y="930"/>
              <a:ext cx="2370" cy="882"/>
              <a:chOff x="240" y="942"/>
              <a:chExt cx="2370" cy="882"/>
            </a:xfrm>
          </p:grpSpPr>
          <p:sp>
            <p:nvSpPr>
              <p:cNvPr id="39962" name="Line 9"/>
              <p:cNvSpPr>
                <a:spLocks noChangeShapeType="1"/>
              </p:cNvSpPr>
              <p:nvPr/>
            </p:nvSpPr>
            <p:spPr bwMode="auto">
              <a:xfrm>
                <a:off x="942" y="1500"/>
                <a:ext cx="174" cy="32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39963" name="Rectangle 10"/>
              <p:cNvSpPr>
                <a:spLocks noChangeArrowheads="1"/>
              </p:cNvSpPr>
              <p:nvPr/>
            </p:nvSpPr>
            <p:spPr bwMode="auto">
              <a:xfrm>
                <a:off x="240" y="94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76226" y="4381500"/>
            <a:ext cx="3762375" cy="1870076"/>
            <a:chOff x="174" y="2760"/>
            <a:chExt cx="2370" cy="1178"/>
          </a:xfrm>
        </p:grpSpPr>
        <p:sp>
          <p:nvSpPr>
            <p:cNvPr id="39956" name="Text Box 12"/>
            <p:cNvSpPr txBox="1">
              <a:spLocks noChangeArrowheads="1"/>
            </p:cNvSpPr>
            <p:nvPr/>
          </p:nvSpPr>
          <p:spPr bwMode="auto">
            <a:xfrm>
              <a:off x="233" y="3356"/>
              <a:ext cx="2144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b="1" dirty="0" err="1">
                  <a:solidFill>
                    <a:srgbClr val="FF0000"/>
                  </a:solidFill>
                  <a:latin typeface="Courier New" charset="0"/>
                </a:rPr>
                <a:t>udt_send</a:t>
              </a:r>
              <a:r>
                <a:rPr lang="en-US" sz="1800" b="1" dirty="0">
                  <a:solidFill>
                    <a:srgbClr val="FF0000"/>
                  </a:solidFill>
                  <a:latin typeface="Courier New" charset="0"/>
                </a:rPr>
                <a:t>():</a:t>
              </a:r>
              <a:r>
                <a:rPr lang="en-US" sz="1800" dirty="0">
                  <a:latin typeface="Times New Roman" charset="0"/>
                </a:rPr>
                <a:t> </a:t>
              </a:r>
              <a:r>
                <a:rPr lang="en-US" sz="1800" dirty="0">
                  <a:latin typeface="Calibri"/>
                </a:rPr>
                <a:t>called by </a:t>
              </a:r>
              <a:r>
                <a:rPr lang="en-US" sz="1800" dirty="0" err="1">
                  <a:latin typeface="Calibri"/>
                </a:rPr>
                <a:t>rdt</a:t>
              </a:r>
              <a:r>
                <a:rPr lang="en-US" sz="1800" dirty="0">
                  <a:latin typeface="Calibri"/>
                </a:rPr>
                <a:t>,</a:t>
              </a:r>
            </a:p>
            <a:p>
              <a:r>
                <a:rPr lang="en-US" sz="1800" dirty="0">
                  <a:latin typeface="Calibri"/>
                </a:rPr>
                <a:t>to transfer packet over </a:t>
              </a:r>
            </a:p>
            <a:p>
              <a:r>
                <a:rPr lang="en-US" sz="1800" dirty="0">
                  <a:latin typeface="Calibri"/>
                </a:rPr>
                <a:t>unreliable channel to receiver</a:t>
              </a:r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39957" name="Group 13"/>
            <p:cNvGrpSpPr>
              <a:grpSpLocks/>
            </p:cNvGrpSpPr>
            <p:nvPr/>
          </p:nvGrpSpPr>
          <p:grpSpPr bwMode="auto">
            <a:xfrm>
              <a:off x="174" y="2760"/>
              <a:ext cx="2370" cy="1170"/>
              <a:chOff x="174" y="2760"/>
              <a:chExt cx="2370" cy="1170"/>
            </a:xfrm>
          </p:grpSpPr>
          <p:sp>
            <p:nvSpPr>
              <p:cNvPr id="39958" name="Line 14"/>
              <p:cNvSpPr>
                <a:spLocks noChangeShapeType="1"/>
              </p:cNvSpPr>
              <p:nvPr/>
            </p:nvSpPr>
            <p:spPr bwMode="auto">
              <a:xfrm flipV="1">
                <a:off x="882" y="2760"/>
                <a:ext cx="228" cy="6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39959" name="Rectangle 15"/>
              <p:cNvSpPr>
                <a:spLocks noChangeArrowheads="1"/>
              </p:cNvSpPr>
              <p:nvPr/>
            </p:nvSpPr>
            <p:spPr bwMode="auto">
              <a:xfrm>
                <a:off x="174" y="337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981577" y="1470026"/>
            <a:ext cx="3762375" cy="1349375"/>
            <a:chOff x="3138" y="926"/>
            <a:chExt cx="2370" cy="850"/>
          </a:xfrm>
        </p:grpSpPr>
        <p:sp>
          <p:nvSpPr>
            <p:cNvPr id="39948" name="Text Box 22"/>
            <p:cNvSpPr txBox="1">
              <a:spLocks noChangeArrowheads="1"/>
            </p:cNvSpPr>
            <p:nvPr/>
          </p:nvSpPr>
          <p:spPr bwMode="auto">
            <a:xfrm>
              <a:off x="3215" y="926"/>
              <a:ext cx="207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b="1" dirty="0" err="1" smtClean="0">
                  <a:solidFill>
                    <a:srgbClr val="FF0000"/>
                  </a:solidFill>
                  <a:latin typeface="Courier New" charset="0"/>
                </a:rPr>
                <a:t>rdt_rcv</a:t>
              </a:r>
              <a:r>
                <a:rPr lang="en-US" sz="1800" b="1" dirty="0" smtClean="0">
                  <a:solidFill>
                    <a:srgbClr val="FF0000"/>
                  </a:solidFill>
                  <a:latin typeface="Courier New" charset="0"/>
                </a:rPr>
                <a:t>(</a:t>
              </a:r>
              <a:r>
                <a:rPr lang="en-US" sz="1800" b="1" dirty="0">
                  <a:solidFill>
                    <a:srgbClr val="FF0000"/>
                  </a:solidFill>
                  <a:latin typeface="Courier New" charset="0"/>
                </a:rPr>
                <a:t>):</a:t>
              </a:r>
              <a:r>
                <a:rPr lang="en-US" sz="1800" dirty="0">
                  <a:latin typeface="Times New Roman" charset="0"/>
                </a:rPr>
                <a:t> </a:t>
              </a:r>
              <a:r>
                <a:rPr lang="en-US" sz="1800" dirty="0">
                  <a:latin typeface="Calibri"/>
                </a:rPr>
                <a:t>called by </a:t>
              </a:r>
              <a:r>
                <a:rPr lang="en-US" sz="1800" b="1" dirty="0" err="1">
                  <a:latin typeface="Courier New" charset="0"/>
                </a:rPr>
                <a:t>rdt</a:t>
              </a:r>
              <a:r>
                <a:rPr lang="en-US" sz="1800" dirty="0">
                  <a:latin typeface="Calibri"/>
                </a:rPr>
                <a:t> to deliver data to upper</a:t>
              </a:r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39949" name="Group 23"/>
            <p:cNvGrpSpPr>
              <a:grpSpLocks/>
            </p:cNvGrpSpPr>
            <p:nvPr/>
          </p:nvGrpSpPr>
          <p:grpSpPr bwMode="auto">
            <a:xfrm>
              <a:off x="3138" y="942"/>
              <a:ext cx="2370" cy="834"/>
              <a:chOff x="3138" y="942"/>
              <a:chExt cx="2370" cy="834"/>
            </a:xfrm>
          </p:grpSpPr>
          <p:sp>
            <p:nvSpPr>
              <p:cNvPr id="39950" name="Line 24"/>
              <p:cNvSpPr>
                <a:spLocks noChangeShapeType="1"/>
              </p:cNvSpPr>
              <p:nvPr/>
            </p:nvSpPr>
            <p:spPr bwMode="auto">
              <a:xfrm flipH="1">
                <a:off x="4560" y="1344"/>
                <a:ext cx="150" cy="43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39951" name="Rectangle 25"/>
              <p:cNvSpPr>
                <a:spLocks noChangeArrowheads="1"/>
              </p:cNvSpPr>
              <p:nvPr/>
            </p:nvSpPr>
            <p:spPr bwMode="auto">
              <a:xfrm>
                <a:off x="3138" y="942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dirty="0">
                  <a:latin typeface="Calibri"/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5470973" y="2754618"/>
            <a:ext cx="2135003" cy="400110"/>
            <a:chOff x="6935263" y="3296280"/>
            <a:chExt cx="1559001" cy="400110"/>
          </a:xfrm>
        </p:grpSpPr>
        <p:sp>
          <p:nvSpPr>
            <p:cNvPr id="28" name="Rectangle 27"/>
            <p:cNvSpPr/>
            <p:nvPr/>
          </p:nvSpPr>
          <p:spPr>
            <a:xfrm flipH="1">
              <a:off x="6935263" y="3401212"/>
              <a:ext cx="1559001" cy="2348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956084" y="3296280"/>
              <a:ext cx="10756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>
                  <a:latin typeface="Queen Mary"/>
                  <a:cs typeface="Queen Mary"/>
                </a:rPr>
                <a:t>rdt_rcv</a:t>
              </a:r>
              <a:r>
                <a:rPr lang="en-US" sz="2000" dirty="0" smtClean="0">
                  <a:latin typeface="Queen Mary"/>
                  <a:cs typeface="Queen Mary"/>
                </a:rPr>
                <a:t>()</a:t>
              </a:r>
              <a:endParaRPr lang="en-US" sz="2000" dirty="0">
                <a:latin typeface="Queen Mary"/>
                <a:cs typeface="Queen Mary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13383" y="4061653"/>
            <a:ext cx="1759019" cy="400110"/>
            <a:chOff x="7358865" y="4282531"/>
            <a:chExt cx="1253375" cy="400110"/>
          </a:xfrm>
        </p:grpSpPr>
        <p:sp>
          <p:nvSpPr>
            <p:cNvPr id="27" name="Rectangle 26"/>
            <p:cNvSpPr/>
            <p:nvPr/>
          </p:nvSpPr>
          <p:spPr>
            <a:xfrm flipH="1">
              <a:off x="7358865" y="4386897"/>
              <a:ext cx="1135398" cy="2348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58865" y="4282531"/>
              <a:ext cx="125337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Queen Mary"/>
                  <a:cs typeface="Queen Mary"/>
                </a:rPr>
                <a:t>u</a:t>
              </a:r>
              <a:r>
                <a:rPr lang="en-US" sz="2000" dirty="0" err="1" smtClean="0">
                  <a:latin typeface="Queen Mary"/>
                  <a:cs typeface="Queen Mary"/>
                </a:rPr>
                <a:t>dt_rcv</a:t>
              </a:r>
              <a:r>
                <a:rPr lang="en-US" sz="2000" dirty="0" smtClean="0">
                  <a:latin typeface="Queen Mary"/>
                  <a:cs typeface="Queen Mary"/>
                </a:rPr>
                <a:t>()</a:t>
              </a:r>
              <a:endParaRPr lang="en-US" sz="2000" dirty="0">
                <a:latin typeface="Queen Mary"/>
                <a:cs typeface="Queen Mary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4922839" y="4362451"/>
            <a:ext cx="3965575" cy="1647825"/>
            <a:chOff x="3101" y="2748"/>
            <a:chExt cx="2498" cy="1038"/>
          </a:xfrm>
        </p:grpSpPr>
        <p:sp>
          <p:nvSpPr>
            <p:cNvPr id="39952" name="Text Box 17"/>
            <p:cNvSpPr txBox="1">
              <a:spLocks noChangeArrowheads="1"/>
            </p:cNvSpPr>
            <p:nvPr/>
          </p:nvSpPr>
          <p:spPr bwMode="auto">
            <a:xfrm>
              <a:off x="3101" y="3368"/>
              <a:ext cx="249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b="1" dirty="0" err="1">
                  <a:solidFill>
                    <a:srgbClr val="FF0000"/>
                  </a:solidFill>
                  <a:latin typeface="Courier New" charset="0"/>
                </a:rPr>
                <a:t>u</a:t>
              </a:r>
              <a:r>
                <a:rPr lang="en-US" sz="1800" b="1" dirty="0" err="1" smtClean="0">
                  <a:solidFill>
                    <a:srgbClr val="FF0000"/>
                  </a:solidFill>
                  <a:latin typeface="Courier New" charset="0"/>
                </a:rPr>
                <a:t>dt_rcv</a:t>
              </a:r>
              <a:r>
                <a:rPr lang="en-US" sz="1800" b="1" dirty="0">
                  <a:solidFill>
                    <a:srgbClr val="FF0000"/>
                  </a:solidFill>
                  <a:latin typeface="Courier New" charset="0"/>
                </a:rPr>
                <a:t>():</a:t>
              </a:r>
              <a:r>
                <a:rPr lang="en-US" sz="1800" dirty="0">
                  <a:latin typeface="Times New Roman" charset="0"/>
                </a:rPr>
                <a:t> </a:t>
              </a:r>
              <a:r>
                <a:rPr lang="en-US" sz="1800" dirty="0">
                  <a:latin typeface="Calibri"/>
                </a:rPr>
                <a:t>called when packet arrives on </a:t>
              </a:r>
              <a:r>
                <a:rPr lang="en-US" sz="1800" dirty="0" err="1">
                  <a:latin typeface="Calibri"/>
                </a:rPr>
                <a:t>rcv</a:t>
              </a:r>
              <a:r>
                <a:rPr lang="en-US" sz="1800" dirty="0">
                  <a:latin typeface="Calibri"/>
                </a:rPr>
                <a:t>-side of channel</a:t>
              </a:r>
              <a:endParaRPr lang="en-US" sz="2400" dirty="0">
                <a:latin typeface="Times New Roman" charset="0"/>
              </a:endParaRPr>
            </a:p>
          </p:txBody>
        </p:sp>
        <p:grpSp>
          <p:nvGrpSpPr>
            <p:cNvPr id="39953" name="Group 18"/>
            <p:cNvGrpSpPr>
              <a:grpSpLocks/>
            </p:cNvGrpSpPr>
            <p:nvPr/>
          </p:nvGrpSpPr>
          <p:grpSpPr bwMode="auto">
            <a:xfrm>
              <a:off x="3162" y="2748"/>
              <a:ext cx="2370" cy="1038"/>
              <a:chOff x="3162" y="2748"/>
              <a:chExt cx="2370" cy="1038"/>
            </a:xfrm>
          </p:grpSpPr>
          <p:sp>
            <p:nvSpPr>
              <p:cNvPr id="39954" name="Line 19"/>
              <p:cNvSpPr>
                <a:spLocks noChangeShapeType="1"/>
              </p:cNvSpPr>
              <p:nvPr/>
            </p:nvSpPr>
            <p:spPr bwMode="auto">
              <a:xfrm flipH="1" flipV="1">
                <a:off x="4596" y="2748"/>
                <a:ext cx="300" cy="63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39955" name="Rectangle 20"/>
              <p:cNvSpPr>
                <a:spLocks noChangeArrowheads="1"/>
              </p:cNvSpPr>
              <p:nvPr/>
            </p:nvSpPr>
            <p:spPr bwMode="auto">
              <a:xfrm>
                <a:off x="3162" y="3390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dirty="0"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4687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B5DD9DA9-872E-3847-806F-16FCEA22A28E}" type="slidenum">
              <a:rPr lang="en-US" sz="1400" smtClean="0">
                <a:latin typeface="Calibri"/>
              </a:rPr>
              <a:pPr algn="r"/>
              <a:t>29</a:t>
            </a:fld>
            <a:endParaRPr lang="en-US" sz="1400" dirty="0">
              <a:latin typeface="Calibri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Reliable data transfer: getting started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49" y="1304925"/>
            <a:ext cx="7258051" cy="3352800"/>
          </a:xfrm>
        </p:spPr>
        <p:txBody>
          <a:bodyPr/>
          <a:lstStyle/>
          <a:p>
            <a:pPr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We</a:t>
            </a:r>
            <a:r>
              <a:rPr lang="ja-JP" alt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 err="1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ll</a:t>
            </a:r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incrementally develop sender, receiver sides of reliable data transfer protocol (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rdt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consider only unidirectional data transfer</a:t>
            </a:r>
          </a:p>
          <a:p>
            <a:pPr lvl="1"/>
            <a:r>
              <a:rPr lang="en-US" sz="2000" dirty="0">
                <a:ea typeface="ＭＳ Ｐゴシック" charset="0"/>
              </a:rPr>
              <a:t>but control info will flow on both directions!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use finite state machines (FSM)  to specify sender, receiver</a:t>
            </a:r>
          </a:p>
        </p:txBody>
      </p:sp>
      <p:grpSp>
        <p:nvGrpSpPr>
          <p:cNvPr id="40966" name="Group 4"/>
          <p:cNvGrpSpPr>
            <a:grpSpLocks/>
          </p:cNvGrpSpPr>
          <p:nvPr/>
        </p:nvGrpSpPr>
        <p:grpSpPr bwMode="auto">
          <a:xfrm>
            <a:off x="3095626" y="4619626"/>
            <a:ext cx="885825" cy="942975"/>
            <a:chOff x="690" y="3294"/>
            <a:chExt cx="558" cy="594"/>
          </a:xfrm>
        </p:grpSpPr>
        <p:sp>
          <p:nvSpPr>
            <p:cNvPr id="40983" name="Oval 5"/>
            <p:cNvSpPr>
              <a:spLocks noChangeArrowheads="1"/>
            </p:cNvSpPr>
            <p:nvPr/>
          </p:nvSpPr>
          <p:spPr bwMode="auto">
            <a:xfrm>
              <a:off x="738" y="3294"/>
              <a:ext cx="510" cy="55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0984" name="Oval 6"/>
            <p:cNvSpPr>
              <a:spLocks noChangeArrowheads="1"/>
            </p:cNvSpPr>
            <p:nvPr/>
          </p:nvSpPr>
          <p:spPr bwMode="auto">
            <a:xfrm>
              <a:off x="690" y="3336"/>
              <a:ext cx="510" cy="5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0985" name="Text Box 7"/>
            <p:cNvSpPr txBox="1">
              <a:spLocks noChangeArrowheads="1"/>
            </p:cNvSpPr>
            <p:nvPr/>
          </p:nvSpPr>
          <p:spPr bwMode="auto">
            <a:xfrm>
              <a:off x="708" y="3425"/>
              <a:ext cx="439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alibri"/>
                </a:rPr>
                <a:t>state</a:t>
              </a:r>
            </a:p>
            <a:p>
              <a:r>
                <a:rPr lang="en-US" sz="2000" dirty="0">
                  <a:latin typeface="Calibri"/>
                </a:rPr>
                <a:t>1</a:t>
              </a:r>
            </a:p>
          </p:txBody>
        </p:sp>
      </p:grpSp>
      <p:sp>
        <p:nvSpPr>
          <p:cNvPr id="40967" name="Freeform 8"/>
          <p:cNvSpPr>
            <a:spLocks/>
          </p:cNvSpPr>
          <p:nvPr/>
        </p:nvSpPr>
        <p:spPr bwMode="auto">
          <a:xfrm>
            <a:off x="3981451" y="4638675"/>
            <a:ext cx="3952875" cy="285750"/>
          </a:xfrm>
          <a:custGeom>
            <a:avLst/>
            <a:gdLst>
              <a:gd name="T0" fmla="*/ 0 w 1446"/>
              <a:gd name="T1" fmla="*/ 453628125 h 180"/>
              <a:gd name="T2" fmla="*/ 2147483647 w 1446"/>
              <a:gd name="T3" fmla="*/ 423386250 h 180"/>
              <a:gd name="T4" fmla="*/ 0 60000 65536"/>
              <a:gd name="T5" fmla="*/ 0 60000 65536"/>
              <a:gd name="T6" fmla="*/ 0 w 1446"/>
              <a:gd name="T7" fmla="*/ 0 h 180"/>
              <a:gd name="T8" fmla="*/ 1446 w 1446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6" h="180">
                <a:moveTo>
                  <a:pt x="0" y="180"/>
                </a:moveTo>
                <a:cubicBezTo>
                  <a:pt x="540" y="30"/>
                  <a:pt x="972" y="0"/>
                  <a:pt x="1446" y="16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40968" name="Group 9"/>
          <p:cNvGrpSpPr>
            <a:grpSpLocks/>
          </p:cNvGrpSpPr>
          <p:nvPr/>
        </p:nvGrpSpPr>
        <p:grpSpPr bwMode="auto">
          <a:xfrm>
            <a:off x="7848601" y="4724401"/>
            <a:ext cx="885825" cy="942975"/>
            <a:chOff x="690" y="3294"/>
            <a:chExt cx="558" cy="594"/>
          </a:xfrm>
        </p:grpSpPr>
        <p:sp>
          <p:nvSpPr>
            <p:cNvPr id="40980" name="Oval 10"/>
            <p:cNvSpPr>
              <a:spLocks noChangeArrowheads="1"/>
            </p:cNvSpPr>
            <p:nvPr/>
          </p:nvSpPr>
          <p:spPr bwMode="auto">
            <a:xfrm>
              <a:off x="738" y="3294"/>
              <a:ext cx="510" cy="55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0981" name="Oval 11"/>
            <p:cNvSpPr>
              <a:spLocks noChangeArrowheads="1"/>
            </p:cNvSpPr>
            <p:nvPr/>
          </p:nvSpPr>
          <p:spPr bwMode="auto">
            <a:xfrm>
              <a:off x="690" y="3336"/>
              <a:ext cx="510" cy="5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0982" name="Text Box 12"/>
            <p:cNvSpPr txBox="1">
              <a:spLocks noChangeArrowheads="1"/>
            </p:cNvSpPr>
            <p:nvPr/>
          </p:nvSpPr>
          <p:spPr bwMode="auto">
            <a:xfrm>
              <a:off x="708" y="3425"/>
              <a:ext cx="439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Calibri"/>
                </a:rPr>
                <a:t>state</a:t>
              </a:r>
            </a:p>
            <a:p>
              <a:r>
                <a:rPr lang="en-US" sz="2000" dirty="0">
                  <a:latin typeface="Calibri"/>
                </a:rPr>
                <a:t>2</a:t>
              </a:r>
            </a:p>
          </p:txBody>
        </p:sp>
      </p:grpSp>
      <p:sp>
        <p:nvSpPr>
          <p:cNvPr id="40969" name="Text Box 13"/>
          <p:cNvSpPr txBox="1">
            <a:spLocks noChangeArrowheads="1"/>
          </p:cNvSpPr>
          <p:nvPr/>
        </p:nvSpPr>
        <p:spPr bwMode="auto">
          <a:xfrm>
            <a:off x="4323490" y="4013200"/>
            <a:ext cx="29290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Calibri"/>
              </a:rPr>
              <a:t>event causing state transition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0970" name="Text Box 14"/>
          <p:cNvSpPr txBox="1">
            <a:spLocks noChangeArrowheads="1"/>
          </p:cNvSpPr>
          <p:nvPr/>
        </p:nvSpPr>
        <p:spPr bwMode="auto">
          <a:xfrm>
            <a:off x="4257308" y="4308475"/>
            <a:ext cx="3185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rgbClr val="FF0000"/>
                </a:solidFill>
                <a:latin typeface="Calibri"/>
              </a:rPr>
              <a:t>actions taken on state transition</a:t>
            </a:r>
            <a:endParaRPr lang="en-US" sz="24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0971" name="Line 15"/>
          <p:cNvSpPr>
            <a:spLocks noChangeShapeType="1"/>
          </p:cNvSpPr>
          <p:nvPr/>
        </p:nvSpPr>
        <p:spPr bwMode="auto">
          <a:xfrm>
            <a:off x="4105277" y="4352925"/>
            <a:ext cx="3381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40972" name="Rectangle 16"/>
          <p:cNvSpPr>
            <a:spLocks noChangeArrowheads="1"/>
          </p:cNvSpPr>
          <p:nvPr/>
        </p:nvSpPr>
        <p:spPr bwMode="auto">
          <a:xfrm>
            <a:off x="123826" y="4686300"/>
            <a:ext cx="27717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800" dirty="0">
                <a:solidFill>
                  <a:srgbClr val="FF0000"/>
                </a:solidFill>
                <a:latin typeface="Calibri"/>
              </a:rPr>
              <a:t>state:</a:t>
            </a:r>
            <a:r>
              <a:rPr lang="en-US" sz="1800" dirty="0">
                <a:latin typeface="Calibri"/>
              </a:rPr>
              <a:t> when in this </a:t>
            </a:r>
            <a:r>
              <a:rPr lang="ja-JP" altLang="en-US" sz="1800" dirty="0">
                <a:latin typeface="Calibri"/>
              </a:rPr>
              <a:t>“</a:t>
            </a:r>
            <a:r>
              <a:rPr lang="en-US" sz="1800" dirty="0">
                <a:latin typeface="Calibri"/>
              </a:rPr>
              <a:t>state</a:t>
            </a:r>
            <a:r>
              <a:rPr lang="ja-JP" altLang="en-US" sz="1800" dirty="0">
                <a:latin typeface="Calibri"/>
              </a:rPr>
              <a:t>”</a:t>
            </a:r>
            <a:r>
              <a:rPr lang="en-US" sz="1800" dirty="0">
                <a:latin typeface="Calibri"/>
              </a:rPr>
              <a:t> next state uniquely determined by next event</a:t>
            </a:r>
          </a:p>
        </p:txBody>
      </p:sp>
      <p:sp>
        <p:nvSpPr>
          <p:cNvPr id="40973" name="Freeform 17"/>
          <p:cNvSpPr>
            <a:spLocks/>
          </p:cNvSpPr>
          <p:nvPr/>
        </p:nvSpPr>
        <p:spPr bwMode="auto">
          <a:xfrm>
            <a:off x="3381375" y="5562601"/>
            <a:ext cx="95251" cy="581025"/>
          </a:xfrm>
          <a:custGeom>
            <a:avLst/>
            <a:gdLst>
              <a:gd name="T0" fmla="*/ 120967500 w 60"/>
              <a:gd name="T1" fmla="*/ 922377188 h 366"/>
              <a:gd name="T2" fmla="*/ 151209375 w 60"/>
              <a:gd name="T3" fmla="*/ 0 h 366"/>
              <a:gd name="T4" fmla="*/ 0 60000 65536"/>
              <a:gd name="T5" fmla="*/ 0 60000 65536"/>
              <a:gd name="T6" fmla="*/ 0 w 60"/>
              <a:gd name="T7" fmla="*/ 0 h 366"/>
              <a:gd name="T8" fmla="*/ 60 w 60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0974" name="Freeform 18"/>
          <p:cNvSpPr>
            <a:spLocks/>
          </p:cNvSpPr>
          <p:nvPr/>
        </p:nvSpPr>
        <p:spPr bwMode="auto">
          <a:xfrm flipH="1" flipV="1">
            <a:off x="8524875" y="5600701"/>
            <a:ext cx="95251" cy="581025"/>
          </a:xfrm>
          <a:custGeom>
            <a:avLst/>
            <a:gdLst>
              <a:gd name="T0" fmla="*/ 120967500 w 60"/>
              <a:gd name="T1" fmla="*/ 922377188 h 366"/>
              <a:gd name="T2" fmla="*/ 151209375 w 60"/>
              <a:gd name="T3" fmla="*/ 0 h 366"/>
              <a:gd name="T4" fmla="*/ 0 60000 65536"/>
              <a:gd name="T5" fmla="*/ 0 60000 65536"/>
              <a:gd name="T6" fmla="*/ 0 w 60"/>
              <a:gd name="T7" fmla="*/ 0 h 366"/>
              <a:gd name="T8" fmla="*/ 60 w 60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0975" name="Line 19"/>
          <p:cNvSpPr>
            <a:spLocks noChangeShapeType="1"/>
          </p:cNvSpPr>
          <p:nvPr/>
        </p:nvSpPr>
        <p:spPr bwMode="auto">
          <a:xfrm>
            <a:off x="3905252" y="5305426"/>
            <a:ext cx="1571625" cy="752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40976" name="Group 20"/>
          <p:cNvGrpSpPr>
            <a:grpSpLocks/>
          </p:cNvGrpSpPr>
          <p:nvPr/>
        </p:nvGrpSpPr>
        <p:grpSpPr bwMode="auto">
          <a:xfrm>
            <a:off x="4581518" y="5108581"/>
            <a:ext cx="942974" cy="674689"/>
            <a:chOff x="3516" y="3260"/>
            <a:chExt cx="594" cy="425"/>
          </a:xfrm>
        </p:grpSpPr>
        <p:sp>
          <p:nvSpPr>
            <p:cNvPr id="40977" name="Text Box 21"/>
            <p:cNvSpPr txBox="1">
              <a:spLocks noChangeArrowheads="1"/>
            </p:cNvSpPr>
            <p:nvPr/>
          </p:nvSpPr>
          <p:spPr bwMode="auto">
            <a:xfrm>
              <a:off x="3584" y="3260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Calibri"/>
                </a:rPr>
                <a:t>event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0978" name="Text Box 22"/>
            <p:cNvSpPr txBox="1">
              <a:spLocks noChangeArrowheads="1"/>
            </p:cNvSpPr>
            <p:nvPr/>
          </p:nvSpPr>
          <p:spPr bwMode="auto">
            <a:xfrm>
              <a:off x="3559" y="3452"/>
              <a:ext cx="53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Calibri"/>
                </a:rPr>
                <a:t>actions</a:t>
              </a:r>
              <a:endParaRPr lang="en-US" sz="2400" dirty="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40979" name="Line 23"/>
            <p:cNvSpPr>
              <a:spLocks noChangeShapeType="1"/>
            </p:cNvSpPr>
            <p:nvPr/>
          </p:nvSpPr>
          <p:spPr bwMode="auto">
            <a:xfrm>
              <a:off x="3516" y="3480"/>
              <a:ext cx="59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5119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Transport Layer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Commonly a layer </a:t>
            </a:r>
            <a:r>
              <a:rPr lang="en-US" dirty="0" smtClean="0">
                <a:solidFill>
                  <a:srgbClr val="FF0000"/>
                </a:solidFill>
              </a:rPr>
              <a:t>at end-hosts</a:t>
            </a:r>
            <a:r>
              <a:rPr lang="en-US" dirty="0" smtClean="0">
                <a:solidFill>
                  <a:srgbClr val="660066"/>
                </a:solidFill>
              </a:rPr>
              <a:t>, </a:t>
            </a:r>
            <a:r>
              <a:rPr lang="en-US" dirty="0" smtClean="0"/>
              <a:t>between the application and network layer </a:t>
            </a:r>
            <a:endParaRPr lang="en-US" dirty="0"/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1066801" y="3810000"/>
            <a:ext cx="1703388" cy="381000"/>
          </a:xfrm>
          <a:prstGeom prst="rect">
            <a:avLst/>
          </a:prstGeom>
          <a:solidFill>
            <a:srgbClr val="FF7C8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1233489" y="3794126"/>
            <a:ext cx="1367487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Transport</a:t>
            </a:r>
          </a:p>
        </p:txBody>
      </p:sp>
      <p:sp>
        <p:nvSpPr>
          <p:cNvPr id="53253" name="Rectangle 6"/>
          <p:cNvSpPr>
            <a:spLocks noChangeArrowheads="1"/>
          </p:cNvSpPr>
          <p:nvPr/>
        </p:nvSpPr>
        <p:spPr bwMode="auto">
          <a:xfrm>
            <a:off x="1066801" y="41910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Text Box 7"/>
          <p:cNvSpPr txBox="1">
            <a:spLocks noChangeArrowheads="1"/>
          </p:cNvSpPr>
          <p:nvPr/>
        </p:nvSpPr>
        <p:spPr bwMode="auto">
          <a:xfrm>
            <a:off x="1325563" y="4175126"/>
            <a:ext cx="1197744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Network</a:t>
            </a:r>
          </a:p>
        </p:txBody>
      </p:sp>
      <p:sp>
        <p:nvSpPr>
          <p:cNvPr id="53255" name="Rectangle 8"/>
          <p:cNvSpPr>
            <a:spLocks noChangeArrowheads="1"/>
          </p:cNvSpPr>
          <p:nvPr/>
        </p:nvSpPr>
        <p:spPr bwMode="auto">
          <a:xfrm>
            <a:off x="1066801" y="45720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Text Box 9"/>
          <p:cNvSpPr txBox="1">
            <a:spLocks noChangeArrowheads="1"/>
          </p:cNvSpPr>
          <p:nvPr/>
        </p:nvSpPr>
        <p:spPr bwMode="auto">
          <a:xfrm>
            <a:off x="1331914" y="4556126"/>
            <a:ext cx="1184920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Datalink</a:t>
            </a:r>
          </a:p>
        </p:txBody>
      </p:sp>
      <p:sp>
        <p:nvSpPr>
          <p:cNvPr id="53257" name="Rectangle 10"/>
          <p:cNvSpPr>
            <a:spLocks noChangeArrowheads="1"/>
          </p:cNvSpPr>
          <p:nvPr/>
        </p:nvSpPr>
        <p:spPr bwMode="auto">
          <a:xfrm>
            <a:off x="1066801" y="49530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Text Box 11"/>
          <p:cNvSpPr txBox="1">
            <a:spLocks noChangeArrowheads="1"/>
          </p:cNvSpPr>
          <p:nvPr/>
        </p:nvSpPr>
        <p:spPr bwMode="auto">
          <a:xfrm>
            <a:off x="1311276" y="4937126"/>
            <a:ext cx="1225471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Physical</a:t>
            </a:r>
          </a:p>
        </p:txBody>
      </p:sp>
      <p:sp>
        <p:nvSpPr>
          <p:cNvPr id="53259" name="Rectangle 12"/>
          <p:cNvSpPr>
            <a:spLocks noChangeArrowheads="1"/>
          </p:cNvSpPr>
          <p:nvPr/>
        </p:nvSpPr>
        <p:spPr bwMode="auto">
          <a:xfrm>
            <a:off x="6477001" y="3822700"/>
            <a:ext cx="1703388" cy="381000"/>
          </a:xfrm>
          <a:prstGeom prst="rect">
            <a:avLst/>
          </a:prstGeom>
          <a:solidFill>
            <a:srgbClr val="FF7C8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Text Box 13"/>
          <p:cNvSpPr txBox="1">
            <a:spLocks noChangeArrowheads="1"/>
          </p:cNvSpPr>
          <p:nvPr/>
        </p:nvSpPr>
        <p:spPr bwMode="auto">
          <a:xfrm>
            <a:off x="6643689" y="3806826"/>
            <a:ext cx="1367487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Transport</a:t>
            </a:r>
          </a:p>
        </p:txBody>
      </p:sp>
      <p:sp>
        <p:nvSpPr>
          <p:cNvPr id="53261" name="Rectangle 14"/>
          <p:cNvSpPr>
            <a:spLocks noChangeArrowheads="1"/>
          </p:cNvSpPr>
          <p:nvPr/>
        </p:nvSpPr>
        <p:spPr bwMode="auto">
          <a:xfrm>
            <a:off x="6477001" y="42037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Text Box 15"/>
          <p:cNvSpPr txBox="1">
            <a:spLocks noChangeArrowheads="1"/>
          </p:cNvSpPr>
          <p:nvPr/>
        </p:nvSpPr>
        <p:spPr bwMode="auto">
          <a:xfrm>
            <a:off x="6735763" y="4187826"/>
            <a:ext cx="1197744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Network</a:t>
            </a:r>
          </a:p>
        </p:txBody>
      </p:sp>
      <p:sp>
        <p:nvSpPr>
          <p:cNvPr id="53263" name="Rectangle 16"/>
          <p:cNvSpPr>
            <a:spLocks noChangeArrowheads="1"/>
          </p:cNvSpPr>
          <p:nvPr/>
        </p:nvSpPr>
        <p:spPr bwMode="auto">
          <a:xfrm>
            <a:off x="6477001" y="45847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Text Box 17"/>
          <p:cNvSpPr txBox="1">
            <a:spLocks noChangeArrowheads="1"/>
          </p:cNvSpPr>
          <p:nvPr/>
        </p:nvSpPr>
        <p:spPr bwMode="auto">
          <a:xfrm>
            <a:off x="6742114" y="4568826"/>
            <a:ext cx="1184920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Datalink</a:t>
            </a:r>
          </a:p>
        </p:txBody>
      </p:sp>
      <p:sp>
        <p:nvSpPr>
          <p:cNvPr id="53265" name="Rectangle 18"/>
          <p:cNvSpPr>
            <a:spLocks noChangeArrowheads="1"/>
          </p:cNvSpPr>
          <p:nvPr/>
        </p:nvSpPr>
        <p:spPr bwMode="auto">
          <a:xfrm>
            <a:off x="6477001" y="49657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Text Box 19"/>
          <p:cNvSpPr txBox="1">
            <a:spLocks noChangeArrowheads="1"/>
          </p:cNvSpPr>
          <p:nvPr/>
        </p:nvSpPr>
        <p:spPr bwMode="auto">
          <a:xfrm>
            <a:off x="6721476" y="4949826"/>
            <a:ext cx="1225471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Physical</a:t>
            </a:r>
          </a:p>
        </p:txBody>
      </p:sp>
      <p:sp>
        <p:nvSpPr>
          <p:cNvPr id="53267" name="Rectangle 20"/>
          <p:cNvSpPr>
            <a:spLocks noChangeArrowheads="1"/>
          </p:cNvSpPr>
          <p:nvPr/>
        </p:nvSpPr>
        <p:spPr bwMode="auto">
          <a:xfrm>
            <a:off x="3797301" y="41910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8" name="Text Box 21"/>
          <p:cNvSpPr txBox="1">
            <a:spLocks noChangeArrowheads="1"/>
          </p:cNvSpPr>
          <p:nvPr/>
        </p:nvSpPr>
        <p:spPr bwMode="auto">
          <a:xfrm>
            <a:off x="4056063" y="4175126"/>
            <a:ext cx="1197744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Network</a:t>
            </a:r>
          </a:p>
        </p:txBody>
      </p:sp>
      <p:sp>
        <p:nvSpPr>
          <p:cNvPr id="53269" name="Rectangle 22"/>
          <p:cNvSpPr>
            <a:spLocks noChangeArrowheads="1"/>
          </p:cNvSpPr>
          <p:nvPr/>
        </p:nvSpPr>
        <p:spPr bwMode="auto">
          <a:xfrm>
            <a:off x="3797301" y="45720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Text Box 23"/>
          <p:cNvSpPr txBox="1">
            <a:spLocks noChangeArrowheads="1"/>
          </p:cNvSpPr>
          <p:nvPr/>
        </p:nvSpPr>
        <p:spPr bwMode="auto">
          <a:xfrm>
            <a:off x="4064000" y="4556126"/>
            <a:ext cx="1184920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Datalink</a:t>
            </a:r>
          </a:p>
        </p:txBody>
      </p:sp>
      <p:sp>
        <p:nvSpPr>
          <p:cNvPr id="53271" name="Rectangle 24"/>
          <p:cNvSpPr>
            <a:spLocks noChangeArrowheads="1"/>
          </p:cNvSpPr>
          <p:nvPr/>
        </p:nvSpPr>
        <p:spPr bwMode="auto">
          <a:xfrm>
            <a:off x="3797301" y="49530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2" name="Text Box 25"/>
          <p:cNvSpPr txBox="1">
            <a:spLocks noChangeArrowheads="1"/>
          </p:cNvSpPr>
          <p:nvPr/>
        </p:nvSpPr>
        <p:spPr bwMode="auto">
          <a:xfrm>
            <a:off x="4041776" y="4937126"/>
            <a:ext cx="1225471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Physical</a:t>
            </a:r>
          </a:p>
        </p:txBody>
      </p:sp>
      <p:cxnSp>
        <p:nvCxnSpPr>
          <p:cNvPr id="53273" name="AutoShape 26"/>
          <p:cNvCxnSpPr>
            <a:cxnSpLocks noChangeShapeType="1"/>
            <a:stCxn id="53257" idx="3"/>
            <a:endCxn id="53271" idx="1"/>
          </p:cNvCxnSpPr>
          <p:nvPr/>
        </p:nvCxnSpPr>
        <p:spPr bwMode="auto">
          <a:xfrm>
            <a:off x="2782888" y="5143500"/>
            <a:ext cx="10017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4" name="AutoShape 27"/>
          <p:cNvCxnSpPr>
            <a:cxnSpLocks noChangeShapeType="1"/>
            <a:stCxn id="53255" idx="3"/>
            <a:endCxn id="53269" idx="1"/>
          </p:cNvCxnSpPr>
          <p:nvPr/>
        </p:nvCxnSpPr>
        <p:spPr bwMode="auto">
          <a:xfrm>
            <a:off x="2782888" y="4762500"/>
            <a:ext cx="10017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5" name="AutoShape 28"/>
          <p:cNvCxnSpPr>
            <a:cxnSpLocks noChangeShapeType="1"/>
            <a:stCxn id="53253" idx="3"/>
            <a:endCxn id="53267" idx="1"/>
          </p:cNvCxnSpPr>
          <p:nvPr/>
        </p:nvCxnSpPr>
        <p:spPr bwMode="auto">
          <a:xfrm>
            <a:off x="2782888" y="4381500"/>
            <a:ext cx="10017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6" name="AutoShape 29"/>
          <p:cNvCxnSpPr>
            <a:cxnSpLocks noChangeShapeType="1"/>
            <a:stCxn id="53271" idx="3"/>
            <a:endCxn id="53265" idx="1"/>
          </p:cNvCxnSpPr>
          <p:nvPr/>
        </p:nvCxnSpPr>
        <p:spPr bwMode="auto">
          <a:xfrm>
            <a:off x="5500688" y="5143500"/>
            <a:ext cx="976312" cy="1270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7" name="AutoShape 30"/>
          <p:cNvCxnSpPr>
            <a:cxnSpLocks noChangeShapeType="1"/>
            <a:stCxn id="53269" idx="3"/>
            <a:endCxn id="53263" idx="1"/>
          </p:cNvCxnSpPr>
          <p:nvPr/>
        </p:nvCxnSpPr>
        <p:spPr bwMode="auto">
          <a:xfrm>
            <a:off x="5500688" y="4762500"/>
            <a:ext cx="976312" cy="1270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8" name="AutoShape 31"/>
          <p:cNvCxnSpPr>
            <a:cxnSpLocks noChangeShapeType="1"/>
            <a:stCxn id="53267" idx="3"/>
            <a:endCxn id="53261" idx="1"/>
          </p:cNvCxnSpPr>
          <p:nvPr/>
        </p:nvCxnSpPr>
        <p:spPr bwMode="auto">
          <a:xfrm>
            <a:off x="5500688" y="4381500"/>
            <a:ext cx="976312" cy="1270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279" name="AutoShape 32"/>
          <p:cNvCxnSpPr>
            <a:cxnSpLocks noChangeShapeType="1"/>
            <a:stCxn id="53251" idx="3"/>
            <a:endCxn id="53259" idx="1"/>
          </p:cNvCxnSpPr>
          <p:nvPr/>
        </p:nvCxnSpPr>
        <p:spPr bwMode="auto">
          <a:xfrm>
            <a:off x="2770189" y="4000500"/>
            <a:ext cx="3706812" cy="1270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3280" name="Group 33"/>
          <p:cNvGrpSpPr>
            <a:grpSpLocks/>
          </p:cNvGrpSpPr>
          <p:nvPr/>
        </p:nvGrpSpPr>
        <p:grpSpPr bwMode="auto">
          <a:xfrm>
            <a:off x="1066800" y="3441698"/>
            <a:ext cx="7113589" cy="400050"/>
            <a:chOff x="647" y="2280"/>
            <a:chExt cx="4481" cy="252"/>
          </a:xfrm>
          <a:solidFill>
            <a:srgbClr val="CCFFFF"/>
          </a:solidFill>
        </p:grpSpPr>
        <p:sp>
          <p:nvSpPr>
            <p:cNvPr id="53285" name="Rectangle 34"/>
            <p:cNvSpPr>
              <a:spLocks noChangeArrowheads="1"/>
            </p:cNvSpPr>
            <p:nvPr/>
          </p:nvSpPr>
          <p:spPr bwMode="auto">
            <a:xfrm>
              <a:off x="647" y="2280"/>
              <a:ext cx="1073" cy="240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6" name="Text Box 35"/>
            <p:cNvSpPr txBox="1">
              <a:spLocks noChangeArrowheads="1"/>
            </p:cNvSpPr>
            <p:nvPr/>
          </p:nvSpPr>
          <p:spPr bwMode="auto">
            <a:xfrm>
              <a:off x="695" y="2280"/>
              <a:ext cx="996" cy="25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 dirty="0">
                  <a:latin typeface="Arial" charset="0"/>
                </a:rPr>
                <a:t>Application</a:t>
              </a:r>
            </a:p>
          </p:txBody>
        </p:sp>
        <p:sp>
          <p:nvSpPr>
            <p:cNvPr id="53287" name="Rectangle 36"/>
            <p:cNvSpPr>
              <a:spLocks noChangeArrowheads="1"/>
            </p:cNvSpPr>
            <p:nvPr/>
          </p:nvSpPr>
          <p:spPr bwMode="auto">
            <a:xfrm>
              <a:off x="4055" y="2280"/>
              <a:ext cx="1073" cy="240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8" name="Text Box 37"/>
            <p:cNvSpPr txBox="1">
              <a:spLocks noChangeArrowheads="1"/>
            </p:cNvSpPr>
            <p:nvPr/>
          </p:nvSpPr>
          <p:spPr bwMode="auto">
            <a:xfrm>
              <a:off x="4076" y="2280"/>
              <a:ext cx="996" cy="25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Application</a:t>
              </a:r>
            </a:p>
          </p:txBody>
        </p:sp>
        <p:cxnSp>
          <p:nvCxnSpPr>
            <p:cNvPr id="53289" name="AutoShape 38"/>
            <p:cNvCxnSpPr>
              <a:cxnSpLocks noChangeShapeType="1"/>
              <a:stCxn id="53285" idx="3"/>
              <a:endCxn id="53288" idx="1"/>
            </p:cNvCxnSpPr>
            <p:nvPr/>
          </p:nvCxnSpPr>
          <p:spPr bwMode="auto">
            <a:xfrm>
              <a:off x="1720" y="2400"/>
              <a:ext cx="2356" cy="6"/>
            </a:xfrm>
            <a:prstGeom prst="straightConnector1">
              <a:avLst/>
            </a:prstGeom>
            <a:grpFill/>
            <a:ln w="1905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  <a:extLst/>
          </p:spPr>
        </p:cxnSp>
      </p:grpSp>
      <p:sp>
        <p:nvSpPr>
          <p:cNvPr id="53281" name="Text Box 39"/>
          <p:cNvSpPr txBox="1">
            <a:spLocks noChangeArrowheads="1"/>
          </p:cNvSpPr>
          <p:nvPr/>
        </p:nvSpPr>
        <p:spPr bwMode="auto">
          <a:xfrm>
            <a:off x="1339163" y="6246644"/>
            <a:ext cx="1157076" cy="4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660066"/>
                </a:solidFill>
                <a:latin typeface="Arial" charset="0"/>
              </a:rPr>
              <a:t>Host A</a:t>
            </a:r>
          </a:p>
        </p:txBody>
      </p:sp>
      <p:sp>
        <p:nvSpPr>
          <p:cNvPr id="53282" name="Text Box 40"/>
          <p:cNvSpPr txBox="1">
            <a:spLocks noChangeArrowheads="1"/>
          </p:cNvSpPr>
          <p:nvPr/>
        </p:nvSpPr>
        <p:spPr bwMode="auto">
          <a:xfrm>
            <a:off x="6826842" y="6170444"/>
            <a:ext cx="1174158" cy="4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660066"/>
                </a:solidFill>
                <a:latin typeface="Arial" charset="0"/>
              </a:rPr>
              <a:t>Host B</a:t>
            </a:r>
          </a:p>
        </p:txBody>
      </p:sp>
      <p:sp>
        <p:nvSpPr>
          <p:cNvPr id="53283" name="Text Box 41"/>
          <p:cNvSpPr txBox="1">
            <a:spLocks noChangeArrowheads="1"/>
          </p:cNvSpPr>
          <p:nvPr/>
        </p:nvSpPr>
        <p:spPr bwMode="auto">
          <a:xfrm>
            <a:off x="4121446" y="5943601"/>
            <a:ext cx="1174158" cy="4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660066"/>
                </a:solidFill>
                <a:latin typeface="Arial" charset="0"/>
              </a:rPr>
              <a:t>Router</a:t>
            </a:r>
          </a:p>
        </p:txBody>
      </p:sp>
      <p:sp>
        <p:nvSpPr>
          <p:cNvPr id="53284" name="Freeform 42"/>
          <p:cNvSpPr>
            <a:spLocks/>
          </p:cNvSpPr>
          <p:nvPr/>
        </p:nvSpPr>
        <p:spPr bwMode="auto">
          <a:xfrm>
            <a:off x="2590801" y="3429000"/>
            <a:ext cx="4114800" cy="1670050"/>
          </a:xfrm>
          <a:custGeom>
            <a:avLst/>
            <a:gdLst>
              <a:gd name="T0" fmla="*/ 0 w 2352"/>
              <a:gd name="T1" fmla="*/ 0 h 1968"/>
              <a:gd name="T2" fmla="*/ 0 w 2352"/>
              <a:gd name="T3" fmla="*/ 2147483647 h 1968"/>
              <a:gd name="T4" fmla="*/ 2147483647 w 2352"/>
              <a:gd name="T5" fmla="*/ 2147483647 h 1968"/>
              <a:gd name="T6" fmla="*/ 2147483647 w 2352"/>
              <a:gd name="T7" fmla="*/ 2147483647 h 1968"/>
              <a:gd name="T8" fmla="*/ 2147483647 w 2352"/>
              <a:gd name="T9" fmla="*/ 2147483647 h 1968"/>
              <a:gd name="T10" fmla="*/ 2147483647 w 2352"/>
              <a:gd name="T11" fmla="*/ 2147483647 h 1968"/>
              <a:gd name="T12" fmla="*/ 2147483647 w 2352"/>
              <a:gd name="T13" fmla="*/ 2147483647 h 1968"/>
              <a:gd name="T14" fmla="*/ 2147483647 w 2352"/>
              <a:gd name="T15" fmla="*/ 2147483647 h 1968"/>
              <a:gd name="T16" fmla="*/ 2147483647 w 2352"/>
              <a:gd name="T17" fmla="*/ 2147483647 h 1968"/>
              <a:gd name="T18" fmla="*/ 2147483647 w 2352"/>
              <a:gd name="T19" fmla="*/ 0 h 19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352"/>
              <a:gd name="T31" fmla="*/ 0 h 1968"/>
              <a:gd name="T32" fmla="*/ 2352 w 2352"/>
              <a:gd name="T33" fmla="*/ 1968 h 196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352" h="1968">
                <a:moveTo>
                  <a:pt x="0" y="0"/>
                </a:moveTo>
                <a:lnTo>
                  <a:pt x="0" y="1824"/>
                </a:lnTo>
                <a:lnTo>
                  <a:pt x="96" y="1968"/>
                </a:lnTo>
                <a:lnTo>
                  <a:pt x="864" y="1968"/>
                </a:lnTo>
                <a:lnTo>
                  <a:pt x="864" y="1200"/>
                </a:lnTo>
                <a:lnTo>
                  <a:pt x="1488" y="1200"/>
                </a:lnTo>
                <a:lnTo>
                  <a:pt x="1488" y="1968"/>
                </a:lnTo>
                <a:lnTo>
                  <a:pt x="2256" y="1968"/>
                </a:lnTo>
                <a:lnTo>
                  <a:pt x="2352" y="1824"/>
                </a:lnTo>
                <a:lnTo>
                  <a:pt x="2352" y="0"/>
                </a:lnTo>
              </a:path>
            </a:pathLst>
          </a:cu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62000" y="3581400"/>
            <a:ext cx="2286000" cy="838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172200" y="3581400"/>
            <a:ext cx="2286000" cy="838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pic>
        <p:nvPicPr>
          <p:cNvPr id="47" name="Picture 5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5486401"/>
            <a:ext cx="914400" cy="55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5410200"/>
            <a:ext cx="8501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5410200"/>
            <a:ext cx="8501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3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017950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B5DD9DA9-872E-3847-806F-16FCEA22A28E}" type="slidenum">
              <a:rPr lang="en-US" sz="1400" smtClean="0">
                <a:latin typeface="Calibri"/>
              </a:rPr>
              <a:pPr algn="r"/>
              <a:t>30</a:t>
            </a:fld>
            <a:endParaRPr lang="en-US" sz="1400" dirty="0">
              <a:latin typeface="Calibri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KR state machines – a note.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49" y="1304925"/>
            <a:ext cx="7258051" cy="3352800"/>
          </a:xfrm>
        </p:spPr>
        <p:txBody>
          <a:bodyPr/>
          <a:lstStyle/>
          <a:p>
            <a:pPr>
              <a:buFont typeface="ZapfDingbats" charset="0"/>
              <a:buNone/>
            </a:pPr>
            <a:r>
              <a:rPr lang="en-GB" sz="2400" dirty="0" smtClean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Beware</a:t>
            </a:r>
          </a:p>
          <a:p>
            <a:pPr>
              <a:buFont typeface="ZapfDingbats" charset="0"/>
              <a:buNone/>
            </a:pPr>
            <a:r>
              <a:rPr lang="en-GB" sz="24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Kurose and Ross has a confusing/confused attitude to state-machines.</a:t>
            </a:r>
          </a:p>
          <a:p>
            <a:pPr>
              <a:buFont typeface="ZapfDingbats" charset="0"/>
              <a:buNone/>
            </a:pPr>
            <a:r>
              <a:rPr lang="en-GB" sz="24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I’ve attempted to normalise the representation.</a:t>
            </a:r>
          </a:p>
          <a:p>
            <a:pPr>
              <a:buFont typeface="ZapfDingbats" charset="0"/>
              <a:buNone/>
            </a:pPr>
            <a:r>
              <a:rPr lang="en-GB" sz="24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UPSHOT: these slides have differing information to the KR book</a:t>
            </a:r>
            <a:r>
              <a:rPr lang="en-GB" sz="24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(from which the RDT example is taken.)</a:t>
            </a:r>
          </a:p>
          <a:p>
            <a:pPr>
              <a:buFont typeface="ZapfDingbats" charset="0"/>
              <a:buNone/>
            </a:pPr>
            <a:r>
              <a:rPr lang="en-GB" sz="24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in KR “actions taken” appear wide-ranging, my interpretation is more specific/relevant.</a:t>
            </a:r>
            <a:endParaRPr lang="en-US" sz="24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grpSp>
        <p:nvGrpSpPr>
          <p:cNvPr id="40966" name="Group 4"/>
          <p:cNvGrpSpPr>
            <a:grpSpLocks/>
          </p:cNvGrpSpPr>
          <p:nvPr/>
        </p:nvGrpSpPr>
        <p:grpSpPr bwMode="auto">
          <a:xfrm>
            <a:off x="3084513" y="5092010"/>
            <a:ext cx="896939" cy="942975"/>
            <a:chOff x="683" y="3294"/>
            <a:chExt cx="565" cy="594"/>
          </a:xfrm>
        </p:grpSpPr>
        <p:sp>
          <p:nvSpPr>
            <p:cNvPr id="40983" name="Oval 5"/>
            <p:cNvSpPr>
              <a:spLocks noChangeArrowheads="1"/>
            </p:cNvSpPr>
            <p:nvPr/>
          </p:nvSpPr>
          <p:spPr bwMode="auto">
            <a:xfrm>
              <a:off x="738" y="3294"/>
              <a:ext cx="510" cy="55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0984" name="Oval 6"/>
            <p:cNvSpPr>
              <a:spLocks noChangeArrowheads="1"/>
            </p:cNvSpPr>
            <p:nvPr/>
          </p:nvSpPr>
          <p:spPr bwMode="auto">
            <a:xfrm>
              <a:off x="690" y="3336"/>
              <a:ext cx="510" cy="5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0985" name="Text Box 7"/>
            <p:cNvSpPr txBox="1">
              <a:spLocks noChangeArrowheads="1"/>
            </p:cNvSpPr>
            <p:nvPr/>
          </p:nvSpPr>
          <p:spPr bwMode="auto">
            <a:xfrm>
              <a:off x="683" y="3376"/>
              <a:ext cx="488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000" dirty="0" smtClean="0">
                  <a:latin typeface="Calibri"/>
                </a:rPr>
                <a:t>State</a:t>
              </a:r>
              <a:endParaRPr lang="en-US" sz="2000" dirty="0">
                <a:latin typeface="Calibri"/>
              </a:endParaRPr>
            </a:p>
            <a:p>
              <a:r>
                <a:rPr lang="en-US" sz="2000" dirty="0" smtClean="0">
                  <a:latin typeface="Calibri"/>
                </a:rPr>
                <a:t>name</a:t>
              </a:r>
              <a:endParaRPr lang="en-US" sz="2000" dirty="0">
                <a:latin typeface="Calibri"/>
              </a:endParaRPr>
            </a:p>
          </p:txBody>
        </p:sp>
      </p:grpSp>
      <p:sp>
        <p:nvSpPr>
          <p:cNvPr id="40967" name="Freeform 8"/>
          <p:cNvSpPr>
            <a:spLocks/>
          </p:cNvSpPr>
          <p:nvPr/>
        </p:nvSpPr>
        <p:spPr bwMode="auto">
          <a:xfrm>
            <a:off x="3981451" y="5111059"/>
            <a:ext cx="3952875" cy="285750"/>
          </a:xfrm>
          <a:custGeom>
            <a:avLst/>
            <a:gdLst>
              <a:gd name="T0" fmla="*/ 0 w 1446"/>
              <a:gd name="T1" fmla="*/ 453628125 h 180"/>
              <a:gd name="T2" fmla="*/ 2147483647 w 1446"/>
              <a:gd name="T3" fmla="*/ 423386250 h 180"/>
              <a:gd name="T4" fmla="*/ 0 60000 65536"/>
              <a:gd name="T5" fmla="*/ 0 60000 65536"/>
              <a:gd name="T6" fmla="*/ 0 w 1446"/>
              <a:gd name="T7" fmla="*/ 0 h 180"/>
              <a:gd name="T8" fmla="*/ 1446 w 1446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6" h="180">
                <a:moveTo>
                  <a:pt x="0" y="180"/>
                </a:moveTo>
                <a:cubicBezTo>
                  <a:pt x="540" y="30"/>
                  <a:pt x="972" y="0"/>
                  <a:pt x="1446" y="16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40968" name="Group 9"/>
          <p:cNvGrpSpPr>
            <a:grpSpLocks/>
          </p:cNvGrpSpPr>
          <p:nvPr/>
        </p:nvGrpSpPr>
        <p:grpSpPr bwMode="auto">
          <a:xfrm>
            <a:off x="7837488" y="5196785"/>
            <a:ext cx="896939" cy="942975"/>
            <a:chOff x="683" y="3294"/>
            <a:chExt cx="565" cy="594"/>
          </a:xfrm>
        </p:grpSpPr>
        <p:sp>
          <p:nvSpPr>
            <p:cNvPr id="40980" name="Oval 10"/>
            <p:cNvSpPr>
              <a:spLocks noChangeArrowheads="1"/>
            </p:cNvSpPr>
            <p:nvPr/>
          </p:nvSpPr>
          <p:spPr bwMode="auto">
            <a:xfrm>
              <a:off x="738" y="3294"/>
              <a:ext cx="510" cy="55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0981" name="Oval 11"/>
            <p:cNvSpPr>
              <a:spLocks noChangeArrowheads="1"/>
            </p:cNvSpPr>
            <p:nvPr/>
          </p:nvSpPr>
          <p:spPr bwMode="auto">
            <a:xfrm>
              <a:off x="690" y="3336"/>
              <a:ext cx="510" cy="5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0982" name="Text Box 12"/>
            <p:cNvSpPr txBox="1">
              <a:spLocks noChangeArrowheads="1"/>
            </p:cNvSpPr>
            <p:nvPr/>
          </p:nvSpPr>
          <p:spPr bwMode="auto">
            <a:xfrm>
              <a:off x="683" y="3376"/>
              <a:ext cx="488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000" dirty="0" smtClean="0">
                  <a:latin typeface="Calibri"/>
                </a:rPr>
                <a:t>State</a:t>
              </a:r>
              <a:endParaRPr lang="en-US" sz="2000" dirty="0">
                <a:latin typeface="Calibri"/>
              </a:endParaRPr>
            </a:p>
            <a:p>
              <a:r>
                <a:rPr lang="en-US" sz="2000" dirty="0" smtClean="0">
                  <a:latin typeface="Calibri"/>
                </a:rPr>
                <a:t>name</a:t>
              </a:r>
              <a:endParaRPr lang="en-US" sz="2000" dirty="0">
                <a:latin typeface="Calibri"/>
              </a:endParaRPr>
            </a:p>
          </p:txBody>
        </p:sp>
      </p:grpSp>
      <p:sp>
        <p:nvSpPr>
          <p:cNvPr id="40969" name="Text Box 13"/>
          <p:cNvSpPr txBox="1">
            <a:spLocks noChangeArrowheads="1"/>
          </p:cNvSpPr>
          <p:nvPr/>
        </p:nvSpPr>
        <p:spPr bwMode="auto">
          <a:xfrm>
            <a:off x="3892033" y="4485584"/>
            <a:ext cx="37919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  <a:latin typeface="Calibri"/>
              </a:rPr>
              <a:t>Relevant event </a:t>
            </a:r>
            <a:r>
              <a:rPr lang="en-US" sz="1800" dirty="0">
                <a:solidFill>
                  <a:srgbClr val="FF0000"/>
                </a:solidFill>
                <a:latin typeface="Calibri"/>
              </a:rPr>
              <a:t>causing state transition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0970" name="Text Box 14"/>
          <p:cNvSpPr txBox="1">
            <a:spLocks noChangeArrowheads="1"/>
          </p:cNvSpPr>
          <p:nvPr/>
        </p:nvSpPr>
        <p:spPr bwMode="auto">
          <a:xfrm>
            <a:off x="3870992" y="4780859"/>
            <a:ext cx="39578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  <a:latin typeface="Calibri"/>
              </a:rPr>
              <a:t>Relevant action </a:t>
            </a:r>
            <a:r>
              <a:rPr lang="en-US" sz="1800" dirty="0">
                <a:solidFill>
                  <a:srgbClr val="FF0000"/>
                </a:solidFill>
                <a:latin typeface="Calibri"/>
              </a:rPr>
              <a:t>taken on state transition</a:t>
            </a:r>
            <a:endParaRPr lang="en-US" sz="24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0971" name="Line 15"/>
          <p:cNvSpPr>
            <a:spLocks noChangeShapeType="1"/>
          </p:cNvSpPr>
          <p:nvPr/>
        </p:nvSpPr>
        <p:spPr bwMode="auto">
          <a:xfrm>
            <a:off x="4105277" y="4825309"/>
            <a:ext cx="3381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40972" name="Rectangle 16"/>
          <p:cNvSpPr>
            <a:spLocks noChangeArrowheads="1"/>
          </p:cNvSpPr>
          <p:nvPr/>
        </p:nvSpPr>
        <p:spPr bwMode="auto">
          <a:xfrm>
            <a:off x="123826" y="4686300"/>
            <a:ext cx="277177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r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sz="1800" dirty="0">
                <a:solidFill>
                  <a:srgbClr val="FF0000"/>
                </a:solidFill>
                <a:latin typeface="Calibri"/>
              </a:rPr>
              <a:t>state:</a:t>
            </a:r>
            <a:r>
              <a:rPr lang="en-US" sz="1800" dirty="0">
                <a:latin typeface="Calibri"/>
              </a:rPr>
              <a:t> when in this </a:t>
            </a:r>
            <a:r>
              <a:rPr lang="ja-JP" altLang="en-US" sz="1800" dirty="0">
                <a:latin typeface="Calibri"/>
              </a:rPr>
              <a:t>“</a:t>
            </a:r>
            <a:r>
              <a:rPr lang="en-US" sz="1800" dirty="0">
                <a:latin typeface="Calibri"/>
              </a:rPr>
              <a:t>state</a:t>
            </a:r>
            <a:r>
              <a:rPr lang="ja-JP" altLang="en-US" sz="1800" dirty="0">
                <a:latin typeface="Calibri"/>
              </a:rPr>
              <a:t>”</a:t>
            </a:r>
            <a:r>
              <a:rPr lang="en-US" sz="1800" dirty="0">
                <a:latin typeface="Calibri"/>
              </a:rPr>
              <a:t> next state uniquely determined by next event</a:t>
            </a:r>
          </a:p>
        </p:txBody>
      </p:sp>
      <p:sp>
        <p:nvSpPr>
          <p:cNvPr id="40973" name="Freeform 17"/>
          <p:cNvSpPr>
            <a:spLocks/>
          </p:cNvSpPr>
          <p:nvPr/>
        </p:nvSpPr>
        <p:spPr bwMode="auto">
          <a:xfrm>
            <a:off x="3381375" y="6034985"/>
            <a:ext cx="95251" cy="581025"/>
          </a:xfrm>
          <a:custGeom>
            <a:avLst/>
            <a:gdLst>
              <a:gd name="T0" fmla="*/ 120967500 w 60"/>
              <a:gd name="T1" fmla="*/ 922377188 h 366"/>
              <a:gd name="T2" fmla="*/ 151209375 w 60"/>
              <a:gd name="T3" fmla="*/ 0 h 366"/>
              <a:gd name="T4" fmla="*/ 0 60000 65536"/>
              <a:gd name="T5" fmla="*/ 0 60000 65536"/>
              <a:gd name="T6" fmla="*/ 0 w 60"/>
              <a:gd name="T7" fmla="*/ 0 h 366"/>
              <a:gd name="T8" fmla="*/ 60 w 60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0974" name="Freeform 18"/>
          <p:cNvSpPr>
            <a:spLocks/>
          </p:cNvSpPr>
          <p:nvPr/>
        </p:nvSpPr>
        <p:spPr bwMode="auto">
          <a:xfrm flipH="1" flipV="1">
            <a:off x="8524875" y="6073085"/>
            <a:ext cx="95251" cy="581025"/>
          </a:xfrm>
          <a:custGeom>
            <a:avLst/>
            <a:gdLst>
              <a:gd name="T0" fmla="*/ 120967500 w 60"/>
              <a:gd name="T1" fmla="*/ 922377188 h 366"/>
              <a:gd name="T2" fmla="*/ 151209375 w 60"/>
              <a:gd name="T3" fmla="*/ 0 h 366"/>
              <a:gd name="T4" fmla="*/ 0 60000 65536"/>
              <a:gd name="T5" fmla="*/ 0 60000 65536"/>
              <a:gd name="T6" fmla="*/ 0 w 60"/>
              <a:gd name="T7" fmla="*/ 0 h 366"/>
              <a:gd name="T8" fmla="*/ 60 w 60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0975" name="Line 19"/>
          <p:cNvSpPr>
            <a:spLocks noChangeShapeType="1"/>
          </p:cNvSpPr>
          <p:nvPr/>
        </p:nvSpPr>
        <p:spPr bwMode="auto">
          <a:xfrm>
            <a:off x="3905252" y="5777810"/>
            <a:ext cx="1571625" cy="752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40976" name="Group 20"/>
          <p:cNvGrpSpPr>
            <a:grpSpLocks/>
          </p:cNvGrpSpPr>
          <p:nvPr/>
        </p:nvGrpSpPr>
        <p:grpSpPr bwMode="auto">
          <a:xfrm>
            <a:off x="4581518" y="5580966"/>
            <a:ext cx="942974" cy="674689"/>
            <a:chOff x="3516" y="3260"/>
            <a:chExt cx="594" cy="425"/>
          </a:xfrm>
        </p:grpSpPr>
        <p:sp>
          <p:nvSpPr>
            <p:cNvPr id="40977" name="Text Box 21"/>
            <p:cNvSpPr txBox="1">
              <a:spLocks noChangeArrowheads="1"/>
            </p:cNvSpPr>
            <p:nvPr/>
          </p:nvSpPr>
          <p:spPr bwMode="auto">
            <a:xfrm>
              <a:off x="3584" y="3260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Calibri"/>
                </a:rPr>
                <a:t>event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0978" name="Text Box 22"/>
            <p:cNvSpPr txBox="1">
              <a:spLocks noChangeArrowheads="1"/>
            </p:cNvSpPr>
            <p:nvPr/>
          </p:nvSpPr>
          <p:spPr bwMode="auto">
            <a:xfrm>
              <a:off x="3559" y="3452"/>
              <a:ext cx="53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Calibri"/>
                </a:rPr>
                <a:t>actions</a:t>
              </a:r>
              <a:endParaRPr lang="en-US" sz="2400" dirty="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40979" name="Line 23"/>
            <p:cNvSpPr>
              <a:spLocks noChangeShapeType="1"/>
            </p:cNvSpPr>
            <p:nvPr/>
          </p:nvSpPr>
          <p:spPr bwMode="auto">
            <a:xfrm>
              <a:off x="3516" y="3480"/>
              <a:ext cx="59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0648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2640247A-41B6-374D-83E3-DAE8711ABD4B}" type="slidenum">
              <a:rPr lang="en-US" sz="1400" smtClean="0">
                <a:latin typeface="Calibri"/>
              </a:rPr>
              <a:pPr algn="r"/>
              <a:t>31</a:t>
            </a:fld>
            <a:endParaRPr lang="en-US" sz="1400" dirty="0">
              <a:latin typeface="Calibri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143000"/>
          </a:xfrm>
        </p:spPr>
        <p:txBody>
          <a:bodyPr/>
          <a:lstStyle/>
          <a:p>
            <a:r>
              <a:rPr lang="en-US" sz="3200" u="none" dirty="0">
                <a:ea typeface="ＭＳ Ｐゴシック" charset="0"/>
                <a:cs typeface="ＭＳ Ｐゴシック" charset="0"/>
              </a:rPr>
              <a:t>Rdt1.0: 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reliable transfer over a reliable channel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1" y="1331914"/>
            <a:ext cx="7896225" cy="3019425"/>
          </a:xfrm>
        </p:spPr>
        <p:txBody>
          <a:bodyPr>
            <a:normAutofit/>
          </a:bodyPr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underlying channel perfectly reliable</a:t>
            </a:r>
          </a:p>
          <a:p>
            <a:pPr lvl="1"/>
            <a:r>
              <a:rPr lang="en-US" sz="2000" dirty="0">
                <a:ea typeface="ＭＳ Ｐゴシック" charset="0"/>
              </a:rPr>
              <a:t>no bit errors</a:t>
            </a:r>
          </a:p>
          <a:p>
            <a:pPr lvl="1"/>
            <a:r>
              <a:rPr lang="en-US" sz="2000" dirty="0">
                <a:ea typeface="ＭＳ Ｐゴシック" charset="0"/>
              </a:rPr>
              <a:t>no loss of packets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separate FSMs for sender, receiver:</a:t>
            </a:r>
          </a:p>
          <a:p>
            <a:pPr lvl="1"/>
            <a:r>
              <a:rPr lang="en-US" sz="2000" dirty="0">
                <a:ea typeface="ＭＳ Ｐゴシック" charset="0"/>
              </a:rPr>
              <a:t>sender sends data into underlying channel</a:t>
            </a:r>
          </a:p>
          <a:p>
            <a:pPr lvl="1"/>
            <a:r>
              <a:rPr lang="en-US" sz="2000" dirty="0">
                <a:ea typeface="ＭＳ Ｐゴシック" charset="0"/>
              </a:rPr>
              <a:t>receiver read data from underlying </a:t>
            </a:r>
            <a:r>
              <a:rPr lang="en-US" sz="2000" dirty="0" smtClean="0">
                <a:ea typeface="ＭＳ Ｐゴシック" charset="0"/>
              </a:rPr>
              <a:t>channel</a:t>
            </a:r>
          </a:p>
        </p:txBody>
      </p:sp>
      <p:sp>
        <p:nvSpPr>
          <p:cNvPr id="41990" name="Oval 4"/>
          <p:cNvSpPr>
            <a:spLocks noChangeArrowheads="1"/>
          </p:cNvSpPr>
          <p:nvPr/>
        </p:nvSpPr>
        <p:spPr bwMode="auto">
          <a:xfrm>
            <a:off x="808039" y="4818884"/>
            <a:ext cx="955675" cy="101123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1991" name="Text Box 5"/>
          <p:cNvSpPr txBox="1">
            <a:spLocks noChangeArrowheads="1"/>
          </p:cNvSpPr>
          <p:nvPr/>
        </p:nvSpPr>
        <p:spPr bwMode="auto">
          <a:xfrm>
            <a:off x="744538" y="5109391"/>
            <a:ext cx="1098551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1" dirty="0" smtClean="0">
                <a:latin typeface="Calibri"/>
              </a:rPr>
              <a:t>IDLE</a:t>
            </a:r>
            <a:endParaRPr lang="en-US" sz="1400" i="1" dirty="0">
              <a:latin typeface="Times New Roman" charset="0"/>
            </a:endParaRPr>
          </a:p>
        </p:txBody>
      </p:sp>
      <p:sp>
        <p:nvSpPr>
          <p:cNvPr id="41992" name="Freeform 6"/>
          <p:cNvSpPr>
            <a:spLocks/>
          </p:cNvSpPr>
          <p:nvPr/>
        </p:nvSpPr>
        <p:spPr bwMode="auto">
          <a:xfrm>
            <a:off x="1617664" y="4803009"/>
            <a:ext cx="611187" cy="1027112"/>
          </a:xfrm>
          <a:custGeom>
            <a:avLst/>
            <a:gdLst>
              <a:gd name="T0" fmla="*/ 0 w 735"/>
              <a:gd name="T1" fmla="*/ 176369396 h 1080"/>
              <a:gd name="T2" fmla="*/ 0 w 735"/>
              <a:gd name="T3" fmla="*/ 773310723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1993" name="Text Box 7"/>
          <p:cNvSpPr txBox="1">
            <a:spLocks noChangeArrowheads="1"/>
          </p:cNvSpPr>
          <p:nvPr/>
        </p:nvSpPr>
        <p:spPr bwMode="auto">
          <a:xfrm>
            <a:off x="2070101" y="5156516"/>
            <a:ext cx="2682875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41994" name="Text Box 8"/>
          <p:cNvSpPr txBox="1">
            <a:spLocks noChangeArrowheads="1"/>
          </p:cNvSpPr>
          <p:nvPr/>
        </p:nvSpPr>
        <p:spPr bwMode="auto">
          <a:xfrm>
            <a:off x="2028826" y="4860158"/>
            <a:ext cx="2255839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data)</a:t>
            </a:r>
            <a:endParaRPr lang="en-US" dirty="0">
              <a:latin typeface="Times New Roman" charset="0"/>
            </a:endParaRPr>
          </a:p>
        </p:txBody>
      </p:sp>
      <p:sp>
        <p:nvSpPr>
          <p:cNvPr id="41995" name="Line 9"/>
          <p:cNvSpPr>
            <a:spLocks noChangeShapeType="1"/>
          </p:cNvSpPr>
          <p:nvPr/>
        </p:nvSpPr>
        <p:spPr bwMode="auto">
          <a:xfrm>
            <a:off x="2128839" y="5203058"/>
            <a:ext cx="12969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1996" name="Line 10"/>
          <p:cNvSpPr>
            <a:spLocks noChangeShapeType="1"/>
          </p:cNvSpPr>
          <p:nvPr/>
        </p:nvSpPr>
        <p:spPr bwMode="auto">
          <a:xfrm>
            <a:off x="484188" y="4803009"/>
            <a:ext cx="385763" cy="24288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1997" name="Text Box 11"/>
          <p:cNvSpPr txBox="1">
            <a:spLocks noChangeArrowheads="1"/>
          </p:cNvSpPr>
          <p:nvPr/>
        </p:nvSpPr>
        <p:spPr bwMode="auto">
          <a:xfrm>
            <a:off x="6500339" y="5185595"/>
            <a:ext cx="24876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r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(data)</a:t>
            </a:r>
            <a:endParaRPr lang="en-US" dirty="0">
              <a:latin typeface="Times New Roman" charset="0"/>
            </a:endParaRPr>
          </a:p>
        </p:txBody>
      </p:sp>
      <p:sp>
        <p:nvSpPr>
          <p:cNvPr id="41998" name="Oval 12"/>
          <p:cNvSpPr>
            <a:spLocks noChangeArrowheads="1"/>
          </p:cNvSpPr>
          <p:nvPr/>
        </p:nvSpPr>
        <p:spPr bwMode="auto">
          <a:xfrm>
            <a:off x="5116513" y="4804596"/>
            <a:ext cx="955675" cy="101123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1999" name="Text Box 13"/>
          <p:cNvSpPr txBox="1">
            <a:spLocks noChangeArrowheads="1"/>
          </p:cNvSpPr>
          <p:nvPr/>
        </p:nvSpPr>
        <p:spPr bwMode="auto">
          <a:xfrm>
            <a:off x="5053014" y="5103502"/>
            <a:ext cx="1098551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1" dirty="0" smtClean="0">
                <a:latin typeface="Calibri"/>
              </a:rPr>
              <a:t>IDLE</a:t>
            </a:r>
            <a:endParaRPr lang="en-US" sz="1400" i="1" dirty="0">
              <a:latin typeface="Times New Roman" charset="0"/>
            </a:endParaRPr>
          </a:p>
        </p:txBody>
      </p:sp>
      <p:sp>
        <p:nvSpPr>
          <p:cNvPr id="42000" name="Freeform 14"/>
          <p:cNvSpPr>
            <a:spLocks/>
          </p:cNvSpPr>
          <p:nvPr/>
        </p:nvSpPr>
        <p:spPr bwMode="auto">
          <a:xfrm>
            <a:off x="5926139" y="4788721"/>
            <a:ext cx="611187" cy="1027113"/>
          </a:xfrm>
          <a:custGeom>
            <a:avLst/>
            <a:gdLst>
              <a:gd name="T0" fmla="*/ 0 w 735"/>
              <a:gd name="T1" fmla="*/ 176369568 h 1080"/>
              <a:gd name="T2" fmla="*/ 0 w 735"/>
              <a:gd name="T3" fmla="*/ 773312427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2001" name="Text Box 15"/>
          <p:cNvSpPr txBox="1">
            <a:spLocks noChangeArrowheads="1"/>
          </p:cNvSpPr>
          <p:nvPr/>
        </p:nvSpPr>
        <p:spPr bwMode="auto">
          <a:xfrm>
            <a:off x="6501926" y="4845871"/>
            <a:ext cx="2255839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endParaRPr lang="en-US">
              <a:latin typeface="Times New Roman" charset="0"/>
            </a:endParaRPr>
          </a:p>
        </p:txBody>
      </p:sp>
      <p:sp>
        <p:nvSpPr>
          <p:cNvPr id="42002" name="Line 16"/>
          <p:cNvSpPr>
            <a:spLocks noChangeShapeType="1"/>
          </p:cNvSpPr>
          <p:nvPr/>
        </p:nvSpPr>
        <p:spPr bwMode="auto">
          <a:xfrm>
            <a:off x="6601940" y="5188770"/>
            <a:ext cx="12969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2003" name="Line 17"/>
          <p:cNvSpPr>
            <a:spLocks noChangeShapeType="1"/>
          </p:cNvSpPr>
          <p:nvPr/>
        </p:nvSpPr>
        <p:spPr bwMode="auto">
          <a:xfrm>
            <a:off x="4792663" y="4788721"/>
            <a:ext cx="385763" cy="2428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2004" name="Rectangle 18"/>
          <p:cNvSpPr>
            <a:spLocks noChangeArrowheads="1"/>
          </p:cNvSpPr>
          <p:nvPr/>
        </p:nvSpPr>
        <p:spPr bwMode="auto">
          <a:xfrm>
            <a:off x="6458793" y="4864920"/>
            <a:ext cx="16563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Calibri"/>
            </a:endParaRPr>
          </a:p>
        </p:txBody>
      </p:sp>
      <p:sp>
        <p:nvSpPr>
          <p:cNvPr id="42005" name="Text Box 19"/>
          <p:cNvSpPr txBox="1">
            <a:spLocks noChangeArrowheads="1"/>
          </p:cNvSpPr>
          <p:nvPr/>
        </p:nvSpPr>
        <p:spPr bwMode="auto">
          <a:xfrm>
            <a:off x="2140434" y="6125396"/>
            <a:ext cx="10420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Calibri"/>
              </a:rPr>
              <a:t>sender</a:t>
            </a:r>
          </a:p>
        </p:txBody>
      </p:sp>
      <p:sp>
        <p:nvSpPr>
          <p:cNvPr id="42006" name="Text Box 20"/>
          <p:cNvSpPr txBox="1">
            <a:spLocks noChangeArrowheads="1"/>
          </p:cNvSpPr>
          <p:nvPr/>
        </p:nvSpPr>
        <p:spPr bwMode="auto">
          <a:xfrm>
            <a:off x="6156732" y="6166671"/>
            <a:ext cx="1191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Calibri"/>
              </a:rPr>
              <a:t>receiver</a:t>
            </a:r>
          </a:p>
        </p:txBody>
      </p:sp>
      <p:cxnSp>
        <p:nvCxnSpPr>
          <p:cNvPr id="4" name="Straight Arrow Connector 3"/>
          <p:cNvCxnSpPr>
            <a:endCxn id="41994" idx="0"/>
          </p:cNvCxnSpPr>
          <p:nvPr/>
        </p:nvCxnSpPr>
        <p:spPr>
          <a:xfrm flipH="1">
            <a:off x="3156745" y="4437131"/>
            <a:ext cx="1327167" cy="4230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3051229" y="5515201"/>
            <a:ext cx="1432681" cy="5070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178426" y="5614222"/>
            <a:ext cx="1466125" cy="4079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178426" y="4437132"/>
            <a:ext cx="1466125" cy="427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19256" y="4212564"/>
            <a:ext cx="1581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35419" y="5830120"/>
            <a:ext cx="1401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45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FCA11039-38C4-BC4C-AEAD-8E5441D3CFDD}" type="slidenum">
              <a:rPr lang="en-US" sz="1400" smtClean="0">
                <a:latin typeface="Calibri"/>
              </a:rPr>
              <a:pPr algn="r"/>
              <a:t>32</a:t>
            </a:fld>
            <a:endParaRPr lang="en-US" sz="1400" dirty="0">
              <a:latin typeface="Calibri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143000"/>
          </a:xfrm>
        </p:spPr>
        <p:txBody>
          <a:bodyPr/>
          <a:lstStyle/>
          <a:p>
            <a:r>
              <a:rPr lang="en-US" sz="3200" u="none" dirty="0">
                <a:ea typeface="ＭＳ Ｐゴシック" charset="0"/>
                <a:cs typeface="ＭＳ Ｐゴシック" charset="0"/>
              </a:rPr>
              <a:t>Rdt2.0: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channel with bit errors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2977" y="1333501"/>
            <a:ext cx="7896225" cy="4448175"/>
          </a:xfrm>
        </p:spPr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underlying channel may flip bits in packet</a:t>
            </a:r>
          </a:p>
          <a:p>
            <a:pPr lvl="1"/>
            <a:r>
              <a:rPr lang="en-US" sz="2000" dirty="0">
                <a:ea typeface="ＭＳ Ｐゴシック" charset="0"/>
              </a:rPr>
              <a:t>checksum to detect bit errors</a:t>
            </a:r>
          </a:p>
          <a:p>
            <a:r>
              <a:rPr lang="en-US" sz="2400" i="1" dirty="0">
                <a:ea typeface="ＭＳ Ｐゴシック" charset="0"/>
                <a:cs typeface="ＭＳ Ｐゴシック" charset="0"/>
              </a:rPr>
              <a:t>the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question: how to recover from errors:</a:t>
            </a:r>
          </a:p>
          <a:p>
            <a:pPr lvl="1"/>
            <a:r>
              <a:rPr lang="en-US" sz="2000" i="1" dirty="0">
                <a:solidFill>
                  <a:srgbClr val="FF0000"/>
                </a:solidFill>
                <a:ea typeface="ＭＳ Ｐゴシック" charset="0"/>
              </a:rPr>
              <a:t>acknowledgements (ACKs):</a:t>
            </a:r>
            <a:r>
              <a:rPr lang="en-US" sz="2000" dirty="0">
                <a:ea typeface="ＭＳ Ｐゴシック" charset="0"/>
              </a:rPr>
              <a:t> receiver explicitly tells sender that </a:t>
            </a:r>
            <a:r>
              <a:rPr lang="en-US" sz="2000" dirty="0" smtClean="0">
                <a:ea typeface="ＭＳ Ｐゴシック" charset="0"/>
              </a:rPr>
              <a:t>packet </a:t>
            </a:r>
            <a:r>
              <a:rPr lang="en-US" sz="2000" dirty="0">
                <a:ea typeface="ＭＳ Ｐゴシック" charset="0"/>
              </a:rPr>
              <a:t>received </a:t>
            </a:r>
            <a:r>
              <a:rPr lang="en-US" sz="2000" dirty="0" smtClean="0">
                <a:ea typeface="ＭＳ Ｐゴシック" charset="0"/>
              </a:rPr>
              <a:t>is OK</a:t>
            </a:r>
            <a:endParaRPr lang="en-US" sz="2000" dirty="0">
              <a:ea typeface="ＭＳ Ｐゴシック" charset="0"/>
            </a:endParaRPr>
          </a:p>
          <a:p>
            <a:pPr lvl="1"/>
            <a:r>
              <a:rPr lang="en-US" sz="2000" i="1" dirty="0">
                <a:solidFill>
                  <a:srgbClr val="FF0000"/>
                </a:solidFill>
                <a:ea typeface="ＭＳ Ｐゴシック" charset="0"/>
              </a:rPr>
              <a:t>negative acknowledgements (NAKs):</a:t>
            </a:r>
            <a:r>
              <a:rPr lang="en-US" sz="2000" dirty="0">
                <a:ea typeface="ＭＳ Ｐゴシック" charset="0"/>
              </a:rPr>
              <a:t> receiver explicitly tells sender that </a:t>
            </a:r>
            <a:r>
              <a:rPr lang="en-US" sz="2000" dirty="0" smtClean="0">
                <a:ea typeface="ＭＳ Ｐゴシック" charset="0"/>
              </a:rPr>
              <a:t>packet </a:t>
            </a:r>
            <a:r>
              <a:rPr lang="en-US" sz="2000" dirty="0">
                <a:ea typeface="ＭＳ Ｐゴシック" charset="0"/>
              </a:rPr>
              <a:t>had errors</a:t>
            </a:r>
          </a:p>
          <a:p>
            <a:pPr lvl="1"/>
            <a:r>
              <a:rPr lang="en-US" sz="2000" dirty="0">
                <a:ea typeface="ＭＳ Ｐゴシック" charset="0"/>
              </a:rPr>
              <a:t>sender retransmits </a:t>
            </a:r>
            <a:r>
              <a:rPr lang="en-US" sz="2000" dirty="0" smtClean="0">
                <a:ea typeface="ＭＳ Ｐゴシック" charset="0"/>
              </a:rPr>
              <a:t>packet </a:t>
            </a:r>
            <a:r>
              <a:rPr lang="en-US" sz="2000" dirty="0">
                <a:ea typeface="ＭＳ Ｐゴシック" charset="0"/>
              </a:rPr>
              <a:t>on receipt of NAK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new mechanisms in </a:t>
            </a:r>
            <a:r>
              <a:rPr lang="en-US" sz="2400" b="1" dirty="0">
                <a:latin typeface="Courier New" charset="0"/>
                <a:ea typeface="ＭＳ Ｐゴシック" charset="0"/>
                <a:cs typeface="ＭＳ Ｐゴシック" charset="0"/>
              </a:rPr>
              <a:t>rdt2.0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(beyond </a:t>
            </a:r>
            <a:r>
              <a:rPr lang="en-US" sz="2400" b="1" dirty="0">
                <a:latin typeface="Courier New" charset="0"/>
                <a:ea typeface="ＭＳ Ｐゴシック" charset="0"/>
                <a:cs typeface="ＭＳ Ｐゴシック" charset="0"/>
              </a:rPr>
              <a:t>rdt1.0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):</a:t>
            </a:r>
          </a:p>
          <a:p>
            <a:pPr lvl="1"/>
            <a:r>
              <a:rPr lang="en-US" sz="2000" dirty="0">
                <a:ea typeface="ＭＳ Ｐゴシック" charset="0"/>
              </a:rPr>
              <a:t>error detection</a:t>
            </a:r>
          </a:p>
          <a:p>
            <a:pPr lvl="1"/>
            <a:r>
              <a:rPr lang="en-US" sz="2000" dirty="0">
                <a:ea typeface="ＭＳ Ｐゴシック" charset="0"/>
              </a:rPr>
              <a:t>receiver feedback: control </a:t>
            </a:r>
            <a:r>
              <a:rPr lang="en-US" sz="2000" dirty="0" err="1">
                <a:ea typeface="ＭＳ Ｐゴシック" charset="0"/>
              </a:rPr>
              <a:t>msgs</a:t>
            </a:r>
            <a:r>
              <a:rPr lang="en-US" sz="2000" dirty="0">
                <a:ea typeface="ＭＳ Ｐゴシック" charset="0"/>
              </a:rPr>
              <a:t> (ACK,NAK) </a:t>
            </a:r>
            <a:r>
              <a:rPr lang="en-US" sz="2000" dirty="0" smtClean="0">
                <a:ea typeface="ＭＳ Ｐゴシック" charset="0"/>
              </a:rPr>
              <a:t>receiver</a:t>
            </a:r>
            <a:r>
              <a:rPr lang="en-US" sz="2000" dirty="0">
                <a:ea typeface="ＭＳ Ｐゴシック" charset="0"/>
              </a:rPr>
              <a:t>-&gt;sender</a:t>
            </a:r>
          </a:p>
        </p:txBody>
      </p:sp>
    </p:spTree>
    <p:extLst>
      <p:ext uri="{BB962C8B-B14F-4D97-AF65-F5344CB8AC3E}">
        <p14:creationId xmlns:p14="http://schemas.microsoft.com/office/powerpoint/2010/main" val="1496196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Dealing with Packet Corruption </a:t>
            </a:r>
            <a:endParaRPr lang="en-US" sz="3600" dirty="0"/>
          </a:p>
        </p:txBody>
      </p:sp>
      <p:sp>
        <p:nvSpPr>
          <p:cNvPr id="1127427" name="Line 3"/>
          <p:cNvSpPr>
            <a:spLocks noChangeShapeType="1"/>
          </p:cNvSpPr>
          <p:nvPr/>
        </p:nvSpPr>
        <p:spPr bwMode="auto">
          <a:xfrm>
            <a:off x="4800600" y="5638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28" name="Text Box 4"/>
          <p:cNvSpPr txBox="1">
            <a:spLocks noChangeArrowheads="1"/>
          </p:cNvSpPr>
          <p:nvPr/>
        </p:nvSpPr>
        <p:spPr bwMode="auto">
          <a:xfrm>
            <a:off x="3988850" y="6172202"/>
            <a:ext cx="804254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 dirty="0">
                <a:latin typeface="+mn-lt"/>
              </a:rPr>
              <a:t>Time</a:t>
            </a:r>
          </a:p>
        </p:txBody>
      </p:sp>
      <p:sp>
        <p:nvSpPr>
          <p:cNvPr id="1127430" name="Line 6"/>
          <p:cNvSpPr>
            <a:spLocks noChangeShapeType="1"/>
          </p:cNvSpPr>
          <p:nvPr/>
        </p:nvSpPr>
        <p:spPr bwMode="auto">
          <a:xfrm flipH="1">
            <a:off x="1981201" y="2124076"/>
            <a:ext cx="30163" cy="3635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1" name="Line 7"/>
          <p:cNvSpPr>
            <a:spLocks noChangeShapeType="1"/>
          </p:cNvSpPr>
          <p:nvPr/>
        </p:nvSpPr>
        <p:spPr bwMode="auto">
          <a:xfrm flipH="1">
            <a:off x="7362826" y="2124076"/>
            <a:ext cx="3175" cy="3757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2" name="Line 8"/>
          <p:cNvSpPr>
            <a:spLocks noChangeShapeType="1"/>
          </p:cNvSpPr>
          <p:nvPr/>
        </p:nvSpPr>
        <p:spPr bwMode="auto">
          <a:xfrm>
            <a:off x="2011365" y="2276475"/>
            <a:ext cx="536733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3" name="Line 9"/>
          <p:cNvSpPr>
            <a:spLocks noChangeShapeType="1"/>
          </p:cNvSpPr>
          <p:nvPr/>
        </p:nvSpPr>
        <p:spPr bwMode="auto">
          <a:xfrm flipH="1">
            <a:off x="2011365" y="2886075"/>
            <a:ext cx="5367337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435" name="Text Box 11"/>
          <p:cNvSpPr txBox="1">
            <a:spLocks noChangeArrowheads="1"/>
          </p:cNvSpPr>
          <p:nvPr/>
        </p:nvSpPr>
        <p:spPr bwMode="auto">
          <a:xfrm>
            <a:off x="1498101" y="5865176"/>
            <a:ext cx="10630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>
                <a:latin typeface="+mn-lt"/>
              </a:rPr>
              <a:t>Sender</a:t>
            </a:r>
          </a:p>
        </p:txBody>
      </p:sp>
      <p:sp>
        <p:nvSpPr>
          <p:cNvPr id="1127436" name="Text Box 12"/>
          <p:cNvSpPr txBox="1">
            <a:spLocks noChangeArrowheads="1"/>
          </p:cNvSpPr>
          <p:nvPr/>
        </p:nvSpPr>
        <p:spPr bwMode="auto">
          <a:xfrm>
            <a:off x="6864907" y="5865176"/>
            <a:ext cx="12498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dirty="0">
                <a:latin typeface="+mn-lt"/>
              </a:rPr>
              <a:t>Receiver</a:t>
            </a:r>
          </a:p>
        </p:txBody>
      </p:sp>
      <p:sp>
        <p:nvSpPr>
          <p:cNvPr id="1127441" name="Line 17"/>
          <p:cNvSpPr>
            <a:spLocks noChangeShapeType="1"/>
          </p:cNvSpPr>
          <p:nvPr/>
        </p:nvSpPr>
        <p:spPr bwMode="auto">
          <a:xfrm>
            <a:off x="2011365" y="3495675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44" name="Text Box 20"/>
          <p:cNvSpPr txBox="1">
            <a:spLocks noChangeArrowheads="1"/>
          </p:cNvSpPr>
          <p:nvPr/>
        </p:nvSpPr>
        <p:spPr bwMode="auto">
          <a:xfrm>
            <a:off x="1539878" y="198120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Tahoma" charset="0"/>
              </a:rPr>
              <a:t>1</a:t>
            </a:r>
          </a:p>
        </p:txBody>
      </p:sp>
      <p:sp>
        <p:nvSpPr>
          <p:cNvPr id="1127447" name="Text Box 23"/>
          <p:cNvSpPr txBox="1">
            <a:spLocks noChangeArrowheads="1"/>
          </p:cNvSpPr>
          <p:nvPr/>
        </p:nvSpPr>
        <p:spPr bwMode="auto">
          <a:xfrm>
            <a:off x="1516330" y="3190876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Tahoma" charset="0"/>
              </a:rPr>
              <a:t>2</a:t>
            </a:r>
            <a:endParaRPr lang="en-US" dirty="0">
              <a:latin typeface="Tahoma" charset="0"/>
            </a:endParaRPr>
          </a:p>
        </p:txBody>
      </p:sp>
      <p:sp>
        <p:nvSpPr>
          <p:cNvPr id="1127468" name="Line 44"/>
          <p:cNvSpPr>
            <a:spLocks noChangeShapeType="1"/>
          </p:cNvSpPr>
          <p:nvPr/>
        </p:nvSpPr>
        <p:spPr bwMode="auto">
          <a:xfrm flipH="1">
            <a:off x="1997075" y="4114800"/>
            <a:ext cx="5367339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74" name="Line 50"/>
          <p:cNvSpPr>
            <a:spLocks noChangeShapeType="1"/>
          </p:cNvSpPr>
          <p:nvPr/>
        </p:nvSpPr>
        <p:spPr bwMode="auto">
          <a:xfrm>
            <a:off x="1997075" y="4724400"/>
            <a:ext cx="5367339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82" name="Text Box 58"/>
          <p:cNvSpPr txBox="1">
            <a:spLocks noChangeArrowheads="1"/>
          </p:cNvSpPr>
          <p:nvPr/>
        </p:nvSpPr>
        <p:spPr bwMode="auto">
          <a:xfrm>
            <a:off x="725489" y="4191001"/>
            <a:ext cx="264947" cy="11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/>
              <a:t>.</a:t>
            </a:r>
          </a:p>
          <a:p>
            <a:r>
              <a:rPr lang="en-US" sz="2400" b="1"/>
              <a:t>.</a:t>
            </a:r>
          </a:p>
          <a:p>
            <a:r>
              <a:rPr lang="en-US" sz="2400" b="1"/>
              <a:t>.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1543314" y="450081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Tahoma" charset="0"/>
              </a:rPr>
              <a:t>2</a:t>
            </a:r>
            <a:endParaRPr lang="en-US" dirty="0">
              <a:latin typeface="Tahom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40800" y="2590800"/>
            <a:ext cx="60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Wingdings"/>
                <a:ea typeface="Wingdings"/>
                <a:cs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59056" y="3867090"/>
            <a:ext cx="565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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14800" y="2819400"/>
            <a:ext cx="497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924082" y="401949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nack</a:t>
            </a:r>
            <a:endParaRPr lang="en-US" dirty="0"/>
          </a:p>
        </p:txBody>
      </p:sp>
      <p:sp>
        <p:nvSpPr>
          <p:cNvPr id="2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33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988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32" grpId="0" animBg="1"/>
      <p:bldP spid="1127433" grpId="0" animBg="1"/>
      <p:bldP spid="1127441" grpId="0" animBg="1"/>
      <p:bldP spid="1127447" grpId="0"/>
      <p:bldP spid="1127468" grpId="0" animBg="1"/>
      <p:bldP spid="1127474" grpId="0" animBg="1"/>
      <p:bldP spid="51" grpId="0"/>
      <p:bldP spid="2" grpId="0"/>
      <p:bldP spid="3" grpId="0"/>
      <p:bldP spid="4" grpId="0"/>
      <p:bldP spid="5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7765B519-6C44-0547-BE9D-F504C50AF1F8}" type="slidenum">
              <a:rPr lang="en-US" sz="1400" smtClean="0">
                <a:latin typeface="Calibri"/>
              </a:rPr>
              <a:pPr algn="r"/>
              <a:t>34</a:t>
            </a:fld>
            <a:endParaRPr lang="en-US" sz="1400" dirty="0">
              <a:latin typeface="Calibri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rdt2.0: FSM specification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4037" name="Oval 3"/>
          <p:cNvSpPr>
            <a:spLocks noChangeArrowheads="1"/>
          </p:cNvSpPr>
          <p:nvPr/>
        </p:nvSpPr>
        <p:spPr bwMode="auto">
          <a:xfrm>
            <a:off x="696914" y="2209801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595314" y="2517623"/>
            <a:ext cx="120015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1" dirty="0" smtClean="0">
                <a:latin typeface="Calibri"/>
              </a:rPr>
              <a:t>IDLE</a:t>
            </a:r>
            <a:endParaRPr lang="en-US" sz="1400" i="1" dirty="0">
              <a:latin typeface="Times New Roman" charset="0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1004888" y="1490663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44040" name="Line 6"/>
          <p:cNvSpPr>
            <a:spLocks noChangeShapeType="1"/>
          </p:cNvSpPr>
          <p:nvPr/>
        </p:nvSpPr>
        <p:spPr bwMode="auto">
          <a:xfrm>
            <a:off x="1109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4041" name="Text Box 7"/>
          <p:cNvSpPr txBox="1">
            <a:spLocks noChangeArrowheads="1"/>
          </p:cNvSpPr>
          <p:nvPr/>
        </p:nvSpPr>
        <p:spPr bwMode="auto">
          <a:xfrm>
            <a:off x="6319839" y="5314951"/>
            <a:ext cx="2143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rdt_rcv</a:t>
            </a:r>
            <a:r>
              <a:rPr lang="en-US" dirty="0" smtClean="0">
                <a:latin typeface="Calibri"/>
              </a:rPr>
              <a:t>(data)</a:t>
            </a:r>
          </a:p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ACK)</a:t>
            </a:r>
            <a:endParaRPr lang="en-US" dirty="0">
              <a:latin typeface="Times New Roman" charset="0"/>
            </a:endParaRPr>
          </a:p>
        </p:txBody>
      </p:sp>
      <p:sp>
        <p:nvSpPr>
          <p:cNvPr id="44042" name="Text Box 8"/>
          <p:cNvSpPr txBox="1">
            <a:spLocks noChangeArrowheads="1"/>
          </p:cNvSpPr>
          <p:nvPr/>
        </p:nvSpPr>
        <p:spPr bwMode="auto">
          <a:xfrm>
            <a:off x="6297614" y="4781551"/>
            <a:ext cx="2157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(packet) </a:t>
            </a:r>
            <a:r>
              <a:rPr lang="en-US" dirty="0">
                <a:latin typeface="Calibri"/>
              </a:rPr>
              <a:t>&amp;&amp; </a:t>
            </a:r>
            <a:r>
              <a:rPr lang="en-US" dirty="0" smtClean="0">
                <a:latin typeface="Calibri"/>
              </a:rPr>
              <a:t>   </a:t>
            </a:r>
            <a:r>
              <a:rPr lang="en-US" dirty="0" err="1" smtClean="0">
                <a:latin typeface="Calibri"/>
              </a:rPr>
              <a:t>notcorrupt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44043" name="Line 9"/>
          <p:cNvSpPr>
            <a:spLocks noChangeShapeType="1"/>
          </p:cNvSpPr>
          <p:nvPr/>
        </p:nvSpPr>
        <p:spPr bwMode="auto">
          <a:xfrm>
            <a:off x="6419851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4044" name="Freeform 10"/>
          <p:cNvSpPr>
            <a:spLocks/>
          </p:cNvSpPr>
          <p:nvPr/>
        </p:nvSpPr>
        <p:spPr bwMode="auto">
          <a:xfrm flipV="1">
            <a:off x="1057277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114314287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4045" name="Freeform 11"/>
          <p:cNvSpPr>
            <a:spLocks/>
          </p:cNvSpPr>
          <p:nvPr/>
        </p:nvSpPr>
        <p:spPr bwMode="auto">
          <a:xfrm>
            <a:off x="1104901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114314287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4046" name="Text Box 12"/>
          <p:cNvSpPr txBox="1">
            <a:spLocks noChangeArrowheads="1"/>
          </p:cNvSpPr>
          <p:nvPr/>
        </p:nvSpPr>
        <p:spPr bwMode="auto">
          <a:xfrm>
            <a:off x="1071563" y="3492500"/>
            <a:ext cx="379181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&amp;&amp; </a:t>
            </a:r>
            <a:r>
              <a:rPr lang="en-US" dirty="0" err="1">
                <a:latin typeface="Calibri"/>
              </a:rPr>
              <a:t>isACK</a:t>
            </a:r>
            <a:r>
              <a:rPr lang="en-US" dirty="0" smtClean="0">
                <a:latin typeface="Calibri"/>
              </a:rPr>
              <a:t>(reply)</a:t>
            </a:r>
            <a:endParaRPr lang="en-US" dirty="0">
              <a:latin typeface="Times New Roman" charset="0"/>
            </a:endParaRPr>
          </a:p>
        </p:txBody>
      </p:sp>
      <p:sp>
        <p:nvSpPr>
          <p:cNvPr id="44048" name="Freeform 14"/>
          <p:cNvSpPr>
            <a:spLocks/>
          </p:cNvSpPr>
          <p:nvPr/>
        </p:nvSpPr>
        <p:spPr bwMode="auto">
          <a:xfrm>
            <a:off x="3252788" y="2286001"/>
            <a:ext cx="466725" cy="893763"/>
          </a:xfrm>
          <a:custGeom>
            <a:avLst/>
            <a:gdLst>
              <a:gd name="T0" fmla="*/ 0 w 735"/>
              <a:gd name="T1" fmla="*/ 133546398 h 1080"/>
              <a:gd name="T2" fmla="*/ 0 w 735"/>
              <a:gd name="T3" fmla="*/ 585548829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4049" name="Text Box 15"/>
          <p:cNvSpPr txBox="1">
            <a:spLocks noChangeArrowheads="1"/>
          </p:cNvSpPr>
          <p:nvPr/>
        </p:nvSpPr>
        <p:spPr bwMode="auto">
          <a:xfrm>
            <a:off x="3562352" y="2600325"/>
            <a:ext cx="176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44050" name="Text Box 16"/>
          <p:cNvSpPr txBox="1">
            <a:spLocks noChangeArrowheads="1"/>
          </p:cNvSpPr>
          <p:nvPr/>
        </p:nvSpPr>
        <p:spPr bwMode="auto">
          <a:xfrm>
            <a:off x="3536949" y="1925639"/>
            <a:ext cx="2371899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&amp;&amp;</a:t>
            </a:r>
          </a:p>
          <a:p>
            <a:pPr algn="l"/>
            <a:r>
              <a:rPr lang="en-US" dirty="0">
                <a:latin typeface="Calibri"/>
              </a:rPr>
              <a:t>   </a:t>
            </a:r>
            <a:r>
              <a:rPr lang="en-US" dirty="0" err="1">
                <a:latin typeface="Calibri"/>
              </a:rPr>
              <a:t>isNAK</a:t>
            </a:r>
            <a:r>
              <a:rPr lang="en-US" dirty="0" smtClean="0">
                <a:latin typeface="Calibri"/>
              </a:rPr>
              <a:t>(reply)</a:t>
            </a:r>
            <a:endParaRPr lang="en-US" dirty="0">
              <a:latin typeface="Times New Roman" charset="0"/>
            </a:endParaRPr>
          </a:p>
        </p:txBody>
      </p:sp>
      <p:sp>
        <p:nvSpPr>
          <p:cNvPr id="44051" name="Line 17"/>
          <p:cNvSpPr>
            <a:spLocks noChangeShapeType="1"/>
          </p:cNvSpPr>
          <p:nvPr/>
        </p:nvSpPr>
        <p:spPr bwMode="auto">
          <a:xfrm>
            <a:off x="3656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grpSp>
        <p:nvGrpSpPr>
          <p:cNvPr id="44052" name="Group 18"/>
          <p:cNvGrpSpPr>
            <a:grpSpLocks/>
          </p:cNvGrpSpPr>
          <p:nvPr/>
        </p:nvGrpSpPr>
        <p:grpSpPr bwMode="auto">
          <a:xfrm>
            <a:off x="6573837" y="2352675"/>
            <a:ext cx="1924051" cy="858838"/>
            <a:chOff x="2222" y="2660"/>
            <a:chExt cx="1212" cy="541"/>
          </a:xfrm>
        </p:grpSpPr>
        <p:sp>
          <p:nvSpPr>
            <p:cNvPr id="44067" name="Text Box 19"/>
            <p:cNvSpPr txBox="1">
              <a:spLocks noChangeArrowheads="1"/>
            </p:cNvSpPr>
            <p:nvPr/>
          </p:nvSpPr>
          <p:spPr bwMode="auto">
            <a:xfrm>
              <a:off x="2222" y="3039"/>
              <a:ext cx="11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l"/>
              <a:r>
                <a:rPr lang="en-US" dirty="0" err="1" smtClean="0">
                  <a:latin typeface="Calibri"/>
                </a:rPr>
                <a:t>udt_send</a:t>
              </a:r>
              <a:r>
                <a:rPr lang="en-US" dirty="0" smtClean="0">
                  <a:latin typeface="Calibri"/>
                </a:rPr>
                <a:t>(</a:t>
              </a:r>
              <a:r>
                <a:rPr lang="en-US" dirty="0">
                  <a:latin typeface="Calibri"/>
                </a:rPr>
                <a:t>NAK)</a:t>
              </a:r>
              <a:endParaRPr lang="en-US" dirty="0">
                <a:latin typeface="Times New Roman" charset="0"/>
              </a:endParaRPr>
            </a:p>
          </p:txBody>
        </p:sp>
        <p:sp>
          <p:nvSpPr>
            <p:cNvPr id="44068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l"/>
              <a:r>
                <a:rPr lang="en-US" dirty="0" err="1">
                  <a:latin typeface="Calibri"/>
                </a:rPr>
                <a:t>u</a:t>
              </a:r>
              <a:r>
                <a:rPr lang="en-US" dirty="0" err="1" smtClean="0">
                  <a:latin typeface="Calibri"/>
                </a:rPr>
                <a:t>dt_rcv</a:t>
              </a:r>
              <a:r>
                <a:rPr lang="en-US" dirty="0" smtClean="0">
                  <a:latin typeface="Calibri"/>
                </a:rPr>
                <a:t>(packet) </a:t>
              </a:r>
              <a:r>
                <a:rPr lang="en-US" dirty="0">
                  <a:latin typeface="Calibri"/>
                </a:rPr>
                <a:t>&amp;&amp; </a:t>
              </a:r>
              <a:r>
                <a:rPr lang="en-US" dirty="0" smtClean="0">
                  <a:latin typeface="Calibri"/>
                </a:rPr>
                <a:t>corrupt(packet)</a:t>
              </a:r>
              <a:endParaRPr lang="en-US" dirty="0">
                <a:latin typeface="Times New Roman" charset="0"/>
              </a:endParaRPr>
            </a:p>
          </p:txBody>
        </p:sp>
        <p:sp>
          <p:nvSpPr>
            <p:cNvPr id="44069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grpSp>
        <p:nvGrpSpPr>
          <p:cNvPr id="44053" name="Group 22"/>
          <p:cNvGrpSpPr>
            <a:grpSpLocks/>
          </p:cNvGrpSpPr>
          <p:nvPr/>
        </p:nvGrpSpPr>
        <p:grpSpPr bwMode="auto">
          <a:xfrm>
            <a:off x="2292349" y="2222501"/>
            <a:ext cx="1074739" cy="962025"/>
            <a:chOff x="1540" y="2116"/>
            <a:chExt cx="677" cy="606"/>
          </a:xfrm>
        </p:grpSpPr>
        <p:sp>
          <p:nvSpPr>
            <p:cNvPr id="44065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066" name="Text Box 24"/>
            <p:cNvSpPr txBox="1">
              <a:spLocks noChangeArrowheads="1"/>
            </p:cNvSpPr>
            <p:nvPr/>
          </p:nvSpPr>
          <p:spPr bwMode="auto">
            <a:xfrm>
              <a:off x="1540" y="2238"/>
              <a:ext cx="67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 smtClean="0">
                  <a:latin typeface="Calibri"/>
                </a:rPr>
                <a:t>Waiting</a:t>
              </a:r>
            </a:p>
            <a:p>
              <a:r>
                <a:rPr lang="en-US" i="1" dirty="0">
                  <a:latin typeface="Calibri"/>
                </a:rPr>
                <a:t>f</a:t>
              </a:r>
              <a:r>
                <a:rPr lang="en-US" i="1" dirty="0" smtClean="0">
                  <a:latin typeface="Calibri"/>
                </a:rPr>
                <a:t>or reply</a:t>
              </a:r>
              <a:endParaRPr lang="en-US" sz="1400" i="1" dirty="0">
                <a:latin typeface="Times New Roman" charset="0"/>
              </a:endParaRPr>
            </a:p>
          </p:txBody>
        </p:sp>
      </p:grpSp>
      <p:sp>
        <p:nvSpPr>
          <p:cNvPr id="44054" name="Line 25"/>
          <p:cNvSpPr>
            <a:spLocks noChangeShapeType="1"/>
          </p:cNvSpPr>
          <p:nvPr/>
        </p:nvSpPr>
        <p:spPr bwMode="auto">
          <a:xfrm>
            <a:off x="6334126" y="3497264"/>
            <a:ext cx="433388" cy="2444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4055" name="Freeform 26"/>
          <p:cNvSpPr>
            <a:spLocks/>
          </p:cNvSpPr>
          <p:nvPr/>
        </p:nvSpPr>
        <p:spPr bwMode="auto">
          <a:xfrm>
            <a:off x="6672263" y="3148014"/>
            <a:ext cx="1257300" cy="469900"/>
          </a:xfrm>
          <a:custGeom>
            <a:avLst/>
            <a:gdLst>
              <a:gd name="T0" fmla="*/ 253630938 w 1500"/>
              <a:gd name="T1" fmla="*/ 270563975 h 740"/>
              <a:gd name="T2" fmla="*/ 714522752 w 1500"/>
              <a:gd name="T3" fmla="*/ 29838650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44056" name="Group 27"/>
          <p:cNvGrpSpPr>
            <a:grpSpLocks/>
          </p:cNvGrpSpPr>
          <p:nvPr/>
        </p:nvGrpSpPr>
        <p:grpSpPr bwMode="auto">
          <a:xfrm>
            <a:off x="6677026" y="3568700"/>
            <a:ext cx="1200151" cy="962025"/>
            <a:chOff x="1335" y="3347"/>
            <a:chExt cx="756" cy="606"/>
          </a:xfrm>
        </p:grpSpPr>
        <p:sp>
          <p:nvSpPr>
            <p:cNvPr id="44063" name="Oval 28"/>
            <p:cNvSpPr>
              <a:spLocks noChangeArrowheads="1"/>
            </p:cNvSpPr>
            <p:nvPr/>
          </p:nvSpPr>
          <p:spPr bwMode="auto">
            <a:xfrm>
              <a:off x="1390" y="3347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4064" name="Text Box 29"/>
            <p:cNvSpPr txBox="1">
              <a:spLocks noChangeArrowheads="1"/>
            </p:cNvSpPr>
            <p:nvPr/>
          </p:nvSpPr>
          <p:spPr bwMode="auto">
            <a:xfrm>
              <a:off x="1335" y="3530"/>
              <a:ext cx="7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 smtClean="0">
                  <a:latin typeface="Calibri"/>
                </a:rPr>
                <a:t>IDLE</a:t>
              </a:r>
              <a:endParaRPr lang="en-US" sz="1400" i="1" dirty="0">
                <a:latin typeface="Times New Roman" charset="0"/>
              </a:endParaRPr>
            </a:p>
          </p:txBody>
        </p:sp>
      </p:grpSp>
      <p:sp>
        <p:nvSpPr>
          <p:cNvPr id="44057" name="Freeform 30"/>
          <p:cNvSpPr>
            <a:spLocks/>
          </p:cNvSpPr>
          <p:nvPr/>
        </p:nvSpPr>
        <p:spPr bwMode="auto">
          <a:xfrm flipV="1">
            <a:off x="6684963" y="4464051"/>
            <a:ext cx="1257300" cy="469900"/>
          </a:xfrm>
          <a:custGeom>
            <a:avLst/>
            <a:gdLst>
              <a:gd name="T0" fmla="*/ 253630938 w 1500"/>
              <a:gd name="T1" fmla="*/ 270563975 h 740"/>
              <a:gd name="T2" fmla="*/ 714522752 w 1500"/>
              <a:gd name="T3" fmla="*/ 29838650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4058" name="Text Box 31"/>
          <p:cNvSpPr txBox="1">
            <a:spLocks noChangeArrowheads="1"/>
          </p:cNvSpPr>
          <p:nvPr/>
        </p:nvSpPr>
        <p:spPr bwMode="auto">
          <a:xfrm>
            <a:off x="921234" y="4167189"/>
            <a:ext cx="10420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Calibri"/>
              </a:rPr>
              <a:t>sender</a:t>
            </a:r>
          </a:p>
        </p:txBody>
      </p:sp>
      <p:sp>
        <p:nvSpPr>
          <p:cNvPr id="44059" name="Text Box 32"/>
          <p:cNvSpPr txBox="1">
            <a:spLocks noChangeArrowheads="1"/>
          </p:cNvSpPr>
          <p:nvPr/>
        </p:nvSpPr>
        <p:spPr bwMode="auto">
          <a:xfrm>
            <a:off x="7001282" y="1479551"/>
            <a:ext cx="11914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rgbClr val="FF0000"/>
                </a:solidFill>
                <a:latin typeface="Calibri"/>
              </a:rPr>
              <a:t>receiver</a:t>
            </a:r>
          </a:p>
        </p:txBody>
      </p:sp>
      <p:sp>
        <p:nvSpPr>
          <p:cNvPr id="44060" name="Line 33"/>
          <p:cNvSpPr>
            <a:spLocks noChangeShapeType="1"/>
          </p:cNvSpPr>
          <p:nvPr/>
        </p:nvSpPr>
        <p:spPr bwMode="auto">
          <a:xfrm>
            <a:off x="349251" y="2166939"/>
            <a:ext cx="433388" cy="2444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4061" name="Text Box 34"/>
          <p:cNvSpPr txBox="1">
            <a:spLocks noChangeArrowheads="1"/>
          </p:cNvSpPr>
          <p:nvPr/>
        </p:nvSpPr>
        <p:spPr bwMode="auto">
          <a:xfrm>
            <a:off x="1031875" y="1212851"/>
            <a:ext cx="2255839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data)</a:t>
            </a:r>
            <a:endParaRPr lang="en-US" dirty="0">
              <a:latin typeface="Times New Roman" charset="0"/>
            </a:endParaRPr>
          </a:p>
        </p:txBody>
      </p:sp>
      <p:sp>
        <p:nvSpPr>
          <p:cNvPr id="44062" name="Text Box 35"/>
          <p:cNvSpPr txBox="1">
            <a:spLocks noChangeArrowheads="1"/>
          </p:cNvSpPr>
          <p:nvPr/>
        </p:nvSpPr>
        <p:spPr bwMode="auto">
          <a:xfrm>
            <a:off x="2316340" y="3830549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Symbol" charset="0"/>
              </a:rPr>
              <a:t>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6915" y="5043714"/>
            <a:ext cx="3022600" cy="92333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Note: </a:t>
            </a:r>
            <a:r>
              <a:rPr lang="en-US" dirty="0" smtClean="0"/>
              <a:t>the sender holds a copy of the packet being sent until the delivery is acknowledged.</a:t>
            </a:r>
            <a:endParaRPr lang="en-US" dirty="0"/>
          </a:p>
        </p:txBody>
      </p:sp>
      <p:sp>
        <p:nvSpPr>
          <p:cNvPr id="40" name="Line 13"/>
          <p:cNvSpPr>
            <a:spLocks noChangeShapeType="1"/>
          </p:cNvSpPr>
          <p:nvPr/>
        </p:nvSpPr>
        <p:spPr bwMode="auto">
          <a:xfrm>
            <a:off x="1173163" y="3816350"/>
            <a:ext cx="2546351" cy="607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994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0B5914CB-F67C-B24F-BFE0-F83568651875}" type="slidenum">
              <a:rPr lang="en-US" sz="1400" smtClean="0">
                <a:latin typeface="Calibri"/>
              </a:rPr>
              <a:pPr algn="r"/>
              <a:t>35</a:t>
            </a:fld>
            <a:endParaRPr lang="en-US" sz="1400" dirty="0">
              <a:latin typeface="Calibri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rdt2.0: operation with no errors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5061" name="Oval 3"/>
          <p:cNvSpPr>
            <a:spLocks noChangeArrowheads="1"/>
          </p:cNvSpPr>
          <p:nvPr/>
        </p:nvSpPr>
        <p:spPr bwMode="auto">
          <a:xfrm>
            <a:off x="696914" y="2209801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5064" name="Line 6"/>
          <p:cNvSpPr>
            <a:spLocks noChangeShapeType="1"/>
          </p:cNvSpPr>
          <p:nvPr/>
        </p:nvSpPr>
        <p:spPr bwMode="auto">
          <a:xfrm>
            <a:off x="1109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5068" name="Freeform 10"/>
          <p:cNvSpPr>
            <a:spLocks/>
          </p:cNvSpPr>
          <p:nvPr/>
        </p:nvSpPr>
        <p:spPr bwMode="auto">
          <a:xfrm flipV="1">
            <a:off x="1057277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114314287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5069" name="Freeform 11"/>
          <p:cNvSpPr>
            <a:spLocks/>
          </p:cNvSpPr>
          <p:nvPr/>
        </p:nvSpPr>
        <p:spPr bwMode="auto">
          <a:xfrm>
            <a:off x="1104901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114314287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5072" name="Freeform 14"/>
          <p:cNvSpPr>
            <a:spLocks/>
          </p:cNvSpPr>
          <p:nvPr/>
        </p:nvSpPr>
        <p:spPr bwMode="auto">
          <a:xfrm>
            <a:off x="3252788" y="2286001"/>
            <a:ext cx="466725" cy="893763"/>
          </a:xfrm>
          <a:custGeom>
            <a:avLst/>
            <a:gdLst>
              <a:gd name="T0" fmla="*/ 0 w 735"/>
              <a:gd name="T1" fmla="*/ 133546398 h 1080"/>
              <a:gd name="T2" fmla="*/ 0 w 735"/>
              <a:gd name="T3" fmla="*/ 585548829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5075" name="Line 17"/>
          <p:cNvSpPr>
            <a:spLocks noChangeShapeType="1"/>
          </p:cNvSpPr>
          <p:nvPr/>
        </p:nvSpPr>
        <p:spPr bwMode="auto">
          <a:xfrm>
            <a:off x="3656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5102" name="Oval 23"/>
          <p:cNvSpPr>
            <a:spLocks noChangeArrowheads="1"/>
          </p:cNvSpPr>
          <p:nvPr/>
        </p:nvSpPr>
        <p:spPr bwMode="auto">
          <a:xfrm>
            <a:off x="2332038" y="2222501"/>
            <a:ext cx="985839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5078" name="Freeform 25"/>
          <p:cNvSpPr>
            <a:spLocks/>
          </p:cNvSpPr>
          <p:nvPr/>
        </p:nvSpPr>
        <p:spPr bwMode="auto">
          <a:xfrm>
            <a:off x="6672263" y="3148014"/>
            <a:ext cx="1257300" cy="469900"/>
          </a:xfrm>
          <a:custGeom>
            <a:avLst/>
            <a:gdLst>
              <a:gd name="T0" fmla="*/ 253630938 w 1500"/>
              <a:gd name="T1" fmla="*/ 270563975 h 740"/>
              <a:gd name="T2" fmla="*/ 714522752 w 1500"/>
              <a:gd name="T3" fmla="*/ 29838650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5079" name="Oval 26"/>
          <p:cNvSpPr>
            <a:spLocks noChangeArrowheads="1"/>
          </p:cNvSpPr>
          <p:nvPr/>
        </p:nvSpPr>
        <p:spPr bwMode="auto">
          <a:xfrm>
            <a:off x="6764339" y="35687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5081" name="Freeform 28"/>
          <p:cNvSpPr>
            <a:spLocks/>
          </p:cNvSpPr>
          <p:nvPr/>
        </p:nvSpPr>
        <p:spPr bwMode="auto">
          <a:xfrm flipV="1">
            <a:off x="6684963" y="4464051"/>
            <a:ext cx="1257300" cy="469900"/>
          </a:xfrm>
          <a:custGeom>
            <a:avLst/>
            <a:gdLst>
              <a:gd name="T0" fmla="*/ 253630938 w 1500"/>
              <a:gd name="T1" fmla="*/ 270563975 h 740"/>
              <a:gd name="T2" fmla="*/ 714522752 w 1500"/>
              <a:gd name="T3" fmla="*/ 29838650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49251" y="2166939"/>
            <a:ext cx="1333500" cy="1004887"/>
            <a:chOff x="220" y="1365"/>
            <a:chExt cx="840" cy="633"/>
          </a:xfrm>
        </p:grpSpPr>
        <p:sp>
          <p:nvSpPr>
            <p:cNvPr id="45100" name="Line 30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101" name="Oval 31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334126" y="3497264"/>
            <a:ext cx="1414463" cy="1033462"/>
            <a:chOff x="3990" y="2203"/>
            <a:chExt cx="891" cy="651"/>
          </a:xfrm>
        </p:grpSpPr>
        <p:sp>
          <p:nvSpPr>
            <p:cNvPr id="45098" name="Line 33"/>
            <p:cNvSpPr>
              <a:spLocks noChangeShapeType="1"/>
            </p:cNvSpPr>
            <p:nvPr/>
          </p:nvSpPr>
          <p:spPr bwMode="auto">
            <a:xfrm>
              <a:off x="3990" y="2203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99" name="Oval 34"/>
            <p:cNvSpPr>
              <a:spLocks noChangeArrowheads="1"/>
            </p:cNvSpPr>
            <p:nvPr/>
          </p:nvSpPr>
          <p:spPr bwMode="auto">
            <a:xfrm>
              <a:off x="4260" y="2248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</p:grpSp>
      <p:sp>
        <p:nvSpPr>
          <p:cNvPr id="288804" name="Line 36"/>
          <p:cNvSpPr>
            <a:spLocks noChangeShapeType="1"/>
          </p:cNvSpPr>
          <p:nvPr/>
        </p:nvSpPr>
        <p:spPr bwMode="auto">
          <a:xfrm>
            <a:off x="1011239" y="1289051"/>
            <a:ext cx="12700" cy="7477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88805" name="Freeform 37"/>
          <p:cNvSpPr>
            <a:spLocks/>
          </p:cNvSpPr>
          <p:nvPr/>
        </p:nvSpPr>
        <p:spPr bwMode="auto">
          <a:xfrm>
            <a:off x="1011238" y="2006601"/>
            <a:ext cx="6697663" cy="3060700"/>
          </a:xfrm>
          <a:custGeom>
            <a:avLst/>
            <a:gdLst>
              <a:gd name="T0" fmla="*/ 0 w 4219"/>
              <a:gd name="T1" fmla="*/ 25201563 h 1928"/>
              <a:gd name="T2" fmla="*/ 2147483647 w 4219"/>
              <a:gd name="T3" fmla="*/ 0 h 1928"/>
              <a:gd name="T4" fmla="*/ 2147483647 w 4219"/>
              <a:gd name="T5" fmla="*/ 2147483647 h 1928"/>
              <a:gd name="T6" fmla="*/ 2147483647 w 4219"/>
              <a:gd name="T7" fmla="*/ 2147483647 h 1928"/>
              <a:gd name="T8" fmla="*/ 0 60000 65536"/>
              <a:gd name="T9" fmla="*/ 0 60000 65536"/>
              <a:gd name="T10" fmla="*/ 0 60000 65536"/>
              <a:gd name="T11" fmla="*/ 0 60000 65536"/>
              <a:gd name="T12" fmla="*/ 0 w 4219"/>
              <a:gd name="T13" fmla="*/ 0 h 1928"/>
              <a:gd name="T14" fmla="*/ 4219 w 4219"/>
              <a:gd name="T15" fmla="*/ 1928 h 19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19" h="1928">
                <a:moveTo>
                  <a:pt x="0" y="10"/>
                </a:moveTo>
                <a:lnTo>
                  <a:pt x="1003" y="0"/>
                </a:lnTo>
                <a:lnTo>
                  <a:pt x="3387" y="1928"/>
                </a:lnTo>
                <a:lnTo>
                  <a:pt x="4219" y="1928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47663" y="2166939"/>
            <a:ext cx="1333500" cy="1004887"/>
            <a:chOff x="220" y="1365"/>
            <a:chExt cx="840" cy="633"/>
          </a:xfrm>
        </p:grpSpPr>
        <p:sp>
          <p:nvSpPr>
            <p:cNvPr id="45096" name="Line 39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97" name="Oval 40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</p:grpSp>
      <p:sp>
        <p:nvSpPr>
          <p:cNvPr id="288809" name="Oval 41"/>
          <p:cNvSpPr>
            <a:spLocks noChangeArrowheads="1"/>
          </p:cNvSpPr>
          <p:nvPr/>
        </p:nvSpPr>
        <p:spPr bwMode="auto">
          <a:xfrm>
            <a:off x="2332039" y="2222501"/>
            <a:ext cx="985837" cy="962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288811" name="Freeform 43"/>
          <p:cNvSpPr>
            <a:spLocks/>
          </p:cNvSpPr>
          <p:nvPr/>
        </p:nvSpPr>
        <p:spPr bwMode="auto">
          <a:xfrm>
            <a:off x="1155701" y="3886199"/>
            <a:ext cx="6667500" cy="2047875"/>
          </a:xfrm>
          <a:custGeom>
            <a:avLst/>
            <a:gdLst>
              <a:gd name="T0" fmla="*/ 2147483647 w 4200"/>
              <a:gd name="T1" fmla="*/ 2147483647 h 1424"/>
              <a:gd name="T2" fmla="*/ 2147483647 w 4200"/>
              <a:gd name="T3" fmla="*/ 2147483647 h 1424"/>
              <a:gd name="T4" fmla="*/ 2147483647 w 4200"/>
              <a:gd name="T5" fmla="*/ 0 h 1424"/>
              <a:gd name="T6" fmla="*/ 0 w 4200"/>
              <a:gd name="T7" fmla="*/ 0 h 1424"/>
              <a:gd name="T8" fmla="*/ 0 60000 65536"/>
              <a:gd name="T9" fmla="*/ 0 60000 65536"/>
              <a:gd name="T10" fmla="*/ 0 60000 65536"/>
              <a:gd name="T11" fmla="*/ 0 60000 65536"/>
              <a:gd name="T12" fmla="*/ 0 w 4200"/>
              <a:gd name="T13" fmla="*/ 0 h 1424"/>
              <a:gd name="T14" fmla="*/ 4200 w 4200"/>
              <a:gd name="T15" fmla="*/ 1424 h 14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00" h="1424">
                <a:moveTo>
                  <a:pt x="4200" y="1424"/>
                </a:moveTo>
                <a:lnTo>
                  <a:pt x="3224" y="1424"/>
                </a:lnTo>
                <a:lnTo>
                  <a:pt x="1880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347663" y="2166939"/>
            <a:ext cx="1333500" cy="1004887"/>
            <a:chOff x="220" y="1365"/>
            <a:chExt cx="840" cy="633"/>
          </a:xfrm>
        </p:grpSpPr>
        <p:sp>
          <p:nvSpPr>
            <p:cNvPr id="45094" name="Line 45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95" name="Oval 46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</p:grpSp>
      <p:sp>
        <p:nvSpPr>
          <p:cNvPr id="288815" name="Oval 47"/>
          <p:cNvSpPr>
            <a:spLocks noChangeArrowheads="1"/>
          </p:cNvSpPr>
          <p:nvPr/>
        </p:nvSpPr>
        <p:spPr bwMode="auto">
          <a:xfrm>
            <a:off x="2328864" y="2227264"/>
            <a:ext cx="985837" cy="962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>
            <a:off x="1173163" y="3816350"/>
            <a:ext cx="2546351" cy="6071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2324084" y="3830549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Symbol" charset="0"/>
              </a:rPr>
              <a:t>L</a:t>
            </a:r>
          </a:p>
        </p:txBody>
      </p:sp>
      <p:sp>
        <p:nvSpPr>
          <p:cNvPr id="72" name="Text Box 4"/>
          <p:cNvSpPr txBox="1">
            <a:spLocks noChangeArrowheads="1"/>
          </p:cNvSpPr>
          <p:nvPr/>
        </p:nvSpPr>
        <p:spPr bwMode="auto">
          <a:xfrm>
            <a:off x="595314" y="2517623"/>
            <a:ext cx="120015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1" dirty="0" smtClean="0">
                <a:latin typeface="Calibri"/>
              </a:rPr>
              <a:t>IDLE</a:t>
            </a:r>
            <a:endParaRPr lang="en-US" sz="1400" i="1" dirty="0">
              <a:latin typeface="Times New Roman" charset="0"/>
            </a:endParaRPr>
          </a:p>
        </p:txBody>
      </p:sp>
      <p:grpSp>
        <p:nvGrpSpPr>
          <p:cNvPr id="73" name="Group 22"/>
          <p:cNvGrpSpPr>
            <a:grpSpLocks/>
          </p:cNvGrpSpPr>
          <p:nvPr/>
        </p:nvGrpSpPr>
        <p:grpSpPr bwMode="auto">
          <a:xfrm>
            <a:off x="2292349" y="2222501"/>
            <a:ext cx="1074739" cy="962025"/>
            <a:chOff x="1540" y="2116"/>
            <a:chExt cx="677" cy="606"/>
          </a:xfrm>
        </p:grpSpPr>
        <p:sp>
          <p:nvSpPr>
            <p:cNvPr id="74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75" name="Text Box 24"/>
            <p:cNvSpPr txBox="1">
              <a:spLocks noChangeArrowheads="1"/>
            </p:cNvSpPr>
            <p:nvPr/>
          </p:nvSpPr>
          <p:spPr bwMode="auto">
            <a:xfrm>
              <a:off x="1540" y="2238"/>
              <a:ext cx="67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 smtClean="0">
                  <a:latin typeface="Calibri"/>
                </a:rPr>
                <a:t>Waiting</a:t>
              </a:r>
            </a:p>
            <a:p>
              <a:r>
                <a:rPr lang="en-US" i="1" dirty="0">
                  <a:latin typeface="Calibri"/>
                </a:rPr>
                <a:t>f</a:t>
              </a:r>
              <a:r>
                <a:rPr lang="en-US" i="1" dirty="0" smtClean="0">
                  <a:latin typeface="Calibri"/>
                </a:rPr>
                <a:t>or reply</a:t>
              </a:r>
              <a:endParaRPr lang="en-US" sz="1400" i="1" dirty="0">
                <a:latin typeface="Times New Roman" charset="0"/>
              </a:endParaRPr>
            </a:p>
          </p:txBody>
        </p:sp>
      </p:grpSp>
      <p:grpSp>
        <p:nvGrpSpPr>
          <p:cNvPr id="76" name="Group 27"/>
          <p:cNvGrpSpPr>
            <a:grpSpLocks/>
          </p:cNvGrpSpPr>
          <p:nvPr/>
        </p:nvGrpSpPr>
        <p:grpSpPr bwMode="auto">
          <a:xfrm>
            <a:off x="6677026" y="3568700"/>
            <a:ext cx="1200151" cy="962025"/>
            <a:chOff x="1335" y="3347"/>
            <a:chExt cx="756" cy="606"/>
          </a:xfrm>
        </p:grpSpPr>
        <p:sp>
          <p:nvSpPr>
            <p:cNvPr id="77" name="Oval 28"/>
            <p:cNvSpPr>
              <a:spLocks noChangeArrowheads="1"/>
            </p:cNvSpPr>
            <p:nvPr/>
          </p:nvSpPr>
          <p:spPr bwMode="auto">
            <a:xfrm>
              <a:off x="1390" y="3347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78" name="Text Box 29"/>
            <p:cNvSpPr txBox="1">
              <a:spLocks noChangeArrowheads="1"/>
            </p:cNvSpPr>
            <p:nvPr/>
          </p:nvSpPr>
          <p:spPr bwMode="auto">
            <a:xfrm>
              <a:off x="1335" y="3530"/>
              <a:ext cx="7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 smtClean="0">
                  <a:latin typeface="Calibri"/>
                </a:rPr>
                <a:t>IDLE</a:t>
              </a:r>
              <a:endParaRPr lang="en-US" sz="1400" i="1" dirty="0">
                <a:latin typeface="Times New Roman" charset="0"/>
              </a:endParaRPr>
            </a:p>
          </p:txBody>
        </p:sp>
      </p:grpSp>
      <p:sp>
        <p:nvSpPr>
          <p:cNvPr id="79" name="Line 9"/>
          <p:cNvSpPr>
            <a:spLocks noChangeShapeType="1"/>
          </p:cNvSpPr>
          <p:nvPr/>
        </p:nvSpPr>
        <p:spPr bwMode="auto">
          <a:xfrm>
            <a:off x="6419851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0" name="Line 42"/>
          <p:cNvSpPr>
            <a:spLocks noChangeShapeType="1"/>
          </p:cNvSpPr>
          <p:nvPr/>
        </p:nvSpPr>
        <p:spPr bwMode="auto">
          <a:xfrm flipH="1">
            <a:off x="6273800" y="4902200"/>
            <a:ext cx="0" cy="103187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1004888" y="1490663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319839" y="5314951"/>
            <a:ext cx="2143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rdt_rcv</a:t>
            </a:r>
            <a:r>
              <a:rPr lang="en-US" dirty="0" smtClean="0">
                <a:latin typeface="Calibri"/>
              </a:rPr>
              <a:t>(data)</a:t>
            </a:r>
          </a:p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ACK)</a:t>
            </a:r>
            <a:endParaRPr lang="en-US" dirty="0">
              <a:latin typeface="Times New Roman" charset="0"/>
            </a:endParaRP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6297614" y="4781551"/>
            <a:ext cx="2157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(packet) </a:t>
            </a:r>
            <a:r>
              <a:rPr lang="en-US" dirty="0">
                <a:latin typeface="Calibri"/>
              </a:rPr>
              <a:t>&amp;&amp; </a:t>
            </a:r>
            <a:r>
              <a:rPr lang="en-US" dirty="0" smtClean="0">
                <a:latin typeface="Calibri"/>
              </a:rPr>
              <a:t>   </a:t>
            </a:r>
            <a:r>
              <a:rPr lang="en-US" dirty="0" err="1" smtClean="0">
                <a:latin typeface="Calibri"/>
              </a:rPr>
              <a:t>notcorrupt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56" name="Text Box 12"/>
          <p:cNvSpPr txBox="1">
            <a:spLocks noChangeArrowheads="1"/>
          </p:cNvSpPr>
          <p:nvPr/>
        </p:nvSpPr>
        <p:spPr bwMode="auto">
          <a:xfrm>
            <a:off x="1071563" y="3492500"/>
            <a:ext cx="379181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&amp;&amp; </a:t>
            </a:r>
            <a:r>
              <a:rPr lang="en-US" dirty="0" err="1">
                <a:latin typeface="Calibri"/>
              </a:rPr>
              <a:t>isACK</a:t>
            </a:r>
            <a:r>
              <a:rPr lang="en-US" dirty="0" smtClean="0">
                <a:latin typeface="Calibri"/>
              </a:rPr>
              <a:t>(reply)</a:t>
            </a:r>
            <a:endParaRPr lang="en-US" dirty="0">
              <a:latin typeface="Times New Roman" charset="0"/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562352" y="2600325"/>
            <a:ext cx="176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58" name="Text Box 16"/>
          <p:cNvSpPr txBox="1">
            <a:spLocks noChangeArrowheads="1"/>
          </p:cNvSpPr>
          <p:nvPr/>
        </p:nvSpPr>
        <p:spPr bwMode="auto">
          <a:xfrm>
            <a:off x="3536949" y="1925639"/>
            <a:ext cx="2371899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&amp;&amp;</a:t>
            </a:r>
          </a:p>
          <a:p>
            <a:pPr algn="l"/>
            <a:r>
              <a:rPr lang="en-US" dirty="0">
                <a:latin typeface="Calibri"/>
              </a:rPr>
              <a:t>   </a:t>
            </a:r>
            <a:r>
              <a:rPr lang="en-US" dirty="0" err="1">
                <a:latin typeface="Calibri"/>
              </a:rPr>
              <a:t>isNAK</a:t>
            </a:r>
            <a:r>
              <a:rPr lang="en-US" dirty="0" smtClean="0">
                <a:latin typeface="Calibri"/>
              </a:rPr>
              <a:t>(reply)</a:t>
            </a:r>
            <a:endParaRPr lang="en-US" dirty="0">
              <a:latin typeface="Times New Roman" charset="0"/>
            </a:endParaRPr>
          </a:p>
        </p:txBody>
      </p:sp>
      <p:grpSp>
        <p:nvGrpSpPr>
          <p:cNvPr id="59" name="Group 18"/>
          <p:cNvGrpSpPr>
            <a:grpSpLocks/>
          </p:cNvGrpSpPr>
          <p:nvPr/>
        </p:nvGrpSpPr>
        <p:grpSpPr bwMode="auto">
          <a:xfrm>
            <a:off x="6573837" y="2352675"/>
            <a:ext cx="1924051" cy="858838"/>
            <a:chOff x="2222" y="2660"/>
            <a:chExt cx="1212" cy="541"/>
          </a:xfrm>
        </p:grpSpPr>
        <p:sp>
          <p:nvSpPr>
            <p:cNvPr id="60" name="Text Box 19"/>
            <p:cNvSpPr txBox="1">
              <a:spLocks noChangeArrowheads="1"/>
            </p:cNvSpPr>
            <p:nvPr/>
          </p:nvSpPr>
          <p:spPr bwMode="auto">
            <a:xfrm>
              <a:off x="2222" y="3039"/>
              <a:ext cx="11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l"/>
              <a:r>
                <a:rPr lang="en-US" dirty="0" err="1" smtClean="0">
                  <a:latin typeface="Calibri"/>
                </a:rPr>
                <a:t>udt_send</a:t>
              </a:r>
              <a:r>
                <a:rPr lang="en-US" dirty="0" smtClean="0">
                  <a:latin typeface="Calibri"/>
                </a:rPr>
                <a:t>(</a:t>
              </a:r>
              <a:r>
                <a:rPr lang="en-US" dirty="0">
                  <a:latin typeface="Calibri"/>
                </a:rPr>
                <a:t>NAK)</a:t>
              </a:r>
              <a:endParaRPr lang="en-US" dirty="0">
                <a:latin typeface="Times New Roman" charset="0"/>
              </a:endParaRPr>
            </a:p>
          </p:txBody>
        </p:sp>
        <p:sp>
          <p:nvSpPr>
            <p:cNvPr id="81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l"/>
              <a:r>
                <a:rPr lang="en-US" dirty="0" err="1">
                  <a:latin typeface="Calibri"/>
                </a:rPr>
                <a:t>u</a:t>
              </a:r>
              <a:r>
                <a:rPr lang="en-US" dirty="0" err="1" smtClean="0">
                  <a:latin typeface="Calibri"/>
                </a:rPr>
                <a:t>dt_rcv</a:t>
              </a:r>
              <a:r>
                <a:rPr lang="en-US" dirty="0" smtClean="0">
                  <a:latin typeface="Calibri"/>
                </a:rPr>
                <a:t>(packet) </a:t>
              </a:r>
              <a:r>
                <a:rPr lang="en-US" dirty="0">
                  <a:latin typeface="Calibri"/>
                </a:rPr>
                <a:t>&amp;&amp; </a:t>
              </a:r>
              <a:r>
                <a:rPr lang="en-US" dirty="0" smtClean="0">
                  <a:latin typeface="Calibri"/>
                </a:rPr>
                <a:t>corrupt(packet)</a:t>
              </a:r>
              <a:endParaRPr lang="en-US" dirty="0">
                <a:latin typeface="Times New Roman" charset="0"/>
              </a:endParaRPr>
            </a:p>
          </p:txBody>
        </p:sp>
        <p:sp>
          <p:nvSpPr>
            <p:cNvPr id="82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1031875" y="1212851"/>
            <a:ext cx="2255839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data)</a:t>
            </a:r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630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88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888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888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2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804" grpId="0" animBg="1"/>
      <p:bldP spid="288805" grpId="0" animBg="1"/>
      <p:bldP spid="288809" grpId="0" animBg="1"/>
      <p:bldP spid="288811" grpId="0" animBg="1"/>
      <p:bldP spid="288815" grpId="0" animBg="1"/>
      <p:bldP spid="288815" grpId="1" animBg="1"/>
      <p:bldP spid="8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87E16517-F495-3848-BD15-E1F1ACDC3BB7}" type="slidenum">
              <a:rPr lang="en-US" sz="1400" smtClean="0">
                <a:latin typeface="Calibri"/>
              </a:rPr>
              <a:pPr algn="r"/>
              <a:t>36</a:t>
            </a:fld>
            <a:endParaRPr lang="en-US" sz="1400" dirty="0">
              <a:latin typeface="Calibri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rdt2.0: error scenario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6085" name="Oval 3"/>
          <p:cNvSpPr>
            <a:spLocks noChangeArrowheads="1"/>
          </p:cNvSpPr>
          <p:nvPr/>
        </p:nvSpPr>
        <p:spPr bwMode="auto">
          <a:xfrm>
            <a:off x="696914" y="2209801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6088" name="Line 6"/>
          <p:cNvSpPr>
            <a:spLocks noChangeShapeType="1"/>
          </p:cNvSpPr>
          <p:nvPr/>
        </p:nvSpPr>
        <p:spPr bwMode="auto">
          <a:xfrm>
            <a:off x="1109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6091" name="Line 9"/>
          <p:cNvSpPr>
            <a:spLocks noChangeShapeType="1"/>
          </p:cNvSpPr>
          <p:nvPr/>
        </p:nvSpPr>
        <p:spPr bwMode="auto">
          <a:xfrm>
            <a:off x="6419851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6092" name="Freeform 10"/>
          <p:cNvSpPr>
            <a:spLocks/>
          </p:cNvSpPr>
          <p:nvPr/>
        </p:nvSpPr>
        <p:spPr bwMode="auto">
          <a:xfrm flipV="1">
            <a:off x="1057277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114314287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6093" name="Freeform 11"/>
          <p:cNvSpPr>
            <a:spLocks/>
          </p:cNvSpPr>
          <p:nvPr/>
        </p:nvSpPr>
        <p:spPr bwMode="auto">
          <a:xfrm>
            <a:off x="1104901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114314287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6095" name="Line 13"/>
          <p:cNvSpPr>
            <a:spLocks noChangeShapeType="1"/>
          </p:cNvSpPr>
          <p:nvPr/>
        </p:nvSpPr>
        <p:spPr bwMode="auto">
          <a:xfrm>
            <a:off x="1173163" y="3816350"/>
            <a:ext cx="24844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6096" name="Freeform 14"/>
          <p:cNvSpPr>
            <a:spLocks/>
          </p:cNvSpPr>
          <p:nvPr/>
        </p:nvSpPr>
        <p:spPr bwMode="auto">
          <a:xfrm>
            <a:off x="3252788" y="2286001"/>
            <a:ext cx="466725" cy="893763"/>
          </a:xfrm>
          <a:custGeom>
            <a:avLst/>
            <a:gdLst>
              <a:gd name="T0" fmla="*/ 0 w 735"/>
              <a:gd name="T1" fmla="*/ 133546398 h 1080"/>
              <a:gd name="T2" fmla="*/ 0 w 735"/>
              <a:gd name="T3" fmla="*/ 585548829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6099" name="Line 17"/>
          <p:cNvSpPr>
            <a:spLocks noChangeShapeType="1"/>
          </p:cNvSpPr>
          <p:nvPr/>
        </p:nvSpPr>
        <p:spPr bwMode="auto">
          <a:xfrm>
            <a:off x="3656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6130" name="Oval 23"/>
          <p:cNvSpPr>
            <a:spLocks noChangeArrowheads="1"/>
          </p:cNvSpPr>
          <p:nvPr/>
        </p:nvSpPr>
        <p:spPr bwMode="auto">
          <a:xfrm>
            <a:off x="2332038" y="2222501"/>
            <a:ext cx="985839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6102" name="Freeform 25"/>
          <p:cNvSpPr>
            <a:spLocks/>
          </p:cNvSpPr>
          <p:nvPr/>
        </p:nvSpPr>
        <p:spPr bwMode="auto">
          <a:xfrm>
            <a:off x="6672263" y="3148014"/>
            <a:ext cx="1257300" cy="469900"/>
          </a:xfrm>
          <a:custGeom>
            <a:avLst/>
            <a:gdLst>
              <a:gd name="T0" fmla="*/ 253630938 w 1500"/>
              <a:gd name="T1" fmla="*/ 270563975 h 740"/>
              <a:gd name="T2" fmla="*/ 714522752 w 1500"/>
              <a:gd name="T3" fmla="*/ 29838650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6103" name="Oval 26"/>
          <p:cNvSpPr>
            <a:spLocks noChangeArrowheads="1"/>
          </p:cNvSpPr>
          <p:nvPr/>
        </p:nvSpPr>
        <p:spPr bwMode="auto">
          <a:xfrm>
            <a:off x="6764339" y="35687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6105" name="Freeform 28"/>
          <p:cNvSpPr>
            <a:spLocks/>
          </p:cNvSpPr>
          <p:nvPr/>
        </p:nvSpPr>
        <p:spPr bwMode="auto">
          <a:xfrm flipV="1">
            <a:off x="6684963" y="4464051"/>
            <a:ext cx="1257300" cy="469900"/>
          </a:xfrm>
          <a:custGeom>
            <a:avLst/>
            <a:gdLst>
              <a:gd name="T0" fmla="*/ 253630938 w 1500"/>
              <a:gd name="T1" fmla="*/ 270563975 h 740"/>
              <a:gd name="T2" fmla="*/ 714522752 w 1500"/>
              <a:gd name="T3" fmla="*/ 29838650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49251" y="2166939"/>
            <a:ext cx="1333500" cy="1004887"/>
            <a:chOff x="220" y="1365"/>
            <a:chExt cx="840" cy="633"/>
          </a:xfrm>
        </p:grpSpPr>
        <p:sp>
          <p:nvSpPr>
            <p:cNvPr id="46128" name="Line 30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6129" name="Oval 31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334126" y="3497264"/>
            <a:ext cx="1414463" cy="1033462"/>
            <a:chOff x="3990" y="2203"/>
            <a:chExt cx="891" cy="651"/>
          </a:xfrm>
        </p:grpSpPr>
        <p:sp>
          <p:nvSpPr>
            <p:cNvPr id="46126" name="Line 33"/>
            <p:cNvSpPr>
              <a:spLocks noChangeShapeType="1"/>
            </p:cNvSpPr>
            <p:nvPr/>
          </p:nvSpPr>
          <p:spPr bwMode="auto">
            <a:xfrm>
              <a:off x="3990" y="2203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6127" name="Oval 34"/>
            <p:cNvSpPr>
              <a:spLocks noChangeArrowheads="1"/>
            </p:cNvSpPr>
            <p:nvPr/>
          </p:nvSpPr>
          <p:spPr bwMode="auto">
            <a:xfrm>
              <a:off x="4260" y="2248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</p:grpSp>
      <p:sp>
        <p:nvSpPr>
          <p:cNvPr id="289828" name="Line 36"/>
          <p:cNvSpPr>
            <a:spLocks noChangeShapeType="1"/>
          </p:cNvSpPr>
          <p:nvPr/>
        </p:nvSpPr>
        <p:spPr bwMode="auto">
          <a:xfrm>
            <a:off x="1011239" y="1289051"/>
            <a:ext cx="12700" cy="7477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89829" name="Freeform 37"/>
          <p:cNvSpPr>
            <a:spLocks/>
          </p:cNvSpPr>
          <p:nvPr/>
        </p:nvSpPr>
        <p:spPr bwMode="auto">
          <a:xfrm>
            <a:off x="1011238" y="2006601"/>
            <a:ext cx="6940551" cy="654050"/>
          </a:xfrm>
          <a:custGeom>
            <a:avLst/>
            <a:gdLst>
              <a:gd name="T0" fmla="*/ 0 w 4372"/>
              <a:gd name="T1" fmla="*/ 25201563 h 412"/>
              <a:gd name="T2" fmla="*/ 2147483647 w 4372"/>
              <a:gd name="T3" fmla="*/ 0 h 412"/>
              <a:gd name="T4" fmla="*/ 2147483647 w 4372"/>
              <a:gd name="T5" fmla="*/ 1038304375 h 412"/>
              <a:gd name="T6" fmla="*/ 2147483647 w 4372"/>
              <a:gd name="T7" fmla="*/ 1038304375 h 412"/>
              <a:gd name="T8" fmla="*/ 0 60000 65536"/>
              <a:gd name="T9" fmla="*/ 0 60000 65536"/>
              <a:gd name="T10" fmla="*/ 0 60000 65536"/>
              <a:gd name="T11" fmla="*/ 0 60000 65536"/>
              <a:gd name="T12" fmla="*/ 0 w 4372"/>
              <a:gd name="T13" fmla="*/ 0 h 412"/>
              <a:gd name="T14" fmla="*/ 4372 w 4372"/>
              <a:gd name="T15" fmla="*/ 412 h 4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72" h="412">
                <a:moveTo>
                  <a:pt x="0" y="10"/>
                </a:moveTo>
                <a:lnTo>
                  <a:pt x="1003" y="0"/>
                </a:lnTo>
                <a:lnTo>
                  <a:pt x="3508" y="412"/>
                </a:lnTo>
                <a:lnTo>
                  <a:pt x="4372" y="41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47663" y="2166939"/>
            <a:ext cx="1333500" cy="1004887"/>
            <a:chOff x="220" y="1365"/>
            <a:chExt cx="840" cy="633"/>
          </a:xfrm>
        </p:grpSpPr>
        <p:sp>
          <p:nvSpPr>
            <p:cNvPr id="46124" name="Line 39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6125" name="Oval 40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</p:grpSp>
      <p:sp>
        <p:nvSpPr>
          <p:cNvPr id="289833" name="Oval 41"/>
          <p:cNvSpPr>
            <a:spLocks noChangeArrowheads="1"/>
          </p:cNvSpPr>
          <p:nvPr/>
        </p:nvSpPr>
        <p:spPr bwMode="auto">
          <a:xfrm>
            <a:off x="2332039" y="2222501"/>
            <a:ext cx="985837" cy="962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289834" name="Line 42"/>
          <p:cNvSpPr>
            <a:spLocks noChangeShapeType="1"/>
          </p:cNvSpPr>
          <p:nvPr/>
        </p:nvSpPr>
        <p:spPr bwMode="auto">
          <a:xfrm flipH="1">
            <a:off x="6273800" y="4902200"/>
            <a:ext cx="0" cy="103187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89835" name="Freeform 43"/>
          <p:cNvSpPr>
            <a:spLocks/>
          </p:cNvSpPr>
          <p:nvPr/>
        </p:nvSpPr>
        <p:spPr bwMode="auto">
          <a:xfrm>
            <a:off x="1155701" y="3886199"/>
            <a:ext cx="6667500" cy="2047875"/>
          </a:xfrm>
          <a:custGeom>
            <a:avLst/>
            <a:gdLst>
              <a:gd name="T0" fmla="*/ 2147483647 w 4200"/>
              <a:gd name="T1" fmla="*/ 2147483647 h 1424"/>
              <a:gd name="T2" fmla="*/ 2147483647 w 4200"/>
              <a:gd name="T3" fmla="*/ 2147483647 h 1424"/>
              <a:gd name="T4" fmla="*/ 2147483647 w 4200"/>
              <a:gd name="T5" fmla="*/ 0 h 1424"/>
              <a:gd name="T6" fmla="*/ 0 w 4200"/>
              <a:gd name="T7" fmla="*/ 0 h 1424"/>
              <a:gd name="T8" fmla="*/ 0 60000 65536"/>
              <a:gd name="T9" fmla="*/ 0 60000 65536"/>
              <a:gd name="T10" fmla="*/ 0 60000 65536"/>
              <a:gd name="T11" fmla="*/ 0 60000 65536"/>
              <a:gd name="T12" fmla="*/ 0 w 4200"/>
              <a:gd name="T13" fmla="*/ 0 h 1424"/>
              <a:gd name="T14" fmla="*/ 4200 w 4200"/>
              <a:gd name="T15" fmla="*/ 1424 h 14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00" h="1424">
                <a:moveTo>
                  <a:pt x="4200" y="1424"/>
                </a:moveTo>
                <a:lnTo>
                  <a:pt x="3224" y="1424"/>
                </a:lnTo>
                <a:lnTo>
                  <a:pt x="1880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347663" y="2166939"/>
            <a:ext cx="1333500" cy="1004887"/>
            <a:chOff x="220" y="1365"/>
            <a:chExt cx="840" cy="633"/>
          </a:xfrm>
        </p:grpSpPr>
        <p:sp>
          <p:nvSpPr>
            <p:cNvPr id="46122" name="Line 45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6123" name="Oval 46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</p:grpSp>
      <p:sp>
        <p:nvSpPr>
          <p:cNvPr id="289839" name="Oval 47"/>
          <p:cNvSpPr>
            <a:spLocks noChangeArrowheads="1"/>
          </p:cNvSpPr>
          <p:nvPr/>
        </p:nvSpPr>
        <p:spPr bwMode="auto">
          <a:xfrm>
            <a:off x="2328864" y="2227264"/>
            <a:ext cx="985837" cy="962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289840" name="Line 48"/>
          <p:cNvSpPr>
            <a:spLocks noChangeShapeType="1"/>
          </p:cNvSpPr>
          <p:nvPr/>
        </p:nvSpPr>
        <p:spPr bwMode="auto">
          <a:xfrm>
            <a:off x="6553200" y="2493964"/>
            <a:ext cx="0" cy="8175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89841" name="Freeform 49"/>
          <p:cNvSpPr>
            <a:spLocks/>
          </p:cNvSpPr>
          <p:nvPr/>
        </p:nvSpPr>
        <p:spPr bwMode="auto">
          <a:xfrm>
            <a:off x="3657600" y="2216150"/>
            <a:ext cx="4378325" cy="1095375"/>
          </a:xfrm>
          <a:custGeom>
            <a:avLst/>
            <a:gdLst>
              <a:gd name="T0" fmla="*/ 2147483647 w 2758"/>
              <a:gd name="T1" fmla="*/ 1628020938 h 646"/>
              <a:gd name="T2" fmla="*/ 2147483647 w 2758"/>
              <a:gd name="T3" fmla="*/ 1585179075 h 646"/>
              <a:gd name="T4" fmla="*/ 2147483647 w 2758"/>
              <a:gd name="T5" fmla="*/ 0 h 646"/>
              <a:gd name="T6" fmla="*/ 0 w 2758"/>
              <a:gd name="T7" fmla="*/ 0 h 646"/>
              <a:gd name="T8" fmla="*/ 0 60000 65536"/>
              <a:gd name="T9" fmla="*/ 0 60000 65536"/>
              <a:gd name="T10" fmla="*/ 0 60000 65536"/>
              <a:gd name="T11" fmla="*/ 0 60000 65536"/>
              <a:gd name="T12" fmla="*/ 0 w 2758"/>
              <a:gd name="T13" fmla="*/ 0 h 646"/>
              <a:gd name="T14" fmla="*/ 2758 w 2758"/>
              <a:gd name="T15" fmla="*/ 646 h 6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58" h="646">
                <a:moveTo>
                  <a:pt x="2758" y="646"/>
                </a:moveTo>
                <a:lnTo>
                  <a:pt x="1763" y="629"/>
                </a:lnTo>
                <a:lnTo>
                  <a:pt x="1039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289842" name="Line 50"/>
          <p:cNvSpPr>
            <a:spLocks noChangeShapeType="1"/>
          </p:cNvSpPr>
          <p:nvPr/>
        </p:nvSpPr>
        <p:spPr bwMode="auto">
          <a:xfrm>
            <a:off x="3548063" y="2090739"/>
            <a:ext cx="0" cy="84613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89843" name="Freeform 51"/>
          <p:cNvSpPr>
            <a:spLocks/>
          </p:cNvSpPr>
          <p:nvPr/>
        </p:nvSpPr>
        <p:spPr bwMode="auto">
          <a:xfrm>
            <a:off x="3643314" y="2951163"/>
            <a:ext cx="4073525" cy="2133600"/>
          </a:xfrm>
          <a:custGeom>
            <a:avLst/>
            <a:gdLst>
              <a:gd name="T0" fmla="*/ 0 w 2566"/>
              <a:gd name="T1" fmla="*/ 0 h 1344"/>
              <a:gd name="T2" fmla="*/ 2147483647 w 2566"/>
              <a:gd name="T3" fmla="*/ 0 h 1344"/>
              <a:gd name="T4" fmla="*/ 2147483647 w 2566"/>
              <a:gd name="T5" fmla="*/ 2147483647 h 1344"/>
              <a:gd name="T6" fmla="*/ 2147483647 w 2566"/>
              <a:gd name="T7" fmla="*/ 2147483647 h 1344"/>
              <a:gd name="T8" fmla="*/ 0 60000 65536"/>
              <a:gd name="T9" fmla="*/ 0 60000 65536"/>
              <a:gd name="T10" fmla="*/ 0 60000 65536"/>
              <a:gd name="T11" fmla="*/ 0 60000 65536"/>
              <a:gd name="T12" fmla="*/ 0 w 2566"/>
              <a:gd name="T13" fmla="*/ 0 h 1344"/>
              <a:gd name="T14" fmla="*/ 2566 w 2566"/>
              <a:gd name="T15" fmla="*/ 1344 h 1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66" h="1344">
                <a:moveTo>
                  <a:pt x="0" y="0"/>
                </a:moveTo>
                <a:lnTo>
                  <a:pt x="1013" y="0"/>
                </a:lnTo>
                <a:lnTo>
                  <a:pt x="1650" y="1344"/>
                </a:lnTo>
                <a:lnTo>
                  <a:pt x="2566" y="1344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6121" name="Text Box 52"/>
          <p:cNvSpPr txBox="1">
            <a:spLocks noChangeArrowheads="1"/>
          </p:cNvSpPr>
          <p:nvPr/>
        </p:nvSpPr>
        <p:spPr bwMode="auto">
          <a:xfrm>
            <a:off x="2327923" y="3886200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Symbol" charset="0"/>
              </a:rPr>
              <a:t>L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595314" y="2517623"/>
            <a:ext cx="120015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i="1" dirty="0" smtClean="0">
                <a:latin typeface="Calibri"/>
              </a:rPr>
              <a:t>IDLE</a:t>
            </a:r>
            <a:endParaRPr lang="en-US" sz="1400" i="1" dirty="0">
              <a:latin typeface="Times New Roman" charset="0"/>
            </a:endParaRPr>
          </a:p>
        </p:txBody>
      </p:sp>
      <p:grpSp>
        <p:nvGrpSpPr>
          <p:cNvPr id="74" name="Group 22"/>
          <p:cNvGrpSpPr>
            <a:grpSpLocks/>
          </p:cNvGrpSpPr>
          <p:nvPr/>
        </p:nvGrpSpPr>
        <p:grpSpPr bwMode="auto">
          <a:xfrm>
            <a:off x="2292349" y="2222501"/>
            <a:ext cx="1074739" cy="962025"/>
            <a:chOff x="1540" y="2116"/>
            <a:chExt cx="677" cy="606"/>
          </a:xfrm>
        </p:grpSpPr>
        <p:sp>
          <p:nvSpPr>
            <p:cNvPr id="75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76" name="Text Box 24"/>
            <p:cNvSpPr txBox="1">
              <a:spLocks noChangeArrowheads="1"/>
            </p:cNvSpPr>
            <p:nvPr/>
          </p:nvSpPr>
          <p:spPr bwMode="auto">
            <a:xfrm>
              <a:off x="1540" y="2238"/>
              <a:ext cx="67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 smtClean="0">
                  <a:latin typeface="Calibri"/>
                </a:rPr>
                <a:t>Waiting</a:t>
              </a:r>
            </a:p>
            <a:p>
              <a:r>
                <a:rPr lang="en-US" i="1" dirty="0">
                  <a:latin typeface="Calibri"/>
                </a:rPr>
                <a:t>f</a:t>
              </a:r>
              <a:r>
                <a:rPr lang="en-US" i="1" dirty="0" smtClean="0">
                  <a:latin typeface="Calibri"/>
                </a:rPr>
                <a:t>or reply</a:t>
              </a:r>
              <a:endParaRPr lang="en-US" sz="1400" i="1" dirty="0">
                <a:latin typeface="Times New Roman" charset="0"/>
              </a:endParaRPr>
            </a:p>
          </p:txBody>
        </p:sp>
      </p:grpSp>
      <p:grpSp>
        <p:nvGrpSpPr>
          <p:cNvPr id="77" name="Group 27"/>
          <p:cNvGrpSpPr>
            <a:grpSpLocks/>
          </p:cNvGrpSpPr>
          <p:nvPr/>
        </p:nvGrpSpPr>
        <p:grpSpPr bwMode="auto">
          <a:xfrm>
            <a:off x="6677026" y="3568700"/>
            <a:ext cx="1200151" cy="962025"/>
            <a:chOff x="1335" y="3347"/>
            <a:chExt cx="756" cy="606"/>
          </a:xfrm>
        </p:grpSpPr>
        <p:sp>
          <p:nvSpPr>
            <p:cNvPr id="78" name="Oval 28"/>
            <p:cNvSpPr>
              <a:spLocks noChangeArrowheads="1"/>
            </p:cNvSpPr>
            <p:nvPr/>
          </p:nvSpPr>
          <p:spPr bwMode="auto">
            <a:xfrm>
              <a:off x="1390" y="3347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79" name="Text Box 29"/>
            <p:cNvSpPr txBox="1">
              <a:spLocks noChangeArrowheads="1"/>
            </p:cNvSpPr>
            <p:nvPr/>
          </p:nvSpPr>
          <p:spPr bwMode="auto">
            <a:xfrm>
              <a:off x="1335" y="3530"/>
              <a:ext cx="7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i="1" dirty="0" smtClean="0">
                  <a:latin typeface="Calibri"/>
                </a:rPr>
                <a:t>IDLE</a:t>
              </a:r>
              <a:endParaRPr lang="en-US" sz="1400" i="1" dirty="0">
                <a:latin typeface="Times New Roman" charset="0"/>
              </a:endParaRPr>
            </a:p>
          </p:txBody>
        </p:sp>
      </p:grpSp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1004888" y="1490663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6319839" y="5314951"/>
            <a:ext cx="2143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rdt_rcv</a:t>
            </a:r>
            <a:r>
              <a:rPr lang="en-US" dirty="0" smtClean="0">
                <a:latin typeface="Calibri"/>
              </a:rPr>
              <a:t>(data)</a:t>
            </a:r>
          </a:p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ACK)</a:t>
            </a:r>
            <a:endParaRPr lang="en-US" dirty="0">
              <a:latin typeface="Times New Roman" charset="0"/>
            </a:endParaRPr>
          </a:p>
        </p:txBody>
      </p:sp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6297614" y="4781551"/>
            <a:ext cx="2157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(packet) </a:t>
            </a:r>
            <a:r>
              <a:rPr lang="en-US" dirty="0">
                <a:latin typeface="Calibri"/>
              </a:rPr>
              <a:t>&amp;&amp; </a:t>
            </a:r>
            <a:r>
              <a:rPr lang="en-US" dirty="0" smtClean="0">
                <a:latin typeface="Calibri"/>
              </a:rPr>
              <a:t>   </a:t>
            </a:r>
            <a:r>
              <a:rPr lang="en-US" dirty="0" err="1" smtClean="0">
                <a:latin typeface="Calibri"/>
              </a:rPr>
              <a:t>notcorrupt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1071563" y="3492500"/>
            <a:ext cx="379181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&amp;&amp; </a:t>
            </a:r>
            <a:r>
              <a:rPr lang="en-US" dirty="0" err="1">
                <a:latin typeface="Calibri"/>
              </a:rPr>
              <a:t>isACK</a:t>
            </a:r>
            <a:r>
              <a:rPr lang="en-US" dirty="0" smtClean="0">
                <a:latin typeface="Calibri"/>
              </a:rPr>
              <a:t>(reply)</a:t>
            </a:r>
            <a:endParaRPr lang="en-US" dirty="0">
              <a:latin typeface="Times New Roman" charset="0"/>
            </a:endParaRPr>
          </a:p>
        </p:txBody>
      </p:sp>
      <p:sp>
        <p:nvSpPr>
          <p:cNvPr id="61" name="Text Box 15"/>
          <p:cNvSpPr txBox="1">
            <a:spLocks noChangeArrowheads="1"/>
          </p:cNvSpPr>
          <p:nvPr/>
        </p:nvSpPr>
        <p:spPr bwMode="auto">
          <a:xfrm>
            <a:off x="3562352" y="2600325"/>
            <a:ext cx="176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3536949" y="1925639"/>
            <a:ext cx="2371899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>
                <a:latin typeface="Calibri"/>
              </a:rPr>
              <a:t>u</a:t>
            </a:r>
            <a:r>
              <a:rPr lang="en-US" dirty="0" err="1" smtClean="0">
                <a:latin typeface="Calibri"/>
              </a:rPr>
              <a:t>dt_rcv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&amp;&amp;</a:t>
            </a:r>
          </a:p>
          <a:p>
            <a:pPr algn="l"/>
            <a:r>
              <a:rPr lang="en-US" dirty="0">
                <a:latin typeface="Calibri"/>
              </a:rPr>
              <a:t>   </a:t>
            </a:r>
            <a:r>
              <a:rPr lang="en-US" dirty="0" err="1">
                <a:latin typeface="Calibri"/>
              </a:rPr>
              <a:t>isNAK</a:t>
            </a:r>
            <a:r>
              <a:rPr lang="en-US" dirty="0" smtClean="0">
                <a:latin typeface="Calibri"/>
              </a:rPr>
              <a:t>(reply)</a:t>
            </a:r>
            <a:endParaRPr lang="en-US" dirty="0">
              <a:latin typeface="Times New Roman" charset="0"/>
            </a:endParaRPr>
          </a:p>
        </p:txBody>
      </p:sp>
      <p:grpSp>
        <p:nvGrpSpPr>
          <p:cNvPr id="81" name="Group 18"/>
          <p:cNvGrpSpPr>
            <a:grpSpLocks/>
          </p:cNvGrpSpPr>
          <p:nvPr/>
        </p:nvGrpSpPr>
        <p:grpSpPr bwMode="auto">
          <a:xfrm>
            <a:off x="6573837" y="2352675"/>
            <a:ext cx="1924051" cy="858838"/>
            <a:chOff x="2222" y="2660"/>
            <a:chExt cx="1212" cy="541"/>
          </a:xfrm>
        </p:grpSpPr>
        <p:sp>
          <p:nvSpPr>
            <p:cNvPr id="82" name="Text Box 19"/>
            <p:cNvSpPr txBox="1">
              <a:spLocks noChangeArrowheads="1"/>
            </p:cNvSpPr>
            <p:nvPr/>
          </p:nvSpPr>
          <p:spPr bwMode="auto">
            <a:xfrm>
              <a:off x="2222" y="3039"/>
              <a:ext cx="11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l"/>
              <a:r>
                <a:rPr lang="en-US" dirty="0" err="1" smtClean="0">
                  <a:latin typeface="Calibri"/>
                </a:rPr>
                <a:t>udt_send</a:t>
              </a:r>
              <a:r>
                <a:rPr lang="en-US" dirty="0" smtClean="0">
                  <a:latin typeface="Calibri"/>
                </a:rPr>
                <a:t>(</a:t>
              </a:r>
              <a:r>
                <a:rPr lang="en-US" dirty="0">
                  <a:latin typeface="Calibri"/>
                </a:rPr>
                <a:t>NAK)</a:t>
              </a:r>
              <a:endParaRPr lang="en-US" dirty="0">
                <a:latin typeface="Times New Roman" charset="0"/>
              </a:endParaRPr>
            </a:p>
          </p:txBody>
        </p:sp>
        <p:sp>
          <p:nvSpPr>
            <p:cNvPr id="83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l"/>
              <a:r>
                <a:rPr lang="en-US" dirty="0" err="1">
                  <a:latin typeface="Calibri"/>
                </a:rPr>
                <a:t>u</a:t>
              </a:r>
              <a:r>
                <a:rPr lang="en-US" dirty="0" err="1" smtClean="0">
                  <a:latin typeface="Calibri"/>
                </a:rPr>
                <a:t>dt_rcv</a:t>
              </a:r>
              <a:r>
                <a:rPr lang="en-US" dirty="0" smtClean="0">
                  <a:latin typeface="Calibri"/>
                </a:rPr>
                <a:t>(packet) </a:t>
              </a:r>
              <a:r>
                <a:rPr lang="en-US" dirty="0">
                  <a:latin typeface="Calibri"/>
                </a:rPr>
                <a:t>&amp;&amp; </a:t>
              </a:r>
              <a:r>
                <a:rPr lang="en-US" dirty="0" smtClean="0">
                  <a:latin typeface="Calibri"/>
                </a:rPr>
                <a:t>corrupt(packet)</a:t>
              </a:r>
              <a:endParaRPr lang="en-US" dirty="0">
                <a:latin typeface="Times New Roman" charset="0"/>
              </a:endParaRPr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85" name="Text Box 34"/>
          <p:cNvSpPr txBox="1">
            <a:spLocks noChangeArrowheads="1"/>
          </p:cNvSpPr>
          <p:nvPr/>
        </p:nvSpPr>
        <p:spPr bwMode="auto">
          <a:xfrm>
            <a:off x="1031875" y="1212851"/>
            <a:ext cx="2255839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data)</a:t>
            </a:r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72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898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898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2898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898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2898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898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2898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28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828" grpId="0" animBg="1"/>
      <p:bldP spid="289829" grpId="0" animBg="1"/>
      <p:bldP spid="289833" grpId="0" animBg="1"/>
      <p:bldP spid="289834" grpId="0" animBg="1"/>
      <p:bldP spid="289835" grpId="0" animBg="1"/>
      <p:bldP spid="289839" grpId="0" animBg="1"/>
      <p:bldP spid="289839" grpId="1" animBg="1"/>
      <p:bldP spid="289840" grpId="0" animBg="1"/>
      <p:bldP spid="289841" grpId="0" animBg="1"/>
      <p:bldP spid="289842" grpId="0" animBg="1"/>
      <p:bldP spid="28984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ECC6DA4C-DC73-874D-8EF5-6EC058A645C5}" type="slidenum">
              <a:rPr lang="en-US" sz="1400" smtClean="0">
                <a:latin typeface="Calibri"/>
              </a:rPr>
              <a:pPr algn="r"/>
              <a:t>37</a:t>
            </a:fld>
            <a:endParaRPr lang="en-US" sz="1400" dirty="0">
              <a:latin typeface="Calibri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rdt2.0 has a fatal flaw!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What happens if ACK/NAK corrupted?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sender 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doesn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t know what happened at receiver!</a:t>
            </a: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can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t just retransmit: possible duplicate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spcBef>
                <a:spcPct val="60000"/>
              </a:spcBef>
              <a:buFont typeface="ZapfDingbats" charset="0"/>
              <a:buNone/>
            </a:pPr>
            <a:endParaRPr lang="en-US" sz="2000" dirty="0">
              <a:ea typeface="ＭＳ Ｐゴシック" charset="0"/>
              <a:cs typeface="ＭＳ Ｐゴシック" charset="0"/>
            </a:endParaRPr>
          </a:p>
          <a:p>
            <a:pPr>
              <a:buFont typeface="ZapfDingbat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Font typeface="ZapfDingbats" charset="0"/>
              <a:buNone/>
            </a:pP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1"/>
            <a:ext cx="3810000" cy="2562225"/>
          </a:xfrm>
        </p:spPr>
        <p:txBody>
          <a:bodyPr/>
          <a:lstStyle/>
          <a:p>
            <a:pPr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Handling duplicates: </a:t>
            </a: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sender retransmits current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packet if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ACK/NAK garbled</a:t>
            </a: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sender adds </a:t>
            </a:r>
            <a:r>
              <a:rPr lang="en-US" sz="2000" i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sequence number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to each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packet</a:t>
            </a:r>
            <a:endParaRPr lang="en-US" sz="2000" dirty="0">
              <a:ea typeface="ＭＳ Ｐゴシック" charset="0"/>
              <a:cs typeface="ＭＳ Ｐゴシック" charset="0"/>
            </a:endParaRP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receiver discards (</a:t>
            </a:r>
            <a:r>
              <a:rPr lang="en-US" sz="2000" dirty="0" err="1" smtClean="0">
                <a:ea typeface="ＭＳ Ｐゴシック" charset="0"/>
                <a:cs typeface="ＭＳ Ｐゴシック" charset="0"/>
              </a:rPr>
              <a:t>doesn</a:t>
            </a:r>
            <a:r>
              <a:rPr lang="en-GB" sz="2000" dirty="0" smtClean="0">
                <a:ea typeface="ＭＳ Ｐゴシック" charset="0"/>
                <a:cs typeface="ＭＳ Ｐゴシック" charset="0"/>
              </a:rPr>
              <a:t>’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t  deliver)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duplicate </a:t>
            </a:r>
            <a:r>
              <a:rPr lang="en-US" sz="2000" dirty="0" smtClean="0">
                <a:ea typeface="ＭＳ Ｐゴシック" charset="0"/>
                <a:cs typeface="ＭＳ Ｐゴシック" charset="0"/>
              </a:rPr>
              <a:t>packet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4983163" y="4818064"/>
            <a:ext cx="283650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2000" dirty="0">
                <a:latin typeface="Calibri"/>
              </a:rPr>
              <a:t>Sender sends one packet, </a:t>
            </a:r>
          </a:p>
          <a:p>
            <a:pPr algn="l"/>
            <a:r>
              <a:rPr lang="en-US" sz="2000" dirty="0">
                <a:latin typeface="Calibri"/>
              </a:rPr>
              <a:t>then waits for receiver </a:t>
            </a:r>
          </a:p>
          <a:p>
            <a:pPr algn="l"/>
            <a:r>
              <a:rPr lang="en-US" sz="2000" dirty="0">
                <a:latin typeface="Calibri"/>
              </a:rPr>
              <a:t>response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4895851" y="4686300"/>
            <a:ext cx="3467100" cy="12382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47113" name="Group 7"/>
          <p:cNvGrpSpPr>
            <a:grpSpLocks/>
          </p:cNvGrpSpPr>
          <p:nvPr/>
        </p:nvGrpSpPr>
        <p:grpSpPr bwMode="auto">
          <a:xfrm>
            <a:off x="5038725" y="4522795"/>
            <a:ext cx="1647825" cy="400051"/>
            <a:chOff x="2976" y="2669"/>
            <a:chExt cx="1038" cy="252"/>
          </a:xfrm>
        </p:grpSpPr>
        <p:sp>
          <p:nvSpPr>
            <p:cNvPr id="47114" name="Rectangle 8"/>
            <p:cNvSpPr>
              <a:spLocks noChangeArrowheads="1"/>
            </p:cNvSpPr>
            <p:nvPr/>
          </p:nvSpPr>
          <p:spPr bwMode="auto">
            <a:xfrm>
              <a:off x="2976" y="2712"/>
              <a:ext cx="1038" cy="1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7115" name="Text Box 9"/>
            <p:cNvSpPr txBox="1">
              <a:spLocks noChangeArrowheads="1"/>
            </p:cNvSpPr>
            <p:nvPr/>
          </p:nvSpPr>
          <p:spPr bwMode="auto">
            <a:xfrm>
              <a:off x="2994" y="2669"/>
              <a:ext cx="100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solidFill>
                    <a:srgbClr val="FF0000"/>
                  </a:solidFill>
                  <a:latin typeface="Calibri"/>
                </a:rPr>
                <a:t>stop and wait</a:t>
              </a:r>
              <a:endParaRPr lang="en-US" sz="2400" dirty="0"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7968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Dealing with Packet Corruption </a:t>
            </a:r>
            <a:endParaRPr lang="en-US" sz="3600" dirty="0"/>
          </a:p>
        </p:txBody>
      </p:sp>
      <p:sp>
        <p:nvSpPr>
          <p:cNvPr id="1127427" name="Line 3"/>
          <p:cNvSpPr>
            <a:spLocks noChangeShapeType="1"/>
          </p:cNvSpPr>
          <p:nvPr/>
        </p:nvSpPr>
        <p:spPr bwMode="auto">
          <a:xfrm>
            <a:off x="4800600" y="5638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28" name="Text Box 4"/>
          <p:cNvSpPr txBox="1">
            <a:spLocks noChangeArrowheads="1"/>
          </p:cNvSpPr>
          <p:nvPr/>
        </p:nvSpPr>
        <p:spPr bwMode="auto">
          <a:xfrm>
            <a:off x="3988850" y="6172202"/>
            <a:ext cx="804254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 dirty="0">
                <a:latin typeface="+mn-lt"/>
              </a:rPr>
              <a:t>Time</a:t>
            </a:r>
          </a:p>
        </p:txBody>
      </p:sp>
      <p:sp>
        <p:nvSpPr>
          <p:cNvPr id="1127430" name="Line 6"/>
          <p:cNvSpPr>
            <a:spLocks noChangeShapeType="1"/>
          </p:cNvSpPr>
          <p:nvPr/>
        </p:nvSpPr>
        <p:spPr bwMode="auto">
          <a:xfrm flipH="1">
            <a:off x="1981201" y="2124076"/>
            <a:ext cx="30163" cy="3635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1" name="Line 7"/>
          <p:cNvSpPr>
            <a:spLocks noChangeShapeType="1"/>
          </p:cNvSpPr>
          <p:nvPr/>
        </p:nvSpPr>
        <p:spPr bwMode="auto">
          <a:xfrm flipH="1">
            <a:off x="7362826" y="2124076"/>
            <a:ext cx="3175" cy="3757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2" name="Line 8"/>
          <p:cNvSpPr>
            <a:spLocks noChangeShapeType="1"/>
          </p:cNvSpPr>
          <p:nvPr/>
        </p:nvSpPr>
        <p:spPr bwMode="auto">
          <a:xfrm>
            <a:off x="2011365" y="2276475"/>
            <a:ext cx="536733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3" name="Line 9"/>
          <p:cNvSpPr>
            <a:spLocks noChangeShapeType="1"/>
          </p:cNvSpPr>
          <p:nvPr/>
        </p:nvSpPr>
        <p:spPr bwMode="auto">
          <a:xfrm flipH="1">
            <a:off x="2011365" y="2886075"/>
            <a:ext cx="5367337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435" name="Text Box 11"/>
          <p:cNvSpPr txBox="1">
            <a:spLocks noChangeArrowheads="1"/>
          </p:cNvSpPr>
          <p:nvPr/>
        </p:nvSpPr>
        <p:spPr bwMode="auto">
          <a:xfrm>
            <a:off x="1498101" y="5865176"/>
            <a:ext cx="10630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>
                <a:latin typeface="+mn-lt"/>
              </a:rPr>
              <a:t>Sender</a:t>
            </a:r>
          </a:p>
        </p:txBody>
      </p:sp>
      <p:sp>
        <p:nvSpPr>
          <p:cNvPr id="1127436" name="Text Box 12"/>
          <p:cNvSpPr txBox="1">
            <a:spLocks noChangeArrowheads="1"/>
          </p:cNvSpPr>
          <p:nvPr/>
        </p:nvSpPr>
        <p:spPr bwMode="auto">
          <a:xfrm>
            <a:off x="6864907" y="5865176"/>
            <a:ext cx="12498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dirty="0">
                <a:latin typeface="+mn-lt"/>
              </a:rPr>
              <a:t>Receiver</a:t>
            </a:r>
          </a:p>
        </p:txBody>
      </p:sp>
      <p:sp>
        <p:nvSpPr>
          <p:cNvPr id="1127441" name="Line 17"/>
          <p:cNvSpPr>
            <a:spLocks noChangeShapeType="1"/>
          </p:cNvSpPr>
          <p:nvPr/>
        </p:nvSpPr>
        <p:spPr bwMode="auto">
          <a:xfrm>
            <a:off x="2011365" y="3495675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44" name="Text Box 20"/>
          <p:cNvSpPr txBox="1">
            <a:spLocks noChangeArrowheads="1"/>
          </p:cNvSpPr>
          <p:nvPr/>
        </p:nvSpPr>
        <p:spPr bwMode="auto">
          <a:xfrm>
            <a:off x="1539878" y="198120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Tahoma" charset="0"/>
              </a:rPr>
              <a:t>1</a:t>
            </a:r>
          </a:p>
        </p:txBody>
      </p:sp>
      <p:sp>
        <p:nvSpPr>
          <p:cNvPr id="1127468" name="Line 44"/>
          <p:cNvSpPr>
            <a:spLocks noChangeShapeType="1"/>
          </p:cNvSpPr>
          <p:nvPr/>
        </p:nvSpPr>
        <p:spPr bwMode="auto">
          <a:xfrm flipH="1">
            <a:off x="1997075" y="4114800"/>
            <a:ext cx="5367339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74" name="Line 50"/>
          <p:cNvSpPr>
            <a:spLocks noChangeShapeType="1"/>
          </p:cNvSpPr>
          <p:nvPr/>
        </p:nvSpPr>
        <p:spPr bwMode="auto">
          <a:xfrm>
            <a:off x="1997075" y="4724400"/>
            <a:ext cx="5367339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1543314" y="327660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Tahoma" charset="0"/>
              </a:rPr>
              <a:t>1</a:t>
            </a:r>
            <a:endParaRPr lang="en-US" dirty="0">
              <a:latin typeface="Tahoma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40800" y="2590800"/>
            <a:ext cx="60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Wingdings"/>
                <a:ea typeface="Wingdings"/>
                <a:cs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47800" y="3124200"/>
            <a:ext cx="565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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1205946">
            <a:off x="3846445" y="2834790"/>
            <a:ext cx="75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 rot="21258713">
            <a:off x="4079994" y="4031721"/>
            <a:ext cx="75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1371600" y="5715000"/>
            <a:ext cx="6705600" cy="685800"/>
          </a:xfrm>
          <a:prstGeom prst="roundRect">
            <a:avLst/>
          </a:prstGeom>
          <a:solidFill>
            <a:srgbClr val="8080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What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if the ACK/NACK is corrupted?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848600" y="3505200"/>
            <a:ext cx="1371600" cy="990600"/>
            <a:chOff x="7848600" y="3505200"/>
            <a:chExt cx="1371600" cy="990600"/>
          </a:xfrm>
        </p:grpSpPr>
        <p:sp>
          <p:nvSpPr>
            <p:cNvPr id="6" name="Cloud Callout 5"/>
            <p:cNvSpPr/>
            <p:nvPr/>
          </p:nvSpPr>
          <p:spPr bwMode="auto">
            <a:xfrm>
              <a:off x="7848600" y="3505200"/>
              <a:ext cx="1371600" cy="990600"/>
            </a:xfrm>
            <a:prstGeom prst="cloudCallout">
              <a:avLst>
                <a:gd name="adj1" fmla="val -81417"/>
                <a:gd name="adj2" fmla="val 4947"/>
              </a:avLst>
            </a:prstGeom>
            <a:solidFill>
              <a:schemeClr val="accent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24" name="Text Box 20"/>
            <p:cNvSpPr txBox="1">
              <a:spLocks noChangeArrowheads="1"/>
            </p:cNvSpPr>
            <p:nvPr/>
          </p:nvSpPr>
          <p:spPr bwMode="auto">
            <a:xfrm flipH="1">
              <a:off x="7848600" y="3615698"/>
              <a:ext cx="1252533" cy="575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 b="0" dirty="0" smtClean="0">
                  <a:latin typeface="+mn-lt"/>
                </a:rPr>
                <a:t>Packet </a:t>
              </a:r>
              <a:br>
                <a:rPr lang="en-US" sz="1600" b="0" dirty="0" smtClean="0">
                  <a:latin typeface="+mn-lt"/>
                </a:rPr>
              </a:br>
              <a:r>
                <a:rPr lang="en-US" sz="1600" b="0" dirty="0" smtClean="0">
                  <a:latin typeface="+mn-lt"/>
                </a:rPr>
                <a:t>#1 or #2?</a:t>
              </a:r>
              <a:endParaRPr lang="en-US" sz="1600" b="0" dirty="0">
                <a:latin typeface="+mn-lt"/>
              </a:endParaRPr>
            </a:p>
          </p:txBody>
        </p:sp>
      </p:grp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524001" y="442461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Tahoma" charset="0"/>
              </a:rPr>
              <a:t>2</a:t>
            </a:r>
            <a:endParaRPr lang="en-US" dirty="0">
              <a:latin typeface="Tahoma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 rot="460268">
            <a:off x="4669553" y="4686349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P(2)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 rot="488362">
            <a:off x="4715813" y="3469359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P(1)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 rot="500287">
            <a:off x="4747344" y="2189650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P(1)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685800" y="5715000"/>
            <a:ext cx="8229600" cy="685800"/>
          </a:xfrm>
          <a:prstGeom prst="roundRect">
            <a:avLst/>
          </a:prstGeom>
          <a:solidFill>
            <a:srgbClr val="8080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Data and ACK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 packets carry </a:t>
            </a:r>
            <a:r>
              <a:rPr kumimoji="0" lang="en-US" sz="2800" b="0" i="0" u="sng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+mn-lt"/>
              </a:rPr>
              <a:t>sequence numbers</a:t>
            </a:r>
            <a:endParaRPr kumimoji="0" lang="en-US" sz="2800" b="0" i="0" u="sng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38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3783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41" grpId="0" animBg="1"/>
      <p:bldP spid="1127468" grpId="0" animBg="1"/>
      <p:bldP spid="1127474" grpId="0" animBg="1"/>
      <p:bldP spid="51" grpId="0"/>
      <p:bldP spid="3" grpId="0"/>
      <p:bldP spid="4" grpId="0"/>
      <p:bldP spid="55" grpId="0"/>
      <p:bldP spid="5" grpId="0" animBg="1"/>
      <p:bldP spid="25" grpId="0"/>
      <p:bldP spid="26" grpId="0"/>
      <p:bldP spid="27" grpId="0"/>
      <p:bldP spid="28" grpId="0"/>
      <p:bldP spid="2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431BEAA2-2C81-0748-BD19-B8DCAABB2E1B}" type="slidenum">
              <a:rPr lang="en-US" sz="1400" smtClean="0">
                <a:latin typeface="Calibri"/>
              </a:rPr>
              <a:pPr algn="r"/>
              <a:t>39</a:t>
            </a:fld>
            <a:endParaRPr lang="en-US" sz="1400" dirty="0">
              <a:latin typeface="Calibri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7" y="238125"/>
            <a:ext cx="8277225" cy="1143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rdt2.1: sender, handles garbled ACK/NAKs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8133" name="Oval 3"/>
          <p:cNvSpPr>
            <a:spLocks noChangeArrowheads="1"/>
          </p:cNvSpPr>
          <p:nvPr/>
        </p:nvSpPr>
        <p:spPr bwMode="auto">
          <a:xfrm>
            <a:off x="2868614" y="2306638"/>
            <a:ext cx="901700" cy="83661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2776754" y="2595057"/>
            <a:ext cx="10906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i="1" dirty="0" smtClean="0">
                <a:latin typeface="Calibri"/>
              </a:rPr>
              <a:t>IDLE</a:t>
            </a:r>
            <a:endParaRPr lang="en-US" sz="1400" i="1" dirty="0">
              <a:latin typeface="Times New Roman" charset="0"/>
            </a:endParaRPr>
          </a:p>
        </p:txBody>
      </p:sp>
      <p:sp>
        <p:nvSpPr>
          <p:cNvPr id="48135" name="Text Box 5"/>
          <p:cNvSpPr txBox="1">
            <a:spLocks noChangeArrowheads="1"/>
          </p:cNvSpPr>
          <p:nvPr/>
        </p:nvSpPr>
        <p:spPr bwMode="auto">
          <a:xfrm>
            <a:off x="3124201" y="1577975"/>
            <a:ext cx="3694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smtClean="0">
                <a:latin typeface="Calibri"/>
              </a:rPr>
              <a:t>sequence=0</a:t>
            </a:r>
          </a:p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48136" name="Text Box 6"/>
          <p:cNvSpPr txBox="1">
            <a:spLocks noChangeArrowheads="1"/>
          </p:cNvSpPr>
          <p:nvPr/>
        </p:nvSpPr>
        <p:spPr bwMode="auto">
          <a:xfrm>
            <a:off x="3138490" y="1265239"/>
            <a:ext cx="21113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data)</a:t>
            </a:r>
            <a:endParaRPr lang="en-US" dirty="0">
              <a:latin typeface="Times New Roman" charset="0"/>
            </a:endParaRPr>
          </a:p>
        </p:txBody>
      </p:sp>
      <p:sp>
        <p:nvSpPr>
          <p:cNvPr id="48137" name="Line 7"/>
          <p:cNvSpPr>
            <a:spLocks noChangeShapeType="1"/>
          </p:cNvSpPr>
          <p:nvPr/>
        </p:nvSpPr>
        <p:spPr bwMode="auto">
          <a:xfrm>
            <a:off x="3265033" y="1630363"/>
            <a:ext cx="158795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8138" name="Line 8"/>
          <p:cNvSpPr>
            <a:spLocks noChangeShapeType="1"/>
          </p:cNvSpPr>
          <p:nvPr/>
        </p:nvSpPr>
        <p:spPr bwMode="auto">
          <a:xfrm>
            <a:off x="2593977" y="2262188"/>
            <a:ext cx="377825" cy="190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8139" name="Freeform 9"/>
          <p:cNvSpPr>
            <a:spLocks/>
          </p:cNvSpPr>
          <p:nvPr/>
        </p:nvSpPr>
        <p:spPr bwMode="auto">
          <a:xfrm rot="-6989453">
            <a:off x="2179638" y="4603751"/>
            <a:ext cx="952500" cy="469900"/>
          </a:xfrm>
          <a:custGeom>
            <a:avLst/>
            <a:gdLst>
              <a:gd name="T0" fmla="*/ 145564225 w 1500"/>
              <a:gd name="T1" fmla="*/ 270563975 h 740"/>
              <a:gd name="T2" fmla="*/ 410079825 w 1500"/>
              <a:gd name="T3" fmla="*/ 29838650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48140" name="Group 10"/>
          <p:cNvGrpSpPr>
            <a:grpSpLocks/>
          </p:cNvGrpSpPr>
          <p:nvPr/>
        </p:nvGrpSpPr>
        <p:grpSpPr bwMode="auto">
          <a:xfrm>
            <a:off x="4705477" y="2254250"/>
            <a:ext cx="1089025" cy="865188"/>
            <a:chOff x="2850" y="1499"/>
            <a:chExt cx="660" cy="510"/>
          </a:xfrm>
        </p:grpSpPr>
        <p:sp>
          <p:nvSpPr>
            <p:cNvPr id="48167" name="Oval 11"/>
            <p:cNvSpPr>
              <a:spLocks noChangeArrowheads="1"/>
            </p:cNvSpPr>
            <p:nvPr/>
          </p:nvSpPr>
          <p:spPr bwMode="auto">
            <a:xfrm>
              <a:off x="2893" y="1499"/>
              <a:ext cx="568" cy="51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8168" name="Text Box 12"/>
            <p:cNvSpPr txBox="1">
              <a:spLocks noChangeArrowheads="1"/>
            </p:cNvSpPr>
            <p:nvPr/>
          </p:nvSpPr>
          <p:spPr bwMode="auto">
            <a:xfrm>
              <a:off x="2850" y="1580"/>
              <a:ext cx="66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i="1" dirty="0" smtClean="0">
                  <a:latin typeface="Calibri"/>
                </a:rPr>
                <a:t>Waiting</a:t>
              </a:r>
            </a:p>
            <a:p>
              <a:r>
                <a:rPr lang="en-US" sz="1400" i="1" dirty="0" smtClean="0">
                  <a:latin typeface="Calibri"/>
                </a:rPr>
                <a:t>For </a:t>
              </a:r>
              <a:r>
                <a:rPr lang="en-US" sz="1400" i="1" dirty="0">
                  <a:latin typeface="Calibri"/>
                </a:rPr>
                <a:t>r</a:t>
              </a:r>
              <a:r>
                <a:rPr lang="en-US" sz="1400" i="1" dirty="0" smtClean="0">
                  <a:latin typeface="Calibri"/>
                </a:rPr>
                <a:t>eply</a:t>
              </a:r>
              <a:endParaRPr lang="en-US" sz="1400" i="1" dirty="0">
                <a:latin typeface="Times New Roman" charset="0"/>
              </a:endParaRPr>
            </a:p>
          </p:txBody>
        </p:sp>
      </p:grpSp>
      <p:sp>
        <p:nvSpPr>
          <p:cNvPr id="48141" name="Freeform 13"/>
          <p:cNvSpPr>
            <a:spLocks/>
          </p:cNvSpPr>
          <p:nvPr/>
        </p:nvSpPr>
        <p:spPr bwMode="auto">
          <a:xfrm flipV="1">
            <a:off x="3425826" y="2132013"/>
            <a:ext cx="1482725" cy="220662"/>
          </a:xfrm>
          <a:custGeom>
            <a:avLst/>
            <a:gdLst>
              <a:gd name="T0" fmla="*/ 0 w 2835"/>
              <a:gd name="T1" fmla="*/ 0 h 525"/>
              <a:gd name="T2" fmla="*/ 7754756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8142" name="Freeform 14"/>
          <p:cNvSpPr>
            <a:spLocks/>
          </p:cNvSpPr>
          <p:nvPr/>
        </p:nvSpPr>
        <p:spPr bwMode="auto">
          <a:xfrm rot="-1357180">
            <a:off x="5589588" y="2116138"/>
            <a:ext cx="466725" cy="685800"/>
          </a:xfrm>
          <a:custGeom>
            <a:avLst/>
            <a:gdLst>
              <a:gd name="T0" fmla="*/ 0 w 735"/>
              <a:gd name="T1" fmla="*/ 78628875 h 1080"/>
              <a:gd name="T2" fmla="*/ 0 w 735"/>
              <a:gd name="T3" fmla="*/ 344757375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5913439" y="2678113"/>
            <a:ext cx="2262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5875339" y="1920875"/>
            <a:ext cx="256381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udt_rcv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&amp;&amp;  </a:t>
            </a:r>
          </a:p>
          <a:p>
            <a:pPr algn="l"/>
            <a:r>
              <a:rPr lang="en-US" dirty="0">
                <a:latin typeface="Calibri"/>
              </a:rPr>
              <a:t>( corrupt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||</a:t>
            </a:r>
          </a:p>
          <a:p>
            <a:pPr algn="l"/>
            <a:r>
              <a:rPr lang="en-US" dirty="0" err="1">
                <a:latin typeface="Calibri"/>
              </a:rPr>
              <a:t>isNAK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)</a:t>
            </a:r>
            <a:endParaRPr lang="en-US" dirty="0">
              <a:latin typeface="Times New Roman" charset="0"/>
            </a:endParaRPr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>
            <a:off x="6045201" y="2717800"/>
            <a:ext cx="14335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8146" name="Freeform 18"/>
          <p:cNvSpPr>
            <a:spLocks/>
          </p:cNvSpPr>
          <p:nvPr/>
        </p:nvSpPr>
        <p:spPr bwMode="auto">
          <a:xfrm rot="16200000" flipV="1">
            <a:off x="2201864" y="3492501"/>
            <a:ext cx="1266825" cy="123825"/>
          </a:xfrm>
          <a:custGeom>
            <a:avLst/>
            <a:gdLst>
              <a:gd name="T0" fmla="*/ 0 w 2835"/>
              <a:gd name="T1" fmla="*/ 0 h 525"/>
              <a:gd name="T2" fmla="*/ 566083097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8147" name="Freeform 19"/>
          <p:cNvSpPr>
            <a:spLocks/>
          </p:cNvSpPr>
          <p:nvPr/>
        </p:nvSpPr>
        <p:spPr bwMode="auto">
          <a:xfrm>
            <a:off x="3600450" y="4779963"/>
            <a:ext cx="1606551" cy="247650"/>
          </a:xfrm>
          <a:custGeom>
            <a:avLst/>
            <a:gdLst>
              <a:gd name="T0" fmla="*/ 0 w 2835"/>
              <a:gd name="T1" fmla="*/ 0 h 525"/>
              <a:gd name="T2" fmla="*/ 910406668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8148" name="Freeform 20"/>
          <p:cNvSpPr>
            <a:spLocks/>
          </p:cNvSpPr>
          <p:nvPr/>
        </p:nvSpPr>
        <p:spPr bwMode="auto">
          <a:xfrm rot="5400000" flipH="1" flipV="1">
            <a:off x="4970463" y="3440113"/>
            <a:ext cx="1363663" cy="204788"/>
          </a:xfrm>
          <a:custGeom>
            <a:avLst/>
            <a:gdLst>
              <a:gd name="T0" fmla="*/ 0 w 2835"/>
              <a:gd name="T1" fmla="*/ 0 h 525"/>
              <a:gd name="T2" fmla="*/ 655935371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3365501" y="5364163"/>
            <a:ext cx="3763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smtClean="0">
                <a:latin typeface="Calibri"/>
              </a:rPr>
              <a:t>sequence=1</a:t>
            </a:r>
            <a:endParaRPr lang="en-US" dirty="0">
              <a:latin typeface="Calibri"/>
            </a:endParaRPr>
          </a:p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48150" name="Text Box 22"/>
          <p:cNvSpPr txBox="1">
            <a:spLocks noChangeArrowheads="1"/>
          </p:cNvSpPr>
          <p:nvPr/>
        </p:nvSpPr>
        <p:spPr bwMode="auto">
          <a:xfrm>
            <a:off x="3435351" y="5026025"/>
            <a:ext cx="238918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data)</a:t>
            </a:r>
            <a:endParaRPr lang="en-US" dirty="0">
              <a:latin typeface="Times New Roman" charset="0"/>
            </a:endParaRPr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>
            <a:off x="3482975" y="5378450"/>
            <a:ext cx="158795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8152" name="Text Box 24"/>
          <p:cNvSpPr txBox="1">
            <a:spLocks noChangeArrowheads="1"/>
          </p:cNvSpPr>
          <p:nvPr/>
        </p:nvSpPr>
        <p:spPr bwMode="auto">
          <a:xfrm>
            <a:off x="5692776" y="3173413"/>
            <a:ext cx="29956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udt_rcv</a:t>
            </a:r>
            <a:r>
              <a:rPr lang="en-US" dirty="0" smtClean="0">
                <a:latin typeface="Calibri"/>
              </a:rPr>
              <a:t>(reply)   </a:t>
            </a:r>
            <a:endParaRPr lang="en-US" dirty="0">
              <a:latin typeface="Calibri"/>
            </a:endParaRPr>
          </a:p>
          <a:p>
            <a:pPr algn="l"/>
            <a:r>
              <a:rPr lang="en-US" dirty="0">
                <a:latin typeface="Calibri"/>
              </a:rPr>
              <a:t>&amp;&amp; </a:t>
            </a:r>
            <a:r>
              <a:rPr lang="en-US" dirty="0" err="1">
                <a:latin typeface="Calibri"/>
              </a:rPr>
              <a:t>notcorrupt</a:t>
            </a:r>
            <a:r>
              <a:rPr lang="en-US" dirty="0" smtClean="0">
                <a:latin typeface="Calibri"/>
              </a:rPr>
              <a:t>(reply) </a:t>
            </a:r>
            <a:endParaRPr lang="en-US" dirty="0">
              <a:latin typeface="Calibri"/>
            </a:endParaRPr>
          </a:p>
          <a:p>
            <a:pPr algn="l"/>
            <a:r>
              <a:rPr lang="en-US" dirty="0">
                <a:latin typeface="Calibri"/>
              </a:rPr>
              <a:t>&amp;&amp; </a:t>
            </a:r>
            <a:r>
              <a:rPr lang="en-US" dirty="0" err="1">
                <a:latin typeface="Calibri"/>
              </a:rPr>
              <a:t>isACK</a:t>
            </a:r>
            <a:r>
              <a:rPr lang="en-US" dirty="0" smtClean="0">
                <a:latin typeface="Calibri"/>
              </a:rPr>
              <a:t>(reply) </a:t>
            </a:r>
            <a:endParaRPr lang="en-US" dirty="0">
              <a:latin typeface="Calibri"/>
            </a:endParaRPr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>
            <a:off x="5821363" y="39846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720726" y="5435600"/>
            <a:ext cx="1943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695325" y="4618038"/>
            <a:ext cx="20113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udt_rcv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&amp;&amp;  </a:t>
            </a:r>
          </a:p>
          <a:p>
            <a:pPr algn="l"/>
            <a:r>
              <a:rPr lang="en-US" dirty="0">
                <a:latin typeface="Calibri"/>
              </a:rPr>
              <a:t>( corrupt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||</a:t>
            </a:r>
          </a:p>
          <a:p>
            <a:pPr algn="l"/>
            <a:r>
              <a:rPr lang="en-US" dirty="0" err="1">
                <a:latin typeface="Calibri"/>
              </a:rPr>
              <a:t>isNAK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)</a:t>
            </a:r>
            <a:endParaRPr lang="en-US" dirty="0">
              <a:latin typeface="Times New Roman" charset="0"/>
            </a:endParaRPr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>
            <a:off x="811214" y="5443538"/>
            <a:ext cx="1557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638175" y="3016250"/>
            <a:ext cx="210978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udt_rcv</a:t>
            </a:r>
            <a:r>
              <a:rPr lang="en-US" dirty="0" smtClean="0">
                <a:latin typeface="Calibri"/>
              </a:rPr>
              <a:t>(reply)   </a:t>
            </a:r>
            <a:endParaRPr lang="en-US" dirty="0">
              <a:latin typeface="Calibri"/>
            </a:endParaRPr>
          </a:p>
          <a:p>
            <a:pPr algn="l"/>
            <a:r>
              <a:rPr lang="en-US" dirty="0">
                <a:latin typeface="Calibri"/>
              </a:rPr>
              <a:t>&amp;&amp; </a:t>
            </a:r>
            <a:r>
              <a:rPr lang="en-US" dirty="0" err="1">
                <a:latin typeface="Calibri"/>
              </a:rPr>
              <a:t>notcorrupt</a:t>
            </a:r>
            <a:r>
              <a:rPr lang="en-US" dirty="0" smtClean="0">
                <a:latin typeface="Calibri"/>
              </a:rPr>
              <a:t>(reply) </a:t>
            </a:r>
            <a:endParaRPr lang="en-US" dirty="0">
              <a:latin typeface="Calibri"/>
            </a:endParaRPr>
          </a:p>
          <a:p>
            <a:pPr algn="l"/>
            <a:r>
              <a:rPr lang="en-US" dirty="0">
                <a:latin typeface="Calibri"/>
              </a:rPr>
              <a:t>&amp;&amp; </a:t>
            </a:r>
            <a:r>
              <a:rPr lang="en-US" dirty="0" err="1">
                <a:latin typeface="Calibri"/>
              </a:rPr>
              <a:t>isACK</a:t>
            </a:r>
            <a:r>
              <a:rPr lang="en-US" dirty="0" smtClean="0">
                <a:latin typeface="Calibri"/>
              </a:rPr>
              <a:t>(reply)</a:t>
            </a:r>
            <a:r>
              <a:rPr lang="en-US" sz="1000" dirty="0" smtClean="0">
                <a:latin typeface="Calibri"/>
              </a:rPr>
              <a:t>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8158" name="Line 30"/>
          <p:cNvSpPr>
            <a:spLocks noChangeShapeType="1"/>
          </p:cNvSpPr>
          <p:nvPr/>
        </p:nvSpPr>
        <p:spPr bwMode="auto">
          <a:xfrm>
            <a:off x="782639" y="3854450"/>
            <a:ext cx="17383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grpSp>
        <p:nvGrpSpPr>
          <p:cNvPr id="48159" name="Group 31"/>
          <p:cNvGrpSpPr>
            <a:grpSpLocks/>
          </p:cNvGrpSpPr>
          <p:nvPr/>
        </p:nvGrpSpPr>
        <p:grpSpPr bwMode="auto">
          <a:xfrm>
            <a:off x="4852988" y="4200525"/>
            <a:ext cx="1117600" cy="884238"/>
            <a:chOff x="4156" y="2812"/>
            <a:chExt cx="704" cy="557"/>
          </a:xfrm>
        </p:grpSpPr>
        <p:sp>
          <p:nvSpPr>
            <p:cNvPr id="48165" name="Oval 32"/>
            <p:cNvSpPr>
              <a:spLocks noChangeArrowheads="1"/>
            </p:cNvSpPr>
            <p:nvPr/>
          </p:nvSpPr>
          <p:spPr bwMode="auto">
            <a:xfrm>
              <a:off x="4242" y="2812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8166" name="Text Box 33"/>
            <p:cNvSpPr txBox="1">
              <a:spLocks noChangeArrowheads="1"/>
            </p:cNvSpPr>
            <p:nvPr/>
          </p:nvSpPr>
          <p:spPr bwMode="auto">
            <a:xfrm>
              <a:off x="4156" y="2985"/>
              <a:ext cx="7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i="1" dirty="0" smtClean="0">
                  <a:latin typeface="Calibri"/>
                </a:rPr>
                <a:t>IDLE</a:t>
              </a:r>
              <a:endParaRPr lang="en-US" sz="1400" i="1" dirty="0">
                <a:latin typeface="Times New Roman" charset="0"/>
              </a:endParaRPr>
            </a:p>
          </p:txBody>
        </p:sp>
      </p:grpSp>
      <p:grpSp>
        <p:nvGrpSpPr>
          <p:cNvPr id="48160" name="Group 34"/>
          <p:cNvGrpSpPr>
            <a:grpSpLocks/>
          </p:cNvGrpSpPr>
          <p:nvPr/>
        </p:nvGrpSpPr>
        <p:grpSpPr bwMode="auto">
          <a:xfrm>
            <a:off x="2663825" y="4146551"/>
            <a:ext cx="1046163" cy="823913"/>
            <a:chOff x="4916" y="3266"/>
            <a:chExt cx="659" cy="519"/>
          </a:xfrm>
        </p:grpSpPr>
        <p:sp>
          <p:nvSpPr>
            <p:cNvPr id="48163" name="Oval 35"/>
            <p:cNvSpPr>
              <a:spLocks noChangeArrowheads="1"/>
            </p:cNvSpPr>
            <p:nvPr/>
          </p:nvSpPr>
          <p:spPr bwMode="auto">
            <a:xfrm>
              <a:off x="4957" y="3266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8164" name="Text Box 36"/>
            <p:cNvSpPr txBox="1">
              <a:spLocks noChangeArrowheads="1"/>
            </p:cNvSpPr>
            <p:nvPr/>
          </p:nvSpPr>
          <p:spPr bwMode="auto">
            <a:xfrm>
              <a:off x="4916" y="3367"/>
              <a:ext cx="65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i="1" dirty="0" smtClean="0">
                  <a:latin typeface="Calibri"/>
                </a:rPr>
                <a:t>Waiting</a:t>
              </a:r>
            </a:p>
            <a:p>
              <a:r>
                <a:rPr lang="en-US" sz="1400" i="1" dirty="0">
                  <a:latin typeface="Calibri"/>
                </a:rPr>
                <a:t>f</a:t>
              </a:r>
              <a:r>
                <a:rPr lang="en-US" sz="1400" i="1" dirty="0" smtClean="0">
                  <a:latin typeface="Calibri"/>
                </a:rPr>
                <a:t>or reply</a:t>
              </a:r>
              <a:endParaRPr lang="en-US" sz="1400" i="1" dirty="0">
                <a:latin typeface="Times New Roman" charset="0"/>
              </a:endParaRPr>
            </a:p>
          </p:txBody>
        </p:sp>
      </p:grpSp>
      <p:sp>
        <p:nvSpPr>
          <p:cNvPr id="48161" name="Text Box 37"/>
          <p:cNvSpPr txBox="1">
            <a:spLocks noChangeArrowheads="1"/>
          </p:cNvSpPr>
          <p:nvPr/>
        </p:nvSpPr>
        <p:spPr bwMode="auto">
          <a:xfrm>
            <a:off x="6203009" y="3994150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Symbol" charset="0"/>
              </a:rPr>
              <a:t>L</a:t>
            </a:r>
          </a:p>
        </p:txBody>
      </p:sp>
      <p:sp>
        <p:nvSpPr>
          <p:cNvPr id="48162" name="Text Box 38"/>
          <p:cNvSpPr txBox="1">
            <a:spLocks noChangeArrowheads="1"/>
          </p:cNvSpPr>
          <p:nvPr/>
        </p:nvSpPr>
        <p:spPr bwMode="auto">
          <a:xfrm>
            <a:off x="1353197" y="3868738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825488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transport layer? </a:t>
            </a:r>
            <a:endParaRPr lang="en-US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5338"/>
            <a:ext cx="8229600" cy="4411662"/>
          </a:xfrm>
        </p:spPr>
        <p:txBody>
          <a:bodyPr/>
          <a:lstStyle/>
          <a:p>
            <a:r>
              <a:rPr lang="en-US" dirty="0" smtClean="0"/>
              <a:t>IP </a:t>
            </a:r>
            <a:r>
              <a:rPr lang="en-US" dirty="0"/>
              <a:t>packets are addressed to a </a:t>
            </a:r>
            <a:r>
              <a:rPr lang="en-US" dirty="0" smtClean="0"/>
              <a:t>host but end-to-end communication is between application processes at hosts</a:t>
            </a:r>
          </a:p>
          <a:p>
            <a:pPr lvl="1"/>
            <a:r>
              <a:rPr lang="en-US" dirty="0"/>
              <a:t>Need a way to decide which packets go to which </a:t>
            </a:r>
            <a:r>
              <a:rPr lang="en-US" dirty="0" smtClean="0"/>
              <a:t>applications (</a:t>
            </a:r>
            <a:r>
              <a:rPr lang="en-US" i="1" dirty="0" smtClean="0"/>
              <a:t>more</a:t>
            </a:r>
            <a:r>
              <a:rPr lang="en-US" dirty="0" smtClean="0"/>
              <a:t> </a:t>
            </a:r>
            <a:r>
              <a:rPr lang="en-US" i="1" dirty="0" smtClean="0"/>
              <a:t>multiplexing</a:t>
            </a:r>
            <a:r>
              <a:rPr lang="en-US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4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5888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73" name="Text Box 23"/>
          <p:cNvSpPr txBox="1">
            <a:spLocks noChangeArrowheads="1"/>
          </p:cNvSpPr>
          <p:nvPr/>
        </p:nvSpPr>
        <p:spPr bwMode="auto">
          <a:xfrm>
            <a:off x="6067426" y="2671309"/>
            <a:ext cx="2871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udt_rcv</a:t>
            </a:r>
            <a:r>
              <a:rPr lang="en-US" sz="1400" dirty="0" smtClean="0">
                <a:latin typeface="Calibri"/>
              </a:rPr>
              <a:t>(packet) </a:t>
            </a:r>
            <a:r>
              <a:rPr lang="en-US" sz="1400" dirty="0">
                <a:latin typeface="Calibri"/>
              </a:rPr>
              <a:t>&amp;&amp; </a:t>
            </a:r>
            <a:r>
              <a:rPr lang="en-US" sz="1400" dirty="0" smtClean="0">
                <a:latin typeface="Calibri"/>
              </a:rPr>
              <a:t>corrupt(packet)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491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98AB271F-7AB7-1E43-BB6F-8168314AA6DE}" type="slidenum">
              <a:rPr lang="en-US" sz="1400" smtClean="0">
                <a:latin typeface="Calibri"/>
              </a:rPr>
              <a:pPr algn="r"/>
              <a:t>40</a:t>
            </a:fld>
            <a:endParaRPr lang="en-US" sz="1400" dirty="0">
              <a:latin typeface="Calibri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8600"/>
            <a:ext cx="8324851" cy="1143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rdt2.1: receiver, handles garbled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ACK/NAKs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49157" name="Group 3"/>
          <p:cNvGrpSpPr>
            <a:grpSpLocks/>
          </p:cNvGrpSpPr>
          <p:nvPr/>
        </p:nvGrpSpPr>
        <p:grpSpPr bwMode="auto">
          <a:xfrm>
            <a:off x="3038476" y="3352801"/>
            <a:ext cx="817563" cy="795338"/>
            <a:chOff x="963" y="1131"/>
            <a:chExt cx="515" cy="501"/>
          </a:xfrm>
        </p:grpSpPr>
        <p:sp>
          <p:nvSpPr>
            <p:cNvPr id="49186" name="Oval 4"/>
            <p:cNvSpPr>
              <a:spLocks noChangeArrowheads="1"/>
            </p:cNvSpPr>
            <p:nvPr/>
          </p:nvSpPr>
          <p:spPr bwMode="auto">
            <a:xfrm>
              <a:off x="963" y="1131"/>
              <a:ext cx="490" cy="501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9187" name="Text Box 5"/>
            <p:cNvSpPr txBox="1">
              <a:spLocks noChangeArrowheads="1"/>
            </p:cNvSpPr>
            <p:nvPr/>
          </p:nvSpPr>
          <p:spPr bwMode="auto">
            <a:xfrm>
              <a:off x="974" y="1153"/>
              <a:ext cx="5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</a:rPr>
                <a:t>Wait for </a:t>
              </a:r>
            </a:p>
            <a:p>
              <a:r>
                <a:rPr lang="en-US" sz="1400" dirty="0">
                  <a:latin typeface="Calibri"/>
                </a:rPr>
                <a:t>0 from below</a:t>
              </a:r>
              <a:endParaRPr lang="en-US" sz="1400" dirty="0">
                <a:latin typeface="Times New Roman" charset="0"/>
              </a:endParaRPr>
            </a:p>
          </p:txBody>
        </p:sp>
      </p:grp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2874963" y="2282826"/>
            <a:ext cx="419100" cy="1079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 flipV="1">
            <a:off x="3556001" y="2600326"/>
            <a:ext cx="1590675" cy="785813"/>
          </a:xfrm>
          <a:custGeom>
            <a:avLst/>
            <a:gdLst>
              <a:gd name="T0" fmla="*/ 0 w 2835"/>
              <a:gd name="T1" fmla="*/ 0 h 525"/>
              <a:gd name="T2" fmla="*/ 8925033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6107567" y="2959100"/>
            <a:ext cx="3027363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(NAK)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6119814" y="3671888"/>
            <a:ext cx="26241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smtClean="0">
                <a:latin typeface="Calibri"/>
              </a:rPr>
              <a:t>receive(packet) </a:t>
            </a:r>
            <a:r>
              <a:rPr lang="en-US" sz="1400" dirty="0">
                <a:latin typeface="Calibri"/>
              </a:rPr>
              <a:t>&amp;&amp; </a:t>
            </a:r>
          </a:p>
          <a:p>
            <a:pPr algn="l"/>
            <a:r>
              <a:rPr lang="en-US" sz="1400" dirty="0">
                <a:latin typeface="Calibri"/>
              </a:rPr>
              <a:t>   not corrupt</a:t>
            </a:r>
            <a:r>
              <a:rPr lang="en-US" sz="1400" dirty="0" smtClean="0">
                <a:latin typeface="Calibri"/>
              </a:rPr>
              <a:t>(packet) </a:t>
            </a:r>
            <a:r>
              <a:rPr lang="en-US" sz="1400" dirty="0">
                <a:latin typeface="Calibri"/>
              </a:rPr>
              <a:t>&amp;&amp;</a:t>
            </a:r>
          </a:p>
          <a:p>
            <a:pPr algn="l"/>
            <a:r>
              <a:rPr lang="en-US" sz="1400" dirty="0">
                <a:latin typeface="Calibri"/>
              </a:rPr>
              <a:t>   has_seq0</a:t>
            </a:r>
            <a:r>
              <a:rPr lang="en-US" sz="1400" dirty="0" smtClean="0">
                <a:latin typeface="Calibri"/>
              </a:rPr>
              <a:t>(packet)</a:t>
            </a:r>
            <a:endParaRPr lang="en-US" sz="1400" dirty="0">
              <a:latin typeface="Calibri"/>
            </a:endParaRPr>
          </a:p>
          <a:p>
            <a:endParaRPr lang="en-US" dirty="0">
              <a:latin typeface="Times New Roman" charset="0"/>
            </a:endParaRP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6203949" y="4370388"/>
            <a:ext cx="193833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163" name="Freeform 11"/>
          <p:cNvSpPr>
            <a:spLocks/>
          </p:cNvSpPr>
          <p:nvPr/>
        </p:nvSpPr>
        <p:spPr bwMode="auto">
          <a:xfrm>
            <a:off x="3573464" y="4168776"/>
            <a:ext cx="1590675" cy="688975"/>
          </a:xfrm>
          <a:custGeom>
            <a:avLst/>
            <a:gdLst>
              <a:gd name="T0" fmla="*/ 0 w 2835"/>
              <a:gd name="T1" fmla="*/ 0 h 525"/>
              <a:gd name="T2" fmla="*/ 8925033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2962275" y="4749800"/>
            <a:ext cx="3581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(packet) </a:t>
            </a:r>
            <a:r>
              <a:rPr lang="en-US" sz="1400" dirty="0">
                <a:latin typeface="Calibri"/>
              </a:rPr>
              <a:t>&amp;&amp; </a:t>
            </a:r>
            <a:r>
              <a:rPr lang="en-US" sz="1400" dirty="0" smtClean="0">
                <a:latin typeface="Calibri"/>
              </a:rPr>
              <a:t>not corrupt(packet) 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>
                <a:latin typeface="Calibri"/>
              </a:rPr>
              <a:t>  &amp;&amp; has_seq1</a:t>
            </a:r>
            <a:r>
              <a:rPr lang="en-US" sz="1400" dirty="0" smtClean="0">
                <a:latin typeface="Calibri"/>
              </a:rPr>
              <a:t>(packet)</a:t>
            </a:r>
            <a:r>
              <a:rPr lang="en-US" dirty="0" smtClean="0">
                <a:latin typeface="Calibri"/>
              </a:rPr>
              <a:t> </a:t>
            </a:r>
            <a:endParaRPr lang="en-US" dirty="0">
              <a:latin typeface="Times New Roman" charset="0"/>
            </a:endParaRP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3028951" y="5307013"/>
            <a:ext cx="28987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2971802" y="5362576"/>
            <a:ext cx="385286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(ACK)</a:t>
            </a:r>
          </a:p>
          <a:p>
            <a:pPr algn="l"/>
            <a:r>
              <a:rPr lang="en-US" sz="1400" dirty="0" err="1" smtClean="0">
                <a:latin typeface="Calibri"/>
              </a:rPr>
              <a:t>rdt_rcv</a:t>
            </a:r>
            <a:r>
              <a:rPr lang="en-US" sz="1400" dirty="0" smtClean="0">
                <a:latin typeface="Calibri"/>
              </a:rPr>
              <a:t>(data)</a:t>
            </a:r>
            <a:endParaRPr lang="en-US" sz="1400" dirty="0">
              <a:latin typeface="Times New Roman" charset="0"/>
            </a:endParaRPr>
          </a:p>
        </p:txBody>
      </p:sp>
      <p:grpSp>
        <p:nvGrpSpPr>
          <p:cNvPr id="49167" name="Group 15"/>
          <p:cNvGrpSpPr>
            <a:grpSpLocks/>
          </p:cNvGrpSpPr>
          <p:nvPr/>
        </p:nvGrpSpPr>
        <p:grpSpPr bwMode="auto">
          <a:xfrm>
            <a:off x="4737101" y="3387726"/>
            <a:ext cx="825500" cy="796925"/>
            <a:chOff x="4398" y="3133"/>
            <a:chExt cx="520" cy="502"/>
          </a:xfrm>
        </p:grpSpPr>
        <p:sp>
          <p:nvSpPr>
            <p:cNvPr id="49184" name="Oval 16"/>
            <p:cNvSpPr>
              <a:spLocks noChangeArrowheads="1"/>
            </p:cNvSpPr>
            <p:nvPr/>
          </p:nvSpPr>
          <p:spPr bwMode="auto">
            <a:xfrm>
              <a:off x="4398" y="3133"/>
              <a:ext cx="507" cy="50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49185" name="Text Box 17"/>
            <p:cNvSpPr txBox="1">
              <a:spLocks noChangeArrowheads="1"/>
            </p:cNvSpPr>
            <p:nvPr/>
          </p:nvSpPr>
          <p:spPr bwMode="auto">
            <a:xfrm>
              <a:off x="4414" y="3163"/>
              <a:ext cx="5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</a:rPr>
                <a:t>Wait for </a:t>
              </a:r>
            </a:p>
            <a:p>
              <a:r>
                <a:rPr lang="en-US" sz="1400" dirty="0">
                  <a:latin typeface="Calibri"/>
                </a:rPr>
                <a:t>1 from below</a:t>
              </a:r>
              <a:endParaRPr lang="en-US" sz="1400" dirty="0">
                <a:latin typeface="Times New Roman" charset="0"/>
              </a:endParaRPr>
            </a:p>
          </p:txBody>
        </p:sp>
      </p:grpSp>
      <p:sp>
        <p:nvSpPr>
          <p:cNvPr id="49168" name="Freeform 18"/>
          <p:cNvSpPr>
            <a:spLocks/>
          </p:cNvSpPr>
          <p:nvPr/>
        </p:nvSpPr>
        <p:spPr bwMode="auto">
          <a:xfrm rot="-1361013">
            <a:off x="5437189" y="2979739"/>
            <a:ext cx="839787" cy="863600"/>
          </a:xfrm>
          <a:custGeom>
            <a:avLst/>
            <a:gdLst>
              <a:gd name="T0" fmla="*/ 71783473 w 619"/>
              <a:gd name="T1" fmla="*/ 257187693 h 1815"/>
              <a:gd name="T2" fmla="*/ 0 w 619"/>
              <a:gd name="T3" fmla="*/ 175005328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9169" name="Text Box 19"/>
          <p:cNvSpPr txBox="1">
            <a:spLocks noChangeArrowheads="1"/>
          </p:cNvSpPr>
          <p:nvPr/>
        </p:nvSpPr>
        <p:spPr bwMode="auto">
          <a:xfrm>
            <a:off x="3124200" y="1284288"/>
            <a:ext cx="398145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udt_rcv</a:t>
            </a:r>
            <a:r>
              <a:rPr lang="en-US" sz="1400" dirty="0" smtClean="0">
                <a:latin typeface="Calibri"/>
              </a:rPr>
              <a:t>(packet) </a:t>
            </a:r>
            <a:r>
              <a:rPr lang="en-US" sz="1400" dirty="0">
                <a:latin typeface="Calibri"/>
              </a:rPr>
              <a:t>&amp;&amp; </a:t>
            </a:r>
            <a:r>
              <a:rPr lang="en-US" sz="1400" dirty="0" smtClean="0">
                <a:latin typeface="Calibri"/>
              </a:rPr>
              <a:t>not corrupt(packet) 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>
                <a:latin typeface="Calibri"/>
              </a:rPr>
              <a:t>  &amp;&amp; has_seq0</a:t>
            </a:r>
            <a:r>
              <a:rPr lang="en-US" sz="1400" dirty="0" smtClean="0">
                <a:latin typeface="Calibri"/>
              </a:rPr>
              <a:t>(packet) 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49170" name="Line 20"/>
          <p:cNvSpPr>
            <a:spLocks noChangeShapeType="1"/>
          </p:cNvSpPr>
          <p:nvPr/>
        </p:nvSpPr>
        <p:spPr bwMode="auto">
          <a:xfrm>
            <a:off x="3233739" y="1854200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171" name="Text Box 21"/>
          <p:cNvSpPr txBox="1">
            <a:spLocks noChangeArrowheads="1"/>
          </p:cNvSpPr>
          <p:nvPr/>
        </p:nvSpPr>
        <p:spPr bwMode="auto">
          <a:xfrm>
            <a:off x="3136901" y="1811338"/>
            <a:ext cx="3475039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(ACK)</a:t>
            </a:r>
          </a:p>
          <a:p>
            <a:pPr algn="l"/>
            <a:r>
              <a:rPr lang="en-US" sz="1400" dirty="0" err="1" smtClean="0">
                <a:latin typeface="Calibri"/>
              </a:rPr>
              <a:t>rdt_rcv</a:t>
            </a:r>
            <a:r>
              <a:rPr lang="en-US" sz="1400" dirty="0" smtClean="0">
                <a:latin typeface="Calibri"/>
              </a:rPr>
              <a:t>(data)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49172" name="Freeform 22"/>
          <p:cNvSpPr>
            <a:spLocks/>
          </p:cNvSpPr>
          <p:nvPr/>
        </p:nvSpPr>
        <p:spPr bwMode="auto">
          <a:xfrm rot="1020547">
            <a:off x="5461001" y="3703639"/>
            <a:ext cx="839788" cy="863600"/>
          </a:xfrm>
          <a:custGeom>
            <a:avLst/>
            <a:gdLst>
              <a:gd name="T0" fmla="*/ 71783559 w 619"/>
              <a:gd name="T1" fmla="*/ 257187693 h 1815"/>
              <a:gd name="T2" fmla="*/ 0 w 619"/>
              <a:gd name="T3" fmla="*/ 175005328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9174" name="Line 24"/>
          <p:cNvSpPr>
            <a:spLocks noChangeShapeType="1"/>
          </p:cNvSpPr>
          <p:nvPr/>
        </p:nvSpPr>
        <p:spPr bwMode="auto">
          <a:xfrm>
            <a:off x="6205540" y="2973388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175" name="Text Box 25"/>
          <p:cNvSpPr txBox="1">
            <a:spLocks noChangeArrowheads="1"/>
          </p:cNvSpPr>
          <p:nvPr/>
        </p:nvSpPr>
        <p:spPr bwMode="auto">
          <a:xfrm>
            <a:off x="6075363" y="4424363"/>
            <a:ext cx="2940051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>
                <a:latin typeface="Calibri"/>
              </a:rPr>
              <a:t> </a:t>
            </a:r>
            <a:r>
              <a:rPr lang="en-US" sz="1400" dirty="0" smtClean="0">
                <a:latin typeface="Calibri"/>
              </a:rPr>
              <a:t> </a:t>
            </a:r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(ACK)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49176" name="Text Box 26"/>
          <p:cNvSpPr txBox="1">
            <a:spLocks noChangeArrowheads="1"/>
          </p:cNvSpPr>
          <p:nvPr/>
        </p:nvSpPr>
        <p:spPr bwMode="auto">
          <a:xfrm>
            <a:off x="193675" y="3651250"/>
            <a:ext cx="2624139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smtClean="0">
                <a:latin typeface="Calibri"/>
              </a:rPr>
              <a:t>receive(packet) </a:t>
            </a:r>
            <a:r>
              <a:rPr lang="en-US" sz="1400" dirty="0">
                <a:latin typeface="Calibri"/>
              </a:rPr>
              <a:t>&amp;&amp; </a:t>
            </a:r>
          </a:p>
          <a:p>
            <a:pPr algn="l"/>
            <a:r>
              <a:rPr lang="en-US" sz="1400" dirty="0">
                <a:latin typeface="Calibri"/>
              </a:rPr>
              <a:t>   not corrupt</a:t>
            </a:r>
            <a:r>
              <a:rPr lang="en-US" sz="1400" dirty="0" smtClean="0">
                <a:latin typeface="Calibri"/>
              </a:rPr>
              <a:t>(packet) </a:t>
            </a:r>
            <a:r>
              <a:rPr lang="en-US" sz="1400" dirty="0">
                <a:latin typeface="Calibri"/>
              </a:rPr>
              <a:t>&amp;&amp;</a:t>
            </a:r>
          </a:p>
          <a:p>
            <a:pPr algn="l"/>
            <a:r>
              <a:rPr lang="en-US" sz="1400" dirty="0">
                <a:latin typeface="Calibri"/>
              </a:rPr>
              <a:t>   has_seq1</a:t>
            </a:r>
            <a:r>
              <a:rPr lang="en-US" sz="1400" dirty="0" smtClean="0">
                <a:latin typeface="Calibri"/>
              </a:rPr>
              <a:t>(packet)</a:t>
            </a:r>
            <a:endParaRPr lang="en-US" sz="1400" dirty="0">
              <a:latin typeface="Calibri"/>
            </a:endParaRPr>
          </a:p>
          <a:p>
            <a:endParaRPr lang="en-US" dirty="0">
              <a:latin typeface="Times New Roman" charset="0"/>
            </a:endParaRPr>
          </a:p>
        </p:txBody>
      </p:sp>
      <p:sp>
        <p:nvSpPr>
          <p:cNvPr id="49177" name="Line 27"/>
          <p:cNvSpPr>
            <a:spLocks noChangeShapeType="1"/>
          </p:cNvSpPr>
          <p:nvPr/>
        </p:nvSpPr>
        <p:spPr bwMode="auto">
          <a:xfrm>
            <a:off x="277814" y="4359275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178" name="Text Box 28"/>
          <p:cNvSpPr txBox="1">
            <a:spLocks noChangeArrowheads="1"/>
          </p:cNvSpPr>
          <p:nvPr/>
        </p:nvSpPr>
        <p:spPr bwMode="auto">
          <a:xfrm>
            <a:off x="141289" y="2598738"/>
            <a:ext cx="28717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smtClean="0">
                <a:latin typeface="Calibri"/>
              </a:rPr>
              <a:t>receive(packet) </a:t>
            </a:r>
            <a:r>
              <a:rPr lang="en-US" sz="1400" dirty="0">
                <a:latin typeface="Calibri"/>
              </a:rPr>
              <a:t>&amp;&amp; </a:t>
            </a:r>
            <a:r>
              <a:rPr lang="en-US" sz="1400" dirty="0" smtClean="0">
                <a:latin typeface="Calibri"/>
              </a:rPr>
              <a:t>corrupt(packet)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49179" name="Line 29"/>
          <p:cNvSpPr>
            <a:spLocks noChangeShapeType="1"/>
          </p:cNvSpPr>
          <p:nvPr/>
        </p:nvSpPr>
        <p:spPr bwMode="auto">
          <a:xfrm>
            <a:off x="279400" y="2973388"/>
            <a:ext cx="193833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180" name="Text Box 30"/>
          <p:cNvSpPr txBox="1">
            <a:spLocks noChangeArrowheads="1"/>
          </p:cNvSpPr>
          <p:nvPr/>
        </p:nvSpPr>
        <p:spPr bwMode="auto">
          <a:xfrm>
            <a:off x="225425" y="4381501"/>
            <a:ext cx="2940051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(ACK)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49181" name="Text Box 31"/>
          <p:cNvSpPr txBox="1">
            <a:spLocks noChangeArrowheads="1"/>
          </p:cNvSpPr>
          <p:nvPr/>
        </p:nvSpPr>
        <p:spPr bwMode="auto">
          <a:xfrm>
            <a:off x="201613" y="2940050"/>
            <a:ext cx="3027363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(NAK)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49182" name="Freeform 32"/>
          <p:cNvSpPr>
            <a:spLocks/>
          </p:cNvSpPr>
          <p:nvPr/>
        </p:nvSpPr>
        <p:spPr bwMode="auto">
          <a:xfrm rot="20579453" flipH="1">
            <a:off x="2235201" y="3640138"/>
            <a:ext cx="839788" cy="863600"/>
          </a:xfrm>
          <a:custGeom>
            <a:avLst/>
            <a:gdLst>
              <a:gd name="T0" fmla="*/ 71783559 w 619"/>
              <a:gd name="T1" fmla="*/ 257187693 h 1815"/>
              <a:gd name="T2" fmla="*/ 0 w 619"/>
              <a:gd name="T3" fmla="*/ 175005328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49183" name="Freeform 33"/>
          <p:cNvSpPr>
            <a:spLocks/>
          </p:cNvSpPr>
          <p:nvPr/>
        </p:nvSpPr>
        <p:spPr bwMode="auto">
          <a:xfrm rot="1361013" flipH="1">
            <a:off x="2222501" y="2992438"/>
            <a:ext cx="839788" cy="863600"/>
          </a:xfrm>
          <a:custGeom>
            <a:avLst/>
            <a:gdLst>
              <a:gd name="T0" fmla="*/ 71783559 w 619"/>
              <a:gd name="T1" fmla="*/ 257187693 h 1815"/>
              <a:gd name="T2" fmla="*/ 0 w 619"/>
              <a:gd name="T3" fmla="*/ 175005328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6260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BD5FCD6A-67C7-BE4D-A34E-90543B302ACC}" type="slidenum">
              <a:rPr lang="en-US" sz="1400" smtClean="0">
                <a:latin typeface="Calibri"/>
              </a:rPr>
              <a:pPr algn="r"/>
              <a:t>41</a:t>
            </a:fld>
            <a:endParaRPr lang="en-US" sz="1400" dirty="0">
              <a:latin typeface="Calibri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rdt2.1: discussion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Sender: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 err="1">
                <a:ea typeface="ＭＳ Ｐゴシック" charset="0"/>
                <a:cs typeface="ＭＳ Ｐゴシック" charset="0"/>
              </a:rPr>
              <a:t>seq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# added to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pkt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two seq. #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’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s (0,1) will suffice.  Why?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must check if received ACK/NAK corrupted 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twice as many states</a:t>
            </a:r>
          </a:p>
          <a:p>
            <a:pPr lvl="1"/>
            <a:r>
              <a:rPr lang="en-US" sz="2000" dirty="0">
                <a:ea typeface="ＭＳ Ｐゴシック" charset="0"/>
              </a:rPr>
              <a:t>state must </a:t>
            </a:r>
            <a:r>
              <a:rPr lang="ja-JP" altLang="en-US" sz="2000" dirty="0">
                <a:ea typeface="ＭＳ Ｐゴシック" charset="0"/>
              </a:rPr>
              <a:t>“</a:t>
            </a:r>
            <a:r>
              <a:rPr lang="en-US" sz="2000" dirty="0">
                <a:ea typeface="ＭＳ Ｐゴシック" charset="0"/>
              </a:rPr>
              <a:t>remember</a:t>
            </a:r>
            <a:r>
              <a:rPr lang="ja-JP" altLang="en-US" sz="2000" dirty="0">
                <a:ea typeface="ＭＳ Ｐゴシック" charset="0"/>
              </a:rPr>
              <a:t>”</a:t>
            </a:r>
            <a:r>
              <a:rPr lang="en-US" sz="2000" dirty="0">
                <a:ea typeface="ＭＳ Ｐゴシック" charset="0"/>
              </a:rPr>
              <a:t> whether </a:t>
            </a:r>
            <a:r>
              <a:rPr lang="ja-JP" altLang="en-US" sz="2000" dirty="0">
                <a:ea typeface="ＭＳ Ｐゴシック" charset="0"/>
              </a:rPr>
              <a:t>“</a:t>
            </a:r>
            <a:r>
              <a:rPr lang="en-US" sz="2000" dirty="0">
                <a:ea typeface="ＭＳ Ｐゴシック" charset="0"/>
              </a:rPr>
              <a:t>current</a:t>
            </a:r>
            <a:r>
              <a:rPr lang="ja-JP" altLang="en-US" sz="2000" dirty="0">
                <a:ea typeface="ＭＳ Ｐゴシック" charset="0"/>
              </a:rPr>
              <a:t>”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n-US" sz="2000" dirty="0" err="1">
                <a:ea typeface="ＭＳ Ｐゴシック" charset="0"/>
              </a:rPr>
              <a:t>pkt</a:t>
            </a:r>
            <a:r>
              <a:rPr lang="en-US" sz="2000" dirty="0">
                <a:ea typeface="ＭＳ Ｐゴシック" charset="0"/>
              </a:rPr>
              <a:t> has </a:t>
            </a:r>
            <a:r>
              <a:rPr lang="en-US" sz="2000" dirty="0" smtClean="0">
                <a:ea typeface="ＭＳ Ｐゴシック" charset="0"/>
              </a:rPr>
              <a:t>a</a:t>
            </a:r>
          </a:p>
          <a:p>
            <a:pPr marL="457200" lvl="1" indent="0">
              <a:buNone/>
            </a:pPr>
            <a:r>
              <a:rPr lang="en-US" sz="2000" dirty="0">
                <a:ea typeface="ＭＳ Ｐゴシック" charset="0"/>
              </a:rPr>
              <a:t>	</a:t>
            </a:r>
            <a:r>
              <a:rPr lang="en-US" sz="2000" dirty="0" smtClean="0">
                <a:ea typeface="ＭＳ Ｐゴシック" charset="0"/>
              </a:rPr>
              <a:t>0 </a:t>
            </a:r>
            <a:r>
              <a:rPr lang="en-US" sz="2000" dirty="0">
                <a:ea typeface="ＭＳ Ｐゴシック" charset="0"/>
              </a:rPr>
              <a:t>or 1 </a:t>
            </a:r>
            <a:r>
              <a:rPr lang="en-US" sz="2000" dirty="0" smtClean="0">
                <a:ea typeface="ＭＳ Ｐゴシック" charset="0"/>
              </a:rPr>
              <a:t>sequence number</a:t>
            </a:r>
            <a:endParaRPr lang="en-US" sz="2000" dirty="0">
              <a:ea typeface="ＭＳ Ｐゴシック" charset="0"/>
            </a:endParaRPr>
          </a:p>
          <a:p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018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Receiver: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must check if received packet is duplicate</a:t>
            </a:r>
          </a:p>
          <a:p>
            <a:pPr lvl="1"/>
            <a:r>
              <a:rPr lang="en-US" sz="2000" dirty="0">
                <a:ea typeface="ＭＳ Ｐゴシック" charset="0"/>
              </a:rPr>
              <a:t>state indicates whether 0 or 1 is expected </a:t>
            </a:r>
            <a:r>
              <a:rPr lang="en-US" sz="2000" dirty="0" err="1">
                <a:ea typeface="ＭＳ Ｐゴシック" charset="0"/>
              </a:rPr>
              <a:t>pkt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n-US" sz="2000" dirty="0" err="1">
                <a:ea typeface="ＭＳ Ｐゴシック" charset="0"/>
              </a:rPr>
              <a:t>seq</a:t>
            </a:r>
            <a:r>
              <a:rPr lang="en-US" sz="2000" dirty="0">
                <a:ea typeface="ＭＳ Ｐゴシック" charset="0"/>
              </a:rPr>
              <a:t> #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note: receiver can </a:t>
            </a:r>
            <a:r>
              <a:rPr lang="en-US" sz="2400" i="1" dirty="0">
                <a:ea typeface="ＭＳ Ｐゴシック" charset="0"/>
                <a:cs typeface="ＭＳ Ｐゴシック" charset="0"/>
              </a:rPr>
              <a:t>not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know if its last ACK/NAK received OK at sender</a:t>
            </a:r>
          </a:p>
        </p:txBody>
      </p:sp>
    </p:spTree>
    <p:extLst>
      <p:ext uri="{BB962C8B-B14F-4D97-AF65-F5344CB8AC3E}">
        <p14:creationId xmlns:p14="http://schemas.microsoft.com/office/powerpoint/2010/main" val="1360886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21992470-E560-5745-8203-2C4031428AEB}" type="slidenum">
              <a:rPr lang="en-US" sz="1400" smtClean="0">
                <a:latin typeface="Calibri"/>
              </a:rPr>
              <a:pPr algn="r"/>
              <a:t>42</a:t>
            </a:fld>
            <a:endParaRPr lang="en-US" sz="1400" dirty="0">
              <a:latin typeface="Calibri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rdt2.2: a NAK-free protocol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1" y="1581151"/>
            <a:ext cx="8064500" cy="2749550"/>
          </a:xfrm>
        </p:spPr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same functionality as rdt2.1, using ACKs only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instead of NAK, receiver sends ACK for last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pkt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received OK</a:t>
            </a:r>
          </a:p>
          <a:p>
            <a:pPr lvl="1"/>
            <a:r>
              <a:rPr lang="en-US" sz="2000" dirty="0">
                <a:ea typeface="ＭＳ Ｐゴシック" charset="0"/>
              </a:rPr>
              <a:t>receiver must </a:t>
            </a:r>
            <a:r>
              <a:rPr lang="en-US" sz="2000" i="1" dirty="0">
                <a:ea typeface="ＭＳ Ｐゴシック" charset="0"/>
              </a:rPr>
              <a:t>explicitly</a:t>
            </a:r>
            <a:r>
              <a:rPr lang="en-US" sz="2000" dirty="0">
                <a:ea typeface="ＭＳ Ｐゴシック" charset="0"/>
              </a:rPr>
              <a:t> include </a:t>
            </a:r>
            <a:r>
              <a:rPr lang="en-US" sz="2000" dirty="0" err="1">
                <a:ea typeface="ＭＳ Ｐゴシック" charset="0"/>
              </a:rPr>
              <a:t>seq</a:t>
            </a:r>
            <a:r>
              <a:rPr lang="en-US" sz="2000" dirty="0">
                <a:ea typeface="ＭＳ Ｐゴシック" charset="0"/>
              </a:rPr>
              <a:t> # of </a:t>
            </a:r>
            <a:r>
              <a:rPr lang="en-US" sz="2000" dirty="0" err="1">
                <a:ea typeface="ＭＳ Ｐゴシック" charset="0"/>
              </a:rPr>
              <a:t>pkt</a:t>
            </a:r>
            <a:r>
              <a:rPr lang="en-US" sz="2000" dirty="0">
                <a:ea typeface="ＭＳ Ｐゴシック" charset="0"/>
              </a:rPr>
              <a:t> being </a:t>
            </a:r>
            <a:r>
              <a:rPr lang="en-US" sz="2000" dirty="0" err="1">
                <a:ea typeface="ＭＳ Ｐゴシック" charset="0"/>
              </a:rPr>
              <a:t>ACKed</a:t>
            </a:r>
            <a:r>
              <a:rPr lang="en-US" sz="2000" dirty="0">
                <a:ea typeface="ＭＳ Ｐゴシック" charset="0"/>
              </a:rPr>
              <a:t> 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duplicate ACK at sender results in same action as NAK: </a:t>
            </a:r>
            <a:r>
              <a:rPr lang="en-US" sz="2400" i="1" dirty="0">
                <a:ea typeface="ＭＳ Ｐゴシック" charset="0"/>
                <a:cs typeface="ＭＳ Ｐゴシック" charset="0"/>
              </a:rPr>
              <a:t>retransmit current </a:t>
            </a:r>
            <a:r>
              <a:rPr lang="en-US" sz="2400" i="1" dirty="0" err="1">
                <a:ea typeface="ＭＳ Ｐゴシック" charset="0"/>
                <a:cs typeface="ＭＳ Ｐゴシック" charset="0"/>
              </a:rPr>
              <a:t>pkt</a:t>
            </a:r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799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D8E7BFD-E08F-714A-BDD9-6BEF1C58DFDD}" type="slidenum">
              <a:rPr lang="en-US" sz="1400" smtClean="0">
                <a:latin typeface="Calibri"/>
              </a:rPr>
              <a:pPr algn="r"/>
              <a:t>43</a:t>
            </a:fld>
            <a:endParaRPr lang="en-US" sz="1400" dirty="0">
              <a:latin typeface="Calibri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173038"/>
            <a:ext cx="7772400" cy="1143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rdt2.2: sender, receiver fragments</a:t>
            </a:r>
          </a:p>
        </p:txBody>
      </p:sp>
      <p:grpSp>
        <p:nvGrpSpPr>
          <p:cNvPr id="52229" name="Group 3"/>
          <p:cNvGrpSpPr>
            <a:grpSpLocks/>
          </p:cNvGrpSpPr>
          <p:nvPr/>
        </p:nvGrpSpPr>
        <p:grpSpPr bwMode="auto">
          <a:xfrm>
            <a:off x="2620964" y="2220913"/>
            <a:ext cx="1062037" cy="838200"/>
            <a:chOff x="1441" y="2062"/>
            <a:chExt cx="669" cy="528"/>
          </a:xfrm>
        </p:grpSpPr>
        <p:sp>
          <p:nvSpPr>
            <p:cNvPr id="52261" name="Oval 4"/>
            <p:cNvSpPr>
              <a:spLocks noChangeArrowheads="1"/>
            </p:cNvSpPr>
            <p:nvPr/>
          </p:nvSpPr>
          <p:spPr bwMode="auto">
            <a:xfrm>
              <a:off x="1483" y="2062"/>
              <a:ext cx="578" cy="52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52262" name="Text Box 5"/>
            <p:cNvSpPr txBox="1">
              <a:spLocks noChangeArrowheads="1"/>
            </p:cNvSpPr>
            <p:nvPr/>
          </p:nvSpPr>
          <p:spPr bwMode="auto">
            <a:xfrm>
              <a:off x="1441" y="2110"/>
              <a:ext cx="66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</a:rPr>
                <a:t>Wait for call 0 from above</a:t>
              </a:r>
              <a:endParaRPr lang="en-US" sz="1400" dirty="0">
                <a:latin typeface="Times New Roman" charset="0"/>
              </a:endParaRPr>
            </a:p>
          </p:txBody>
        </p:sp>
      </p:grp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957514" y="1519238"/>
            <a:ext cx="3722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>
                <a:latin typeface="Calibri"/>
              </a:rPr>
              <a:t>s</a:t>
            </a:r>
            <a:r>
              <a:rPr lang="en-US" dirty="0" smtClean="0">
                <a:latin typeface="Calibri"/>
              </a:rPr>
              <a:t>equence=0</a:t>
            </a:r>
            <a:endParaRPr lang="en-US" dirty="0">
              <a:latin typeface="Calibri"/>
            </a:endParaRPr>
          </a:p>
          <a:p>
            <a:pPr algn="l"/>
            <a:r>
              <a:rPr lang="en-US" dirty="0" err="1" smtClean="0">
                <a:latin typeface="Calibri"/>
              </a:rPr>
              <a:t>udt_send</a:t>
            </a:r>
            <a:r>
              <a:rPr lang="en-US" dirty="0" smtClean="0">
                <a:latin typeface="Calibri"/>
              </a:rPr>
              <a:t>(packet)</a:t>
            </a:r>
            <a:endParaRPr lang="en-US" dirty="0">
              <a:latin typeface="Times New Roman" charset="0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2970214" y="1238250"/>
            <a:ext cx="1724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rdt_send</a:t>
            </a:r>
            <a:r>
              <a:rPr lang="en-US" dirty="0" smtClean="0">
                <a:latin typeface="Calibri"/>
              </a:rPr>
              <a:t>(</a:t>
            </a:r>
            <a:r>
              <a:rPr lang="en-US" dirty="0">
                <a:latin typeface="Calibri"/>
              </a:rPr>
              <a:t>data)</a:t>
            </a:r>
            <a:endParaRPr lang="en-US" dirty="0">
              <a:latin typeface="Times New Roman" charset="0"/>
            </a:endParaRP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3032126" y="1574800"/>
            <a:ext cx="35528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2427289" y="2084389"/>
            <a:ext cx="419100" cy="230187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2234" name="Freeform 10"/>
          <p:cNvSpPr>
            <a:spLocks/>
          </p:cNvSpPr>
          <p:nvPr/>
        </p:nvSpPr>
        <p:spPr bwMode="auto">
          <a:xfrm flipV="1">
            <a:off x="3327402" y="2019301"/>
            <a:ext cx="1897063" cy="206375"/>
          </a:xfrm>
          <a:custGeom>
            <a:avLst/>
            <a:gdLst>
              <a:gd name="T0" fmla="*/ 0 w 2835"/>
              <a:gd name="T1" fmla="*/ 0 h 525"/>
              <a:gd name="T2" fmla="*/ 1269434930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2235" name="Freeform 11"/>
          <p:cNvSpPr>
            <a:spLocks/>
          </p:cNvSpPr>
          <p:nvPr/>
        </p:nvSpPr>
        <p:spPr bwMode="auto">
          <a:xfrm rot="-1357180">
            <a:off x="5802314" y="1944689"/>
            <a:ext cx="452437" cy="860425"/>
          </a:xfrm>
          <a:custGeom>
            <a:avLst/>
            <a:gdLst>
              <a:gd name="T0" fmla="*/ 0 w 735"/>
              <a:gd name="T1" fmla="*/ 123769746 h 1080"/>
              <a:gd name="T2" fmla="*/ 0 w 735"/>
              <a:gd name="T3" fmla="*/ 542681201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315076" y="2651125"/>
            <a:ext cx="2124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udt_send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(packet)</a:t>
            </a:r>
            <a:endParaRPr lang="en-US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6218239" y="1863725"/>
            <a:ext cx="27178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rdt_rcv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&amp;&amp;  </a:t>
            </a:r>
          </a:p>
          <a:p>
            <a:pPr algn="l"/>
            <a:r>
              <a:rPr lang="en-US" dirty="0">
                <a:latin typeface="Calibri"/>
              </a:rPr>
              <a:t>( corrupt</a:t>
            </a:r>
            <a:r>
              <a:rPr lang="en-US" dirty="0" smtClean="0">
                <a:latin typeface="Calibri"/>
              </a:rPr>
              <a:t>(reply) </a:t>
            </a:r>
            <a:r>
              <a:rPr lang="en-US" dirty="0">
                <a:latin typeface="Calibri"/>
              </a:rPr>
              <a:t>||</a:t>
            </a:r>
          </a:p>
          <a:p>
            <a:pPr algn="l"/>
            <a:r>
              <a:rPr lang="en-US" dirty="0">
                <a:latin typeface="Calibri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isACK1(reply)</a:t>
            </a:r>
            <a:r>
              <a:rPr lang="en-US" dirty="0" smtClean="0">
                <a:latin typeface="Calibri"/>
              </a:rPr>
              <a:t> </a:t>
            </a:r>
            <a:r>
              <a:rPr lang="en-US" dirty="0">
                <a:latin typeface="Calibri"/>
              </a:rPr>
              <a:t>)</a:t>
            </a:r>
            <a:endParaRPr lang="en-US" dirty="0">
              <a:latin typeface="Times New Roman" charset="0"/>
            </a:endParaRP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V="1">
            <a:off x="6418263" y="2644776"/>
            <a:ext cx="1420812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2239" name="Freeform 15"/>
          <p:cNvSpPr>
            <a:spLocks/>
          </p:cNvSpPr>
          <p:nvPr/>
        </p:nvSpPr>
        <p:spPr bwMode="auto">
          <a:xfrm>
            <a:off x="5948363" y="2844800"/>
            <a:ext cx="203200" cy="1228725"/>
          </a:xfrm>
          <a:custGeom>
            <a:avLst/>
            <a:gdLst>
              <a:gd name="T0" fmla="*/ 168851263 w 128"/>
              <a:gd name="T1" fmla="*/ 1950600938 h 774"/>
              <a:gd name="T2" fmla="*/ 0 w 128"/>
              <a:gd name="T3" fmla="*/ 0 h 774"/>
              <a:gd name="T4" fmla="*/ 0 60000 65536"/>
              <a:gd name="T5" fmla="*/ 0 60000 65536"/>
              <a:gd name="T6" fmla="*/ 0 w 128"/>
              <a:gd name="T7" fmla="*/ 0 h 774"/>
              <a:gd name="T8" fmla="*/ 128 w 128"/>
              <a:gd name="T9" fmla="*/ 774 h 7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774">
                <a:moveTo>
                  <a:pt x="67" y="774"/>
                </a:moveTo>
                <a:cubicBezTo>
                  <a:pt x="128" y="425"/>
                  <a:pt x="81" y="0"/>
                  <a:pt x="0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6092825" y="3255963"/>
            <a:ext cx="2413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udt_rcv</a:t>
            </a:r>
            <a:r>
              <a:rPr lang="en-US" dirty="0" smtClean="0">
                <a:latin typeface="Calibri"/>
              </a:rPr>
              <a:t>(reply)   </a:t>
            </a:r>
            <a:endParaRPr lang="en-US" dirty="0">
              <a:latin typeface="Calibri"/>
            </a:endParaRPr>
          </a:p>
          <a:p>
            <a:pPr algn="l"/>
            <a:r>
              <a:rPr lang="en-US" dirty="0">
                <a:latin typeface="Calibri"/>
              </a:rPr>
              <a:t>&amp;&amp; </a:t>
            </a:r>
            <a:r>
              <a:rPr lang="en-US" dirty="0" smtClean="0">
                <a:latin typeface="Calibri"/>
              </a:rPr>
              <a:t>not corrupt(reply) </a:t>
            </a:r>
            <a:endParaRPr lang="en-US" dirty="0">
              <a:latin typeface="Calibri"/>
            </a:endParaRPr>
          </a:p>
          <a:p>
            <a:pPr algn="l"/>
            <a:r>
              <a:rPr lang="en-US" dirty="0">
                <a:latin typeface="Calibri"/>
              </a:rPr>
              <a:t>&amp;&amp; 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isACK0(reply)</a:t>
            </a:r>
            <a:r>
              <a:rPr lang="en-US" sz="1000" dirty="0" smtClean="0">
                <a:latin typeface="Calibri"/>
              </a:rPr>
              <a:t>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6181726" y="4079875"/>
            <a:ext cx="1863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grpSp>
        <p:nvGrpSpPr>
          <p:cNvPr id="52242" name="Group 18"/>
          <p:cNvGrpSpPr>
            <a:grpSpLocks/>
          </p:cNvGrpSpPr>
          <p:nvPr/>
        </p:nvGrpSpPr>
        <p:grpSpPr bwMode="auto">
          <a:xfrm>
            <a:off x="4976814" y="2166938"/>
            <a:ext cx="1062037" cy="838200"/>
            <a:chOff x="1441" y="2062"/>
            <a:chExt cx="669" cy="528"/>
          </a:xfrm>
        </p:grpSpPr>
        <p:sp>
          <p:nvSpPr>
            <p:cNvPr id="52259" name="Oval 19"/>
            <p:cNvSpPr>
              <a:spLocks noChangeArrowheads="1"/>
            </p:cNvSpPr>
            <p:nvPr/>
          </p:nvSpPr>
          <p:spPr bwMode="auto">
            <a:xfrm>
              <a:off x="1483" y="2062"/>
              <a:ext cx="578" cy="52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52260" name="Text Box 20"/>
            <p:cNvSpPr txBox="1">
              <a:spLocks noChangeArrowheads="1"/>
            </p:cNvSpPr>
            <p:nvPr/>
          </p:nvSpPr>
          <p:spPr bwMode="auto">
            <a:xfrm>
              <a:off x="1441" y="2110"/>
              <a:ext cx="66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</a:rPr>
                <a:t>Wait for ACK</a:t>
              </a:r>
            </a:p>
            <a:p>
              <a:r>
                <a:rPr lang="en-US" sz="1400" dirty="0">
                  <a:latin typeface="Calibri"/>
                </a:rPr>
                <a:t>0</a:t>
              </a:r>
              <a:endParaRPr lang="en-US" sz="1400" dirty="0">
                <a:latin typeface="Times New Roman" charset="0"/>
              </a:endParaRPr>
            </a:p>
          </p:txBody>
        </p:sp>
      </p:grpSp>
      <p:sp>
        <p:nvSpPr>
          <p:cNvPr id="52243" name="Text Box 21"/>
          <p:cNvSpPr txBox="1">
            <a:spLocks noChangeArrowheads="1"/>
          </p:cNvSpPr>
          <p:nvPr/>
        </p:nvSpPr>
        <p:spPr bwMode="auto">
          <a:xfrm>
            <a:off x="3789983" y="2884488"/>
            <a:ext cx="140845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sender FSM</a:t>
            </a:r>
          </a:p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fragment</a:t>
            </a:r>
          </a:p>
        </p:txBody>
      </p:sp>
      <p:grpSp>
        <p:nvGrpSpPr>
          <p:cNvPr id="52244" name="Group 22"/>
          <p:cNvGrpSpPr>
            <a:grpSpLocks/>
          </p:cNvGrpSpPr>
          <p:nvPr/>
        </p:nvGrpSpPr>
        <p:grpSpPr bwMode="auto">
          <a:xfrm>
            <a:off x="2427288" y="4265614"/>
            <a:ext cx="847725" cy="795337"/>
            <a:chOff x="3570" y="3063"/>
            <a:chExt cx="534" cy="501"/>
          </a:xfrm>
        </p:grpSpPr>
        <p:sp>
          <p:nvSpPr>
            <p:cNvPr id="52257" name="Oval 23"/>
            <p:cNvSpPr>
              <a:spLocks noChangeArrowheads="1"/>
            </p:cNvSpPr>
            <p:nvPr/>
          </p:nvSpPr>
          <p:spPr bwMode="auto">
            <a:xfrm>
              <a:off x="3570" y="3063"/>
              <a:ext cx="534" cy="501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52258" name="Text Box 24"/>
            <p:cNvSpPr txBox="1">
              <a:spLocks noChangeArrowheads="1"/>
            </p:cNvSpPr>
            <p:nvPr/>
          </p:nvSpPr>
          <p:spPr bwMode="auto">
            <a:xfrm>
              <a:off x="3597" y="3085"/>
              <a:ext cx="5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</a:rPr>
                <a:t>Wait for </a:t>
              </a:r>
            </a:p>
            <a:p>
              <a:r>
                <a:rPr lang="en-US" sz="1400" dirty="0">
                  <a:latin typeface="Calibri"/>
                </a:rPr>
                <a:t>0 from below</a:t>
              </a:r>
              <a:endParaRPr lang="en-US" sz="1400" dirty="0">
                <a:latin typeface="Times New Roman" charset="0"/>
              </a:endParaRPr>
            </a:p>
          </p:txBody>
        </p:sp>
      </p:grpSp>
      <p:sp>
        <p:nvSpPr>
          <p:cNvPr id="52245" name="Freeform 25"/>
          <p:cNvSpPr>
            <a:spLocks/>
          </p:cNvSpPr>
          <p:nvPr/>
        </p:nvSpPr>
        <p:spPr bwMode="auto">
          <a:xfrm>
            <a:off x="3055939" y="4156075"/>
            <a:ext cx="825500" cy="185738"/>
          </a:xfrm>
          <a:custGeom>
            <a:avLst/>
            <a:gdLst>
              <a:gd name="T0" fmla="*/ 0 w 520"/>
              <a:gd name="T1" fmla="*/ 294859869 h 117"/>
              <a:gd name="T2" fmla="*/ 1310481250 w 520"/>
              <a:gd name="T3" fmla="*/ 42843565 h 117"/>
              <a:gd name="T4" fmla="*/ 0 60000 65536"/>
              <a:gd name="T5" fmla="*/ 0 60000 65536"/>
              <a:gd name="T6" fmla="*/ 0 w 520"/>
              <a:gd name="T7" fmla="*/ 0 h 117"/>
              <a:gd name="T8" fmla="*/ 520 w 520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0" h="117">
                <a:moveTo>
                  <a:pt x="0" y="117"/>
                </a:moveTo>
                <a:cubicBezTo>
                  <a:pt x="136" y="17"/>
                  <a:pt x="276" y="0"/>
                  <a:pt x="520" y="17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2246" name="Freeform 26"/>
          <p:cNvSpPr>
            <a:spLocks/>
          </p:cNvSpPr>
          <p:nvPr/>
        </p:nvSpPr>
        <p:spPr bwMode="auto">
          <a:xfrm>
            <a:off x="3168651" y="4960939"/>
            <a:ext cx="2403475" cy="206375"/>
          </a:xfrm>
          <a:custGeom>
            <a:avLst/>
            <a:gdLst>
              <a:gd name="T0" fmla="*/ 0 w 1514"/>
              <a:gd name="T1" fmla="*/ 0 h 130"/>
              <a:gd name="T2" fmla="*/ 2147483647 w 1514"/>
              <a:gd name="T3" fmla="*/ 42843450 h 130"/>
              <a:gd name="T4" fmla="*/ 0 60000 65536"/>
              <a:gd name="T5" fmla="*/ 0 60000 65536"/>
              <a:gd name="T6" fmla="*/ 0 w 1514"/>
              <a:gd name="T7" fmla="*/ 0 h 130"/>
              <a:gd name="T8" fmla="*/ 1514 w 1514"/>
              <a:gd name="T9" fmla="*/ 130 h 1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14" h="130">
                <a:moveTo>
                  <a:pt x="0" y="0"/>
                </a:moveTo>
                <a:cubicBezTo>
                  <a:pt x="266" y="130"/>
                  <a:pt x="1322" y="113"/>
                  <a:pt x="1514" y="17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2247" name="Text Box 27"/>
          <p:cNvSpPr txBox="1">
            <a:spLocks noChangeArrowheads="1"/>
          </p:cNvSpPr>
          <p:nvPr/>
        </p:nvSpPr>
        <p:spPr bwMode="auto">
          <a:xfrm>
            <a:off x="2935290" y="5106988"/>
            <a:ext cx="39401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>
                <a:latin typeface="Calibri"/>
              </a:rPr>
              <a:t>r</a:t>
            </a:r>
            <a:r>
              <a:rPr lang="en-US" dirty="0" smtClean="0">
                <a:latin typeface="Calibri"/>
              </a:rPr>
              <a:t>eceive(packet) </a:t>
            </a:r>
            <a:r>
              <a:rPr lang="en-US" dirty="0">
                <a:latin typeface="Calibri"/>
              </a:rPr>
              <a:t>&amp;&amp; </a:t>
            </a:r>
            <a:r>
              <a:rPr lang="en-US" dirty="0" smtClean="0">
                <a:latin typeface="Calibri"/>
              </a:rPr>
              <a:t>not corrupt(packet) </a:t>
            </a:r>
            <a:endParaRPr lang="en-US" dirty="0">
              <a:latin typeface="Calibri"/>
            </a:endParaRPr>
          </a:p>
          <a:p>
            <a:pPr algn="l"/>
            <a:r>
              <a:rPr lang="en-US" dirty="0">
                <a:latin typeface="Calibri"/>
              </a:rPr>
              <a:t>  &amp;&amp; has_seq1</a:t>
            </a:r>
            <a:r>
              <a:rPr lang="en-US" dirty="0" smtClean="0">
                <a:latin typeface="Calibri"/>
              </a:rPr>
              <a:t>(packet) </a:t>
            </a:r>
            <a:endParaRPr lang="en-US" dirty="0">
              <a:latin typeface="Times New Roman" charset="0"/>
            </a:endParaRPr>
          </a:p>
        </p:txBody>
      </p:sp>
      <p:sp>
        <p:nvSpPr>
          <p:cNvPr id="52248" name="Line 28"/>
          <p:cNvSpPr>
            <a:spLocks noChangeShapeType="1"/>
          </p:cNvSpPr>
          <p:nvPr/>
        </p:nvSpPr>
        <p:spPr bwMode="auto">
          <a:xfrm>
            <a:off x="3046414" y="5678488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2249" name="Text Box 29"/>
          <p:cNvSpPr txBox="1">
            <a:spLocks noChangeArrowheads="1"/>
          </p:cNvSpPr>
          <p:nvPr/>
        </p:nvSpPr>
        <p:spPr bwMode="auto">
          <a:xfrm>
            <a:off x="2903539" y="5664200"/>
            <a:ext cx="41751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smtClean="0">
                <a:latin typeface="Calibri"/>
              </a:rPr>
              <a:t>send(ACK1)</a:t>
            </a:r>
          </a:p>
          <a:p>
            <a:pPr algn="l"/>
            <a:r>
              <a:rPr lang="en-US" dirty="0" err="1" smtClean="0">
                <a:latin typeface="Calibri"/>
              </a:rPr>
              <a:t>rdt_rcv</a:t>
            </a:r>
            <a:r>
              <a:rPr lang="en-US" dirty="0" smtClean="0">
                <a:latin typeface="Calibri"/>
              </a:rPr>
              <a:t>(data)</a:t>
            </a:r>
            <a:endParaRPr lang="en-US" dirty="0">
              <a:latin typeface="Times New Roman" charset="0"/>
            </a:endParaRPr>
          </a:p>
        </p:txBody>
      </p:sp>
      <p:sp>
        <p:nvSpPr>
          <p:cNvPr id="52250" name="Freeform 30"/>
          <p:cNvSpPr>
            <a:spLocks/>
          </p:cNvSpPr>
          <p:nvPr/>
        </p:nvSpPr>
        <p:spPr bwMode="auto">
          <a:xfrm flipH="1">
            <a:off x="1963740" y="3917950"/>
            <a:ext cx="490537" cy="1358900"/>
          </a:xfrm>
          <a:custGeom>
            <a:avLst/>
            <a:gdLst>
              <a:gd name="T0" fmla="*/ 24491981 w 619"/>
              <a:gd name="T1" fmla="*/ 636795514 h 1815"/>
              <a:gd name="T2" fmla="*/ 0 w 619"/>
              <a:gd name="T3" fmla="*/ 433312406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2251" name="Line 31"/>
          <p:cNvSpPr>
            <a:spLocks noChangeShapeType="1"/>
          </p:cNvSpPr>
          <p:nvPr/>
        </p:nvSpPr>
        <p:spPr bwMode="auto">
          <a:xfrm>
            <a:off x="90488" y="4660900"/>
            <a:ext cx="1924051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2252" name="Text Box 32"/>
          <p:cNvSpPr txBox="1">
            <a:spLocks noChangeArrowheads="1"/>
          </p:cNvSpPr>
          <p:nvPr/>
        </p:nvSpPr>
        <p:spPr bwMode="auto">
          <a:xfrm>
            <a:off x="9526" y="3824288"/>
            <a:ext cx="2360613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 err="1" smtClean="0">
                <a:latin typeface="Calibri"/>
              </a:rPr>
              <a:t>udt_rcv</a:t>
            </a:r>
            <a:r>
              <a:rPr lang="en-US" dirty="0" smtClean="0">
                <a:latin typeface="Calibri"/>
              </a:rPr>
              <a:t>(packet) </a:t>
            </a:r>
            <a:r>
              <a:rPr lang="en-US" dirty="0">
                <a:latin typeface="Calibri"/>
              </a:rPr>
              <a:t>&amp;&amp; </a:t>
            </a:r>
          </a:p>
          <a:p>
            <a:pPr algn="l"/>
            <a:r>
              <a:rPr lang="en-US" dirty="0">
                <a:latin typeface="Calibri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alibri"/>
              </a:rPr>
              <a:t> (corrupt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(packet) </a:t>
            </a:r>
            <a:r>
              <a:rPr lang="en-US" b="1" dirty="0">
                <a:solidFill>
                  <a:srgbClr val="FF0000"/>
                </a:solidFill>
                <a:latin typeface="Calibri"/>
              </a:rPr>
              <a:t>||</a:t>
            </a:r>
          </a:p>
          <a:p>
            <a:pPr algn="l"/>
            <a:r>
              <a:rPr lang="en-US" dirty="0">
                <a:latin typeface="Calibri"/>
              </a:rPr>
              <a:t>     </a:t>
            </a:r>
            <a:r>
              <a:rPr lang="en-US" b="1" dirty="0">
                <a:solidFill>
                  <a:srgbClr val="FF0000"/>
                </a:solidFill>
                <a:latin typeface="Calibri"/>
              </a:rPr>
              <a:t>has_seq1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(packet)</a:t>
            </a:r>
            <a:r>
              <a:rPr lang="en-US" b="1" dirty="0">
                <a:solidFill>
                  <a:srgbClr val="FF0000"/>
                </a:solidFill>
                <a:latin typeface="Calibri"/>
              </a:rPr>
              <a:t>)</a:t>
            </a:r>
            <a:endParaRPr lang="en-US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2253" name="Text Box 33"/>
          <p:cNvSpPr txBox="1">
            <a:spLocks noChangeArrowheads="1"/>
          </p:cNvSpPr>
          <p:nvPr/>
        </p:nvSpPr>
        <p:spPr bwMode="auto">
          <a:xfrm>
            <a:off x="1" y="4689476"/>
            <a:ext cx="2038351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b="1" dirty="0" err="1" smtClean="0">
                <a:solidFill>
                  <a:srgbClr val="FF0000"/>
                </a:solidFill>
                <a:latin typeface="Calibri"/>
              </a:rPr>
              <a:t>udt_send</a:t>
            </a:r>
            <a:r>
              <a:rPr lang="en-US" b="1" dirty="0" smtClean="0">
                <a:solidFill>
                  <a:srgbClr val="FF0000"/>
                </a:solidFill>
                <a:latin typeface="Calibri"/>
              </a:rPr>
              <a:t>(ACK1)</a:t>
            </a:r>
            <a:endParaRPr lang="en-US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2254" name="Text Box 34"/>
          <p:cNvSpPr txBox="1">
            <a:spLocks noChangeArrowheads="1"/>
          </p:cNvSpPr>
          <p:nvPr/>
        </p:nvSpPr>
        <p:spPr bwMode="auto">
          <a:xfrm>
            <a:off x="3481679" y="4311650"/>
            <a:ext cx="15329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receiver FSM</a:t>
            </a:r>
          </a:p>
          <a:p>
            <a:r>
              <a:rPr lang="en-US" sz="2000" dirty="0">
                <a:solidFill>
                  <a:schemeClr val="accent2"/>
                </a:solidFill>
                <a:latin typeface="Calibri"/>
              </a:rPr>
              <a:t>fragment</a:t>
            </a:r>
          </a:p>
        </p:txBody>
      </p:sp>
      <p:sp>
        <p:nvSpPr>
          <p:cNvPr id="52255" name="Line 35"/>
          <p:cNvSpPr>
            <a:spLocks noChangeShapeType="1"/>
          </p:cNvSpPr>
          <p:nvPr/>
        </p:nvSpPr>
        <p:spPr bwMode="auto">
          <a:xfrm>
            <a:off x="665164" y="2603500"/>
            <a:ext cx="7883525" cy="27574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2256" name="Text Box 36"/>
          <p:cNvSpPr txBox="1">
            <a:spLocks noChangeArrowheads="1"/>
          </p:cNvSpPr>
          <p:nvPr/>
        </p:nvSpPr>
        <p:spPr bwMode="auto">
          <a:xfrm>
            <a:off x="6854826" y="4103688"/>
            <a:ext cx="3794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050240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F8D1F385-195F-B44B-9CB0-6304153A21CB}" type="slidenum">
              <a:rPr lang="en-US" sz="1400" smtClean="0">
                <a:latin typeface="Calibri"/>
              </a:rPr>
              <a:pPr algn="r"/>
              <a:t>44</a:t>
            </a:fld>
            <a:endParaRPr lang="en-US" sz="1400" dirty="0">
              <a:latin typeface="Calibri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rdt3.0: channels with errors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and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loss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New assumption: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underlying channel can also lose packets (data or ACKs)</a:t>
            </a:r>
          </a:p>
          <a:p>
            <a:pPr lvl="1"/>
            <a:r>
              <a:rPr lang="en-US" sz="2000" dirty="0">
                <a:ea typeface="ＭＳ Ｐゴシック" charset="0"/>
              </a:rPr>
              <a:t>checksum, seq. #, ACKs, retransmissions will be of help, but not enough</a:t>
            </a:r>
          </a:p>
        </p:txBody>
      </p:sp>
      <p:sp>
        <p:nvSpPr>
          <p:cNvPr id="5325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1" y="1600200"/>
            <a:ext cx="4095751" cy="4648200"/>
          </a:xfrm>
        </p:spPr>
        <p:txBody>
          <a:bodyPr/>
          <a:lstStyle/>
          <a:p>
            <a:pPr>
              <a:buFont typeface="ZapfDingbats" charset="0"/>
              <a:buNone/>
            </a:pPr>
            <a:r>
              <a:rPr lang="en-US" sz="2400" u="sng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Approach: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sender waits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reasonable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amount of time for ACK </a:t>
            </a: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retransmits if no ACK received in this time</a:t>
            </a: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if 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pkt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(or ACK) just delayed (not lost):</a:t>
            </a:r>
          </a:p>
          <a:p>
            <a:pPr lvl="1"/>
            <a:r>
              <a:rPr lang="en-US" sz="2000" dirty="0">
                <a:ea typeface="ＭＳ Ｐゴシック" charset="0"/>
              </a:rPr>
              <a:t>retransmission will be  duplicate, but use of seq. #</a:t>
            </a:r>
            <a:r>
              <a:rPr lang="ja-JP" altLang="en-US" sz="2000" dirty="0">
                <a:ea typeface="ＭＳ Ｐゴシック" charset="0"/>
              </a:rPr>
              <a:t>’</a:t>
            </a:r>
            <a:r>
              <a:rPr lang="en-US" sz="2000" dirty="0">
                <a:ea typeface="ＭＳ Ｐゴシック" charset="0"/>
              </a:rPr>
              <a:t>s already handles this</a:t>
            </a:r>
            <a:endParaRPr lang="en-US" sz="1800" dirty="0">
              <a:ea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</a:rPr>
              <a:t>receiver must specify </a:t>
            </a:r>
            <a:r>
              <a:rPr lang="en-US" sz="2000" dirty="0" err="1">
                <a:ea typeface="ＭＳ Ｐゴシック" charset="0"/>
              </a:rPr>
              <a:t>seq</a:t>
            </a:r>
            <a:r>
              <a:rPr lang="en-US" sz="2000" dirty="0">
                <a:ea typeface="ＭＳ Ｐゴシック" charset="0"/>
              </a:rPr>
              <a:t> # of </a:t>
            </a:r>
            <a:r>
              <a:rPr lang="en-US" sz="2000" dirty="0" err="1">
                <a:ea typeface="ＭＳ Ｐゴシック" charset="0"/>
              </a:rPr>
              <a:t>pkt</a:t>
            </a:r>
            <a:r>
              <a:rPr lang="en-US" sz="2000" dirty="0">
                <a:ea typeface="ＭＳ Ｐゴシック" charset="0"/>
              </a:rPr>
              <a:t> being </a:t>
            </a:r>
            <a:r>
              <a:rPr lang="en-US" sz="2000" dirty="0" err="1">
                <a:ea typeface="ＭＳ Ｐゴシック" charset="0"/>
              </a:rPr>
              <a:t>ACKed</a:t>
            </a:r>
            <a:endParaRPr lang="en-US" sz="1800" dirty="0">
              <a:ea typeface="ＭＳ Ｐゴシック" charset="0"/>
            </a:endParaRPr>
          </a:p>
          <a:p>
            <a:r>
              <a:rPr lang="en-US" sz="2000" dirty="0">
                <a:ea typeface="ＭＳ Ｐゴシック" charset="0"/>
                <a:cs typeface="ＭＳ Ｐゴシック" charset="0"/>
              </a:rPr>
              <a:t>requires countdown timer</a:t>
            </a:r>
          </a:p>
        </p:txBody>
      </p:sp>
    </p:spTree>
    <p:extLst>
      <p:ext uri="{BB962C8B-B14F-4D97-AF65-F5344CB8AC3E}">
        <p14:creationId xmlns:p14="http://schemas.microsoft.com/office/powerpoint/2010/main" val="788643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6481765" y="1196975"/>
            <a:ext cx="1704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(reply) </a:t>
            </a:r>
            <a:r>
              <a:rPr lang="en-US" sz="1400" dirty="0">
                <a:latin typeface="Calibri"/>
              </a:rPr>
              <a:t>&amp;&amp;  </a:t>
            </a:r>
          </a:p>
          <a:p>
            <a:pPr algn="l"/>
            <a:r>
              <a:rPr lang="en-US" sz="1400" dirty="0">
                <a:latin typeface="Calibri"/>
              </a:rPr>
              <a:t>( corrupt</a:t>
            </a:r>
            <a:r>
              <a:rPr lang="en-US" sz="1400" dirty="0" smtClean="0">
                <a:latin typeface="Calibri"/>
              </a:rPr>
              <a:t>(reply) </a:t>
            </a:r>
            <a:r>
              <a:rPr lang="en-US" sz="1400" dirty="0">
                <a:latin typeface="Calibri"/>
              </a:rPr>
              <a:t>||</a:t>
            </a:r>
          </a:p>
          <a:p>
            <a:pPr algn="l"/>
            <a:r>
              <a:rPr lang="en-US" sz="1400" dirty="0" err="1">
                <a:latin typeface="Calibri"/>
              </a:rPr>
              <a:t>isACK</a:t>
            </a:r>
            <a:r>
              <a:rPr lang="en-US" sz="1400" dirty="0" smtClean="0">
                <a:latin typeface="Calibri"/>
              </a:rPr>
              <a:t>(reply,</a:t>
            </a:r>
            <a:r>
              <a:rPr lang="en-US" sz="1400" dirty="0">
                <a:latin typeface="Calibri"/>
              </a:rPr>
              <a:t>1) 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6743C644-8801-CC48-B5E4-9743F736BC12}" type="slidenum">
              <a:rPr lang="en-US" sz="1400" smtClean="0">
                <a:latin typeface="Calibri"/>
              </a:rPr>
              <a:pPr algn="r"/>
              <a:t>45</a:t>
            </a:fld>
            <a:endParaRPr lang="en-US" sz="1400" dirty="0">
              <a:latin typeface="Calibri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242889"/>
            <a:ext cx="3560763" cy="893762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rdt3.0 sender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4277" name="Text Box 3"/>
          <p:cNvSpPr txBox="1">
            <a:spLocks noChangeArrowheads="1"/>
          </p:cNvSpPr>
          <p:nvPr/>
        </p:nvSpPr>
        <p:spPr bwMode="auto">
          <a:xfrm>
            <a:off x="3019425" y="1384301"/>
            <a:ext cx="3860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smtClean="0">
                <a:latin typeface="Calibri"/>
              </a:rPr>
              <a:t>sequence=0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 err="1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(packet)</a:t>
            </a:r>
            <a:endParaRPr lang="en-US" sz="1400" dirty="0">
              <a:latin typeface="Calibri"/>
            </a:endParaRPr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3060701" y="1090613"/>
            <a:ext cx="1724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rdt_send</a:t>
            </a:r>
            <a:r>
              <a:rPr lang="en-US" sz="1400" dirty="0">
                <a:latin typeface="Calibri"/>
              </a:rPr>
              <a:t>(data)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54279" name="Line 5"/>
          <p:cNvSpPr>
            <a:spLocks noChangeShapeType="1"/>
          </p:cNvSpPr>
          <p:nvPr/>
        </p:nvSpPr>
        <p:spPr bwMode="auto">
          <a:xfrm>
            <a:off x="3162300" y="14287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280" name="Line 6"/>
          <p:cNvSpPr>
            <a:spLocks noChangeShapeType="1"/>
          </p:cNvSpPr>
          <p:nvPr/>
        </p:nvSpPr>
        <p:spPr bwMode="auto">
          <a:xfrm>
            <a:off x="2749551" y="1544639"/>
            <a:ext cx="157163" cy="5762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grpSp>
        <p:nvGrpSpPr>
          <p:cNvPr id="54281" name="Group 7"/>
          <p:cNvGrpSpPr>
            <a:grpSpLocks/>
          </p:cNvGrpSpPr>
          <p:nvPr/>
        </p:nvGrpSpPr>
        <p:grpSpPr bwMode="auto">
          <a:xfrm>
            <a:off x="5360988" y="2090739"/>
            <a:ext cx="889000" cy="865187"/>
            <a:chOff x="445" y="1273"/>
            <a:chExt cx="560" cy="545"/>
          </a:xfrm>
        </p:grpSpPr>
        <p:sp>
          <p:nvSpPr>
            <p:cNvPr id="54328" name="Oval 8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54329" name="Text Box 9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</a:rPr>
                <a:t>Wait for ACK0</a:t>
              </a:r>
              <a:endParaRPr lang="en-US" sz="1400" dirty="0">
                <a:latin typeface="Times New Roman" charset="0"/>
              </a:endParaRPr>
            </a:p>
          </p:txBody>
        </p:sp>
      </p:grpSp>
      <p:sp>
        <p:nvSpPr>
          <p:cNvPr id="54282" name="Freeform 10"/>
          <p:cNvSpPr>
            <a:spLocks/>
          </p:cNvSpPr>
          <p:nvPr/>
        </p:nvSpPr>
        <p:spPr bwMode="auto">
          <a:xfrm flipV="1">
            <a:off x="3384549" y="2071688"/>
            <a:ext cx="2090739" cy="163512"/>
          </a:xfrm>
          <a:custGeom>
            <a:avLst/>
            <a:gdLst>
              <a:gd name="T0" fmla="*/ 0 w 2835"/>
              <a:gd name="T1" fmla="*/ 0 h 525"/>
              <a:gd name="T2" fmla="*/ 1541864333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283" name="Freeform 11"/>
          <p:cNvSpPr>
            <a:spLocks/>
          </p:cNvSpPr>
          <p:nvPr/>
        </p:nvSpPr>
        <p:spPr bwMode="auto">
          <a:xfrm>
            <a:off x="6069014" y="1674813"/>
            <a:ext cx="871537" cy="666750"/>
          </a:xfrm>
          <a:custGeom>
            <a:avLst/>
            <a:gdLst>
              <a:gd name="T0" fmla="*/ 0 w 549"/>
              <a:gd name="T1" fmla="*/ 771167813 h 420"/>
              <a:gd name="T2" fmla="*/ 219252674 w 549"/>
              <a:gd name="T3" fmla="*/ 1058465625 h 420"/>
              <a:gd name="T4" fmla="*/ 0 60000 65536"/>
              <a:gd name="T5" fmla="*/ 0 60000 65536"/>
              <a:gd name="T6" fmla="*/ 0 w 549"/>
              <a:gd name="T7" fmla="*/ 0 h 420"/>
              <a:gd name="T8" fmla="*/ 549 w 549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9" h="420">
                <a:moveTo>
                  <a:pt x="0" y="306"/>
                </a:moveTo>
                <a:cubicBezTo>
                  <a:pt x="78" y="0"/>
                  <a:pt x="549" y="315"/>
                  <a:pt x="87" y="42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6691313" y="1898650"/>
            <a:ext cx="135096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grpSp>
        <p:nvGrpSpPr>
          <p:cNvPr id="54286" name="Group 14"/>
          <p:cNvGrpSpPr>
            <a:grpSpLocks/>
          </p:cNvGrpSpPr>
          <p:nvPr/>
        </p:nvGrpSpPr>
        <p:grpSpPr bwMode="auto">
          <a:xfrm>
            <a:off x="5453064" y="4005264"/>
            <a:ext cx="1189037" cy="850900"/>
            <a:chOff x="4090" y="3230"/>
            <a:chExt cx="749" cy="536"/>
          </a:xfrm>
        </p:grpSpPr>
        <p:sp>
          <p:nvSpPr>
            <p:cNvPr id="54326" name="Oval 15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54327" name="Text Box 16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 smtClean="0">
                  <a:latin typeface="Calibri"/>
                </a:rPr>
                <a:t>IDLE</a:t>
              </a:r>
            </a:p>
            <a:p>
              <a:r>
                <a:rPr lang="en-US" sz="1400" dirty="0" smtClean="0">
                  <a:latin typeface="Calibri"/>
                </a:rPr>
                <a:t>state 1</a:t>
              </a:r>
              <a:endParaRPr lang="en-US" sz="1400" dirty="0">
                <a:latin typeface="Times New Roman" charset="0"/>
              </a:endParaRPr>
            </a:p>
          </p:txBody>
        </p:sp>
      </p:grpSp>
      <p:sp>
        <p:nvSpPr>
          <p:cNvPr id="54287" name="Freeform 17"/>
          <p:cNvSpPr>
            <a:spLocks/>
          </p:cNvSpPr>
          <p:nvPr/>
        </p:nvSpPr>
        <p:spPr bwMode="auto">
          <a:xfrm rot="16200000" flipV="1">
            <a:off x="2140746" y="3402806"/>
            <a:ext cx="1254125" cy="150813"/>
          </a:xfrm>
          <a:custGeom>
            <a:avLst/>
            <a:gdLst>
              <a:gd name="T0" fmla="*/ 0 w 2835"/>
              <a:gd name="T1" fmla="*/ 0 h 525"/>
              <a:gd name="T2" fmla="*/ 554789953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288" name="Freeform 18"/>
          <p:cNvSpPr>
            <a:spLocks/>
          </p:cNvSpPr>
          <p:nvPr/>
        </p:nvSpPr>
        <p:spPr bwMode="auto">
          <a:xfrm>
            <a:off x="3370264" y="4738689"/>
            <a:ext cx="2312987" cy="274637"/>
          </a:xfrm>
          <a:custGeom>
            <a:avLst/>
            <a:gdLst>
              <a:gd name="T0" fmla="*/ 0 w 2835"/>
              <a:gd name="T1" fmla="*/ 0 h 525"/>
              <a:gd name="T2" fmla="*/ 1887093073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289" name="Freeform 19"/>
          <p:cNvSpPr>
            <a:spLocks/>
          </p:cNvSpPr>
          <p:nvPr/>
        </p:nvSpPr>
        <p:spPr bwMode="auto">
          <a:xfrm rot="5400000" flipH="1" flipV="1">
            <a:off x="5611020" y="3328195"/>
            <a:ext cx="1184275" cy="166687"/>
          </a:xfrm>
          <a:custGeom>
            <a:avLst/>
            <a:gdLst>
              <a:gd name="T0" fmla="*/ 0 w 2835"/>
              <a:gd name="T1" fmla="*/ 0 h 525"/>
              <a:gd name="T2" fmla="*/ 494711561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290" name="Text Box 20"/>
          <p:cNvSpPr txBox="1">
            <a:spLocks noChangeArrowheads="1"/>
          </p:cNvSpPr>
          <p:nvPr/>
        </p:nvSpPr>
        <p:spPr bwMode="auto">
          <a:xfrm>
            <a:off x="3316289" y="5224463"/>
            <a:ext cx="34448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smtClean="0">
                <a:latin typeface="Calibri"/>
              </a:rPr>
              <a:t>sequence=1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 err="1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(packet)</a:t>
            </a:r>
            <a:endParaRPr lang="en-US" sz="1400" dirty="0">
              <a:latin typeface="Calibri"/>
            </a:endParaRPr>
          </a:p>
        </p:txBody>
      </p:sp>
      <p:sp>
        <p:nvSpPr>
          <p:cNvPr id="54291" name="Text Box 21"/>
          <p:cNvSpPr txBox="1">
            <a:spLocks noChangeArrowheads="1"/>
          </p:cNvSpPr>
          <p:nvPr/>
        </p:nvSpPr>
        <p:spPr bwMode="auto">
          <a:xfrm>
            <a:off x="3316289" y="4941888"/>
            <a:ext cx="1724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rdt_send</a:t>
            </a:r>
            <a:r>
              <a:rPr lang="en-US" sz="1400" dirty="0">
                <a:latin typeface="Calibri"/>
              </a:rPr>
              <a:t>(data)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54292" name="Line 22"/>
          <p:cNvSpPr>
            <a:spLocks noChangeShapeType="1"/>
          </p:cNvSpPr>
          <p:nvPr/>
        </p:nvSpPr>
        <p:spPr bwMode="auto">
          <a:xfrm>
            <a:off x="3435349" y="5253038"/>
            <a:ext cx="2598739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293" name="Text Box 23"/>
          <p:cNvSpPr txBox="1">
            <a:spLocks noChangeArrowheads="1"/>
          </p:cNvSpPr>
          <p:nvPr/>
        </p:nvSpPr>
        <p:spPr bwMode="auto">
          <a:xfrm>
            <a:off x="6280151" y="3106738"/>
            <a:ext cx="21494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(reply)   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>
                <a:latin typeface="Calibri"/>
              </a:rPr>
              <a:t>&amp;&amp; </a:t>
            </a:r>
            <a:r>
              <a:rPr lang="en-US" sz="1400" dirty="0" err="1">
                <a:latin typeface="Calibri"/>
              </a:rPr>
              <a:t>notcorrupt</a:t>
            </a:r>
            <a:r>
              <a:rPr lang="en-US" sz="1400" dirty="0" smtClean="0">
                <a:latin typeface="Calibri"/>
              </a:rPr>
              <a:t>(reply) 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>
                <a:latin typeface="Calibri"/>
              </a:rPr>
              <a:t>&amp;&amp; </a:t>
            </a:r>
            <a:r>
              <a:rPr lang="en-US" sz="1400" dirty="0" err="1">
                <a:latin typeface="Calibri"/>
              </a:rPr>
              <a:t>isACK</a:t>
            </a:r>
            <a:r>
              <a:rPr lang="en-US" sz="1400" dirty="0">
                <a:latin typeface="Calibri"/>
              </a:rPr>
              <a:t>(</a:t>
            </a:r>
            <a:r>
              <a:rPr lang="en-US" sz="1400" dirty="0" smtClean="0">
                <a:latin typeface="Calibri"/>
              </a:rPr>
              <a:t>reply,</a:t>
            </a:r>
            <a:r>
              <a:rPr lang="en-US" sz="1400" dirty="0">
                <a:latin typeface="Calibri"/>
              </a:rPr>
              <a:t>0)</a:t>
            </a:r>
            <a:r>
              <a:rPr lang="en-US" sz="1000" dirty="0">
                <a:latin typeface="Calibri"/>
              </a:rPr>
              <a:t>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54294" name="Line 24"/>
          <p:cNvSpPr>
            <a:spLocks noChangeShapeType="1"/>
          </p:cNvSpPr>
          <p:nvPr/>
        </p:nvSpPr>
        <p:spPr bwMode="auto">
          <a:xfrm>
            <a:off x="6396040" y="3817938"/>
            <a:ext cx="14192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295" name="Text Box 25"/>
          <p:cNvSpPr txBox="1">
            <a:spLocks noChangeArrowheads="1"/>
          </p:cNvSpPr>
          <p:nvPr/>
        </p:nvSpPr>
        <p:spPr bwMode="auto">
          <a:xfrm>
            <a:off x="1302398" y="5062538"/>
            <a:ext cx="16224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(packet) </a:t>
            </a:r>
            <a:r>
              <a:rPr lang="en-US" sz="1400" dirty="0">
                <a:latin typeface="Calibri"/>
              </a:rPr>
              <a:t>&amp;&amp;  </a:t>
            </a:r>
          </a:p>
          <a:p>
            <a:pPr algn="l"/>
            <a:r>
              <a:rPr lang="en-US" sz="1400" dirty="0">
                <a:latin typeface="Calibri"/>
              </a:rPr>
              <a:t>( corrupt</a:t>
            </a:r>
            <a:r>
              <a:rPr lang="en-US" sz="1400" dirty="0" smtClean="0">
                <a:latin typeface="Calibri"/>
              </a:rPr>
              <a:t>(packet) </a:t>
            </a:r>
            <a:r>
              <a:rPr lang="en-US" sz="1400" dirty="0">
                <a:latin typeface="Calibri"/>
              </a:rPr>
              <a:t>||</a:t>
            </a:r>
          </a:p>
          <a:p>
            <a:pPr algn="l"/>
            <a:r>
              <a:rPr lang="en-US" sz="1400" dirty="0" err="1">
                <a:latin typeface="Calibri"/>
              </a:rPr>
              <a:t>isACK</a:t>
            </a:r>
            <a:r>
              <a:rPr lang="en-US" sz="1400" dirty="0" smtClean="0">
                <a:latin typeface="Calibri"/>
              </a:rPr>
              <a:t>(reply,</a:t>
            </a:r>
            <a:r>
              <a:rPr lang="en-US" sz="1400" dirty="0">
                <a:latin typeface="Calibri"/>
              </a:rPr>
              <a:t>0) 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54296" name="Line 26"/>
          <p:cNvSpPr>
            <a:spLocks noChangeShapeType="1"/>
          </p:cNvSpPr>
          <p:nvPr/>
        </p:nvSpPr>
        <p:spPr bwMode="auto">
          <a:xfrm>
            <a:off x="1393826" y="5788025"/>
            <a:ext cx="12541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297" name="Text Box 27"/>
          <p:cNvSpPr txBox="1">
            <a:spLocks noChangeArrowheads="1"/>
          </p:cNvSpPr>
          <p:nvPr/>
        </p:nvSpPr>
        <p:spPr bwMode="auto">
          <a:xfrm>
            <a:off x="908049" y="2865438"/>
            <a:ext cx="1912939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(reply)   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>
                <a:latin typeface="Calibri"/>
              </a:rPr>
              <a:t>&amp;&amp; </a:t>
            </a:r>
            <a:r>
              <a:rPr lang="en-US" sz="1400" dirty="0" err="1">
                <a:latin typeface="Calibri"/>
              </a:rPr>
              <a:t>notcorrupt</a:t>
            </a:r>
            <a:r>
              <a:rPr lang="en-US" sz="1400" dirty="0" smtClean="0">
                <a:latin typeface="Calibri"/>
              </a:rPr>
              <a:t>(reply) 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>
                <a:latin typeface="Calibri"/>
              </a:rPr>
              <a:t>&amp;&amp; </a:t>
            </a:r>
            <a:r>
              <a:rPr lang="en-US" sz="1400" dirty="0" err="1">
                <a:latin typeface="Calibri"/>
              </a:rPr>
              <a:t>isACK</a:t>
            </a:r>
            <a:r>
              <a:rPr lang="en-US" sz="1400" dirty="0">
                <a:latin typeface="Calibri"/>
              </a:rPr>
              <a:t>(</a:t>
            </a:r>
            <a:r>
              <a:rPr lang="en-US" sz="1400" dirty="0" smtClean="0">
                <a:latin typeface="Calibri"/>
              </a:rPr>
              <a:t>reply,</a:t>
            </a:r>
            <a:r>
              <a:rPr lang="en-US" sz="1400" dirty="0">
                <a:latin typeface="Calibri"/>
              </a:rPr>
              <a:t>1)</a:t>
            </a:r>
            <a:r>
              <a:rPr lang="en-US" sz="1000" dirty="0">
                <a:latin typeface="Calibri"/>
              </a:rPr>
              <a:t>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54298" name="Line 28"/>
          <p:cNvSpPr>
            <a:spLocks noChangeShapeType="1"/>
          </p:cNvSpPr>
          <p:nvPr/>
        </p:nvSpPr>
        <p:spPr bwMode="auto">
          <a:xfrm>
            <a:off x="1035049" y="3605213"/>
            <a:ext cx="1517651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299" name="Text Box 29"/>
          <p:cNvSpPr txBox="1">
            <a:spLocks noChangeArrowheads="1"/>
          </p:cNvSpPr>
          <p:nvPr/>
        </p:nvSpPr>
        <p:spPr bwMode="auto">
          <a:xfrm>
            <a:off x="6300789" y="3798889"/>
            <a:ext cx="15144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latin typeface="Symbol" charset="0"/>
              </a:rPr>
              <a:t>L</a:t>
            </a:r>
          </a:p>
        </p:txBody>
      </p:sp>
      <p:sp>
        <p:nvSpPr>
          <p:cNvPr id="54300" name="Text Box 30"/>
          <p:cNvSpPr txBox="1">
            <a:spLocks noChangeArrowheads="1"/>
          </p:cNvSpPr>
          <p:nvPr/>
        </p:nvSpPr>
        <p:spPr bwMode="auto">
          <a:xfrm>
            <a:off x="900113" y="3578225"/>
            <a:ext cx="151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latin typeface="Symbol" charset="0"/>
              </a:rPr>
              <a:t>L</a:t>
            </a:r>
          </a:p>
        </p:txBody>
      </p:sp>
      <p:sp>
        <p:nvSpPr>
          <p:cNvPr id="54301" name="Freeform 31"/>
          <p:cNvSpPr>
            <a:spLocks/>
          </p:cNvSpPr>
          <p:nvPr/>
        </p:nvSpPr>
        <p:spPr bwMode="auto">
          <a:xfrm>
            <a:off x="6238876" y="2338389"/>
            <a:ext cx="461963" cy="682625"/>
          </a:xfrm>
          <a:custGeom>
            <a:avLst/>
            <a:gdLst>
              <a:gd name="T0" fmla="*/ 0 w 291"/>
              <a:gd name="T1" fmla="*/ 302418750 h 430"/>
              <a:gd name="T2" fmla="*/ 37803178 w 291"/>
              <a:gd name="T3" fmla="*/ 642640638 h 430"/>
              <a:gd name="T4" fmla="*/ 0 60000 65536"/>
              <a:gd name="T5" fmla="*/ 0 60000 65536"/>
              <a:gd name="T6" fmla="*/ 0 w 291"/>
              <a:gd name="T7" fmla="*/ 0 h 430"/>
              <a:gd name="T8" fmla="*/ 291 w 291"/>
              <a:gd name="T9" fmla="*/ 430 h 4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1" h="430">
                <a:moveTo>
                  <a:pt x="0" y="120"/>
                </a:moveTo>
                <a:cubicBezTo>
                  <a:pt x="291" y="0"/>
                  <a:pt x="259" y="430"/>
                  <a:pt x="15" y="2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302" name="Text Box 32"/>
          <p:cNvSpPr txBox="1">
            <a:spLocks noChangeArrowheads="1"/>
          </p:cNvSpPr>
          <p:nvPr/>
        </p:nvSpPr>
        <p:spPr bwMode="auto">
          <a:xfrm>
            <a:off x="6570665" y="2516189"/>
            <a:ext cx="21161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(packet)</a:t>
            </a:r>
            <a:endParaRPr lang="en-US" sz="1400" dirty="0">
              <a:latin typeface="Calibri"/>
            </a:endParaRPr>
          </a:p>
        </p:txBody>
      </p:sp>
      <p:sp>
        <p:nvSpPr>
          <p:cNvPr id="54303" name="Text Box 33"/>
          <p:cNvSpPr txBox="1">
            <a:spLocks noChangeArrowheads="1"/>
          </p:cNvSpPr>
          <p:nvPr/>
        </p:nvSpPr>
        <p:spPr bwMode="auto">
          <a:xfrm>
            <a:off x="6592889" y="2279650"/>
            <a:ext cx="111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>
                <a:latin typeface="Calibri"/>
              </a:rPr>
              <a:t>timeout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54304" name="Line 34"/>
          <p:cNvSpPr>
            <a:spLocks noChangeShapeType="1"/>
          </p:cNvSpPr>
          <p:nvPr/>
        </p:nvSpPr>
        <p:spPr bwMode="auto">
          <a:xfrm>
            <a:off x="6681788" y="25336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305" name="Freeform 35"/>
          <p:cNvSpPr>
            <a:spLocks/>
          </p:cNvSpPr>
          <p:nvPr/>
        </p:nvSpPr>
        <p:spPr bwMode="auto">
          <a:xfrm>
            <a:off x="2230438" y="4702176"/>
            <a:ext cx="692151" cy="631825"/>
          </a:xfrm>
          <a:custGeom>
            <a:avLst/>
            <a:gdLst>
              <a:gd name="T0" fmla="*/ 1098788125 w 436"/>
              <a:gd name="T1" fmla="*/ 254536575 h 398"/>
              <a:gd name="T2" fmla="*/ 756046875 w 436"/>
              <a:gd name="T3" fmla="*/ 0 h 398"/>
              <a:gd name="T4" fmla="*/ 0 60000 65536"/>
              <a:gd name="T5" fmla="*/ 0 60000 65536"/>
              <a:gd name="T6" fmla="*/ 0 w 436"/>
              <a:gd name="T7" fmla="*/ 0 h 398"/>
              <a:gd name="T8" fmla="*/ 436 w 436"/>
              <a:gd name="T9" fmla="*/ 398 h 3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36" h="398">
                <a:moveTo>
                  <a:pt x="436" y="101"/>
                </a:moveTo>
                <a:cubicBezTo>
                  <a:pt x="367" y="398"/>
                  <a:pt x="0" y="31"/>
                  <a:pt x="300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306" name="Freeform 36"/>
          <p:cNvSpPr>
            <a:spLocks/>
          </p:cNvSpPr>
          <p:nvPr/>
        </p:nvSpPr>
        <p:spPr bwMode="auto">
          <a:xfrm>
            <a:off x="2030414" y="4413251"/>
            <a:ext cx="571500" cy="420688"/>
          </a:xfrm>
          <a:custGeom>
            <a:avLst/>
            <a:gdLst>
              <a:gd name="T0" fmla="*/ 362902500 w 900"/>
              <a:gd name="T1" fmla="*/ 145380749 h 662"/>
              <a:gd name="T2" fmla="*/ 332660625 w 900"/>
              <a:gd name="T3" fmla="*/ 6057399 h 662"/>
              <a:gd name="T4" fmla="*/ 0 60000 65536"/>
              <a:gd name="T5" fmla="*/ 0 60000 65536"/>
              <a:gd name="T6" fmla="*/ 0 w 900"/>
              <a:gd name="T7" fmla="*/ 0 h 662"/>
              <a:gd name="T8" fmla="*/ 900 w 900"/>
              <a:gd name="T9" fmla="*/ 662 h 6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0" h="662">
                <a:moveTo>
                  <a:pt x="900" y="360"/>
                </a:moveTo>
                <a:cubicBezTo>
                  <a:pt x="171" y="662"/>
                  <a:pt x="0" y="0"/>
                  <a:pt x="825" y="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307" name="Text Box 37"/>
          <p:cNvSpPr txBox="1">
            <a:spLocks noChangeArrowheads="1"/>
          </p:cNvSpPr>
          <p:nvPr/>
        </p:nvSpPr>
        <p:spPr bwMode="auto">
          <a:xfrm>
            <a:off x="628650" y="4460876"/>
            <a:ext cx="1824039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(packet)</a:t>
            </a:r>
            <a:endParaRPr lang="en-US" sz="1400" dirty="0">
              <a:latin typeface="Calibri"/>
            </a:endParaRPr>
          </a:p>
        </p:txBody>
      </p:sp>
      <p:sp>
        <p:nvSpPr>
          <p:cNvPr id="54308" name="Text Box 38"/>
          <p:cNvSpPr txBox="1">
            <a:spLocks noChangeArrowheads="1"/>
          </p:cNvSpPr>
          <p:nvPr/>
        </p:nvSpPr>
        <p:spPr bwMode="auto">
          <a:xfrm>
            <a:off x="642940" y="4206875"/>
            <a:ext cx="111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>
                <a:latin typeface="Calibri"/>
              </a:rPr>
              <a:t>timeout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54309" name="Line 39"/>
          <p:cNvSpPr>
            <a:spLocks noChangeShapeType="1"/>
          </p:cNvSpPr>
          <p:nvPr/>
        </p:nvSpPr>
        <p:spPr bwMode="auto">
          <a:xfrm>
            <a:off x="746125" y="44894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310" name="Freeform 40"/>
          <p:cNvSpPr>
            <a:spLocks/>
          </p:cNvSpPr>
          <p:nvPr/>
        </p:nvSpPr>
        <p:spPr bwMode="auto">
          <a:xfrm>
            <a:off x="6426201" y="4373564"/>
            <a:ext cx="579439" cy="890587"/>
          </a:xfrm>
          <a:custGeom>
            <a:avLst/>
            <a:gdLst>
              <a:gd name="T0" fmla="*/ 100383135 w 322"/>
              <a:gd name="T1" fmla="*/ 407981039 h 483"/>
              <a:gd name="T2" fmla="*/ 0 w 322"/>
              <a:gd name="T3" fmla="*/ 622169979 h 483"/>
              <a:gd name="T4" fmla="*/ 0 60000 65536"/>
              <a:gd name="T5" fmla="*/ 0 60000 65536"/>
              <a:gd name="T6" fmla="*/ 0 w 322"/>
              <a:gd name="T7" fmla="*/ 0 h 483"/>
              <a:gd name="T8" fmla="*/ 322 w 322"/>
              <a:gd name="T9" fmla="*/ 483 h 48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311" name="Text Box 41"/>
          <p:cNvSpPr txBox="1">
            <a:spLocks noChangeArrowheads="1"/>
          </p:cNvSpPr>
          <p:nvPr/>
        </p:nvSpPr>
        <p:spPr bwMode="auto">
          <a:xfrm>
            <a:off x="1036638" y="1874838"/>
            <a:ext cx="142875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(reply)</a:t>
            </a:r>
            <a:endParaRPr lang="en-US" sz="1400" dirty="0">
              <a:latin typeface="Times New Roman" charset="0"/>
            </a:endParaRPr>
          </a:p>
        </p:txBody>
      </p:sp>
      <p:grpSp>
        <p:nvGrpSpPr>
          <p:cNvPr id="54312" name="Group 42"/>
          <p:cNvGrpSpPr>
            <a:grpSpLocks/>
          </p:cNvGrpSpPr>
          <p:nvPr/>
        </p:nvGrpSpPr>
        <p:grpSpPr bwMode="auto">
          <a:xfrm>
            <a:off x="2419350" y="2135189"/>
            <a:ext cx="1189039" cy="850900"/>
            <a:chOff x="4090" y="3230"/>
            <a:chExt cx="749" cy="536"/>
          </a:xfrm>
        </p:grpSpPr>
        <p:sp>
          <p:nvSpPr>
            <p:cNvPr id="54324" name="Oval 43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54325" name="Text Box 44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 smtClean="0">
                  <a:latin typeface="Calibri"/>
                </a:rPr>
                <a:t>IDLE</a:t>
              </a:r>
            </a:p>
            <a:p>
              <a:r>
                <a:rPr lang="en-US" sz="1400" dirty="0" smtClean="0">
                  <a:latin typeface="Calibri"/>
                </a:rPr>
                <a:t>state 0</a:t>
              </a:r>
              <a:endParaRPr lang="en-US" sz="1400" dirty="0">
                <a:latin typeface="Times New Roman" charset="0"/>
              </a:endParaRPr>
            </a:p>
          </p:txBody>
        </p:sp>
      </p:grpSp>
      <p:sp>
        <p:nvSpPr>
          <p:cNvPr id="54313" name="Line 45"/>
          <p:cNvSpPr>
            <a:spLocks noChangeShapeType="1"/>
          </p:cNvSpPr>
          <p:nvPr/>
        </p:nvSpPr>
        <p:spPr bwMode="auto">
          <a:xfrm>
            <a:off x="1123951" y="2160588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grpSp>
        <p:nvGrpSpPr>
          <p:cNvPr id="54314" name="Group 46"/>
          <p:cNvGrpSpPr>
            <a:grpSpLocks/>
          </p:cNvGrpSpPr>
          <p:nvPr/>
        </p:nvGrpSpPr>
        <p:grpSpPr bwMode="auto">
          <a:xfrm>
            <a:off x="2630488" y="3989389"/>
            <a:ext cx="889000" cy="865187"/>
            <a:chOff x="445" y="1273"/>
            <a:chExt cx="560" cy="545"/>
          </a:xfrm>
        </p:grpSpPr>
        <p:sp>
          <p:nvSpPr>
            <p:cNvPr id="54322" name="Oval 47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54323" name="Text Box 48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sz="1400" dirty="0">
                  <a:latin typeface="Calibri"/>
                </a:rPr>
                <a:t>Wait for ACK1</a:t>
              </a:r>
              <a:endParaRPr lang="en-US" sz="1400" dirty="0">
                <a:latin typeface="Times New Roman" charset="0"/>
              </a:endParaRPr>
            </a:p>
          </p:txBody>
        </p:sp>
      </p:grpSp>
      <p:sp>
        <p:nvSpPr>
          <p:cNvPr id="54315" name="Freeform 49"/>
          <p:cNvSpPr>
            <a:spLocks/>
          </p:cNvSpPr>
          <p:nvPr/>
        </p:nvSpPr>
        <p:spPr bwMode="auto">
          <a:xfrm flipH="1" flipV="1">
            <a:off x="2006601" y="1782764"/>
            <a:ext cx="579439" cy="890587"/>
          </a:xfrm>
          <a:custGeom>
            <a:avLst/>
            <a:gdLst>
              <a:gd name="T0" fmla="*/ 100383135 w 322"/>
              <a:gd name="T1" fmla="*/ 407981039 h 483"/>
              <a:gd name="T2" fmla="*/ 0 w 322"/>
              <a:gd name="T3" fmla="*/ 622169979 h 483"/>
              <a:gd name="T4" fmla="*/ 0 60000 65536"/>
              <a:gd name="T5" fmla="*/ 0 60000 65536"/>
              <a:gd name="T6" fmla="*/ 0 w 322"/>
              <a:gd name="T7" fmla="*/ 0 h 483"/>
              <a:gd name="T8" fmla="*/ 322 w 322"/>
              <a:gd name="T9" fmla="*/ 483 h 48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4316" name="Text Box 50"/>
          <p:cNvSpPr txBox="1">
            <a:spLocks noChangeArrowheads="1"/>
          </p:cNvSpPr>
          <p:nvPr/>
        </p:nvSpPr>
        <p:spPr bwMode="auto">
          <a:xfrm>
            <a:off x="7223773" y="4852988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Symbol" charset="0"/>
              </a:rPr>
              <a:t>L</a:t>
            </a:r>
          </a:p>
        </p:txBody>
      </p:sp>
      <p:sp>
        <p:nvSpPr>
          <p:cNvPr id="54317" name="Text Box 51"/>
          <p:cNvSpPr txBox="1">
            <a:spLocks noChangeArrowheads="1"/>
          </p:cNvSpPr>
          <p:nvPr/>
        </p:nvSpPr>
        <p:spPr bwMode="auto">
          <a:xfrm>
            <a:off x="6757989" y="4603750"/>
            <a:ext cx="142875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(reply)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54318" name="Line 52"/>
          <p:cNvSpPr>
            <a:spLocks noChangeShapeType="1"/>
          </p:cNvSpPr>
          <p:nvPr/>
        </p:nvSpPr>
        <p:spPr bwMode="auto">
          <a:xfrm>
            <a:off x="6845300" y="4889500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319" name="Text Box 53"/>
          <p:cNvSpPr txBox="1">
            <a:spLocks noChangeArrowheads="1"/>
          </p:cNvSpPr>
          <p:nvPr/>
        </p:nvSpPr>
        <p:spPr bwMode="auto">
          <a:xfrm>
            <a:off x="7126935" y="1847850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Symbol" charset="0"/>
              </a:rPr>
              <a:t>L</a:t>
            </a:r>
          </a:p>
        </p:txBody>
      </p:sp>
      <p:sp>
        <p:nvSpPr>
          <p:cNvPr id="54320" name="Text Box 54"/>
          <p:cNvSpPr txBox="1">
            <a:spLocks noChangeArrowheads="1"/>
          </p:cNvSpPr>
          <p:nvPr/>
        </p:nvSpPr>
        <p:spPr bwMode="auto">
          <a:xfrm>
            <a:off x="1475435" y="2124075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Symbol" charset="0"/>
              </a:rPr>
              <a:t>L</a:t>
            </a:r>
          </a:p>
        </p:txBody>
      </p:sp>
      <p:sp>
        <p:nvSpPr>
          <p:cNvPr id="54321" name="Text Box 55"/>
          <p:cNvSpPr txBox="1">
            <a:spLocks noChangeArrowheads="1"/>
          </p:cNvSpPr>
          <p:nvPr/>
        </p:nvSpPr>
        <p:spPr bwMode="auto">
          <a:xfrm>
            <a:off x="1878660" y="5794375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857422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Dealing with Packet Loss</a:t>
            </a:r>
            <a:endParaRPr lang="en-US" sz="3600" dirty="0"/>
          </a:p>
        </p:txBody>
      </p:sp>
      <p:sp>
        <p:nvSpPr>
          <p:cNvPr id="1127427" name="Line 3"/>
          <p:cNvSpPr>
            <a:spLocks noChangeShapeType="1"/>
          </p:cNvSpPr>
          <p:nvPr/>
        </p:nvSpPr>
        <p:spPr bwMode="auto">
          <a:xfrm>
            <a:off x="4800600" y="5638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28" name="Text Box 4"/>
          <p:cNvSpPr txBox="1">
            <a:spLocks noChangeArrowheads="1"/>
          </p:cNvSpPr>
          <p:nvPr/>
        </p:nvSpPr>
        <p:spPr bwMode="auto">
          <a:xfrm>
            <a:off x="3988850" y="6172202"/>
            <a:ext cx="804254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 dirty="0">
                <a:latin typeface="+mn-lt"/>
              </a:rPr>
              <a:t>Time</a:t>
            </a:r>
          </a:p>
        </p:txBody>
      </p:sp>
      <p:sp>
        <p:nvSpPr>
          <p:cNvPr id="1127430" name="Line 6"/>
          <p:cNvSpPr>
            <a:spLocks noChangeShapeType="1"/>
          </p:cNvSpPr>
          <p:nvPr/>
        </p:nvSpPr>
        <p:spPr bwMode="auto">
          <a:xfrm flipH="1">
            <a:off x="1981201" y="2124076"/>
            <a:ext cx="30163" cy="3635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1" name="Line 7"/>
          <p:cNvSpPr>
            <a:spLocks noChangeShapeType="1"/>
          </p:cNvSpPr>
          <p:nvPr/>
        </p:nvSpPr>
        <p:spPr bwMode="auto">
          <a:xfrm flipH="1">
            <a:off x="7362826" y="2124076"/>
            <a:ext cx="3175" cy="3757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2" name="Line 8"/>
          <p:cNvSpPr>
            <a:spLocks noChangeShapeType="1"/>
          </p:cNvSpPr>
          <p:nvPr/>
        </p:nvSpPr>
        <p:spPr bwMode="auto">
          <a:xfrm>
            <a:off x="2011364" y="2276476"/>
            <a:ext cx="3398837" cy="314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5" name="Text Box 11"/>
          <p:cNvSpPr txBox="1">
            <a:spLocks noChangeArrowheads="1"/>
          </p:cNvSpPr>
          <p:nvPr/>
        </p:nvSpPr>
        <p:spPr bwMode="auto">
          <a:xfrm>
            <a:off x="1498101" y="5865176"/>
            <a:ext cx="10630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dirty="0">
                <a:latin typeface="+mn-lt"/>
              </a:rPr>
              <a:t>Sender</a:t>
            </a:r>
          </a:p>
        </p:txBody>
      </p:sp>
      <p:sp>
        <p:nvSpPr>
          <p:cNvPr id="1127436" name="Text Box 12"/>
          <p:cNvSpPr txBox="1">
            <a:spLocks noChangeArrowheads="1"/>
          </p:cNvSpPr>
          <p:nvPr/>
        </p:nvSpPr>
        <p:spPr bwMode="auto">
          <a:xfrm>
            <a:off x="6864907" y="5865176"/>
            <a:ext cx="12498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dirty="0">
                <a:latin typeface="+mn-lt"/>
              </a:rPr>
              <a:t>Receiver</a:t>
            </a:r>
          </a:p>
        </p:txBody>
      </p:sp>
      <p:sp>
        <p:nvSpPr>
          <p:cNvPr id="1127441" name="Line 17"/>
          <p:cNvSpPr>
            <a:spLocks noChangeShapeType="1"/>
          </p:cNvSpPr>
          <p:nvPr/>
        </p:nvSpPr>
        <p:spPr bwMode="auto">
          <a:xfrm>
            <a:off x="2011365" y="3810000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44" name="Text Box 20"/>
          <p:cNvSpPr txBox="1">
            <a:spLocks noChangeArrowheads="1"/>
          </p:cNvSpPr>
          <p:nvPr/>
        </p:nvSpPr>
        <p:spPr bwMode="auto">
          <a:xfrm>
            <a:off x="1649413" y="190500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ahoma" charset="0"/>
              </a:rPr>
              <a:t>1</a:t>
            </a:r>
          </a:p>
        </p:txBody>
      </p:sp>
      <p:sp>
        <p:nvSpPr>
          <p:cNvPr id="1127468" name="Line 44"/>
          <p:cNvSpPr>
            <a:spLocks noChangeShapeType="1"/>
          </p:cNvSpPr>
          <p:nvPr/>
        </p:nvSpPr>
        <p:spPr bwMode="auto">
          <a:xfrm flipH="1">
            <a:off x="1997075" y="4419600"/>
            <a:ext cx="5367339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1619514" y="343401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Tahoma" charset="0"/>
              </a:rPr>
              <a:t>1</a:t>
            </a:r>
            <a:endParaRPr lang="en-US" dirty="0">
              <a:latin typeface="Tahom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1600" y="2362200"/>
            <a:ext cx="565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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rot="21258713">
            <a:off x="4079994" y="4336521"/>
            <a:ext cx="75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 rot="488362">
            <a:off x="4715813" y="3774159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P(1)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 rot="500287">
            <a:off x="4747344" y="2189650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P(1)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457200" y="5943600"/>
            <a:ext cx="8534400" cy="838200"/>
          </a:xfrm>
          <a:prstGeom prst="roundRect">
            <a:avLst/>
          </a:prstGeom>
          <a:solidFill>
            <a:srgbClr val="8080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  <a:t>Timer-driven</a:t>
            </a:r>
            <a:r>
              <a:rPr kumimoji="0" lang="en-US" sz="2400" b="0" i="0" u="sng" strike="noStrike" cap="none" normalizeH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  <a:t> loss detection</a:t>
            </a:r>
            <a:br>
              <a:rPr kumimoji="0" lang="en-US" sz="2400" b="0" i="0" u="sng" strike="noStrike" cap="none" normalizeH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  <a:t>Set timer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  <a:t> when packet is sent; retransmit </a:t>
            </a:r>
            <a:r>
              <a:rPr lang="en-US" sz="24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on timeout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+mn-lt"/>
            </a:endParaRPr>
          </a:p>
        </p:txBody>
      </p:sp>
      <p:grpSp>
        <p:nvGrpSpPr>
          <p:cNvPr id="30" name="Group 61"/>
          <p:cNvGrpSpPr>
            <a:grpSpLocks/>
          </p:cNvGrpSpPr>
          <p:nvPr/>
        </p:nvGrpSpPr>
        <p:grpSpPr bwMode="auto">
          <a:xfrm>
            <a:off x="-60324" y="2286000"/>
            <a:ext cx="2009775" cy="1524000"/>
            <a:chOff x="-38" y="1968"/>
            <a:chExt cx="1266" cy="1200"/>
          </a:xfrm>
        </p:grpSpPr>
        <p:sp>
          <p:nvSpPr>
            <p:cNvPr id="31" name="Line 62"/>
            <p:cNvSpPr>
              <a:spLocks noChangeShapeType="1"/>
            </p:cNvSpPr>
            <p:nvPr/>
          </p:nvSpPr>
          <p:spPr bwMode="auto">
            <a:xfrm flipH="1">
              <a:off x="399" y="1968"/>
              <a:ext cx="8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63"/>
            <p:cNvSpPr>
              <a:spLocks noChangeShapeType="1"/>
            </p:cNvSpPr>
            <p:nvPr/>
          </p:nvSpPr>
          <p:spPr bwMode="auto">
            <a:xfrm flipH="1">
              <a:off x="399" y="3168"/>
              <a:ext cx="8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64"/>
            <p:cNvSpPr>
              <a:spLocks noChangeShapeType="1"/>
            </p:cNvSpPr>
            <p:nvPr/>
          </p:nvSpPr>
          <p:spPr bwMode="auto">
            <a:xfrm>
              <a:off x="720" y="1968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 Box 65"/>
            <p:cNvSpPr txBox="1">
              <a:spLocks noChangeArrowheads="1"/>
            </p:cNvSpPr>
            <p:nvPr/>
          </p:nvSpPr>
          <p:spPr bwMode="auto">
            <a:xfrm>
              <a:off x="-38" y="2160"/>
              <a:ext cx="694" cy="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0" dirty="0">
                  <a:solidFill>
                    <a:srgbClr val="FF0000"/>
                  </a:solidFill>
                  <a:latin typeface="Tahoma" charset="0"/>
                </a:rPr>
                <a:t>Timeout</a:t>
              </a:r>
            </a:p>
            <a:p>
              <a:pPr eaLnBrk="1" hangingPunct="1"/>
              <a:endParaRPr lang="en-US" sz="2000" b="0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2057401" y="5029200"/>
            <a:ext cx="52578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 rot="488362">
            <a:off x="4761850" y="4993359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P(2)</a:t>
            </a:r>
            <a:endParaRPr lang="en-US" sz="1800" b="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085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41" grpId="0" animBg="1"/>
      <p:bldP spid="1127468" grpId="0" animBg="1"/>
      <p:bldP spid="51" grpId="0"/>
      <p:bldP spid="55" grpId="0"/>
      <p:bldP spid="27" grpId="0"/>
      <p:bldP spid="29" grpId="0" animBg="1"/>
      <p:bldP spid="35" grpId="0" animBg="1"/>
      <p:bldP spid="3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Dealing with Packet Loss</a:t>
            </a:r>
            <a:endParaRPr lang="en-US" sz="3600" dirty="0"/>
          </a:p>
        </p:txBody>
      </p:sp>
      <p:sp>
        <p:nvSpPr>
          <p:cNvPr id="1127427" name="Line 3"/>
          <p:cNvSpPr>
            <a:spLocks noChangeShapeType="1"/>
          </p:cNvSpPr>
          <p:nvPr/>
        </p:nvSpPr>
        <p:spPr bwMode="auto">
          <a:xfrm>
            <a:off x="4800600" y="5638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28" name="Text Box 4"/>
          <p:cNvSpPr txBox="1">
            <a:spLocks noChangeArrowheads="1"/>
          </p:cNvSpPr>
          <p:nvPr/>
        </p:nvSpPr>
        <p:spPr bwMode="auto">
          <a:xfrm>
            <a:off x="3988850" y="6172202"/>
            <a:ext cx="804254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 dirty="0">
                <a:latin typeface="+mn-lt"/>
              </a:rPr>
              <a:t>Time</a:t>
            </a:r>
          </a:p>
        </p:txBody>
      </p:sp>
      <p:sp>
        <p:nvSpPr>
          <p:cNvPr id="1127430" name="Line 6"/>
          <p:cNvSpPr>
            <a:spLocks noChangeShapeType="1"/>
          </p:cNvSpPr>
          <p:nvPr/>
        </p:nvSpPr>
        <p:spPr bwMode="auto">
          <a:xfrm flipH="1">
            <a:off x="1981201" y="2124076"/>
            <a:ext cx="30163" cy="3635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1" name="Line 7"/>
          <p:cNvSpPr>
            <a:spLocks noChangeShapeType="1"/>
          </p:cNvSpPr>
          <p:nvPr/>
        </p:nvSpPr>
        <p:spPr bwMode="auto">
          <a:xfrm flipH="1">
            <a:off x="7362826" y="2124076"/>
            <a:ext cx="3175" cy="3757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2" name="Line 8"/>
          <p:cNvSpPr>
            <a:spLocks noChangeShapeType="1"/>
          </p:cNvSpPr>
          <p:nvPr/>
        </p:nvSpPr>
        <p:spPr bwMode="auto">
          <a:xfrm>
            <a:off x="2011364" y="2276476"/>
            <a:ext cx="5303837" cy="466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5" name="Text Box 11"/>
          <p:cNvSpPr txBox="1">
            <a:spLocks noChangeArrowheads="1"/>
          </p:cNvSpPr>
          <p:nvPr/>
        </p:nvSpPr>
        <p:spPr bwMode="auto">
          <a:xfrm>
            <a:off x="1498101" y="5865176"/>
            <a:ext cx="10630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dirty="0">
                <a:latin typeface="+mn-lt"/>
              </a:rPr>
              <a:t>Sender</a:t>
            </a:r>
          </a:p>
        </p:txBody>
      </p:sp>
      <p:sp>
        <p:nvSpPr>
          <p:cNvPr id="1127436" name="Text Box 12"/>
          <p:cNvSpPr txBox="1">
            <a:spLocks noChangeArrowheads="1"/>
          </p:cNvSpPr>
          <p:nvPr/>
        </p:nvSpPr>
        <p:spPr bwMode="auto">
          <a:xfrm>
            <a:off x="6864907" y="5865176"/>
            <a:ext cx="12498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dirty="0">
                <a:latin typeface="+mn-lt"/>
              </a:rPr>
              <a:t>Receiver</a:t>
            </a:r>
          </a:p>
        </p:txBody>
      </p:sp>
      <p:sp>
        <p:nvSpPr>
          <p:cNvPr id="1127441" name="Line 17"/>
          <p:cNvSpPr>
            <a:spLocks noChangeShapeType="1"/>
          </p:cNvSpPr>
          <p:nvPr/>
        </p:nvSpPr>
        <p:spPr bwMode="auto">
          <a:xfrm>
            <a:off x="2011365" y="3810000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44" name="Text Box 20"/>
          <p:cNvSpPr txBox="1">
            <a:spLocks noChangeArrowheads="1"/>
          </p:cNvSpPr>
          <p:nvPr/>
        </p:nvSpPr>
        <p:spPr bwMode="auto">
          <a:xfrm>
            <a:off x="1649413" y="190500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ahoma" charset="0"/>
              </a:rPr>
              <a:t>1</a:t>
            </a:r>
          </a:p>
        </p:txBody>
      </p:sp>
      <p:sp>
        <p:nvSpPr>
          <p:cNvPr id="1127468" name="Line 44"/>
          <p:cNvSpPr>
            <a:spLocks noChangeShapeType="1"/>
          </p:cNvSpPr>
          <p:nvPr/>
        </p:nvSpPr>
        <p:spPr bwMode="auto">
          <a:xfrm flipH="1">
            <a:off x="1997075" y="4419600"/>
            <a:ext cx="5367339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1619514" y="343401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Tahoma" charset="0"/>
              </a:rPr>
              <a:t>1</a:t>
            </a:r>
            <a:endParaRPr lang="en-US" dirty="0">
              <a:latin typeface="Tahom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19600" y="2876490"/>
            <a:ext cx="565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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rot="21258713">
            <a:off x="4079994" y="4336521"/>
            <a:ext cx="75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 rot="488362">
            <a:off x="4715813" y="3774159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P(1)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 rot="500287">
            <a:off x="4747344" y="2189650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P(1)</a:t>
            </a:r>
            <a:endParaRPr lang="en-US" sz="1800" b="0" dirty="0">
              <a:latin typeface="Tahoma" charset="0"/>
            </a:endParaRPr>
          </a:p>
        </p:txBody>
      </p:sp>
      <p:grpSp>
        <p:nvGrpSpPr>
          <p:cNvPr id="30" name="Group 61"/>
          <p:cNvGrpSpPr>
            <a:grpSpLocks/>
          </p:cNvGrpSpPr>
          <p:nvPr/>
        </p:nvGrpSpPr>
        <p:grpSpPr bwMode="auto">
          <a:xfrm>
            <a:off x="-60324" y="2286000"/>
            <a:ext cx="2009775" cy="1524000"/>
            <a:chOff x="-38" y="1968"/>
            <a:chExt cx="1266" cy="1200"/>
          </a:xfrm>
        </p:grpSpPr>
        <p:sp>
          <p:nvSpPr>
            <p:cNvPr id="31" name="Line 62"/>
            <p:cNvSpPr>
              <a:spLocks noChangeShapeType="1"/>
            </p:cNvSpPr>
            <p:nvPr/>
          </p:nvSpPr>
          <p:spPr bwMode="auto">
            <a:xfrm flipH="1">
              <a:off x="399" y="1968"/>
              <a:ext cx="8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63"/>
            <p:cNvSpPr>
              <a:spLocks noChangeShapeType="1"/>
            </p:cNvSpPr>
            <p:nvPr/>
          </p:nvSpPr>
          <p:spPr bwMode="auto">
            <a:xfrm flipH="1">
              <a:off x="399" y="3168"/>
              <a:ext cx="8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64"/>
            <p:cNvSpPr>
              <a:spLocks noChangeShapeType="1"/>
            </p:cNvSpPr>
            <p:nvPr/>
          </p:nvSpPr>
          <p:spPr bwMode="auto">
            <a:xfrm>
              <a:off x="720" y="1968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 Box 65"/>
            <p:cNvSpPr txBox="1">
              <a:spLocks noChangeArrowheads="1"/>
            </p:cNvSpPr>
            <p:nvPr/>
          </p:nvSpPr>
          <p:spPr bwMode="auto">
            <a:xfrm>
              <a:off x="-38" y="2160"/>
              <a:ext cx="694" cy="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0" dirty="0">
                  <a:solidFill>
                    <a:srgbClr val="FF0000"/>
                  </a:solidFill>
                  <a:latin typeface="Tahoma" charset="0"/>
                </a:rPr>
                <a:t>Timeout</a:t>
              </a:r>
            </a:p>
            <a:p>
              <a:pPr eaLnBrk="1" hangingPunct="1"/>
              <a:endParaRPr lang="en-US" sz="2000" b="0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2057401" y="5029200"/>
            <a:ext cx="52578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 rot="488362">
            <a:off x="4761850" y="4993359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P(2)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37" name="Line 44"/>
          <p:cNvSpPr>
            <a:spLocks noChangeShapeType="1"/>
          </p:cNvSpPr>
          <p:nvPr/>
        </p:nvSpPr>
        <p:spPr bwMode="auto">
          <a:xfrm flipH="1">
            <a:off x="4953000" y="2819400"/>
            <a:ext cx="2362200" cy="228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Callout 1"/>
          <p:cNvSpPr/>
          <p:nvPr/>
        </p:nvSpPr>
        <p:spPr bwMode="auto">
          <a:xfrm>
            <a:off x="7620000" y="4111752"/>
            <a:ext cx="1295400" cy="612648"/>
          </a:xfrm>
          <a:prstGeom prst="wedgeEllipseCallout">
            <a:avLst>
              <a:gd name="adj1" fmla="val -66727"/>
              <a:gd name="adj2" fmla="val -19092"/>
            </a:avLst>
          </a:prstGeom>
          <a:solidFill>
            <a:srgbClr val="CC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duplicate!</a:t>
            </a:r>
            <a:endParaRPr kumimoji="0" lang="en-US" sz="20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47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7469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41" grpId="0" animBg="1"/>
      <p:bldP spid="1127468" grpId="0" animBg="1"/>
      <p:bldP spid="51" grpId="0"/>
      <p:bldP spid="55" grpId="0"/>
      <p:bldP spid="27" grpId="0"/>
      <p:bldP spid="35" grpId="0" animBg="1"/>
      <p:bldP spid="36" grpId="0"/>
      <p:bldP spid="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Dealing with Packet Loss</a:t>
            </a:r>
            <a:endParaRPr lang="en-US" sz="3600" dirty="0"/>
          </a:p>
        </p:txBody>
      </p:sp>
      <p:sp>
        <p:nvSpPr>
          <p:cNvPr id="1127427" name="Line 3"/>
          <p:cNvSpPr>
            <a:spLocks noChangeShapeType="1"/>
          </p:cNvSpPr>
          <p:nvPr/>
        </p:nvSpPr>
        <p:spPr bwMode="auto">
          <a:xfrm>
            <a:off x="4800600" y="5638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28" name="Text Box 4"/>
          <p:cNvSpPr txBox="1">
            <a:spLocks noChangeArrowheads="1"/>
          </p:cNvSpPr>
          <p:nvPr/>
        </p:nvSpPr>
        <p:spPr bwMode="auto">
          <a:xfrm>
            <a:off x="3988850" y="6172202"/>
            <a:ext cx="804254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 dirty="0">
                <a:latin typeface="+mn-lt"/>
              </a:rPr>
              <a:t>Time</a:t>
            </a:r>
          </a:p>
        </p:txBody>
      </p:sp>
      <p:sp>
        <p:nvSpPr>
          <p:cNvPr id="1127430" name="Line 6"/>
          <p:cNvSpPr>
            <a:spLocks noChangeShapeType="1"/>
          </p:cNvSpPr>
          <p:nvPr/>
        </p:nvSpPr>
        <p:spPr bwMode="auto">
          <a:xfrm flipH="1">
            <a:off x="1981201" y="2124076"/>
            <a:ext cx="30163" cy="3635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1" name="Line 7"/>
          <p:cNvSpPr>
            <a:spLocks noChangeShapeType="1"/>
          </p:cNvSpPr>
          <p:nvPr/>
        </p:nvSpPr>
        <p:spPr bwMode="auto">
          <a:xfrm flipH="1">
            <a:off x="7362826" y="2124076"/>
            <a:ext cx="3175" cy="3757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2" name="Line 8"/>
          <p:cNvSpPr>
            <a:spLocks noChangeShapeType="1"/>
          </p:cNvSpPr>
          <p:nvPr/>
        </p:nvSpPr>
        <p:spPr bwMode="auto">
          <a:xfrm>
            <a:off x="2011364" y="2276476"/>
            <a:ext cx="5303837" cy="1381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35" name="Text Box 11"/>
          <p:cNvSpPr txBox="1">
            <a:spLocks noChangeArrowheads="1"/>
          </p:cNvSpPr>
          <p:nvPr/>
        </p:nvSpPr>
        <p:spPr bwMode="auto">
          <a:xfrm>
            <a:off x="1498101" y="5865176"/>
            <a:ext cx="10630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dirty="0">
                <a:latin typeface="+mn-lt"/>
              </a:rPr>
              <a:t>Sender</a:t>
            </a:r>
          </a:p>
        </p:txBody>
      </p:sp>
      <p:sp>
        <p:nvSpPr>
          <p:cNvPr id="1127436" name="Text Box 12"/>
          <p:cNvSpPr txBox="1">
            <a:spLocks noChangeArrowheads="1"/>
          </p:cNvSpPr>
          <p:nvPr/>
        </p:nvSpPr>
        <p:spPr bwMode="auto">
          <a:xfrm>
            <a:off x="6864907" y="5865176"/>
            <a:ext cx="12498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dirty="0">
                <a:latin typeface="+mn-lt"/>
              </a:rPr>
              <a:t>Receiver</a:t>
            </a:r>
          </a:p>
        </p:txBody>
      </p:sp>
      <p:sp>
        <p:nvSpPr>
          <p:cNvPr id="1127441" name="Line 17"/>
          <p:cNvSpPr>
            <a:spLocks noChangeShapeType="1"/>
          </p:cNvSpPr>
          <p:nvPr/>
        </p:nvSpPr>
        <p:spPr bwMode="auto">
          <a:xfrm>
            <a:off x="2011365" y="3810000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44" name="Text Box 20"/>
          <p:cNvSpPr txBox="1">
            <a:spLocks noChangeArrowheads="1"/>
          </p:cNvSpPr>
          <p:nvPr/>
        </p:nvSpPr>
        <p:spPr bwMode="auto">
          <a:xfrm>
            <a:off x="1649413" y="190500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Tahoma" charset="0"/>
              </a:rPr>
              <a:t>1</a:t>
            </a:r>
          </a:p>
        </p:txBody>
      </p:sp>
      <p:sp>
        <p:nvSpPr>
          <p:cNvPr id="1127468" name="Line 44"/>
          <p:cNvSpPr>
            <a:spLocks noChangeShapeType="1"/>
          </p:cNvSpPr>
          <p:nvPr/>
        </p:nvSpPr>
        <p:spPr bwMode="auto">
          <a:xfrm flipH="1">
            <a:off x="1997075" y="4419600"/>
            <a:ext cx="5367339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82" name="Text Box 58"/>
          <p:cNvSpPr txBox="1">
            <a:spLocks noChangeArrowheads="1"/>
          </p:cNvSpPr>
          <p:nvPr/>
        </p:nvSpPr>
        <p:spPr bwMode="auto">
          <a:xfrm>
            <a:off x="725489" y="4191001"/>
            <a:ext cx="264947" cy="11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1"/>
              <a:t>.</a:t>
            </a:r>
          </a:p>
          <a:p>
            <a:r>
              <a:rPr lang="en-US" sz="2400" b="1"/>
              <a:t>.</a:t>
            </a:r>
          </a:p>
          <a:p>
            <a:r>
              <a:rPr lang="en-US" sz="2400" b="1"/>
              <a:t>.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1619514" y="3434011"/>
            <a:ext cx="333733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 smtClean="0">
                <a:latin typeface="Tahoma" charset="0"/>
              </a:rPr>
              <a:t>1</a:t>
            </a:r>
            <a:endParaRPr lang="en-US" dirty="0">
              <a:latin typeface="Tahoma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 rot="21258713">
            <a:off x="4079994" y="4336521"/>
            <a:ext cx="75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 rot="488362">
            <a:off x="2689474" y="3562183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P(1)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 rot="500287">
            <a:off x="4747344" y="2189650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P(1)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990600" y="5943600"/>
            <a:ext cx="7467600" cy="685800"/>
          </a:xfrm>
          <a:prstGeom prst="roundRect">
            <a:avLst/>
          </a:prstGeom>
          <a:solidFill>
            <a:srgbClr val="8080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  <a:t>Timer-driven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  <a:t>retx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  <a:t>. can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  <a:t> lead to </a:t>
            </a:r>
            <a:r>
              <a:rPr kumimoji="0" lang="en-US" sz="2800" b="0" i="0" u="sng" strike="noStrike" cap="none" normalizeH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</a:rPr>
              <a:t>duplicates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+mn-lt"/>
                <a:sym typeface="Wingdings"/>
              </a:rPr>
              <a:t> </a:t>
            </a:r>
            <a:r>
              <a:rPr lang="en-US" sz="2800" b="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+mn-lt"/>
            </a:endParaRPr>
          </a:p>
        </p:txBody>
      </p:sp>
      <p:grpSp>
        <p:nvGrpSpPr>
          <p:cNvPr id="30" name="Group 61"/>
          <p:cNvGrpSpPr>
            <a:grpSpLocks/>
          </p:cNvGrpSpPr>
          <p:nvPr/>
        </p:nvGrpSpPr>
        <p:grpSpPr bwMode="auto">
          <a:xfrm>
            <a:off x="-60324" y="2286000"/>
            <a:ext cx="2009775" cy="1524000"/>
            <a:chOff x="-38" y="1968"/>
            <a:chExt cx="1266" cy="1200"/>
          </a:xfrm>
        </p:grpSpPr>
        <p:sp>
          <p:nvSpPr>
            <p:cNvPr id="31" name="Line 62"/>
            <p:cNvSpPr>
              <a:spLocks noChangeShapeType="1"/>
            </p:cNvSpPr>
            <p:nvPr/>
          </p:nvSpPr>
          <p:spPr bwMode="auto">
            <a:xfrm flipH="1">
              <a:off x="399" y="1968"/>
              <a:ext cx="8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63"/>
            <p:cNvSpPr>
              <a:spLocks noChangeShapeType="1"/>
            </p:cNvSpPr>
            <p:nvPr/>
          </p:nvSpPr>
          <p:spPr bwMode="auto">
            <a:xfrm flipH="1">
              <a:off x="399" y="3168"/>
              <a:ext cx="8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64"/>
            <p:cNvSpPr>
              <a:spLocks noChangeShapeType="1"/>
            </p:cNvSpPr>
            <p:nvPr/>
          </p:nvSpPr>
          <p:spPr bwMode="auto">
            <a:xfrm>
              <a:off x="720" y="1968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 Box 65"/>
            <p:cNvSpPr txBox="1">
              <a:spLocks noChangeArrowheads="1"/>
            </p:cNvSpPr>
            <p:nvPr/>
          </p:nvSpPr>
          <p:spPr bwMode="auto">
            <a:xfrm>
              <a:off x="-38" y="2160"/>
              <a:ext cx="694" cy="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0" dirty="0">
                  <a:solidFill>
                    <a:srgbClr val="FF0000"/>
                  </a:solidFill>
                  <a:latin typeface="Tahoma" charset="0"/>
                </a:rPr>
                <a:t>Timeout</a:t>
              </a:r>
            </a:p>
            <a:p>
              <a:pPr eaLnBrk="1" hangingPunct="1"/>
              <a:endParaRPr lang="en-US" sz="2000" b="0" dirty="0">
                <a:solidFill>
                  <a:srgbClr val="FF0000"/>
                </a:solidFill>
                <a:latin typeface="Tahoma" charset="0"/>
              </a:endParaRPr>
            </a:p>
          </p:txBody>
        </p:sp>
      </p:grpSp>
      <p:sp>
        <p:nvSpPr>
          <p:cNvPr id="35" name="Line 17"/>
          <p:cNvSpPr>
            <a:spLocks noChangeShapeType="1"/>
          </p:cNvSpPr>
          <p:nvPr/>
        </p:nvSpPr>
        <p:spPr bwMode="auto">
          <a:xfrm>
            <a:off x="2057401" y="5029200"/>
            <a:ext cx="52578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 rot="488362">
            <a:off x="4761850" y="4993359"/>
            <a:ext cx="595712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dirty="0" smtClean="0">
                <a:latin typeface="Tahoma" charset="0"/>
              </a:rPr>
              <a:t>P(2)</a:t>
            </a:r>
            <a:endParaRPr lang="en-US" sz="1800" b="0" dirty="0">
              <a:latin typeface="Tahoma" charset="0"/>
            </a:endParaRPr>
          </a:p>
        </p:txBody>
      </p:sp>
      <p:sp>
        <p:nvSpPr>
          <p:cNvPr id="37" name="Line 44"/>
          <p:cNvSpPr>
            <a:spLocks noChangeShapeType="1"/>
          </p:cNvSpPr>
          <p:nvPr/>
        </p:nvSpPr>
        <p:spPr bwMode="auto">
          <a:xfrm flipH="1">
            <a:off x="1981200" y="3657600"/>
            <a:ext cx="5334000" cy="5334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Callout 1"/>
          <p:cNvSpPr/>
          <p:nvPr/>
        </p:nvSpPr>
        <p:spPr bwMode="auto">
          <a:xfrm>
            <a:off x="7620000" y="4114800"/>
            <a:ext cx="1295400" cy="612648"/>
          </a:xfrm>
          <a:prstGeom prst="wedgeEllipseCallout">
            <a:avLst>
              <a:gd name="adj1" fmla="val -66727"/>
              <a:gd name="adj2" fmla="val -19092"/>
            </a:avLst>
          </a:prstGeom>
          <a:solidFill>
            <a:srgbClr val="CC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</a:rPr>
              <a:t>duplicate!</a:t>
            </a:r>
            <a:endParaRPr kumimoji="0" lang="en-US" sz="20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 rot="21258713">
            <a:off x="5299847" y="3447548"/>
            <a:ext cx="75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ack</a:t>
            </a:r>
            <a:r>
              <a:rPr lang="en-US" dirty="0" smtClean="0"/>
              <a:t>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3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41" grpId="0" animBg="1"/>
      <p:bldP spid="1127468" grpId="0" animBg="1"/>
      <p:bldP spid="51" grpId="0"/>
      <p:bldP spid="55" grpId="0"/>
      <p:bldP spid="27" grpId="0"/>
      <p:bldP spid="29" grpId="0" animBg="1"/>
      <p:bldP spid="35" grpId="0" animBg="1"/>
      <p:bldP spid="36" grpId="0"/>
      <p:bldP spid="2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A0214BFC-8B04-674A-860E-AC83464D27FF}" type="slidenum">
              <a:rPr lang="en-US" sz="1400" smtClean="0">
                <a:latin typeface="Calibri"/>
              </a:rPr>
              <a:pPr algn="r"/>
              <a:t>49</a:t>
            </a:fld>
            <a:endParaRPr lang="en-US" sz="1400" dirty="0">
              <a:latin typeface="Calibri"/>
            </a:endParaRPr>
          </a:p>
        </p:txBody>
      </p:sp>
      <p:sp>
        <p:nvSpPr>
          <p:cNvPr id="573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Performance of rdt3.0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73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1" y="1600200"/>
            <a:ext cx="8372475" cy="990600"/>
          </a:xfrm>
        </p:spPr>
        <p:txBody>
          <a:bodyPr/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rdt3.0 works, but performance stinks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ex: 1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Gbps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link, 15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ms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prop. delay, 8000 bit packet:</a:t>
            </a:r>
          </a:p>
          <a:p>
            <a:endParaRPr lang="en-US" sz="2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7352" name="Rectangle 11"/>
          <p:cNvSpPr>
            <a:spLocks noChangeArrowheads="1"/>
          </p:cNvSpPr>
          <p:nvPr/>
        </p:nvSpPr>
        <p:spPr bwMode="auto">
          <a:xfrm>
            <a:off x="457201" y="3657600"/>
            <a:ext cx="83724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ZapfDingbats" charset="0"/>
              <a:buChar char="m"/>
            </a:pPr>
            <a:r>
              <a:rPr lang="en-US" sz="2000" dirty="0">
                <a:latin typeface="Calibri"/>
              </a:rPr>
              <a:t>U </a:t>
            </a:r>
            <a:r>
              <a:rPr lang="en-US" sz="2000" baseline="-25000" dirty="0">
                <a:latin typeface="Calibri"/>
              </a:rPr>
              <a:t>sender</a:t>
            </a:r>
            <a:r>
              <a:rPr lang="en-US" sz="2000" dirty="0">
                <a:latin typeface="Calibri"/>
              </a:rPr>
              <a:t>: </a:t>
            </a:r>
            <a:r>
              <a:rPr lang="en-US" sz="2000" dirty="0">
                <a:solidFill>
                  <a:srgbClr val="FF0000"/>
                </a:solidFill>
                <a:latin typeface="Calibri"/>
              </a:rPr>
              <a:t>utilization</a:t>
            </a:r>
            <a:r>
              <a:rPr lang="en-US" sz="2000" dirty="0">
                <a:latin typeface="Calibri"/>
              </a:rPr>
              <a:t> – fraction of time sender busy sending</a:t>
            </a:r>
          </a:p>
        </p:txBody>
      </p:sp>
      <p:sp>
        <p:nvSpPr>
          <p:cNvPr id="57353" name="Text Box 13"/>
          <p:cNvSpPr txBox="1">
            <a:spLocks noChangeArrowheads="1"/>
          </p:cNvSpPr>
          <p:nvPr/>
        </p:nvSpPr>
        <p:spPr bwMode="auto">
          <a:xfrm>
            <a:off x="3347780" y="2774950"/>
            <a:ext cx="1846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alibri"/>
              </a:rPr>
              <a:t>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57354" name="Rectangle 17"/>
          <p:cNvSpPr>
            <a:spLocks noChangeArrowheads="1"/>
          </p:cNvSpPr>
          <p:nvPr/>
        </p:nvSpPr>
        <p:spPr bwMode="auto">
          <a:xfrm>
            <a:off x="533401" y="5105400"/>
            <a:ext cx="83724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ZapfDingbats" charset="0"/>
              <a:buChar char="m"/>
            </a:pPr>
            <a:r>
              <a:rPr lang="en-US" sz="2000" dirty="0">
                <a:latin typeface="Calibri"/>
              </a:rPr>
              <a:t>1KB </a:t>
            </a:r>
            <a:r>
              <a:rPr lang="en-US" sz="2000" dirty="0" err="1">
                <a:latin typeface="Calibri"/>
              </a:rPr>
              <a:t>pkt</a:t>
            </a:r>
            <a:r>
              <a:rPr lang="en-US" sz="2000" dirty="0">
                <a:latin typeface="Calibri"/>
              </a:rPr>
              <a:t> every 30 </a:t>
            </a:r>
            <a:r>
              <a:rPr lang="en-US" sz="2000" dirty="0" err="1">
                <a:latin typeface="Calibri"/>
              </a:rPr>
              <a:t>msec</a:t>
            </a:r>
            <a:r>
              <a:rPr lang="en-US" sz="2000" dirty="0">
                <a:latin typeface="Calibri"/>
              </a:rPr>
              <a:t> -&gt; 33kB/</a:t>
            </a:r>
            <a:r>
              <a:rPr lang="en-US" sz="2000">
                <a:latin typeface="Calibri"/>
              </a:rPr>
              <a:t>sec </a:t>
            </a:r>
            <a:r>
              <a:rPr lang="en-US" sz="2000" smtClean="0">
                <a:latin typeface="Calibri"/>
              </a:rPr>
              <a:t>throughput </a:t>
            </a:r>
            <a:r>
              <a:rPr lang="en-US" sz="2000" dirty="0">
                <a:latin typeface="Calibri"/>
              </a:rPr>
              <a:t>over 1 </a:t>
            </a:r>
            <a:r>
              <a:rPr lang="en-US" sz="2000" dirty="0" err="1">
                <a:latin typeface="Calibri"/>
              </a:rPr>
              <a:t>Gbps</a:t>
            </a:r>
            <a:r>
              <a:rPr lang="en-US" sz="2000" dirty="0">
                <a:latin typeface="Calibri"/>
              </a:rPr>
              <a:t> link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ZapfDingbats" charset="0"/>
              <a:buChar char="m"/>
            </a:pPr>
            <a:r>
              <a:rPr lang="en-US" sz="2000" dirty="0">
                <a:latin typeface="Calibri"/>
              </a:rPr>
              <a:t>network protocol limits use of physical resources!</a:t>
            </a:r>
          </a:p>
        </p:txBody>
      </p:sp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1981200" y="4191000"/>
          <a:ext cx="59944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35" name="Picture" r:id="rId3" imgW="3180654" imgH="501249" progId="Word.Picture.8">
                  <p:embed/>
                </p:oleObj>
              </mc:Choice>
              <mc:Fallback>
                <p:oleObj name="Picture" r:id="rId3" imgW="3180654" imgH="50124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91000"/>
                        <a:ext cx="59944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8"/>
          <p:cNvGraphicFramePr>
            <a:graphicFrameLocks noChangeAspect="1"/>
          </p:cNvGraphicFramePr>
          <p:nvPr/>
        </p:nvGraphicFramePr>
        <p:xfrm>
          <a:off x="2149475" y="2676525"/>
          <a:ext cx="49911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36" name="Equation" r:id="rId5" imgW="2387520" imgH="419040" progId="Equation.3">
                  <p:embed/>
                </p:oleObj>
              </mc:Choice>
              <mc:Fallback>
                <p:oleObj name="Equation" r:id="rId5" imgW="23875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2676525"/>
                        <a:ext cx="49911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983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534400" cy="1173162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Why a transport layer? 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1066801" y="3810000"/>
            <a:ext cx="1703388" cy="381000"/>
          </a:xfrm>
          <a:prstGeom prst="rect">
            <a:avLst/>
          </a:prstGeom>
          <a:solidFill>
            <a:srgbClr val="FF7C8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1233489" y="3794126"/>
            <a:ext cx="1367487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Transport</a:t>
            </a:r>
          </a:p>
        </p:txBody>
      </p:sp>
      <p:sp>
        <p:nvSpPr>
          <p:cNvPr id="53253" name="Rectangle 6"/>
          <p:cNvSpPr>
            <a:spLocks noChangeArrowheads="1"/>
          </p:cNvSpPr>
          <p:nvPr/>
        </p:nvSpPr>
        <p:spPr bwMode="auto">
          <a:xfrm>
            <a:off x="1066801" y="41910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Text Box 7"/>
          <p:cNvSpPr txBox="1">
            <a:spLocks noChangeArrowheads="1"/>
          </p:cNvSpPr>
          <p:nvPr/>
        </p:nvSpPr>
        <p:spPr bwMode="auto">
          <a:xfrm>
            <a:off x="1325563" y="4175126"/>
            <a:ext cx="1197744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Network</a:t>
            </a:r>
          </a:p>
        </p:txBody>
      </p:sp>
      <p:sp>
        <p:nvSpPr>
          <p:cNvPr id="53255" name="Rectangle 8"/>
          <p:cNvSpPr>
            <a:spLocks noChangeArrowheads="1"/>
          </p:cNvSpPr>
          <p:nvPr/>
        </p:nvSpPr>
        <p:spPr bwMode="auto">
          <a:xfrm>
            <a:off x="1066801" y="45720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Text Box 9"/>
          <p:cNvSpPr txBox="1">
            <a:spLocks noChangeArrowheads="1"/>
          </p:cNvSpPr>
          <p:nvPr/>
        </p:nvSpPr>
        <p:spPr bwMode="auto">
          <a:xfrm>
            <a:off x="1331914" y="4556126"/>
            <a:ext cx="1184920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Datalink</a:t>
            </a:r>
          </a:p>
        </p:txBody>
      </p:sp>
      <p:sp>
        <p:nvSpPr>
          <p:cNvPr id="53257" name="Rectangle 10"/>
          <p:cNvSpPr>
            <a:spLocks noChangeArrowheads="1"/>
          </p:cNvSpPr>
          <p:nvPr/>
        </p:nvSpPr>
        <p:spPr bwMode="auto">
          <a:xfrm>
            <a:off x="1066801" y="49530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Text Box 11"/>
          <p:cNvSpPr txBox="1">
            <a:spLocks noChangeArrowheads="1"/>
          </p:cNvSpPr>
          <p:nvPr/>
        </p:nvSpPr>
        <p:spPr bwMode="auto">
          <a:xfrm>
            <a:off x="1311276" y="4937126"/>
            <a:ext cx="1225471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Physical</a:t>
            </a:r>
          </a:p>
        </p:txBody>
      </p:sp>
      <p:sp>
        <p:nvSpPr>
          <p:cNvPr id="53259" name="Rectangle 12"/>
          <p:cNvSpPr>
            <a:spLocks noChangeArrowheads="1"/>
          </p:cNvSpPr>
          <p:nvPr/>
        </p:nvSpPr>
        <p:spPr bwMode="auto">
          <a:xfrm>
            <a:off x="6477001" y="3822700"/>
            <a:ext cx="1703388" cy="381000"/>
          </a:xfrm>
          <a:prstGeom prst="rect">
            <a:avLst/>
          </a:prstGeom>
          <a:solidFill>
            <a:srgbClr val="FF7C8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Text Box 13"/>
          <p:cNvSpPr txBox="1">
            <a:spLocks noChangeArrowheads="1"/>
          </p:cNvSpPr>
          <p:nvPr/>
        </p:nvSpPr>
        <p:spPr bwMode="auto">
          <a:xfrm>
            <a:off x="6643689" y="3806826"/>
            <a:ext cx="1367487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Transport</a:t>
            </a:r>
          </a:p>
        </p:txBody>
      </p:sp>
      <p:sp>
        <p:nvSpPr>
          <p:cNvPr id="53261" name="Rectangle 14"/>
          <p:cNvSpPr>
            <a:spLocks noChangeArrowheads="1"/>
          </p:cNvSpPr>
          <p:nvPr/>
        </p:nvSpPr>
        <p:spPr bwMode="auto">
          <a:xfrm>
            <a:off x="6477001" y="42037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Text Box 15"/>
          <p:cNvSpPr txBox="1">
            <a:spLocks noChangeArrowheads="1"/>
          </p:cNvSpPr>
          <p:nvPr/>
        </p:nvSpPr>
        <p:spPr bwMode="auto">
          <a:xfrm>
            <a:off x="6735763" y="4187826"/>
            <a:ext cx="1197744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Network</a:t>
            </a:r>
          </a:p>
        </p:txBody>
      </p:sp>
      <p:sp>
        <p:nvSpPr>
          <p:cNvPr id="53263" name="Rectangle 16"/>
          <p:cNvSpPr>
            <a:spLocks noChangeArrowheads="1"/>
          </p:cNvSpPr>
          <p:nvPr/>
        </p:nvSpPr>
        <p:spPr bwMode="auto">
          <a:xfrm>
            <a:off x="6477001" y="45847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Text Box 17"/>
          <p:cNvSpPr txBox="1">
            <a:spLocks noChangeArrowheads="1"/>
          </p:cNvSpPr>
          <p:nvPr/>
        </p:nvSpPr>
        <p:spPr bwMode="auto">
          <a:xfrm>
            <a:off x="6742114" y="4568826"/>
            <a:ext cx="1184920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Datalink</a:t>
            </a:r>
          </a:p>
        </p:txBody>
      </p:sp>
      <p:sp>
        <p:nvSpPr>
          <p:cNvPr id="53265" name="Rectangle 18"/>
          <p:cNvSpPr>
            <a:spLocks noChangeArrowheads="1"/>
          </p:cNvSpPr>
          <p:nvPr/>
        </p:nvSpPr>
        <p:spPr bwMode="auto">
          <a:xfrm>
            <a:off x="6477001" y="49657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Text Box 19"/>
          <p:cNvSpPr txBox="1">
            <a:spLocks noChangeArrowheads="1"/>
          </p:cNvSpPr>
          <p:nvPr/>
        </p:nvSpPr>
        <p:spPr bwMode="auto">
          <a:xfrm>
            <a:off x="6721476" y="4949826"/>
            <a:ext cx="1225471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Physical</a:t>
            </a:r>
          </a:p>
        </p:txBody>
      </p:sp>
      <p:grpSp>
        <p:nvGrpSpPr>
          <p:cNvPr id="53280" name="Group 33"/>
          <p:cNvGrpSpPr>
            <a:grpSpLocks/>
          </p:cNvGrpSpPr>
          <p:nvPr/>
        </p:nvGrpSpPr>
        <p:grpSpPr bwMode="auto">
          <a:xfrm>
            <a:off x="1066800" y="3441698"/>
            <a:ext cx="7113589" cy="400050"/>
            <a:chOff x="647" y="2280"/>
            <a:chExt cx="4481" cy="252"/>
          </a:xfrm>
          <a:solidFill>
            <a:srgbClr val="CCFFFF"/>
          </a:solidFill>
        </p:grpSpPr>
        <p:sp>
          <p:nvSpPr>
            <p:cNvPr id="53285" name="Rectangle 34"/>
            <p:cNvSpPr>
              <a:spLocks noChangeArrowheads="1"/>
            </p:cNvSpPr>
            <p:nvPr/>
          </p:nvSpPr>
          <p:spPr bwMode="auto">
            <a:xfrm>
              <a:off x="647" y="2280"/>
              <a:ext cx="1073" cy="240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6" name="Text Box 35"/>
            <p:cNvSpPr txBox="1">
              <a:spLocks noChangeArrowheads="1"/>
            </p:cNvSpPr>
            <p:nvPr/>
          </p:nvSpPr>
          <p:spPr bwMode="auto">
            <a:xfrm>
              <a:off x="695" y="2280"/>
              <a:ext cx="996" cy="25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 dirty="0">
                  <a:latin typeface="Arial" charset="0"/>
                </a:rPr>
                <a:t>Application</a:t>
              </a:r>
            </a:p>
          </p:txBody>
        </p:sp>
        <p:sp>
          <p:nvSpPr>
            <p:cNvPr id="53287" name="Rectangle 36"/>
            <p:cNvSpPr>
              <a:spLocks noChangeArrowheads="1"/>
            </p:cNvSpPr>
            <p:nvPr/>
          </p:nvSpPr>
          <p:spPr bwMode="auto">
            <a:xfrm>
              <a:off x="4055" y="2280"/>
              <a:ext cx="1073" cy="240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8" name="Text Box 37"/>
            <p:cNvSpPr txBox="1">
              <a:spLocks noChangeArrowheads="1"/>
            </p:cNvSpPr>
            <p:nvPr/>
          </p:nvSpPr>
          <p:spPr bwMode="auto">
            <a:xfrm>
              <a:off x="4076" y="2280"/>
              <a:ext cx="996" cy="25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>
                  <a:latin typeface="Arial" charset="0"/>
                </a:rPr>
                <a:t>Application</a:t>
              </a:r>
            </a:p>
          </p:txBody>
        </p:sp>
      </p:grpSp>
      <p:sp>
        <p:nvSpPr>
          <p:cNvPr id="46" name="Text Box 39"/>
          <p:cNvSpPr txBox="1">
            <a:spLocks noChangeArrowheads="1"/>
          </p:cNvSpPr>
          <p:nvPr/>
        </p:nvSpPr>
        <p:spPr bwMode="auto">
          <a:xfrm>
            <a:off x="1281325" y="6172201"/>
            <a:ext cx="1157076" cy="4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660066"/>
                </a:solidFill>
                <a:latin typeface="Arial" charset="0"/>
              </a:rPr>
              <a:t>Host A</a:t>
            </a:r>
          </a:p>
        </p:txBody>
      </p:sp>
      <p:pic>
        <p:nvPicPr>
          <p:cNvPr id="4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5410200"/>
            <a:ext cx="8501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6826842" y="6170444"/>
            <a:ext cx="1174158" cy="4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660066"/>
                </a:solidFill>
                <a:latin typeface="Arial" charset="0"/>
              </a:rPr>
              <a:t>Host B</a:t>
            </a:r>
          </a:p>
        </p:txBody>
      </p:sp>
      <p:pic>
        <p:nvPicPr>
          <p:cNvPr id="4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5410200"/>
            <a:ext cx="8501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5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82350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D2465DC7-0C2C-0844-AE9F-9804A3CBCD5C}" type="slidenum">
              <a:rPr lang="en-US" sz="1400" smtClean="0">
                <a:latin typeface="Calibri"/>
              </a:rPr>
              <a:pPr algn="r"/>
              <a:t>50</a:t>
            </a:fld>
            <a:endParaRPr lang="en-US" sz="1400" dirty="0">
              <a:latin typeface="Calibri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rdt3.0: stop-and-wait operation</a:t>
            </a:r>
          </a:p>
        </p:txBody>
      </p:sp>
      <p:sp>
        <p:nvSpPr>
          <p:cNvPr id="58374" name="Line 3"/>
          <p:cNvSpPr>
            <a:spLocks noChangeShapeType="1"/>
          </p:cNvSpPr>
          <p:nvPr/>
        </p:nvSpPr>
        <p:spPr bwMode="auto">
          <a:xfrm>
            <a:off x="3557589" y="2001839"/>
            <a:ext cx="2227263" cy="922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33363" y="1797050"/>
            <a:ext cx="3232151" cy="3524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dirty="0">
                <a:latin typeface="Calibri"/>
              </a:rPr>
              <a:t>first packet bit transmitted, t = 0</a:t>
            </a:r>
          </a:p>
        </p:txBody>
      </p:sp>
      <p:sp>
        <p:nvSpPr>
          <p:cNvPr id="58376" name="Line 5"/>
          <p:cNvSpPr>
            <a:spLocks noChangeShapeType="1"/>
          </p:cNvSpPr>
          <p:nvPr/>
        </p:nvSpPr>
        <p:spPr bwMode="auto">
          <a:xfrm>
            <a:off x="3546476" y="1782763"/>
            <a:ext cx="23813" cy="2913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77" name="Line 6"/>
          <p:cNvSpPr>
            <a:spLocks noChangeShapeType="1"/>
          </p:cNvSpPr>
          <p:nvPr/>
        </p:nvSpPr>
        <p:spPr bwMode="auto">
          <a:xfrm>
            <a:off x="5773740" y="1795464"/>
            <a:ext cx="22225" cy="2890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3017840" y="1446214"/>
            <a:ext cx="885825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dirty="0">
                <a:latin typeface="Calibri"/>
              </a:rPr>
              <a:t>sender</a:t>
            </a:r>
            <a:endParaRPr lang="en-US" dirty="0">
              <a:latin typeface="Times New Roman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5195889" y="1446214"/>
            <a:ext cx="946151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dirty="0">
                <a:latin typeface="Calibri"/>
              </a:rPr>
              <a:t>receiver</a:t>
            </a:r>
            <a:endParaRPr lang="en-US" dirty="0">
              <a:latin typeface="Times New Roman" charset="0"/>
            </a:endParaRPr>
          </a:p>
        </p:txBody>
      </p:sp>
      <p:sp>
        <p:nvSpPr>
          <p:cNvPr id="58380" name="Line 9"/>
          <p:cNvSpPr>
            <a:spLocks noChangeShapeType="1"/>
          </p:cNvSpPr>
          <p:nvPr/>
        </p:nvSpPr>
        <p:spPr bwMode="auto">
          <a:xfrm>
            <a:off x="3570289" y="1997076"/>
            <a:ext cx="2190751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81" name="Line 10"/>
          <p:cNvSpPr>
            <a:spLocks noChangeShapeType="1"/>
          </p:cNvSpPr>
          <p:nvPr/>
        </p:nvSpPr>
        <p:spPr bwMode="auto">
          <a:xfrm>
            <a:off x="3575049" y="4108450"/>
            <a:ext cx="2192339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82" name="Line 11"/>
          <p:cNvSpPr>
            <a:spLocks noChangeShapeType="1"/>
          </p:cNvSpPr>
          <p:nvPr/>
        </p:nvSpPr>
        <p:spPr bwMode="auto">
          <a:xfrm flipV="1">
            <a:off x="3575049" y="3165475"/>
            <a:ext cx="2209800" cy="922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83" name="Freeform 12"/>
          <p:cNvSpPr>
            <a:spLocks/>
          </p:cNvSpPr>
          <p:nvPr/>
        </p:nvSpPr>
        <p:spPr bwMode="auto">
          <a:xfrm>
            <a:off x="3552826" y="1995489"/>
            <a:ext cx="2232025" cy="1155700"/>
          </a:xfrm>
          <a:custGeom>
            <a:avLst/>
            <a:gdLst>
              <a:gd name="T0" fmla="*/ 0 w 2902"/>
              <a:gd name="T1" fmla="*/ 0 h 1185"/>
              <a:gd name="T2" fmla="*/ 1712583866 w 2902"/>
              <a:gd name="T3" fmla="*/ 891236829 h 1185"/>
              <a:gd name="T4" fmla="*/ 1716724880 w 2902"/>
              <a:gd name="T5" fmla="*/ 1127124464 h 1185"/>
              <a:gd name="T6" fmla="*/ 0 w 2902"/>
              <a:gd name="T7" fmla="*/ 234936743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58384" name="Line 13"/>
          <p:cNvSpPr>
            <a:spLocks noChangeShapeType="1"/>
          </p:cNvSpPr>
          <p:nvPr/>
        </p:nvSpPr>
        <p:spPr bwMode="auto">
          <a:xfrm flipH="1">
            <a:off x="3408363" y="1995488"/>
            <a:ext cx="1317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85" name="Line 14"/>
          <p:cNvSpPr>
            <a:spLocks noChangeShapeType="1"/>
          </p:cNvSpPr>
          <p:nvPr/>
        </p:nvSpPr>
        <p:spPr bwMode="auto">
          <a:xfrm flipH="1">
            <a:off x="3408363" y="2236788"/>
            <a:ext cx="1317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86" name="Line 15"/>
          <p:cNvSpPr>
            <a:spLocks noChangeShapeType="1"/>
          </p:cNvSpPr>
          <p:nvPr/>
        </p:nvSpPr>
        <p:spPr bwMode="auto">
          <a:xfrm flipH="1">
            <a:off x="3419475" y="4095750"/>
            <a:ext cx="13335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87" name="Text Box 16"/>
          <p:cNvSpPr txBox="1">
            <a:spLocks noChangeArrowheads="1"/>
          </p:cNvSpPr>
          <p:nvPr/>
        </p:nvSpPr>
        <p:spPr bwMode="auto">
          <a:xfrm>
            <a:off x="2755900" y="2968626"/>
            <a:ext cx="847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dirty="0">
                <a:solidFill>
                  <a:srgbClr val="FF0000"/>
                </a:solidFill>
                <a:latin typeface="Calibri"/>
              </a:rPr>
              <a:t>RTT</a:t>
            </a:r>
            <a:r>
              <a:rPr lang="en-US" sz="1000" dirty="0">
                <a:latin typeface="Calibri"/>
              </a:rPr>
              <a:t>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58388" name="Line 17"/>
          <p:cNvSpPr>
            <a:spLocks noChangeShapeType="1"/>
          </p:cNvSpPr>
          <p:nvPr/>
        </p:nvSpPr>
        <p:spPr bwMode="auto">
          <a:xfrm>
            <a:off x="3443288" y="3276601"/>
            <a:ext cx="11112" cy="81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89" name="Line 18"/>
          <p:cNvSpPr>
            <a:spLocks noChangeShapeType="1"/>
          </p:cNvSpPr>
          <p:nvPr/>
        </p:nvSpPr>
        <p:spPr bwMode="auto">
          <a:xfrm flipV="1">
            <a:off x="3448051" y="2259013"/>
            <a:ext cx="3175" cy="768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90" name="Text Box 19"/>
          <p:cNvSpPr txBox="1">
            <a:spLocks noChangeArrowheads="1"/>
          </p:cNvSpPr>
          <p:nvPr/>
        </p:nvSpPr>
        <p:spPr bwMode="auto">
          <a:xfrm>
            <a:off x="1" y="2074864"/>
            <a:ext cx="346551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dirty="0">
                <a:latin typeface="Calibri"/>
              </a:rPr>
              <a:t>last packet bit transmitted, 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t = L / R</a:t>
            </a:r>
            <a:endParaRPr lang="en-US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8391" name="Line 20"/>
          <p:cNvSpPr>
            <a:spLocks noChangeShapeType="1"/>
          </p:cNvSpPr>
          <p:nvPr/>
        </p:nvSpPr>
        <p:spPr bwMode="auto">
          <a:xfrm flipH="1">
            <a:off x="5761038" y="2909888"/>
            <a:ext cx="13335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92" name="Text Box 21"/>
          <p:cNvSpPr txBox="1">
            <a:spLocks noChangeArrowheads="1"/>
          </p:cNvSpPr>
          <p:nvPr/>
        </p:nvSpPr>
        <p:spPr bwMode="auto">
          <a:xfrm>
            <a:off x="5842001" y="2733676"/>
            <a:ext cx="2425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>
                <a:latin typeface="Calibri"/>
              </a:rPr>
              <a:t>first packet bit arrives</a:t>
            </a:r>
            <a:endParaRPr lang="en-US" dirty="0">
              <a:latin typeface="Times New Roman" charset="0"/>
            </a:endParaRPr>
          </a:p>
        </p:txBody>
      </p:sp>
      <p:sp>
        <p:nvSpPr>
          <p:cNvPr id="58393" name="Line 22"/>
          <p:cNvSpPr>
            <a:spLocks noChangeShapeType="1"/>
          </p:cNvSpPr>
          <p:nvPr/>
        </p:nvSpPr>
        <p:spPr bwMode="auto">
          <a:xfrm>
            <a:off x="5784851" y="3159125"/>
            <a:ext cx="127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94" name="Text Box 23"/>
          <p:cNvSpPr txBox="1">
            <a:spLocks noChangeArrowheads="1"/>
          </p:cNvSpPr>
          <p:nvPr/>
        </p:nvSpPr>
        <p:spPr bwMode="auto">
          <a:xfrm>
            <a:off x="5848351" y="2986089"/>
            <a:ext cx="3114675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dirty="0">
                <a:latin typeface="Calibri"/>
              </a:rPr>
              <a:t>last packet bit arrives, send ACK</a:t>
            </a:r>
            <a:endParaRPr lang="en-US" dirty="0">
              <a:latin typeface="Times New Roman" charset="0"/>
            </a:endParaRPr>
          </a:p>
        </p:txBody>
      </p:sp>
      <p:sp>
        <p:nvSpPr>
          <p:cNvPr id="58395" name="Text Box 24"/>
          <p:cNvSpPr txBox="1">
            <a:spLocks noChangeArrowheads="1"/>
          </p:cNvSpPr>
          <p:nvPr/>
        </p:nvSpPr>
        <p:spPr bwMode="auto">
          <a:xfrm>
            <a:off x="825500" y="3768726"/>
            <a:ext cx="2686051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r>
              <a:rPr lang="en-US" dirty="0">
                <a:latin typeface="Calibri"/>
              </a:rPr>
              <a:t>ACK arrives, send next </a:t>
            </a:r>
          </a:p>
          <a:p>
            <a:pPr algn="r"/>
            <a:r>
              <a:rPr lang="en-US" dirty="0">
                <a:latin typeface="Calibri"/>
              </a:rPr>
              <a:t>packet, 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t = RTT + L / R</a:t>
            </a:r>
            <a:endParaRPr lang="en-US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8396" name="Freeform 25"/>
          <p:cNvSpPr>
            <a:spLocks/>
          </p:cNvSpPr>
          <p:nvPr/>
        </p:nvSpPr>
        <p:spPr bwMode="auto">
          <a:xfrm>
            <a:off x="3570289" y="4103689"/>
            <a:ext cx="1419225" cy="577850"/>
          </a:xfrm>
          <a:custGeom>
            <a:avLst/>
            <a:gdLst>
              <a:gd name="T0" fmla="*/ 0 w 1845"/>
              <a:gd name="T1" fmla="*/ 0 h 592"/>
              <a:gd name="T2" fmla="*/ 1091707101 w 1845"/>
              <a:gd name="T3" fmla="*/ 564038214 h 592"/>
              <a:gd name="T4" fmla="*/ 647923520 w 1845"/>
              <a:gd name="T5" fmla="*/ 564038214 h 592"/>
              <a:gd name="T6" fmla="*/ 0 w 1845"/>
              <a:gd name="T7" fmla="*/ 235333317 h 592"/>
              <a:gd name="T8" fmla="*/ 0 w 1845"/>
              <a:gd name="T9" fmla="*/ 0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5"/>
              <a:gd name="T16" fmla="*/ 0 h 592"/>
              <a:gd name="T17" fmla="*/ 1845 w 1845"/>
              <a:gd name="T18" fmla="*/ 592 h 5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5" h="592">
                <a:moveTo>
                  <a:pt x="0" y="0"/>
                </a:moveTo>
                <a:lnTo>
                  <a:pt x="1845" y="592"/>
                </a:lnTo>
                <a:lnTo>
                  <a:pt x="1095" y="592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grpSp>
        <p:nvGrpSpPr>
          <p:cNvPr id="58397" name="Group 26"/>
          <p:cNvGrpSpPr>
            <a:grpSpLocks/>
          </p:cNvGrpSpPr>
          <p:nvPr/>
        </p:nvGrpSpPr>
        <p:grpSpPr bwMode="auto">
          <a:xfrm>
            <a:off x="3563939" y="4095750"/>
            <a:ext cx="1281112" cy="534988"/>
            <a:chOff x="12315" y="13225"/>
            <a:chExt cx="2775" cy="913"/>
          </a:xfrm>
        </p:grpSpPr>
        <p:sp>
          <p:nvSpPr>
            <p:cNvPr id="58400" name="Line 27"/>
            <p:cNvSpPr>
              <a:spLocks noChangeShapeType="1"/>
            </p:cNvSpPr>
            <p:nvPr/>
          </p:nvSpPr>
          <p:spPr bwMode="auto">
            <a:xfrm>
              <a:off x="12315" y="13225"/>
              <a:ext cx="1587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58401" name="Line 28"/>
            <p:cNvSpPr>
              <a:spLocks noChangeShapeType="1"/>
            </p:cNvSpPr>
            <p:nvPr/>
          </p:nvSpPr>
          <p:spPr bwMode="auto">
            <a:xfrm>
              <a:off x="13915" y="13737"/>
              <a:ext cx="1175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58398" name="Line 29"/>
          <p:cNvSpPr>
            <a:spLocks noChangeShapeType="1"/>
          </p:cNvSpPr>
          <p:nvPr/>
        </p:nvSpPr>
        <p:spPr bwMode="auto">
          <a:xfrm>
            <a:off x="3563939" y="4337051"/>
            <a:ext cx="317500" cy="12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8399" name="Line 30"/>
          <p:cNvSpPr>
            <a:spLocks noChangeShapeType="1"/>
          </p:cNvSpPr>
          <p:nvPr/>
        </p:nvSpPr>
        <p:spPr bwMode="auto">
          <a:xfrm>
            <a:off x="3887789" y="4460875"/>
            <a:ext cx="541337" cy="2349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graphicFrame>
        <p:nvGraphicFramePr>
          <p:cNvPr id="33" name="Object 31"/>
          <p:cNvGraphicFramePr>
            <a:graphicFrameLocks noChangeAspect="1"/>
          </p:cNvGraphicFramePr>
          <p:nvPr/>
        </p:nvGraphicFramePr>
        <p:xfrm>
          <a:off x="1711325" y="5065713"/>
          <a:ext cx="59944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7" name="Picture" r:id="rId4" imgW="3180654" imgH="501249" progId="Word.Picture.8">
                  <p:embed/>
                </p:oleObj>
              </mc:Choice>
              <mc:Fallback>
                <p:oleObj name="Picture" r:id="rId4" imgW="3180654" imgH="50124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325" y="5065713"/>
                        <a:ext cx="59944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6712895" y="1538376"/>
            <a:ext cx="1422473" cy="698412"/>
          </a:xfrm>
          <a:prstGeom prst="rect">
            <a:avLst/>
          </a:prstGeom>
          <a:solidFill>
            <a:srgbClr val="E6ECFE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 dirty="0">
                <a:latin typeface="+mn-lt"/>
              </a:rPr>
              <a:t>Inefficient if</a:t>
            </a:r>
          </a:p>
          <a:p>
            <a:pPr eaLnBrk="1" hangingPunct="1"/>
            <a:r>
              <a:rPr lang="en-US" sz="2000" dirty="0" smtClean="0">
                <a:latin typeface="+mn-lt"/>
              </a:rPr>
              <a:t>t</a:t>
            </a:r>
            <a:r>
              <a:rPr lang="en-US" sz="2000" b="0" dirty="0" smtClean="0">
                <a:latin typeface="+mn-lt"/>
              </a:rPr>
              <a:t> </a:t>
            </a:r>
            <a:r>
              <a:rPr lang="en-US" sz="2000" b="0" dirty="0">
                <a:latin typeface="+mn-lt"/>
              </a:rPr>
              <a:t>&lt;&lt; RTT</a:t>
            </a:r>
          </a:p>
        </p:txBody>
      </p:sp>
    </p:spTree>
    <p:extLst>
      <p:ext uri="{BB962C8B-B14F-4D97-AF65-F5344CB8AC3E}">
        <p14:creationId xmlns:p14="http://schemas.microsoft.com/office/powerpoint/2010/main" val="3253511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6B5A8912-2F85-BF48-A0A1-D71C2CA5BC55}" type="slidenum">
              <a:rPr lang="en-US" sz="1400" smtClean="0">
                <a:latin typeface="Calibri"/>
              </a:rPr>
              <a:pPr algn="r"/>
              <a:t>51</a:t>
            </a:fld>
            <a:endParaRPr lang="en-US" sz="1400" dirty="0">
              <a:latin typeface="Calibri"/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Pipelined (Packet-Window) protocols</a:t>
            </a:r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7" y="1304925"/>
            <a:ext cx="7591425" cy="4648200"/>
          </a:xfrm>
        </p:spPr>
        <p:txBody>
          <a:bodyPr/>
          <a:lstStyle/>
          <a:p>
            <a:pPr>
              <a:buFont typeface="ZapfDingbats" charset="0"/>
              <a:buNone/>
            </a:pPr>
            <a:r>
              <a:rPr lang="en-US" sz="2400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Pipelining: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sender allows multiple, 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in-flight</a:t>
            </a:r>
            <a:r>
              <a:rPr lang="ja-JP" altLang="en-US" sz="2400" dirty="0">
                <a:ea typeface="ＭＳ Ｐゴシック" charset="0"/>
                <a:cs typeface="ＭＳ Ｐゴシック" charset="0"/>
              </a:rPr>
              <a:t>”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, yet-to-be-acknowledged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pkts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</a:rPr>
              <a:t>range of sequence numbers must be increased</a:t>
            </a:r>
          </a:p>
          <a:p>
            <a:pPr lvl="1"/>
            <a:r>
              <a:rPr lang="en-US" sz="2000" dirty="0">
                <a:ea typeface="ＭＳ Ｐゴシック" charset="0"/>
              </a:rPr>
              <a:t>buffering at sender and/or receiver</a:t>
            </a:r>
          </a:p>
        </p:txBody>
      </p:sp>
      <p:pic>
        <p:nvPicPr>
          <p:cNvPr id="60423" name="Picture 5" descr="rdt_pipelined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2890839"/>
            <a:ext cx="6105525" cy="237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38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Sliding Packet Window</a:t>
            </a:r>
            <a:endParaRPr lang="en-US" dirty="0"/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153400" cy="46815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0000FF"/>
                </a:solidFill>
              </a:rPr>
              <a:t>window</a:t>
            </a:r>
            <a:r>
              <a:rPr lang="en-US" sz="2400" dirty="0"/>
              <a:t>  = set of adjacent sequence </a:t>
            </a:r>
            <a:r>
              <a:rPr lang="en-US" sz="2400" dirty="0" smtClean="0"/>
              <a:t>numbers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The </a:t>
            </a:r>
            <a:r>
              <a:rPr lang="en-US" sz="2000" dirty="0"/>
              <a:t>size of the set is the </a:t>
            </a:r>
            <a:r>
              <a:rPr lang="en-US" sz="2000" dirty="0">
                <a:solidFill>
                  <a:srgbClr val="0000FF"/>
                </a:solidFill>
              </a:rPr>
              <a:t>window </a:t>
            </a:r>
            <a:r>
              <a:rPr lang="en-US" sz="2000" dirty="0" smtClean="0">
                <a:solidFill>
                  <a:srgbClr val="0000FF"/>
                </a:solidFill>
              </a:rPr>
              <a:t>size</a:t>
            </a:r>
            <a:r>
              <a:rPr lang="en-US" sz="2000" i="1" dirty="0" smtClean="0"/>
              <a:t>; </a:t>
            </a:r>
            <a:r>
              <a:rPr lang="en-US" sz="2000" dirty="0" smtClean="0"/>
              <a:t>assume </a:t>
            </a:r>
            <a:r>
              <a:rPr lang="en-US" sz="2000" dirty="0"/>
              <a:t>window size is </a:t>
            </a:r>
            <a:r>
              <a:rPr lang="en-US" sz="2000" i="1" dirty="0" smtClean="0">
                <a:solidFill>
                  <a:srgbClr val="0000FF"/>
                </a:solidFill>
              </a:rPr>
              <a:t>n</a:t>
            </a:r>
            <a:endParaRPr lang="en-US" i="1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General idea: send up to </a:t>
            </a:r>
            <a:r>
              <a:rPr lang="en-US" sz="2400" i="1" dirty="0"/>
              <a:t>n</a:t>
            </a:r>
            <a:r>
              <a:rPr lang="en-US" sz="2400" dirty="0" smtClean="0"/>
              <a:t> packets at a time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Sender </a:t>
            </a:r>
            <a:r>
              <a:rPr lang="en-US" sz="2000" dirty="0"/>
              <a:t>can send packets in its </a:t>
            </a:r>
            <a:r>
              <a:rPr lang="en-US" sz="2000" dirty="0" smtClean="0"/>
              <a:t>window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Receiver </a:t>
            </a:r>
            <a:r>
              <a:rPr lang="en-US" sz="2000" dirty="0"/>
              <a:t>can accept packets in its </a:t>
            </a:r>
            <a:r>
              <a:rPr lang="en-US" sz="2000" dirty="0" smtClean="0"/>
              <a:t>window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Window of acceptable packets “slides” on successful reception/acknowledgement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52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050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4355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Sliding Packet Window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4"/>
            <a:ext cx="8229600" cy="94773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Let </a:t>
            </a:r>
            <a:r>
              <a:rPr lang="en-US" sz="2000" dirty="0"/>
              <a:t>A be the </a:t>
            </a:r>
            <a:r>
              <a:rPr lang="en-US" sz="2000" dirty="0">
                <a:solidFill>
                  <a:srgbClr val="0000FF"/>
                </a:solidFill>
              </a:rPr>
              <a:t>last </a:t>
            </a:r>
            <a:r>
              <a:rPr lang="en-US" sz="2000" dirty="0" err="1" smtClean="0">
                <a:solidFill>
                  <a:srgbClr val="0000FF"/>
                </a:solidFill>
              </a:rPr>
              <a:t>ack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</a:rPr>
              <a:t>’</a:t>
            </a:r>
            <a:r>
              <a:rPr lang="en-US" sz="2000" dirty="0" err="1" smtClean="0">
                <a:solidFill>
                  <a:srgbClr val="0000FF"/>
                </a:solidFill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packet of sender without gap</a:t>
            </a:r>
            <a:r>
              <a:rPr lang="en-US" sz="2000" dirty="0" smtClean="0"/>
              <a:t>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then </a:t>
            </a:r>
            <a:r>
              <a:rPr lang="en-US" sz="2000" dirty="0"/>
              <a:t>window of sender = {A+1, A+2, …, </a:t>
            </a:r>
            <a:r>
              <a:rPr lang="en-US" sz="2000" dirty="0" err="1"/>
              <a:t>A+n</a:t>
            </a:r>
            <a:r>
              <a:rPr lang="en-US" sz="2000" dirty="0"/>
              <a:t>}</a:t>
            </a:r>
            <a:br>
              <a:rPr lang="en-US" sz="2000" dirty="0"/>
            </a:b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/>
              <a:t>Let B be the </a:t>
            </a:r>
            <a:r>
              <a:rPr lang="en-US" sz="2000" dirty="0">
                <a:solidFill>
                  <a:srgbClr val="0000FF"/>
                </a:solidFill>
              </a:rPr>
              <a:t>last received packet without gap</a:t>
            </a:r>
            <a:r>
              <a:rPr lang="en-US" sz="2000" dirty="0"/>
              <a:t> by receiver</a:t>
            </a:r>
            <a:r>
              <a:rPr lang="en-US" sz="2000" dirty="0" smtClean="0"/>
              <a:t>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then </a:t>
            </a:r>
            <a:r>
              <a:rPr lang="en-US" sz="2000" dirty="0"/>
              <a:t>window of receiver = {B+1,…, </a:t>
            </a:r>
            <a:r>
              <a:rPr lang="en-US" sz="2000" dirty="0" err="1"/>
              <a:t>B+n</a:t>
            </a:r>
            <a:r>
              <a:rPr lang="en-US" sz="2000" dirty="0"/>
              <a:t>}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9144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1430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3716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16002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8288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0574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286000" y="6172200"/>
            <a:ext cx="152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514600" y="6172200"/>
            <a:ext cx="152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432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9718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200400" y="6172200"/>
            <a:ext cx="152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429000" y="6172200"/>
            <a:ext cx="152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36576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886200" y="6172200"/>
            <a:ext cx="152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114800" y="6172200"/>
            <a:ext cx="152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343400" y="6172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572000" y="6172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800600" y="6172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1" name="Left Brace 50"/>
          <p:cNvSpPr/>
          <p:nvPr/>
        </p:nvSpPr>
        <p:spPr bwMode="auto">
          <a:xfrm rot="5400000">
            <a:off x="3086100" y="4838700"/>
            <a:ext cx="381000" cy="1981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24202" y="525780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47421" y="54672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2116713" y="5867400"/>
            <a:ext cx="16889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6437335" y="52578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613457" y="5238690"/>
            <a:ext cx="201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Received and </a:t>
            </a:r>
            <a:r>
              <a:rPr lang="en-US" sz="1800" b="0" dirty="0" err="1" smtClean="0">
                <a:latin typeface="+mn-lt"/>
              </a:rPr>
              <a:t>ACK’d</a:t>
            </a:r>
            <a:endParaRPr lang="en-US" sz="1800" b="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431647" y="5715000"/>
            <a:ext cx="152400" cy="381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629402" y="5602070"/>
            <a:ext cx="1967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smtClean="0">
                <a:latin typeface="+mn-lt"/>
              </a:rPr>
              <a:t>Acceptable but</a:t>
            </a:r>
            <a:r>
              <a:rPr lang="en-US" sz="1800" b="0" dirty="0">
                <a:latin typeface="+mn-lt"/>
              </a:rPr>
              <a:t> </a:t>
            </a:r>
            <a:r>
              <a:rPr lang="en-US" sz="1800" b="0" dirty="0" smtClean="0">
                <a:latin typeface="+mn-lt"/>
              </a:rPr>
              <a:t>not</a:t>
            </a:r>
            <a:br>
              <a:rPr lang="en-US" sz="1800" b="0" dirty="0" smtClean="0">
                <a:latin typeface="+mn-lt"/>
              </a:rPr>
            </a:br>
            <a:r>
              <a:rPr lang="en-US" sz="1800" b="0" dirty="0" smtClean="0">
                <a:latin typeface="+mn-lt"/>
              </a:rPr>
              <a:t>yet received</a:t>
            </a:r>
            <a:endParaRPr lang="en-US" sz="1800" b="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444471" y="62484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76472" y="6260068"/>
            <a:ext cx="199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Cannot be received</a:t>
            </a:r>
            <a:endParaRPr lang="en-US" sz="1800" b="0" dirty="0">
              <a:latin typeface="+mn-lt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83795" y="2495489"/>
            <a:ext cx="7795286" cy="1653064"/>
            <a:chOff x="783795" y="2495490"/>
            <a:chExt cx="7795286" cy="1653064"/>
          </a:xfrm>
        </p:grpSpPr>
        <p:sp>
          <p:nvSpPr>
            <p:cNvPr id="2" name="Rectangle 1"/>
            <p:cNvSpPr/>
            <p:nvPr/>
          </p:nvSpPr>
          <p:spPr bwMode="auto">
            <a:xfrm>
              <a:off x="914400" y="3429000"/>
              <a:ext cx="152400" cy="381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143000" y="3429000"/>
              <a:ext cx="152400" cy="381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371600" y="3429000"/>
              <a:ext cx="152400" cy="381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600200" y="3429000"/>
              <a:ext cx="152400" cy="381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828800" y="3429000"/>
              <a:ext cx="152400" cy="3810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057400" y="3429000"/>
              <a:ext cx="152400" cy="3810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286000" y="3429000"/>
              <a:ext cx="152400" cy="381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514600" y="3429000"/>
              <a:ext cx="152400" cy="381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43200" y="3429000"/>
              <a:ext cx="152400" cy="3810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971800" y="3429000"/>
              <a:ext cx="152400" cy="3810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200400" y="3429000"/>
              <a:ext cx="152400" cy="381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429000" y="3429000"/>
              <a:ext cx="152400" cy="3810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657600" y="3429000"/>
              <a:ext cx="152400" cy="3810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86200" y="3429000"/>
              <a:ext cx="1524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114800" y="3429000"/>
              <a:ext cx="1524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4343400" y="3429000"/>
              <a:ext cx="1524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72000" y="3429000"/>
              <a:ext cx="1524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800600" y="3429000"/>
              <a:ext cx="1524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3" name="Left Brace 2"/>
            <p:cNvSpPr/>
            <p:nvPr/>
          </p:nvSpPr>
          <p:spPr bwMode="auto">
            <a:xfrm rot="5400000">
              <a:off x="2628900" y="2095500"/>
              <a:ext cx="381000" cy="1981200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667000" y="2495490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437335" y="2590800"/>
              <a:ext cx="152400" cy="381000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90222" y="2724090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5" idx="2"/>
              <a:endCxn id="8" idx="0"/>
            </p:cNvCxnSpPr>
            <p:nvPr/>
          </p:nvCxnSpPr>
          <p:spPr bwMode="auto">
            <a:xfrm>
              <a:off x="1649337" y="3093422"/>
              <a:ext cx="27063" cy="335578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629400" y="2571690"/>
              <a:ext cx="14894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>
                  <a:latin typeface="+mn-lt"/>
                </a:rPr>
                <a:t>Already </a:t>
              </a:r>
              <a:r>
                <a:rPr lang="en-US" sz="1800" b="0" dirty="0" err="1" smtClean="0">
                  <a:latin typeface="+mn-lt"/>
                </a:rPr>
                <a:t>ACK’d</a:t>
              </a:r>
              <a:endParaRPr lang="en-US" sz="1800" b="0" dirty="0">
                <a:latin typeface="+mn-lt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437335" y="3067110"/>
              <a:ext cx="152400" cy="3810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42884" y="3048000"/>
              <a:ext cx="1936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>
                  <a:latin typeface="+mn-lt"/>
                </a:rPr>
                <a:t>Sent but not </a:t>
              </a:r>
              <a:r>
                <a:rPr lang="en-US" sz="1800" b="0" dirty="0" err="1" smtClean="0">
                  <a:latin typeface="+mn-lt"/>
                </a:rPr>
                <a:t>ACK’d</a:t>
              </a:r>
              <a:endParaRPr lang="en-US" sz="1800" b="0" dirty="0">
                <a:latin typeface="+mn-lt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453911" y="3581400"/>
              <a:ext cx="152400" cy="381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641105" y="3593068"/>
              <a:ext cx="16020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 smtClean="0">
                  <a:latin typeface="+mn-lt"/>
                </a:rPr>
                <a:t>Cannot be sent</a:t>
              </a:r>
              <a:endParaRPr lang="en-US" sz="1800" b="0" dirty="0"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83795" y="3810000"/>
              <a:ext cx="26452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0" i="1" dirty="0" smtClean="0">
                  <a:solidFill>
                    <a:srgbClr val="000090"/>
                  </a:solidFill>
                  <a:latin typeface="+mn-lt"/>
                </a:rPr>
                <a:t>sequence number </a:t>
              </a:r>
              <a:r>
                <a:rPr lang="en-US" sz="1600" b="0" i="1" dirty="0" smtClean="0">
                  <a:solidFill>
                    <a:srgbClr val="000090"/>
                  </a:solidFill>
                  <a:latin typeface="+mn-lt"/>
                  <a:sym typeface="Wingdings"/>
                </a:rPr>
                <a:t></a:t>
              </a:r>
              <a:endParaRPr lang="en-US" sz="1600" b="0" i="1" dirty="0">
                <a:solidFill>
                  <a:srgbClr val="000090"/>
                </a:solidFill>
                <a:latin typeface="+mn-lt"/>
              </a:endParaRPr>
            </a:p>
          </p:txBody>
        </p:sp>
      </p:grpSp>
      <p:sp>
        <p:nvSpPr>
          <p:cNvPr id="6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53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3328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5" grpId="0" animBg="1"/>
      <p:bldP spid="56" grpId="0"/>
      <p:bldP spid="59" grpId="0" animBg="1"/>
      <p:bldP spid="60" grpId="0"/>
      <p:bldP spid="61" grpId="0" animBg="1"/>
      <p:bldP spid="6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1173162"/>
          </a:xfrm>
        </p:spPr>
        <p:txBody>
          <a:bodyPr/>
          <a:lstStyle/>
          <a:p>
            <a:r>
              <a:rPr lang="en-US" sz="3600" dirty="0" smtClean="0"/>
              <a:t>Acknowledgements w/ Sliding Window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common options</a:t>
            </a:r>
          </a:p>
          <a:p>
            <a:pPr lvl="1"/>
            <a:r>
              <a:rPr lang="en-US" dirty="0" smtClean="0"/>
              <a:t>cumulative ACKs: ACK </a:t>
            </a:r>
            <a:r>
              <a:rPr lang="en-US" dirty="0"/>
              <a:t>carries next </a:t>
            </a:r>
            <a:r>
              <a:rPr lang="en-US" dirty="0" smtClean="0"/>
              <a:t>in</a:t>
            </a:r>
            <a:r>
              <a:rPr lang="en-US" dirty="0"/>
              <a:t>-order sequence </a:t>
            </a:r>
            <a:r>
              <a:rPr lang="en-US" dirty="0" smtClean="0"/>
              <a:t>number that the receiver expects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54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181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82000" cy="1173162"/>
          </a:xfrm>
        </p:spPr>
        <p:txBody>
          <a:bodyPr/>
          <a:lstStyle/>
          <a:p>
            <a:r>
              <a:rPr lang="en-US" dirty="0" smtClean="0"/>
              <a:t>Cumulative Acknowledgements (1)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9264"/>
            <a:ext cx="8229600" cy="5667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At receiver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858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144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30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716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002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288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0574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5146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7432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9718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2004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290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576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862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114800" y="321951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343400" y="321951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72000" y="321951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3" name="Left Brace 22"/>
          <p:cNvSpPr/>
          <p:nvPr/>
        </p:nvSpPr>
        <p:spPr bwMode="auto">
          <a:xfrm rot="5400000">
            <a:off x="2857500" y="1886010"/>
            <a:ext cx="381000" cy="1981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2" y="230511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718821" y="2514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888113" y="2914710"/>
            <a:ext cx="16889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6208735" y="23051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84857" y="2286000"/>
            <a:ext cx="201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Received and </a:t>
            </a:r>
            <a:r>
              <a:rPr lang="en-US" sz="1800" b="0" dirty="0" err="1" smtClean="0">
                <a:latin typeface="+mn-lt"/>
              </a:rPr>
              <a:t>ACK’d</a:t>
            </a:r>
            <a:endParaRPr lang="en-US" sz="1800" b="0" dirty="0"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203047" y="2762310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0802" y="2649380"/>
            <a:ext cx="1967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smtClean="0">
                <a:latin typeface="+mn-lt"/>
              </a:rPr>
              <a:t>Acceptable but</a:t>
            </a:r>
            <a:r>
              <a:rPr lang="en-US" sz="1800" b="0" dirty="0">
                <a:latin typeface="+mn-lt"/>
              </a:rPr>
              <a:t> </a:t>
            </a:r>
            <a:r>
              <a:rPr lang="en-US" sz="1800" b="0" dirty="0" smtClean="0">
                <a:latin typeface="+mn-lt"/>
              </a:rPr>
              <a:t>not</a:t>
            </a:r>
            <a:br>
              <a:rPr lang="en-US" sz="1800" b="0" dirty="0" smtClean="0">
                <a:latin typeface="+mn-lt"/>
              </a:rPr>
            </a:br>
            <a:r>
              <a:rPr lang="en-US" sz="1800" b="0" dirty="0" smtClean="0">
                <a:latin typeface="+mn-lt"/>
              </a:rPr>
              <a:t>yet received</a:t>
            </a:r>
            <a:endParaRPr lang="en-US" sz="1800" b="0" dirty="0"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215871" y="329571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47872" y="3307378"/>
            <a:ext cx="199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Cannot be received</a:t>
            </a:r>
            <a:endParaRPr lang="en-US" sz="1800" b="0" dirty="0">
              <a:latin typeface="+mn-lt"/>
            </a:endParaRPr>
          </a:p>
        </p:txBody>
      </p:sp>
      <p:sp>
        <p:nvSpPr>
          <p:cNvPr id="33" name="Content Placeholder 1"/>
          <p:cNvSpPr txBox="1">
            <a:spLocks/>
          </p:cNvSpPr>
          <p:nvPr/>
        </p:nvSpPr>
        <p:spPr bwMode="auto">
          <a:xfrm>
            <a:off x="457200" y="4081464"/>
            <a:ext cx="82296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charset="0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b="0" dirty="0" smtClean="0"/>
              <a:t>After receiving B+1, B+2</a:t>
            </a:r>
            <a:endParaRPr lang="en-US" b="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7620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906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12192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4478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6764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9050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1336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3622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5908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194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0480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32766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5052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7338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9624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910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196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648200" y="5410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2" name="Left Brace 51"/>
          <p:cNvSpPr/>
          <p:nvPr/>
        </p:nvSpPr>
        <p:spPr bwMode="auto">
          <a:xfrm rot="5400000">
            <a:off x="3390900" y="4229100"/>
            <a:ext cx="381000" cy="1981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429002" y="462909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27229" y="4705290"/>
            <a:ext cx="1101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</a:t>
            </a:r>
            <a:r>
              <a:rPr lang="en-US" baseline="-25000" dirty="0" err="1" smtClean="0"/>
              <a:t>new</a:t>
            </a:r>
            <a:r>
              <a:rPr lang="en-US" dirty="0" smtClean="0"/>
              <a:t>= B+2</a:t>
            </a:r>
            <a:endParaRPr lang="en-US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2421513" y="5105400"/>
            <a:ext cx="16889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Content Placeholder 1"/>
          <p:cNvSpPr txBox="1">
            <a:spLocks/>
          </p:cNvSpPr>
          <p:nvPr/>
        </p:nvSpPr>
        <p:spPr bwMode="auto">
          <a:xfrm>
            <a:off x="457200" y="6062664"/>
            <a:ext cx="82296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charset="0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b="0" dirty="0" smtClean="0"/>
              <a:t>Receiver sends ACK(B</a:t>
            </a:r>
            <a:r>
              <a:rPr lang="en-US" b="0" baseline="-25000" dirty="0" smtClean="0"/>
              <a:t>new</a:t>
            </a:r>
            <a:r>
              <a:rPr lang="en-US" b="0" dirty="0" smtClean="0"/>
              <a:t>+1)</a:t>
            </a:r>
            <a:endParaRPr lang="en-US" b="0" dirty="0"/>
          </a:p>
        </p:txBody>
      </p:sp>
      <p:sp>
        <p:nvSpPr>
          <p:cNvPr id="5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55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5721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6" grpId="0"/>
      <p:bldP spid="5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82000" cy="1173162"/>
          </a:xfrm>
        </p:spPr>
        <p:txBody>
          <a:bodyPr/>
          <a:lstStyle/>
          <a:p>
            <a:r>
              <a:rPr lang="en-US" dirty="0" smtClean="0"/>
              <a:t>Cumulative Acknowledgements (2)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19264"/>
            <a:ext cx="8229600" cy="5667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At receiver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858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144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30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3716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6002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28800" y="32195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0574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5146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7432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9718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2004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290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576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886200" y="321951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114800" y="321951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343400" y="321951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572000" y="321951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3" name="Left Brace 22"/>
          <p:cNvSpPr/>
          <p:nvPr/>
        </p:nvSpPr>
        <p:spPr bwMode="auto">
          <a:xfrm rot="5400000">
            <a:off x="2857500" y="1886010"/>
            <a:ext cx="381000" cy="1981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2" y="230511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718821" y="2514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888113" y="2914710"/>
            <a:ext cx="16889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6208735" y="230511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84857" y="2286000"/>
            <a:ext cx="201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Received and </a:t>
            </a:r>
            <a:r>
              <a:rPr lang="en-US" sz="1800" b="0" dirty="0" err="1" smtClean="0">
                <a:latin typeface="+mn-lt"/>
              </a:rPr>
              <a:t>ACK’d</a:t>
            </a:r>
            <a:endParaRPr lang="en-US" sz="1800" b="0" dirty="0"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203047" y="2762310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0802" y="2649380"/>
            <a:ext cx="1967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smtClean="0">
                <a:latin typeface="+mn-lt"/>
              </a:rPr>
              <a:t>Acceptable but</a:t>
            </a:r>
            <a:r>
              <a:rPr lang="en-US" sz="1800" b="0" dirty="0">
                <a:latin typeface="+mn-lt"/>
              </a:rPr>
              <a:t> </a:t>
            </a:r>
            <a:r>
              <a:rPr lang="en-US" sz="1800" b="0" dirty="0" smtClean="0">
                <a:latin typeface="+mn-lt"/>
              </a:rPr>
              <a:t>not</a:t>
            </a:r>
            <a:br>
              <a:rPr lang="en-US" sz="1800" b="0" dirty="0" smtClean="0">
                <a:latin typeface="+mn-lt"/>
              </a:rPr>
            </a:br>
            <a:r>
              <a:rPr lang="en-US" sz="1800" b="0" dirty="0" smtClean="0">
                <a:latin typeface="+mn-lt"/>
              </a:rPr>
              <a:t>yet received</a:t>
            </a:r>
            <a:endParaRPr lang="en-US" sz="1800" b="0" dirty="0"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215871" y="329571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47872" y="3307378"/>
            <a:ext cx="199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Cannot be received</a:t>
            </a:r>
            <a:endParaRPr lang="en-US" sz="1800" b="0" dirty="0">
              <a:latin typeface="+mn-lt"/>
            </a:endParaRPr>
          </a:p>
        </p:txBody>
      </p:sp>
      <p:sp>
        <p:nvSpPr>
          <p:cNvPr id="33" name="Content Placeholder 1"/>
          <p:cNvSpPr txBox="1">
            <a:spLocks/>
          </p:cNvSpPr>
          <p:nvPr/>
        </p:nvSpPr>
        <p:spPr bwMode="auto">
          <a:xfrm>
            <a:off x="457200" y="4081464"/>
            <a:ext cx="82296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charset="0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b="0" dirty="0" smtClean="0"/>
              <a:t>After receiving B+4, B+5</a:t>
            </a:r>
            <a:endParaRPr lang="en-US" b="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7620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906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12192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4478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6764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9050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1336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3622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5908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194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048000" y="5410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32766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5052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7338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962400" y="5410200"/>
            <a:ext cx="1524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191000" y="5410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19600" y="5410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648200" y="5410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2" name="Left Brace 51"/>
          <p:cNvSpPr/>
          <p:nvPr/>
        </p:nvSpPr>
        <p:spPr bwMode="auto">
          <a:xfrm rot="5400000">
            <a:off x="2933700" y="4152900"/>
            <a:ext cx="381000" cy="1981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971802" y="462909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752601" y="47052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baseline="-250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1964313" y="5105400"/>
            <a:ext cx="16889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Content Placeholder 1"/>
          <p:cNvSpPr txBox="1">
            <a:spLocks/>
          </p:cNvSpPr>
          <p:nvPr/>
        </p:nvSpPr>
        <p:spPr bwMode="auto">
          <a:xfrm>
            <a:off x="457200" y="6062664"/>
            <a:ext cx="82296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charset="0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b="0" dirty="0" smtClean="0"/>
              <a:t>Receiver sends </a:t>
            </a:r>
            <a:r>
              <a:rPr lang="en-US" b="0" dirty="0" smtClean="0">
                <a:solidFill>
                  <a:srgbClr val="FF0000"/>
                </a:solidFill>
              </a:rPr>
              <a:t>ACK(B+1)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5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56</a:t>
            </a:fld>
            <a:endParaRPr lang="en-US" sz="1400" dirty="0"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88773" y="4629090"/>
            <a:ext cx="31454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How do we recover?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21291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6" grpId="0"/>
      <p:bldP spid="5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Go-Back</a:t>
            </a:r>
            <a:r>
              <a:rPr lang="en-US" dirty="0" smtClean="0"/>
              <a:t>-N </a:t>
            </a:r>
            <a:r>
              <a:rPr lang="en-US" dirty="0"/>
              <a:t>(GBN)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9263"/>
            <a:ext cx="8686800" cy="4411662"/>
          </a:xfrm>
        </p:spPr>
        <p:txBody>
          <a:bodyPr/>
          <a:lstStyle/>
          <a:p>
            <a:r>
              <a:rPr lang="en-US" sz="2400" dirty="0" smtClean="0"/>
              <a:t>Sender transmits </a:t>
            </a:r>
            <a:r>
              <a:rPr lang="en-US" sz="2400" dirty="0"/>
              <a:t>up to </a:t>
            </a:r>
            <a:r>
              <a:rPr lang="en-US" sz="2400" i="1" dirty="0"/>
              <a:t>n</a:t>
            </a:r>
            <a:r>
              <a:rPr lang="en-US" sz="2400" dirty="0"/>
              <a:t> unacknowledged </a:t>
            </a:r>
            <a:r>
              <a:rPr lang="en-US" sz="2400" dirty="0" smtClean="0"/>
              <a:t>packets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Receiver only accepts packets in order</a:t>
            </a:r>
          </a:p>
          <a:p>
            <a:pPr lvl="1"/>
            <a:r>
              <a:rPr lang="en-US" sz="2000" dirty="0" smtClean="0"/>
              <a:t>discards out-of-order packets (i.e., packets other than</a:t>
            </a:r>
            <a:r>
              <a:rPr lang="en-US" sz="2000" i="1" dirty="0" smtClean="0"/>
              <a:t> B+1</a:t>
            </a:r>
            <a:r>
              <a:rPr lang="en-US" sz="2000" dirty="0" smtClean="0"/>
              <a:t>)</a:t>
            </a:r>
          </a:p>
          <a:p>
            <a:r>
              <a:rPr lang="en-US" sz="2400" dirty="0"/>
              <a:t>Receiver uses </a:t>
            </a:r>
            <a:r>
              <a:rPr lang="en-US" sz="2400" dirty="0" smtClean="0">
                <a:solidFill>
                  <a:srgbClr val="000090"/>
                </a:solidFill>
              </a:rPr>
              <a:t>cumulative acknowledgements</a:t>
            </a:r>
          </a:p>
          <a:p>
            <a:pPr lvl="1"/>
            <a:r>
              <a:rPr lang="en-US" sz="2000" dirty="0" smtClean="0"/>
              <a:t>i.e., sequence# in ACK = next expected in-order sequence# 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 smtClean="0"/>
              <a:t>Sender sets timer for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outstanding </a:t>
            </a:r>
            <a:r>
              <a:rPr lang="en-US" sz="2400" dirty="0" err="1" smtClean="0"/>
              <a:t>ack</a:t>
            </a:r>
            <a:r>
              <a:rPr lang="en-US" sz="2400" dirty="0" smtClean="0"/>
              <a:t> (A+1)</a:t>
            </a:r>
          </a:p>
          <a:p>
            <a:r>
              <a:rPr lang="en-US" sz="2400" dirty="0" smtClean="0"/>
              <a:t>If timeout, </a:t>
            </a:r>
            <a:r>
              <a:rPr lang="en-US" sz="2400" dirty="0"/>
              <a:t>retransmit </a:t>
            </a:r>
            <a:r>
              <a:rPr lang="en-US" sz="2400" i="1" dirty="0" smtClean="0"/>
              <a:t>A+1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en-US" sz="2400" dirty="0" smtClean="0"/>
              <a:t>… , </a:t>
            </a:r>
            <a:r>
              <a:rPr lang="en-US" sz="2400" i="1" dirty="0" err="1" smtClean="0"/>
              <a:t>A+n</a:t>
            </a:r>
            <a:endParaRPr lang="en-US" sz="2400" i="1" dirty="0"/>
          </a:p>
          <a:p>
            <a:endParaRPr lang="en-US" sz="2400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57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7610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379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</a:t>
            </a:r>
            <a:r>
              <a:rPr lang="en-US" dirty="0" smtClean="0"/>
              <a:t>Window with GBN</a:t>
            </a:r>
            <a:endParaRPr lang="en-US" dirty="0"/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4"/>
            <a:ext cx="8229600" cy="94773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/>
              <a:t>Let </a:t>
            </a:r>
            <a:r>
              <a:rPr lang="en-US" sz="2000" dirty="0"/>
              <a:t>A be the </a:t>
            </a:r>
            <a:r>
              <a:rPr lang="en-US" sz="2000" dirty="0">
                <a:solidFill>
                  <a:srgbClr val="0000FF"/>
                </a:solidFill>
              </a:rPr>
              <a:t>last </a:t>
            </a:r>
            <a:r>
              <a:rPr lang="en-US" sz="2000" dirty="0" err="1" smtClean="0">
                <a:solidFill>
                  <a:srgbClr val="0000FF"/>
                </a:solidFill>
              </a:rPr>
              <a:t>ack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</a:rPr>
              <a:t>’</a:t>
            </a:r>
            <a:r>
              <a:rPr lang="en-US" sz="2000" dirty="0" err="1" smtClean="0">
                <a:solidFill>
                  <a:srgbClr val="0000FF"/>
                </a:solidFill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packet of sender without gap</a:t>
            </a:r>
            <a:r>
              <a:rPr lang="en-US" sz="2000" dirty="0" smtClean="0"/>
              <a:t>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 smtClean="0"/>
              <a:t>	then </a:t>
            </a:r>
            <a:r>
              <a:rPr lang="en-US" sz="2000" dirty="0"/>
              <a:t>window of sender = {A+1, A+2, …, </a:t>
            </a:r>
            <a:r>
              <a:rPr lang="en-US" sz="2000" dirty="0" err="1"/>
              <a:t>A+n</a:t>
            </a:r>
            <a:r>
              <a:rPr lang="en-US" sz="2000" dirty="0"/>
              <a:t>}</a:t>
            </a:r>
            <a:br>
              <a:rPr lang="en-US" sz="2000" dirty="0"/>
            </a:b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/>
              <a:t>Let B be the </a:t>
            </a:r>
            <a:r>
              <a:rPr lang="en-US" sz="2000" dirty="0">
                <a:solidFill>
                  <a:srgbClr val="0000FF"/>
                </a:solidFill>
              </a:rPr>
              <a:t>last received packet without gap</a:t>
            </a:r>
            <a:r>
              <a:rPr lang="en-US" sz="2000" dirty="0"/>
              <a:t> by receiver</a:t>
            </a:r>
            <a:r>
              <a:rPr lang="en-US" sz="2000" dirty="0" smtClean="0"/>
              <a:t>,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then </a:t>
            </a:r>
            <a:r>
              <a:rPr lang="en-US" sz="2000" dirty="0"/>
              <a:t>window of receiver = {B+1,…, </a:t>
            </a:r>
            <a:r>
              <a:rPr lang="en-US" sz="2000" dirty="0" err="1"/>
              <a:t>B+n</a:t>
            </a:r>
            <a:r>
              <a:rPr lang="en-US" sz="2000" dirty="0"/>
              <a:t>}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914400" y="34290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43000" y="34290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371600" y="34290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00200" y="34290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828800" y="342900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057400" y="342900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286000" y="342900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514600" y="342900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743200" y="342900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971800" y="342900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00400" y="342900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429000" y="342900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657600" y="342900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86200" y="34290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114800" y="34290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343400" y="34290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72000" y="34290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00600" y="34290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" name="Left Brace 2"/>
          <p:cNvSpPr/>
          <p:nvPr/>
        </p:nvSpPr>
        <p:spPr bwMode="auto">
          <a:xfrm rot="5400000">
            <a:off x="2628900" y="2095500"/>
            <a:ext cx="381000" cy="1981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2" y="249549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6437335" y="25908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90222" y="2724090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5" idx="2"/>
            <a:endCxn id="8" idx="0"/>
          </p:cNvCxnSpPr>
          <p:nvPr/>
        </p:nvCxnSpPr>
        <p:spPr bwMode="auto">
          <a:xfrm>
            <a:off x="1649337" y="3093422"/>
            <a:ext cx="27063" cy="33557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629400" y="2571690"/>
            <a:ext cx="1489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Already </a:t>
            </a:r>
            <a:r>
              <a:rPr lang="en-US" sz="1800" b="0" dirty="0" err="1" smtClean="0">
                <a:latin typeface="+mn-lt"/>
              </a:rPr>
              <a:t>ACK’d</a:t>
            </a:r>
            <a:endParaRPr lang="en-US" sz="1800" b="0" dirty="0">
              <a:latin typeface="+mn-lt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437335" y="3067110"/>
            <a:ext cx="152400" cy="3810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42885" y="3048000"/>
            <a:ext cx="1936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Sent but not </a:t>
            </a:r>
            <a:r>
              <a:rPr lang="en-US" sz="1800" b="0" dirty="0" err="1" smtClean="0">
                <a:latin typeface="+mn-lt"/>
              </a:rPr>
              <a:t>ACK’d</a:t>
            </a:r>
            <a:endParaRPr lang="en-US" sz="1800" b="0" dirty="0"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453911" y="35814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41106" y="3593068"/>
            <a:ext cx="1602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Cannot be sent</a:t>
            </a:r>
            <a:endParaRPr lang="en-US" sz="1800" b="0" dirty="0"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9144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1430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3716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16002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8288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057400" y="61722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286000" y="61722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514600" y="61722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743200" y="61722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971800" y="61722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200400" y="61722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429000" y="61722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3657600" y="61722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886200" y="61722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114800" y="61722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343400" y="6172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572000" y="6172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800600" y="61722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1" name="Left Brace 50"/>
          <p:cNvSpPr/>
          <p:nvPr/>
        </p:nvSpPr>
        <p:spPr bwMode="auto">
          <a:xfrm rot="5400000">
            <a:off x="3086100" y="4838700"/>
            <a:ext cx="381000" cy="1981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24202" y="5257800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947421" y="546729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2116713" y="5867400"/>
            <a:ext cx="16889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6437335" y="5257800"/>
            <a:ext cx="152400" cy="38100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613457" y="5238690"/>
            <a:ext cx="201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Received and </a:t>
            </a:r>
            <a:r>
              <a:rPr lang="en-US" sz="1800" b="0" dirty="0" err="1" smtClean="0">
                <a:latin typeface="+mn-lt"/>
              </a:rPr>
              <a:t>ACK’d</a:t>
            </a:r>
            <a:endParaRPr lang="en-US" sz="1800" b="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431647" y="5715000"/>
            <a:ext cx="152400" cy="381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629402" y="5602070"/>
            <a:ext cx="1967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dirty="0" smtClean="0">
                <a:latin typeface="+mn-lt"/>
              </a:rPr>
              <a:t>Acceptable but</a:t>
            </a:r>
            <a:r>
              <a:rPr lang="en-US" sz="1800" b="0" dirty="0">
                <a:latin typeface="+mn-lt"/>
              </a:rPr>
              <a:t> </a:t>
            </a:r>
            <a:r>
              <a:rPr lang="en-US" sz="1800" b="0" dirty="0" smtClean="0">
                <a:latin typeface="+mn-lt"/>
              </a:rPr>
              <a:t>not</a:t>
            </a:r>
            <a:br>
              <a:rPr lang="en-US" sz="1800" b="0" dirty="0" smtClean="0">
                <a:latin typeface="+mn-lt"/>
              </a:rPr>
            </a:br>
            <a:r>
              <a:rPr lang="en-US" sz="1800" b="0" dirty="0" smtClean="0">
                <a:latin typeface="+mn-lt"/>
              </a:rPr>
              <a:t>yet received</a:t>
            </a:r>
            <a:endParaRPr lang="en-US" sz="1800" b="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444471" y="62484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576472" y="6260068"/>
            <a:ext cx="199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+mn-lt"/>
              </a:rPr>
              <a:t>Cannot be received</a:t>
            </a:r>
            <a:endParaRPr lang="en-US" sz="1800" b="0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3796" y="3810000"/>
            <a:ext cx="2645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0" i="1" dirty="0" smtClean="0">
                <a:solidFill>
                  <a:srgbClr val="000090"/>
                </a:solidFill>
                <a:latin typeface="+mn-lt"/>
              </a:rPr>
              <a:t>sequence number </a:t>
            </a:r>
            <a:r>
              <a:rPr lang="en-US" sz="1600" b="0" i="1" dirty="0" smtClean="0">
                <a:solidFill>
                  <a:srgbClr val="000090"/>
                </a:solidFill>
                <a:latin typeface="+mn-lt"/>
                <a:sym typeface="Wingdings"/>
              </a:rPr>
              <a:t></a:t>
            </a:r>
            <a:endParaRPr lang="en-US" sz="1600" b="0" i="1" dirty="0">
              <a:solidFill>
                <a:srgbClr val="000090"/>
              </a:solidFill>
              <a:latin typeface="+mn-lt"/>
            </a:endParaRPr>
          </a:p>
        </p:txBody>
      </p:sp>
      <p:sp>
        <p:nvSpPr>
          <p:cNvPr id="6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58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6311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GBN Example w/o Errors</a:t>
            </a:r>
          </a:p>
        </p:txBody>
      </p:sp>
      <p:sp>
        <p:nvSpPr>
          <p:cNvPr id="1127427" name="Line 3"/>
          <p:cNvSpPr>
            <a:spLocks noChangeShapeType="1"/>
          </p:cNvSpPr>
          <p:nvPr/>
        </p:nvSpPr>
        <p:spPr bwMode="auto">
          <a:xfrm>
            <a:off x="4433840" y="5638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28" name="Text Box 4"/>
          <p:cNvSpPr txBox="1">
            <a:spLocks noChangeArrowheads="1"/>
          </p:cNvSpPr>
          <p:nvPr/>
        </p:nvSpPr>
        <p:spPr bwMode="auto">
          <a:xfrm>
            <a:off x="4446050" y="6144575"/>
            <a:ext cx="804254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>
                <a:latin typeface="+mn-lt"/>
              </a:rPr>
              <a:t>Time</a:t>
            </a:r>
          </a:p>
        </p:txBody>
      </p:sp>
      <p:sp>
        <p:nvSpPr>
          <p:cNvPr id="1127429" name="Text Box 5"/>
          <p:cNvSpPr txBox="1">
            <a:spLocks noChangeArrowheads="1"/>
          </p:cNvSpPr>
          <p:nvPr/>
        </p:nvSpPr>
        <p:spPr bwMode="auto">
          <a:xfrm>
            <a:off x="2987676" y="1524001"/>
            <a:ext cx="3224238" cy="46165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pPr eaLnBrk="1" hangingPunct="1"/>
            <a:r>
              <a:rPr lang="en-US" sz="2400" b="0" dirty="0">
                <a:solidFill>
                  <a:srgbClr val="0000FF"/>
                </a:solidFill>
                <a:latin typeface="+mn-lt"/>
              </a:rPr>
              <a:t>Window size = 3 packets</a:t>
            </a:r>
          </a:p>
        </p:txBody>
      </p:sp>
      <p:sp>
        <p:nvSpPr>
          <p:cNvPr id="1127430" name="Line 6"/>
          <p:cNvSpPr>
            <a:spLocks noChangeShapeType="1"/>
          </p:cNvSpPr>
          <p:nvPr/>
        </p:nvSpPr>
        <p:spPr bwMode="auto">
          <a:xfrm flipH="1">
            <a:off x="1981201" y="2124076"/>
            <a:ext cx="30163" cy="3635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31" name="Line 7"/>
          <p:cNvSpPr>
            <a:spLocks noChangeShapeType="1"/>
          </p:cNvSpPr>
          <p:nvPr/>
        </p:nvSpPr>
        <p:spPr bwMode="auto">
          <a:xfrm flipH="1">
            <a:off x="7362826" y="2124076"/>
            <a:ext cx="3175" cy="3757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32" name="Line 8"/>
          <p:cNvSpPr>
            <a:spLocks noChangeShapeType="1"/>
          </p:cNvSpPr>
          <p:nvPr/>
        </p:nvSpPr>
        <p:spPr bwMode="auto">
          <a:xfrm>
            <a:off x="2011365" y="2276475"/>
            <a:ext cx="536733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33" name="Line 9"/>
          <p:cNvSpPr>
            <a:spLocks noChangeShapeType="1"/>
          </p:cNvSpPr>
          <p:nvPr/>
        </p:nvSpPr>
        <p:spPr bwMode="auto">
          <a:xfrm flipH="1">
            <a:off x="2011365" y="2886075"/>
            <a:ext cx="5367337" cy="533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35" name="Text Box 11"/>
          <p:cNvSpPr txBox="1">
            <a:spLocks noChangeArrowheads="1"/>
          </p:cNvSpPr>
          <p:nvPr/>
        </p:nvSpPr>
        <p:spPr bwMode="auto">
          <a:xfrm>
            <a:off x="1498102" y="5865176"/>
            <a:ext cx="10630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>
                <a:latin typeface="+mn-lt"/>
              </a:rPr>
              <a:t>Sender</a:t>
            </a:r>
          </a:p>
        </p:txBody>
      </p:sp>
      <p:sp>
        <p:nvSpPr>
          <p:cNvPr id="1127436" name="Text Box 12"/>
          <p:cNvSpPr txBox="1">
            <a:spLocks noChangeArrowheads="1"/>
          </p:cNvSpPr>
          <p:nvPr/>
        </p:nvSpPr>
        <p:spPr bwMode="auto">
          <a:xfrm>
            <a:off x="6864905" y="5865176"/>
            <a:ext cx="12498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>
                <a:latin typeface="+mn-lt"/>
              </a:rPr>
              <a:t>Receiver</a:t>
            </a:r>
          </a:p>
        </p:txBody>
      </p:sp>
      <p:sp>
        <p:nvSpPr>
          <p:cNvPr id="1127437" name="Line 13"/>
          <p:cNvSpPr>
            <a:spLocks noChangeShapeType="1"/>
          </p:cNvSpPr>
          <p:nvPr/>
        </p:nvSpPr>
        <p:spPr bwMode="auto">
          <a:xfrm>
            <a:off x="2011365" y="2581275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38" name="Line 14"/>
          <p:cNvSpPr>
            <a:spLocks noChangeShapeType="1"/>
          </p:cNvSpPr>
          <p:nvPr/>
        </p:nvSpPr>
        <p:spPr bwMode="auto">
          <a:xfrm>
            <a:off x="2011365" y="2886075"/>
            <a:ext cx="536733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39" name="Line 15"/>
          <p:cNvSpPr>
            <a:spLocks noChangeShapeType="1"/>
          </p:cNvSpPr>
          <p:nvPr/>
        </p:nvSpPr>
        <p:spPr bwMode="auto">
          <a:xfrm flipH="1">
            <a:off x="2011365" y="3190875"/>
            <a:ext cx="5367337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41" name="Line 17"/>
          <p:cNvSpPr>
            <a:spLocks noChangeShapeType="1"/>
          </p:cNvSpPr>
          <p:nvPr/>
        </p:nvSpPr>
        <p:spPr bwMode="auto">
          <a:xfrm>
            <a:off x="2011365" y="3495675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66" name="Line 42"/>
          <p:cNvSpPr>
            <a:spLocks noChangeShapeType="1"/>
          </p:cNvSpPr>
          <p:nvPr/>
        </p:nvSpPr>
        <p:spPr bwMode="auto">
          <a:xfrm flipH="1">
            <a:off x="1997075" y="3505200"/>
            <a:ext cx="5367339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grpSp>
        <p:nvGrpSpPr>
          <p:cNvPr id="1127488" name="Group 64"/>
          <p:cNvGrpSpPr>
            <a:grpSpLocks/>
          </p:cNvGrpSpPr>
          <p:nvPr/>
        </p:nvGrpSpPr>
        <p:grpSpPr bwMode="auto">
          <a:xfrm>
            <a:off x="681038" y="1946280"/>
            <a:ext cx="1176338" cy="487364"/>
            <a:chOff x="429" y="1226"/>
            <a:chExt cx="741" cy="307"/>
          </a:xfrm>
        </p:grpSpPr>
        <p:sp>
          <p:nvSpPr>
            <p:cNvPr id="1127444" name="Text Box 20"/>
            <p:cNvSpPr txBox="1">
              <a:spLocks noChangeArrowheads="1"/>
            </p:cNvSpPr>
            <p:nvPr/>
          </p:nvSpPr>
          <p:spPr bwMode="auto">
            <a:xfrm>
              <a:off x="967" y="1248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+mn-lt"/>
                </a:rPr>
                <a:t>1</a:t>
              </a:r>
            </a:p>
          </p:txBody>
        </p:sp>
        <p:sp>
          <p:nvSpPr>
            <p:cNvPr id="1127476" name="Text Box 52"/>
            <p:cNvSpPr txBox="1">
              <a:spLocks noChangeArrowheads="1"/>
            </p:cNvSpPr>
            <p:nvPr/>
          </p:nvSpPr>
          <p:spPr bwMode="auto">
            <a:xfrm>
              <a:off x="429" y="1226"/>
              <a:ext cx="34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400" b="0">
                  <a:latin typeface="+mn-lt"/>
                </a:rPr>
                <a:t>{1}</a:t>
              </a:r>
            </a:p>
          </p:txBody>
        </p:sp>
      </p:grpSp>
      <p:grpSp>
        <p:nvGrpSpPr>
          <p:cNvPr id="1127489" name="Group 65"/>
          <p:cNvGrpSpPr>
            <a:grpSpLocks/>
          </p:cNvGrpSpPr>
          <p:nvPr/>
        </p:nvGrpSpPr>
        <p:grpSpPr bwMode="auto">
          <a:xfrm>
            <a:off x="338139" y="2289181"/>
            <a:ext cx="1525588" cy="481014"/>
            <a:chOff x="213" y="1442"/>
            <a:chExt cx="961" cy="303"/>
          </a:xfrm>
        </p:grpSpPr>
        <p:sp>
          <p:nvSpPr>
            <p:cNvPr id="1127445" name="Text Box 21"/>
            <p:cNvSpPr txBox="1">
              <a:spLocks noChangeArrowheads="1"/>
            </p:cNvSpPr>
            <p:nvPr/>
          </p:nvSpPr>
          <p:spPr bwMode="auto">
            <a:xfrm>
              <a:off x="971" y="1460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+mn-lt"/>
                </a:rPr>
                <a:t>2</a:t>
              </a:r>
            </a:p>
          </p:txBody>
        </p:sp>
        <p:sp>
          <p:nvSpPr>
            <p:cNvPr id="1127477" name="Text Box 53"/>
            <p:cNvSpPr txBox="1">
              <a:spLocks noChangeArrowheads="1"/>
            </p:cNvSpPr>
            <p:nvPr/>
          </p:nvSpPr>
          <p:spPr bwMode="auto">
            <a:xfrm>
              <a:off x="213" y="1442"/>
              <a:ext cx="52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400" b="0">
                  <a:latin typeface="+mn-lt"/>
                </a:rPr>
                <a:t>{1, 2}</a:t>
              </a:r>
            </a:p>
          </p:txBody>
        </p:sp>
      </p:grpSp>
      <p:grpSp>
        <p:nvGrpSpPr>
          <p:cNvPr id="1127492" name="Group 68"/>
          <p:cNvGrpSpPr>
            <a:grpSpLocks/>
          </p:cNvGrpSpPr>
          <p:nvPr/>
        </p:nvGrpSpPr>
        <p:grpSpPr bwMode="auto">
          <a:xfrm>
            <a:off x="104776" y="2670183"/>
            <a:ext cx="1758950" cy="461964"/>
            <a:chOff x="66" y="1682"/>
            <a:chExt cx="1108" cy="291"/>
          </a:xfrm>
        </p:grpSpPr>
        <p:sp>
          <p:nvSpPr>
            <p:cNvPr id="1127446" name="Text Box 22"/>
            <p:cNvSpPr txBox="1">
              <a:spLocks noChangeArrowheads="1"/>
            </p:cNvSpPr>
            <p:nvPr/>
          </p:nvSpPr>
          <p:spPr bwMode="auto">
            <a:xfrm>
              <a:off x="971" y="1688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+mn-lt"/>
                </a:rPr>
                <a:t>3</a:t>
              </a:r>
            </a:p>
          </p:txBody>
        </p:sp>
        <p:sp>
          <p:nvSpPr>
            <p:cNvPr id="1127478" name="Text Box 54"/>
            <p:cNvSpPr txBox="1">
              <a:spLocks noChangeArrowheads="1"/>
            </p:cNvSpPr>
            <p:nvPr/>
          </p:nvSpPr>
          <p:spPr bwMode="auto">
            <a:xfrm>
              <a:off x="66" y="1682"/>
              <a:ext cx="72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400" b="0">
                  <a:latin typeface="+mn-lt"/>
                </a:rPr>
                <a:t>{1, 2, 3}</a:t>
              </a:r>
            </a:p>
          </p:txBody>
        </p:sp>
      </p:grpSp>
      <p:grpSp>
        <p:nvGrpSpPr>
          <p:cNvPr id="1127494" name="Group 70"/>
          <p:cNvGrpSpPr>
            <a:grpSpLocks/>
          </p:cNvGrpSpPr>
          <p:nvPr/>
        </p:nvGrpSpPr>
        <p:grpSpPr bwMode="auto">
          <a:xfrm>
            <a:off x="104776" y="3124208"/>
            <a:ext cx="1758950" cy="519114"/>
            <a:chOff x="66" y="1968"/>
            <a:chExt cx="1108" cy="327"/>
          </a:xfrm>
        </p:grpSpPr>
        <p:sp>
          <p:nvSpPr>
            <p:cNvPr id="1127447" name="Text Box 23"/>
            <p:cNvSpPr txBox="1">
              <a:spLocks noChangeArrowheads="1"/>
            </p:cNvSpPr>
            <p:nvPr/>
          </p:nvSpPr>
          <p:spPr bwMode="auto">
            <a:xfrm>
              <a:off x="971" y="2010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+mn-lt"/>
                </a:rPr>
                <a:t>4</a:t>
              </a:r>
            </a:p>
          </p:txBody>
        </p:sp>
        <p:sp>
          <p:nvSpPr>
            <p:cNvPr id="1127479" name="Text Box 55"/>
            <p:cNvSpPr txBox="1">
              <a:spLocks noChangeArrowheads="1"/>
            </p:cNvSpPr>
            <p:nvPr/>
          </p:nvSpPr>
          <p:spPr bwMode="auto">
            <a:xfrm>
              <a:off x="66" y="1968"/>
              <a:ext cx="72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400" b="0">
                  <a:latin typeface="+mn-lt"/>
                </a:rPr>
                <a:t>{2, 3, 4}</a:t>
              </a:r>
            </a:p>
          </p:txBody>
        </p:sp>
      </p:grpSp>
      <p:grpSp>
        <p:nvGrpSpPr>
          <p:cNvPr id="1127495" name="Group 71"/>
          <p:cNvGrpSpPr>
            <a:grpSpLocks/>
          </p:cNvGrpSpPr>
          <p:nvPr/>
        </p:nvGrpSpPr>
        <p:grpSpPr bwMode="auto">
          <a:xfrm>
            <a:off x="104776" y="3505205"/>
            <a:ext cx="1758950" cy="474663"/>
            <a:chOff x="66" y="2208"/>
            <a:chExt cx="1108" cy="299"/>
          </a:xfrm>
        </p:grpSpPr>
        <p:sp>
          <p:nvSpPr>
            <p:cNvPr id="1127448" name="Text Box 24"/>
            <p:cNvSpPr txBox="1">
              <a:spLocks noChangeArrowheads="1"/>
            </p:cNvSpPr>
            <p:nvPr/>
          </p:nvSpPr>
          <p:spPr bwMode="auto">
            <a:xfrm>
              <a:off x="971" y="2222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+mn-lt"/>
                </a:rPr>
                <a:t>5</a:t>
              </a:r>
            </a:p>
          </p:txBody>
        </p:sp>
        <p:sp>
          <p:nvSpPr>
            <p:cNvPr id="1127480" name="Text Box 56"/>
            <p:cNvSpPr txBox="1">
              <a:spLocks noChangeArrowheads="1"/>
            </p:cNvSpPr>
            <p:nvPr/>
          </p:nvSpPr>
          <p:spPr bwMode="auto">
            <a:xfrm>
              <a:off x="66" y="2208"/>
              <a:ext cx="72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400" b="0" dirty="0">
                  <a:latin typeface="+mn-lt"/>
                </a:rPr>
                <a:t>{3, 4, 5}</a:t>
              </a:r>
            </a:p>
          </p:txBody>
        </p:sp>
      </p:grpSp>
      <p:sp>
        <p:nvSpPr>
          <p:cNvPr id="1127483" name="Text Box 59"/>
          <p:cNvSpPr txBox="1">
            <a:spLocks noChangeArrowheads="1"/>
          </p:cNvSpPr>
          <p:nvPr/>
        </p:nvSpPr>
        <p:spPr bwMode="auto">
          <a:xfrm>
            <a:off x="6352" y="1524000"/>
            <a:ext cx="1846861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 smtClean="0">
                <a:latin typeface="+mn-lt"/>
              </a:rPr>
              <a:t>Sender </a:t>
            </a:r>
            <a:r>
              <a:rPr lang="en-US" sz="2000" b="0" dirty="0">
                <a:latin typeface="+mn-lt"/>
              </a:rPr>
              <a:t>Window</a:t>
            </a:r>
          </a:p>
        </p:txBody>
      </p:sp>
      <p:sp>
        <p:nvSpPr>
          <p:cNvPr id="1127484" name="Text Box 60"/>
          <p:cNvSpPr txBox="1">
            <a:spLocks noChangeArrowheads="1"/>
          </p:cNvSpPr>
          <p:nvPr/>
        </p:nvSpPr>
        <p:spPr bwMode="auto">
          <a:xfrm>
            <a:off x="6705601" y="1600200"/>
            <a:ext cx="2003755" cy="397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b="0" dirty="0">
                <a:latin typeface="+mn-lt"/>
              </a:rPr>
              <a:t>Receiver Window</a:t>
            </a:r>
          </a:p>
        </p:txBody>
      </p:sp>
      <p:sp>
        <p:nvSpPr>
          <p:cNvPr id="1127468" name="Line 44"/>
          <p:cNvSpPr>
            <a:spLocks noChangeShapeType="1"/>
          </p:cNvSpPr>
          <p:nvPr/>
        </p:nvSpPr>
        <p:spPr bwMode="auto">
          <a:xfrm flipH="1">
            <a:off x="1997075" y="4114800"/>
            <a:ext cx="5367339" cy="533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69" name="Line 45"/>
          <p:cNvSpPr>
            <a:spLocks noChangeShapeType="1"/>
          </p:cNvSpPr>
          <p:nvPr/>
        </p:nvSpPr>
        <p:spPr bwMode="auto">
          <a:xfrm>
            <a:off x="1997075" y="3810000"/>
            <a:ext cx="5367339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7470" name="Line 46"/>
          <p:cNvSpPr>
            <a:spLocks noChangeShapeType="1"/>
          </p:cNvSpPr>
          <p:nvPr/>
        </p:nvSpPr>
        <p:spPr bwMode="auto">
          <a:xfrm>
            <a:off x="1997075" y="4114800"/>
            <a:ext cx="5367339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grpSp>
        <p:nvGrpSpPr>
          <p:cNvPr id="1127497" name="Group 73"/>
          <p:cNvGrpSpPr>
            <a:grpSpLocks/>
          </p:cNvGrpSpPr>
          <p:nvPr/>
        </p:nvGrpSpPr>
        <p:grpSpPr bwMode="auto">
          <a:xfrm>
            <a:off x="1997075" y="4419600"/>
            <a:ext cx="5367339" cy="1143000"/>
            <a:chOff x="1258" y="2784"/>
            <a:chExt cx="3381" cy="720"/>
          </a:xfrm>
        </p:grpSpPr>
        <p:sp>
          <p:nvSpPr>
            <p:cNvPr id="1127472" name="Line 48"/>
            <p:cNvSpPr>
              <a:spLocks noChangeShapeType="1"/>
            </p:cNvSpPr>
            <p:nvPr/>
          </p:nvSpPr>
          <p:spPr bwMode="auto">
            <a:xfrm flipH="1">
              <a:off x="1258" y="2784"/>
              <a:ext cx="3381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>
                <a:latin typeface="+mn-lt"/>
              </a:endParaRPr>
            </a:p>
          </p:txBody>
        </p:sp>
        <p:sp>
          <p:nvSpPr>
            <p:cNvPr id="1127473" name="Line 49"/>
            <p:cNvSpPr>
              <a:spLocks noChangeShapeType="1"/>
            </p:cNvSpPr>
            <p:nvPr/>
          </p:nvSpPr>
          <p:spPr bwMode="auto">
            <a:xfrm flipH="1">
              <a:off x="1258" y="2976"/>
              <a:ext cx="3381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>
                <a:latin typeface="+mn-lt"/>
              </a:endParaRPr>
            </a:p>
          </p:txBody>
        </p:sp>
        <p:sp>
          <p:nvSpPr>
            <p:cNvPr id="1127474" name="Line 50"/>
            <p:cNvSpPr>
              <a:spLocks noChangeShapeType="1"/>
            </p:cNvSpPr>
            <p:nvPr/>
          </p:nvSpPr>
          <p:spPr bwMode="auto">
            <a:xfrm>
              <a:off x="1258" y="2976"/>
              <a:ext cx="3381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>
                <a:latin typeface="+mn-lt"/>
              </a:endParaRPr>
            </a:p>
          </p:txBody>
        </p:sp>
        <p:sp>
          <p:nvSpPr>
            <p:cNvPr id="1127475" name="Line 51"/>
            <p:cNvSpPr>
              <a:spLocks noChangeShapeType="1"/>
            </p:cNvSpPr>
            <p:nvPr/>
          </p:nvSpPr>
          <p:spPr bwMode="auto">
            <a:xfrm>
              <a:off x="1258" y="3168"/>
              <a:ext cx="3381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0">
                <a:latin typeface="+mn-lt"/>
              </a:endParaRPr>
            </a:p>
          </p:txBody>
        </p:sp>
      </p:grpSp>
      <p:grpSp>
        <p:nvGrpSpPr>
          <p:cNvPr id="1127496" name="Group 72"/>
          <p:cNvGrpSpPr>
            <a:grpSpLocks/>
          </p:cNvGrpSpPr>
          <p:nvPr/>
        </p:nvGrpSpPr>
        <p:grpSpPr bwMode="auto">
          <a:xfrm>
            <a:off x="104775" y="3889384"/>
            <a:ext cx="1752600" cy="458789"/>
            <a:chOff x="66" y="2450"/>
            <a:chExt cx="1104" cy="289"/>
          </a:xfrm>
        </p:grpSpPr>
        <p:sp>
          <p:nvSpPr>
            <p:cNvPr id="1127471" name="Text Box 47"/>
            <p:cNvSpPr txBox="1">
              <a:spLocks noChangeArrowheads="1"/>
            </p:cNvSpPr>
            <p:nvPr/>
          </p:nvSpPr>
          <p:spPr bwMode="auto">
            <a:xfrm>
              <a:off x="967" y="2454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+mn-lt"/>
                </a:rPr>
                <a:t>6</a:t>
              </a:r>
            </a:p>
          </p:txBody>
        </p:sp>
        <p:sp>
          <p:nvSpPr>
            <p:cNvPr id="1127481" name="Text Box 57"/>
            <p:cNvSpPr txBox="1">
              <a:spLocks noChangeArrowheads="1"/>
            </p:cNvSpPr>
            <p:nvPr/>
          </p:nvSpPr>
          <p:spPr bwMode="auto">
            <a:xfrm>
              <a:off x="66" y="2450"/>
              <a:ext cx="72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400" b="0">
                  <a:latin typeface="+mn-lt"/>
                </a:rPr>
                <a:t>{4, 5, 6}</a:t>
              </a:r>
            </a:p>
          </p:txBody>
        </p:sp>
      </p:grpSp>
      <p:sp>
        <p:nvSpPr>
          <p:cNvPr id="1127482" name="Text Box 58"/>
          <p:cNvSpPr txBox="1">
            <a:spLocks noChangeArrowheads="1"/>
          </p:cNvSpPr>
          <p:nvPr/>
        </p:nvSpPr>
        <p:spPr bwMode="auto">
          <a:xfrm>
            <a:off x="722346" y="4191000"/>
            <a:ext cx="260439" cy="11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latin typeface="+mn-lt"/>
              </a:rPr>
              <a:t>.</a:t>
            </a:r>
          </a:p>
          <a:p>
            <a:r>
              <a:rPr lang="en-US" sz="2400" b="0">
                <a:latin typeface="+mn-lt"/>
              </a:rPr>
              <a:t>.</a:t>
            </a:r>
          </a:p>
          <a:p>
            <a:r>
              <a:rPr lang="en-US" sz="2400" b="0">
                <a:latin typeface="+mn-lt"/>
              </a:rPr>
              <a:t>.</a:t>
            </a:r>
          </a:p>
        </p:txBody>
      </p:sp>
      <p:sp>
        <p:nvSpPr>
          <p:cNvPr id="1127486" name="Text Box 62"/>
          <p:cNvSpPr txBox="1">
            <a:spLocks noChangeArrowheads="1"/>
          </p:cNvSpPr>
          <p:nvPr/>
        </p:nvSpPr>
        <p:spPr bwMode="auto">
          <a:xfrm>
            <a:off x="7693059" y="3657600"/>
            <a:ext cx="260439" cy="119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latin typeface="+mn-lt"/>
              </a:rPr>
              <a:t>.</a:t>
            </a:r>
          </a:p>
          <a:p>
            <a:r>
              <a:rPr lang="en-US" sz="2400" b="0">
                <a:latin typeface="+mn-lt"/>
              </a:rPr>
              <a:t>.</a:t>
            </a:r>
          </a:p>
          <a:p>
            <a:r>
              <a:rPr lang="en-US" sz="2400" b="0">
                <a:latin typeface="+mn-lt"/>
              </a:rPr>
              <a:t>.</a:t>
            </a:r>
          </a:p>
        </p:txBody>
      </p:sp>
      <p:sp>
        <p:nvSpPr>
          <p:cNvPr id="4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59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787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32" grpId="0" animBg="1"/>
      <p:bldP spid="1127433" grpId="0" animBg="1"/>
      <p:bldP spid="1127437" grpId="0" animBg="1"/>
      <p:bldP spid="1127438" grpId="0" animBg="1"/>
      <p:bldP spid="1127439" grpId="0" animBg="1"/>
      <p:bldP spid="1127441" grpId="0" animBg="1"/>
      <p:bldP spid="1127466" grpId="0" animBg="1"/>
      <p:bldP spid="1127468" grpId="0" animBg="1"/>
      <p:bldP spid="1127469" grpId="0" animBg="1"/>
      <p:bldP spid="1127470" grpId="0" animBg="1"/>
      <p:bldP spid="1127482" grpId="0"/>
      <p:bldP spid="11274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534400" cy="1173162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Why a transport layer? 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9" name="Rectangle 12"/>
          <p:cNvSpPr>
            <a:spLocks noChangeArrowheads="1"/>
          </p:cNvSpPr>
          <p:nvPr/>
        </p:nvSpPr>
        <p:spPr bwMode="auto">
          <a:xfrm>
            <a:off x="6477001" y="3822700"/>
            <a:ext cx="1703388" cy="381000"/>
          </a:xfrm>
          <a:prstGeom prst="rect">
            <a:avLst/>
          </a:prstGeom>
          <a:solidFill>
            <a:srgbClr val="FF7C8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Text Box 13"/>
          <p:cNvSpPr txBox="1">
            <a:spLocks noChangeArrowheads="1"/>
          </p:cNvSpPr>
          <p:nvPr/>
        </p:nvSpPr>
        <p:spPr bwMode="auto">
          <a:xfrm>
            <a:off x="6643689" y="3806826"/>
            <a:ext cx="1367487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Transport</a:t>
            </a:r>
          </a:p>
        </p:txBody>
      </p:sp>
      <p:sp>
        <p:nvSpPr>
          <p:cNvPr id="53261" name="Rectangle 14"/>
          <p:cNvSpPr>
            <a:spLocks noChangeArrowheads="1"/>
          </p:cNvSpPr>
          <p:nvPr/>
        </p:nvSpPr>
        <p:spPr bwMode="auto">
          <a:xfrm>
            <a:off x="6477001" y="42037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Text Box 15"/>
          <p:cNvSpPr txBox="1">
            <a:spLocks noChangeArrowheads="1"/>
          </p:cNvSpPr>
          <p:nvPr/>
        </p:nvSpPr>
        <p:spPr bwMode="auto">
          <a:xfrm>
            <a:off x="6735763" y="4187826"/>
            <a:ext cx="1197744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Network</a:t>
            </a:r>
          </a:p>
        </p:txBody>
      </p:sp>
      <p:sp>
        <p:nvSpPr>
          <p:cNvPr id="53263" name="Rectangle 16"/>
          <p:cNvSpPr>
            <a:spLocks noChangeArrowheads="1"/>
          </p:cNvSpPr>
          <p:nvPr/>
        </p:nvSpPr>
        <p:spPr bwMode="auto">
          <a:xfrm>
            <a:off x="6477001" y="45847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Text Box 17"/>
          <p:cNvSpPr txBox="1">
            <a:spLocks noChangeArrowheads="1"/>
          </p:cNvSpPr>
          <p:nvPr/>
        </p:nvSpPr>
        <p:spPr bwMode="auto">
          <a:xfrm>
            <a:off x="6742114" y="4568826"/>
            <a:ext cx="1184920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Datalink</a:t>
            </a:r>
          </a:p>
        </p:txBody>
      </p:sp>
      <p:sp>
        <p:nvSpPr>
          <p:cNvPr id="53265" name="Rectangle 18"/>
          <p:cNvSpPr>
            <a:spLocks noChangeArrowheads="1"/>
          </p:cNvSpPr>
          <p:nvPr/>
        </p:nvSpPr>
        <p:spPr bwMode="auto">
          <a:xfrm>
            <a:off x="6477001" y="4965700"/>
            <a:ext cx="1703388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Text Box 19"/>
          <p:cNvSpPr txBox="1">
            <a:spLocks noChangeArrowheads="1"/>
          </p:cNvSpPr>
          <p:nvPr/>
        </p:nvSpPr>
        <p:spPr bwMode="auto">
          <a:xfrm>
            <a:off x="6721476" y="4949826"/>
            <a:ext cx="1225471" cy="4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/>
            <a:r>
              <a:rPr lang="en-US">
                <a:latin typeface="Arial" charset="0"/>
              </a:rPr>
              <a:t>Physical</a:t>
            </a:r>
          </a:p>
        </p:txBody>
      </p:sp>
      <p:grpSp>
        <p:nvGrpSpPr>
          <p:cNvPr id="53280" name="Group 33"/>
          <p:cNvGrpSpPr>
            <a:grpSpLocks/>
          </p:cNvGrpSpPr>
          <p:nvPr/>
        </p:nvGrpSpPr>
        <p:grpSpPr bwMode="auto">
          <a:xfrm>
            <a:off x="6477005" y="3441698"/>
            <a:ext cx="1703389" cy="400050"/>
            <a:chOff x="4055" y="2280"/>
            <a:chExt cx="1073" cy="252"/>
          </a:xfrm>
          <a:solidFill>
            <a:srgbClr val="CCFFFF"/>
          </a:solidFill>
        </p:grpSpPr>
        <p:sp>
          <p:nvSpPr>
            <p:cNvPr id="53287" name="Rectangle 36"/>
            <p:cNvSpPr>
              <a:spLocks noChangeArrowheads="1"/>
            </p:cNvSpPr>
            <p:nvPr/>
          </p:nvSpPr>
          <p:spPr bwMode="auto">
            <a:xfrm>
              <a:off x="4055" y="2280"/>
              <a:ext cx="1073" cy="240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8" name="Text Box 37"/>
            <p:cNvSpPr txBox="1">
              <a:spLocks noChangeArrowheads="1"/>
            </p:cNvSpPr>
            <p:nvPr/>
          </p:nvSpPr>
          <p:spPr bwMode="auto">
            <a:xfrm>
              <a:off x="4076" y="2280"/>
              <a:ext cx="996" cy="25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0" tIns="45716" rIns="91430" bIns="45716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/>
              <a:r>
                <a:rPr lang="en-US" dirty="0">
                  <a:latin typeface="Arial" charset="0"/>
                </a:rPr>
                <a:t>Application</a:t>
              </a:r>
            </a:p>
          </p:txBody>
        </p:sp>
      </p:grpSp>
      <p:sp>
        <p:nvSpPr>
          <p:cNvPr id="46" name="Text Box 39"/>
          <p:cNvSpPr txBox="1">
            <a:spLocks noChangeArrowheads="1"/>
          </p:cNvSpPr>
          <p:nvPr/>
        </p:nvSpPr>
        <p:spPr bwMode="auto">
          <a:xfrm>
            <a:off x="1281325" y="6172201"/>
            <a:ext cx="1157076" cy="4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660066"/>
                </a:solidFill>
                <a:latin typeface="Arial" charset="0"/>
              </a:rPr>
              <a:t>Host A</a:t>
            </a:r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6826842" y="6170444"/>
            <a:ext cx="1174158" cy="4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660066"/>
                </a:solidFill>
                <a:latin typeface="Arial" charset="0"/>
              </a:rPr>
              <a:t>Host B</a:t>
            </a:r>
          </a:p>
        </p:txBody>
      </p:sp>
      <p:pic>
        <p:nvPicPr>
          <p:cNvPr id="4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5410200"/>
            <a:ext cx="8501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le 1"/>
          <p:cNvSpPr/>
          <p:nvPr/>
        </p:nvSpPr>
        <p:spPr bwMode="auto">
          <a:xfrm>
            <a:off x="762000" y="2819400"/>
            <a:ext cx="2286000" cy="2743200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1371600" y="5181600"/>
            <a:ext cx="1066800" cy="6858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en-US" sz="1800" b="0" dirty="0" err="1" smtClean="0">
                <a:latin typeface="+mn-lt"/>
              </a:rPr>
              <a:t>Datalink</a:t>
            </a:r>
            <a:endParaRPr lang="en-US" sz="1800" b="0" dirty="0">
              <a:latin typeface="+mn-lt"/>
            </a:endParaRPr>
          </a:p>
          <a:p>
            <a:pPr algn="ctr">
              <a:lnSpc>
                <a:spcPct val="110000"/>
              </a:lnSpc>
            </a:pPr>
            <a:r>
              <a:rPr lang="en-US" sz="1800" b="0" dirty="0" smtClean="0">
                <a:latin typeface="+mn-lt"/>
              </a:rPr>
              <a:t>Physical</a:t>
            </a:r>
            <a:endParaRPr lang="en-US" sz="1800" b="0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62000" y="3810000"/>
            <a:ext cx="2286000" cy="0"/>
          </a:xfrm>
          <a:prstGeom prst="line">
            <a:avLst/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914400" y="2895600"/>
            <a:ext cx="304800" cy="838200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650256" y="3141553"/>
            <a:ext cx="866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browser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1752600" y="2895600"/>
            <a:ext cx="228600" cy="838200"/>
          </a:xfrm>
          <a:prstGeom prst="rect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514600" y="2895600"/>
            <a:ext cx="228600" cy="838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209800" y="2895600"/>
            <a:ext cx="22860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 rot="5400000">
            <a:off x="1549178" y="3122377"/>
            <a:ext cx="677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telnet</a:t>
            </a:r>
            <a:endParaRPr lang="en-US" sz="1600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 rot="5400000">
            <a:off x="2216250" y="3157257"/>
            <a:ext cx="8677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+mn-lt"/>
              </a:rPr>
              <a:t>mmedia</a:t>
            </a:r>
            <a:endParaRPr lang="en-US" sz="1600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2135922" y="3025852"/>
            <a:ext cx="418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ftp</a:t>
            </a:r>
            <a:endParaRPr lang="en-US" sz="1600" dirty="0"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290935" y="2895600"/>
            <a:ext cx="304800" cy="8382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rot="5400000">
            <a:off x="1031256" y="3149292"/>
            <a:ext cx="866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browser</a:t>
            </a:r>
          </a:p>
        </p:txBody>
      </p:sp>
      <p:sp>
        <p:nvSpPr>
          <p:cNvPr id="52" name="Rectangle 10"/>
          <p:cNvSpPr>
            <a:spLocks noChangeArrowheads="1"/>
          </p:cNvSpPr>
          <p:nvPr/>
        </p:nvSpPr>
        <p:spPr bwMode="auto">
          <a:xfrm>
            <a:off x="1524000" y="4648200"/>
            <a:ext cx="762000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en-US" sz="1800" b="0" dirty="0" smtClean="0">
                <a:latin typeface="+mn-lt"/>
              </a:rPr>
              <a:t>IP</a:t>
            </a:r>
            <a:endParaRPr lang="en-US" sz="1800" b="0" dirty="0">
              <a:latin typeface="+mn-lt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914400" y="1524000"/>
            <a:ext cx="2514600" cy="990600"/>
          </a:xfrm>
          <a:prstGeom prst="wedgeEllipseCallout">
            <a:avLst>
              <a:gd name="adj1" fmla="val -4175"/>
              <a:gd name="adj2" fmla="val 88413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35340" y="1676401"/>
            <a:ext cx="1790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many application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processes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52679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i="1" dirty="0" smtClean="0">
                <a:solidFill>
                  <a:srgbClr val="000090"/>
                </a:solidFill>
                <a:latin typeface="+mn-lt"/>
              </a:rPr>
              <a:t>Drivers</a:t>
            </a:r>
            <a:br>
              <a:rPr lang="en-US" sz="1400" b="0" i="1" dirty="0" smtClean="0">
                <a:solidFill>
                  <a:srgbClr val="000090"/>
                </a:solidFill>
                <a:latin typeface="+mn-lt"/>
              </a:rPr>
            </a:br>
            <a:r>
              <a:rPr lang="en-US" sz="1400" b="0" i="1" dirty="0" smtClean="0">
                <a:solidFill>
                  <a:srgbClr val="000090"/>
                </a:solidFill>
                <a:latin typeface="+mn-lt"/>
              </a:rPr>
              <a:t>+NIC</a:t>
            </a:r>
            <a:endParaRPr lang="en-US" sz="1400" b="0" i="1" dirty="0">
              <a:solidFill>
                <a:srgbClr val="000090"/>
              </a:solidFill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5800" y="3810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i="1" dirty="0" smtClean="0">
                <a:solidFill>
                  <a:srgbClr val="000090"/>
                </a:solidFill>
                <a:latin typeface="+mn-lt"/>
              </a:rPr>
              <a:t>Operating </a:t>
            </a:r>
            <a:br>
              <a:rPr lang="en-US" sz="1400" b="0" i="1" dirty="0" smtClean="0">
                <a:solidFill>
                  <a:srgbClr val="000090"/>
                </a:solidFill>
                <a:latin typeface="+mn-lt"/>
              </a:rPr>
            </a:br>
            <a:r>
              <a:rPr lang="en-US" sz="1400" b="0" i="1" dirty="0" smtClean="0">
                <a:solidFill>
                  <a:srgbClr val="000090"/>
                </a:solidFill>
                <a:latin typeface="+mn-lt"/>
              </a:rPr>
              <a:t>System</a:t>
            </a:r>
            <a:endParaRPr lang="en-US" sz="1400" b="0" i="1" dirty="0">
              <a:solidFill>
                <a:srgbClr val="000090"/>
              </a:solidFill>
              <a:latin typeface="+mn-lt"/>
            </a:endParaRPr>
          </a:p>
        </p:txBody>
      </p:sp>
      <p:sp>
        <p:nvSpPr>
          <p:cNvPr id="3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6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6632699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GBN Example with Errors</a:t>
            </a:r>
          </a:p>
        </p:txBody>
      </p:sp>
      <p:sp>
        <p:nvSpPr>
          <p:cNvPr id="1149957" name="Text Box 5"/>
          <p:cNvSpPr txBox="1">
            <a:spLocks noChangeArrowheads="1"/>
          </p:cNvSpPr>
          <p:nvPr/>
        </p:nvSpPr>
        <p:spPr bwMode="auto">
          <a:xfrm>
            <a:off x="2799909" y="1438276"/>
            <a:ext cx="3224238" cy="46165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pPr eaLnBrk="1" hangingPunct="1"/>
            <a:r>
              <a:rPr lang="en-US" sz="2400" b="0" dirty="0">
                <a:solidFill>
                  <a:srgbClr val="0000FF"/>
                </a:solidFill>
                <a:latin typeface="+mn-lt"/>
              </a:rPr>
              <a:t>Window size = 3 packets</a:t>
            </a:r>
          </a:p>
        </p:txBody>
      </p:sp>
      <p:sp>
        <p:nvSpPr>
          <p:cNvPr id="1149958" name="Line 6"/>
          <p:cNvSpPr>
            <a:spLocks noChangeShapeType="1"/>
          </p:cNvSpPr>
          <p:nvPr/>
        </p:nvSpPr>
        <p:spPr bwMode="auto">
          <a:xfrm>
            <a:off x="1928813" y="1768475"/>
            <a:ext cx="0" cy="419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49959" name="Line 7"/>
          <p:cNvSpPr>
            <a:spLocks noChangeShapeType="1"/>
          </p:cNvSpPr>
          <p:nvPr/>
        </p:nvSpPr>
        <p:spPr bwMode="auto">
          <a:xfrm>
            <a:off x="7283451" y="1768475"/>
            <a:ext cx="0" cy="419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149963" name="Text Box 11"/>
          <p:cNvSpPr txBox="1">
            <a:spLocks noChangeArrowheads="1"/>
          </p:cNvSpPr>
          <p:nvPr/>
        </p:nvSpPr>
        <p:spPr bwMode="auto">
          <a:xfrm>
            <a:off x="790077" y="5941376"/>
            <a:ext cx="10630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>
                <a:latin typeface="+mn-lt"/>
              </a:rPr>
              <a:t>Sender</a:t>
            </a:r>
          </a:p>
        </p:txBody>
      </p:sp>
      <p:sp>
        <p:nvSpPr>
          <p:cNvPr id="1149964" name="Text Box 12"/>
          <p:cNvSpPr txBox="1">
            <a:spLocks noChangeArrowheads="1"/>
          </p:cNvSpPr>
          <p:nvPr/>
        </p:nvSpPr>
        <p:spPr bwMode="auto">
          <a:xfrm>
            <a:off x="6782356" y="5941376"/>
            <a:ext cx="12498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>
                <a:latin typeface="+mn-lt"/>
              </a:rPr>
              <a:t>Receiver</a:t>
            </a:r>
          </a:p>
        </p:txBody>
      </p:sp>
      <p:grpSp>
        <p:nvGrpSpPr>
          <p:cNvPr id="1150009" name="Group 57"/>
          <p:cNvGrpSpPr>
            <a:grpSpLocks/>
          </p:cNvGrpSpPr>
          <p:nvPr/>
        </p:nvGrpSpPr>
        <p:grpSpPr bwMode="auto">
          <a:xfrm>
            <a:off x="1452563" y="1625600"/>
            <a:ext cx="5843588" cy="2057400"/>
            <a:chOff x="915" y="1024"/>
            <a:chExt cx="3681" cy="1296"/>
          </a:xfrm>
        </p:grpSpPr>
        <p:sp>
          <p:nvSpPr>
            <p:cNvPr id="1149960" name="Line 8"/>
            <p:cNvSpPr>
              <a:spLocks noChangeShapeType="1"/>
            </p:cNvSpPr>
            <p:nvPr/>
          </p:nvSpPr>
          <p:spPr bwMode="auto">
            <a:xfrm>
              <a:off x="1215" y="1210"/>
              <a:ext cx="3381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61" name="Line 9"/>
            <p:cNvSpPr>
              <a:spLocks noChangeShapeType="1"/>
            </p:cNvSpPr>
            <p:nvPr/>
          </p:nvSpPr>
          <p:spPr bwMode="auto">
            <a:xfrm flipH="1">
              <a:off x="1215" y="1594"/>
              <a:ext cx="3381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62" name="Line 10"/>
            <p:cNvSpPr>
              <a:spLocks noChangeShapeType="1"/>
            </p:cNvSpPr>
            <p:nvPr/>
          </p:nvSpPr>
          <p:spPr bwMode="auto">
            <a:xfrm>
              <a:off x="1215" y="1984"/>
              <a:ext cx="2295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65" name="Line 13"/>
            <p:cNvSpPr>
              <a:spLocks noChangeShapeType="1"/>
            </p:cNvSpPr>
            <p:nvPr/>
          </p:nvSpPr>
          <p:spPr bwMode="auto">
            <a:xfrm>
              <a:off x="1215" y="1402"/>
              <a:ext cx="3381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66" name="Line 14"/>
            <p:cNvSpPr>
              <a:spLocks noChangeShapeType="1"/>
            </p:cNvSpPr>
            <p:nvPr/>
          </p:nvSpPr>
          <p:spPr bwMode="auto">
            <a:xfrm>
              <a:off x="1215" y="1594"/>
              <a:ext cx="3381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67" name="Line 15"/>
            <p:cNvSpPr>
              <a:spLocks noChangeShapeType="1"/>
            </p:cNvSpPr>
            <p:nvPr/>
          </p:nvSpPr>
          <p:spPr bwMode="auto">
            <a:xfrm flipH="1">
              <a:off x="1215" y="1786"/>
              <a:ext cx="3381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68" name="Line 16"/>
            <p:cNvSpPr>
              <a:spLocks noChangeShapeType="1"/>
            </p:cNvSpPr>
            <p:nvPr/>
          </p:nvSpPr>
          <p:spPr bwMode="auto">
            <a:xfrm flipH="1">
              <a:off x="1215" y="1978"/>
              <a:ext cx="3381" cy="33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72" name="Text Box 20"/>
            <p:cNvSpPr txBox="1">
              <a:spLocks noChangeArrowheads="1"/>
            </p:cNvSpPr>
            <p:nvPr/>
          </p:nvSpPr>
          <p:spPr bwMode="auto">
            <a:xfrm>
              <a:off x="915" y="1024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1</a:t>
              </a:r>
            </a:p>
          </p:txBody>
        </p:sp>
        <p:sp>
          <p:nvSpPr>
            <p:cNvPr id="1149973" name="Text Box 21"/>
            <p:cNvSpPr txBox="1">
              <a:spLocks noChangeArrowheads="1"/>
            </p:cNvSpPr>
            <p:nvPr/>
          </p:nvSpPr>
          <p:spPr bwMode="auto">
            <a:xfrm>
              <a:off x="919" y="1236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2</a:t>
              </a:r>
            </a:p>
          </p:txBody>
        </p:sp>
        <p:sp>
          <p:nvSpPr>
            <p:cNvPr id="1149974" name="Text Box 22"/>
            <p:cNvSpPr txBox="1">
              <a:spLocks noChangeArrowheads="1"/>
            </p:cNvSpPr>
            <p:nvPr/>
          </p:nvSpPr>
          <p:spPr bwMode="auto">
            <a:xfrm>
              <a:off x="919" y="1464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3</a:t>
              </a:r>
            </a:p>
          </p:txBody>
        </p:sp>
        <p:sp>
          <p:nvSpPr>
            <p:cNvPr id="1149975" name="Text Box 23"/>
            <p:cNvSpPr txBox="1">
              <a:spLocks noChangeArrowheads="1"/>
            </p:cNvSpPr>
            <p:nvPr/>
          </p:nvSpPr>
          <p:spPr bwMode="auto">
            <a:xfrm>
              <a:off x="919" y="1744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4</a:t>
              </a:r>
            </a:p>
          </p:txBody>
        </p:sp>
        <p:sp>
          <p:nvSpPr>
            <p:cNvPr id="1149976" name="Text Box 24"/>
            <p:cNvSpPr txBox="1">
              <a:spLocks noChangeArrowheads="1"/>
            </p:cNvSpPr>
            <p:nvPr/>
          </p:nvSpPr>
          <p:spPr bwMode="auto">
            <a:xfrm>
              <a:off x="919" y="1998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5</a:t>
              </a:r>
            </a:p>
          </p:txBody>
        </p:sp>
        <p:sp>
          <p:nvSpPr>
            <p:cNvPr id="1149992" name="Line 40"/>
            <p:cNvSpPr>
              <a:spLocks noChangeShapeType="1"/>
            </p:cNvSpPr>
            <p:nvPr/>
          </p:nvSpPr>
          <p:spPr bwMode="auto">
            <a:xfrm>
              <a:off x="3462" y="2128"/>
              <a:ext cx="96" cy="19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93" name="Line 41"/>
            <p:cNvSpPr>
              <a:spLocks noChangeShapeType="1"/>
            </p:cNvSpPr>
            <p:nvPr/>
          </p:nvSpPr>
          <p:spPr bwMode="auto">
            <a:xfrm flipH="1">
              <a:off x="3462" y="2128"/>
              <a:ext cx="96" cy="19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1150010" name="Group 58"/>
          <p:cNvGrpSpPr>
            <a:grpSpLocks/>
          </p:cNvGrpSpPr>
          <p:nvPr/>
        </p:nvGrpSpPr>
        <p:grpSpPr bwMode="auto">
          <a:xfrm>
            <a:off x="1458914" y="3454400"/>
            <a:ext cx="5837239" cy="828675"/>
            <a:chOff x="919" y="2176"/>
            <a:chExt cx="3677" cy="522"/>
          </a:xfrm>
        </p:grpSpPr>
        <p:sp>
          <p:nvSpPr>
            <p:cNvPr id="1149969" name="Line 17"/>
            <p:cNvSpPr>
              <a:spLocks noChangeShapeType="1"/>
            </p:cNvSpPr>
            <p:nvPr/>
          </p:nvSpPr>
          <p:spPr bwMode="auto">
            <a:xfrm>
              <a:off x="1215" y="2176"/>
              <a:ext cx="3381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70" name="Line 18"/>
            <p:cNvSpPr>
              <a:spLocks noChangeShapeType="1"/>
            </p:cNvSpPr>
            <p:nvPr/>
          </p:nvSpPr>
          <p:spPr bwMode="auto">
            <a:xfrm>
              <a:off x="1215" y="2362"/>
              <a:ext cx="3381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49977" name="Text Box 25"/>
            <p:cNvSpPr txBox="1">
              <a:spLocks noChangeArrowheads="1"/>
            </p:cNvSpPr>
            <p:nvPr/>
          </p:nvSpPr>
          <p:spPr bwMode="auto">
            <a:xfrm>
              <a:off x="919" y="2184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6</a:t>
              </a:r>
            </a:p>
          </p:txBody>
        </p:sp>
      </p:grpSp>
      <p:grpSp>
        <p:nvGrpSpPr>
          <p:cNvPr id="1150013" name="Group 61"/>
          <p:cNvGrpSpPr>
            <a:grpSpLocks/>
          </p:cNvGrpSpPr>
          <p:nvPr/>
        </p:nvGrpSpPr>
        <p:grpSpPr bwMode="auto">
          <a:xfrm>
            <a:off x="-87312" y="3124200"/>
            <a:ext cx="2036763" cy="1905000"/>
            <a:chOff x="-55" y="1968"/>
            <a:chExt cx="1283" cy="1200"/>
          </a:xfrm>
        </p:grpSpPr>
        <p:sp>
          <p:nvSpPr>
            <p:cNvPr id="1150014" name="Line 62"/>
            <p:cNvSpPr>
              <a:spLocks noChangeShapeType="1"/>
            </p:cNvSpPr>
            <p:nvPr/>
          </p:nvSpPr>
          <p:spPr bwMode="auto">
            <a:xfrm flipH="1">
              <a:off x="399" y="1968"/>
              <a:ext cx="8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50015" name="Line 63"/>
            <p:cNvSpPr>
              <a:spLocks noChangeShapeType="1"/>
            </p:cNvSpPr>
            <p:nvPr/>
          </p:nvSpPr>
          <p:spPr bwMode="auto">
            <a:xfrm flipH="1">
              <a:off x="399" y="3168"/>
              <a:ext cx="82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50016" name="Line 64"/>
            <p:cNvSpPr>
              <a:spLocks noChangeShapeType="1"/>
            </p:cNvSpPr>
            <p:nvPr/>
          </p:nvSpPr>
          <p:spPr bwMode="auto">
            <a:xfrm>
              <a:off x="720" y="1968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50017" name="Text Box 65"/>
            <p:cNvSpPr txBox="1">
              <a:spLocks noChangeArrowheads="1"/>
            </p:cNvSpPr>
            <p:nvPr/>
          </p:nvSpPr>
          <p:spPr bwMode="auto">
            <a:xfrm>
              <a:off x="-55" y="2160"/>
              <a:ext cx="654" cy="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+mn-lt"/>
                </a:rPr>
                <a:t>Timeout</a:t>
              </a:r>
            </a:p>
            <a:p>
              <a:pPr eaLnBrk="1" hangingPunct="1"/>
              <a:r>
                <a:rPr lang="en-US" sz="2000">
                  <a:solidFill>
                    <a:srgbClr val="FF0000"/>
                  </a:solidFill>
                  <a:latin typeface="+mn-lt"/>
                </a:rPr>
                <a:t>Packet 4</a:t>
              </a:r>
            </a:p>
          </p:txBody>
        </p:sp>
      </p:grpSp>
      <p:grpSp>
        <p:nvGrpSpPr>
          <p:cNvPr id="1150018" name="Group 66"/>
          <p:cNvGrpSpPr>
            <a:grpSpLocks/>
          </p:cNvGrpSpPr>
          <p:nvPr/>
        </p:nvGrpSpPr>
        <p:grpSpPr bwMode="auto">
          <a:xfrm>
            <a:off x="1595437" y="4810126"/>
            <a:ext cx="5686427" cy="1031875"/>
            <a:chOff x="1005" y="3030"/>
            <a:chExt cx="3582" cy="650"/>
          </a:xfrm>
        </p:grpSpPr>
        <p:sp>
          <p:nvSpPr>
            <p:cNvPr id="1150019" name="Text Box 67"/>
            <p:cNvSpPr txBox="1">
              <a:spLocks noChangeArrowheads="1"/>
            </p:cNvSpPr>
            <p:nvPr/>
          </p:nvSpPr>
          <p:spPr bwMode="auto">
            <a:xfrm>
              <a:off x="1022" y="3030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4</a:t>
              </a:r>
            </a:p>
          </p:txBody>
        </p:sp>
        <p:sp>
          <p:nvSpPr>
            <p:cNvPr id="1150020" name="Text Box 68"/>
            <p:cNvSpPr txBox="1">
              <a:spLocks noChangeArrowheads="1"/>
            </p:cNvSpPr>
            <p:nvPr/>
          </p:nvSpPr>
          <p:spPr bwMode="auto">
            <a:xfrm>
              <a:off x="1022" y="3174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5</a:t>
              </a:r>
            </a:p>
          </p:txBody>
        </p:sp>
        <p:sp>
          <p:nvSpPr>
            <p:cNvPr id="1150021" name="Text Box 69"/>
            <p:cNvSpPr txBox="1">
              <a:spLocks noChangeArrowheads="1"/>
            </p:cNvSpPr>
            <p:nvPr/>
          </p:nvSpPr>
          <p:spPr bwMode="auto">
            <a:xfrm>
              <a:off x="1005" y="3318"/>
              <a:ext cx="203" cy="2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latin typeface="+mn-lt"/>
                </a:rPr>
                <a:t>6</a:t>
              </a:r>
            </a:p>
          </p:txBody>
        </p:sp>
        <p:sp>
          <p:nvSpPr>
            <p:cNvPr id="1150022" name="Line 70"/>
            <p:cNvSpPr>
              <a:spLocks noChangeShapeType="1"/>
            </p:cNvSpPr>
            <p:nvPr/>
          </p:nvSpPr>
          <p:spPr bwMode="auto">
            <a:xfrm>
              <a:off x="1206" y="3168"/>
              <a:ext cx="3381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50023" name="Line 71"/>
            <p:cNvSpPr>
              <a:spLocks noChangeShapeType="1"/>
            </p:cNvSpPr>
            <p:nvPr/>
          </p:nvSpPr>
          <p:spPr bwMode="auto">
            <a:xfrm>
              <a:off x="1206" y="3248"/>
              <a:ext cx="3381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50024" name="Line 72"/>
            <p:cNvSpPr>
              <a:spLocks noChangeShapeType="1"/>
            </p:cNvSpPr>
            <p:nvPr/>
          </p:nvSpPr>
          <p:spPr bwMode="auto">
            <a:xfrm>
              <a:off x="1206" y="3344"/>
              <a:ext cx="3381" cy="33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3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60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685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7A4E8EC5-7580-5D46-A490-5D5E1E97FBFD}" type="slidenum">
              <a:rPr lang="en-US" sz="1400" smtClean="0">
                <a:latin typeface="Calibri"/>
              </a:rPr>
              <a:pPr algn="r"/>
              <a:t>61</a:t>
            </a:fld>
            <a:endParaRPr lang="en-US" sz="1400" dirty="0">
              <a:latin typeface="Calibri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9" y="296864"/>
            <a:ext cx="7772400" cy="700087"/>
          </a:xfrm>
        </p:spPr>
        <p:txBody>
          <a:bodyPr/>
          <a:lstStyle/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GBN: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sender extended FSM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66565" name="Group 3"/>
          <p:cNvGrpSpPr>
            <a:grpSpLocks/>
          </p:cNvGrpSpPr>
          <p:nvPr/>
        </p:nvGrpSpPr>
        <p:grpSpPr bwMode="auto">
          <a:xfrm>
            <a:off x="3535363" y="3743326"/>
            <a:ext cx="800100" cy="657225"/>
            <a:chOff x="1939" y="2515"/>
            <a:chExt cx="504" cy="414"/>
          </a:xfrm>
        </p:grpSpPr>
        <p:sp>
          <p:nvSpPr>
            <p:cNvPr id="66585" name="Oval 4"/>
            <p:cNvSpPr>
              <a:spLocks noChangeArrowheads="1"/>
            </p:cNvSpPr>
            <p:nvPr/>
          </p:nvSpPr>
          <p:spPr bwMode="auto">
            <a:xfrm>
              <a:off x="2004" y="2515"/>
              <a:ext cx="420" cy="41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 dirty="0">
                <a:latin typeface="Calibri"/>
              </a:endParaRPr>
            </a:p>
          </p:txBody>
        </p:sp>
        <p:sp>
          <p:nvSpPr>
            <p:cNvPr id="66586" name="Text Box 5"/>
            <p:cNvSpPr txBox="1">
              <a:spLocks noChangeArrowheads="1"/>
            </p:cNvSpPr>
            <p:nvPr/>
          </p:nvSpPr>
          <p:spPr bwMode="auto">
            <a:xfrm>
              <a:off x="1939" y="2611"/>
              <a:ext cx="504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37931725" indent="-37474525" algn="ctr"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eaLnBrk="0" hangingPunct="0"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Wait</a:t>
              </a:r>
              <a:endParaRPr lang="en-US" dirty="0">
                <a:latin typeface="Times New Roman" charset="0"/>
              </a:endParaRPr>
            </a:p>
          </p:txBody>
        </p:sp>
      </p:grpSp>
      <p:sp>
        <p:nvSpPr>
          <p:cNvPr id="66566" name="Line 6"/>
          <p:cNvSpPr>
            <a:spLocks noChangeShapeType="1"/>
          </p:cNvSpPr>
          <p:nvPr/>
        </p:nvSpPr>
        <p:spPr bwMode="auto">
          <a:xfrm>
            <a:off x="2028826" y="2830514"/>
            <a:ext cx="1624013" cy="10699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4751389" y="3810001"/>
            <a:ext cx="27765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(packet[</a:t>
            </a:r>
            <a:r>
              <a:rPr lang="en-US" sz="1400" dirty="0">
                <a:latin typeface="Calibri"/>
              </a:rPr>
              <a:t>base])</a:t>
            </a:r>
          </a:p>
          <a:p>
            <a:pPr algn="l"/>
            <a:r>
              <a:rPr lang="en-US" sz="1400" dirty="0" err="1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(packet[</a:t>
            </a:r>
            <a:r>
              <a:rPr lang="en-US" sz="1400" dirty="0">
                <a:latin typeface="Calibri"/>
              </a:rPr>
              <a:t>base+1])</a:t>
            </a:r>
          </a:p>
          <a:p>
            <a:pPr algn="l"/>
            <a:r>
              <a:rPr lang="en-US" sz="1400" dirty="0">
                <a:latin typeface="Calibri"/>
              </a:rPr>
              <a:t>…</a:t>
            </a:r>
          </a:p>
          <a:p>
            <a:pPr algn="l"/>
            <a:r>
              <a:rPr lang="en-US" sz="1400" dirty="0" err="1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(packet[</a:t>
            </a:r>
            <a:r>
              <a:rPr lang="en-US" sz="1400" dirty="0">
                <a:latin typeface="Calibri"/>
              </a:rPr>
              <a:t>nextseqnum-1])</a:t>
            </a:r>
          </a:p>
          <a:p>
            <a:endParaRPr lang="en-US" sz="1400" dirty="0">
              <a:latin typeface="Times New Roman" charset="0"/>
            </a:endParaRP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4773614" y="3575050"/>
            <a:ext cx="110013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>
                <a:latin typeface="Calibri"/>
              </a:rPr>
              <a:t>timeout</a:t>
            </a:r>
            <a:endParaRPr lang="en-US" sz="1400" dirty="0">
              <a:latin typeface="Times New Roman" charset="0"/>
            </a:endParaRPr>
          </a:p>
          <a:p>
            <a:endParaRPr lang="en-US" sz="1400" dirty="0">
              <a:latin typeface="Times New Roman" charset="0"/>
            </a:endParaRPr>
          </a:p>
        </p:txBody>
      </p:sp>
      <p:sp>
        <p:nvSpPr>
          <p:cNvPr id="66569" name="Line 9"/>
          <p:cNvSpPr>
            <a:spLocks noChangeShapeType="1"/>
          </p:cNvSpPr>
          <p:nvPr/>
        </p:nvSpPr>
        <p:spPr bwMode="auto">
          <a:xfrm>
            <a:off x="4857749" y="3851275"/>
            <a:ext cx="1619251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6570" name="Freeform 10"/>
          <p:cNvSpPr>
            <a:spLocks/>
          </p:cNvSpPr>
          <p:nvPr/>
        </p:nvSpPr>
        <p:spPr bwMode="auto">
          <a:xfrm>
            <a:off x="4360863" y="3498851"/>
            <a:ext cx="393700" cy="1152525"/>
          </a:xfrm>
          <a:custGeom>
            <a:avLst/>
            <a:gdLst>
              <a:gd name="T0" fmla="*/ 15776621 w 619"/>
              <a:gd name="T1" fmla="*/ 458063600 h 1815"/>
              <a:gd name="T2" fmla="*/ 0 w 619"/>
              <a:gd name="T3" fmla="*/ 311692925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3194052" y="1069976"/>
            <a:ext cx="23336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rdt_send</a:t>
            </a:r>
            <a:r>
              <a:rPr lang="en-US" sz="1400" dirty="0">
                <a:latin typeface="Calibri"/>
              </a:rPr>
              <a:t>(data)</a:t>
            </a:r>
            <a:r>
              <a:rPr lang="en-US" sz="1000" dirty="0">
                <a:latin typeface="Calibri"/>
              </a:rPr>
              <a:t>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>
            <a:off x="3302000" y="1389063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3194051" y="1411288"/>
            <a:ext cx="552132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>
                <a:latin typeface="Calibri"/>
              </a:rPr>
              <a:t>if (</a:t>
            </a:r>
            <a:r>
              <a:rPr lang="en-US" sz="1400" dirty="0" err="1">
                <a:latin typeface="Calibri"/>
              </a:rPr>
              <a:t>nextseqnum</a:t>
            </a:r>
            <a:r>
              <a:rPr lang="en-US" sz="1400" dirty="0">
                <a:latin typeface="Calibri"/>
              </a:rPr>
              <a:t> &lt; </a:t>
            </a:r>
            <a:r>
              <a:rPr lang="en-US" sz="1400" dirty="0" err="1">
                <a:latin typeface="Calibri"/>
              </a:rPr>
              <a:t>base+N</a:t>
            </a:r>
            <a:r>
              <a:rPr lang="en-US" sz="1400" dirty="0">
                <a:latin typeface="Calibri"/>
              </a:rPr>
              <a:t>) {</a:t>
            </a:r>
          </a:p>
          <a:p>
            <a:pPr algn="l"/>
            <a:r>
              <a:rPr lang="en-US" sz="1400" dirty="0" smtClean="0">
                <a:latin typeface="Calibri"/>
              </a:rPr>
              <a:t>    </a:t>
            </a:r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(packet[</a:t>
            </a:r>
            <a:r>
              <a:rPr lang="en-US" sz="1400" dirty="0" err="1">
                <a:latin typeface="Calibri"/>
              </a:rPr>
              <a:t>nextseqnum</a:t>
            </a:r>
            <a:r>
              <a:rPr lang="en-US" sz="1400" dirty="0">
                <a:latin typeface="Calibri"/>
              </a:rPr>
              <a:t>])</a:t>
            </a:r>
          </a:p>
          <a:p>
            <a:pPr algn="l"/>
            <a:r>
              <a:rPr lang="en-US" sz="1400" dirty="0" smtClean="0">
                <a:latin typeface="Calibri"/>
              </a:rPr>
              <a:t>    </a:t>
            </a:r>
            <a:r>
              <a:rPr lang="en-US" sz="1400" dirty="0" err="1" smtClean="0">
                <a:latin typeface="Calibri"/>
              </a:rPr>
              <a:t>nextseqnum</a:t>
            </a:r>
            <a:r>
              <a:rPr lang="en-US" sz="1400" dirty="0" smtClean="0">
                <a:latin typeface="Calibri"/>
              </a:rPr>
              <a:t>++</a:t>
            </a:r>
          </a:p>
          <a:p>
            <a:pPr algn="l"/>
            <a:r>
              <a:rPr lang="en-US" sz="1400" dirty="0" smtClean="0">
                <a:latin typeface="Calibri"/>
              </a:rPr>
              <a:t>    </a:t>
            </a:r>
            <a:r>
              <a:rPr lang="en-US" sz="1400" dirty="0">
                <a:latin typeface="Calibri"/>
              </a:rPr>
              <a:t>}</a:t>
            </a:r>
          </a:p>
          <a:p>
            <a:pPr algn="l"/>
            <a:r>
              <a:rPr lang="en-US" sz="1400" dirty="0">
                <a:latin typeface="Calibri"/>
              </a:rPr>
              <a:t>else</a:t>
            </a:r>
          </a:p>
          <a:p>
            <a:pPr algn="l"/>
            <a:r>
              <a:rPr lang="en-US" sz="1400" dirty="0">
                <a:latin typeface="Calibri"/>
              </a:rPr>
              <a:t>  </a:t>
            </a:r>
            <a:r>
              <a:rPr lang="en-US" sz="1400" dirty="0" err="1">
                <a:latin typeface="Calibri"/>
              </a:rPr>
              <a:t>refuse_data</a:t>
            </a:r>
            <a:r>
              <a:rPr lang="en-US" sz="1400" dirty="0">
                <a:latin typeface="Calibri"/>
              </a:rPr>
              <a:t>(data</a:t>
            </a:r>
            <a:r>
              <a:rPr lang="en-US" sz="1400" dirty="0" smtClean="0">
                <a:latin typeface="Calibri"/>
              </a:rPr>
              <a:t>)   </a:t>
            </a:r>
            <a:r>
              <a:rPr lang="en-US" sz="1400" b="1" i="1" dirty="0" smtClean="0">
                <a:latin typeface="Calibri"/>
              </a:rPr>
              <a:t>Block?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66574" name="Freeform 14"/>
          <p:cNvSpPr>
            <a:spLocks/>
          </p:cNvSpPr>
          <p:nvPr/>
        </p:nvSpPr>
        <p:spPr bwMode="auto">
          <a:xfrm rot="5142103" flipH="1">
            <a:off x="3787777" y="2933701"/>
            <a:ext cx="393700" cy="1152525"/>
          </a:xfrm>
          <a:custGeom>
            <a:avLst/>
            <a:gdLst>
              <a:gd name="T0" fmla="*/ 15776621 w 619"/>
              <a:gd name="T1" fmla="*/ 458063600 h 1815"/>
              <a:gd name="T2" fmla="*/ 0 w 619"/>
              <a:gd name="T3" fmla="*/ 311692925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3343277" y="5478464"/>
            <a:ext cx="36861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>
                <a:latin typeface="Calibri"/>
              </a:rPr>
              <a:t>base = </a:t>
            </a:r>
            <a:r>
              <a:rPr lang="en-US" sz="1400" dirty="0" err="1">
                <a:latin typeface="Calibri"/>
              </a:rPr>
              <a:t>getacknum</a:t>
            </a:r>
            <a:r>
              <a:rPr lang="en-US" sz="1400" dirty="0" smtClean="0">
                <a:latin typeface="Calibri"/>
              </a:rPr>
              <a:t>(reply)</a:t>
            </a:r>
            <a:r>
              <a:rPr lang="en-US" sz="1400" dirty="0">
                <a:latin typeface="Calibri"/>
              </a:rPr>
              <a:t>+1</a:t>
            </a:r>
          </a:p>
          <a:p>
            <a:pPr algn="l"/>
            <a:endParaRPr lang="en-US" sz="1400" dirty="0">
              <a:latin typeface="Times New Roman" charset="0"/>
            </a:endParaRPr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3355975" y="4978400"/>
            <a:ext cx="283368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(reply) </a:t>
            </a:r>
            <a:r>
              <a:rPr lang="en-US" sz="1400" dirty="0">
                <a:latin typeface="Calibri"/>
              </a:rPr>
              <a:t>&amp;&amp; </a:t>
            </a:r>
          </a:p>
          <a:p>
            <a:pPr algn="l"/>
            <a:r>
              <a:rPr lang="en-US" sz="1400" dirty="0">
                <a:latin typeface="Calibri"/>
              </a:rPr>
              <a:t>   </a:t>
            </a:r>
            <a:r>
              <a:rPr lang="en-US" sz="1400" dirty="0" err="1">
                <a:latin typeface="Calibri"/>
              </a:rPr>
              <a:t>notcorrupt</a:t>
            </a:r>
            <a:r>
              <a:rPr lang="en-US" sz="1400" dirty="0" smtClean="0">
                <a:latin typeface="Calibri"/>
              </a:rPr>
              <a:t>(reply) </a:t>
            </a:r>
            <a:endParaRPr lang="en-US" sz="1400" dirty="0">
              <a:latin typeface="Calibri"/>
            </a:endParaRPr>
          </a:p>
          <a:p>
            <a:endParaRPr lang="en-US" sz="1400" dirty="0">
              <a:latin typeface="Times New Roman" charset="0"/>
            </a:endParaRPr>
          </a:p>
        </p:txBody>
      </p:sp>
      <p:sp>
        <p:nvSpPr>
          <p:cNvPr id="66577" name="Line 17"/>
          <p:cNvSpPr>
            <a:spLocks noChangeShapeType="1"/>
          </p:cNvSpPr>
          <p:nvPr/>
        </p:nvSpPr>
        <p:spPr bwMode="auto">
          <a:xfrm>
            <a:off x="3448049" y="5502275"/>
            <a:ext cx="1619251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6578" name="Freeform 18"/>
          <p:cNvSpPr>
            <a:spLocks/>
          </p:cNvSpPr>
          <p:nvPr/>
        </p:nvSpPr>
        <p:spPr bwMode="auto">
          <a:xfrm>
            <a:off x="3505201" y="4446589"/>
            <a:ext cx="1054100" cy="674687"/>
          </a:xfrm>
          <a:custGeom>
            <a:avLst/>
            <a:gdLst>
              <a:gd name="T0" fmla="*/ 607358450 w 664"/>
              <a:gd name="T1" fmla="*/ 50403088 h 425"/>
              <a:gd name="T2" fmla="*/ 977820625 w 664"/>
              <a:gd name="T3" fmla="*/ 0 h 425"/>
              <a:gd name="T4" fmla="*/ 0 60000 65536"/>
              <a:gd name="T5" fmla="*/ 0 60000 65536"/>
              <a:gd name="T6" fmla="*/ 0 w 664"/>
              <a:gd name="T7" fmla="*/ 0 h 425"/>
              <a:gd name="T8" fmla="*/ 664 w 664"/>
              <a:gd name="T9" fmla="*/ 425 h 4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4" h="425">
                <a:moveTo>
                  <a:pt x="241" y="20"/>
                </a:moveTo>
                <a:cubicBezTo>
                  <a:pt x="0" y="393"/>
                  <a:pt x="664" y="425"/>
                  <a:pt x="388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66579" name="Line 19"/>
          <p:cNvSpPr>
            <a:spLocks noChangeShapeType="1"/>
          </p:cNvSpPr>
          <p:nvPr/>
        </p:nvSpPr>
        <p:spPr bwMode="auto">
          <a:xfrm>
            <a:off x="1614489" y="3257550"/>
            <a:ext cx="8032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1487489" y="3227389"/>
            <a:ext cx="14859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>
                <a:latin typeface="Calibri"/>
              </a:rPr>
              <a:t>base=1</a:t>
            </a:r>
          </a:p>
          <a:p>
            <a:pPr algn="l"/>
            <a:r>
              <a:rPr lang="en-US" sz="1400" dirty="0" err="1">
                <a:latin typeface="Calibri"/>
              </a:rPr>
              <a:t>nextseqnum</a:t>
            </a:r>
            <a:r>
              <a:rPr lang="en-US" sz="1400" dirty="0">
                <a:latin typeface="Calibri"/>
              </a:rPr>
              <a:t>=1</a:t>
            </a:r>
            <a:endParaRPr lang="en-US" sz="1400" dirty="0">
              <a:latin typeface="Times New Roman" charset="0"/>
            </a:endParaRPr>
          </a:p>
          <a:p>
            <a:endParaRPr lang="en-US" sz="2400" dirty="0">
              <a:latin typeface="Times New Roman" charset="0"/>
            </a:endParaRPr>
          </a:p>
        </p:txBody>
      </p:sp>
      <p:sp>
        <p:nvSpPr>
          <p:cNvPr id="66581" name="Text Box 21"/>
          <p:cNvSpPr txBox="1">
            <a:spLocks noChangeArrowheads="1"/>
          </p:cNvSpPr>
          <p:nvPr/>
        </p:nvSpPr>
        <p:spPr bwMode="auto">
          <a:xfrm>
            <a:off x="1250951" y="4289426"/>
            <a:ext cx="20478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(reply) 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>
                <a:latin typeface="Calibri"/>
              </a:rPr>
              <a:t>   &amp;&amp; corrupt</a:t>
            </a:r>
            <a:r>
              <a:rPr lang="en-US" sz="1400" dirty="0" smtClean="0">
                <a:latin typeface="Calibri"/>
              </a:rPr>
              <a:t>(reply)</a:t>
            </a:r>
            <a:r>
              <a:rPr lang="en-US" sz="1000" dirty="0" smtClean="0">
                <a:latin typeface="Calibri"/>
              </a:rPr>
              <a:t> </a:t>
            </a:r>
            <a:endParaRPr lang="en-US" sz="1000" dirty="0">
              <a:latin typeface="Calibri"/>
            </a:endParaRPr>
          </a:p>
          <a:p>
            <a:endParaRPr lang="en-US" sz="2400" dirty="0">
              <a:latin typeface="Times New Roman" charset="0"/>
            </a:endParaRPr>
          </a:p>
        </p:txBody>
      </p:sp>
      <p:sp>
        <p:nvSpPr>
          <p:cNvPr id="66582" name="Line 22"/>
          <p:cNvSpPr>
            <a:spLocks noChangeShapeType="1"/>
          </p:cNvSpPr>
          <p:nvPr/>
        </p:nvSpPr>
        <p:spPr bwMode="auto">
          <a:xfrm flipV="1">
            <a:off x="1343026" y="4787900"/>
            <a:ext cx="15208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6583" name="Freeform 23"/>
          <p:cNvSpPr>
            <a:spLocks/>
          </p:cNvSpPr>
          <p:nvPr/>
        </p:nvSpPr>
        <p:spPr bwMode="auto">
          <a:xfrm>
            <a:off x="2898776" y="4221164"/>
            <a:ext cx="695325" cy="638175"/>
          </a:xfrm>
          <a:custGeom>
            <a:avLst/>
            <a:gdLst>
              <a:gd name="T0" fmla="*/ 405241125 w 1095"/>
              <a:gd name="T1" fmla="*/ 0 h 1005"/>
              <a:gd name="T2" fmla="*/ 441531375 w 1095"/>
              <a:gd name="T3" fmla="*/ 66532125 h 1005"/>
              <a:gd name="T4" fmla="*/ 0 60000 65536"/>
              <a:gd name="T5" fmla="*/ 0 60000 65536"/>
              <a:gd name="T6" fmla="*/ 0 w 1095"/>
              <a:gd name="T7" fmla="*/ 0 h 1005"/>
              <a:gd name="T8" fmla="*/ 1095 w 1095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95" h="1005">
                <a:moveTo>
                  <a:pt x="1005" y="0"/>
                </a:moveTo>
                <a:cubicBezTo>
                  <a:pt x="0" y="30"/>
                  <a:pt x="645" y="1005"/>
                  <a:pt x="1095" y="16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1529409" y="2927350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Symbol" charset="0"/>
              </a:rPr>
              <a:t>L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1681809" y="4810125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468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D32B952B-CF45-644E-A152-837DEDFF458F}" type="slidenum">
              <a:rPr lang="en-US" sz="1400" smtClean="0">
                <a:latin typeface="Calibri"/>
              </a:rPr>
              <a:pPr algn="r"/>
              <a:t>62</a:t>
            </a:fld>
            <a:endParaRPr lang="en-US" sz="1400" dirty="0">
              <a:latin typeface="Calibri"/>
            </a:endParaRP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GBN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receiver extended FSM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01688" y="3641726"/>
            <a:ext cx="8148637" cy="2854325"/>
          </a:xfrm>
        </p:spPr>
        <p:txBody>
          <a:bodyPr/>
          <a:lstStyle/>
          <a:p>
            <a:pPr>
              <a:buFont typeface="ZapfDingbats" charset="0"/>
              <a:buNone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ACK-only: always send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an ACK 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for correctly-received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packet with the highest </a:t>
            </a:r>
            <a:r>
              <a:rPr lang="en-US" sz="2400" i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in-order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ea typeface="ＭＳ Ｐゴシック" charset="0"/>
                <a:cs typeface="ＭＳ Ｐゴシック" charset="0"/>
              </a:rPr>
              <a:t>seq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 #</a:t>
            </a:r>
          </a:p>
          <a:p>
            <a:pPr lvl="1"/>
            <a:r>
              <a:rPr lang="en-US" sz="2000" dirty="0">
                <a:ea typeface="ＭＳ Ｐゴシック" charset="0"/>
              </a:rPr>
              <a:t>may generate duplicate ACKs</a:t>
            </a:r>
          </a:p>
          <a:p>
            <a:pPr lvl="1"/>
            <a:r>
              <a:rPr lang="en-US" sz="2000" dirty="0">
                <a:ea typeface="ＭＳ Ｐゴシック" charset="0"/>
              </a:rPr>
              <a:t>need only remember </a:t>
            </a:r>
            <a:r>
              <a:rPr lang="en-US" sz="2000" b="1" dirty="0" err="1">
                <a:latin typeface="Courier New" charset="0"/>
                <a:ea typeface="ＭＳ Ｐゴシック" charset="0"/>
              </a:rPr>
              <a:t>expectedseqnum</a:t>
            </a:r>
            <a:endParaRPr lang="en-US" sz="2000" b="1" dirty="0">
              <a:latin typeface="Courier New" charset="0"/>
              <a:ea typeface="ＭＳ Ｐゴシック" charset="0"/>
            </a:endParaRP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out-of-order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packet: 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000" dirty="0">
                <a:ea typeface="ＭＳ Ｐゴシック" charset="0"/>
              </a:rPr>
              <a:t>discard (</a:t>
            </a:r>
            <a:r>
              <a:rPr lang="en-US" sz="2000" dirty="0" smtClean="0">
                <a:ea typeface="ＭＳ Ｐゴシック" charset="0"/>
              </a:rPr>
              <a:t>don’t </a:t>
            </a:r>
            <a:r>
              <a:rPr lang="en-US" sz="2000" dirty="0">
                <a:ea typeface="ＭＳ Ｐゴシック" charset="0"/>
              </a:rPr>
              <a:t>buffer) -&gt; </a:t>
            </a:r>
            <a:r>
              <a:rPr lang="en-US" sz="2000" dirty="0">
                <a:solidFill>
                  <a:srgbClr val="FF0000"/>
                </a:solidFill>
                <a:ea typeface="ＭＳ Ｐゴシック" charset="0"/>
              </a:rPr>
              <a:t>no receiver buffering</a:t>
            </a:r>
            <a:r>
              <a:rPr lang="en-US" sz="2000" dirty="0">
                <a:ea typeface="ＭＳ Ｐゴシック" charset="0"/>
              </a:rPr>
              <a:t>!</a:t>
            </a:r>
          </a:p>
          <a:p>
            <a:pPr lvl="1"/>
            <a:r>
              <a:rPr lang="en-US" sz="2000" dirty="0">
                <a:ea typeface="ＭＳ Ｐゴシック" charset="0"/>
              </a:rPr>
              <a:t>Re-ACK </a:t>
            </a:r>
            <a:r>
              <a:rPr lang="en-US" sz="2000" dirty="0" smtClean="0">
                <a:ea typeface="ＭＳ Ｐゴシック" charset="0"/>
              </a:rPr>
              <a:t>packet with </a:t>
            </a:r>
            <a:r>
              <a:rPr lang="en-US" sz="2000" dirty="0">
                <a:ea typeface="ＭＳ Ｐゴシック" charset="0"/>
              </a:rPr>
              <a:t>highest in-order </a:t>
            </a:r>
            <a:r>
              <a:rPr lang="en-US" sz="2000" dirty="0" err="1">
                <a:ea typeface="ＭＳ Ｐゴシック" charset="0"/>
              </a:rPr>
              <a:t>seq</a:t>
            </a:r>
            <a:r>
              <a:rPr lang="en-US" sz="2000" dirty="0">
                <a:ea typeface="ＭＳ Ｐゴシック" charset="0"/>
              </a:rPr>
              <a:t> #</a:t>
            </a:r>
          </a:p>
        </p:txBody>
      </p:sp>
      <p:sp>
        <p:nvSpPr>
          <p:cNvPr id="67590" name="Oval 4"/>
          <p:cNvSpPr>
            <a:spLocks noChangeArrowheads="1"/>
          </p:cNvSpPr>
          <p:nvPr/>
        </p:nvSpPr>
        <p:spPr bwMode="auto">
          <a:xfrm>
            <a:off x="3159126" y="2041526"/>
            <a:ext cx="666751" cy="6572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068639" y="2209801"/>
            <a:ext cx="8001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Wait</a:t>
            </a:r>
            <a:endParaRPr lang="en-US" dirty="0">
              <a:latin typeface="Times New Roman" charset="0"/>
            </a:endParaRPr>
          </a:p>
        </p:txBody>
      </p:sp>
      <p:sp>
        <p:nvSpPr>
          <p:cNvPr id="67592" name="Line 6"/>
          <p:cNvSpPr>
            <a:spLocks noChangeShapeType="1"/>
          </p:cNvSpPr>
          <p:nvPr/>
        </p:nvSpPr>
        <p:spPr bwMode="auto">
          <a:xfrm>
            <a:off x="844551" y="1881188"/>
            <a:ext cx="2298700" cy="4746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2557463" y="1468439"/>
            <a:ext cx="161766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(reply)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67594" name="Text Box 8"/>
          <p:cNvSpPr txBox="1">
            <a:spLocks noChangeArrowheads="1"/>
          </p:cNvSpPr>
          <p:nvPr/>
        </p:nvSpPr>
        <p:spPr bwMode="auto">
          <a:xfrm>
            <a:off x="2597151" y="1192213"/>
            <a:ext cx="7254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sz="1400" dirty="0">
                <a:latin typeface="Symbol" charset="0"/>
              </a:rPr>
              <a:t>L</a:t>
            </a:r>
          </a:p>
        </p:txBody>
      </p:sp>
      <p:sp>
        <p:nvSpPr>
          <p:cNvPr id="67595" name="Line 9"/>
          <p:cNvSpPr>
            <a:spLocks noChangeShapeType="1"/>
          </p:cNvSpPr>
          <p:nvPr/>
        </p:nvSpPr>
        <p:spPr bwMode="auto">
          <a:xfrm>
            <a:off x="2678114" y="1489075"/>
            <a:ext cx="815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7596" name="Freeform 10"/>
          <p:cNvSpPr>
            <a:spLocks/>
          </p:cNvSpPr>
          <p:nvPr/>
        </p:nvSpPr>
        <p:spPr bwMode="auto">
          <a:xfrm>
            <a:off x="3832225" y="1784351"/>
            <a:ext cx="828675" cy="1152525"/>
          </a:xfrm>
          <a:custGeom>
            <a:avLst/>
            <a:gdLst>
              <a:gd name="T0" fmla="*/ 69896527 w 619"/>
              <a:gd name="T1" fmla="*/ 458063600 h 1815"/>
              <a:gd name="T2" fmla="*/ 0 w 619"/>
              <a:gd name="T3" fmla="*/ 311692925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67597" name="Text Box 11"/>
          <p:cNvSpPr txBox="1">
            <a:spLocks noChangeArrowheads="1"/>
          </p:cNvSpPr>
          <p:nvPr/>
        </p:nvSpPr>
        <p:spPr bwMode="auto">
          <a:xfrm>
            <a:off x="4325939" y="1554163"/>
            <a:ext cx="3570287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u</a:t>
            </a:r>
            <a:r>
              <a:rPr lang="en-US" sz="1400" dirty="0" err="1" smtClean="0">
                <a:latin typeface="Calibri"/>
              </a:rPr>
              <a:t>dt_rcv</a:t>
            </a:r>
            <a:r>
              <a:rPr lang="en-US" sz="1400" dirty="0" smtClean="0">
                <a:latin typeface="Calibri"/>
              </a:rPr>
              <a:t>(packet)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>
                <a:latin typeface="Calibri"/>
              </a:rPr>
              <a:t>  &amp;&amp; </a:t>
            </a:r>
            <a:r>
              <a:rPr lang="en-US" sz="1400" dirty="0" err="1">
                <a:latin typeface="Calibri"/>
              </a:rPr>
              <a:t>notcurrupt</a:t>
            </a:r>
            <a:r>
              <a:rPr lang="en-US" sz="1400" dirty="0" smtClean="0">
                <a:latin typeface="Calibri"/>
              </a:rPr>
              <a:t>(packet)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>
                <a:latin typeface="Calibri"/>
              </a:rPr>
              <a:t>  &amp;&amp; </a:t>
            </a:r>
            <a:r>
              <a:rPr lang="en-US" sz="1400" dirty="0" err="1">
                <a:latin typeface="Calibri"/>
              </a:rPr>
              <a:t>hasseqnum</a:t>
            </a:r>
            <a:r>
              <a:rPr lang="en-US" sz="1400" dirty="0">
                <a:latin typeface="Calibri"/>
              </a:rPr>
              <a:t>(</a:t>
            </a:r>
            <a:r>
              <a:rPr lang="en-US" sz="1400" dirty="0" err="1">
                <a:latin typeface="Calibri"/>
              </a:rPr>
              <a:t>rcvpkt,expectedseqnum</a:t>
            </a:r>
            <a:r>
              <a:rPr lang="en-US" sz="1400" dirty="0">
                <a:latin typeface="Calibri"/>
              </a:rPr>
              <a:t>) 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67598" name="Line 12"/>
          <p:cNvSpPr>
            <a:spLocks noChangeShapeType="1"/>
          </p:cNvSpPr>
          <p:nvPr/>
        </p:nvSpPr>
        <p:spPr bwMode="auto">
          <a:xfrm>
            <a:off x="4395788" y="2246314"/>
            <a:ext cx="31750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7599" name="Text Box 13"/>
          <p:cNvSpPr txBox="1">
            <a:spLocks noChangeArrowheads="1"/>
          </p:cNvSpPr>
          <p:nvPr/>
        </p:nvSpPr>
        <p:spPr bwMode="auto">
          <a:xfrm>
            <a:off x="4330701" y="2289176"/>
            <a:ext cx="4314825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 smtClean="0">
                <a:latin typeface="Calibri"/>
              </a:rPr>
              <a:t>rdt_rcv</a:t>
            </a:r>
            <a:r>
              <a:rPr lang="en-US" sz="1400" dirty="0" smtClean="0">
                <a:latin typeface="Calibri"/>
              </a:rPr>
              <a:t>(</a:t>
            </a:r>
            <a:r>
              <a:rPr lang="en-US" sz="1400" dirty="0">
                <a:latin typeface="Calibri"/>
              </a:rPr>
              <a:t>data)</a:t>
            </a:r>
          </a:p>
          <a:p>
            <a:pPr algn="l"/>
            <a:r>
              <a:rPr lang="en-US" sz="1400" dirty="0" err="1" smtClean="0">
                <a:latin typeface="Calibri"/>
              </a:rPr>
              <a:t>udt_send</a:t>
            </a:r>
            <a:r>
              <a:rPr lang="en-US" sz="1400" dirty="0" smtClean="0">
                <a:latin typeface="Calibri"/>
              </a:rPr>
              <a:t>(ACK)</a:t>
            </a:r>
            <a:endParaRPr lang="en-US" sz="1400" dirty="0">
              <a:latin typeface="Calibri"/>
            </a:endParaRPr>
          </a:p>
          <a:p>
            <a:pPr algn="l"/>
            <a:r>
              <a:rPr lang="en-US" sz="1400" dirty="0" err="1">
                <a:latin typeface="Calibri"/>
              </a:rPr>
              <a:t>expectedseqnum</a:t>
            </a:r>
            <a:r>
              <a:rPr lang="en-US" sz="1400" dirty="0">
                <a:latin typeface="Calibri"/>
              </a:rPr>
              <a:t>++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67600" name="Freeform 14"/>
          <p:cNvSpPr>
            <a:spLocks/>
          </p:cNvSpPr>
          <p:nvPr/>
        </p:nvSpPr>
        <p:spPr bwMode="auto">
          <a:xfrm rot="5142103" flipH="1">
            <a:off x="3305177" y="1260476"/>
            <a:ext cx="393700" cy="1152525"/>
          </a:xfrm>
          <a:custGeom>
            <a:avLst/>
            <a:gdLst>
              <a:gd name="T0" fmla="*/ 15776621 w 619"/>
              <a:gd name="T1" fmla="*/ 458063600 h 1815"/>
              <a:gd name="T2" fmla="*/ 0 w 619"/>
              <a:gd name="T3" fmla="*/ 311692925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0" hangingPunct="0"/>
            <a:endParaRPr lang="en-US" dirty="0">
              <a:latin typeface="Calibri"/>
            </a:endParaRPr>
          </a:p>
        </p:txBody>
      </p:sp>
      <p:sp>
        <p:nvSpPr>
          <p:cNvPr id="67601" name="Line 15"/>
          <p:cNvSpPr>
            <a:spLocks noChangeShapeType="1"/>
          </p:cNvSpPr>
          <p:nvPr/>
        </p:nvSpPr>
        <p:spPr bwMode="auto">
          <a:xfrm>
            <a:off x="784225" y="2293938"/>
            <a:ext cx="1238251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7602" name="Text Box 16"/>
          <p:cNvSpPr txBox="1">
            <a:spLocks noChangeArrowheads="1"/>
          </p:cNvSpPr>
          <p:nvPr/>
        </p:nvSpPr>
        <p:spPr bwMode="auto">
          <a:xfrm>
            <a:off x="693739" y="2314576"/>
            <a:ext cx="36417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l"/>
            <a:r>
              <a:rPr lang="en-US" sz="1400" dirty="0" err="1">
                <a:latin typeface="Calibri"/>
              </a:rPr>
              <a:t>expectedseqnum</a:t>
            </a:r>
            <a:r>
              <a:rPr lang="en-US" sz="1400" dirty="0">
                <a:latin typeface="Calibri"/>
              </a:rPr>
              <a:t>=1</a:t>
            </a:r>
          </a:p>
          <a:p>
            <a:pPr algn="l"/>
            <a:endParaRPr lang="en-US" sz="1400" dirty="0">
              <a:latin typeface="Times New Roman" charset="0"/>
            </a:endParaRPr>
          </a:p>
          <a:p>
            <a:endParaRPr lang="en-US" sz="2400" dirty="0">
              <a:latin typeface="Times New Roman" charset="0"/>
            </a:endParaRPr>
          </a:p>
        </p:txBody>
      </p:sp>
      <p:sp>
        <p:nvSpPr>
          <p:cNvPr id="67603" name="Text Box 17"/>
          <p:cNvSpPr txBox="1">
            <a:spLocks noChangeArrowheads="1"/>
          </p:cNvSpPr>
          <p:nvPr/>
        </p:nvSpPr>
        <p:spPr bwMode="auto">
          <a:xfrm>
            <a:off x="729309" y="1990725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r>
              <a:rPr lang="en-US" dirty="0"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926987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86800" cy="1173162"/>
          </a:xfrm>
        </p:spPr>
        <p:txBody>
          <a:bodyPr/>
          <a:lstStyle/>
          <a:p>
            <a:r>
              <a:rPr lang="en-US" sz="3600" dirty="0" smtClean="0"/>
              <a:t>Acknowledgements w/ Sliding Window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common options</a:t>
            </a:r>
          </a:p>
          <a:p>
            <a:pPr lvl="1"/>
            <a:r>
              <a:rPr lang="en-US" dirty="0" smtClean="0"/>
              <a:t>cumulative ACKs: ACK carries next in-order sequence number the receiver expects</a:t>
            </a:r>
          </a:p>
          <a:p>
            <a:pPr lvl="1"/>
            <a:r>
              <a:rPr lang="en-US" dirty="0" smtClean="0"/>
              <a:t>selective ACKs: ACK individually acknowledges correctly received packets</a:t>
            </a:r>
          </a:p>
          <a:p>
            <a:pPr lvl="1"/>
            <a:endParaRPr lang="en-US" dirty="0"/>
          </a:p>
          <a:p>
            <a:r>
              <a:rPr lang="en-US" dirty="0" smtClean="0"/>
              <a:t>Selective ACKs offer more precise information but require more complicated book-</a:t>
            </a:r>
            <a:r>
              <a:rPr lang="en-US" dirty="0" smtClean="0"/>
              <a:t>keeping</a:t>
            </a:r>
          </a:p>
          <a:p>
            <a:endParaRPr lang="en-US" dirty="0"/>
          </a:p>
          <a:p>
            <a:r>
              <a:rPr lang="en-US" dirty="0"/>
              <a:t>Many variants that differ in implementation details</a:t>
            </a:r>
          </a:p>
          <a:p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63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0782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Selective Repeat (SR)</a:t>
            </a:r>
          </a:p>
        </p:txBody>
      </p:sp>
      <p:sp>
        <p:nvSpPr>
          <p:cNvPr id="1128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60538"/>
            <a:ext cx="8686800" cy="44116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Sender: transmit up to </a:t>
            </a:r>
            <a:r>
              <a:rPr lang="en-US" i="1" dirty="0"/>
              <a:t>n</a:t>
            </a:r>
            <a:r>
              <a:rPr lang="en-US" dirty="0"/>
              <a:t> unacknowledged </a:t>
            </a:r>
            <a:r>
              <a:rPr lang="en-US" dirty="0" smtClean="0"/>
              <a:t>packets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Assume </a:t>
            </a:r>
            <a:r>
              <a:rPr lang="en-US" dirty="0"/>
              <a:t>packet </a:t>
            </a:r>
            <a:r>
              <a:rPr lang="en-US" i="1" dirty="0"/>
              <a:t>k</a:t>
            </a:r>
            <a:r>
              <a:rPr lang="en-US" dirty="0"/>
              <a:t> is </a:t>
            </a:r>
            <a:r>
              <a:rPr lang="en-US" dirty="0" smtClean="0"/>
              <a:t>lost, </a:t>
            </a:r>
            <a:r>
              <a:rPr lang="en-US" i="1" dirty="0" smtClean="0"/>
              <a:t>k+1</a:t>
            </a:r>
            <a:r>
              <a:rPr lang="en-US" dirty="0" smtClean="0"/>
              <a:t> is not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Receiver: </a:t>
            </a:r>
            <a:r>
              <a:rPr lang="en-US" dirty="0" smtClean="0"/>
              <a:t>indicates </a:t>
            </a:r>
            <a:r>
              <a:rPr lang="en-US" dirty="0"/>
              <a:t>packet </a:t>
            </a:r>
            <a:r>
              <a:rPr lang="en-US" i="1" dirty="0" smtClean="0"/>
              <a:t>k+1</a:t>
            </a:r>
            <a:r>
              <a:rPr lang="en-US" dirty="0" smtClean="0"/>
              <a:t> correctly received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Sender: retransmit </a:t>
            </a:r>
            <a:r>
              <a:rPr lang="en-US" dirty="0" smtClean="0"/>
              <a:t>only packet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 smtClean="0"/>
              <a:t>on timeout</a:t>
            </a:r>
          </a:p>
          <a:p>
            <a:endParaRPr lang="en-US" sz="2500" dirty="0"/>
          </a:p>
          <a:p>
            <a:r>
              <a:rPr lang="en-US" sz="2500" dirty="0" smtClean="0"/>
              <a:t>Efficient in retransmissions but complex book-keeping</a:t>
            </a:r>
          </a:p>
          <a:p>
            <a:pPr lvl="1"/>
            <a:r>
              <a:rPr lang="en-US" sz="2100" dirty="0" smtClean="0"/>
              <a:t>need a timer per packet</a:t>
            </a:r>
          </a:p>
          <a:p>
            <a:pPr lvl="1"/>
            <a:endParaRPr lang="en-US" sz="2100" dirty="0"/>
          </a:p>
          <a:p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64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779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451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SR Example with Errors</a:t>
            </a:r>
          </a:p>
        </p:txBody>
      </p:sp>
      <p:sp>
        <p:nvSpPr>
          <p:cNvPr id="1129475" name="Line 3"/>
          <p:cNvSpPr>
            <a:spLocks noChangeShapeType="1"/>
          </p:cNvSpPr>
          <p:nvPr/>
        </p:nvSpPr>
        <p:spPr bwMode="auto">
          <a:xfrm>
            <a:off x="7356475" y="4452938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76" name="Text Box 4"/>
          <p:cNvSpPr txBox="1">
            <a:spLocks noChangeArrowheads="1"/>
          </p:cNvSpPr>
          <p:nvPr/>
        </p:nvSpPr>
        <p:spPr bwMode="auto">
          <a:xfrm>
            <a:off x="7479810" y="4960301"/>
            <a:ext cx="804254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>
                <a:latin typeface="+mn-lt"/>
              </a:rPr>
              <a:t>Time</a:t>
            </a:r>
          </a:p>
        </p:txBody>
      </p:sp>
      <p:sp>
        <p:nvSpPr>
          <p:cNvPr id="1129477" name="Line 5"/>
          <p:cNvSpPr>
            <a:spLocks noChangeShapeType="1"/>
          </p:cNvSpPr>
          <p:nvPr/>
        </p:nvSpPr>
        <p:spPr bwMode="auto">
          <a:xfrm>
            <a:off x="1808163" y="1768475"/>
            <a:ext cx="0" cy="419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78" name="Line 6"/>
          <p:cNvSpPr>
            <a:spLocks noChangeShapeType="1"/>
          </p:cNvSpPr>
          <p:nvPr/>
        </p:nvSpPr>
        <p:spPr bwMode="auto">
          <a:xfrm>
            <a:off x="7162800" y="1768475"/>
            <a:ext cx="0" cy="419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79" name="Line 7"/>
          <p:cNvSpPr>
            <a:spLocks noChangeShapeType="1"/>
          </p:cNvSpPr>
          <p:nvPr/>
        </p:nvSpPr>
        <p:spPr bwMode="auto">
          <a:xfrm>
            <a:off x="1808165" y="1920875"/>
            <a:ext cx="536733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80" name="Line 8"/>
          <p:cNvSpPr>
            <a:spLocks noChangeShapeType="1"/>
          </p:cNvSpPr>
          <p:nvPr/>
        </p:nvSpPr>
        <p:spPr bwMode="auto">
          <a:xfrm flipH="1">
            <a:off x="1808165" y="2530475"/>
            <a:ext cx="5367337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81" name="Line 9"/>
          <p:cNvSpPr>
            <a:spLocks noChangeShapeType="1"/>
          </p:cNvSpPr>
          <p:nvPr/>
        </p:nvSpPr>
        <p:spPr bwMode="auto">
          <a:xfrm>
            <a:off x="1808163" y="3073400"/>
            <a:ext cx="3871912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82" name="Text Box 10"/>
          <p:cNvSpPr txBox="1">
            <a:spLocks noChangeArrowheads="1"/>
          </p:cNvSpPr>
          <p:nvPr/>
        </p:nvSpPr>
        <p:spPr bwMode="auto">
          <a:xfrm>
            <a:off x="1290138" y="6400802"/>
            <a:ext cx="10630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 dirty="0">
                <a:latin typeface="+mn-lt"/>
              </a:rPr>
              <a:t>Sender</a:t>
            </a:r>
          </a:p>
        </p:txBody>
      </p:sp>
      <p:sp>
        <p:nvSpPr>
          <p:cNvPr id="1129483" name="Text Box 11"/>
          <p:cNvSpPr txBox="1">
            <a:spLocks noChangeArrowheads="1"/>
          </p:cNvSpPr>
          <p:nvPr/>
        </p:nvSpPr>
        <p:spPr bwMode="auto">
          <a:xfrm>
            <a:off x="6661705" y="6400802"/>
            <a:ext cx="1249839" cy="461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29" tIns="45714" rIns="91429" bIns="45714" anchor="ctr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400" b="0" dirty="0">
                <a:latin typeface="+mn-lt"/>
              </a:rPr>
              <a:t>Receiver</a:t>
            </a:r>
          </a:p>
        </p:txBody>
      </p:sp>
      <p:sp>
        <p:nvSpPr>
          <p:cNvPr id="1129484" name="Line 12"/>
          <p:cNvSpPr>
            <a:spLocks noChangeShapeType="1"/>
          </p:cNvSpPr>
          <p:nvPr/>
        </p:nvSpPr>
        <p:spPr bwMode="auto">
          <a:xfrm>
            <a:off x="1808165" y="2225675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85" name="Line 13"/>
          <p:cNvSpPr>
            <a:spLocks noChangeShapeType="1"/>
          </p:cNvSpPr>
          <p:nvPr/>
        </p:nvSpPr>
        <p:spPr bwMode="auto">
          <a:xfrm>
            <a:off x="1808165" y="2530475"/>
            <a:ext cx="5367337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86" name="Line 14"/>
          <p:cNvSpPr>
            <a:spLocks noChangeShapeType="1"/>
          </p:cNvSpPr>
          <p:nvPr/>
        </p:nvSpPr>
        <p:spPr bwMode="auto">
          <a:xfrm flipH="1">
            <a:off x="1808165" y="2835275"/>
            <a:ext cx="5367337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87" name="Line 15"/>
          <p:cNvSpPr>
            <a:spLocks noChangeShapeType="1"/>
          </p:cNvSpPr>
          <p:nvPr/>
        </p:nvSpPr>
        <p:spPr bwMode="auto">
          <a:xfrm flipH="1">
            <a:off x="1808165" y="3140075"/>
            <a:ext cx="5367337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88" name="Line 16"/>
          <p:cNvSpPr>
            <a:spLocks noChangeShapeType="1"/>
          </p:cNvSpPr>
          <p:nvPr/>
        </p:nvSpPr>
        <p:spPr bwMode="auto">
          <a:xfrm>
            <a:off x="1808165" y="3378200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89" name="Line 17"/>
          <p:cNvSpPr>
            <a:spLocks noChangeShapeType="1"/>
          </p:cNvSpPr>
          <p:nvPr/>
        </p:nvSpPr>
        <p:spPr bwMode="auto">
          <a:xfrm>
            <a:off x="1808165" y="3749675"/>
            <a:ext cx="5367337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90" name="Line 18"/>
          <p:cNvSpPr>
            <a:spLocks noChangeShapeType="1"/>
          </p:cNvSpPr>
          <p:nvPr/>
        </p:nvSpPr>
        <p:spPr bwMode="auto">
          <a:xfrm flipH="1">
            <a:off x="1808165" y="3962400"/>
            <a:ext cx="5367337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491" name="Text Box 19"/>
          <p:cNvSpPr txBox="1">
            <a:spLocks noChangeArrowheads="1"/>
          </p:cNvSpPr>
          <p:nvPr/>
        </p:nvSpPr>
        <p:spPr bwMode="auto">
          <a:xfrm>
            <a:off x="1331575" y="1625602"/>
            <a:ext cx="321711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</a:rPr>
              <a:t>1</a:t>
            </a:r>
          </a:p>
        </p:txBody>
      </p:sp>
      <p:sp>
        <p:nvSpPr>
          <p:cNvPr id="1129492" name="Text Box 20"/>
          <p:cNvSpPr txBox="1">
            <a:spLocks noChangeArrowheads="1"/>
          </p:cNvSpPr>
          <p:nvPr/>
        </p:nvSpPr>
        <p:spPr bwMode="auto">
          <a:xfrm>
            <a:off x="1337925" y="1962151"/>
            <a:ext cx="321711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</a:rPr>
              <a:t>2</a:t>
            </a:r>
          </a:p>
        </p:txBody>
      </p:sp>
      <p:sp>
        <p:nvSpPr>
          <p:cNvPr id="1129493" name="Text Box 21"/>
          <p:cNvSpPr txBox="1">
            <a:spLocks noChangeArrowheads="1"/>
          </p:cNvSpPr>
          <p:nvPr/>
        </p:nvSpPr>
        <p:spPr bwMode="auto">
          <a:xfrm>
            <a:off x="1337925" y="2324101"/>
            <a:ext cx="321711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</a:rPr>
              <a:t>3</a:t>
            </a:r>
          </a:p>
        </p:txBody>
      </p:sp>
      <p:sp>
        <p:nvSpPr>
          <p:cNvPr id="1129494" name="Text Box 22"/>
          <p:cNvSpPr txBox="1">
            <a:spLocks noChangeArrowheads="1"/>
          </p:cNvSpPr>
          <p:nvPr/>
        </p:nvSpPr>
        <p:spPr bwMode="auto">
          <a:xfrm>
            <a:off x="1337925" y="2835277"/>
            <a:ext cx="321711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</a:rPr>
              <a:t>4</a:t>
            </a:r>
          </a:p>
        </p:txBody>
      </p:sp>
      <p:sp>
        <p:nvSpPr>
          <p:cNvPr id="1129495" name="Text Box 23"/>
          <p:cNvSpPr txBox="1">
            <a:spLocks noChangeArrowheads="1"/>
          </p:cNvSpPr>
          <p:nvPr/>
        </p:nvSpPr>
        <p:spPr bwMode="auto">
          <a:xfrm>
            <a:off x="1337925" y="3171826"/>
            <a:ext cx="321711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</a:rPr>
              <a:t>5</a:t>
            </a:r>
          </a:p>
        </p:txBody>
      </p:sp>
      <p:sp>
        <p:nvSpPr>
          <p:cNvPr id="1129496" name="Text Box 24"/>
          <p:cNvSpPr txBox="1">
            <a:spLocks noChangeArrowheads="1"/>
          </p:cNvSpPr>
          <p:nvPr/>
        </p:nvSpPr>
        <p:spPr bwMode="auto">
          <a:xfrm>
            <a:off x="1337925" y="3467101"/>
            <a:ext cx="321711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</a:rPr>
              <a:t>6</a:t>
            </a:r>
          </a:p>
        </p:txBody>
      </p:sp>
      <p:sp>
        <p:nvSpPr>
          <p:cNvPr id="1129497" name="Text Box 25"/>
          <p:cNvSpPr txBox="1">
            <a:spLocks noChangeArrowheads="1"/>
          </p:cNvSpPr>
          <p:nvPr/>
        </p:nvSpPr>
        <p:spPr bwMode="auto">
          <a:xfrm>
            <a:off x="1491913" y="4343401"/>
            <a:ext cx="321711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 dirty="0">
                <a:latin typeface="+mn-lt"/>
              </a:rPr>
              <a:t>4</a:t>
            </a:r>
          </a:p>
        </p:txBody>
      </p:sp>
      <p:sp>
        <p:nvSpPr>
          <p:cNvPr id="1129498" name="Text Box 26"/>
          <p:cNvSpPr txBox="1">
            <a:spLocks noChangeArrowheads="1"/>
          </p:cNvSpPr>
          <p:nvPr/>
        </p:nvSpPr>
        <p:spPr bwMode="auto">
          <a:xfrm>
            <a:off x="1415713" y="5643811"/>
            <a:ext cx="321711" cy="45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095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20738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230313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641475" defTabSz="8207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986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5558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0130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470275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</a:rPr>
              <a:t>7</a:t>
            </a:r>
          </a:p>
        </p:txBody>
      </p:sp>
      <p:sp>
        <p:nvSpPr>
          <p:cNvPr id="1129501" name="Line 29"/>
          <p:cNvSpPr>
            <a:spLocks noChangeShapeType="1"/>
          </p:cNvSpPr>
          <p:nvPr/>
        </p:nvSpPr>
        <p:spPr bwMode="auto">
          <a:xfrm flipH="1">
            <a:off x="1808163" y="4359275"/>
            <a:ext cx="5365751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503" name="Line 31"/>
          <p:cNvSpPr>
            <a:spLocks noChangeShapeType="1"/>
          </p:cNvSpPr>
          <p:nvPr/>
        </p:nvSpPr>
        <p:spPr bwMode="auto">
          <a:xfrm>
            <a:off x="1828800" y="4724400"/>
            <a:ext cx="5367339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504" name="Text Box 32"/>
          <p:cNvSpPr txBox="1">
            <a:spLocks noChangeArrowheads="1"/>
          </p:cNvSpPr>
          <p:nvPr/>
        </p:nvSpPr>
        <p:spPr bwMode="auto">
          <a:xfrm rot="21254809">
            <a:off x="3633326" y="3932149"/>
            <a:ext cx="7915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dirty="0" smtClean="0">
                <a:solidFill>
                  <a:srgbClr val="FF0000"/>
                </a:solidFill>
                <a:latin typeface="+mn-lt"/>
              </a:rPr>
              <a:t>ACK=5</a:t>
            </a:r>
            <a:endParaRPr lang="en-US" sz="18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29505" name="Line 33"/>
          <p:cNvSpPr>
            <a:spLocks noChangeShapeType="1"/>
          </p:cNvSpPr>
          <p:nvPr/>
        </p:nvSpPr>
        <p:spPr bwMode="auto">
          <a:xfrm>
            <a:off x="5603875" y="3302000"/>
            <a:ext cx="1524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b="0">
              <a:latin typeface="+mn-lt"/>
            </a:endParaRPr>
          </a:p>
        </p:txBody>
      </p:sp>
      <p:sp>
        <p:nvSpPr>
          <p:cNvPr id="1129506" name="Line 34"/>
          <p:cNvSpPr>
            <a:spLocks noChangeShapeType="1"/>
          </p:cNvSpPr>
          <p:nvPr/>
        </p:nvSpPr>
        <p:spPr bwMode="auto">
          <a:xfrm flipH="1">
            <a:off x="5603875" y="3302000"/>
            <a:ext cx="1524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b="0">
              <a:latin typeface="+mn-lt"/>
            </a:endParaRPr>
          </a:p>
        </p:txBody>
      </p:sp>
      <p:sp>
        <p:nvSpPr>
          <p:cNvPr id="1129507" name="Text Box 35"/>
          <p:cNvSpPr txBox="1">
            <a:spLocks noChangeArrowheads="1"/>
          </p:cNvSpPr>
          <p:nvPr/>
        </p:nvSpPr>
        <p:spPr bwMode="auto">
          <a:xfrm>
            <a:off x="2917384" y="1438276"/>
            <a:ext cx="3224238" cy="46165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pPr eaLnBrk="1" hangingPunct="1"/>
            <a:r>
              <a:rPr lang="en-US" sz="2400" b="0" dirty="0">
                <a:solidFill>
                  <a:srgbClr val="0000FF"/>
                </a:solidFill>
                <a:latin typeface="+mn-lt"/>
              </a:rPr>
              <a:t>Window size = 3 packets</a:t>
            </a:r>
          </a:p>
        </p:txBody>
      </p:sp>
      <p:sp>
        <p:nvSpPr>
          <p:cNvPr id="1129508" name="Text Box 36"/>
          <p:cNvSpPr txBox="1">
            <a:spLocks noChangeArrowheads="1"/>
          </p:cNvSpPr>
          <p:nvPr/>
        </p:nvSpPr>
        <p:spPr bwMode="auto">
          <a:xfrm>
            <a:off x="702566" y="1600200"/>
            <a:ext cx="541816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latin typeface="+mn-lt"/>
              </a:rPr>
              <a:t>{1}</a:t>
            </a:r>
          </a:p>
        </p:txBody>
      </p:sp>
      <p:sp>
        <p:nvSpPr>
          <p:cNvPr id="1129509" name="Text Box 37"/>
          <p:cNvSpPr txBox="1">
            <a:spLocks noChangeArrowheads="1"/>
          </p:cNvSpPr>
          <p:nvPr/>
        </p:nvSpPr>
        <p:spPr bwMode="auto">
          <a:xfrm>
            <a:off x="359746" y="1943100"/>
            <a:ext cx="836769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latin typeface="+mn-lt"/>
              </a:rPr>
              <a:t>{1, 2}</a:t>
            </a:r>
          </a:p>
        </p:txBody>
      </p:sp>
      <p:sp>
        <p:nvSpPr>
          <p:cNvPr id="1129510" name="Text Box 38"/>
          <p:cNvSpPr txBox="1">
            <a:spLocks noChangeArrowheads="1"/>
          </p:cNvSpPr>
          <p:nvPr/>
        </p:nvSpPr>
        <p:spPr bwMode="auto">
          <a:xfrm>
            <a:off x="28669" y="2324100"/>
            <a:ext cx="114454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latin typeface="+mn-lt"/>
              </a:rPr>
              <a:t>{1, 2, 3}</a:t>
            </a:r>
          </a:p>
        </p:txBody>
      </p:sp>
      <p:sp>
        <p:nvSpPr>
          <p:cNvPr id="1129511" name="Text Box 39"/>
          <p:cNvSpPr txBox="1">
            <a:spLocks noChangeArrowheads="1"/>
          </p:cNvSpPr>
          <p:nvPr/>
        </p:nvSpPr>
        <p:spPr bwMode="auto">
          <a:xfrm>
            <a:off x="28669" y="2778125"/>
            <a:ext cx="114454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latin typeface="+mn-lt"/>
              </a:rPr>
              <a:t>{2, 3, 4}</a:t>
            </a:r>
          </a:p>
        </p:txBody>
      </p:sp>
      <p:sp>
        <p:nvSpPr>
          <p:cNvPr id="1129512" name="Text Box 40"/>
          <p:cNvSpPr txBox="1">
            <a:spLocks noChangeArrowheads="1"/>
          </p:cNvSpPr>
          <p:nvPr/>
        </p:nvSpPr>
        <p:spPr bwMode="auto">
          <a:xfrm>
            <a:off x="28669" y="3159125"/>
            <a:ext cx="114454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latin typeface="+mn-lt"/>
              </a:rPr>
              <a:t>{3, 4, 5}</a:t>
            </a:r>
          </a:p>
        </p:txBody>
      </p:sp>
      <p:sp>
        <p:nvSpPr>
          <p:cNvPr id="1129513" name="Text Box 41"/>
          <p:cNvSpPr txBox="1">
            <a:spLocks noChangeArrowheads="1"/>
          </p:cNvSpPr>
          <p:nvPr/>
        </p:nvSpPr>
        <p:spPr bwMode="auto">
          <a:xfrm>
            <a:off x="28669" y="3543300"/>
            <a:ext cx="114454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>
                <a:latin typeface="+mn-lt"/>
              </a:rPr>
              <a:t>{4, 5, 6}</a:t>
            </a:r>
          </a:p>
        </p:txBody>
      </p:sp>
      <p:sp>
        <p:nvSpPr>
          <p:cNvPr id="1129515" name="Text Box 43"/>
          <p:cNvSpPr txBox="1">
            <a:spLocks noChangeArrowheads="1"/>
          </p:cNvSpPr>
          <p:nvPr/>
        </p:nvSpPr>
        <p:spPr bwMode="auto">
          <a:xfrm>
            <a:off x="188576" y="4191000"/>
            <a:ext cx="100348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 dirty="0">
                <a:latin typeface="+mn-lt"/>
              </a:rPr>
              <a:t>{4,5,6}</a:t>
            </a:r>
          </a:p>
        </p:txBody>
      </p:sp>
      <p:sp>
        <p:nvSpPr>
          <p:cNvPr id="1129516" name="Line 44"/>
          <p:cNvSpPr>
            <a:spLocks noChangeShapeType="1"/>
          </p:cNvSpPr>
          <p:nvPr/>
        </p:nvSpPr>
        <p:spPr bwMode="auto">
          <a:xfrm flipH="1">
            <a:off x="1752601" y="5334000"/>
            <a:ext cx="5365751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517" name="Line 45"/>
          <p:cNvSpPr>
            <a:spLocks noChangeShapeType="1"/>
          </p:cNvSpPr>
          <p:nvPr/>
        </p:nvSpPr>
        <p:spPr bwMode="auto">
          <a:xfrm>
            <a:off x="1828800" y="5943600"/>
            <a:ext cx="3048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>
              <a:latin typeface="+mn-lt"/>
            </a:endParaRPr>
          </a:p>
        </p:txBody>
      </p:sp>
      <p:sp>
        <p:nvSpPr>
          <p:cNvPr id="1129518" name="Text Box 46"/>
          <p:cNvSpPr txBox="1">
            <a:spLocks noChangeArrowheads="1"/>
          </p:cNvSpPr>
          <p:nvPr/>
        </p:nvSpPr>
        <p:spPr bwMode="auto">
          <a:xfrm>
            <a:off x="203921" y="5636900"/>
            <a:ext cx="114454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 dirty="0">
                <a:latin typeface="+mn-lt"/>
              </a:rPr>
              <a:t>{</a:t>
            </a:r>
            <a:r>
              <a:rPr lang="en-US" sz="2400" b="0" dirty="0" smtClean="0">
                <a:latin typeface="+mn-lt"/>
              </a:rPr>
              <a:t>7, 8, 9}</a:t>
            </a:r>
            <a:endParaRPr lang="en-US" sz="2400" b="0" dirty="0">
              <a:latin typeface="+mn-lt"/>
            </a:endParaRPr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 rot="21254809">
            <a:off x="3745654" y="4313149"/>
            <a:ext cx="7915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dirty="0" smtClean="0">
                <a:solidFill>
                  <a:srgbClr val="FF0000"/>
                </a:solidFill>
                <a:latin typeface="+mn-lt"/>
              </a:rPr>
              <a:t>ACK=6</a:t>
            </a:r>
            <a:endParaRPr lang="en-US" sz="18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228601" y="4646300"/>
            <a:ext cx="100348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400" b="0" dirty="0">
                <a:latin typeface="+mn-lt"/>
              </a:rPr>
              <a:t>{4,5,6}</a:t>
            </a:r>
          </a:p>
        </p:txBody>
      </p:sp>
      <p:grpSp>
        <p:nvGrpSpPr>
          <p:cNvPr id="46" name="Group 61"/>
          <p:cNvGrpSpPr>
            <a:grpSpLocks/>
          </p:cNvGrpSpPr>
          <p:nvPr/>
        </p:nvGrpSpPr>
        <p:grpSpPr bwMode="auto">
          <a:xfrm>
            <a:off x="9525" y="3048000"/>
            <a:ext cx="1743075" cy="1676400"/>
            <a:chOff x="130" y="1968"/>
            <a:chExt cx="1098" cy="1200"/>
          </a:xfrm>
        </p:grpSpPr>
        <p:sp>
          <p:nvSpPr>
            <p:cNvPr id="47" name="Line 62"/>
            <p:cNvSpPr>
              <a:spLocks noChangeShapeType="1"/>
            </p:cNvSpPr>
            <p:nvPr/>
          </p:nvSpPr>
          <p:spPr bwMode="auto">
            <a:xfrm flipH="1">
              <a:off x="399" y="1968"/>
              <a:ext cx="829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8" name="Line 63"/>
            <p:cNvSpPr>
              <a:spLocks noChangeShapeType="1"/>
            </p:cNvSpPr>
            <p:nvPr/>
          </p:nvSpPr>
          <p:spPr bwMode="auto">
            <a:xfrm flipH="1">
              <a:off x="399" y="3168"/>
              <a:ext cx="829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9" name="Line 64"/>
            <p:cNvSpPr>
              <a:spLocks noChangeShapeType="1"/>
            </p:cNvSpPr>
            <p:nvPr/>
          </p:nvSpPr>
          <p:spPr bwMode="auto">
            <a:xfrm>
              <a:off x="940" y="1968"/>
              <a:ext cx="0" cy="120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50" name="Text Box 65"/>
            <p:cNvSpPr txBox="1">
              <a:spLocks noChangeArrowheads="1"/>
            </p:cNvSpPr>
            <p:nvPr/>
          </p:nvSpPr>
          <p:spPr bwMode="auto">
            <a:xfrm>
              <a:off x="130" y="2160"/>
              <a:ext cx="654" cy="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2058" tIns="41029" rIns="82058" bIns="41029">
              <a:spAutoFit/>
            </a:bodyPr>
            <a:lstStyle>
              <a:lvl1pPr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4095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820738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230313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641475" defTabSz="820738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0986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5558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0130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470275" defTabSz="820738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Timeout</a:t>
              </a:r>
            </a:p>
            <a:p>
              <a:pPr eaLnBrk="1" hangingPunct="1"/>
              <a:r>
                <a:rPr lang="en-US" sz="2000" dirty="0">
                  <a:solidFill>
                    <a:srgbClr val="FF0000"/>
                  </a:solidFill>
                  <a:latin typeface="+mn-lt"/>
                </a:rPr>
                <a:t>Packet 4</a:t>
              </a:r>
            </a:p>
          </p:txBody>
        </p:sp>
      </p:grpSp>
      <p:sp>
        <p:nvSpPr>
          <p:cNvPr id="51" name="Text Box 32"/>
          <p:cNvSpPr txBox="1">
            <a:spLocks noChangeArrowheads="1"/>
          </p:cNvSpPr>
          <p:nvPr/>
        </p:nvSpPr>
        <p:spPr bwMode="auto">
          <a:xfrm rot="21254809">
            <a:off x="3785726" y="5299719"/>
            <a:ext cx="7915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dirty="0" smtClean="0">
                <a:solidFill>
                  <a:srgbClr val="FF0000"/>
                </a:solidFill>
                <a:latin typeface="+mn-lt"/>
              </a:rPr>
              <a:t>ACK=4</a:t>
            </a:r>
            <a:endParaRPr lang="en-US" sz="1800" b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65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4329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88" grpId="0" animBg="1"/>
      <p:bldP spid="1129489" grpId="0" animBg="1"/>
      <p:bldP spid="1129490" grpId="0" animBg="1"/>
      <p:bldP spid="1129497" grpId="0"/>
      <p:bldP spid="1129498" grpId="0"/>
      <p:bldP spid="1129501" grpId="0" animBg="1"/>
      <p:bldP spid="1129503" grpId="0" animBg="1"/>
      <p:bldP spid="1129504" grpId="0"/>
      <p:bldP spid="1129515" grpId="0"/>
      <p:bldP spid="1129516" grpId="0" animBg="1"/>
      <p:bldP spid="1129517" grpId="0" animBg="1"/>
      <p:bldP spid="1129518" grpId="0"/>
      <p:bldP spid="44" grpId="0"/>
      <p:bldP spid="45" grpId="0"/>
      <p:bldP spid="51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Observations</a:t>
            </a:r>
          </a:p>
        </p:txBody>
      </p:sp>
      <p:sp>
        <p:nvSpPr>
          <p:cNvPr id="113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772400" cy="4267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With sliding windows, it is possible to fully utilize a link, provided the window size is large enough.  Throughput is ~ (n/RTT)</a:t>
            </a:r>
          </a:p>
          <a:p>
            <a:pPr lvl="1"/>
            <a:r>
              <a:rPr lang="en-US" dirty="0"/>
              <a:t>Stop &amp; Wait is like n = 1.</a:t>
            </a:r>
          </a:p>
          <a:p>
            <a:r>
              <a:rPr lang="en-US" dirty="0"/>
              <a:t>Sender has to buffer all unacknowledged packets, because they may require retransmission</a:t>
            </a:r>
          </a:p>
          <a:p>
            <a:r>
              <a:rPr lang="en-US" dirty="0"/>
              <a:t>Receiver may be able to accept out-of-order packets, but only up to its buffer </a:t>
            </a:r>
            <a:r>
              <a:rPr lang="en-US" dirty="0" smtClean="0"/>
              <a:t>limits</a:t>
            </a:r>
          </a:p>
          <a:p>
            <a:r>
              <a:rPr lang="en-US" dirty="0" smtClean="0"/>
              <a:t>Implementation complexity depends on protocol details (GBN vs. SR)</a:t>
            </a:r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66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285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components of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Checksums (for error detection) </a:t>
            </a:r>
          </a:p>
          <a:p>
            <a:r>
              <a:rPr lang="en-US" dirty="0" smtClean="0"/>
              <a:t>Timers (for loss detection) </a:t>
            </a:r>
          </a:p>
          <a:p>
            <a:r>
              <a:rPr lang="en-US" dirty="0" smtClean="0"/>
              <a:t>Acknowledgments </a:t>
            </a:r>
          </a:p>
          <a:p>
            <a:pPr lvl="1"/>
            <a:r>
              <a:rPr lang="en-US" dirty="0" smtClean="0"/>
              <a:t>cumulative </a:t>
            </a:r>
          </a:p>
          <a:p>
            <a:pPr lvl="1"/>
            <a:r>
              <a:rPr lang="en-US" dirty="0" smtClean="0"/>
              <a:t>selective</a:t>
            </a:r>
          </a:p>
          <a:p>
            <a:r>
              <a:rPr lang="en-US" dirty="0" smtClean="0"/>
              <a:t>Sequence numbers (duplicates, windows)</a:t>
            </a:r>
          </a:p>
          <a:p>
            <a:r>
              <a:rPr lang="en-US" dirty="0" smtClean="0"/>
              <a:t>Sliding Windows (for efficiency) </a:t>
            </a:r>
          </a:p>
          <a:p>
            <a:endParaRPr lang="en-US" dirty="0"/>
          </a:p>
          <a:p>
            <a:r>
              <a:rPr lang="en-US" dirty="0" smtClean="0"/>
              <a:t>Reliability protocols use the above to decide when and what to retransmit or acknowledge</a:t>
            </a:r>
          </a:p>
          <a:p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67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722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TCP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60538"/>
            <a:ext cx="8839200" cy="4411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Most of our previous tricks + a few differences</a:t>
            </a:r>
          </a:p>
          <a:p>
            <a:r>
              <a:rPr lang="en-US" sz="2400" dirty="0" smtClean="0"/>
              <a:t>Sequence numbers are byte offsets </a:t>
            </a:r>
          </a:p>
          <a:p>
            <a:r>
              <a:rPr lang="en-US" sz="2400" dirty="0" smtClean="0"/>
              <a:t>Sender and receiver maintain a sliding window</a:t>
            </a:r>
          </a:p>
          <a:p>
            <a:r>
              <a:rPr lang="en-US" sz="2400" dirty="0" smtClean="0"/>
              <a:t>Receiver sends cumulative acknowledgements (like GBN)</a:t>
            </a:r>
          </a:p>
          <a:p>
            <a:r>
              <a:rPr lang="en-US" sz="2400" dirty="0" smtClean="0"/>
              <a:t>Sender maintains a single </a:t>
            </a:r>
            <a:r>
              <a:rPr lang="en-US" sz="2400" dirty="0" err="1" smtClean="0"/>
              <a:t>retx</a:t>
            </a:r>
            <a:r>
              <a:rPr lang="en-US" sz="2400" dirty="0" smtClean="0"/>
              <a:t>. timer </a:t>
            </a:r>
          </a:p>
          <a:p>
            <a:r>
              <a:rPr lang="en-US" sz="2400" dirty="0" smtClean="0"/>
              <a:t>Receivers do not drop out-of-sequence packets (like SR)</a:t>
            </a:r>
          </a:p>
          <a:p>
            <a:r>
              <a:rPr lang="en-US" sz="2400" dirty="0" smtClean="0"/>
              <a:t>Introduces </a:t>
            </a:r>
            <a:r>
              <a:rPr lang="en-US" sz="2400" dirty="0" smtClean="0">
                <a:solidFill>
                  <a:srgbClr val="FF0000"/>
                </a:solidFill>
              </a:rPr>
              <a:t>fast retransmit </a:t>
            </a:r>
            <a:r>
              <a:rPr lang="en-US" sz="2400" dirty="0" smtClean="0"/>
              <a:t>: optimization that uses duplicate</a:t>
            </a:r>
            <a:br>
              <a:rPr lang="en-US" sz="2400" dirty="0" smtClean="0"/>
            </a:br>
            <a:r>
              <a:rPr lang="en-US" sz="2400" dirty="0" smtClean="0"/>
              <a:t>ACKs to trigger early </a:t>
            </a:r>
            <a:r>
              <a:rPr lang="en-US" sz="2400" dirty="0" err="1" smtClean="0"/>
              <a:t>retx</a:t>
            </a:r>
            <a:r>
              <a:rPr lang="en-US" sz="2400" dirty="0"/>
              <a:t> </a:t>
            </a:r>
            <a:r>
              <a:rPr lang="en-US" sz="2400" dirty="0" smtClean="0"/>
              <a:t>(next time)</a:t>
            </a:r>
          </a:p>
          <a:p>
            <a:r>
              <a:rPr lang="en-US" sz="2400" dirty="0" smtClean="0"/>
              <a:t>Introduces timeout estimation algorithms (next time)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94237" y="6318738"/>
            <a:ext cx="3520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More in Topic 5b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82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534400" cy="1173162"/>
          </a:xfrm>
        </p:spPr>
        <p:txBody>
          <a:bodyPr/>
          <a:lstStyle/>
          <a:p>
            <a:r>
              <a:rPr lang="en-US" dirty="0" smtClean="0">
                <a:latin typeface="Helvetica" charset="0"/>
                <a:ea typeface="ＭＳ Ｐゴシック" charset="0"/>
                <a:cs typeface="ＭＳ Ｐゴシック" charset="0"/>
              </a:rPr>
              <a:t>Why a transport layer? </a:t>
            </a: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" name="Text Box 39"/>
          <p:cNvSpPr txBox="1">
            <a:spLocks noChangeArrowheads="1"/>
          </p:cNvSpPr>
          <p:nvPr/>
        </p:nvSpPr>
        <p:spPr bwMode="auto">
          <a:xfrm>
            <a:off x="1281325" y="6172201"/>
            <a:ext cx="1157076" cy="4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660066"/>
                </a:solidFill>
                <a:latin typeface="Arial" charset="0"/>
              </a:rPr>
              <a:t>Host A</a:t>
            </a:r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6826842" y="6170444"/>
            <a:ext cx="1174158" cy="458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343" tIns="44379" rIns="90343" bIns="44379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solidFill>
                  <a:srgbClr val="660066"/>
                </a:solidFill>
                <a:latin typeface="Arial" charset="0"/>
              </a:rPr>
              <a:t>Host B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762000" y="2819400"/>
            <a:ext cx="2286000" cy="2743200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1371600" y="5181600"/>
            <a:ext cx="1066800" cy="6858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en-US" sz="1800" b="0" dirty="0" err="1" smtClean="0">
                <a:latin typeface="+mn-lt"/>
              </a:rPr>
              <a:t>Datalink</a:t>
            </a:r>
            <a:endParaRPr lang="en-US" sz="1800" b="0" dirty="0">
              <a:latin typeface="+mn-lt"/>
            </a:endParaRPr>
          </a:p>
          <a:p>
            <a:pPr algn="ctr">
              <a:lnSpc>
                <a:spcPct val="110000"/>
              </a:lnSpc>
            </a:pPr>
            <a:r>
              <a:rPr lang="en-US" sz="1800" b="0" dirty="0" smtClean="0">
                <a:latin typeface="+mn-lt"/>
              </a:rPr>
              <a:t>Physical</a:t>
            </a:r>
            <a:endParaRPr lang="en-US" sz="1800" b="0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62000" y="3810000"/>
            <a:ext cx="2286000" cy="0"/>
          </a:xfrm>
          <a:prstGeom prst="line">
            <a:avLst/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914400" y="2895600"/>
            <a:ext cx="304800" cy="838200"/>
          </a:xfrm>
          <a:prstGeom prst="rect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650256" y="3141553"/>
            <a:ext cx="866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browser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1752600" y="2895600"/>
            <a:ext cx="228600" cy="838200"/>
          </a:xfrm>
          <a:prstGeom prst="rect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514600" y="2895600"/>
            <a:ext cx="228600" cy="838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209800" y="2895600"/>
            <a:ext cx="22860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 rot="5400000">
            <a:off x="1549178" y="3122377"/>
            <a:ext cx="677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telnet</a:t>
            </a:r>
            <a:endParaRPr lang="en-US" sz="1600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 rot="5400000">
            <a:off x="2216250" y="3157257"/>
            <a:ext cx="8677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+mn-lt"/>
              </a:rPr>
              <a:t>mmedia</a:t>
            </a:r>
            <a:endParaRPr lang="en-US" sz="1600" dirty="0">
              <a:latin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2135922" y="3025852"/>
            <a:ext cx="418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ftp</a:t>
            </a:r>
            <a:endParaRPr lang="en-US" sz="1600" dirty="0">
              <a:latin typeface="+mn-lt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1290935" y="2895600"/>
            <a:ext cx="304800" cy="8382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rot="5400000">
            <a:off x="1031256" y="3149292"/>
            <a:ext cx="866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browser</a:t>
            </a:r>
          </a:p>
        </p:txBody>
      </p:sp>
      <p:sp>
        <p:nvSpPr>
          <p:cNvPr id="52" name="Rectangle 10"/>
          <p:cNvSpPr>
            <a:spLocks noChangeArrowheads="1"/>
          </p:cNvSpPr>
          <p:nvPr/>
        </p:nvSpPr>
        <p:spPr bwMode="auto">
          <a:xfrm>
            <a:off x="1524000" y="4648200"/>
            <a:ext cx="762000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en-US" sz="1800" b="0" dirty="0" smtClean="0">
                <a:latin typeface="+mn-lt"/>
              </a:rPr>
              <a:t>IP</a:t>
            </a:r>
            <a:endParaRPr lang="en-US" sz="1800" b="0" dirty="0">
              <a:latin typeface="+mn-lt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914400" y="1524000"/>
            <a:ext cx="2514600" cy="990600"/>
          </a:xfrm>
          <a:prstGeom prst="wedgeEllipseCallout">
            <a:avLst>
              <a:gd name="adj1" fmla="val -4175"/>
              <a:gd name="adj2" fmla="val 88413"/>
            </a:avLst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35340" y="1676401"/>
            <a:ext cx="1790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many application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processes</a:t>
            </a:r>
            <a:endParaRPr lang="en-US" dirty="0">
              <a:latin typeface="+mn-lt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6248400" y="2819400"/>
            <a:ext cx="2286000" cy="2743200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6858000" y="5181600"/>
            <a:ext cx="1066800" cy="6858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en-US" sz="1800" b="0" dirty="0" err="1" smtClean="0">
                <a:latin typeface="+mn-lt"/>
              </a:rPr>
              <a:t>Datalink</a:t>
            </a:r>
            <a:endParaRPr lang="en-US" sz="1800" b="0" dirty="0">
              <a:latin typeface="+mn-lt"/>
            </a:endParaRPr>
          </a:p>
          <a:p>
            <a:pPr algn="ctr">
              <a:lnSpc>
                <a:spcPct val="110000"/>
              </a:lnSpc>
            </a:pPr>
            <a:r>
              <a:rPr lang="en-US" sz="1800" b="0" dirty="0" smtClean="0">
                <a:latin typeface="+mn-lt"/>
              </a:rPr>
              <a:t>Physical</a:t>
            </a:r>
            <a:endParaRPr lang="en-US" sz="1800" b="0" dirty="0">
              <a:latin typeface="+mn-lt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6248400" y="3810000"/>
            <a:ext cx="2286000" cy="0"/>
          </a:xfrm>
          <a:prstGeom prst="line">
            <a:avLst/>
          </a:pr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7772400" y="2895600"/>
            <a:ext cx="228600" cy="838200"/>
          </a:xfrm>
          <a:prstGeom prst="rect">
            <a:avLst/>
          </a:prstGeom>
          <a:solidFill>
            <a:srgbClr val="FF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110955" y="2895600"/>
            <a:ext cx="22860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 rot="5400000">
            <a:off x="7602732" y="3122377"/>
            <a:ext cx="6778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telnet</a:t>
            </a:r>
            <a:endParaRPr lang="en-US" sz="16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8037077" y="3025852"/>
            <a:ext cx="4188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ftp</a:t>
            </a:r>
            <a:endParaRPr lang="en-US" sz="1600" dirty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477000" y="2895600"/>
            <a:ext cx="1066800" cy="8382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8" name="Rectangle 10"/>
          <p:cNvSpPr>
            <a:spLocks noChangeArrowheads="1"/>
          </p:cNvSpPr>
          <p:nvPr/>
        </p:nvSpPr>
        <p:spPr bwMode="auto">
          <a:xfrm>
            <a:off x="7010400" y="4648200"/>
            <a:ext cx="762000" cy="381000"/>
          </a:xfrm>
          <a:prstGeom prst="rect">
            <a:avLst/>
          </a:prstGeom>
          <a:solidFill>
            <a:srgbClr val="FFCC99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en-US" sz="1800" b="0" dirty="0" smtClean="0">
                <a:latin typeface="+mn-lt"/>
              </a:rPr>
              <a:t>IP</a:t>
            </a:r>
            <a:endParaRPr lang="en-US" sz="1800" b="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 rot="5400000">
            <a:off x="6645619" y="3003622"/>
            <a:ext cx="7047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HTTP </a:t>
            </a:r>
            <a:br>
              <a:rPr lang="en-US" sz="1600" dirty="0" smtClean="0">
                <a:latin typeface="+mn-lt"/>
              </a:rPr>
            </a:br>
            <a:r>
              <a:rPr lang="en-US" sz="1600" dirty="0" smtClean="0">
                <a:latin typeface="+mn-lt"/>
              </a:rPr>
              <a:t>server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6294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67056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70104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72390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74676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73914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73152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70866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68580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Arrow Connector 10"/>
          <p:cNvCxnSpPr>
            <a:stCxn id="52" idx="3"/>
            <a:endCxn id="58" idx="1"/>
          </p:cNvCxnSpPr>
          <p:nvPr/>
        </p:nvCxnSpPr>
        <p:spPr bwMode="auto">
          <a:xfrm>
            <a:off x="2286000" y="4838700"/>
            <a:ext cx="472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67" name="Rectangle 10"/>
          <p:cNvSpPr>
            <a:spLocks noChangeArrowheads="1"/>
          </p:cNvSpPr>
          <p:nvPr/>
        </p:nvSpPr>
        <p:spPr bwMode="auto">
          <a:xfrm>
            <a:off x="1143000" y="4038600"/>
            <a:ext cx="1371600" cy="381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en-US" sz="1800" b="0" dirty="0" smtClean="0">
                <a:latin typeface="+mn-lt"/>
              </a:rPr>
              <a:t>Transport</a:t>
            </a:r>
            <a:endParaRPr lang="en-US" sz="1800" b="0" dirty="0">
              <a:latin typeface="+mn-lt"/>
            </a:endParaRPr>
          </a:p>
        </p:txBody>
      </p:sp>
      <p:cxnSp>
        <p:nvCxnSpPr>
          <p:cNvPr id="69" name="Straight Arrow Connector 68"/>
          <p:cNvCxnSpPr>
            <a:stCxn id="67" idx="3"/>
            <a:endCxn id="70" idx="1"/>
          </p:cNvCxnSpPr>
          <p:nvPr/>
        </p:nvCxnSpPr>
        <p:spPr bwMode="auto">
          <a:xfrm>
            <a:off x="2514600" y="4229100"/>
            <a:ext cx="4191000" cy="0"/>
          </a:xfrm>
          <a:prstGeom prst="straightConnector1">
            <a:avLst/>
          </a:prstGeom>
          <a:noFill/>
          <a:ln w="28575" cap="flat" cmpd="sng" algn="ctr">
            <a:solidFill>
              <a:schemeClr val="tx2">
                <a:lumMod val="40000"/>
                <a:lumOff val="60000"/>
              </a:schemeClr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70" name="Rectangle 10"/>
          <p:cNvSpPr>
            <a:spLocks noChangeArrowheads="1"/>
          </p:cNvSpPr>
          <p:nvPr/>
        </p:nvSpPr>
        <p:spPr bwMode="auto">
          <a:xfrm>
            <a:off x="6705600" y="4038600"/>
            <a:ext cx="1371600" cy="381000"/>
          </a:xfrm>
          <a:prstGeom prst="rect">
            <a:avLst/>
          </a:prstGeom>
          <a:solidFill>
            <a:srgbClr val="850A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en-US" sz="1800" b="0" dirty="0" smtClean="0">
                <a:latin typeface="+mn-lt"/>
              </a:rPr>
              <a:t>Transport</a:t>
            </a:r>
            <a:endParaRPr lang="en-US" sz="1800" b="0" dirty="0">
              <a:latin typeface="+mn-lt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0" y="5334000"/>
            <a:ext cx="3200400" cy="1447800"/>
            <a:chOff x="3048000" y="5334000"/>
            <a:chExt cx="3200400" cy="1447800"/>
          </a:xfrm>
        </p:grpSpPr>
        <p:sp>
          <p:nvSpPr>
            <p:cNvPr id="71" name="Oval Callout 70"/>
            <p:cNvSpPr/>
            <p:nvPr/>
          </p:nvSpPr>
          <p:spPr bwMode="auto">
            <a:xfrm>
              <a:off x="3048000" y="5334000"/>
              <a:ext cx="3200400" cy="1447800"/>
            </a:xfrm>
            <a:prstGeom prst="wedgeEllipseCallout">
              <a:avLst>
                <a:gd name="adj1" fmla="val -3177"/>
                <a:gd name="adj2" fmla="val -84936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402986" y="5486400"/>
              <a:ext cx="2524148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b="0" dirty="0" smtClean="0">
                  <a:latin typeface="+mn-lt"/>
                </a:rPr>
                <a:t>Communication </a:t>
              </a:r>
              <a:br>
                <a:rPr lang="en-US" sz="1800" b="0" dirty="0" smtClean="0">
                  <a:latin typeface="+mn-lt"/>
                </a:rPr>
              </a:br>
              <a:r>
                <a:rPr lang="en-US" sz="1800" b="0" dirty="0" smtClean="0">
                  <a:latin typeface="+mn-lt"/>
                </a:rPr>
                <a:t>between hosts</a:t>
              </a:r>
            </a:p>
            <a:p>
              <a:pPr algn="ctr"/>
              <a:r>
                <a:rPr lang="en-US" sz="1600" b="0" dirty="0" smtClean="0">
                  <a:latin typeface="+mn-lt"/>
                </a:rPr>
                <a:t>(128.4.5.6 </a:t>
              </a:r>
              <a:r>
                <a:rPr lang="en-US" sz="1600" b="0" dirty="0" smtClean="0">
                  <a:latin typeface="+mn-lt"/>
                  <a:sym typeface="Wingdings"/>
                </a:rPr>
                <a:t>162.99.7.56)</a:t>
              </a:r>
              <a:endParaRPr lang="en-US" sz="1600" b="0" dirty="0">
                <a:latin typeface="+mn-lt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200400" y="2286000"/>
            <a:ext cx="2971800" cy="1447800"/>
            <a:chOff x="3124200" y="5257800"/>
            <a:chExt cx="3200400" cy="1447800"/>
          </a:xfrm>
        </p:grpSpPr>
        <p:sp>
          <p:nvSpPr>
            <p:cNvPr id="75" name="Oval Callout 74"/>
            <p:cNvSpPr/>
            <p:nvPr/>
          </p:nvSpPr>
          <p:spPr bwMode="auto">
            <a:xfrm>
              <a:off x="3124200" y="5257800"/>
              <a:ext cx="3200400" cy="1447800"/>
            </a:xfrm>
            <a:prstGeom prst="wedgeEllipseCallout">
              <a:avLst>
                <a:gd name="adj1" fmla="val 623"/>
                <a:gd name="adj2" fmla="val 83029"/>
              </a:avLst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urier New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641332" y="5562600"/>
              <a:ext cx="218952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0" dirty="0" smtClean="0">
                  <a:solidFill>
                    <a:srgbClr val="FF0000"/>
                  </a:solidFill>
                  <a:latin typeface="+mn-lt"/>
                </a:rPr>
                <a:t>Communication</a:t>
              </a:r>
              <a:br>
                <a:rPr lang="en-US" b="0" dirty="0" smtClean="0">
                  <a:solidFill>
                    <a:srgbClr val="FF0000"/>
                  </a:solidFill>
                  <a:latin typeface="+mn-lt"/>
                </a:rPr>
              </a:br>
              <a:r>
                <a:rPr lang="en-US" b="0" dirty="0" smtClean="0">
                  <a:solidFill>
                    <a:srgbClr val="FF0000"/>
                  </a:solidFill>
                  <a:latin typeface="+mn-lt"/>
                </a:rPr>
                <a:t> between processes</a:t>
              </a:r>
            </a:p>
            <a:p>
              <a:pPr algn="ctr"/>
              <a:r>
                <a:rPr lang="en-US" b="0" dirty="0" smtClean="0">
                  <a:solidFill>
                    <a:srgbClr val="FF0000"/>
                  </a:solidFill>
                  <a:latin typeface="+mn-lt"/>
                </a:rPr>
                <a:t>at hosts</a:t>
              </a:r>
            </a:p>
          </p:txBody>
        </p:sp>
      </p:grpSp>
      <p:sp>
        <p:nvSpPr>
          <p:cNvPr id="16" name="Freeform 15"/>
          <p:cNvSpPr/>
          <p:nvPr/>
        </p:nvSpPr>
        <p:spPr>
          <a:xfrm>
            <a:off x="1268347" y="3526104"/>
            <a:ext cx="6447579" cy="778069"/>
          </a:xfrm>
          <a:custGeom>
            <a:avLst/>
            <a:gdLst>
              <a:gd name="connsiteX0" fmla="*/ 163886 w 6447578"/>
              <a:gd name="connsiteY0" fmla="*/ 0 h 778069"/>
              <a:gd name="connsiteX1" fmla="*/ 744887 w 6447578"/>
              <a:gd name="connsiteY1" fmla="*/ 661989 h 778069"/>
              <a:gd name="connsiteX2" fmla="*/ 6041448 w 6447578"/>
              <a:gd name="connsiteY2" fmla="*/ 716028 h 778069"/>
              <a:gd name="connsiteX3" fmla="*/ 6081983 w 6447578"/>
              <a:gd name="connsiteY3" fmla="*/ 13510 h 778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47578" h="778069">
                <a:moveTo>
                  <a:pt x="163886" y="0"/>
                </a:moveTo>
                <a:cubicBezTo>
                  <a:pt x="-35411" y="271325"/>
                  <a:pt x="-234707" y="542651"/>
                  <a:pt x="744887" y="661989"/>
                </a:cubicBezTo>
                <a:cubicBezTo>
                  <a:pt x="1724481" y="781327"/>
                  <a:pt x="5151932" y="824108"/>
                  <a:pt x="6041448" y="716028"/>
                </a:cubicBezTo>
                <a:cubicBezTo>
                  <a:pt x="6930964" y="607948"/>
                  <a:pt x="6081983" y="13510"/>
                  <a:pt x="6081983" y="13510"/>
                </a:cubicBezTo>
              </a:path>
            </a:pathLst>
          </a:custGeom>
          <a:ln w="38100" cmpd="sng">
            <a:solidFill>
              <a:srgbClr val="FF0000"/>
            </a:solidFill>
            <a:headEnd type="arrow"/>
            <a:tailEnd type="arrow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urier New" charset="0"/>
            </a:endParaRPr>
          </a:p>
        </p:txBody>
      </p:sp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7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804074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0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transport layer? </a:t>
            </a:r>
            <a:endParaRPr lang="en-US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5338"/>
            <a:ext cx="8229600" cy="44116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IP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packets are addressed to a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host but end-to-end communication is between application processes at  hosts</a:t>
            </a:r>
          </a:p>
          <a:p>
            <a:pPr lvl="1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Need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 way to decide which packets go to which applications (mux/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demux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)</a:t>
            </a:r>
            <a:endParaRPr lang="en-US" dirty="0" smtClean="0"/>
          </a:p>
          <a:p>
            <a:r>
              <a:rPr lang="en-US" dirty="0" smtClean="0"/>
              <a:t>IP </a:t>
            </a:r>
            <a:r>
              <a:rPr lang="en-US" dirty="0"/>
              <a:t>provides a </a:t>
            </a:r>
            <a:r>
              <a:rPr lang="en-US" dirty="0" smtClean="0"/>
              <a:t>weak </a:t>
            </a:r>
            <a:r>
              <a:rPr lang="en-US" dirty="0"/>
              <a:t>service model (</a:t>
            </a:r>
            <a:r>
              <a:rPr lang="en-US" i="1" dirty="0"/>
              <a:t>best-effort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Packets can be </a:t>
            </a:r>
            <a:r>
              <a:rPr lang="en-US" dirty="0" smtClean="0"/>
              <a:t>corrupted, delayed</a:t>
            </a:r>
            <a:r>
              <a:rPr lang="en-US" dirty="0"/>
              <a:t>, dropped, reordered, </a:t>
            </a:r>
            <a:r>
              <a:rPr lang="en-US" dirty="0" smtClean="0"/>
              <a:t>duplicated </a:t>
            </a:r>
            <a:endParaRPr lang="en-US" dirty="0"/>
          </a:p>
          <a:p>
            <a:pPr lvl="1"/>
            <a:r>
              <a:rPr lang="en-US" dirty="0" smtClean="0"/>
              <a:t>No guidance on how much traffic to send and when</a:t>
            </a:r>
            <a:endParaRPr lang="en-US" i="1" dirty="0" smtClean="0"/>
          </a:p>
          <a:p>
            <a:pPr lvl="1"/>
            <a:r>
              <a:rPr lang="en-US" dirty="0" smtClean="0"/>
              <a:t>Dealing with this is tedious for application developers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8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905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Transport Layer</a:t>
            </a:r>
            <a:endParaRPr lang="en-US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5338"/>
            <a:ext cx="8534400" cy="4411662"/>
          </a:xfrm>
        </p:spPr>
        <p:txBody>
          <a:bodyPr/>
          <a:lstStyle/>
          <a:p>
            <a:r>
              <a:rPr lang="en-US" dirty="0" smtClean="0"/>
              <a:t>Communication between application processes</a:t>
            </a:r>
          </a:p>
          <a:p>
            <a:pPr lvl="1"/>
            <a:r>
              <a:rPr lang="en-US" dirty="0" smtClean="0"/>
              <a:t>Multiplexing between application processes</a:t>
            </a:r>
          </a:p>
          <a:p>
            <a:pPr lvl="1"/>
            <a:r>
              <a:rPr lang="en-US" dirty="0" smtClean="0"/>
              <a:t>Implemented using </a:t>
            </a:r>
            <a:r>
              <a:rPr lang="en-US" i="1" dirty="0" smtClean="0">
                <a:solidFill>
                  <a:srgbClr val="FF0000"/>
                </a:solidFill>
              </a:rPr>
              <a:t>ports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algn="ctr"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/>
            <a:fld id="{C347C1EF-973B-F840-ADDD-5BD345E7D802}" type="slidenum">
              <a:rPr lang="en-US" sz="1400" smtClean="0">
                <a:latin typeface="Calibri"/>
              </a:rPr>
              <a:pPr algn="r"/>
              <a:t>9</a:t>
            </a:fld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581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387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33090</TotalTime>
  <Words>4168</Words>
  <Application>Microsoft Macintosh PowerPoint</Application>
  <PresentationFormat>On-screen Show (4:3)</PresentationFormat>
  <Paragraphs>1018</Paragraphs>
  <Slides>68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68</vt:i4>
      </vt:variant>
    </vt:vector>
  </HeadingPairs>
  <TitlesOfParts>
    <vt:vector size="71" baseType="lpstr">
      <vt:lpstr>Office Theme</vt:lpstr>
      <vt:lpstr>Picture</vt:lpstr>
      <vt:lpstr>Equation</vt:lpstr>
      <vt:lpstr>PowerPoint Presentation</vt:lpstr>
      <vt:lpstr>Topic 5a – Transport</vt:lpstr>
      <vt:lpstr>Transport Layer</vt:lpstr>
      <vt:lpstr>Why a transport layer? </vt:lpstr>
      <vt:lpstr>Why a transport layer? </vt:lpstr>
      <vt:lpstr>Why a transport layer? </vt:lpstr>
      <vt:lpstr>Why a transport layer? </vt:lpstr>
      <vt:lpstr>Why a transport layer? </vt:lpstr>
      <vt:lpstr>Role of the Transport Layer</vt:lpstr>
      <vt:lpstr>Role of the Transport Layer</vt:lpstr>
      <vt:lpstr>Role of the Transport Layer</vt:lpstr>
      <vt:lpstr>Role of the Transport Layer</vt:lpstr>
      <vt:lpstr>Role of the Transport Layer</vt:lpstr>
      <vt:lpstr>Role of the Transport Layer</vt:lpstr>
      <vt:lpstr>Context: Applications and Sockets</vt:lpstr>
      <vt:lpstr>Ports</vt:lpstr>
      <vt:lpstr>PowerPoint Presentation</vt:lpstr>
      <vt:lpstr>PowerPoint Presentation</vt:lpstr>
      <vt:lpstr>PowerPoint Presentation</vt:lpstr>
      <vt:lpstr>PowerPoint Presentation</vt:lpstr>
      <vt:lpstr>Recap: Multiplexing and Demultiplexing</vt:lpstr>
      <vt:lpstr>More on Ports</vt:lpstr>
      <vt:lpstr>UDP: User Datagram Protocol </vt:lpstr>
      <vt:lpstr>Why a transport layer? </vt:lpstr>
      <vt:lpstr>Principles of Reliable data transfer</vt:lpstr>
      <vt:lpstr>Principles of Reliable data transfer</vt:lpstr>
      <vt:lpstr>Principles of Reliable data transfer</vt:lpstr>
      <vt:lpstr>Reliable data transfer: getting started</vt:lpstr>
      <vt:lpstr>Reliable data transfer: getting started</vt:lpstr>
      <vt:lpstr>KR state machines – a note.</vt:lpstr>
      <vt:lpstr>Rdt1.0: reliable transfer over a reliable channel</vt:lpstr>
      <vt:lpstr>Rdt2.0: channel with bit errors</vt:lpstr>
      <vt:lpstr>Dealing with Packet Corruption </vt:lpstr>
      <vt:lpstr>rdt2.0: FSM specification</vt:lpstr>
      <vt:lpstr>rdt2.0: operation with no errors</vt:lpstr>
      <vt:lpstr>rdt2.0: error scenario</vt:lpstr>
      <vt:lpstr>rdt2.0 has a fatal flaw!</vt:lpstr>
      <vt:lpstr>Dealing with Packet Corruption </vt:lpstr>
      <vt:lpstr>rdt2.1: sender, handles garbled ACK/NAKs</vt:lpstr>
      <vt:lpstr>rdt2.1: receiver, handles garbled ACK/NAKs</vt:lpstr>
      <vt:lpstr>rdt2.1: discussion</vt:lpstr>
      <vt:lpstr>rdt2.2: a NAK-free protocol</vt:lpstr>
      <vt:lpstr>rdt2.2: sender, receiver fragments</vt:lpstr>
      <vt:lpstr>rdt3.0: channels with errors and loss</vt:lpstr>
      <vt:lpstr>rdt3.0 sender</vt:lpstr>
      <vt:lpstr>Dealing with Packet Loss</vt:lpstr>
      <vt:lpstr>Dealing with Packet Loss</vt:lpstr>
      <vt:lpstr>Dealing with Packet Loss</vt:lpstr>
      <vt:lpstr>Performance of rdt3.0</vt:lpstr>
      <vt:lpstr>rdt3.0: stop-and-wait operation</vt:lpstr>
      <vt:lpstr>Pipelined (Packet-Window) protocols</vt:lpstr>
      <vt:lpstr>A Sliding Packet Window</vt:lpstr>
      <vt:lpstr>A Sliding Packet Window</vt:lpstr>
      <vt:lpstr>Acknowledgements w/ Sliding Window</vt:lpstr>
      <vt:lpstr>Cumulative Acknowledgements (1)</vt:lpstr>
      <vt:lpstr>Cumulative Acknowledgements (2)</vt:lpstr>
      <vt:lpstr>Go-Back-N (GBN)</vt:lpstr>
      <vt:lpstr>Sliding Window with GBN</vt:lpstr>
      <vt:lpstr>GBN Example w/o Errors</vt:lpstr>
      <vt:lpstr>GBN Example with Errors</vt:lpstr>
      <vt:lpstr>GBN: sender extended FSM</vt:lpstr>
      <vt:lpstr>GBN: receiver extended FSM</vt:lpstr>
      <vt:lpstr>Acknowledgements w/ Sliding Window</vt:lpstr>
      <vt:lpstr>Selective Repeat (SR)</vt:lpstr>
      <vt:lpstr>SR Example with Errors</vt:lpstr>
      <vt:lpstr>Observations</vt:lpstr>
      <vt:lpstr>Recap: components of a solution</vt:lpstr>
      <vt:lpstr>What does TCP do?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Moore</dc:creator>
  <cp:lastModifiedBy>Andrew Moore</cp:lastModifiedBy>
  <cp:revision>119</cp:revision>
  <cp:lastPrinted>2014-02-20T11:32:47Z</cp:lastPrinted>
  <dcterms:created xsi:type="dcterms:W3CDTF">2012-01-26T21:42:46Z</dcterms:created>
  <dcterms:modified xsi:type="dcterms:W3CDTF">2014-02-20T11:32:49Z</dcterms:modified>
</cp:coreProperties>
</file>