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4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97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1" r:id="rId14"/>
    <p:sldId id="383" r:id="rId15"/>
    <p:sldId id="384" r:id="rId16"/>
    <p:sldId id="385" r:id="rId17"/>
    <p:sldId id="418" r:id="rId18"/>
    <p:sldId id="388" r:id="rId19"/>
    <p:sldId id="387" r:id="rId20"/>
    <p:sldId id="392" r:id="rId21"/>
    <p:sldId id="393" r:id="rId22"/>
    <p:sldId id="313" r:id="rId23"/>
    <p:sldId id="394" r:id="rId24"/>
    <p:sldId id="395" r:id="rId25"/>
    <p:sldId id="400" r:id="rId26"/>
    <p:sldId id="396" r:id="rId27"/>
    <p:sldId id="397" r:id="rId28"/>
    <p:sldId id="414" r:id="rId29"/>
    <p:sldId id="401" r:id="rId30"/>
    <p:sldId id="280" r:id="rId31"/>
    <p:sldId id="415" r:id="rId32"/>
    <p:sldId id="416" r:id="rId33"/>
    <p:sldId id="417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9" r:id="rId4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3136" y="-104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09/01/2014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09/01/2014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23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24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40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41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42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43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>
                <a:latin typeface="Calibri"/>
              </a:rPr>
              <a:t>Lent Term M/W/F </a:t>
            </a:r>
            <a:r>
              <a:rPr lang="en-US" sz="4000" dirty="0"/>
              <a:t>11:00-12:00</a:t>
            </a:r>
          </a:p>
          <a:p>
            <a:pPr algn="ctr" eaLnBrk="0" hangingPunct="0"/>
            <a:r>
              <a:rPr lang="en-US" sz="4000" dirty="0" smtClean="0">
                <a:latin typeface="Calibri"/>
              </a:rPr>
              <a:t>LT1 </a:t>
            </a:r>
            <a:r>
              <a:rPr lang="en-US" sz="4000" dirty="0">
                <a:latin typeface="Calibri"/>
              </a:rPr>
              <a:t>in Gates </a:t>
            </a:r>
            <a:r>
              <a:rPr lang="en-US" sz="4000" dirty="0" smtClean="0">
                <a:latin typeface="Calibri"/>
              </a:rPr>
              <a:t>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</a:rPr>
              <a:t>January 2014</a:t>
            </a:r>
            <a:endParaRPr lang="en-US" dirty="0">
              <a:latin typeface="Calibri"/>
            </a:endParaRPr>
          </a:p>
          <a:p>
            <a:pPr algn="ctr" eaLnBrk="0" hangingPunct="0"/>
            <a:endParaRPr lang="en-US" dirty="0" smtClean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Entities usually do something useful</a:t>
            </a:r>
            <a:endParaRPr lang="en-US" dirty="0"/>
          </a:p>
          <a:p>
            <a:pPr lvl="1"/>
            <a:r>
              <a:rPr lang="en-US" dirty="0" smtClean="0"/>
              <a:t>Encryption – Error correction – Reliable Delivery</a:t>
            </a:r>
          </a:p>
          <a:p>
            <a:pPr lvl="1"/>
            <a:r>
              <a:rPr lang="en-US" dirty="0" smtClean="0"/>
              <a:t>Nothing at all is also reasonable</a:t>
            </a:r>
          </a:p>
          <a:p>
            <a:pPr marL="0" indent="0">
              <a:buNone/>
            </a:pPr>
            <a:r>
              <a:rPr lang="en-US" dirty="0" smtClean="0"/>
              <a:t>Not all communications is end-to-end</a:t>
            </a:r>
          </a:p>
          <a:p>
            <a:pPr marL="0" indent="0">
              <a:buNone/>
            </a:pPr>
            <a:r>
              <a:rPr lang="en-US" dirty="0" smtClean="0"/>
              <a:t>Examples for things in the middle</a:t>
            </a:r>
          </a:p>
          <a:p>
            <a:pPr lvl="1"/>
            <a:r>
              <a:rPr lang="en-US" dirty="0" smtClean="0"/>
              <a:t>IP Router – Mobile Phone Cell Tower</a:t>
            </a:r>
          </a:p>
          <a:p>
            <a:pPr lvl="1"/>
            <a:r>
              <a:rPr lang="en-US" dirty="0" smtClean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and 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In Computer Networks we often see higher-layer information embedded within lower-layer information</a:t>
            </a:r>
          </a:p>
          <a:p>
            <a:r>
              <a:rPr lang="en-US" dirty="0" smtClean="0"/>
              <a:t>Such embedding can be considered a form of layering</a:t>
            </a:r>
          </a:p>
          <a:p>
            <a:r>
              <a:rPr lang="en-US" dirty="0" smtClean="0"/>
              <a:t>Higher layer information is generated by stripping off headers and trailers of the current layer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 smtClean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 smtClean="0"/>
              <a:t>NOT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etermine implementation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 Embedding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ea typeface="ＭＳ Ｐゴシック" charset="0"/>
                <a:cs typeface="ＭＳ Ｐゴシック" charset="0"/>
              </a:rPr>
              <a:t>(also called Encapsulation)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Layers are simple if only on a single machine</a:t>
            </a:r>
          </a:p>
          <a:p>
            <a:pPr lvl="1">
              <a:defRPr/>
            </a:pPr>
            <a:r>
              <a:rPr lang="en-US" dirty="0" smtClean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we need to implement layers across machines</a:t>
            </a:r>
          </a:p>
          <a:p>
            <a:pPr lvl="1">
              <a:defRPr/>
            </a:pPr>
            <a:r>
              <a:rPr lang="en-US" dirty="0" smtClean="0"/>
              <a:t>Hosts</a:t>
            </a:r>
          </a:p>
          <a:p>
            <a:pPr lvl="1">
              <a:defRPr/>
            </a:pPr>
            <a:r>
              <a:rPr lang="en-US" dirty="0" smtClean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13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host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</a:t>
            </a:r>
            <a:r>
              <a:rPr lang="en-US" sz="2000" dirty="0" smtClean="0">
                <a:solidFill>
                  <a:schemeClr val="accent2"/>
                </a:solidFill>
                <a:latin typeface="Calibri"/>
              </a:rPr>
              <a:t>ource / destination</a:t>
            </a:r>
            <a:endParaRPr lang="en-US" sz="2000" dirty="0">
              <a:solidFill>
                <a:schemeClr val="accent2"/>
              </a:solidFill>
              <a:latin typeface="Calibri"/>
            </a:endParaRP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6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Router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Bits arrive on wire</a:t>
            </a:r>
          </a:p>
          <a:p>
            <a:pPr lvl="1">
              <a:defRPr/>
            </a:pPr>
            <a:r>
              <a:rPr lang="en-US" dirty="0" smtClean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Packets must be delivered to next-hop </a:t>
            </a:r>
            <a:endParaRPr lang="en-US" dirty="0"/>
          </a:p>
          <a:p>
            <a:pPr lvl="1">
              <a:defRPr/>
            </a:pPr>
            <a:r>
              <a:rPr lang="en-US" dirty="0" err="1" smtClean="0"/>
              <a:t>Datalink</a:t>
            </a:r>
            <a:r>
              <a:rPr lang="en-US" dirty="0" smtClean="0"/>
              <a:t> layer </a:t>
            </a:r>
            <a:r>
              <a:rPr lang="en-US" dirty="0"/>
              <a:t>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participate in global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Network layer 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don’t support reliable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Transport layer (and above) </a:t>
            </a:r>
            <a:r>
              <a:rPr lang="en-US" b="1" i="1" u="sng" dirty="0" smtClean="0"/>
              <a:t>not</a:t>
            </a:r>
            <a:r>
              <a:rPr lang="en-US" dirty="0" smtClean="0"/>
              <a:t> supported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9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</a:t>
            </a:r>
            <a:r>
              <a:rPr lang="en-US" dirty="0" smtClean="0">
                <a:latin typeface="Arial" charset="0"/>
                <a:ea typeface="ＭＳ Ｐゴシック" charset="0"/>
              </a:rPr>
              <a:t>days</a:t>
            </a:r>
          </a:p>
          <a:p>
            <a:pPr marL="457200" lvl="1" indent="0">
              <a:buNone/>
            </a:pPr>
            <a:r>
              <a:rPr lang="en-US" dirty="0" smtClean="0">
                <a:latin typeface="Arial" charset="0"/>
                <a:ea typeface="ＭＳ Ｐゴシック" charset="0"/>
              </a:rPr>
              <a:t>Routers have switches but switches do not have routers</a:t>
            </a:r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Internet protocol stack </a:t>
            </a:r>
            <a:r>
              <a:rPr lang="en-US" i="1" dirty="0" smtClean="0"/>
              <a:t>versus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OSI Reference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19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  <a:p>
            <a:pPr lvl="1"/>
            <a:r>
              <a:rPr lang="en-US" dirty="0">
                <a:ea typeface="ＭＳ Ｐゴシック" charset="0"/>
              </a:rPr>
              <a:t>needed?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Foundations </a:t>
            </a:r>
            <a:r>
              <a:rPr lang="en-US" smtClean="0"/>
              <a:t>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The architects process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20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21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solidFill>
                    <a:srgbClr val="FF0000"/>
                  </a:solidFill>
                  <a:latin typeface="Calibri"/>
                </a:rPr>
                <a:t>GET http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Cisco bug compatible!</a:t>
            </a:r>
            <a:endParaRPr lang="en-US" dirty="0">
              <a:latin typeface="Arial" charset="0"/>
            </a:endParaRP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Task Force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23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24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8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49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slide!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architectural principles and architectural decisions is crucial to understand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mechanism for breaking down a </a:t>
            </a:r>
            <a:r>
              <a:rPr lang="en-US" dirty="0" smtClean="0"/>
              <a:t>problem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i="1" dirty="0" smtClean="0"/>
              <a:t>how</a:t>
            </a: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 Specification </a:t>
            </a:r>
            <a:r>
              <a:rPr lang="en-US" i="1" dirty="0" smtClean="0"/>
              <a:t>versus </a:t>
            </a:r>
            <a:r>
              <a:rPr lang="en-US" dirty="0" smtClean="0"/>
              <a:t>implementation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Modules in programs</a:t>
            </a:r>
          </a:p>
          <a:p>
            <a:pPr marL="0" indent="0">
              <a:buNone/>
            </a:pPr>
            <a:r>
              <a:rPr lang="en-US" dirty="0" smtClean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 smtClean="0"/>
              <a:t>Vertical</a:t>
            </a:r>
            <a:r>
              <a:rPr lang="en-US" dirty="0" smtClean="0"/>
              <a:t> versus </a:t>
            </a:r>
            <a:r>
              <a:rPr lang="en-US" i="1" dirty="0" smtClean="0"/>
              <a:t>Horizontal</a:t>
            </a:r>
          </a:p>
          <a:p>
            <a:pPr marL="0" indent="0">
              <a:buNone/>
            </a:pPr>
            <a:r>
              <a:rPr lang="en-US" i="1" dirty="0" smtClean="0"/>
              <a:t>“Vertical”</a:t>
            </a:r>
            <a:r>
              <a:rPr lang="en-US" dirty="0" smtClean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 smtClean="0"/>
              <a:t>“Horizontal” </a:t>
            </a:r>
            <a:r>
              <a:rPr lang="en-US" dirty="0" smtClean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 smtClean="0"/>
              <a:t>Hint:</a:t>
            </a:r>
            <a:r>
              <a:rPr lang="en-US" sz="3100" dirty="0" smtClean="0"/>
              <a:t> paths are build on top of (“layered over”)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 smtClean="0"/>
              <a:t>Each layer:</a:t>
            </a:r>
          </a:p>
          <a:p>
            <a:pPr lvl="1">
              <a:defRPr/>
            </a:pPr>
            <a:r>
              <a:rPr lang="en-US" dirty="0" smtClean="0"/>
              <a:t>Depends on layer below</a:t>
            </a:r>
          </a:p>
          <a:p>
            <a:pPr lvl="1">
              <a:defRPr/>
            </a:pPr>
            <a:r>
              <a:rPr lang="en-US" dirty="0" smtClean="0"/>
              <a:t>Supports layer above</a:t>
            </a:r>
          </a:p>
          <a:p>
            <a:pPr lvl="1">
              <a:defRPr/>
            </a:pPr>
            <a:r>
              <a:rPr lang="en-US" dirty="0" smtClean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</a:t>
            </a:r>
            <a:r>
              <a:rPr lang="en-US" dirty="0" smtClean="0"/>
              <a:t>ultiple versions in layer</a:t>
            </a:r>
          </a:p>
          <a:p>
            <a:pPr lvl="1">
              <a:defRPr/>
            </a:pPr>
            <a:r>
              <a:rPr lang="en-US" dirty="0" smtClean="0"/>
              <a:t>Interfaces differ somewhat</a:t>
            </a:r>
          </a:p>
          <a:p>
            <a:pPr lvl="1">
              <a:defRPr/>
            </a:pPr>
            <a:r>
              <a:rPr lang="en-US" dirty="0" smtClean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only one IP layer</a:t>
            </a:r>
          </a:p>
          <a:p>
            <a:pPr lvl="1">
              <a:defRPr/>
            </a:pPr>
            <a:r>
              <a:rPr lang="en-US" dirty="0" smtClean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</a:t>
            </a:r>
            <a:r>
              <a:rPr lang="en-US" altLang="ja-JP" sz="2000" dirty="0" smtClean="0">
                <a:latin typeface="Arial" charset="0"/>
                <a:ea typeface="ＭＳ Ｐゴシック" charset="0"/>
              </a:rPr>
              <a:t>as the 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position</a:t>
            </a:r>
          </a:p>
          <a:p>
            <a:pPr marL="344487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  <a:endParaRPr lang="en-US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</a:t>
            </a:r>
            <a:r>
              <a:rPr lang="en-US" sz="2800" dirty="0" smtClean="0">
                <a:latin typeface="Arial" charset="0"/>
              </a:rPr>
              <a:t>how </a:t>
            </a:r>
            <a:r>
              <a:rPr lang="en-US" sz="2800" dirty="0">
                <a:latin typeface="Arial" charset="0"/>
              </a:rPr>
              <a:t>the particular CPU works </a:t>
            </a:r>
            <a:r>
              <a:rPr lang="en-US" sz="2800" dirty="0" smtClean="0">
                <a:latin typeface="Arial" charset="0"/>
              </a:rPr>
              <a:t>…</a:t>
            </a:r>
            <a:endParaRPr lang="en-US" sz="2800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some tools: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 smtClean="0"/>
          </a:p>
          <a:p>
            <a:r>
              <a:rPr lang="en-US" dirty="0" smtClean="0"/>
              <a:t>Examples of the architects process</a:t>
            </a:r>
          </a:p>
          <a:p>
            <a:r>
              <a:rPr lang="en-US" dirty="0" smtClean="0"/>
              <a:t>Internet </a:t>
            </a:r>
            <a:r>
              <a:rPr lang="en-US" dirty="0"/>
              <a:t>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28" y="1226105"/>
            <a:ext cx="8782178" cy="4525963"/>
          </a:xfrm>
        </p:spPr>
        <p:txBody>
          <a:bodyPr/>
          <a:lstStyle/>
          <a:p>
            <a:r>
              <a:rPr lang="en-US" dirty="0" smtClean="0"/>
              <a:t>A restricted form of abstraction: system functions are divided into layers, one built upon another</a:t>
            </a:r>
          </a:p>
          <a:p>
            <a:r>
              <a:rPr lang="en-US" dirty="0" smtClean="0"/>
              <a:t>Often called a </a:t>
            </a:r>
            <a:r>
              <a:rPr lang="en-US" i="1" dirty="0" smtClean="0"/>
              <a:t>stack</a:t>
            </a:r>
            <a:r>
              <a:rPr lang="en-US" dirty="0" smtClean="0"/>
              <a:t>; but </a:t>
            </a:r>
            <a:r>
              <a:rPr lang="en-US" b="1" dirty="0" smtClean="0"/>
              <a:t>not</a:t>
            </a:r>
            <a:r>
              <a:rPr lang="en-US" dirty="0" smtClean="0"/>
              <a:t> a data structure!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35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only between adjacent layers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uses services provided by </a:t>
            </a:r>
            <a:r>
              <a:rPr lang="en-US" i="1" dirty="0" smtClean="0"/>
              <a:t>layer n-1 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provides service to </a:t>
            </a:r>
            <a:r>
              <a:rPr lang="en-US" i="1" dirty="0" smtClean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 smtClean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Entity</a:t>
            </a:r>
            <a:r>
              <a:rPr lang="en-US" dirty="0" smtClean="0"/>
              <a:t> – a </a:t>
            </a:r>
            <a:r>
              <a:rPr lang="en-US" i="1" dirty="0" smtClean="0"/>
              <a:t>thing</a:t>
            </a:r>
            <a:r>
              <a:rPr lang="en-US" dirty="0" smtClean="0"/>
              <a:t> (an independent existence)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interact</a:t>
            </a:r>
            <a:r>
              <a:rPr lang="en-US" dirty="0" smtClean="0"/>
              <a:t> with the layers above and below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communicate</a:t>
            </a:r>
            <a:r>
              <a:rPr lang="en-US" dirty="0" smtClean="0"/>
              <a:t> with </a:t>
            </a:r>
            <a:r>
              <a:rPr lang="en-US" i="1" dirty="0" smtClean="0"/>
              <a:t>peer</a:t>
            </a:r>
            <a:r>
              <a:rPr lang="en-US" dirty="0" smtClean="0"/>
              <a:t> entities</a:t>
            </a:r>
          </a:p>
          <a:p>
            <a:pPr lvl="1"/>
            <a:r>
              <a:rPr lang="en-US" sz="2400" dirty="0" smtClean="0"/>
              <a:t>same level but different place (</a:t>
            </a:r>
            <a:r>
              <a:rPr lang="en-US" sz="2400" dirty="0" err="1" smtClean="0"/>
              <a:t>eg</a:t>
            </a:r>
            <a:r>
              <a:rPr lang="en-US" sz="2400" dirty="0" smtClean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 smtClean="0"/>
              <a:t>Communications between peers is supported by entities at the lower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8569</TotalTime>
  <Words>2157</Words>
  <Application>Microsoft Macintosh PowerPoint</Application>
  <PresentationFormat>On-screen Show (4:3)</PresentationFormat>
  <Paragraphs>581</Paragraphs>
  <Slides>44</Slides>
  <Notes>22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Clip</vt:lpstr>
      <vt:lpstr>PowerPoint Presentation</vt:lpstr>
      <vt:lpstr>Topic 2 – Foundations and Architecture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Alternative to Standardization?</vt:lpstr>
      <vt:lpstr>A Multitude of Apps Problem</vt:lpstr>
      <vt:lpstr>Solution: Intermediate Layers</vt:lpstr>
      <vt:lpstr>Remember that slide!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37</cp:revision>
  <cp:lastPrinted>2014-01-09T00:51:59Z</cp:lastPrinted>
  <dcterms:created xsi:type="dcterms:W3CDTF">2012-01-19T09:48:16Z</dcterms:created>
  <dcterms:modified xsi:type="dcterms:W3CDTF">2014-01-09T09:54:01Z</dcterms:modified>
</cp:coreProperties>
</file>