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3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6"/>
  </p:notesMasterIdLst>
  <p:handoutMasterIdLst>
    <p:handoutMasterId r:id="rId97"/>
  </p:handoutMasterIdLst>
  <p:sldIdLst>
    <p:sldId id="257" r:id="rId2"/>
    <p:sldId id="259" r:id="rId3"/>
    <p:sldId id="258" r:id="rId4"/>
    <p:sldId id="344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30" r:id="rId22"/>
    <p:sldId id="263" r:id="rId23"/>
    <p:sldId id="269" r:id="rId24"/>
    <p:sldId id="302" r:id="rId25"/>
    <p:sldId id="30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6" r:id="rId35"/>
    <p:sldId id="387" r:id="rId36"/>
    <p:sldId id="389" r:id="rId37"/>
    <p:sldId id="390" r:id="rId38"/>
    <p:sldId id="391" r:id="rId39"/>
    <p:sldId id="448" r:id="rId40"/>
    <p:sldId id="315" r:id="rId41"/>
    <p:sldId id="393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316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46" r:id="rId64"/>
    <p:sldId id="422" r:id="rId65"/>
    <p:sldId id="423" r:id="rId66"/>
    <p:sldId id="424" r:id="rId67"/>
    <p:sldId id="425" r:id="rId68"/>
    <p:sldId id="426" r:id="rId69"/>
    <p:sldId id="427" r:id="rId70"/>
    <p:sldId id="428" r:id="rId71"/>
    <p:sldId id="429" r:id="rId72"/>
    <p:sldId id="430" r:id="rId73"/>
    <p:sldId id="431" r:id="rId74"/>
    <p:sldId id="432" r:id="rId75"/>
    <p:sldId id="433" r:id="rId76"/>
    <p:sldId id="434" r:id="rId77"/>
    <p:sldId id="435" r:id="rId78"/>
    <p:sldId id="436" r:id="rId79"/>
    <p:sldId id="437" r:id="rId80"/>
    <p:sldId id="438" r:id="rId81"/>
    <p:sldId id="451" r:id="rId82"/>
    <p:sldId id="469" r:id="rId83"/>
    <p:sldId id="449" r:id="rId84"/>
    <p:sldId id="481" r:id="rId85"/>
    <p:sldId id="480" r:id="rId86"/>
    <p:sldId id="479" r:id="rId87"/>
    <p:sldId id="477" r:id="rId88"/>
    <p:sldId id="478" r:id="rId89"/>
    <p:sldId id="442" r:id="rId90"/>
    <p:sldId id="320" r:id="rId91"/>
    <p:sldId id="327" r:id="rId92"/>
    <p:sldId id="443" r:id="rId93"/>
    <p:sldId id="444" r:id="rId94"/>
    <p:sldId id="445" r:id="rId9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95" autoAdjust="0"/>
  </p:normalViewPr>
  <p:slideViewPr>
    <p:cSldViewPr snapToGrid="0" snapToObjects="1">
      <p:cViewPr>
        <p:scale>
          <a:sx n="121" d="100"/>
          <a:sy n="121" d="100"/>
        </p:scale>
        <p:origin x="-2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164" d="100"/>
          <a:sy n="164" d="100"/>
        </p:scale>
        <p:origin x="-2048" y="-10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handoutMaster" Target="handoutMasters/handout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7A29-E638-7449-AEBE-91251A7B35E2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053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C0F7D219-5421-1A49-A945-50CB1595C949}" type="datetime1">
              <a:rPr lang="en-GB" smtClean="0"/>
              <a:pPr/>
              <a:t>16/01/2014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618971CC-F843-9040-9B4A-25C93186DC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70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BF43D8F-66F6-C240-933B-F10CC6AAAE89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9970195-062E-F549-B08B-B14E8222675D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541B720-EA29-4246-8DD8-506F44CF53BB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2032F59-1579-1546-B4C6-A31AAD595C30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96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67E91B-A1C9-8F4F-A4FA-77BBB38C4982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85EEE2-0511-DC44-A0AC-3022F59B4A58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Think of the CHANNEL between entities.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53F3EC7-606C-F644-A9FF-C62C3334A227}" type="slidenum">
              <a:rPr lang="en-US" sz="1300" b="0">
                <a:latin typeface="Times New Roman" charset="0"/>
              </a:rPr>
              <a:pPr eaLnBrk="1" hangingPunct="1"/>
              <a:t>26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FC71651-AF61-0C49-AE39-DE24A00B4B95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FBF9B1-DC29-F944-A2E4-DDBA107DB93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borrow mckeown’s slides (of network with image); add Berkeley and MIT.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86D0224-ECF0-DD42-89C4-4C1C9A10DA61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F6DEFC-635C-CD4B-83F0-CC542B57B165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BC9C00-4D63-1B44-B3A5-AE0ACD839810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Can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use more than one!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B60292A-60A5-624A-89A1-D8A78386F7CB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5E8B2-33C6-4844-ACB8-6C57AF43BC89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B22EA5-6234-5447-AFE7-85254A00DFF8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B53ADAC-3996-A548-9240-330AF05657B2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7817F28-F925-E446-87B5-78BDDC1B0910}" type="slidenum">
              <a:rPr lang="en-US" sz="1300" b="0">
                <a:latin typeface="Times New Roman" charset="0"/>
              </a:rPr>
              <a:pPr eaLnBrk="1" hangingPunct="1"/>
              <a:t>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019FD0E-5DAB-E349-A3A5-575FCAE69549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E5A9C1-5ECA-C248-9E21-BDC3DA26335B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* (1/24) * 1/536Mbps  + 500ms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@  64kbps = 10s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PLUS 500ms setup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borrow mckeown’s slides (of network with image); add Berkeley and MIT.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0E862-9999-224B-9A50-513729C156B6}" type="slidenum">
              <a:rPr lang="en-US" sz="1300" b="0">
                <a:latin typeface="Times New Roman" charset="0"/>
              </a:rPr>
              <a:pPr eaLnBrk="1" hangingPunct="1"/>
              <a:t>52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625950-DFE5-BE40-81B3-49F17945EA68}" type="slidenum">
              <a:rPr lang="en-US" sz="1300" b="0">
                <a:latin typeface="Times New Roman" charset="0"/>
              </a:rPr>
              <a:pPr eaLnBrk="1" hangingPunct="1"/>
              <a:t>57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6FC52C-5742-9742-8EB5-65F09718E498}" type="slidenum">
              <a:rPr lang="en-US" sz="1300" b="0">
                <a:latin typeface="Times New Roman" charset="0"/>
              </a:rPr>
              <a:pPr eaLnBrk="1" hangingPunct="1"/>
              <a:t>58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6D5F25F-18B6-064F-9233-A3CD4D9CCE9E}" type="slidenum">
              <a:rPr lang="en-US" sz="1300" b="0">
                <a:latin typeface="Times New Roman" charset="0"/>
              </a:rPr>
              <a:pPr eaLnBrk="1" hangingPunct="1"/>
              <a:t>59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6C4DF6-2572-A34C-8029-992FD6C543C8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58D19D-8B67-BD45-BE9F-C7F8767E3CE9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62E9BD-5A6D-834E-BCDD-3BF6CA259809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54030-2045-7B43-AFEA-772D560B921D}" type="slidenum">
              <a:rPr lang="en-US" sz="1200"/>
              <a:pPr/>
              <a:t>86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79A99-AED5-C143-80F5-4C31EB2B7284}" type="slidenum">
              <a:rPr lang="en-US" sz="1200"/>
              <a:pPr/>
              <a:t>87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7B1300-0981-3F40-A9EF-7CF6711812B2}" type="slidenum">
              <a:rPr lang="en-US" sz="1200"/>
              <a:pPr/>
              <a:t>88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Switched Private Network Telecommunications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South Pacific Railway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-=-=-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End of lecture 23</a:t>
            </a:r>
            <a:r>
              <a:rPr lang="en-US" baseline="30000" smtClean="0">
                <a:latin typeface="Times New Roman" charset="0"/>
                <a:ea typeface="ＭＳ Ｐゴシック" charset="0"/>
                <a:cs typeface="ＭＳ Ｐゴシック" charset="0"/>
              </a:rPr>
              <a:t>rd</a:t>
            </a: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Jan 2012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90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91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foo </a:t>
            </a:r>
            <a:fld id="{99BAB25A-E3B7-2F41-B0DC-6610089B4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7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10.gif"/><Relationship Id="rId8" Type="http://schemas.openxmlformats.org/officeDocument/2006/relationships/image" Target="../media/image11.gif"/><Relationship Id="rId9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Relationship Id="rId3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32.png"/><Relationship Id="rId7" Type="http://schemas.openxmlformats.org/officeDocument/2006/relationships/oleObject" Target="../embeddings/Microsoft_Excel_97_-_2004_Worksheet3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34.png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35.png"/><Relationship Id="rId7" Type="http://schemas.openxmlformats.org/officeDocument/2006/relationships/oleObject" Target="../embeddings/Microsoft_Excel_97_-_2004_Worksheet6.xls"/><Relationship Id="rId8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33.png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31.png"/><Relationship Id="rId7" Type="http://schemas.openxmlformats.org/officeDocument/2006/relationships/oleObject" Target="../embeddings/Microsoft_Excel_97_-_2004_Worksheet9.xls"/><Relationship Id="rId8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0.xls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Excel_97_-_2004_Worksheet11.xls"/><Relationship Id="rId6" Type="http://schemas.openxmlformats.org/officeDocument/2006/relationships/image" Target="../media/image32.png"/><Relationship Id="rId7" Type="http://schemas.openxmlformats.org/officeDocument/2006/relationships/oleObject" Target="../embeddings/Microsoft_Excel_97_-_2004_Worksheet12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3.xls"/><Relationship Id="rId4" Type="http://schemas.openxmlformats.org/officeDocument/2006/relationships/image" Target="../media/image37.png"/><Relationship Id="rId5" Type="http://schemas.openxmlformats.org/officeDocument/2006/relationships/oleObject" Target="../embeddings/Microsoft_Excel_97_-_2004_Worksheet14.xls"/><Relationship Id="rId6" Type="http://schemas.openxmlformats.org/officeDocument/2006/relationships/image" Target="../media/image38.png"/><Relationship Id="rId7" Type="http://schemas.openxmlformats.org/officeDocument/2006/relationships/oleObject" Target="../embeddings/Microsoft_Excel_97_-_2004_Worksheet15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6.xls"/><Relationship Id="rId4" Type="http://schemas.openxmlformats.org/officeDocument/2006/relationships/image" Target="../media/image39.png"/><Relationship Id="rId5" Type="http://schemas.openxmlformats.org/officeDocument/2006/relationships/oleObject" Target="../embeddings/Microsoft_Excel_97_-_2004_Worksheet17.xls"/><Relationship Id="rId6" Type="http://schemas.openxmlformats.org/officeDocument/2006/relationships/image" Target="../media/image40.png"/><Relationship Id="rId7" Type="http://schemas.openxmlformats.org/officeDocument/2006/relationships/oleObject" Target="../embeddings/Microsoft_Excel_97_-_2004_Worksheet18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9.xls"/><Relationship Id="rId4" Type="http://schemas.openxmlformats.org/officeDocument/2006/relationships/image" Target="../media/image4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4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Lent Term M/W/F </a:t>
            </a:r>
            <a:r>
              <a:rPr lang="en-US" sz="4000" dirty="0" smtClean="0">
                <a:latin typeface="Calibri"/>
              </a:rPr>
              <a:t>11:00-12:00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1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January 2014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3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914400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why is the Internet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interesting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9067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your formal model for the Internet?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--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theorists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Aren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t you just writing software for networks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hackers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“You don’t have performance benchmarks???”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hardware folks</a:t>
            </a:r>
            <a:b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“Isn’t it just another network?”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old timers at AT&amp;T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with all these TLA protocols?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“But the Internet seems to be working…”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my </a:t>
            </a:r>
            <a:r>
              <a:rPr lang="en-US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mother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7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574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few defining characteristics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the Internet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3505200"/>
            <a:ext cx="8915400" cy="2278063"/>
            <a:chOff x="152400" y="2362200"/>
            <a:chExt cx="8915400" cy="1586472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3370466"/>
              <a:ext cx="8915400" cy="5782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+mj-lt"/>
                </a:rPr>
                <a:t>Tied together by IP -- the “Internet Protocol” : </a:t>
              </a:r>
              <a:r>
                <a:rPr lang="en-US" sz="2400" b="0" dirty="0">
                  <a:latin typeface="+mj-lt"/>
                </a:rPr>
                <a:t>a single common interface between users and the network and between networks</a:t>
              </a:r>
            </a:p>
          </p:txBody>
        </p:sp>
        <p:cxnSp>
          <p:nvCxnSpPr>
            <p:cNvPr id="46087" name="Straight Arrow Connector 3"/>
            <p:cNvCxnSpPr>
              <a:cxnSpLocks noChangeShapeType="1"/>
            </p:cNvCxnSpPr>
            <p:nvPr/>
          </p:nvCxnSpPr>
          <p:spPr bwMode="auto">
            <a:xfrm flipH="1" flipV="1">
              <a:off x="1676400" y="2438400"/>
              <a:ext cx="457200" cy="9144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8" name="Straight Arrow Connector 45"/>
            <p:cNvCxnSpPr>
              <a:cxnSpLocks noChangeShapeType="1"/>
            </p:cNvCxnSpPr>
            <p:nvPr/>
          </p:nvCxnSpPr>
          <p:spPr bwMode="auto">
            <a:xfrm flipV="1">
              <a:off x="6858000" y="2362200"/>
              <a:ext cx="76200" cy="9906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Cloud 3"/>
          <p:cNvSpPr/>
          <p:nvPr/>
        </p:nvSpPr>
        <p:spPr bwMode="auto">
          <a:xfrm>
            <a:off x="1676400" y="2819400"/>
            <a:ext cx="5410200" cy="1371600"/>
          </a:xfrm>
          <a:prstGeom prst="cloud">
            <a:avLst/>
          </a:prstGeom>
          <a:solidFill>
            <a:srgbClr val="7F7F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610600" cy="4876800"/>
          </a:xfrm>
        </p:spPr>
        <p:txBody>
          <a:bodyPr lIns="91430" tIns="45716" rIns="91430" bIns="45716"/>
          <a:lstStyle/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single, common interface is great for interoperability… 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…but tricky for business 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Why does this matter?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ease of interoperability is the Internet’s most important goal 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practical realities of incentives, economics and real-world trust 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drive topology, route selection and service evolution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Content Placeholder 2"/>
          <p:cNvSpPr txBox="1">
            <a:spLocks/>
          </p:cNvSpPr>
          <p:nvPr/>
        </p:nvSpPr>
        <p:spPr bwMode="auto">
          <a:xfrm>
            <a:off x="457200" y="1719263"/>
            <a:ext cx="82296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692150" indent="-3476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b="0">
                <a:latin typeface="Arial" charset="0"/>
              </a:rPr>
              <a:t>The Internet ties together different networks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r>
              <a:rPr lang="en-US" sz="2200" b="0">
                <a:latin typeface="Arial" charset="0"/>
              </a:rPr>
              <a:t>&gt;18,000 ISP networks 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endParaRPr lang="en-US" sz="2400" b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1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Tremendous scale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543800" cy="4876800"/>
          </a:xfrm>
        </p:spPr>
        <p:txBody>
          <a:bodyPr lIns="91430" tIns="45716" rIns="91430" bIns="45716"/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2.4 Billion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users (34% of world population)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 Trillion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unique URLs 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294 Billion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emails sent per day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 Billion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smartphones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937 Million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Facebook users 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 Billion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YouTube videos watched per day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Routers that switch </a:t>
            </a: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10Terabits/second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Links that carry </a:t>
            </a: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100Gigabits/second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7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Enormous diversity and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915400" cy="4876800"/>
          </a:xfrm>
        </p:spPr>
        <p:txBody>
          <a:bodyPr lIns="91430" tIns="45716" rIns="91430" bIns="45716">
            <a:normAutofit lnSpcReduction="10000"/>
          </a:bodyPr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Communication latency: microseconds to seconds (10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Bandwidth: 1Kbits/second to 100 Gigabits/second (10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Packet loss: 0 – 90%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Technology: optical, wireless, satellite, copper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Endpoint devices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from sensors and cell phones to datacenters and supercomputers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social networking, file transfer, skype,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live TV, gaming, remote medicine, backup, IM</a:t>
            </a:r>
            <a:endParaRPr lang="en-US" sz="2400" i="1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Users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the governing, governed, operators, </a:t>
            </a:r>
            <a:r>
              <a:rPr lang="en-US" sz="240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malicious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naïve, savvy, embarrassed, paranoid, addicted, cheap …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Constant Evolution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1970s: 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56kilobits/second “backbone” links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100 computers, a handful of sites in the US (and one UK)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Telnet and file transfer are the “killer” applications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Today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100+Gigabits/second backbone links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5B+ devices, all over the globe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20M Facebook apps installed per day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731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Asynchronous Operation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Fundamental constraint: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speed of light</a:t>
            </a:r>
            <a:b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Consider: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How many cycles does your 3GHz CPU in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Cambridge execute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before it can possibly get a response from a message it sends to a server in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Palo Alto?</a:t>
            </a: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Cambridge to Palo Alto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: 8,609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km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Traveling at 300,000 km/s: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28.70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milliseconds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Then back to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Cambridge: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2 x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28.70 = 57.39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milliseconds 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3,000,000,000 cycles/sec *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0.05739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=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172,179,999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cycles!</a:t>
            </a:r>
            <a:br>
              <a:rPr lang="en-US" dirty="0">
                <a:latin typeface="Arial" charset="0"/>
                <a:ea typeface="ＭＳ Ｐゴシック" charset="0"/>
                <a:sym typeface="Symbol" charset="0"/>
              </a:rPr>
            </a:b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Thus, communication feedback is always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dated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0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Prone to Failure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79224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send a message,</a:t>
            </a:r>
            <a:r>
              <a:rPr lang="en-US" sz="26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all 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components along a path must function correctly</a:t>
            </a:r>
            <a:endParaRPr lang="en-US" sz="2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software, modem, wireless access point, firewall, links, network interface cards, switches,…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Including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human operators</a:t>
            </a:r>
          </a:p>
          <a:p>
            <a:pPr marL="344487" lvl="1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200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Consider: </a:t>
            </a:r>
            <a:r>
              <a:rPr lang="en-US" sz="2600" dirty="0" smtClean="0">
                <a:latin typeface="Arial" charset="0"/>
                <a:ea typeface="ＭＳ Ｐゴシック" charset="0"/>
                <a:sym typeface="Symbol" charset="0"/>
              </a:rPr>
              <a:t>50 components, that work correctly 99% of time </a:t>
            </a:r>
            <a:r>
              <a:rPr lang="en-US" sz="2600" dirty="0" smtClean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400" dirty="0" smtClean="0">
                <a:latin typeface="Arial" charset="0"/>
                <a:ea typeface="ＭＳ Ｐゴシック" charset="0"/>
                <a:sym typeface="Wingdings"/>
              </a:rPr>
              <a:t>39.5% chance communication will fail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2200" dirty="0" smtClean="0">
              <a:latin typeface="Arial" charset="0"/>
              <a:ea typeface="ＭＳ Ｐゴシック" charset="0"/>
              <a:sym typeface="Wingding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sym typeface="Symbol" charset="0"/>
              </a:rPr>
              <a:t>Plus, recall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Symbol" charset="0"/>
              </a:rPr>
              <a:t>scale 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 lots of 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asynchrony  takes a long time to hear (bad) news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federation (</a:t>
            </a:r>
            <a:r>
              <a:rPr lang="en-US" sz="2200" b="1" dirty="0" smtClean="0">
                <a:latin typeface="Arial" charset="0"/>
                <a:ea typeface="ＭＳ Ｐゴシック" charset="0"/>
                <a:sym typeface="Wingdings"/>
              </a:rPr>
              <a:t>inter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net) </a:t>
            </a: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hard to identify fault or assign blame</a:t>
            </a:r>
            <a:endParaRPr lang="en-US" sz="2200" dirty="0">
              <a:latin typeface="Arial" charset="0"/>
              <a:ea typeface="ＭＳ Ｐゴシック" charset="0"/>
              <a:sym typeface="Wingdings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 smtClean="0">
              <a:latin typeface="Arial" charset="0"/>
              <a:ea typeface="ＭＳ Ｐゴシック" charset="0"/>
              <a:sym typeface="Wingding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2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Engineered System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 technology is practical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Link bandwidths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Switch port counts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Bit error rates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…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Arial" charset="0"/>
              <a:ea typeface="ＭＳ Ｐゴシック" charset="0"/>
              <a:sym typeface="Wingdings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1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/>
          </a:bodyPr>
          <a:lstStyle/>
          <a:p>
            <a:r>
              <a:rPr lang="en-US" dirty="0" err="1" smtClean="0">
                <a:ea typeface="ＭＳ Ｐゴシック" charset="0"/>
                <a:cs typeface="ＭＳ Ｐゴシック" charset="0"/>
              </a:rPr>
              <a:t>Administrivia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Networks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Channels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Multiplexing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Performance</a:t>
            </a:r>
            <a:r>
              <a:rPr lang="en-US" dirty="0">
                <a:ea typeface="ＭＳ Ｐゴシック" charset="0"/>
                <a:cs typeface="ＭＳ Ｐゴシック" charset="0"/>
              </a:rPr>
              <a:t>: loss, delay,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throughput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0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Recap: The Internet is…	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complex federation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enormous scale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Constantly evolving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Asynchronous in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Failure prone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what’s practical to engineer</a:t>
            </a:r>
          </a:p>
          <a:p>
            <a:pPr eaLnBrk="1" hangingPunct="1">
              <a:lnSpc>
                <a:spcPct val="90000"/>
              </a:lnSpc>
            </a:pPr>
            <a:endParaRPr lang="en-US" sz="2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925" y="5327192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 complex for theoretical models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“Working code” doesn’t mean much 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Performance benchmarks are too narrow</a:t>
            </a: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5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– not just bits per second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Second order effects</a:t>
            </a:r>
          </a:p>
          <a:p>
            <a:r>
              <a:rPr lang="en-US" dirty="0"/>
              <a:t>Image/Audio </a:t>
            </a:r>
            <a:r>
              <a:rPr lang="en-US" dirty="0" smtClean="0"/>
              <a:t>quality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metrics…</a:t>
            </a:r>
          </a:p>
          <a:p>
            <a:r>
              <a:rPr lang="en-US" dirty="0" smtClean="0"/>
              <a:t>Network efficiency (good-put </a:t>
            </a:r>
            <a:r>
              <a:rPr lang="en-US" i="1" dirty="0" smtClean="0"/>
              <a:t>versus </a:t>
            </a:r>
            <a:r>
              <a:rPr lang="en-US" dirty="0" smtClean="0"/>
              <a:t>throughput)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User Experience? (World Wide Wait)</a:t>
            </a:r>
          </a:p>
          <a:p>
            <a:endParaRPr lang="en-US" dirty="0" smtClean="0"/>
          </a:p>
          <a:p>
            <a:r>
              <a:rPr lang="en-US" dirty="0" smtClean="0"/>
              <a:t>Network connectivity expectations</a:t>
            </a:r>
          </a:p>
          <a:p>
            <a:endParaRPr lang="en-US" dirty="0"/>
          </a:p>
          <a:p>
            <a:r>
              <a:rPr lang="en-US" dirty="0" smtClean="0"/>
              <a:t>Others?</a:t>
            </a:r>
          </a:p>
        </p:txBody>
      </p:sp>
      <p:pic>
        <p:nvPicPr>
          <p:cNvPr id="5" name="Picture 4" descr="loading-gif-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29" y="4633757"/>
            <a:ext cx="256809" cy="25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725" y="5314936"/>
            <a:ext cx="1767132" cy="1325349"/>
          </a:xfrm>
          <a:prstGeom prst="rect">
            <a:avLst/>
          </a:prstGeom>
        </p:spPr>
      </p:pic>
      <p:pic>
        <p:nvPicPr>
          <p:cNvPr id="7" name="Picture 6" descr="ajax-load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2" y="4190092"/>
            <a:ext cx="203200" cy="203200"/>
          </a:xfrm>
          <a:prstGeom prst="rect">
            <a:avLst/>
          </a:prstGeom>
        </p:spPr>
      </p:pic>
      <p:pic>
        <p:nvPicPr>
          <p:cNvPr id="8" name="Picture 7" descr="ajax-loader (1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47454"/>
            <a:ext cx="807357" cy="94612"/>
          </a:xfrm>
          <a:prstGeom prst="rect">
            <a:avLst/>
          </a:prstGeom>
        </p:spPr>
      </p:pic>
      <p:pic>
        <p:nvPicPr>
          <p:cNvPr id="10" name="Picture 9" descr="winvista_cursor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7" y="4007829"/>
            <a:ext cx="662214" cy="662214"/>
          </a:xfrm>
          <a:prstGeom prst="rect">
            <a:avLst/>
          </a:prstGeom>
        </p:spPr>
      </p:pic>
      <p:pic>
        <p:nvPicPr>
          <p:cNvPr id="13" name="Picture 12" descr="WaitCursor-300p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60" y="4719951"/>
            <a:ext cx="264994" cy="283922"/>
          </a:xfrm>
          <a:prstGeom prst="rect">
            <a:avLst/>
          </a:prstGeom>
        </p:spPr>
      </p:pic>
      <p:pic>
        <p:nvPicPr>
          <p:cNvPr id="15" name="Picture 14" descr="Netscape_throbber_2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7" y="4231806"/>
            <a:ext cx="762000" cy="762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7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Channels Concept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sz="3100" dirty="0" smtClean="0"/>
              <a:t>This </a:t>
            </a:r>
            <a:r>
              <a:rPr lang="en-US" sz="3100" dirty="0"/>
              <a:t>channel definition is very </a:t>
            </a:r>
            <a:r>
              <a:rPr lang="en-US" sz="3100" dirty="0" smtClean="0"/>
              <a:t>abstract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 entities communicate over channels</a:t>
            </a:r>
          </a:p>
          <a:p>
            <a:r>
              <a:rPr lang="en-US" dirty="0" smtClean="0"/>
              <a:t>Peer entities provide higher-layer peers with higher-layer channels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A channel is that into which an entity puts symbols and which causes those </a:t>
            </a:r>
            <a:r>
              <a:rPr lang="en-US" sz="2400" dirty="0"/>
              <a:t>symbols </a:t>
            </a:r>
            <a:r>
              <a:rPr lang="en-US" sz="2400" i="1" dirty="0" smtClean="0"/>
              <a:t>(or a reasonable approximation) to appear somewhere else at a later point in time.</a:t>
            </a:r>
            <a:endParaRPr lang="en-US" sz="2400" i="1" dirty="0"/>
          </a:p>
        </p:txBody>
      </p:sp>
      <p:pic>
        <p:nvPicPr>
          <p:cNvPr id="5" name="Picture 4" descr="ch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15" y="5040906"/>
            <a:ext cx="4241800" cy="1397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16400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Symbol type</a:t>
            </a:r>
            <a:r>
              <a:rPr lang="en-US" dirty="0" smtClean="0"/>
              <a:t>: bits, packets, waveform</a:t>
            </a:r>
          </a:p>
          <a:p>
            <a:pPr marL="0" indent="0">
              <a:buNone/>
            </a:pPr>
            <a:r>
              <a:rPr lang="en-US" b="1" dirty="0" smtClean="0"/>
              <a:t>Capacity</a:t>
            </a:r>
            <a:r>
              <a:rPr lang="en-US" dirty="0" smtClean="0"/>
              <a:t>: bandwidth, data-rate, packet-rate</a:t>
            </a:r>
          </a:p>
          <a:p>
            <a:pPr marL="0" indent="0">
              <a:buNone/>
            </a:pPr>
            <a:r>
              <a:rPr lang="en-US" b="1" dirty="0" smtClean="0"/>
              <a:t>Delay</a:t>
            </a:r>
            <a:r>
              <a:rPr lang="en-US" dirty="0" smtClean="0"/>
              <a:t>: fixed or variable</a:t>
            </a:r>
          </a:p>
          <a:p>
            <a:pPr marL="0" indent="0">
              <a:buNone/>
            </a:pPr>
            <a:r>
              <a:rPr lang="en-US" b="1" dirty="0" smtClean="0"/>
              <a:t>Fidelity</a:t>
            </a:r>
            <a:r>
              <a:rPr lang="en-US" dirty="0" smtClean="0"/>
              <a:t>: signal-to-noise, bit error rate, packet error rate</a:t>
            </a:r>
          </a:p>
          <a:p>
            <a:pPr marL="0" indent="0">
              <a:buNone/>
            </a:pPr>
            <a:r>
              <a:rPr lang="en-US" b="1" dirty="0" smtClean="0"/>
              <a:t>Cost</a:t>
            </a:r>
            <a:r>
              <a:rPr lang="en-US" dirty="0" smtClean="0"/>
              <a:t>: per attachment, for use</a:t>
            </a:r>
          </a:p>
          <a:p>
            <a:pPr marL="0" indent="0">
              <a:buNone/>
            </a:pPr>
            <a:r>
              <a:rPr lang="en-US" b="1" dirty="0" smtClean="0"/>
              <a:t>Reliability</a:t>
            </a:r>
          </a:p>
          <a:p>
            <a:pPr marL="0" indent="0">
              <a:buNone/>
            </a:pPr>
            <a:r>
              <a:rPr lang="en-US" b="1" dirty="0" smtClean="0"/>
              <a:t>Security</a:t>
            </a:r>
            <a:r>
              <a:rPr lang="en-US" dirty="0" smtClean="0"/>
              <a:t>: privacy, </a:t>
            </a:r>
            <a:r>
              <a:rPr lang="en-US" dirty="0" err="1" smtClean="0"/>
              <a:t>unforgability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Order preserving</a:t>
            </a:r>
            <a:r>
              <a:rPr lang="en-US" dirty="0" smtClean="0"/>
              <a:t>: always, almost, usually</a:t>
            </a:r>
          </a:p>
          <a:p>
            <a:pPr marL="0" indent="0">
              <a:buNone/>
            </a:pPr>
            <a:r>
              <a:rPr lang="en-US" b="1" dirty="0" smtClean="0"/>
              <a:t>Connectivity</a:t>
            </a:r>
            <a:r>
              <a:rPr lang="en-US" dirty="0" smtClean="0"/>
              <a:t>: point-to-point, to-many, many-to-many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169001"/>
            <a:ext cx="8229600" cy="24164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Calibri"/>
              </a:rPr>
              <a:t>Examples:</a:t>
            </a:r>
          </a:p>
          <a:p>
            <a:r>
              <a:rPr lang="en-US" dirty="0" err="1" smtClean="0">
                <a:latin typeface="Calibri"/>
              </a:rPr>
              <a:t>Fibre</a:t>
            </a:r>
            <a:r>
              <a:rPr lang="en-US" dirty="0" smtClean="0">
                <a:latin typeface="Calibri"/>
              </a:rPr>
              <a:t> Cable</a:t>
            </a:r>
          </a:p>
          <a:p>
            <a:r>
              <a:rPr lang="en-US" dirty="0" smtClean="0">
                <a:latin typeface="Calibri"/>
              </a:rPr>
              <a:t>1 Gb/s channel in a network</a:t>
            </a:r>
          </a:p>
          <a:p>
            <a:r>
              <a:rPr lang="en-US" dirty="0" smtClean="0">
                <a:latin typeface="Calibri"/>
              </a:rPr>
              <a:t>Sequence of packets transmitted between hosts</a:t>
            </a:r>
          </a:p>
          <a:p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A telephone call (handset to handset)</a:t>
            </a:r>
          </a:p>
          <a:p>
            <a:r>
              <a:rPr lang="en-US" dirty="0" smtClean="0">
                <a:latin typeface="Calibri"/>
              </a:rPr>
              <a:t>The audio channel in a room</a:t>
            </a:r>
          </a:p>
          <a:p>
            <a:r>
              <a:rPr lang="en-US" dirty="0" smtClean="0">
                <a:latin typeface="Calibri"/>
              </a:rPr>
              <a:t>Conversation between two people</a:t>
            </a:r>
          </a:p>
          <a:p>
            <a:pPr marL="0" indent="0">
              <a:buNone/>
            </a:pPr>
            <a:endParaRPr lang="en-US" dirty="0" smtClean="0">
              <a:latin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4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ea typeface="ＭＳ Ｐゴシック" charset="0"/>
                <a:cs typeface="ＭＳ Ｐゴシック" charset="0"/>
              </a:rPr>
              <a:t>Example Physical Channels</a:t>
            </a:r>
            <a:br>
              <a:rPr lang="en-US" sz="3600" dirty="0" smtClean="0"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a typeface="ＭＳ Ｐゴシック" charset="0"/>
                <a:cs typeface="ＭＳ Ｐゴシック" charset="0"/>
              </a:rPr>
              <a:t>these example physical channels are also known as </a:t>
            </a:r>
            <a:r>
              <a:rPr lang="en-US" sz="2400" i="1" dirty="0" smtClean="0">
                <a:ea typeface="ＭＳ Ｐゴシック" charset="0"/>
                <a:cs typeface="ＭＳ Ｐゴシック" charset="0"/>
              </a:rPr>
              <a:t>Physical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Media</a:t>
            </a:r>
            <a:endParaRPr lang="en-US" sz="32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4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294947"/>
            <a:ext cx="3265714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Twisted Pair (TP)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two insulated copper wires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3: traditional phone wires, 10 Mbps Ethernet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</a:t>
            </a:r>
            <a:r>
              <a:rPr lang="en-US" sz="1800" dirty="0" smtClean="0">
                <a:ea typeface="ＭＳ Ｐゴシック" charset="0"/>
              </a:rPr>
              <a:t>6: </a:t>
            </a:r>
            <a:r>
              <a:rPr lang="en-US" sz="1800" dirty="0">
                <a:ea typeface="ＭＳ Ｐゴシック" charset="0"/>
              </a:rPr>
              <a:t/>
            </a:r>
            <a:br>
              <a:rPr lang="en-US" sz="1800" dirty="0">
                <a:ea typeface="ＭＳ Ｐゴシック" charset="0"/>
              </a:rPr>
            </a:br>
            <a:r>
              <a:rPr lang="en-US" sz="1800" dirty="0" smtClean="0">
                <a:ea typeface="ＭＳ Ｐゴシック" charset="0"/>
              </a:rPr>
              <a:t>1Gbps Ethernet</a:t>
            </a:r>
          </a:p>
          <a:p>
            <a:r>
              <a:rPr lang="en-US" sz="2200" dirty="0" smtClean="0">
                <a:ea typeface="ＭＳ Ｐゴシック" charset="0"/>
              </a:rPr>
              <a:t>Shielded (STP)</a:t>
            </a:r>
          </a:p>
          <a:p>
            <a:r>
              <a:rPr lang="en-US" sz="2200" dirty="0" smtClean="0">
                <a:ea typeface="ＭＳ Ｐゴシック" charset="0"/>
              </a:rPr>
              <a:t>Unshielded (UTP)</a:t>
            </a:r>
          </a:p>
          <a:p>
            <a:endParaRPr lang="en-US" sz="2200" dirty="0">
              <a:ea typeface="ＭＳ Ｐゴシック" charset="0"/>
            </a:endParaRPr>
          </a:p>
        </p:txBody>
      </p:sp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4" y="4704670"/>
            <a:ext cx="22764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17233" y="1304018"/>
            <a:ext cx="3196481" cy="432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Calibri"/>
                <a:ea typeface="ＭＳ Ｐゴシック" charset="0"/>
                <a:cs typeface="ＭＳ Ｐゴシック" charset="0"/>
              </a:rPr>
              <a:t>Coaxial cable:</a:t>
            </a:r>
            <a:endParaRPr lang="en-US" sz="2000" u="sng" dirty="0" smtClean="0">
              <a:latin typeface="Calibri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</a:rPr>
              <a:t> </a:t>
            </a:r>
            <a:r>
              <a:rPr lang="en-US" sz="1800" dirty="0" smtClean="0">
                <a:latin typeface="Calibri"/>
                <a:ea typeface="ＭＳ Ｐゴシック" charset="0"/>
              </a:rPr>
              <a:t>multiple channels on cable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 HFC (Hybrid Fiber Coax)</a:t>
            </a:r>
            <a:endParaRPr lang="en-US" sz="1800" dirty="0">
              <a:latin typeface="Calibri"/>
              <a:ea typeface="ＭＳ Ｐゴシック" charset="0"/>
            </a:endParaRPr>
          </a:p>
        </p:txBody>
      </p:sp>
      <p:pic>
        <p:nvPicPr>
          <p:cNvPr id="9" name="Picture 4" descr="co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8" y="5056771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123" y="4850136"/>
            <a:ext cx="1934921" cy="1357333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4142" y="1286098"/>
            <a:ext cx="2783795" cy="419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latin typeface="Calibri"/>
              </a:rPr>
              <a:t>Fiber optic cable:</a:t>
            </a:r>
            <a:endParaRPr lang="en-US" sz="2000" u="sng" dirty="0"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high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-speed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operation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point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-to-point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transmission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10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s-100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 </a:t>
            </a:r>
            <a:r>
              <a:rPr lang="en-US" sz="2000" dirty="0" err="1">
                <a:latin typeface="Calibri"/>
                <a:ea typeface="ＭＳ Ｐゴシック" charset="0"/>
                <a:cs typeface="ＭＳ Ｐゴシック" charset="0"/>
              </a:rPr>
              <a:t>Gps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low 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error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rate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immune 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to electromagnetic noise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158" y="4168391"/>
            <a:ext cx="1999095" cy="1253978"/>
          </a:xfrm>
          <a:prstGeom prst="rect">
            <a:avLst/>
          </a:prstGeom>
        </p:spPr>
      </p:pic>
      <p:pic>
        <p:nvPicPr>
          <p:cNvPr id="13" name="Picture 6" descr="f-pi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31" y="5181045"/>
            <a:ext cx="1828407" cy="1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9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More Physical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media: 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adio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 smtClean="0">
                <a:ea typeface="ＭＳ Ｐゴシック" charset="0"/>
                <a:cs typeface="ＭＳ Ｐゴシック" charset="0"/>
              </a:rPr>
              <a:t>Bidirectional and multiple access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propagation environment effects:</a:t>
            </a:r>
          </a:p>
          <a:p>
            <a:pPr lvl="1"/>
            <a:r>
              <a:rPr lang="en-US" sz="2000" dirty="0">
                <a:ea typeface="ＭＳ Ｐゴシック" charset="0"/>
              </a:rPr>
              <a:t>reflection </a:t>
            </a:r>
          </a:p>
          <a:p>
            <a:pPr lvl="1"/>
            <a:r>
              <a:rPr lang="en-US" sz="2000" dirty="0">
                <a:ea typeface="ＭＳ Ｐゴシック" charset="0"/>
              </a:rPr>
              <a:t>obstruction by objects</a:t>
            </a:r>
          </a:p>
          <a:p>
            <a:pPr lvl="1"/>
            <a:r>
              <a:rPr lang="en-US" sz="2000" dirty="0">
                <a:ea typeface="ＭＳ Ｐゴシック" charset="0"/>
              </a:rPr>
              <a:t>interference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Radio link types: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terrestrial  microwave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e.g. </a:t>
            </a:r>
            <a:r>
              <a:rPr lang="en-US" sz="2000" dirty="0" smtClean="0">
                <a:latin typeface="Calibri"/>
              </a:rPr>
              <a:t>45 </a:t>
            </a:r>
            <a:r>
              <a:rPr lang="en-US" sz="2000" dirty="0">
                <a:latin typeface="Calibri"/>
              </a:rPr>
              <a:t>Mbps channels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LAN</a:t>
            </a:r>
            <a:r>
              <a:rPr lang="en-US" dirty="0">
                <a:latin typeface="Calibri"/>
              </a:rPr>
              <a:t> (e.g., </a:t>
            </a:r>
            <a:r>
              <a:rPr lang="en-US" dirty="0" err="1">
                <a:latin typeface="Calibri"/>
              </a:rPr>
              <a:t>Wifi</a:t>
            </a:r>
            <a:r>
              <a:rPr lang="en-US" dirty="0">
                <a:latin typeface="Calibri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11Mbps, 54 </a:t>
            </a:r>
            <a:r>
              <a:rPr lang="en-US" sz="2000" dirty="0" smtClean="0">
                <a:latin typeface="Calibri"/>
              </a:rPr>
              <a:t>Mbps, 200 Mbps</a:t>
            </a:r>
            <a:endParaRPr lang="en-US" sz="2000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wide-area</a:t>
            </a:r>
            <a:r>
              <a:rPr lang="en-US" dirty="0">
                <a:latin typeface="Calibri"/>
              </a:rPr>
              <a:t> (e.g., cellular)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4</a:t>
            </a:r>
            <a:r>
              <a:rPr lang="en-US" sz="2000" dirty="0" smtClean="0">
                <a:latin typeface="Calibri"/>
              </a:rPr>
              <a:t>G </a:t>
            </a:r>
            <a:r>
              <a:rPr lang="en-US" sz="2000" dirty="0">
                <a:latin typeface="Calibri"/>
              </a:rPr>
              <a:t>cellular: ~ </a:t>
            </a:r>
            <a:r>
              <a:rPr lang="en-US" sz="2000" dirty="0" smtClean="0">
                <a:latin typeface="Calibri"/>
              </a:rPr>
              <a:t>4 </a:t>
            </a:r>
            <a:r>
              <a:rPr lang="en-US" sz="2000" dirty="0">
                <a:latin typeface="Calibri"/>
              </a:rPr>
              <a:t>Mbps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satellite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Kbps to 45Mbps channel (or multiple smaller channels)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270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end-end delay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geosynchronous versus low altitude</a:t>
            </a:r>
          </a:p>
        </p:txBody>
      </p:sp>
      <p:pic>
        <p:nvPicPr>
          <p:cNvPr id="4" name="Picture 3" descr="Cell-Tow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3346" y="4440877"/>
            <a:ext cx="1231775" cy="164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330" y="5774784"/>
            <a:ext cx="1352940" cy="103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89" y="4116879"/>
            <a:ext cx="1606457" cy="1606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952" y="4440877"/>
            <a:ext cx="1871080" cy="116613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1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Nodes and Links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Straight Connector 6"/>
          <p:cNvCxnSpPr>
            <a:cxnSpLocks noChangeShapeType="1"/>
            <a:stCxn id="17410" idx="3"/>
            <a:endCxn id="17411" idx="1"/>
          </p:cNvCxnSpPr>
          <p:nvPr/>
        </p:nvCxnSpPr>
        <p:spPr bwMode="auto">
          <a:xfrm>
            <a:off x="3035300" y="3545396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390775" y="271989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6076950" y="2719896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4184703"/>
            <a:ext cx="8229600" cy="216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Channels = Links</a:t>
            </a:r>
          </a:p>
          <a:p>
            <a:pPr algn="l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Peer entities = Nodes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9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Properties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Links (Channels)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94138"/>
            <a:ext cx="8534400" cy="29638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 (capacity): “width”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number of bits sent (or received) per unit time (bits/sec or bps)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Latency (delay): “length”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time for data to travel along the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link(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seconds)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Bandwidth-Delay Product (BDP): “volume”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amount of data that can be “in flight” at any time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delay × bits/time = total bits in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link</a:t>
            </a:r>
            <a:endParaRPr lang="en-US" sz="2000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40588" y="1998663"/>
            <a:ext cx="422275" cy="69215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82888" y="1992313"/>
            <a:ext cx="4608512" cy="6921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632075" y="1998663"/>
            <a:ext cx="422275" cy="69215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58850" y="2139950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571750" y="1998663"/>
            <a:ext cx="95250" cy="692150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5084763" y="554037"/>
            <a:ext cx="192088" cy="4570413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48200" y="2876550"/>
            <a:ext cx="12620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Latency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19538" y="2125663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delay x bandwidth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Examples of Bandwidth-Delay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391400" cy="44116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Same city over a slow link: </a:t>
            </a:r>
          </a:p>
          <a:p>
            <a:pPr lvl="1">
              <a:defRPr/>
            </a:pPr>
            <a:r>
              <a:rPr lang="en-US" dirty="0" smtClean="0"/>
              <a:t>BW~100Mbps</a:t>
            </a:r>
          </a:p>
          <a:p>
            <a:pPr lvl="1">
              <a:defRPr/>
            </a:pPr>
            <a:r>
              <a:rPr lang="en-US" dirty="0" smtClean="0"/>
              <a:t>Latency~0.1msec</a:t>
            </a:r>
          </a:p>
          <a:p>
            <a:pPr lvl="1">
              <a:defRPr/>
            </a:pPr>
            <a:r>
              <a:rPr lang="en-US" dirty="0" smtClean="0"/>
              <a:t>BDP ~ 10,000bits ~ 1.25KBytes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Cross-country over fast link:</a:t>
            </a:r>
          </a:p>
          <a:p>
            <a:pPr lvl="1">
              <a:defRPr/>
            </a:pPr>
            <a:r>
              <a:rPr lang="en-US" dirty="0" smtClean="0"/>
              <a:t>BW~10Gbps</a:t>
            </a:r>
          </a:p>
          <a:p>
            <a:pPr lvl="1">
              <a:defRPr/>
            </a:pPr>
            <a:r>
              <a:rPr lang="en-US" dirty="0" smtClean="0"/>
              <a:t>Latency~10msec</a:t>
            </a:r>
          </a:p>
          <a:p>
            <a:pPr lvl="1">
              <a:defRPr/>
            </a:pPr>
            <a:r>
              <a:rPr lang="en-US" dirty="0" smtClean="0"/>
              <a:t>BDP ~ 10</a:t>
            </a:r>
            <a:r>
              <a:rPr lang="en-US" baseline="30000" dirty="0" smtClean="0"/>
              <a:t>8</a:t>
            </a:r>
            <a:r>
              <a:rPr lang="en-US" dirty="0" smtClean="0"/>
              <a:t>bits ~ 12.5GBytes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4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398588" y="3124200"/>
            <a:ext cx="1039812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time=0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a 100B packet from A to B?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Connector 6"/>
          <p:cNvCxnSpPr>
            <a:cxnSpLocks noChangeShapeType="1"/>
            <a:stCxn id="18435" idx="3"/>
            <a:endCxn id="18436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61382"/>
            <a:ext cx="1392237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846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46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846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743200" y="3429000"/>
            <a:ext cx="388620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4800" y="3200400"/>
            <a:ext cx="2438400" cy="914400"/>
            <a:chOff x="304800" y="3200400"/>
            <a:chExt cx="2438400" cy="914400"/>
          </a:xfrm>
        </p:grpSpPr>
        <p:sp>
          <p:nvSpPr>
            <p:cNvPr id="18458" name="Rounded Rectangle 18"/>
            <p:cNvSpPr>
              <a:spLocks noChangeArrowheads="1"/>
            </p:cNvSpPr>
            <p:nvPr/>
          </p:nvSpPr>
          <p:spPr bwMode="auto">
            <a:xfrm>
              <a:off x="304800" y="3200400"/>
              <a:ext cx="2057400" cy="914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one bit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cxnSp>
          <p:nvCxnSpPr>
            <p:cNvPr id="18459" name="Straight Arrow Connector 26"/>
            <p:cNvCxnSpPr>
              <a:cxnSpLocks noChangeShapeType="1"/>
            </p:cNvCxnSpPr>
            <p:nvPr/>
          </p:nvCxnSpPr>
          <p:spPr bwMode="auto">
            <a:xfrm>
              <a:off x="2362200" y="34290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3429000"/>
            <a:ext cx="2743200" cy="1219200"/>
            <a:chOff x="0" y="3581400"/>
            <a:chExt cx="2743200" cy="1219200"/>
          </a:xfrm>
        </p:grpSpPr>
        <p:sp>
          <p:nvSpPr>
            <p:cNvPr id="18456" name="Rounded Rectangle 32"/>
            <p:cNvSpPr>
              <a:spLocks noChangeArrowheads="1"/>
            </p:cNvSpPr>
            <p:nvPr/>
          </p:nvSpPr>
          <p:spPr bwMode="auto">
            <a:xfrm>
              <a:off x="0" y="3886200"/>
              <a:ext cx="2438400" cy="914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800 bits=800x1/10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7" name="Left Brace 25"/>
            <p:cNvSpPr>
              <a:spLocks/>
            </p:cNvSpPr>
            <p:nvPr/>
          </p:nvSpPr>
          <p:spPr bwMode="auto">
            <a:xfrm>
              <a:off x="2362200" y="35814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810000" y="3276600"/>
            <a:ext cx="5257800" cy="1295400"/>
            <a:chOff x="3810000" y="3276600"/>
            <a:chExt cx="5257800" cy="1295400"/>
          </a:xfrm>
        </p:grpSpPr>
        <p:sp>
          <p:nvSpPr>
            <p:cNvPr id="18453" name="Rounded Rectangle 29"/>
            <p:cNvSpPr>
              <a:spLocks noChangeArrowheads="1"/>
            </p:cNvSpPr>
            <p:nvPr/>
          </p:nvSpPr>
          <p:spPr bwMode="auto">
            <a:xfrm>
              <a:off x="6934200" y="3276600"/>
              <a:ext cx="2133600" cy="1295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when that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bit reaches B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4" name="Right Brace 23"/>
            <p:cNvSpPr>
              <a:spLocks/>
            </p:cNvSpPr>
            <p:nvPr/>
          </p:nvSpPr>
          <p:spPr bwMode="auto">
            <a:xfrm>
              <a:off x="6705600" y="3352800"/>
              <a:ext cx="152400" cy="381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55" name="Straight Connector 28"/>
            <p:cNvCxnSpPr>
              <a:cxnSpLocks noChangeShapeType="1"/>
            </p:cNvCxnSpPr>
            <p:nvPr/>
          </p:nvCxnSpPr>
          <p:spPr bwMode="auto">
            <a:xfrm flipH="1">
              <a:off x="3810000" y="33528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629400" y="4724400"/>
            <a:ext cx="2514600" cy="1676400"/>
            <a:chOff x="6629400" y="4724400"/>
            <a:chExt cx="2514600" cy="1676400"/>
          </a:xfrm>
        </p:grpSpPr>
        <p:sp>
          <p:nvSpPr>
            <p:cNvPr id="18451" name="Rounded Rectangle 34"/>
            <p:cNvSpPr>
              <a:spLocks noChangeArrowheads="1"/>
            </p:cNvSpPr>
            <p:nvPr/>
          </p:nvSpPr>
          <p:spPr bwMode="auto">
            <a:xfrm>
              <a:off x="6934200" y="4724400"/>
              <a:ext cx="2209800" cy="1676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The last bit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reaches B at 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(800x1/10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)+1/10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= 1.8ms</a:t>
              </a:r>
            </a:p>
          </p:txBody>
        </p:sp>
        <p:cxnSp>
          <p:nvCxnSpPr>
            <p:cNvPr id="18452" name="Straight Arrow Connector 38"/>
            <p:cNvCxnSpPr>
              <a:cxnSpLocks noChangeShapeType="1"/>
            </p:cNvCxnSpPr>
            <p:nvPr/>
          </p:nvCxnSpPr>
          <p:spPr bwMode="auto">
            <a:xfrm>
              <a:off x="6629400" y="48006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Transmission Delay + Propagation Delay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(Packet Size ÷ 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Link Bandwidth</a:t>
            </a:r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) + 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Link Latency</a:t>
            </a:r>
            <a:endParaRPr lang="en-US" sz="2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2362200" y="3429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7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 animBg="1"/>
      <p:bldP spid="22" grpId="0"/>
      <p:bldP spid="32" grpId="0" animBg="1"/>
      <p:bldP spid="46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7" descr="01313654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41" y="1017763"/>
            <a:ext cx="1148426" cy="148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u="sng" kern="0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Course Administration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5313" y="1371600"/>
            <a:ext cx="8258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None/>
            </a:pPr>
            <a:r>
              <a:rPr lang="en-US" sz="2800" u="sng" dirty="0" smtClean="0">
                <a:solidFill>
                  <a:srgbClr val="000000"/>
                </a:solidFill>
                <a:latin typeface="Calibri"/>
              </a:rPr>
              <a:t>Commonly Available Texts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Computer Networking: A Top-Down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Approach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Kurose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and Ross, 6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edition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2013,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Addison-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Wesley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(5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edition is also commonly available)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Computer Networks: A Systems Approach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Peterson and Davie, 5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edition 2011, Morgan-Kaufman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u="sng" dirty="0">
                <a:solidFill>
                  <a:srgbClr val="000000"/>
                </a:solidFill>
                <a:latin typeface="Calibri"/>
              </a:rPr>
              <a:t>Other Selected </a:t>
            </a:r>
            <a:r>
              <a:rPr lang="en-US" sz="2800" u="sng" dirty="0" smtClean="0">
                <a:solidFill>
                  <a:srgbClr val="000000"/>
                </a:solidFill>
                <a:latin typeface="Calibri"/>
              </a:rPr>
              <a:t>Texts (non-representative)</a:t>
            </a:r>
            <a:endParaRPr lang="en-US" sz="2800" u="sng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Internetworking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with TCP/IP, vol. I + II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Comer &amp; Stevens, Prentice Hall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UNIX Network Programming, Vol. 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Stevens,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Fenner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&amp;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Rudoff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Prentice Hall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charset="0"/>
              <a:buChar char="v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08" y="2775574"/>
            <a:ext cx="1617692" cy="1617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223" y="4678775"/>
            <a:ext cx="1203863" cy="14862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5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a 100B packet from A to B?</a:t>
            </a: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Connector 6"/>
          <p:cNvCxnSpPr>
            <a:cxnSpLocks noChangeShapeType="1"/>
            <a:stCxn id="19458" idx="3"/>
            <a:endCxn id="19459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82019"/>
            <a:ext cx="1392238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1946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948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948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3733800" y="160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1Gbps, 1ms?</a:t>
            </a:r>
          </a:p>
        </p:txBody>
      </p:sp>
      <p:sp>
        <p:nvSpPr>
          <p:cNvPr id="19467" name="Rounded Rectangle 40"/>
          <p:cNvSpPr>
            <a:spLocks noChangeArrowheads="1"/>
          </p:cNvSpPr>
          <p:nvPr/>
        </p:nvSpPr>
        <p:spPr bwMode="auto">
          <a:xfrm>
            <a:off x="6705600" y="4953000"/>
            <a:ext cx="23622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1.8ms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1981200" y="304800"/>
            <a:ext cx="3657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 file in 100B packets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743200" y="3429000"/>
            <a:ext cx="3886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743200" y="3352800"/>
            <a:ext cx="3886200" cy="3962400"/>
            <a:chOff x="-4800600" y="1676400"/>
            <a:chExt cx="3886200" cy="3962400"/>
          </a:xfrm>
        </p:grpSpPr>
        <p:sp>
          <p:nvSpPr>
            <p:cNvPr id="19474" name="AutoShape 17"/>
            <p:cNvSpPr>
              <a:spLocks noChangeArrowheads="1"/>
            </p:cNvSpPr>
            <p:nvPr/>
          </p:nvSpPr>
          <p:spPr bwMode="auto">
            <a:xfrm rot="5400000">
              <a:off x="-4838700" y="1714500"/>
              <a:ext cx="3962400" cy="3886200"/>
            </a:xfrm>
            <a:prstGeom prst="parallelogram">
              <a:avLst>
                <a:gd name="adj" fmla="val 9507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endParaRPr lang="en-US" altLang="zh-TW" sz="1600">
                <a:solidFill>
                  <a:srgbClr val="FFFFFF"/>
                </a:solidFill>
                <a:latin typeface="Arial" charset="0"/>
                <a:ea typeface="PMingLiU" charset="0"/>
                <a:cs typeface="PMingLiU" charset="0"/>
              </a:endParaRPr>
            </a:p>
          </p:txBody>
        </p:sp>
        <p:cxnSp>
          <p:nvCxnSpPr>
            <p:cNvPr id="19475" name="Straight Connector 13"/>
            <p:cNvCxnSpPr>
              <a:cxnSpLocks noChangeShapeType="1"/>
            </p:cNvCxnSpPr>
            <p:nvPr/>
          </p:nvCxnSpPr>
          <p:spPr bwMode="auto">
            <a:xfrm>
              <a:off x="-4800600" y="18288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Straight Connector 55"/>
            <p:cNvCxnSpPr>
              <a:cxnSpLocks noChangeShapeType="1"/>
            </p:cNvCxnSpPr>
            <p:nvPr/>
          </p:nvCxnSpPr>
          <p:spPr bwMode="auto">
            <a:xfrm>
              <a:off x="-4800600" y="19050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Straight Connector 56"/>
            <p:cNvCxnSpPr>
              <a:cxnSpLocks noChangeShapeType="1"/>
            </p:cNvCxnSpPr>
            <p:nvPr/>
          </p:nvCxnSpPr>
          <p:spPr bwMode="auto">
            <a:xfrm>
              <a:off x="-4800600" y="19812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Straight Connector 57"/>
            <p:cNvCxnSpPr>
              <a:cxnSpLocks noChangeShapeType="1"/>
            </p:cNvCxnSpPr>
            <p:nvPr/>
          </p:nvCxnSpPr>
          <p:spPr bwMode="auto">
            <a:xfrm>
              <a:off x="-4800600" y="20574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Straight Connector 58"/>
            <p:cNvCxnSpPr>
              <a:cxnSpLocks noChangeShapeType="1"/>
            </p:cNvCxnSpPr>
            <p:nvPr/>
          </p:nvCxnSpPr>
          <p:spPr bwMode="auto">
            <a:xfrm>
              <a:off x="-4800600" y="21336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267200" y="5029200"/>
            <a:ext cx="2362200" cy="137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1.0008ms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838200" y="5029200"/>
            <a:ext cx="32766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in the file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(10</a:t>
            </a:r>
            <a:r>
              <a:rPr lang="en-US" b="0" baseline="30000">
                <a:solidFill>
                  <a:srgbClr val="0000FF"/>
                </a:solidFill>
                <a:latin typeface="Arial" charset="0"/>
                <a:cs typeface="Arial" charset="0"/>
              </a:rPr>
              <a:t>7</a:t>
            </a:r>
            <a:r>
              <a:rPr lang="en-US" b="0">
                <a:solidFill>
                  <a:srgbClr val="FFFFFF"/>
                </a:solidFill>
                <a:latin typeface="Arial" charset="0"/>
                <a:cs typeface="Arial" charset="0"/>
              </a:rPr>
              <a:t>x800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8001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400" y="4191000"/>
            <a:ext cx="2170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10</a:t>
            </a:r>
            <a:r>
              <a:rPr lang="en-US" sz="1800" b="0" baseline="30000" dirty="0">
                <a:solidFill>
                  <a:schemeClr val="bg1"/>
                </a:solidFill>
                <a:latin typeface="+mn-lt"/>
              </a:rPr>
              <a:t>7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x 100B packets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50" grpId="0" animBg="1"/>
      <p:bldP spid="43" grpId="0" animBg="1"/>
      <p:bldP spid="53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457200" y="1981200"/>
            <a:ext cx="3352800" cy="3962400"/>
            <a:chOff x="381000" y="1676400"/>
            <a:chExt cx="4635500" cy="4876800"/>
          </a:xfrm>
        </p:grpSpPr>
        <p:pic>
          <p:nvPicPr>
            <p:cNvPr id="2049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4" name="Straight Connector 6"/>
            <p:cNvCxnSpPr>
              <a:cxnSpLocks noChangeShapeType="1"/>
              <a:stCxn id="20492" idx="3"/>
              <a:endCxn id="20493" idx="1"/>
            </p:cNvCxnSpPr>
            <p:nvPr/>
          </p:nvCxnSpPr>
          <p:spPr bwMode="auto">
            <a:xfrm>
              <a:off x="1282700" y="2501900"/>
              <a:ext cx="2832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5" name="TextBox 1"/>
            <p:cNvSpPr txBox="1">
              <a:spLocks noChangeArrowheads="1"/>
            </p:cNvSpPr>
            <p:nvPr/>
          </p:nvSpPr>
          <p:spPr bwMode="auto">
            <a:xfrm>
              <a:off x="5986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42562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 rot="5400000">
              <a:off x="2055307" y="1850665"/>
              <a:ext cx="1392238" cy="3898034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grpSp>
          <p:nvGrpSpPr>
            <p:cNvPr id="20498" name="Group 33"/>
            <p:cNvGrpSpPr>
              <a:grpSpLocks/>
            </p:cNvGrpSpPr>
            <p:nvPr/>
          </p:nvGrpSpPr>
          <p:grpSpPr bwMode="auto">
            <a:xfrm>
              <a:off x="749300" y="2959100"/>
              <a:ext cx="3951143" cy="3594099"/>
              <a:chOff x="2743200" y="3048000"/>
              <a:chExt cx="3951143" cy="3594099"/>
            </a:xfrm>
          </p:grpSpPr>
          <p:sp>
            <p:nvSpPr>
              <p:cNvPr id="20502" name="Line 18"/>
              <p:cNvSpPr>
                <a:spLocks noChangeShapeType="1"/>
              </p:cNvSpPr>
              <p:nvPr/>
            </p:nvSpPr>
            <p:spPr bwMode="auto">
              <a:xfrm>
                <a:off x="2743200" y="3048000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20503" name="Line 18"/>
              <p:cNvSpPr>
                <a:spLocks noChangeShapeType="1"/>
              </p:cNvSpPr>
              <p:nvPr/>
            </p:nvSpPr>
            <p:spPr bwMode="auto">
              <a:xfrm>
                <a:off x="6694343" y="3133724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999081" y="5387731"/>
                <a:ext cx="801117" cy="429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200" b="0" dirty="0">
                    <a:solidFill>
                      <a:srgbClr val="000090"/>
                    </a:solidFill>
                    <a:latin typeface="+mn-lt"/>
                  </a:rPr>
                  <a:t>Time</a:t>
                </a:r>
              </a:p>
            </p:txBody>
          </p:sp>
          <p:cxnSp>
            <p:nvCxnSpPr>
              <p:cNvPr id="20505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4439819" y="5867400"/>
                <a:ext cx="0" cy="609600"/>
              </a:xfrm>
              <a:prstGeom prst="straightConnector1">
                <a:avLst/>
              </a:prstGeom>
              <a:noFill/>
              <a:ln w="952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1645227" y="1965569"/>
              <a:ext cx="2170696" cy="5099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800" b="0" dirty="0">
                  <a:latin typeface="+mn-lt"/>
                </a:rPr>
                <a:t>1Mbps, 10ms </a:t>
              </a:r>
            </a:p>
          </p:txBody>
        </p:sp>
        <p:sp>
          <p:nvSpPr>
            <p:cNvPr id="20500" name="AutoShape 17"/>
            <p:cNvSpPr>
              <a:spLocks noChangeArrowheads="1"/>
            </p:cNvSpPr>
            <p:nvPr/>
          </p:nvSpPr>
          <p:spPr bwMode="auto">
            <a:xfrm rot="5400000">
              <a:off x="2008981" y="29233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sp>
          <p:nvSpPr>
            <p:cNvPr id="20501" name="AutoShape 17"/>
            <p:cNvSpPr>
              <a:spLocks noChangeArrowheads="1"/>
            </p:cNvSpPr>
            <p:nvPr/>
          </p:nvSpPr>
          <p:spPr bwMode="auto">
            <a:xfrm rot="5400000">
              <a:off x="2008981" y="39139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</p:grp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80060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80060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0548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400000">
            <a:off x="399970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181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62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943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17852" y="2667000"/>
            <a:ext cx="2057700" cy="7478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smtClean="0">
                <a:latin typeface="+mn-lt"/>
              </a:rPr>
              <a:t>Packet Transmission</a:t>
            </a:r>
            <a:r>
              <a:rPr lang="en-US" sz="1800" b="0" dirty="0">
                <a:latin typeface="+mn-lt"/>
              </a:rPr>
              <a:t/>
            </a:r>
            <a:br>
              <a:rPr lang="en-US" sz="1800" b="0" dirty="0">
                <a:latin typeface="+mn-lt"/>
              </a:rPr>
            </a:br>
            <a:r>
              <a:rPr lang="en-US" sz="1800" b="0" dirty="0" smtClean="0">
                <a:latin typeface="+mn-lt"/>
              </a:rPr>
              <a:t>Time</a:t>
            </a:r>
            <a:endParaRPr lang="en-US" sz="1800" b="0" dirty="0">
              <a:latin typeface="+mn-lt"/>
            </a:endParaRPr>
          </a:p>
        </p:txBody>
      </p:sp>
      <p:sp>
        <p:nvSpPr>
          <p:cNvPr id="18" name="Left Brace 17"/>
          <p:cNvSpPr>
            <a:spLocks/>
          </p:cNvSpPr>
          <p:nvPr/>
        </p:nvSpPr>
        <p:spPr bwMode="auto">
          <a:xfrm rot="5400000">
            <a:off x="525780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17" grpId="0" animBg="1"/>
      <p:bldP spid="44" grpId="0" animBg="1"/>
      <p:bldP spid="45" grpId="0" animBg="1"/>
      <p:bldP spid="49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1507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8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9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1510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38800" y="41719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1800" dirty="0">
                <a:latin typeface="+mn-lt"/>
              </a:rPr>
              <a:t>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800" dirty="0">
                <a:latin typeface="+mn-lt"/>
              </a:rPr>
              <a:t>ms (BDP=10,000) 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486400" y="4724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67400" y="622935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5400000">
            <a:off x="4704556" y="5142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0" name="Rectangle 39"/>
          <p:cNvSpPr/>
          <p:nvPr/>
        </p:nvSpPr>
        <p:spPr bwMode="auto">
          <a:xfrm>
            <a:off x="56388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486400" y="6248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609600" y="4191000"/>
            <a:ext cx="29241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1800" dirty="0">
                <a:latin typeface="+mn-lt"/>
              </a:rPr>
              <a:t>ms (BDP=5,000) 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371600" y="4876800"/>
            <a:ext cx="16002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  <a:endCxn id="64" idx="0"/>
          </p:cNvCxnSpPr>
          <p:nvPr/>
        </p:nvCxnSpPr>
        <p:spPr bwMode="auto">
          <a:xfrm>
            <a:off x="1357313" y="5562600"/>
            <a:ext cx="1608137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362200" y="556260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589756" y="49903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2057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2438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57150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 bwMode="auto">
          <a:xfrm>
            <a:off x="57912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6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 animBg="1"/>
      <p:bldP spid="61" grpId="0"/>
      <p:bldP spid="64" grpId="0"/>
      <p:bldP spid="65" grpId="0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2531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2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3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2534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8" name="Rounded Rectangle 33"/>
          <p:cNvSpPr>
            <a:spLocks noChangeArrowheads="1"/>
          </p:cNvSpPr>
          <p:nvPr/>
        </p:nvSpPr>
        <p:spPr bwMode="auto">
          <a:xfrm>
            <a:off x="1673293" y="3717340"/>
            <a:ext cx="5137528" cy="510778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What if we used </a:t>
            </a:r>
            <a:r>
              <a:rPr lang="en-US" sz="24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200Byte packets??</a:t>
            </a:r>
            <a:endParaRPr lang="en-US" sz="24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0" y="422910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19400" y="47815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24288" y="546735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5400000">
            <a:off x="2037556" y="489505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5" name="Rectangle 44"/>
          <p:cNvSpPr/>
          <p:nvPr/>
        </p:nvSpPr>
        <p:spPr bwMode="auto">
          <a:xfrm>
            <a:off x="3200400" y="478155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2819400" y="54673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8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38" grpId="0"/>
      <p:bldP spid="43" grpId="0"/>
      <p:bldP spid="44" grpId="0"/>
      <p:bldP spid="45" grpId="0" animBg="1"/>
      <p:bldP spid="4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Recall Nodes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6" name="Straight Connector 6"/>
          <p:cNvCxnSpPr>
            <a:cxnSpLocks noChangeShapeType="1"/>
            <a:stCxn id="23554" idx="3"/>
            <a:endCxn id="23555" idx="1"/>
          </p:cNvCxnSpPr>
          <p:nvPr/>
        </p:nvCxnSpPr>
        <p:spPr bwMode="auto">
          <a:xfrm>
            <a:off x="3035300" y="37973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390775" y="29718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6076950" y="29718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if we have more nodes?</a:t>
            </a:r>
          </a:p>
        </p:txBody>
      </p:sp>
      <p:grpSp>
        <p:nvGrpSpPr>
          <p:cNvPr id="24578" name="Group 121"/>
          <p:cNvGrpSpPr>
            <a:grpSpLocks/>
          </p:cNvGrpSpPr>
          <p:nvPr/>
        </p:nvGrpSpPr>
        <p:grpSpPr bwMode="auto">
          <a:xfrm>
            <a:off x="2819400" y="2819400"/>
            <a:ext cx="3581400" cy="2667000"/>
            <a:chOff x="317500" y="2667000"/>
            <a:chExt cx="4622800" cy="2971800"/>
          </a:xfrm>
        </p:grpSpPr>
        <p:pic>
          <p:nvPicPr>
            <p:cNvPr id="2459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2" name="TextBox 171"/>
          <p:cNvSpPr txBox="1"/>
          <p:nvPr/>
        </p:nvSpPr>
        <p:spPr>
          <a:xfrm>
            <a:off x="2833688" y="2057400"/>
            <a:ext cx="3536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One link for every node?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17838" y="3200400"/>
            <a:ext cx="2846387" cy="1789113"/>
            <a:chOff x="599818" y="3124200"/>
            <a:chExt cx="3673732" cy="1993900"/>
          </a:xfrm>
        </p:grpSpPr>
        <p:cxnSp>
          <p:nvCxnSpPr>
            <p:cNvPr id="24582" name="Straight Connector 6"/>
            <p:cNvCxnSpPr>
              <a:cxnSpLocks noChangeShapeType="1"/>
            </p:cNvCxnSpPr>
            <p:nvPr/>
          </p:nvCxnSpPr>
          <p:spPr bwMode="auto">
            <a:xfrm>
              <a:off x="1135838" y="4088027"/>
              <a:ext cx="3071714" cy="120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3" name="Straight Connector 6"/>
            <p:cNvCxnSpPr>
              <a:cxnSpLocks noChangeShapeType="1"/>
            </p:cNvCxnSpPr>
            <p:nvPr/>
          </p:nvCxnSpPr>
          <p:spPr bwMode="auto">
            <a:xfrm>
              <a:off x="1752600" y="3505200"/>
              <a:ext cx="152400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Straight Connector 6"/>
            <p:cNvCxnSpPr>
              <a:cxnSpLocks noChangeShapeType="1"/>
            </p:cNvCxnSpPr>
            <p:nvPr/>
          </p:nvCxnSpPr>
          <p:spPr bwMode="auto">
            <a:xfrm flipH="1">
              <a:off x="1676400" y="3429000"/>
              <a:ext cx="167640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Straight Connector 6"/>
            <p:cNvCxnSpPr>
              <a:cxnSpLocks noChangeShapeType="1"/>
            </p:cNvCxnSpPr>
            <p:nvPr/>
          </p:nvCxnSpPr>
          <p:spPr bwMode="auto">
            <a:xfrm>
              <a:off x="1752600" y="5105400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Straight Connector 6"/>
            <p:cNvCxnSpPr>
              <a:cxnSpLocks noChangeShapeType="1"/>
            </p:cNvCxnSpPr>
            <p:nvPr/>
          </p:nvCxnSpPr>
          <p:spPr bwMode="auto">
            <a:xfrm>
              <a:off x="599818" y="4569941"/>
              <a:ext cx="626964" cy="481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Straight Connector 6"/>
            <p:cNvCxnSpPr>
              <a:cxnSpLocks noChangeShapeType="1"/>
            </p:cNvCxnSpPr>
            <p:nvPr/>
          </p:nvCxnSpPr>
          <p:spPr bwMode="auto">
            <a:xfrm flipH="1">
              <a:off x="1090637" y="3505200"/>
              <a:ext cx="433363" cy="5025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Straight Connector 6"/>
            <p:cNvCxnSpPr>
              <a:cxnSpLocks noChangeShapeType="1"/>
            </p:cNvCxnSpPr>
            <p:nvPr/>
          </p:nvCxnSpPr>
          <p:spPr bwMode="auto">
            <a:xfrm flipH="1">
              <a:off x="1828800" y="3124200"/>
              <a:ext cx="137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Straight Connector 6"/>
            <p:cNvCxnSpPr>
              <a:cxnSpLocks noChangeShapeType="1"/>
            </p:cNvCxnSpPr>
            <p:nvPr/>
          </p:nvCxnSpPr>
          <p:spPr bwMode="auto">
            <a:xfrm>
              <a:off x="3657600" y="3505200"/>
              <a:ext cx="603250" cy="5715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Straight Connector 6"/>
            <p:cNvCxnSpPr>
              <a:cxnSpLocks noChangeShapeType="1"/>
            </p:cNvCxnSpPr>
            <p:nvPr/>
          </p:nvCxnSpPr>
          <p:spPr bwMode="auto">
            <a:xfrm flipH="1">
              <a:off x="3657600" y="4495800"/>
              <a:ext cx="615950" cy="622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Straight Connector 6"/>
            <p:cNvCxnSpPr>
              <a:cxnSpLocks noChangeShapeType="1"/>
            </p:cNvCxnSpPr>
            <p:nvPr/>
          </p:nvCxnSpPr>
          <p:spPr bwMode="auto">
            <a:xfrm flipH="1">
              <a:off x="1752600" y="4191000"/>
              <a:ext cx="25146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Straight Connector 6"/>
            <p:cNvCxnSpPr>
              <a:cxnSpLocks noChangeShapeType="1"/>
            </p:cNvCxnSpPr>
            <p:nvPr/>
          </p:nvCxnSpPr>
          <p:spPr bwMode="auto">
            <a:xfrm>
              <a:off x="16002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Straight Connector 6"/>
            <p:cNvCxnSpPr>
              <a:cxnSpLocks noChangeShapeType="1"/>
            </p:cNvCxnSpPr>
            <p:nvPr/>
          </p:nvCxnSpPr>
          <p:spPr bwMode="auto">
            <a:xfrm>
              <a:off x="34290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4" name="Straight Connector 6"/>
            <p:cNvCxnSpPr>
              <a:cxnSpLocks noChangeShapeType="1"/>
            </p:cNvCxnSpPr>
            <p:nvPr/>
          </p:nvCxnSpPr>
          <p:spPr bwMode="auto">
            <a:xfrm flipH="1">
              <a:off x="1066800" y="3429000"/>
              <a:ext cx="22860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Straight Connector 6"/>
            <p:cNvCxnSpPr>
              <a:cxnSpLocks noChangeShapeType="1"/>
            </p:cNvCxnSpPr>
            <p:nvPr/>
          </p:nvCxnSpPr>
          <p:spPr bwMode="auto">
            <a:xfrm>
              <a:off x="990600" y="4114800"/>
              <a:ext cx="220980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Straight Connector 6"/>
            <p:cNvCxnSpPr>
              <a:cxnSpLocks noChangeShapeType="1"/>
            </p:cNvCxnSpPr>
            <p:nvPr/>
          </p:nvCxnSpPr>
          <p:spPr bwMode="auto">
            <a:xfrm>
              <a:off x="1676400" y="3429000"/>
              <a:ext cx="25146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Title 5"/>
          <p:cNvSpPr txBox="1">
            <a:spLocks/>
          </p:cNvSpPr>
          <p:nvPr/>
        </p:nvSpPr>
        <p:spPr bwMode="auto">
          <a:xfrm>
            <a:off x="838200" y="58674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2"/>
                </a:solidFill>
                <a:latin typeface="Arial" charset="0"/>
              </a:rPr>
              <a:t>Need a </a:t>
            </a:r>
            <a:r>
              <a:rPr lang="en-US" sz="2400" u="sng">
                <a:solidFill>
                  <a:schemeClr val="tx2"/>
                </a:solidFill>
                <a:latin typeface="Arial" charset="0"/>
              </a:rPr>
              <a:t>scalable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way to interconnect nodes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A switched network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2"/>
          <p:cNvSpPr>
            <a:spLocks noChangeArrowheads="1"/>
          </p:cNvSpPr>
          <p:nvPr/>
        </p:nvSpPr>
        <p:spPr bwMode="auto">
          <a:xfrm>
            <a:off x="4343400" y="3048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3"/>
          <p:cNvSpPr>
            <a:spLocks noChangeArrowheads="1"/>
          </p:cNvSpPr>
          <p:nvPr/>
        </p:nvSpPr>
        <p:spPr bwMode="auto">
          <a:xfrm>
            <a:off x="5791200" y="37338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29" name="Straight Connector 10"/>
          <p:cNvCxnSpPr>
            <a:cxnSpLocks noChangeShapeType="1"/>
            <a:endCxn id="26627" idx="1"/>
          </p:cNvCxnSpPr>
          <p:nvPr/>
        </p:nvCxnSpPr>
        <p:spPr bwMode="auto">
          <a:xfrm flipV="1">
            <a:off x="35052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Straight Connector 12"/>
          <p:cNvCxnSpPr>
            <a:cxnSpLocks noChangeShapeType="1"/>
          </p:cNvCxnSpPr>
          <p:nvPr/>
        </p:nvCxnSpPr>
        <p:spPr bwMode="auto">
          <a:xfrm>
            <a:off x="6096000" y="3871913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Connector 43"/>
          <p:cNvCxnSpPr>
            <a:cxnSpLocks noChangeShapeType="1"/>
            <a:stCxn id="26628" idx="2"/>
          </p:cNvCxnSpPr>
          <p:nvPr/>
        </p:nvCxnSpPr>
        <p:spPr bwMode="auto">
          <a:xfrm flipH="1">
            <a:off x="5867400" y="4038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Connector 49"/>
          <p:cNvCxnSpPr>
            <a:cxnSpLocks noChangeShapeType="1"/>
          </p:cNvCxnSpPr>
          <p:nvPr/>
        </p:nvCxnSpPr>
        <p:spPr bwMode="auto">
          <a:xfrm flipH="1">
            <a:off x="4648200" y="2667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Connector 53"/>
          <p:cNvCxnSpPr>
            <a:cxnSpLocks noChangeShapeType="1"/>
            <a:stCxn id="26626" idx="3"/>
            <a:endCxn id="26628" idx="1"/>
          </p:cNvCxnSpPr>
          <p:nvPr/>
        </p:nvCxnSpPr>
        <p:spPr bwMode="auto">
          <a:xfrm flipV="1">
            <a:off x="4419600" y="3886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Straight Connector 56"/>
          <p:cNvCxnSpPr>
            <a:cxnSpLocks noChangeShapeType="1"/>
            <a:stCxn id="26627" idx="3"/>
            <a:endCxn id="26628" idx="1"/>
          </p:cNvCxnSpPr>
          <p:nvPr/>
        </p:nvCxnSpPr>
        <p:spPr bwMode="auto">
          <a:xfrm>
            <a:off x="4648200" y="3200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Straight Connector 59"/>
          <p:cNvCxnSpPr>
            <a:cxnSpLocks noChangeShapeType="1"/>
          </p:cNvCxnSpPr>
          <p:nvPr/>
        </p:nvCxnSpPr>
        <p:spPr bwMode="auto">
          <a:xfrm>
            <a:off x="4114800" y="2743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Straight Connector 62"/>
          <p:cNvCxnSpPr>
            <a:cxnSpLocks noChangeShapeType="1"/>
            <a:stCxn id="26649" idx="2"/>
            <a:endCxn id="26626" idx="1"/>
          </p:cNvCxnSpPr>
          <p:nvPr/>
        </p:nvCxnSpPr>
        <p:spPr bwMode="auto">
          <a:xfrm>
            <a:off x="3505200" y="4343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Straight Connector 67"/>
          <p:cNvCxnSpPr>
            <a:cxnSpLocks noChangeShapeType="1"/>
          </p:cNvCxnSpPr>
          <p:nvPr/>
        </p:nvCxnSpPr>
        <p:spPr bwMode="auto">
          <a:xfrm flipV="1">
            <a:off x="2895600" y="4267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63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9" name="Straight Connector 88"/>
          <p:cNvCxnSpPr>
            <a:cxnSpLocks noChangeShapeType="1"/>
            <a:stCxn id="26642" idx="3"/>
          </p:cNvCxnSpPr>
          <p:nvPr/>
        </p:nvCxnSpPr>
        <p:spPr bwMode="auto">
          <a:xfrm>
            <a:off x="2743200" y="3581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Straight Connector 90"/>
          <p:cNvCxnSpPr>
            <a:cxnSpLocks noChangeShapeType="1"/>
          </p:cNvCxnSpPr>
          <p:nvPr/>
        </p:nvCxnSpPr>
        <p:spPr bwMode="auto">
          <a:xfrm>
            <a:off x="2209800" y="3124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Straight Connector 91"/>
          <p:cNvCxnSpPr>
            <a:cxnSpLocks noChangeShapeType="1"/>
          </p:cNvCxnSpPr>
          <p:nvPr/>
        </p:nvCxnSpPr>
        <p:spPr bwMode="auto">
          <a:xfrm flipH="1">
            <a:off x="1981200" y="3581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2" name="Rectangle 87"/>
          <p:cNvSpPr>
            <a:spLocks noChangeArrowheads="1"/>
          </p:cNvSpPr>
          <p:nvPr/>
        </p:nvSpPr>
        <p:spPr bwMode="auto">
          <a:xfrm>
            <a:off x="2438400" y="3429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21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6"/>
          <p:cNvSpPr>
            <a:spLocks noChangeArrowheads="1"/>
          </p:cNvSpPr>
          <p:nvPr/>
        </p:nvSpPr>
        <p:spPr bwMode="auto">
          <a:xfrm>
            <a:off x="3352800" y="40386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581150" y="1676400"/>
            <a:ext cx="5892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0000"/>
                </a:solidFill>
                <a:latin typeface="+mn-lt"/>
              </a:rPr>
              <a:t>Nodes </a:t>
            </a:r>
            <a:r>
              <a:rPr lang="en-US" sz="2800" b="0" u="sng" dirty="0">
                <a:solidFill>
                  <a:srgbClr val="FF0000"/>
                </a:solidFill>
                <a:latin typeface="+mn-lt"/>
              </a:rPr>
              <a:t>share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network link resources</a:t>
            </a: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3886200" y="45720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 rot="1547438">
            <a:off x="4805363" y="3216275"/>
            <a:ext cx="1928812" cy="463550"/>
          </a:xfrm>
          <a:custGeom>
            <a:avLst/>
            <a:gdLst>
              <a:gd name="T0" fmla="*/ 107401 w 1517796"/>
              <a:gd name="T1" fmla="*/ 0 h 1161143"/>
              <a:gd name="T2" fmla="*/ 199628 w 1517796"/>
              <a:gd name="T3" fmla="*/ 340938 h 1161143"/>
              <a:gd name="T4" fmla="*/ 1928910 w 1517796"/>
              <a:gd name="T5" fmla="*/ 464256 h 1161143"/>
              <a:gd name="T6" fmla="*/ 1928910 w 1517796"/>
              <a:gd name="T7" fmla="*/ 464256 h 1161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17796" h="1161143">
                <a:moveTo>
                  <a:pt x="84510" y="0"/>
                </a:moveTo>
                <a:cubicBezTo>
                  <a:pt x="1355" y="329595"/>
                  <a:pt x="-81800" y="659190"/>
                  <a:pt x="157081" y="852714"/>
                </a:cubicBezTo>
                <a:cubicBezTo>
                  <a:pt x="395962" y="1046238"/>
                  <a:pt x="1517796" y="1161143"/>
                  <a:pt x="1517796" y="1161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>
            <a:off x="4114800" y="28956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085975" y="3876675"/>
            <a:ext cx="1236663" cy="658813"/>
          </a:xfrm>
          <a:custGeom>
            <a:avLst/>
            <a:gdLst>
              <a:gd name="T0" fmla="*/ 0 w 1236566"/>
              <a:gd name="T1" fmla="*/ 23267 h 658267"/>
              <a:gd name="T2" fmla="*/ 979714 w 1236566"/>
              <a:gd name="T3" fmla="*/ 41410 h 658267"/>
              <a:gd name="T4" fmla="*/ 1233714 w 1236566"/>
              <a:gd name="T5" fmla="*/ 404267 h 658267"/>
              <a:gd name="T6" fmla="*/ 870857 w 1236566"/>
              <a:gd name="T7" fmla="*/ 658267 h 658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6566" h="658267">
                <a:moveTo>
                  <a:pt x="0" y="23267"/>
                </a:moveTo>
                <a:cubicBezTo>
                  <a:pt x="387047" y="588"/>
                  <a:pt x="774095" y="-22090"/>
                  <a:pt x="979714" y="41410"/>
                </a:cubicBezTo>
                <a:cubicBezTo>
                  <a:pt x="1185333" y="104910"/>
                  <a:pt x="1251857" y="301458"/>
                  <a:pt x="1233714" y="404267"/>
                </a:cubicBezTo>
                <a:cubicBezTo>
                  <a:pt x="1215571" y="507077"/>
                  <a:pt x="870857" y="658267"/>
                  <a:pt x="870857" y="658267"/>
                </a:cubicBezTo>
              </a:path>
            </a:pathLst>
          </a:custGeom>
          <a:noFill/>
          <a:ln w="28575" cmpd="sng">
            <a:solidFill>
              <a:srgbClr val="FF66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3886200" y="2924175"/>
            <a:ext cx="1981200" cy="1724025"/>
          </a:xfrm>
          <a:custGeom>
            <a:avLst/>
            <a:gdLst>
              <a:gd name="T0" fmla="*/ 0 w 1980901"/>
              <a:gd name="T1" fmla="*/ 0 h 1723571"/>
              <a:gd name="T2" fmla="*/ 1524000 w 1980901"/>
              <a:gd name="T3" fmla="*/ 997857 h 1723571"/>
              <a:gd name="T4" fmla="*/ 1977571 w 1980901"/>
              <a:gd name="T5" fmla="*/ 1360714 h 1723571"/>
              <a:gd name="T6" fmla="*/ 1741714 w 1980901"/>
              <a:gd name="T7" fmla="*/ 1723571 h 1723571"/>
              <a:gd name="T8" fmla="*/ 1741714 w 1980901"/>
              <a:gd name="T9" fmla="*/ 1723571 h 1723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80901" h="1723571">
                <a:moveTo>
                  <a:pt x="0" y="0"/>
                </a:moveTo>
                <a:lnTo>
                  <a:pt x="1524000" y="997857"/>
                </a:lnTo>
                <a:cubicBezTo>
                  <a:pt x="1853595" y="1224643"/>
                  <a:pt x="1941285" y="1239762"/>
                  <a:pt x="1977571" y="1360714"/>
                </a:cubicBezTo>
                <a:cubicBezTo>
                  <a:pt x="2013857" y="1481666"/>
                  <a:pt x="1741714" y="1723571"/>
                  <a:pt x="1741714" y="1723571"/>
                </a:cubicBezTo>
              </a:path>
            </a:pathLst>
          </a:custGeom>
          <a:noFill/>
          <a:ln w="28575" cmpd="sng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600200" y="5715000"/>
            <a:ext cx="5553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latin typeface="+mn-lt"/>
              </a:rPr>
              <a:t>How is this sharing implemented?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8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3" grpId="0" animBg="1"/>
      <p:bldP spid="93" grpId="1" animBg="1"/>
      <p:bldP spid="113" grpId="0" animBg="1"/>
      <p:bldP spid="129" grpId="0" animBg="1"/>
      <p:bldP spid="129" grpId="1" animBg="1"/>
      <p:bldP spid="115" grpId="0" animBg="1"/>
      <p:bldP spid="117" grpId="0" animBg="1"/>
      <p:bldP spid="1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switching (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used in the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POTS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Plain Old Telephone system) 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switching (used in the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189538"/>
            <a:ext cx="8229600" cy="18208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(1) Node A sends a reservation request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(2) Interior switches establish a connection -- i.e., “circuit”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(3) A starts sending data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(4) A sends a “teardown circuit” message  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54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Connector 43"/>
          <p:cNvCxnSpPr>
            <a:cxnSpLocks noChangeShapeType="1"/>
            <a:stCxn id="27653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53"/>
          <p:cNvCxnSpPr>
            <a:cxnSpLocks noChangeShapeType="1"/>
            <a:stCxn id="27651" idx="3"/>
            <a:endCxn id="27653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Connector 56"/>
          <p:cNvCxnSpPr>
            <a:cxnSpLocks noChangeShapeType="1"/>
            <a:stCxn id="27652" idx="3"/>
            <a:endCxn id="27653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Connector 62"/>
          <p:cNvCxnSpPr>
            <a:cxnSpLocks noChangeShapeType="1"/>
            <a:stCxn id="27673" idx="2"/>
            <a:endCxn id="27651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3" name="Straight Connector 88"/>
          <p:cNvCxnSpPr>
            <a:cxnSpLocks noChangeShapeType="1"/>
            <a:stCxn id="27666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6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2000" y="1371600"/>
            <a:ext cx="7894638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0" dirty="0">
                <a:latin typeface="+mn-lt"/>
              </a:rPr>
              <a:t>Idea: source </a:t>
            </a:r>
            <a:r>
              <a:rPr lang="en-US" sz="2600" b="0" dirty="0">
                <a:solidFill>
                  <a:srgbClr val="FF0000"/>
                </a:solidFill>
                <a:latin typeface="+mn-lt"/>
              </a:rPr>
              <a:t>reserves</a:t>
            </a:r>
            <a:r>
              <a:rPr lang="en-US" sz="2600" b="0" dirty="0">
                <a:latin typeface="+mn-lt"/>
              </a:rPr>
              <a:t> network capacity along a path</a:t>
            </a:r>
          </a:p>
        </p:txBody>
      </p:sp>
      <p:cxnSp>
        <p:nvCxnSpPr>
          <p:cNvPr id="27675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5410200" y="2209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609850" y="2514600"/>
            <a:ext cx="971550" cy="533400"/>
            <a:chOff x="7629491" y="3810000"/>
            <a:chExt cx="1132227" cy="533400"/>
          </a:xfrm>
        </p:grpSpPr>
        <p:sp>
          <p:nvSpPr>
            <p:cNvPr id="27686" name="Oval Callout 7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295650" y="3048000"/>
            <a:ext cx="971550" cy="533400"/>
            <a:chOff x="7629491" y="3810000"/>
            <a:chExt cx="1132227" cy="533400"/>
          </a:xfrm>
        </p:grpSpPr>
        <p:sp>
          <p:nvSpPr>
            <p:cNvPr id="27684" name="Oval Callout 45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438650" y="2133600"/>
            <a:ext cx="971550" cy="533400"/>
            <a:chOff x="7629491" y="3810000"/>
            <a:chExt cx="1132227" cy="533400"/>
          </a:xfrm>
        </p:grpSpPr>
        <p:sp>
          <p:nvSpPr>
            <p:cNvPr id="27682" name="Oval Callout 48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2147888" y="2963863"/>
            <a:ext cx="2957512" cy="1150937"/>
          </a:xfrm>
          <a:custGeom>
            <a:avLst/>
            <a:gdLst>
              <a:gd name="T0" fmla="*/ 0 w 2957286"/>
              <a:gd name="T1" fmla="*/ 72640 h 1150522"/>
              <a:gd name="T2" fmla="*/ 526143 w 2957286"/>
              <a:gd name="T3" fmla="*/ 598783 h 1150522"/>
              <a:gd name="T4" fmla="*/ 1524000 w 2957286"/>
              <a:gd name="T5" fmla="*/ 1143068 h 1150522"/>
              <a:gd name="T6" fmla="*/ 2667000 w 2957286"/>
              <a:gd name="T7" fmla="*/ 181497 h 1150522"/>
              <a:gd name="T8" fmla="*/ 2957286 w 2957286"/>
              <a:gd name="T9" fmla="*/ 68 h 1150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57286" h="1150522">
                <a:moveTo>
                  <a:pt x="0" y="72640"/>
                </a:moveTo>
                <a:cubicBezTo>
                  <a:pt x="136071" y="246509"/>
                  <a:pt x="272143" y="420378"/>
                  <a:pt x="526143" y="598783"/>
                </a:cubicBezTo>
                <a:cubicBezTo>
                  <a:pt x="780143" y="777188"/>
                  <a:pt x="1167191" y="1212616"/>
                  <a:pt x="1524000" y="1143068"/>
                </a:cubicBezTo>
                <a:cubicBezTo>
                  <a:pt x="1880809" y="1073520"/>
                  <a:pt x="2428119" y="371997"/>
                  <a:pt x="2667000" y="181497"/>
                </a:cubicBezTo>
                <a:cubicBezTo>
                  <a:pt x="2905881" y="-9003"/>
                  <a:pt x="2957286" y="68"/>
                  <a:pt x="2957286" y="6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4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4" grpId="0"/>
      <p:bldP spid="38" grpId="0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Time Multiplexing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06" y="1312034"/>
            <a:ext cx="7442474" cy="496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4004"/>
            <a:ext cx="2463800" cy="32893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Slides are a fusion of material from</a:t>
            </a:r>
          </a:p>
          <a:p>
            <a:pPr marL="457200" lvl="1" indent="0">
              <a:buNone/>
            </a:pPr>
            <a:r>
              <a:rPr lang="en-US" dirty="0" smtClean="0"/>
              <a:t>Ian Leslie, Richard Black, Jim Kurose, Keith Ross, Larry Peterson, Bruce Davie, Jen Rexford, Ion </a:t>
            </a:r>
            <a:r>
              <a:rPr lang="en-US" dirty="0" err="1" smtClean="0"/>
              <a:t>Stoica</a:t>
            </a:r>
            <a:r>
              <a:rPr lang="en-US" dirty="0" smtClean="0"/>
              <a:t>, Vern </a:t>
            </a:r>
            <a:r>
              <a:rPr lang="en-US" dirty="0" err="1" smtClean="0"/>
              <a:t>Paxson</a:t>
            </a:r>
            <a:r>
              <a:rPr lang="en-US" dirty="0" smtClean="0"/>
              <a:t>, Scott </a:t>
            </a:r>
            <a:r>
              <a:rPr lang="en-US" dirty="0" err="1" smtClean="0"/>
              <a:t>Shenker</a:t>
            </a:r>
            <a:r>
              <a:rPr lang="en-US" dirty="0" smtClean="0"/>
              <a:t>, Frank Kelly, Stefan Savage, Jon </a:t>
            </a:r>
            <a:r>
              <a:rPr lang="en-US" dirty="0" err="1" smtClean="0"/>
              <a:t>Crowcroft</a:t>
            </a:r>
            <a:r>
              <a:rPr lang="en-US" dirty="0" smtClean="0"/>
              <a:t> , Mark Handley,  Sylvia </a:t>
            </a:r>
            <a:r>
              <a:rPr lang="en-US" dirty="0" err="1" smtClean="0"/>
              <a:t>Ratnasamy</a:t>
            </a:r>
            <a:r>
              <a:rPr lang="en-US" dirty="0" smtClean="0"/>
              <a:t>, and Adam </a:t>
            </a:r>
            <a:r>
              <a:rPr lang="en-US" dirty="0" err="1" smtClean="0"/>
              <a:t>Greenhalgh</a:t>
            </a:r>
            <a:r>
              <a:rPr lang="en-US" dirty="0" smtClean="0"/>
              <a:t> (and to those others I’ve forgotten, sorry.)</a:t>
            </a:r>
          </a:p>
          <a:p>
            <a:r>
              <a:rPr lang="en-US" dirty="0"/>
              <a:t>Supervision material is </a:t>
            </a:r>
            <a:r>
              <a:rPr lang="en-US" dirty="0" smtClean="0"/>
              <a:t>drawn </a:t>
            </a:r>
            <a:r>
              <a:rPr lang="en-US" dirty="0"/>
              <a:t>from</a:t>
            </a:r>
          </a:p>
          <a:p>
            <a:pPr marL="457200" lvl="1" indent="0">
              <a:buNone/>
            </a:pPr>
            <a:r>
              <a:rPr lang="en-US" dirty="0"/>
              <a:t>Stephen </a:t>
            </a:r>
            <a:r>
              <a:rPr lang="en-US" dirty="0" err="1" smtClean="0"/>
              <a:t>Kell</a:t>
            </a:r>
            <a:r>
              <a:rPr lang="en-US" dirty="0" smtClean="0"/>
              <a:t>, Andy Rice</a:t>
            </a:r>
          </a:p>
          <a:p>
            <a:r>
              <a:rPr lang="en-US" dirty="0" smtClean="0"/>
              <a:t>Practical material will become available through this year</a:t>
            </a:r>
          </a:p>
          <a:p>
            <a:pPr marL="457200" lvl="1" indent="0">
              <a:buNone/>
            </a:pPr>
            <a:r>
              <a:rPr lang="en-US" dirty="0" smtClean="0"/>
              <a:t>But would be impossible without Nick </a:t>
            </a:r>
            <a:r>
              <a:rPr lang="en-US" dirty="0" err="1" smtClean="0"/>
              <a:t>McKeown</a:t>
            </a:r>
            <a:r>
              <a:rPr lang="en-US" dirty="0" smtClean="0"/>
              <a:t>, David Underhill, Matthew Ireland, Andrew Ryrie and </a:t>
            </a:r>
            <a:r>
              <a:rPr lang="en-US" dirty="0" err="1"/>
              <a:t>Antanas</a:t>
            </a:r>
            <a:r>
              <a:rPr lang="en-US" dirty="0"/>
              <a:t> </a:t>
            </a:r>
            <a:r>
              <a:rPr lang="en-US" dirty="0" err="1"/>
              <a:t>Uršulis</a:t>
            </a:r>
            <a:endParaRPr lang="en-US" dirty="0" smtClean="0"/>
          </a:p>
          <a:p>
            <a:r>
              <a:rPr lang="en-US" dirty="0" smtClean="0"/>
              <a:t>Finally thanks to the Part 1b students past and Andrew Rice for all the tremendous feedback.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783" y="227013"/>
            <a:ext cx="8462962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Circuit Switching: FDM and TDM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26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/>
                </a:rPr>
                <a:t>Frequency Division Multiplexing</a:t>
              </a:r>
              <a:endParaRPr lang="fr-FR" dirty="0">
                <a:latin typeface="Calibri"/>
              </a:endParaRPr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frequency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time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22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/>
                </a:rPr>
                <a:t>Time Division Multiplexing</a:t>
              </a:r>
              <a:endParaRPr lang="fr-FR" dirty="0">
                <a:latin typeface="Calibri"/>
              </a:endParaRPr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frequency</a:t>
              </a:r>
              <a:endParaRPr lang="fr-FR" dirty="0">
                <a:latin typeface="Calibri"/>
              </a:endParaRPr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time</a:t>
              </a:r>
              <a:endParaRPr lang="fr-FR" dirty="0">
                <a:latin typeface="Calibri"/>
              </a:endParaRPr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7263"/>
            <a:chOff x="3477" y="216"/>
            <a:chExt cx="1707" cy="603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91"/>
              <a:chOff x="3477" y="288"/>
              <a:chExt cx="1707" cy="291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6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4 users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8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Example:</a:t>
              </a:r>
              <a:endParaRPr lang="fr-FR" dirty="0"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70990" y="2409215"/>
            <a:ext cx="177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Radio2 88.9 MHz</a:t>
            </a:r>
          </a:p>
          <a:p>
            <a:r>
              <a:rPr lang="en-US" sz="1600" dirty="0" smtClean="0">
                <a:latin typeface="Calibri"/>
              </a:rPr>
              <a:t>Radio3 91.1 MHz</a:t>
            </a:r>
          </a:p>
          <a:p>
            <a:r>
              <a:rPr lang="en-US" sz="1600" dirty="0" smtClean="0">
                <a:latin typeface="Calibri"/>
              </a:rPr>
              <a:t>Radio4 93.3 MHz</a:t>
            </a:r>
          </a:p>
          <a:p>
            <a:r>
              <a:rPr lang="en-US" sz="1600" dirty="0" err="1" smtClean="0">
                <a:latin typeface="Calibri"/>
              </a:rPr>
              <a:t>RadioX</a:t>
            </a:r>
            <a:r>
              <a:rPr lang="en-US" sz="1600" dirty="0" smtClean="0">
                <a:latin typeface="Calibri"/>
              </a:rPr>
              <a:t> 95.5 MHz</a:t>
            </a:r>
            <a:endParaRPr lang="en-US" sz="1600" dirty="0"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4243" y="4498975"/>
            <a:ext cx="55317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Radio Schedule</a:t>
            </a:r>
          </a:p>
          <a:p>
            <a:r>
              <a:rPr lang="en-US" sz="1600" dirty="0" smtClean="0">
                <a:latin typeface="Calibri"/>
              </a:rPr>
              <a:t>…,News, Sports, Weather, Local, News, Sports,… </a:t>
            </a:r>
            <a:endParaRPr lang="en-US" sz="1600" dirty="0">
              <a:latin typeface="Calibri"/>
            </a:endParaRPr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  <p:bldP spid="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Time-Division Multiplexing/Demultiplexing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038600"/>
            <a:ext cx="8686800" cy="2432050"/>
          </a:xfrm>
        </p:spPr>
        <p:txBody>
          <a:bodyPr/>
          <a:lstStyle/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Time divided into frames; frames into slots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Relative slot position inside a frame determines to which conversation data belongs</a:t>
            </a:r>
          </a:p>
          <a:p>
            <a:pPr marL="687388" lvl="1" indent="-230188" defTabSz="915988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e.g., slot 0 belongs to </a:t>
            </a:r>
            <a:r>
              <a:rPr lang="en-US" sz="200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orange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conversation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Slots are reserved (released) during circuit setup (teardown)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If a conversation does not use its circuit 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capacity is lost!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2435225" y="3146425"/>
            <a:ext cx="3652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 flipV="1">
            <a:off x="2890838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 flipV="1">
            <a:off x="31194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 flipV="1">
            <a:off x="4260850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7" name="Line 8"/>
          <p:cNvSpPr>
            <a:spLocks noChangeShapeType="1"/>
          </p:cNvSpPr>
          <p:nvPr/>
        </p:nvSpPr>
        <p:spPr bwMode="auto">
          <a:xfrm flipV="1">
            <a:off x="35766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 flipV="1">
            <a:off x="38052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9" name="Line 10"/>
          <p:cNvSpPr>
            <a:spLocks noChangeShapeType="1"/>
          </p:cNvSpPr>
          <p:nvPr/>
        </p:nvSpPr>
        <p:spPr bwMode="auto">
          <a:xfrm flipV="1">
            <a:off x="40322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 flipV="1">
            <a:off x="44894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1" name="Line 12"/>
          <p:cNvSpPr>
            <a:spLocks noChangeShapeType="1"/>
          </p:cNvSpPr>
          <p:nvPr/>
        </p:nvSpPr>
        <p:spPr bwMode="auto">
          <a:xfrm flipV="1">
            <a:off x="5630863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 flipV="1">
            <a:off x="49466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3" name="Line 14"/>
          <p:cNvSpPr>
            <a:spLocks noChangeShapeType="1"/>
          </p:cNvSpPr>
          <p:nvPr/>
        </p:nvSpPr>
        <p:spPr bwMode="auto">
          <a:xfrm flipV="1">
            <a:off x="51736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 flipV="1">
            <a:off x="54022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5" name="Rectangle 16"/>
          <p:cNvSpPr>
            <a:spLocks noChangeArrowheads="1"/>
          </p:cNvSpPr>
          <p:nvPr/>
        </p:nvSpPr>
        <p:spPr bwMode="auto">
          <a:xfrm>
            <a:off x="2890838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6" name="Rectangle 17"/>
          <p:cNvSpPr>
            <a:spLocks noChangeArrowheads="1"/>
          </p:cNvSpPr>
          <p:nvPr/>
        </p:nvSpPr>
        <p:spPr bwMode="auto">
          <a:xfrm>
            <a:off x="4260850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7" name="Rectangle 18"/>
          <p:cNvSpPr>
            <a:spLocks noChangeArrowheads="1"/>
          </p:cNvSpPr>
          <p:nvPr/>
        </p:nvSpPr>
        <p:spPr bwMode="auto">
          <a:xfrm>
            <a:off x="3576638" y="2919413"/>
            <a:ext cx="228600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8" name="Rectangle 19"/>
          <p:cNvSpPr>
            <a:spLocks noChangeArrowheads="1"/>
          </p:cNvSpPr>
          <p:nvPr/>
        </p:nvSpPr>
        <p:spPr bwMode="auto">
          <a:xfrm>
            <a:off x="4946650" y="2919413"/>
            <a:ext cx="227013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9" name="Rectangle 20"/>
          <p:cNvSpPr>
            <a:spLocks noChangeArrowheads="1"/>
          </p:cNvSpPr>
          <p:nvPr/>
        </p:nvSpPr>
        <p:spPr bwMode="auto">
          <a:xfrm>
            <a:off x="3805238" y="2919413"/>
            <a:ext cx="227012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0" name="Rectangle 21"/>
          <p:cNvSpPr>
            <a:spLocks noChangeArrowheads="1"/>
          </p:cNvSpPr>
          <p:nvPr/>
        </p:nvSpPr>
        <p:spPr bwMode="auto">
          <a:xfrm>
            <a:off x="5173663" y="2919413"/>
            <a:ext cx="228600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1" name="Rectangle 22"/>
          <p:cNvSpPr>
            <a:spLocks noChangeArrowheads="1"/>
          </p:cNvSpPr>
          <p:nvPr/>
        </p:nvSpPr>
        <p:spPr bwMode="auto">
          <a:xfrm>
            <a:off x="5935663" y="1901825"/>
            <a:ext cx="455612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grpSp>
        <p:nvGrpSpPr>
          <p:cNvPr id="71702" name="Group 23"/>
          <p:cNvGrpSpPr>
            <a:grpSpLocks/>
          </p:cNvGrpSpPr>
          <p:nvPr/>
        </p:nvGrpSpPr>
        <p:grpSpPr bwMode="auto">
          <a:xfrm>
            <a:off x="2511425" y="1978025"/>
            <a:ext cx="3424238" cy="227013"/>
            <a:chOff x="1056" y="1872"/>
            <a:chExt cx="1104" cy="192"/>
          </a:xfrm>
        </p:grpSpPr>
        <p:sp>
          <p:nvSpPr>
            <p:cNvPr id="963608" name="Oval 24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1728" name="Rectangle 25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1729" name="Oval 26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1703" name="Rectangle 27"/>
          <p:cNvSpPr>
            <a:spLocks noChangeArrowheads="1"/>
          </p:cNvSpPr>
          <p:nvPr/>
        </p:nvSpPr>
        <p:spPr bwMode="auto">
          <a:xfrm>
            <a:off x="2359025" y="1901825"/>
            <a:ext cx="457200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sp>
        <p:nvSpPr>
          <p:cNvPr id="71704" name="Freeform 28"/>
          <p:cNvSpPr>
            <a:spLocks/>
          </p:cNvSpPr>
          <p:nvPr/>
        </p:nvSpPr>
        <p:spPr bwMode="auto">
          <a:xfrm>
            <a:off x="1674813" y="1492250"/>
            <a:ext cx="5173662" cy="533400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5" name="Line 29"/>
          <p:cNvSpPr>
            <a:spLocks noChangeShapeType="1"/>
          </p:cNvSpPr>
          <p:nvPr/>
        </p:nvSpPr>
        <p:spPr bwMode="auto">
          <a:xfrm>
            <a:off x="1598613" y="2082800"/>
            <a:ext cx="5326062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6" name="Freeform 30"/>
          <p:cNvSpPr>
            <a:spLocks/>
          </p:cNvSpPr>
          <p:nvPr/>
        </p:nvSpPr>
        <p:spPr bwMode="auto">
          <a:xfrm flipV="1">
            <a:off x="1674813" y="2130425"/>
            <a:ext cx="5173662" cy="531813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7" name="AutoShape 31"/>
          <p:cNvSpPr>
            <a:spLocks/>
          </p:cNvSpPr>
          <p:nvPr/>
        </p:nvSpPr>
        <p:spPr bwMode="auto">
          <a:xfrm rot="5400000">
            <a:off x="3537744" y="2015332"/>
            <a:ext cx="76200" cy="1370012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8" name="AutoShape 32"/>
          <p:cNvSpPr>
            <a:spLocks/>
          </p:cNvSpPr>
          <p:nvPr/>
        </p:nvSpPr>
        <p:spPr bwMode="auto">
          <a:xfrm rot="5400000">
            <a:off x="4907757" y="2015331"/>
            <a:ext cx="76200" cy="1370013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9" name="Text Box 33"/>
          <p:cNvSpPr txBox="1">
            <a:spLocks noChangeArrowheads="1"/>
          </p:cNvSpPr>
          <p:nvPr/>
        </p:nvSpPr>
        <p:spPr bwMode="auto">
          <a:xfrm>
            <a:off x="3805238" y="2205038"/>
            <a:ext cx="86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b="0">
                <a:latin typeface="Arial" charset="0"/>
              </a:rPr>
              <a:t>Frames</a:t>
            </a:r>
          </a:p>
        </p:txBody>
      </p:sp>
      <p:sp>
        <p:nvSpPr>
          <p:cNvPr id="71710" name="Line 34"/>
          <p:cNvSpPr>
            <a:spLocks noChangeShapeType="1"/>
          </p:cNvSpPr>
          <p:nvPr/>
        </p:nvSpPr>
        <p:spPr bwMode="auto">
          <a:xfrm flipH="1">
            <a:off x="3576638" y="2509838"/>
            <a:ext cx="45561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1" name="Line 35"/>
          <p:cNvSpPr>
            <a:spLocks noChangeShapeType="1"/>
          </p:cNvSpPr>
          <p:nvPr/>
        </p:nvSpPr>
        <p:spPr bwMode="auto">
          <a:xfrm>
            <a:off x="4337050" y="2509838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2" name="Text Box 36"/>
          <p:cNvSpPr txBox="1">
            <a:spLocks noChangeArrowheads="1"/>
          </p:cNvSpPr>
          <p:nvPr/>
        </p:nvSpPr>
        <p:spPr bwMode="auto">
          <a:xfrm>
            <a:off x="2890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13" name="Text Box 37"/>
          <p:cNvSpPr txBox="1">
            <a:spLocks noChangeArrowheads="1"/>
          </p:cNvSpPr>
          <p:nvPr/>
        </p:nvSpPr>
        <p:spPr bwMode="auto">
          <a:xfrm>
            <a:off x="3144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14" name="Text Box 38"/>
          <p:cNvSpPr txBox="1">
            <a:spLocks noChangeArrowheads="1"/>
          </p:cNvSpPr>
          <p:nvPr/>
        </p:nvSpPr>
        <p:spPr bwMode="auto">
          <a:xfrm>
            <a:off x="3348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15" name="Text Box 39"/>
          <p:cNvSpPr txBox="1">
            <a:spLocks noChangeArrowheads="1"/>
          </p:cNvSpPr>
          <p:nvPr/>
        </p:nvSpPr>
        <p:spPr bwMode="auto">
          <a:xfrm>
            <a:off x="3525838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16" name="Text Box 40"/>
          <p:cNvSpPr txBox="1">
            <a:spLocks noChangeArrowheads="1"/>
          </p:cNvSpPr>
          <p:nvPr/>
        </p:nvSpPr>
        <p:spPr bwMode="auto">
          <a:xfrm>
            <a:off x="37544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17" name="Text Box 41"/>
          <p:cNvSpPr txBox="1">
            <a:spLocks noChangeArrowheads="1"/>
          </p:cNvSpPr>
          <p:nvPr/>
        </p:nvSpPr>
        <p:spPr bwMode="auto">
          <a:xfrm>
            <a:off x="3983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18" name="Line 42"/>
          <p:cNvSpPr>
            <a:spLocks noChangeShapeType="1"/>
          </p:cNvSpPr>
          <p:nvPr/>
        </p:nvSpPr>
        <p:spPr bwMode="auto">
          <a:xfrm flipV="1">
            <a:off x="33480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19" name="Line 43"/>
          <p:cNvSpPr>
            <a:spLocks noChangeShapeType="1"/>
          </p:cNvSpPr>
          <p:nvPr/>
        </p:nvSpPr>
        <p:spPr bwMode="auto">
          <a:xfrm flipV="1">
            <a:off x="47180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20" name="Text Box 44"/>
          <p:cNvSpPr txBox="1">
            <a:spLocks noChangeArrowheads="1"/>
          </p:cNvSpPr>
          <p:nvPr/>
        </p:nvSpPr>
        <p:spPr bwMode="auto">
          <a:xfrm>
            <a:off x="4260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21" name="Text Box 45"/>
          <p:cNvSpPr txBox="1">
            <a:spLocks noChangeArrowheads="1"/>
          </p:cNvSpPr>
          <p:nvPr/>
        </p:nvSpPr>
        <p:spPr bwMode="auto">
          <a:xfrm>
            <a:off x="4514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22" name="Text Box 46"/>
          <p:cNvSpPr txBox="1">
            <a:spLocks noChangeArrowheads="1"/>
          </p:cNvSpPr>
          <p:nvPr/>
        </p:nvSpPr>
        <p:spPr bwMode="auto">
          <a:xfrm>
            <a:off x="47180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23" name="Text Box 47"/>
          <p:cNvSpPr txBox="1">
            <a:spLocks noChangeArrowheads="1"/>
          </p:cNvSpPr>
          <p:nvPr/>
        </p:nvSpPr>
        <p:spPr bwMode="auto">
          <a:xfrm>
            <a:off x="4895850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24" name="Text Box 48"/>
          <p:cNvSpPr txBox="1">
            <a:spLocks noChangeArrowheads="1"/>
          </p:cNvSpPr>
          <p:nvPr/>
        </p:nvSpPr>
        <p:spPr bwMode="auto">
          <a:xfrm>
            <a:off x="51244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25" name="Text Box 49"/>
          <p:cNvSpPr txBox="1">
            <a:spLocks noChangeArrowheads="1"/>
          </p:cNvSpPr>
          <p:nvPr/>
        </p:nvSpPr>
        <p:spPr bwMode="auto">
          <a:xfrm>
            <a:off x="5351463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26" name="Text Box 50"/>
          <p:cNvSpPr txBox="1">
            <a:spLocks noChangeArrowheads="1"/>
          </p:cNvSpPr>
          <p:nvPr/>
        </p:nvSpPr>
        <p:spPr bwMode="auto">
          <a:xfrm>
            <a:off x="2205038" y="3130550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Slots = 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1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4821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3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4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5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6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7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8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29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30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4831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3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4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4835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6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39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484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731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5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26" grpId="0" animBg="1"/>
      <p:bldP spid="34828" grpId="0" animBg="1"/>
      <p:bldP spid="34829" grpId="0" animBg="1"/>
      <p:bldP spid="34830" grpId="0" animBg="1"/>
      <p:bldP spid="34831" grpId="0" animBg="1"/>
      <p:bldP spid="34835" grpId="0" animBg="1"/>
      <p:bldP spid="2" grpId="0"/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4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23472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 dirty="0"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584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6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3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5856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86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58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 rot="5400000">
            <a:off x="4036219" y="2135981"/>
            <a:ext cx="1066800" cy="5176838"/>
          </a:xfrm>
          <a:prstGeom prst="parallelogram">
            <a:avLst>
              <a:gd name="adj" fmla="val 45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5400000">
            <a:off x="4188619" y="2669381"/>
            <a:ext cx="762000" cy="5176838"/>
          </a:xfrm>
          <a:prstGeom prst="parallelogram">
            <a:avLst>
              <a:gd name="adj" fmla="val 62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5868" name="Line 15"/>
          <p:cNvSpPr>
            <a:spLocks noChangeShapeType="1"/>
          </p:cNvSpPr>
          <p:nvPr/>
        </p:nvSpPr>
        <p:spPr bwMode="auto">
          <a:xfrm>
            <a:off x="2005013" y="2787650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3" name="AutoShape 54"/>
          <p:cNvSpPr>
            <a:spLocks/>
          </p:cNvSpPr>
          <p:nvPr/>
        </p:nvSpPr>
        <p:spPr bwMode="auto">
          <a:xfrm>
            <a:off x="1881275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5"/>
          <p:cNvSpPr>
            <a:spLocks/>
          </p:cNvSpPr>
          <p:nvPr/>
        </p:nvSpPr>
        <p:spPr bwMode="auto">
          <a:xfrm>
            <a:off x="1897150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5" name="AutoShape 56"/>
          <p:cNvSpPr>
            <a:spLocks/>
          </p:cNvSpPr>
          <p:nvPr/>
        </p:nvSpPr>
        <p:spPr bwMode="auto">
          <a:xfrm>
            <a:off x="1898738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2876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876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9675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7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37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b="1" dirty="0" err="1">
                <a:latin typeface="Arial" charset="0"/>
                <a:ea typeface="ＭＳ Ｐゴシック" charset="0"/>
              </a:rPr>
              <a:t>bursty</a:t>
            </a:r>
            <a:r>
              <a:rPr lang="en-US" b="1" dirty="0">
                <a:latin typeface="Arial" charset="0"/>
                <a:ea typeface="ＭＳ Ｐゴシック" charset="0"/>
              </a:rPr>
              <a:t>”</a:t>
            </a:r>
            <a:endParaRPr lang="en-US" altLang="ja-JP" b="1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6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1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2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3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4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5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9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1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82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6883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4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87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68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13"/>
          <p:cNvSpPr>
            <a:spLocks noChangeArrowheads="1"/>
          </p:cNvSpPr>
          <p:nvPr/>
        </p:nvSpPr>
        <p:spPr bwMode="auto">
          <a:xfrm rot="5400000">
            <a:off x="4327525" y="1789113"/>
            <a:ext cx="541337" cy="5176838"/>
          </a:xfrm>
          <a:prstGeom prst="parallelogram">
            <a:avLst>
              <a:gd name="adj" fmla="val 71921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5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7893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4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6" name="AutoShape 17"/>
          <p:cNvSpPr>
            <a:spLocks noChangeArrowheads="1"/>
          </p:cNvSpPr>
          <p:nvPr/>
        </p:nvSpPr>
        <p:spPr bwMode="auto">
          <a:xfrm rot="16200000" flipH="1">
            <a:off x="4409282" y="24090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2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3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7906" name="AutoShape 85"/>
          <p:cNvSpPr>
            <a:spLocks noChangeArrowheads="1"/>
          </p:cNvSpPr>
          <p:nvPr/>
        </p:nvSpPr>
        <p:spPr bwMode="auto">
          <a:xfrm rot="5400000">
            <a:off x="4341019" y="19835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 sz="1400" b="0"/>
          </a:p>
        </p:txBody>
      </p:sp>
      <p:sp>
        <p:nvSpPr>
          <p:cNvPr id="3790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79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28800" y="4114800"/>
            <a:ext cx="92075" cy="146685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4342336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396760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442964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4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2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5638800"/>
            <a:ext cx="7315200" cy="685800"/>
          </a:xfr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600" dirty="0" smtClean="0"/>
              <a:t>Circuit switching doesn’t “route around trouble” </a:t>
            </a:r>
            <a:endParaRPr lang="en-US" sz="26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17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Connector 43"/>
          <p:cNvCxnSpPr>
            <a:cxnSpLocks noChangeShapeType="1"/>
            <a:stCxn id="38916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Connector 53"/>
          <p:cNvCxnSpPr>
            <a:cxnSpLocks noChangeShapeType="1"/>
            <a:stCxn id="38914" idx="3"/>
            <a:endCxn id="38916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Straight Connector 56"/>
          <p:cNvCxnSpPr>
            <a:cxnSpLocks noChangeShapeType="1"/>
            <a:stCxn id="38915" idx="3"/>
            <a:endCxn id="38916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Straight Connector 62"/>
          <p:cNvCxnSpPr>
            <a:cxnSpLocks noChangeShapeType="1"/>
            <a:stCxn id="38936" idx="2"/>
            <a:endCxn id="38914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6" name="Straight Connector 88"/>
          <p:cNvCxnSpPr>
            <a:cxnSpLocks noChangeShapeType="1"/>
            <a:stCxn id="38929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7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8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9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37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7086600" y="3352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565400" y="2819400"/>
            <a:ext cx="4064000" cy="990600"/>
          </a:xfrm>
          <a:custGeom>
            <a:avLst/>
            <a:gdLst>
              <a:gd name="T0" fmla="*/ 0 w 4064000"/>
              <a:gd name="T1" fmla="*/ 0 h 871184"/>
              <a:gd name="T2" fmla="*/ 1052286 w 4064000"/>
              <a:gd name="T3" fmla="*/ 990228 h 871184"/>
              <a:gd name="T4" fmla="*/ 2068286 w 4064000"/>
              <a:gd name="T5" fmla="*/ 123778 h 871184"/>
              <a:gd name="T6" fmla="*/ 3646715 w 4064000"/>
              <a:gd name="T7" fmla="*/ 722041 h 871184"/>
              <a:gd name="T8" fmla="*/ 4064000 w 4064000"/>
              <a:gd name="T9" fmla="*/ 742671 h 871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000" h="871184">
                <a:moveTo>
                  <a:pt x="0" y="0"/>
                </a:moveTo>
                <a:cubicBezTo>
                  <a:pt x="353786" y="426357"/>
                  <a:pt x="707572" y="852714"/>
                  <a:pt x="1052286" y="870857"/>
                </a:cubicBezTo>
                <a:cubicBezTo>
                  <a:pt x="1397000" y="889000"/>
                  <a:pt x="1635881" y="148166"/>
                  <a:pt x="2068286" y="108857"/>
                </a:cubicBezTo>
                <a:cubicBezTo>
                  <a:pt x="2500691" y="69548"/>
                  <a:pt x="3314096" y="544286"/>
                  <a:pt x="3646715" y="635000"/>
                </a:cubicBezTo>
                <a:cubicBezTo>
                  <a:pt x="3979334" y="725714"/>
                  <a:pt x="4064000" y="653143"/>
                  <a:pt x="4064000" y="653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4419600" y="2971800"/>
            <a:ext cx="381000" cy="381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339975" y="3171825"/>
            <a:ext cx="4281488" cy="1857375"/>
          </a:xfrm>
          <a:custGeom>
            <a:avLst/>
            <a:gdLst>
              <a:gd name="T0" fmla="*/ 0 w 4281714"/>
              <a:gd name="T1" fmla="*/ 0 h 1705428"/>
              <a:gd name="T2" fmla="*/ 1959428 w 4281714"/>
              <a:gd name="T3" fmla="*/ 1857828 h 1705428"/>
              <a:gd name="T4" fmla="*/ 1959428 w 4281714"/>
              <a:gd name="T5" fmla="*/ 1857828 h 1705428"/>
              <a:gd name="T6" fmla="*/ 3628571 w 4281714"/>
              <a:gd name="T7" fmla="*/ 830094 h 1705428"/>
              <a:gd name="T8" fmla="*/ 4281714 w 4281714"/>
              <a:gd name="T9" fmla="*/ 849858 h 1705428"/>
              <a:gd name="T10" fmla="*/ 4281714 w 4281714"/>
              <a:gd name="T11" fmla="*/ 849858 h 1705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81714" h="1705428">
                <a:moveTo>
                  <a:pt x="0" y="0"/>
                </a:moveTo>
                <a:lnTo>
                  <a:pt x="1959428" y="1705428"/>
                </a:lnTo>
                <a:cubicBezTo>
                  <a:pt x="2237619" y="1548190"/>
                  <a:pt x="3241523" y="916214"/>
                  <a:pt x="3628571" y="762000"/>
                </a:cubicBezTo>
                <a:cubicBezTo>
                  <a:pt x="4015619" y="607786"/>
                  <a:pt x="4281714" y="780143"/>
                  <a:pt x="4281714" y="780143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9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38" grpId="0"/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a network?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3393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system of “links” that interconnect “nodes” in order to move “information” between nodes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Yes, this is very vague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038600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3528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4038600" y="47244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0386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257800" y="4267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5257800" y="3505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2667000" y="32766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26670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2667000" y="44958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5853" name="Straight Connector 14"/>
          <p:cNvCxnSpPr>
            <a:cxnSpLocks noChangeShapeType="1"/>
            <a:stCxn id="11" idx="5"/>
            <a:endCxn id="5" idx="1"/>
          </p:cNvCxnSpPr>
          <p:nvPr/>
        </p:nvCxnSpPr>
        <p:spPr bwMode="auto">
          <a:xfrm>
            <a:off x="2927350" y="35369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Straight Connector 15"/>
          <p:cNvCxnSpPr>
            <a:cxnSpLocks noChangeShapeType="1"/>
            <a:stCxn id="12" idx="6"/>
            <a:endCxn id="5" idx="2"/>
          </p:cNvCxnSpPr>
          <p:nvPr/>
        </p:nvCxnSpPr>
        <p:spPr bwMode="auto">
          <a:xfrm>
            <a:off x="2971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Straight Connector 18"/>
          <p:cNvCxnSpPr>
            <a:cxnSpLocks noChangeShapeType="1"/>
            <a:stCxn id="13" idx="7"/>
            <a:endCxn id="5" idx="3"/>
          </p:cNvCxnSpPr>
          <p:nvPr/>
        </p:nvCxnSpPr>
        <p:spPr bwMode="auto">
          <a:xfrm flipV="1">
            <a:off x="2927350" y="41465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Straight Connector 21"/>
          <p:cNvCxnSpPr>
            <a:cxnSpLocks noChangeShapeType="1"/>
            <a:stCxn id="6" idx="0"/>
            <a:endCxn id="7" idx="4"/>
          </p:cNvCxnSpPr>
          <p:nvPr/>
        </p:nvCxnSpPr>
        <p:spPr bwMode="auto">
          <a:xfrm flipV="1">
            <a:off x="41910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Straight Connector 24"/>
          <p:cNvCxnSpPr>
            <a:cxnSpLocks noChangeShapeType="1"/>
            <a:stCxn id="7" idx="0"/>
            <a:endCxn id="4" idx="4"/>
          </p:cNvCxnSpPr>
          <p:nvPr/>
        </p:nvCxnSpPr>
        <p:spPr bwMode="auto">
          <a:xfrm flipV="1">
            <a:off x="41910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Straight Connector 28"/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36576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Straight Connector 32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43434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Straight Connector 35"/>
          <p:cNvCxnSpPr>
            <a:cxnSpLocks noChangeShapeType="1"/>
            <a:stCxn id="8" idx="7"/>
            <a:endCxn id="10" idx="3"/>
          </p:cNvCxnSpPr>
          <p:nvPr/>
        </p:nvCxnSpPr>
        <p:spPr bwMode="auto">
          <a:xfrm flipV="1">
            <a:off x="4908550" y="3765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Straight Connector 38"/>
          <p:cNvCxnSpPr>
            <a:cxnSpLocks noChangeShapeType="1"/>
            <a:stCxn id="8" idx="5"/>
            <a:endCxn id="9" idx="1"/>
          </p:cNvCxnSpPr>
          <p:nvPr/>
        </p:nvCxnSpPr>
        <p:spPr bwMode="auto">
          <a:xfrm>
            <a:off x="4908550" y="4146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Straight Connector 47"/>
          <p:cNvCxnSpPr>
            <a:cxnSpLocks noChangeShapeType="1"/>
            <a:stCxn id="5" idx="7"/>
            <a:endCxn id="4" idx="3"/>
          </p:cNvCxnSpPr>
          <p:nvPr/>
        </p:nvCxnSpPr>
        <p:spPr bwMode="auto">
          <a:xfrm flipV="1">
            <a:off x="3613150" y="3384550"/>
            <a:ext cx="4699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Straight Connector 50"/>
          <p:cNvCxnSpPr>
            <a:cxnSpLocks noChangeShapeType="1"/>
            <a:stCxn id="5" idx="5"/>
            <a:endCxn id="6" idx="1"/>
          </p:cNvCxnSpPr>
          <p:nvPr/>
        </p:nvCxnSpPr>
        <p:spPr bwMode="auto">
          <a:xfrm>
            <a:off x="3613150" y="4146550"/>
            <a:ext cx="4699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Straight Connector 52"/>
          <p:cNvCxnSpPr>
            <a:cxnSpLocks noChangeShapeType="1"/>
            <a:stCxn id="4" idx="5"/>
            <a:endCxn id="8" idx="1"/>
          </p:cNvCxnSpPr>
          <p:nvPr/>
        </p:nvCxnSpPr>
        <p:spPr bwMode="auto">
          <a:xfrm>
            <a:off x="4298950" y="3384550"/>
            <a:ext cx="3937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4"/>
          <p:cNvCxnSpPr>
            <a:cxnSpLocks noChangeShapeType="1"/>
          </p:cNvCxnSpPr>
          <p:nvPr/>
        </p:nvCxnSpPr>
        <p:spPr bwMode="auto">
          <a:xfrm>
            <a:off x="3079750" y="36893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1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57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Numerical example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How long does it take to send a file of 640,000 bits from host A to host B over a circuit-switched network?</a:t>
            </a:r>
          </a:p>
          <a:p>
            <a:pPr lvl="1"/>
            <a:r>
              <a:rPr lang="en-US" dirty="0">
                <a:ea typeface="ＭＳ Ｐゴシック" charset="0"/>
              </a:rPr>
              <a:t>All links are 1.536 Mbps</a:t>
            </a:r>
          </a:p>
          <a:p>
            <a:pPr lvl="1"/>
            <a:r>
              <a:rPr lang="en-US" dirty="0">
                <a:ea typeface="ＭＳ Ｐゴシック" charset="0"/>
              </a:rPr>
              <a:t>Each link uses TDM with 24 slots/sec</a:t>
            </a:r>
          </a:p>
          <a:p>
            <a:pPr lvl="1"/>
            <a:r>
              <a:rPr lang="en-US" dirty="0">
                <a:ea typeface="ＭＳ Ｐゴシック" charset="0"/>
              </a:rPr>
              <a:t>500 </a:t>
            </a:r>
            <a:r>
              <a:rPr lang="en-US" dirty="0" err="1">
                <a:ea typeface="ＭＳ Ｐゴシック" charset="0"/>
              </a:rPr>
              <a:t>msec</a:t>
            </a:r>
            <a:r>
              <a:rPr lang="en-US" dirty="0">
                <a:ea typeface="ＭＳ Ｐゴシック" charset="0"/>
              </a:rPr>
              <a:t> to establish end-to-end circuit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Let</a:t>
            </a:r>
            <a:r>
              <a:rPr lang="ja-JP" alt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 work it out!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7436" y="4928096"/>
            <a:ext cx="485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1 / 24 * 1.536Mb/s = 64kb/s</a:t>
            </a:r>
          </a:p>
          <a:p>
            <a:r>
              <a:rPr lang="en-US" dirty="0" smtClean="0">
                <a:latin typeface="Calibri"/>
              </a:rPr>
              <a:t>640,000 / 64kb/s = 10s</a:t>
            </a:r>
          </a:p>
          <a:p>
            <a:r>
              <a:rPr lang="en-US" dirty="0" smtClean="0">
                <a:latin typeface="Calibri"/>
              </a:rPr>
              <a:t>10s + 500ms = 10.5s</a:t>
            </a:r>
            <a:endParaRPr lang="en-US" dirty="0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7436" y="4928096"/>
            <a:ext cx="3276982" cy="1006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Circuit switching (e.g., telephone network) </a:t>
            </a:r>
          </a:p>
          <a:p>
            <a:pPr>
              <a:defRPr/>
            </a:pPr>
            <a:r>
              <a:rPr lang="en-US" dirty="0" smtClean="0"/>
              <a:t>Packet switching (e.g.,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3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Packet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n-US" sz="2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199" y="6400800"/>
            <a:ext cx="272286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 smtClean="0"/>
              <a:t>After Nick </a:t>
            </a:r>
            <a:r>
              <a:rPr lang="en-US" sz="1400" dirty="0" err="1"/>
              <a:t>McKeown</a:t>
            </a:r>
            <a:r>
              <a:rPr lang="en-US" sz="1400" dirty="0"/>
              <a:t> </a:t>
            </a:r>
            <a:r>
              <a:rPr lang="en-US" sz="1400" dirty="0" smtClean="0"/>
              <a:t>© 2006</a:t>
            </a:r>
            <a:endParaRPr lang="en-US" sz="1400" dirty="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308100" y="5537200"/>
            <a:ext cx="45339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5702300" y="5359400"/>
            <a:ext cx="2286000" cy="1143000"/>
            <a:chOff x="2880" y="1296"/>
            <a:chExt cx="1440" cy="720"/>
          </a:xfrm>
        </p:grpSpPr>
        <p:grpSp>
          <p:nvGrpSpPr>
            <p:cNvPr id="39983" name="Group 7"/>
            <p:cNvGrpSpPr>
              <a:grpSpLocks/>
            </p:cNvGrpSpPr>
            <p:nvPr/>
          </p:nvGrpSpPr>
          <p:grpSpPr bwMode="auto">
            <a:xfrm>
              <a:off x="2880" y="1296"/>
              <a:ext cx="306" cy="714"/>
              <a:chOff x="2895" y="1272"/>
              <a:chExt cx="306" cy="714"/>
            </a:xfrm>
          </p:grpSpPr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2898" y="1272"/>
                <a:ext cx="303" cy="243"/>
              </a:xfrm>
              <a:custGeom>
                <a:avLst/>
                <a:gdLst>
                  <a:gd name="T0" fmla="*/ 126 w 303"/>
                  <a:gd name="T1" fmla="*/ 174 h 243"/>
                  <a:gd name="T2" fmla="*/ 303 w 303"/>
                  <a:gd name="T3" fmla="*/ 0 h 243"/>
                  <a:gd name="T4" fmla="*/ 138 w 303"/>
                  <a:gd name="T5" fmla="*/ 114 h 243"/>
                  <a:gd name="T6" fmla="*/ 0 w 303"/>
                  <a:gd name="T7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243">
                    <a:moveTo>
                      <a:pt x="126" y="174"/>
                    </a:moveTo>
                    <a:lnTo>
                      <a:pt x="303" y="0"/>
                    </a:lnTo>
                    <a:lnTo>
                      <a:pt x="138" y="114"/>
                    </a:lnTo>
                    <a:lnTo>
                      <a:pt x="0" y="24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2895" y="1452"/>
                <a:ext cx="126" cy="534"/>
              </a:xfrm>
              <a:custGeom>
                <a:avLst/>
                <a:gdLst>
                  <a:gd name="T0" fmla="*/ 0 w 126"/>
                  <a:gd name="T1" fmla="*/ 72 h 549"/>
                  <a:gd name="T2" fmla="*/ 0 w 126"/>
                  <a:gd name="T3" fmla="*/ 456 h 549"/>
                  <a:gd name="T4" fmla="*/ 126 w 126"/>
                  <a:gd name="T5" fmla="*/ 549 h 549"/>
                  <a:gd name="T6" fmla="*/ 126 w 126"/>
                  <a:gd name="T7" fmla="*/ 0 h 549"/>
                  <a:gd name="T8" fmla="*/ 0 w 126"/>
                  <a:gd name="T9" fmla="*/ 7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549">
                    <a:moveTo>
                      <a:pt x="0" y="72"/>
                    </a:moveTo>
                    <a:lnTo>
                      <a:pt x="0" y="456"/>
                    </a:lnTo>
                    <a:lnTo>
                      <a:pt x="126" y="549"/>
                    </a:lnTo>
                    <a:lnTo>
                      <a:pt x="126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3024" y="1296"/>
              <a:ext cx="1296" cy="720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5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626100" y="5359400"/>
            <a:ext cx="2362200" cy="1143000"/>
          </a:xfrm>
          <a:prstGeom prst="cube">
            <a:avLst>
              <a:gd name="adj" fmla="val 25000"/>
            </a:avLst>
          </a:prstGeom>
          <a:solidFill>
            <a:schemeClr val="accent1">
              <a:alpha val="5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6096000" y="5664200"/>
            <a:ext cx="546100" cy="787400"/>
            <a:chOff x="3840" y="2704"/>
            <a:chExt cx="344" cy="496"/>
          </a:xfrm>
        </p:grpSpPr>
        <p:pic>
          <p:nvPicPr>
            <p:cNvPr id="39981" name="Picture 13" descr="MCj0312096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000">
              <a:off x="3893" y="2704"/>
              <a:ext cx="2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3840" y="3128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6718300" y="5673725"/>
            <a:ext cx="838200" cy="765175"/>
            <a:chOff x="4232" y="2710"/>
            <a:chExt cx="528" cy="482"/>
          </a:xfrm>
        </p:grpSpPr>
        <p:sp>
          <p:nvSpPr>
            <p:cNvPr id="39959" name="Freeform 16"/>
            <p:cNvSpPr>
              <a:spLocks/>
            </p:cNvSpPr>
            <p:nvPr/>
          </p:nvSpPr>
          <p:spPr bwMode="auto">
            <a:xfrm>
              <a:off x="4647" y="2838"/>
              <a:ext cx="113" cy="233"/>
            </a:xfrm>
            <a:custGeom>
              <a:avLst/>
              <a:gdLst>
                <a:gd name="T0" fmla="*/ 104 w 461"/>
                <a:gd name="T1" fmla="*/ 147 h 1124"/>
                <a:gd name="T2" fmla="*/ 88 w 461"/>
                <a:gd name="T3" fmla="*/ 120 h 1124"/>
                <a:gd name="T4" fmla="*/ 78 w 461"/>
                <a:gd name="T5" fmla="*/ 93 h 1124"/>
                <a:gd name="T6" fmla="*/ 71 w 461"/>
                <a:gd name="T7" fmla="*/ 67 h 1124"/>
                <a:gd name="T8" fmla="*/ 66 w 461"/>
                <a:gd name="T9" fmla="*/ 43 h 1124"/>
                <a:gd name="T10" fmla="*/ 64 w 461"/>
                <a:gd name="T11" fmla="*/ 23 h 1124"/>
                <a:gd name="T12" fmla="*/ 63 w 461"/>
                <a:gd name="T13" fmla="*/ 9 h 1124"/>
                <a:gd name="T14" fmla="*/ 63 w 461"/>
                <a:gd name="T15" fmla="*/ 1 h 1124"/>
                <a:gd name="T16" fmla="*/ 61 w 461"/>
                <a:gd name="T17" fmla="*/ 2 h 1124"/>
                <a:gd name="T18" fmla="*/ 54 w 461"/>
                <a:gd name="T19" fmla="*/ 7 h 1124"/>
                <a:gd name="T20" fmla="*/ 48 w 461"/>
                <a:gd name="T21" fmla="*/ 11 h 1124"/>
                <a:gd name="T22" fmla="*/ 41 w 461"/>
                <a:gd name="T23" fmla="*/ 15 h 1124"/>
                <a:gd name="T24" fmla="*/ 34 w 461"/>
                <a:gd name="T25" fmla="*/ 19 h 1124"/>
                <a:gd name="T26" fmla="*/ 26 w 461"/>
                <a:gd name="T27" fmla="*/ 23 h 1124"/>
                <a:gd name="T28" fmla="*/ 19 w 461"/>
                <a:gd name="T29" fmla="*/ 27 h 1124"/>
                <a:gd name="T30" fmla="*/ 11 w 461"/>
                <a:gd name="T31" fmla="*/ 30 h 1124"/>
                <a:gd name="T32" fmla="*/ 14 w 461"/>
                <a:gd name="T33" fmla="*/ 43 h 1124"/>
                <a:gd name="T34" fmla="*/ 24 w 461"/>
                <a:gd name="T35" fmla="*/ 66 h 1124"/>
                <a:gd name="T36" fmla="*/ 32 w 461"/>
                <a:gd name="T37" fmla="*/ 90 h 1124"/>
                <a:gd name="T38" fmla="*/ 35 w 461"/>
                <a:gd name="T39" fmla="*/ 115 h 1124"/>
                <a:gd name="T40" fmla="*/ 35 w 461"/>
                <a:gd name="T41" fmla="*/ 142 h 1124"/>
                <a:gd name="T42" fmla="*/ 31 w 461"/>
                <a:gd name="T43" fmla="*/ 170 h 1124"/>
                <a:gd name="T44" fmla="*/ 21 w 461"/>
                <a:gd name="T45" fmla="*/ 197 h 1124"/>
                <a:gd name="T46" fmla="*/ 8 w 461"/>
                <a:gd name="T47" fmla="*/ 221 h 1124"/>
                <a:gd name="T48" fmla="*/ 16 w 461"/>
                <a:gd name="T49" fmla="*/ 227 h 1124"/>
                <a:gd name="T50" fmla="*/ 42 w 461"/>
                <a:gd name="T51" fmla="*/ 215 h 1124"/>
                <a:gd name="T52" fmla="*/ 64 w 461"/>
                <a:gd name="T53" fmla="*/ 203 h 1124"/>
                <a:gd name="T54" fmla="*/ 82 w 461"/>
                <a:gd name="T55" fmla="*/ 191 h 1124"/>
                <a:gd name="T56" fmla="*/ 95 w 461"/>
                <a:gd name="T57" fmla="*/ 180 h 1124"/>
                <a:gd name="T58" fmla="*/ 104 w 461"/>
                <a:gd name="T59" fmla="*/ 170 h 1124"/>
                <a:gd name="T60" fmla="*/ 110 w 461"/>
                <a:gd name="T61" fmla="*/ 164 h 1124"/>
                <a:gd name="T62" fmla="*/ 113 w 461"/>
                <a:gd name="T63" fmla="*/ 160 h 1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1" h="1124">
                  <a:moveTo>
                    <a:pt x="461" y="770"/>
                  </a:moveTo>
                  <a:lnTo>
                    <a:pt x="423" y="707"/>
                  </a:lnTo>
                  <a:lnTo>
                    <a:pt x="390" y="643"/>
                  </a:lnTo>
                  <a:lnTo>
                    <a:pt x="361" y="578"/>
                  </a:lnTo>
                  <a:lnTo>
                    <a:pt x="338" y="513"/>
                  </a:lnTo>
                  <a:lnTo>
                    <a:pt x="317" y="447"/>
                  </a:lnTo>
                  <a:lnTo>
                    <a:pt x="301" y="384"/>
                  </a:lnTo>
                  <a:lnTo>
                    <a:pt x="288" y="321"/>
                  </a:lnTo>
                  <a:lnTo>
                    <a:pt x="278" y="263"/>
                  </a:lnTo>
                  <a:lnTo>
                    <a:pt x="271" y="209"/>
                  </a:lnTo>
                  <a:lnTo>
                    <a:pt x="265" y="158"/>
                  </a:lnTo>
                  <a:lnTo>
                    <a:pt x="262" y="113"/>
                  </a:lnTo>
                  <a:lnTo>
                    <a:pt x="261" y="75"/>
                  </a:lnTo>
                  <a:lnTo>
                    <a:pt x="259" y="43"/>
                  </a:lnTo>
                  <a:lnTo>
                    <a:pt x="259" y="20"/>
                  </a:lnTo>
                  <a:lnTo>
                    <a:pt x="259" y="5"/>
                  </a:lnTo>
                  <a:lnTo>
                    <a:pt x="259" y="0"/>
                  </a:lnTo>
                  <a:lnTo>
                    <a:pt x="247" y="10"/>
                  </a:lnTo>
                  <a:lnTo>
                    <a:pt x="234" y="22"/>
                  </a:lnTo>
                  <a:lnTo>
                    <a:pt x="221" y="32"/>
                  </a:lnTo>
                  <a:lnTo>
                    <a:pt x="208" y="43"/>
                  </a:lnTo>
                  <a:lnTo>
                    <a:pt x="194" y="53"/>
                  </a:lnTo>
                  <a:lnTo>
                    <a:pt x="180" y="63"/>
                  </a:lnTo>
                  <a:lnTo>
                    <a:pt x="166" y="73"/>
                  </a:lnTo>
                  <a:lnTo>
                    <a:pt x="152" y="83"/>
                  </a:lnTo>
                  <a:lnTo>
                    <a:pt x="137" y="92"/>
                  </a:lnTo>
                  <a:lnTo>
                    <a:pt x="122" y="103"/>
                  </a:lnTo>
                  <a:lnTo>
                    <a:pt x="107" y="112"/>
                  </a:lnTo>
                  <a:lnTo>
                    <a:pt x="92" y="121"/>
                  </a:lnTo>
                  <a:lnTo>
                    <a:pt x="76" y="129"/>
                  </a:lnTo>
                  <a:lnTo>
                    <a:pt x="61" y="138"/>
                  </a:lnTo>
                  <a:lnTo>
                    <a:pt x="45" y="147"/>
                  </a:lnTo>
                  <a:lnTo>
                    <a:pt x="29" y="156"/>
                  </a:lnTo>
                  <a:lnTo>
                    <a:pt x="56" y="207"/>
                  </a:lnTo>
                  <a:lnTo>
                    <a:pt x="79" y="262"/>
                  </a:lnTo>
                  <a:lnTo>
                    <a:pt x="99" y="318"/>
                  </a:lnTo>
                  <a:lnTo>
                    <a:pt x="115" y="374"/>
                  </a:lnTo>
                  <a:lnTo>
                    <a:pt x="129" y="433"/>
                  </a:lnTo>
                  <a:lnTo>
                    <a:pt x="139" y="493"/>
                  </a:lnTo>
                  <a:lnTo>
                    <a:pt x="144" y="554"/>
                  </a:lnTo>
                  <a:lnTo>
                    <a:pt x="147" y="616"/>
                  </a:lnTo>
                  <a:lnTo>
                    <a:pt x="144" y="685"/>
                  </a:lnTo>
                  <a:lnTo>
                    <a:pt x="136" y="753"/>
                  </a:lnTo>
                  <a:lnTo>
                    <a:pt x="125" y="820"/>
                  </a:lnTo>
                  <a:lnTo>
                    <a:pt x="109" y="885"/>
                  </a:lnTo>
                  <a:lnTo>
                    <a:pt x="87" y="948"/>
                  </a:lnTo>
                  <a:lnTo>
                    <a:pt x="63" y="1009"/>
                  </a:lnTo>
                  <a:lnTo>
                    <a:pt x="33" y="1068"/>
                  </a:lnTo>
                  <a:lnTo>
                    <a:pt x="0" y="1124"/>
                  </a:lnTo>
                  <a:lnTo>
                    <a:pt x="64" y="1097"/>
                  </a:lnTo>
                  <a:lnTo>
                    <a:pt x="120" y="1068"/>
                  </a:lnTo>
                  <a:lnTo>
                    <a:pt x="173" y="1038"/>
                  </a:lnTo>
                  <a:lnTo>
                    <a:pt x="220" y="1008"/>
                  </a:lnTo>
                  <a:lnTo>
                    <a:pt x="262" y="978"/>
                  </a:lnTo>
                  <a:lnTo>
                    <a:pt x="300" y="948"/>
                  </a:lnTo>
                  <a:lnTo>
                    <a:pt x="333" y="919"/>
                  </a:lnTo>
                  <a:lnTo>
                    <a:pt x="362" y="893"/>
                  </a:lnTo>
                  <a:lnTo>
                    <a:pt x="386" y="867"/>
                  </a:lnTo>
                  <a:lnTo>
                    <a:pt x="408" y="843"/>
                  </a:lnTo>
                  <a:lnTo>
                    <a:pt x="424" y="822"/>
                  </a:lnTo>
                  <a:lnTo>
                    <a:pt x="438" y="804"/>
                  </a:lnTo>
                  <a:lnTo>
                    <a:pt x="448" y="790"/>
                  </a:lnTo>
                  <a:lnTo>
                    <a:pt x="455" y="779"/>
                  </a:lnTo>
                  <a:lnTo>
                    <a:pt x="460" y="772"/>
                  </a:lnTo>
                  <a:lnTo>
                    <a:pt x="461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17"/>
            <p:cNvSpPr>
              <a:spLocks/>
            </p:cNvSpPr>
            <p:nvPr/>
          </p:nvSpPr>
          <p:spPr bwMode="auto">
            <a:xfrm>
              <a:off x="4409" y="2871"/>
              <a:ext cx="274" cy="227"/>
            </a:xfrm>
            <a:custGeom>
              <a:avLst/>
              <a:gdLst>
                <a:gd name="T0" fmla="*/ 239 w 1118"/>
                <a:gd name="T1" fmla="*/ 2 h 1102"/>
                <a:gd name="T2" fmla="*/ 227 w 1118"/>
                <a:gd name="T3" fmla="*/ 7 h 1102"/>
                <a:gd name="T4" fmla="*/ 215 w 1118"/>
                <a:gd name="T5" fmla="*/ 12 h 1102"/>
                <a:gd name="T6" fmla="*/ 202 w 1118"/>
                <a:gd name="T7" fmla="*/ 16 h 1102"/>
                <a:gd name="T8" fmla="*/ 190 w 1118"/>
                <a:gd name="T9" fmla="*/ 21 h 1102"/>
                <a:gd name="T10" fmla="*/ 177 w 1118"/>
                <a:gd name="T11" fmla="*/ 25 h 1102"/>
                <a:gd name="T12" fmla="*/ 165 w 1118"/>
                <a:gd name="T13" fmla="*/ 28 h 1102"/>
                <a:gd name="T14" fmla="*/ 152 w 1118"/>
                <a:gd name="T15" fmla="*/ 32 h 1102"/>
                <a:gd name="T16" fmla="*/ 132 w 1118"/>
                <a:gd name="T17" fmla="*/ 37 h 1102"/>
                <a:gd name="T18" fmla="*/ 104 w 1118"/>
                <a:gd name="T19" fmla="*/ 44 h 1102"/>
                <a:gd name="T20" fmla="*/ 78 w 1118"/>
                <a:gd name="T21" fmla="*/ 49 h 1102"/>
                <a:gd name="T22" fmla="*/ 55 w 1118"/>
                <a:gd name="T23" fmla="*/ 54 h 1102"/>
                <a:gd name="T24" fmla="*/ 35 w 1118"/>
                <a:gd name="T25" fmla="*/ 57 h 1102"/>
                <a:gd name="T26" fmla="*/ 18 w 1118"/>
                <a:gd name="T27" fmla="*/ 60 h 1102"/>
                <a:gd name="T28" fmla="*/ 7 w 1118"/>
                <a:gd name="T29" fmla="*/ 61 h 1102"/>
                <a:gd name="T30" fmla="*/ 1 w 1118"/>
                <a:gd name="T31" fmla="*/ 62 h 1102"/>
                <a:gd name="T32" fmla="*/ 7 w 1118"/>
                <a:gd name="T33" fmla="*/ 70 h 1102"/>
                <a:gd name="T34" fmla="*/ 20 w 1118"/>
                <a:gd name="T35" fmla="*/ 87 h 1102"/>
                <a:gd name="T36" fmla="*/ 31 w 1118"/>
                <a:gd name="T37" fmla="*/ 104 h 1102"/>
                <a:gd name="T38" fmla="*/ 40 w 1118"/>
                <a:gd name="T39" fmla="*/ 121 h 1102"/>
                <a:gd name="T40" fmla="*/ 50 w 1118"/>
                <a:gd name="T41" fmla="*/ 149 h 1102"/>
                <a:gd name="T42" fmla="*/ 57 w 1118"/>
                <a:gd name="T43" fmla="*/ 184 h 1102"/>
                <a:gd name="T44" fmla="*/ 59 w 1118"/>
                <a:gd name="T45" fmla="*/ 210 h 1102"/>
                <a:gd name="T46" fmla="*/ 58 w 1118"/>
                <a:gd name="T47" fmla="*/ 225 h 1102"/>
                <a:gd name="T48" fmla="*/ 72 w 1118"/>
                <a:gd name="T49" fmla="*/ 227 h 1102"/>
                <a:gd name="T50" fmla="*/ 100 w 1118"/>
                <a:gd name="T51" fmla="*/ 226 h 1102"/>
                <a:gd name="T52" fmla="*/ 125 w 1118"/>
                <a:gd name="T53" fmla="*/ 223 h 1102"/>
                <a:gd name="T54" fmla="*/ 149 w 1118"/>
                <a:gd name="T55" fmla="*/ 220 h 1102"/>
                <a:gd name="T56" fmla="*/ 172 w 1118"/>
                <a:gd name="T57" fmla="*/ 217 h 1102"/>
                <a:gd name="T58" fmla="*/ 193 w 1118"/>
                <a:gd name="T59" fmla="*/ 213 h 1102"/>
                <a:gd name="T60" fmla="*/ 212 w 1118"/>
                <a:gd name="T61" fmla="*/ 207 h 1102"/>
                <a:gd name="T62" fmla="*/ 230 w 1118"/>
                <a:gd name="T63" fmla="*/ 202 h 1102"/>
                <a:gd name="T64" fmla="*/ 246 w 1118"/>
                <a:gd name="T65" fmla="*/ 188 h 1102"/>
                <a:gd name="T66" fmla="*/ 259 w 1118"/>
                <a:gd name="T67" fmla="*/ 163 h 1102"/>
                <a:gd name="T68" fmla="*/ 269 w 1118"/>
                <a:gd name="T69" fmla="*/ 137 h 1102"/>
                <a:gd name="T70" fmla="*/ 273 w 1118"/>
                <a:gd name="T71" fmla="*/ 109 h 1102"/>
                <a:gd name="T72" fmla="*/ 273 w 1118"/>
                <a:gd name="T73" fmla="*/ 82 h 1102"/>
                <a:gd name="T74" fmla="*/ 270 w 1118"/>
                <a:gd name="T75" fmla="*/ 57 h 1102"/>
                <a:gd name="T76" fmla="*/ 262 w 1118"/>
                <a:gd name="T77" fmla="*/ 33 h 1102"/>
                <a:gd name="T78" fmla="*/ 252 w 1118"/>
                <a:gd name="T79" fmla="*/ 11 h 1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18" h="1102">
                  <a:moveTo>
                    <a:pt x="1000" y="0"/>
                  </a:moveTo>
                  <a:lnTo>
                    <a:pt x="976" y="12"/>
                  </a:lnTo>
                  <a:lnTo>
                    <a:pt x="952" y="24"/>
                  </a:lnTo>
                  <a:lnTo>
                    <a:pt x="928" y="35"/>
                  </a:lnTo>
                  <a:lnTo>
                    <a:pt x="902" y="47"/>
                  </a:lnTo>
                  <a:lnTo>
                    <a:pt x="877" y="58"/>
                  </a:lnTo>
                  <a:lnTo>
                    <a:pt x="852" y="70"/>
                  </a:lnTo>
                  <a:lnTo>
                    <a:pt x="826" y="80"/>
                  </a:lnTo>
                  <a:lnTo>
                    <a:pt x="801" y="91"/>
                  </a:lnTo>
                  <a:lnTo>
                    <a:pt x="776" y="101"/>
                  </a:lnTo>
                  <a:lnTo>
                    <a:pt x="749" y="110"/>
                  </a:lnTo>
                  <a:lnTo>
                    <a:pt x="724" y="119"/>
                  </a:lnTo>
                  <a:lnTo>
                    <a:pt x="697" y="129"/>
                  </a:lnTo>
                  <a:lnTo>
                    <a:pt x="672" y="138"/>
                  </a:lnTo>
                  <a:lnTo>
                    <a:pt x="645" y="147"/>
                  </a:lnTo>
                  <a:lnTo>
                    <a:pt x="620" y="155"/>
                  </a:lnTo>
                  <a:lnTo>
                    <a:pt x="595" y="163"/>
                  </a:lnTo>
                  <a:lnTo>
                    <a:pt x="537" y="180"/>
                  </a:lnTo>
                  <a:lnTo>
                    <a:pt x="480" y="198"/>
                  </a:lnTo>
                  <a:lnTo>
                    <a:pt x="424" y="213"/>
                  </a:lnTo>
                  <a:lnTo>
                    <a:pt x="370" y="225"/>
                  </a:lnTo>
                  <a:lnTo>
                    <a:pt x="319" y="238"/>
                  </a:lnTo>
                  <a:lnTo>
                    <a:pt x="270" y="250"/>
                  </a:lnTo>
                  <a:lnTo>
                    <a:pt x="224" y="260"/>
                  </a:lnTo>
                  <a:lnTo>
                    <a:pt x="181" y="268"/>
                  </a:lnTo>
                  <a:lnTo>
                    <a:pt x="142" y="276"/>
                  </a:lnTo>
                  <a:lnTo>
                    <a:pt x="106" y="283"/>
                  </a:lnTo>
                  <a:lnTo>
                    <a:pt x="75" y="289"/>
                  </a:lnTo>
                  <a:lnTo>
                    <a:pt x="50" y="292"/>
                  </a:lnTo>
                  <a:lnTo>
                    <a:pt x="28" y="296"/>
                  </a:lnTo>
                  <a:lnTo>
                    <a:pt x="13" y="298"/>
                  </a:lnTo>
                  <a:lnTo>
                    <a:pt x="4" y="300"/>
                  </a:lnTo>
                  <a:lnTo>
                    <a:pt x="0" y="300"/>
                  </a:lnTo>
                  <a:lnTo>
                    <a:pt x="30" y="341"/>
                  </a:lnTo>
                  <a:lnTo>
                    <a:pt x="58" y="382"/>
                  </a:lnTo>
                  <a:lnTo>
                    <a:pt x="83" y="423"/>
                  </a:lnTo>
                  <a:lnTo>
                    <a:pt x="106" y="465"/>
                  </a:lnTo>
                  <a:lnTo>
                    <a:pt x="127" y="506"/>
                  </a:lnTo>
                  <a:lnTo>
                    <a:pt x="144" y="548"/>
                  </a:lnTo>
                  <a:lnTo>
                    <a:pt x="162" y="589"/>
                  </a:lnTo>
                  <a:lnTo>
                    <a:pt x="175" y="630"/>
                  </a:lnTo>
                  <a:lnTo>
                    <a:pt x="202" y="723"/>
                  </a:lnTo>
                  <a:lnTo>
                    <a:pt x="220" y="810"/>
                  </a:lnTo>
                  <a:lnTo>
                    <a:pt x="231" y="891"/>
                  </a:lnTo>
                  <a:lnTo>
                    <a:pt x="238" y="961"/>
                  </a:lnTo>
                  <a:lnTo>
                    <a:pt x="239" y="1020"/>
                  </a:lnTo>
                  <a:lnTo>
                    <a:pt x="239" y="1064"/>
                  </a:lnTo>
                  <a:lnTo>
                    <a:pt x="238" y="1092"/>
                  </a:lnTo>
                  <a:lnTo>
                    <a:pt x="237" y="1102"/>
                  </a:lnTo>
                  <a:lnTo>
                    <a:pt x="295" y="1101"/>
                  </a:lnTo>
                  <a:lnTo>
                    <a:pt x="352" y="1098"/>
                  </a:lnTo>
                  <a:lnTo>
                    <a:pt x="407" y="1095"/>
                  </a:lnTo>
                  <a:lnTo>
                    <a:pt x="460" y="1090"/>
                  </a:lnTo>
                  <a:lnTo>
                    <a:pt x="512" y="1085"/>
                  </a:lnTo>
                  <a:lnTo>
                    <a:pt x="561" y="1078"/>
                  </a:lnTo>
                  <a:lnTo>
                    <a:pt x="610" y="1070"/>
                  </a:lnTo>
                  <a:lnTo>
                    <a:pt x="656" y="1062"/>
                  </a:lnTo>
                  <a:lnTo>
                    <a:pt x="701" y="1052"/>
                  </a:lnTo>
                  <a:lnTo>
                    <a:pt x="744" y="1042"/>
                  </a:lnTo>
                  <a:lnTo>
                    <a:pt x="786" y="1032"/>
                  </a:lnTo>
                  <a:lnTo>
                    <a:pt x="826" y="1020"/>
                  </a:lnTo>
                  <a:lnTo>
                    <a:pt x="864" y="1007"/>
                  </a:lnTo>
                  <a:lnTo>
                    <a:pt x="901" y="995"/>
                  </a:lnTo>
                  <a:lnTo>
                    <a:pt x="937" y="982"/>
                  </a:lnTo>
                  <a:lnTo>
                    <a:pt x="971" y="968"/>
                  </a:lnTo>
                  <a:lnTo>
                    <a:pt x="1004" y="912"/>
                  </a:lnTo>
                  <a:lnTo>
                    <a:pt x="1034" y="853"/>
                  </a:lnTo>
                  <a:lnTo>
                    <a:pt x="1058" y="792"/>
                  </a:lnTo>
                  <a:lnTo>
                    <a:pt x="1080" y="729"/>
                  </a:lnTo>
                  <a:lnTo>
                    <a:pt x="1096" y="664"/>
                  </a:lnTo>
                  <a:lnTo>
                    <a:pt x="1107" y="597"/>
                  </a:lnTo>
                  <a:lnTo>
                    <a:pt x="1115" y="529"/>
                  </a:lnTo>
                  <a:lnTo>
                    <a:pt x="1118" y="460"/>
                  </a:lnTo>
                  <a:lnTo>
                    <a:pt x="1115" y="398"/>
                  </a:lnTo>
                  <a:lnTo>
                    <a:pt x="1110" y="337"/>
                  </a:lnTo>
                  <a:lnTo>
                    <a:pt x="1100" y="277"/>
                  </a:lnTo>
                  <a:lnTo>
                    <a:pt x="1086" y="218"/>
                  </a:lnTo>
                  <a:lnTo>
                    <a:pt x="1070" y="162"/>
                  </a:lnTo>
                  <a:lnTo>
                    <a:pt x="1050" y="106"/>
                  </a:lnTo>
                  <a:lnTo>
                    <a:pt x="1027" y="5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18"/>
            <p:cNvSpPr>
              <a:spLocks/>
            </p:cNvSpPr>
            <p:nvPr/>
          </p:nvSpPr>
          <p:spPr bwMode="auto">
            <a:xfrm>
              <a:off x="4661" y="2861"/>
              <a:ext cx="75" cy="186"/>
            </a:xfrm>
            <a:custGeom>
              <a:avLst/>
              <a:gdLst>
                <a:gd name="T0" fmla="*/ 75 w 308"/>
                <a:gd name="T1" fmla="*/ 135 h 901"/>
                <a:gd name="T2" fmla="*/ 67 w 308"/>
                <a:gd name="T3" fmla="*/ 124 h 901"/>
                <a:gd name="T4" fmla="*/ 60 w 308"/>
                <a:gd name="T5" fmla="*/ 113 h 901"/>
                <a:gd name="T6" fmla="*/ 54 w 308"/>
                <a:gd name="T7" fmla="*/ 102 h 901"/>
                <a:gd name="T8" fmla="*/ 49 w 308"/>
                <a:gd name="T9" fmla="*/ 90 h 901"/>
                <a:gd name="T10" fmla="*/ 45 w 308"/>
                <a:gd name="T11" fmla="*/ 79 h 901"/>
                <a:gd name="T12" fmla="*/ 42 w 308"/>
                <a:gd name="T13" fmla="*/ 67 h 901"/>
                <a:gd name="T14" fmla="*/ 39 w 308"/>
                <a:gd name="T15" fmla="*/ 57 h 901"/>
                <a:gd name="T16" fmla="*/ 37 w 308"/>
                <a:gd name="T17" fmla="*/ 46 h 901"/>
                <a:gd name="T18" fmla="*/ 36 w 308"/>
                <a:gd name="T19" fmla="*/ 37 h 901"/>
                <a:gd name="T20" fmla="*/ 34 w 308"/>
                <a:gd name="T21" fmla="*/ 28 h 901"/>
                <a:gd name="T22" fmla="*/ 34 w 308"/>
                <a:gd name="T23" fmla="*/ 20 h 901"/>
                <a:gd name="T24" fmla="*/ 33 w 308"/>
                <a:gd name="T25" fmla="*/ 13 h 901"/>
                <a:gd name="T26" fmla="*/ 33 w 308"/>
                <a:gd name="T27" fmla="*/ 8 h 901"/>
                <a:gd name="T28" fmla="*/ 33 w 308"/>
                <a:gd name="T29" fmla="*/ 4 h 901"/>
                <a:gd name="T30" fmla="*/ 33 w 308"/>
                <a:gd name="T31" fmla="*/ 1 h 901"/>
                <a:gd name="T32" fmla="*/ 33 w 308"/>
                <a:gd name="T33" fmla="*/ 0 h 901"/>
                <a:gd name="T34" fmla="*/ 29 w 308"/>
                <a:gd name="T35" fmla="*/ 3 h 901"/>
                <a:gd name="T36" fmla="*/ 25 w 308"/>
                <a:gd name="T37" fmla="*/ 6 h 901"/>
                <a:gd name="T38" fmla="*/ 21 w 308"/>
                <a:gd name="T39" fmla="*/ 8 h 901"/>
                <a:gd name="T40" fmla="*/ 18 w 308"/>
                <a:gd name="T41" fmla="*/ 11 h 901"/>
                <a:gd name="T42" fmla="*/ 13 w 308"/>
                <a:gd name="T43" fmla="*/ 13 h 901"/>
                <a:gd name="T44" fmla="*/ 9 w 308"/>
                <a:gd name="T45" fmla="*/ 15 h 901"/>
                <a:gd name="T46" fmla="*/ 5 w 308"/>
                <a:gd name="T47" fmla="*/ 18 h 901"/>
                <a:gd name="T48" fmla="*/ 0 w 308"/>
                <a:gd name="T49" fmla="*/ 20 h 901"/>
                <a:gd name="T50" fmla="*/ 5 w 308"/>
                <a:gd name="T51" fmla="*/ 30 h 901"/>
                <a:gd name="T52" fmla="*/ 10 w 308"/>
                <a:gd name="T53" fmla="*/ 40 h 901"/>
                <a:gd name="T54" fmla="*/ 14 w 308"/>
                <a:gd name="T55" fmla="*/ 50 h 901"/>
                <a:gd name="T56" fmla="*/ 17 w 308"/>
                <a:gd name="T57" fmla="*/ 61 h 901"/>
                <a:gd name="T58" fmla="*/ 19 w 308"/>
                <a:gd name="T59" fmla="*/ 71 h 901"/>
                <a:gd name="T60" fmla="*/ 21 w 308"/>
                <a:gd name="T61" fmla="*/ 82 h 901"/>
                <a:gd name="T62" fmla="*/ 22 w 308"/>
                <a:gd name="T63" fmla="*/ 94 h 901"/>
                <a:gd name="T64" fmla="*/ 23 w 308"/>
                <a:gd name="T65" fmla="*/ 105 h 901"/>
                <a:gd name="T66" fmla="*/ 22 w 308"/>
                <a:gd name="T67" fmla="*/ 115 h 901"/>
                <a:gd name="T68" fmla="*/ 21 w 308"/>
                <a:gd name="T69" fmla="*/ 126 h 901"/>
                <a:gd name="T70" fmla="*/ 19 w 308"/>
                <a:gd name="T71" fmla="*/ 137 h 901"/>
                <a:gd name="T72" fmla="*/ 17 w 308"/>
                <a:gd name="T73" fmla="*/ 147 h 901"/>
                <a:gd name="T74" fmla="*/ 14 w 308"/>
                <a:gd name="T75" fmla="*/ 157 h 901"/>
                <a:gd name="T76" fmla="*/ 10 w 308"/>
                <a:gd name="T77" fmla="*/ 167 h 901"/>
                <a:gd name="T78" fmla="*/ 7 w 308"/>
                <a:gd name="T79" fmla="*/ 177 h 901"/>
                <a:gd name="T80" fmla="*/ 2 w 308"/>
                <a:gd name="T81" fmla="*/ 186 h 901"/>
                <a:gd name="T82" fmla="*/ 11 w 308"/>
                <a:gd name="T83" fmla="*/ 181 h 901"/>
                <a:gd name="T84" fmla="*/ 20 w 308"/>
                <a:gd name="T85" fmla="*/ 177 h 901"/>
                <a:gd name="T86" fmla="*/ 28 w 308"/>
                <a:gd name="T87" fmla="*/ 173 h 901"/>
                <a:gd name="T88" fmla="*/ 36 w 308"/>
                <a:gd name="T89" fmla="*/ 168 h 901"/>
                <a:gd name="T90" fmla="*/ 42 w 308"/>
                <a:gd name="T91" fmla="*/ 164 h 901"/>
                <a:gd name="T92" fmla="*/ 48 w 308"/>
                <a:gd name="T93" fmla="*/ 160 h 901"/>
                <a:gd name="T94" fmla="*/ 53 w 308"/>
                <a:gd name="T95" fmla="*/ 156 h 901"/>
                <a:gd name="T96" fmla="*/ 58 w 308"/>
                <a:gd name="T97" fmla="*/ 152 h 901"/>
                <a:gd name="T98" fmla="*/ 62 w 308"/>
                <a:gd name="T99" fmla="*/ 148 h 901"/>
                <a:gd name="T100" fmla="*/ 66 w 308"/>
                <a:gd name="T101" fmla="*/ 145 h 901"/>
                <a:gd name="T102" fmla="*/ 68 w 308"/>
                <a:gd name="T103" fmla="*/ 142 h 901"/>
                <a:gd name="T104" fmla="*/ 71 w 308"/>
                <a:gd name="T105" fmla="*/ 140 h 901"/>
                <a:gd name="T106" fmla="*/ 73 w 308"/>
                <a:gd name="T107" fmla="*/ 138 h 901"/>
                <a:gd name="T108" fmla="*/ 74 w 308"/>
                <a:gd name="T109" fmla="*/ 137 h 901"/>
                <a:gd name="T110" fmla="*/ 75 w 308"/>
                <a:gd name="T111" fmla="*/ 136 h 901"/>
                <a:gd name="T112" fmla="*/ 75 w 308"/>
                <a:gd name="T113" fmla="*/ 135 h 9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8" h="901">
                  <a:moveTo>
                    <a:pt x="308" y="656"/>
                  </a:moveTo>
                  <a:lnTo>
                    <a:pt x="276" y="603"/>
                  </a:lnTo>
                  <a:lnTo>
                    <a:pt x="247" y="549"/>
                  </a:lnTo>
                  <a:lnTo>
                    <a:pt x="223" y="492"/>
                  </a:lnTo>
                  <a:lnTo>
                    <a:pt x="202" y="437"/>
                  </a:lnTo>
                  <a:lnTo>
                    <a:pt x="185" y="382"/>
                  </a:lnTo>
                  <a:lnTo>
                    <a:pt x="171" y="326"/>
                  </a:lnTo>
                  <a:lnTo>
                    <a:pt x="161" y="275"/>
                  </a:lnTo>
                  <a:lnTo>
                    <a:pt x="151" y="224"/>
                  </a:lnTo>
                  <a:lnTo>
                    <a:pt x="146" y="178"/>
                  </a:lnTo>
                  <a:lnTo>
                    <a:pt x="141" y="135"/>
                  </a:lnTo>
                  <a:lnTo>
                    <a:pt x="138" y="97"/>
                  </a:lnTo>
                  <a:lnTo>
                    <a:pt x="136" y="64"/>
                  </a:lnTo>
                  <a:lnTo>
                    <a:pt x="135" y="37"/>
                  </a:lnTo>
                  <a:lnTo>
                    <a:pt x="135" y="18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20" y="13"/>
                  </a:lnTo>
                  <a:lnTo>
                    <a:pt x="104" y="27"/>
                  </a:lnTo>
                  <a:lnTo>
                    <a:pt x="88" y="40"/>
                  </a:lnTo>
                  <a:lnTo>
                    <a:pt x="72" y="51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7"/>
                  </a:lnTo>
                  <a:lnTo>
                    <a:pt x="0" y="98"/>
                  </a:lnTo>
                  <a:lnTo>
                    <a:pt x="21" y="146"/>
                  </a:lnTo>
                  <a:lnTo>
                    <a:pt x="40" y="194"/>
                  </a:lnTo>
                  <a:lnTo>
                    <a:pt x="56" y="244"/>
                  </a:lnTo>
                  <a:lnTo>
                    <a:pt x="68" y="294"/>
                  </a:lnTo>
                  <a:lnTo>
                    <a:pt x="79" y="346"/>
                  </a:lnTo>
                  <a:lnTo>
                    <a:pt x="87" y="399"/>
                  </a:lnTo>
                  <a:lnTo>
                    <a:pt x="91" y="453"/>
                  </a:lnTo>
                  <a:lnTo>
                    <a:pt x="93" y="507"/>
                  </a:lnTo>
                  <a:lnTo>
                    <a:pt x="91" y="559"/>
                  </a:lnTo>
                  <a:lnTo>
                    <a:pt x="87" y="611"/>
                  </a:lnTo>
                  <a:lnTo>
                    <a:pt x="80" y="662"/>
                  </a:lnTo>
                  <a:lnTo>
                    <a:pt x="71" y="711"/>
                  </a:lnTo>
                  <a:lnTo>
                    <a:pt x="58" y="761"/>
                  </a:lnTo>
                  <a:lnTo>
                    <a:pt x="43" y="808"/>
                  </a:lnTo>
                  <a:lnTo>
                    <a:pt x="27" y="855"/>
                  </a:lnTo>
                  <a:lnTo>
                    <a:pt x="7" y="901"/>
                  </a:lnTo>
                  <a:lnTo>
                    <a:pt x="47" y="879"/>
                  </a:lnTo>
                  <a:lnTo>
                    <a:pt x="82" y="857"/>
                  </a:lnTo>
                  <a:lnTo>
                    <a:pt x="116" y="836"/>
                  </a:lnTo>
                  <a:lnTo>
                    <a:pt x="146" y="815"/>
                  </a:lnTo>
                  <a:lnTo>
                    <a:pt x="173" y="793"/>
                  </a:lnTo>
                  <a:lnTo>
                    <a:pt x="197" y="773"/>
                  </a:lnTo>
                  <a:lnTo>
                    <a:pt x="219" y="754"/>
                  </a:lnTo>
                  <a:lnTo>
                    <a:pt x="239" y="735"/>
                  </a:lnTo>
                  <a:lnTo>
                    <a:pt x="256" y="718"/>
                  </a:lnTo>
                  <a:lnTo>
                    <a:pt x="270" y="703"/>
                  </a:lnTo>
                  <a:lnTo>
                    <a:pt x="281" y="689"/>
                  </a:lnTo>
                  <a:lnTo>
                    <a:pt x="292" y="678"/>
                  </a:lnTo>
                  <a:lnTo>
                    <a:pt x="299" y="669"/>
                  </a:lnTo>
                  <a:lnTo>
                    <a:pt x="303" y="662"/>
                  </a:lnTo>
                  <a:lnTo>
                    <a:pt x="307" y="657"/>
                  </a:lnTo>
                  <a:lnTo>
                    <a:pt x="308" y="656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19"/>
            <p:cNvSpPr>
              <a:spLocks/>
            </p:cNvSpPr>
            <p:nvPr/>
          </p:nvSpPr>
          <p:spPr bwMode="auto">
            <a:xfrm>
              <a:off x="4436" y="2881"/>
              <a:ext cx="247" cy="202"/>
            </a:xfrm>
            <a:custGeom>
              <a:avLst/>
              <a:gdLst>
                <a:gd name="T0" fmla="*/ 216 w 1007"/>
                <a:gd name="T1" fmla="*/ 4 h 976"/>
                <a:gd name="T2" fmla="*/ 199 w 1007"/>
                <a:gd name="T3" fmla="*/ 12 h 976"/>
                <a:gd name="T4" fmla="*/ 181 w 1007"/>
                <a:gd name="T5" fmla="*/ 19 h 976"/>
                <a:gd name="T6" fmla="*/ 162 w 1007"/>
                <a:gd name="T7" fmla="*/ 25 h 976"/>
                <a:gd name="T8" fmla="*/ 143 w 1007"/>
                <a:gd name="T9" fmla="*/ 31 h 976"/>
                <a:gd name="T10" fmla="*/ 124 w 1007"/>
                <a:gd name="T11" fmla="*/ 36 h 976"/>
                <a:gd name="T12" fmla="*/ 106 w 1007"/>
                <a:gd name="T13" fmla="*/ 41 h 976"/>
                <a:gd name="T14" fmla="*/ 88 w 1007"/>
                <a:gd name="T15" fmla="*/ 45 h 976"/>
                <a:gd name="T16" fmla="*/ 71 w 1007"/>
                <a:gd name="T17" fmla="*/ 48 h 976"/>
                <a:gd name="T18" fmla="*/ 55 w 1007"/>
                <a:gd name="T19" fmla="*/ 51 h 976"/>
                <a:gd name="T20" fmla="*/ 41 w 1007"/>
                <a:gd name="T21" fmla="*/ 54 h 976"/>
                <a:gd name="T22" fmla="*/ 28 w 1007"/>
                <a:gd name="T23" fmla="*/ 56 h 976"/>
                <a:gd name="T24" fmla="*/ 18 w 1007"/>
                <a:gd name="T25" fmla="*/ 58 h 976"/>
                <a:gd name="T26" fmla="*/ 9 w 1007"/>
                <a:gd name="T27" fmla="*/ 59 h 976"/>
                <a:gd name="T28" fmla="*/ 3 w 1007"/>
                <a:gd name="T29" fmla="*/ 60 h 976"/>
                <a:gd name="T30" fmla="*/ 0 w 1007"/>
                <a:gd name="T31" fmla="*/ 60 h 976"/>
                <a:gd name="T32" fmla="*/ 10 w 1007"/>
                <a:gd name="T33" fmla="*/ 72 h 976"/>
                <a:gd name="T34" fmla="*/ 26 w 1007"/>
                <a:gd name="T35" fmla="*/ 97 h 976"/>
                <a:gd name="T36" fmla="*/ 38 w 1007"/>
                <a:gd name="T37" fmla="*/ 121 h 976"/>
                <a:gd name="T38" fmla="*/ 45 w 1007"/>
                <a:gd name="T39" fmla="*/ 144 h 976"/>
                <a:gd name="T40" fmla="*/ 48 w 1007"/>
                <a:gd name="T41" fmla="*/ 165 h 976"/>
                <a:gd name="T42" fmla="*/ 50 w 1007"/>
                <a:gd name="T43" fmla="*/ 182 h 976"/>
                <a:gd name="T44" fmla="*/ 50 w 1007"/>
                <a:gd name="T45" fmla="*/ 194 h 976"/>
                <a:gd name="T46" fmla="*/ 50 w 1007"/>
                <a:gd name="T47" fmla="*/ 201 h 976"/>
                <a:gd name="T48" fmla="*/ 64 w 1007"/>
                <a:gd name="T49" fmla="*/ 202 h 976"/>
                <a:gd name="T50" fmla="*/ 92 w 1007"/>
                <a:gd name="T51" fmla="*/ 199 h 976"/>
                <a:gd name="T52" fmla="*/ 118 w 1007"/>
                <a:gd name="T53" fmla="*/ 196 h 976"/>
                <a:gd name="T54" fmla="*/ 142 w 1007"/>
                <a:gd name="T55" fmla="*/ 192 h 976"/>
                <a:gd name="T56" fmla="*/ 164 w 1007"/>
                <a:gd name="T57" fmla="*/ 188 h 976"/>
                <a:gd name="T58" fmla="*/ 184 w 1007"/>
                <a:gd name="T59" fmla="*/ 182 h 976"/>
                <a:gd name="T60" fmla="*/ 202 w 1007"/>
                <a:gd name="T61" fmla="*/ 176 h 976"/>
                <a:gd name="T62" fmla="*/ 218 w 1007"/>
                <a:gd name="T63" fmla="*/ 170 h 976"/>
                <a:gd name="T64" fmla="*/ 231 w 1007"/>
                <a:gd name="T65" fmla="*/ 157 h 976"/>
                <a:gd name="T66" fmla="*/ 238 w 1007"/>
                <a:gd name="T67" fmla="*/ 137 h 976"/>
                <a:gd name="T68" fmla="*/ 244 w 1007"/>
                <a:gd name="T69" fmla="*/ 117 h 976"/>
                <a:gd name="T70" fmla="*/ 247 w 1007"/>
                <a:gd name="T71" fmla="*/ 95 h 976"/>
                <a:gd name="T72" fmla="*/ 247 w 1007"/>
                <a:gd name="T73" fmla="*/ 73 h 976"/>
                <a:gd name="T74" fmla="*/ 244 w 1007"/>
                <a:gd name="T75" fmla="*/ 51 h 976"/>
                <a:gd name="T76" fmla="*/ 238 w 1007"/>
                <a:gd name="T77" fmla="*/ 30 h 976"/>
                <a:gd name="T78" fmla="*/ 229 w 1007"/>
                <a:gd name="T79" fmla="*/ 10 h 9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7" h="976">
                  <a:moveTo>
                    <a:pt x="914" y="0"/>
                  </a:moveTo>
                  <a:lnTo>
                    <a:pt x="881" y="20"/>
                  </a:lnTo>
                  <a:lnTo>
                    <a:pt x="845" y="38"/>
                  </a:lnTo>
                  <a:lnTo>
                    <a:pt x="810" y="57"/>
                  </a:lnTo>
                  <a:lnTo>
                    <a:pt x="773" y="74"/>
                  </a:lnTo>
                  <a:lnTo>
                    <a:pt x="736" y="90"/>
                  </a:lnTo>
                  <a:lnTo>
                    <a:pt x="698" y="106"/>
                  </a:lnTo>
                  <a:lnTo>
                    <a:pt x="660" y="121"/>
                  </a:lnTo>
                  <a:lnTo>
                    <a:pt x="622" y="135"/>
                  </a:lnTo>
                  <a:lnTo>
                    <a:pt x="584" y="149"/>
                  </a:lnTo>
                  <a:lnTo>
                    <a:pt x="545" y="162"/>
                  </a:lnTo>
                  <a:lnTo>
                    <a:pt x="507" y="174"/>
                  </a:lnTo>
                  <a:lnTo>
                    <a:pt x="469" y="186"/>
                  </a:lnTo>
                  <a:lnTo>
                    <a:pt x="432" y="196"/>
                  </a:lnTo>
                  <a:lnTo>
                    <a:pt x="395" y="207"/>
                  </a:lnTo>
                  <a:lnTo>
                    <a:pt x="359" y="217"/>
                  </a:lnTo>
                  <a:lnTo>
                    <a:pt x="325" y="225"/>
                  </a:lnTo>
                  <a:lnTo>
                    <a:pt x="290" y="234"/>
                  </a:lnTo>
                  <a:lnTo>
                    <a:pt x="257" y="241"/>
                  </a:lnTo>
                  <a:lnTo>
                    <a:pt x="226" y="248"/>
                  </a:lnTo>
                  <a:lnTo>
                    <a:pt x="196" y="255"/>
                  </a:lnTo>
                  <a:lnTo>
                    <a:pt x="167" y="261"/>
                  </a:lnTo>
                  <a:lnTo>
                    <a:pt x="140" y="266"/>
                  </a:lnTo>
                  <a:lnTo>
                    <a:pt x="116" y="271"/>
                  </a:lnTo>
                  <a:lnTo>
                    <a:pt x="93" y="276"/>
                  </a:lnTo>
                  <a:lnTo>
                    <a:pt x="73" y="279"/>
                  </a:lnTo>
                  <a:lnTo>
                    <a:pt x="54" y="283"/>
                  </a:lnTo>
                  <a:lnTo>
                    <a:pt x="38" y="285"/>
                  </a:lnTo>
                  <a:lnTo>
                    <a:pt x="24" y="287"/>
                  </a:lnTo>
                  <a:lnTo>
                    <a:pt x="14" y="288"/>
                  </a:lnTo>
                  <a:lnTo>
                    <a:pt x="7" y="290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41" y="349"/>
                  </a:lnTo>
                  <a:lnTo>
                    <a:pt x="77" y="408"/>
                  </a:lnTo>
                  <a:lnTo>
                    <a:pt x="107" y="468"/>
                  </a:lnTo>
                  <a:lnTo>
                    <a:pt x="132" y="527"/>
                  </a:lnTo>
                  <a:lnTo>
                    <a:pt x="153" y="586"/>
                  </a:lnTo>
                  <a:lnTo>
                    <a:pt x="169" y="642"/>
                  </a:lnTo>
                  <a:lnTo>
                    <a:pt x="182" y="696"/>
                  </a:lnTo>
                  <a:lnTo>
                    <a:pt x="191" y="748"/>
                  </a:lnTo>
                  <a:lnTo>
                    <a:pt x="197" y="796"/>
                  </a:lnTo>
                  <a:lnTo>
                    <a:pt x="200" y="840"/>
                  </a:lnTo>
                  <a:lnTo>
                    <a:pt x="203" y="879"/>
                  </a:lnTo>
                  <a:lnTo>
                    <a:pt x="204" y="912"/>
                  </a:lnTo>
                  <a:lnTo>
                    <a:pt x="204" y="939"/>
                  </a:lnTo>
                  <a:lnTo>
                    <a:pt x="203" y="959"/>
                  </a:lnTo>
                  <a:lnTo>
                    <a:pt x="202" y="971"/>
                  </a:lnTo>
                  <a:lnTo>
                    <a:pt x="202" y="976"/>
                  </a:lnTo>
                  <a:lnTo>
                    <a:pt x="261" y="974"/>
                  </a:lnTo>
                  <a:lnTo>
                    <a:pt x="319" y="969"/>
                  </a:lnTo>
                  <a:lnTo>
                    <a:pt x="374" y="963"/>
                  </a:lnTo>
                  <a:lnTo>
                    <a:pt x="428" y="956"/>
                  </a:lnTo>
                  <a:lnTo>
                    <a:pt x="480" y="948"/>
                  </a:lnTo>
                  <a:lnTo>
                    <a:pt x="530" y="939"/>
                  </a:lnTo>
                  <a:lnTo>
                    <a:pt x="577" y="929"/>
                  </a:lnTo>
                  <a:lnTo>
                    <a:pt x="623" y="917"/>
                  </a:lnTo>
                  <a:lnTo>
                    <a:pt x="667" y="906"/>
                  </a:lnTo>
                  <a:lnTo>
                    <a:pt x="708" y="893"/>
                  </a:lnTo>
                  <a:lnTo>
                    <a:pt x="749" y="879"/>
                  </a:lnTo>
                  <a:lnTo>
                    <a:pt x="787" y="864"/>
                  </a:lnTo>
                  <a:lnTo>
                    <a:pt x="823" y="850"/>
                  </a:lnTo>
                  <a:lnTo>
                    <a:pt x="858" y="834"/>
                  </a:lnTo>
                  <a:lnTo>
                    <a:pt x="890" y="819"/>
                  </a:lnTo>
                  <a:lnTo>
                    <a:pt x="921" y="803"/>
                  </a:lnTo>
                  <a:lnTo>
                    <a:pt x="941" y="757"/>
                  </a:lnTo>
                  <a:lnTo>
                    <a:pt x="957" y="710"/>
                  </a:lnTo>
                  <a:lnTo>
                    <a:pt x="972" y="663"/>
                  </a:lnTo>
                  <a:lnTo>
                    <a:pt x="985" y="613"/>
                  </a:lnTo>
                  <a:lnTo>
                    <a:pt x="994" y="564"/>
                  </a:lnTo>
                  <a:lnTo>
                    <a:pt x="1001" y="513"/>
                  </a:lnTo>
                  <a:lnTo>
                    <a:pt x="1005" y="461"/>
                  </a:lnTo>
                  <a:lnTo>
                    <a:pt x="1007" y="409"/>
                  </a:lnTo>
                  <a:lnTo>
                    <a:pt x="1005" y="355"/>
                  </a:lnTo>
                  <a:lnTo>
                    <a:pt x="1001" y="301"/>
                  </a:lnTo>
                  <a:lnTo>
                    <a:pt x="993" y="248"/>
                  </a:lnTo>
                  <a:lnTo>
                    <a:pt x="982" y="196"/>
                  </a:lnTo>
                  <a:lnTo>
                    <a:pt x="970" y="146"/>
                  </a:lnTo>
                  <a:lnTo>
                    <a:pt x="954" y="96"/>
                  </a:lnTo>
                  <a:lnTo>
                    <a:pt x="935" y="4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0"/>
            <p:cNvSpPr>
              <a:spLocks/>
            </p:cNvSpPr>
            <p:nvPr/>
          </p:nvSpPr>
          <p:spPr bwMode="auto">
            <a:xfrm>
              <a:off x="4478" y="3005"/>
              <a:ext cx="92" cy="83"/>
            </a:xfrm>
            <a:custGeom>
              <a:avLst/>
              <a:gdLst>
                <a:gd name="T0" fmla="*/ 0 w 376"/>
                <a:gd name="T1" fmla="*/ 79 h 399"/>
                <a:gd name="T2" fmla="*/ 1 w 376"/>
                <a:gd name="T3" fmla="*/ 79 h 399"/>
                <a:gd name="T4" fmla="*/ 2 w 376"/>
                <a:gd name="T5" fmla="*/ 78 h 399"/>
                <a:gd name="T6" fmla="*/ 4 w 376"/>
                <a:gd name="T7" fmla="*/ 75 h 399"/>
                <a:gd name="T8" fmla="*/ 7 w 376"/>
                <a:gd name="T9" fmla="*/ 72 h 399"/>
                <a:gd name="T10" fmla="*/ 11 w 376"/>
                <a:gd name="T11" fmla="*/ 68 h 399"/>
                <a:gd name="T12" fmla="*/ 15 w 376"/>
                <a:gd name="T13" fmla="*/ 63 h 399"/>
                <a:gd name="T14" fmla="*/ 21 w 376"/>
                <a:gd name="T15" fmla="*/ 58 h 399"/>
                <a:gd name="T16" fmla="*/ 27 w 376"/>
                <a:gd name="T17" fmla="*/ 52 h 399"/>
                <a:gd name="T18" fmla="*/ 33 w 376"/>
                <a:gd name="T19" fmla="*/ 46 h 399"/>
                <a:gd name="T20" fmla="*/ 40 w 376"/>
                <a:gd name="T21" fmla="*/ 40 h 399"/>
                <a:gd name="T22" fmla="*/ 47 w 376"/>
                <a:gd name="T23" fmla="*/ 33 h 399"/>
                <a:gd name="T24" fmla="*/ 56 w 376"/>
                <a:gd name="T25" fmla="*/ 27 h 399"/>
                <a:gd name="T26" fmla="*/ 64 w 376"/>
                <a:gd name="T27" fmla="*/ 20 h 399"/>
                <a:gd name="T28" fmla="*/ 73 w 376"/>
                <a:gd name="T29" fmla="*/ 13 h 399"/>
                <a:gd name="T30" fmla="*/ 82 w 376"/>
                <a:gd name="T31" fmla="*/ 6 h 399"/>
                <a:gd name="T32" fmla="*/ 92 w 376"/>
                <a:gd name="T33" fmla="*/ 0 h 399"/>
                <a:gd name="T34" fmla="*/ 92 w 376"/>
                <a:gd name="T35" fmla="*/ 1 h 399"/>
                <a:gd name="T36" fmla="*/ 90 w 376"/>
                <a:gd name="T37" fmla="*/ 2 h 399"/>
                <a:gd name="T38" fmla="*/ 88 w 376"/>
                <a:gd name="T39" fmla="*/ 6 h 399"/>
                <a:gd name="T40" fmla="*/ 85 w 376"/>
                <a:gd name="T41" fmla="*/ 10 h 399"/>
                <a:gd name="T42" fmla="*/ 81 w 376"/>
                <a:gd name="T43" fmla="*/ 15 h 399"/>
                <a:gd name="T44" fmla="*/ 77 w 376"/>
                <a:gd name="T45" fmla="*/ 20 h 399"/>
                <a:gd name="T46" fmla="*/ 72 w 376"/>
                <a:gd name="T47" fmla="*/ 27 h 399"/>
                <a:gd name="T48" fmla="*/ 67 w 376"/>
                <a:gd name="T49" fmla="*/ 33 h 399"/>
                <a:gd name="T50" fmla="*/ 61 w 376"/>
                <a:gd name="T51" fmla="*/ 40 h 399"/>
                <a:gd name="T52" fmla="*/ 55 w 376"/>
                <a:gd name="T53" fmla="*/ 47 h 399"/>
                <a:gd name="T54" fmla="*/ 48 w 376"/>
                <a:gd name="T55" fmla="*/ 54 h 399"/>
                <a:gd name="T56" fmla="*/ 41 w 376"/>
                <a:gd name="T57" fmla="*/ 61 h 399"/>
                <a:gd name="T58" fmla="*/ 34 w 376"/>
                <a:gd name="T59" fmla="*/ 67 h 399"/>
                <a:gd name="T60" fmla="*/ 26 w 376"/>
                <a:gd name="T61" fmla="*/ 73 h 399"/>
                <a:gd name="T62" fmla="*/ 19 w 376"/>
                <a:gd name="T63" fmla="*/ 78 h 399"/>
                <a:gd name="T64" fmla="*/ 11 w 376"/>
                <a:gd name="T65" fmla="*/ 83 h 399"/>
                <a:gd name="T66" fmla="*/ 11 w 376"/>
                <a:gd name="T67" fmla="*/ 83 h 399"/>
                <a:gd name="T68" fmla="*/ 10 w 376"/>
                <a:gd name="T69" fmla="*/ 83 h 399"/>
                <a:gd name="T70" fmla="*/ 9 w 376"/>
                <a:gd name="T71" fmla="*/ 83 h 399"/>
                <a:gd name="T72" fmla="*/ 7 w 376"/>
                <a:gd name="T73" fmla="*/ 83 h 399"/>
                <a:gd name="T74" fmla="*/ 5 w 376"/>
                <a:gd name="T75" fmla="*/ 83 h 399"/>
                <a:gd name="T76" fmla="*/ 3 w 376"/>
                <a:gd name="T77" fmla="*/ 82 h 399"/>
                <a:gd name="T78" fmla="*/ 2 w 376"/>
                <a:gd name="T79" fmla="*/ 81 h 399"/>
                <a:gd name="T80" fmla="*/ 0 w 376"/>
                <a:gd name="T81" fmla="*/ 79 h 3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6" h="399">
                  <a:moveTo>
                    <a:pt x="0" y="382"/>
                  </a:moveTo>
                  <a:lnTo>
                    <a:pt x="3" y="380"/>
                  </a:lnTo>
                  <a:lnTo>
                    <a:pt x="7" y="373"/>
                  </a:lnTo>
                  <a:lnTo>
                    <a:pt x="17" y="360"/>
                  </a:lnTo>
                  <a:lnTo>
                    <a:pt x="29" y="345"/>
                  </a:lnTo>
                  <a:lnTo>
                    <a:pt x="44" y="326"/>
                  </a:lnTo>
                  <a:lnTo>
                    <a:pt x="63" y="304"/>
                  </a:lnTo>
                  <a:lnTo>
                    <a:pt x="85" y="280"/>
                  </a:lnTo>
                  <a:lnTo>
                    <a:pt x="109" y="252"/>
                  </a:lnTo>
                  <a:lnTo>
                    <a:pt x="135" y="223"/>
                  </a:lnTo>
                  <a:lnTo>
                    <a:pt x="164" y="192"/>
                  </a:lnTo>
                  <a:lnTo>
                    <a:pt x="194" y="160"/>
                  </a:lnTo>
                  <a:lnTo>
                    <a:pt x="227" y="128"/>
                  </a:lnTo>
                  <a:lnTo>
                    <a:pt x="262" y="95"/>
                  </a:lnTo>
                  <a:lnTo>
                    <a:pt x="299" y="63"/>
                  </a:lnTo>
                  <a:lnTo>
                    <a:pt x="337" y="31"/>
                  </a:lnTo>
                  <a:lnTo>
                    <a:pt x="376" y="0"/>
                  </a:lnTo>
                  <a:lnTo>
                    <a:pt x="374" y="3"/>
                  </a:lnTo>
                  <a:lnTo>
                    <a:pt x="369" y="12"/>
                  </a:lnTo>
                  <a:lnTo>
                    <a:pt x="360" y="27"/>
                  </a:lnTo>
                  <a:lnTo>
                    <a:pt x="348" y="47"/>
                  </a:lnTo>
                  <a:lnTo>
                    <a:pt x="333" y="71"/>
                  </a:lnTo>
                  <a:lnTo>
                    <a:pt x="316" y="98"/>
                  </a:lnTo>
                  <a:lnTo>
                    <a:pt x="295" y="128"/>
                  </a:lnTo>
                  <a:lnTo>
                    <a:pt x="273" y="159"/>
                  </a:lnTo>
                  <a:lnTo>
                    <a:pt x="249" y="192"/>
                  </a:lnTo>
                  <a:lnTo>
                    <a:pt x="224" y="225"/>
                  </a:lnTo>
                  <a:lnTo>
                    <a:pt x="196" y="259"/>
                  </a:lnTo>
                  <a:lnTo>
                    <a:pt x="167" y="291"/>
                  </a:lnTo>
                  <a:lnTo>
                    <a:pt x="139" y="322"/>
                  </a:lnTo>
                  <a:lnTo>
                    <a:pt x="108" y="351"/>
                  </a:lnTo>
                  <a:lnTo>
                    <a:pt x="76" y="376"/>
                  </a:lnTo>
                  <a:lnTo>
                    <a:pt x="45" y="398"/>
                  </a:lnTo>
                  <a:lnTo>
                    <a:pt x="44" y="398"/>
                  </a:lnTo>
                  <a:lnTo>
                    <a:pt x="41" y="398"/>
                  </a:lnTo>
                  <a:lnTo>
                    <a:pt x="36" y="399"/>
                  </a:lnTo>
                  <a:lnTo>
                    <a:pt x="29" y="398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89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1"/>
            <p:cNvSpPr>
              <a:spLocks/>
            </p:cNvSpPr>
            <p:nvPr/>
          </p:nvSpPr>
          <p:spPr bwMode="auto">
            <a:xfrm>
              <a:off x="4680" y="2986"/>
              <a:ext cx="69" cy="17"/>
            </a:xfrm>
            <a:custGeom>
              <a:avLst/>
              <a:gdLst>
                <a:gd name="T0" fmla="*/ 2 w 280"/>
                <a:gd name="T1" fmla="*/ 0 h 85"/>
                <a:gd name="T2" fmla="*/ 1 w 280"/>
                <a:gd name="T3" fmla="*/ 3 h 85"/>
                <a:gd name="T4" fmla="*/ 1 w 280"/>
                <a:gd name="T5" fmla="*/ 5 h 85"/>
                <a:gd name="T6" fmla="*/ 0 w 280"/>
                <a:gd name="T7" fmla="*/ 7 h 85"/>
                <a:gd name="T8" fmla="*/ 0 w 280"/>
                <a:gd name="T9" fmla="*/ 10 h 85"/>
                <a:gd name="T10" fmla="*/ 3 w 280"/>
                <a:gd name="T11" fmla="*/ 11 h 85"/>
                <a:gd name="T12" fmla="*/ 7 w 280"/>
                <a:gd name="T13" fmla="*/ 12 h 85"/>
                <a:gd name="T14" fmla="*/ 10 w 280"/>
                <a:gd name="T15" fmla="*/ 12 h 85"/>
                <a:gd name="T16" fmla="*/ 14 w 280"/>
                <a:gd name="T17" fmla="*/ 13 h 85"/>
                <a:gd name="T18" fmla="*/ 17 w 280"/>
                <a:gd name="T19" fmla="*/ 14 h 85"/>
                <a:gd name="T20" fmla="*/ 21 w 280"/>
                <a:gd name="T21" fmla="*/ 14 h 85"/>
                <a:gd name="T22" fmla="*/ 25 w 280"/>
                <a:gd name="T23" fmla="*/ 15 h 85"/>
                <a:gd name="T24" fmla="*/ 29 w 280"/>
                <a:gd name="T25" fmla="*/ 15 h 85"/>
                <a:gd name="T26" fmla="*/ 33 w 280"/>
                <a:gd name="T27" fmla="*/ 16 h 85"/>
                <a:gd name="T28" fmla="*/ 37 w 280"/>
                <a:gd name="T29" fmla="*/ 16 h 85"/>
                <a:gd name="T30" fmla="*/ 41 w 280"/>
                <a:gd name="T31" fmla="*/ 17 h 85"/>
                <a:gd name="T32" fmla="*/ 45 w 280"/>
                <a:gd name="T33" fmla="*/ 17 h 85"/>
                <a:gd name="T34" fmla="*/ 50 w 280"/>
                <a:gd name="T35" fmla="*/ 17 h 85"/>
                <a:gd name="T36" fmla="*/ 54 w 280"/>
                <a:gd name="T37" fmla="*/ 17 h 85"/>
                <a:gd name="T38" fmla="*/ 58 w 280"/>
                <a:gd name="T39" fmla="*/ 17 h 85"/>
                <a:gd name="T40" fmla="*/ 62 w 280"/>
                <a:gd name="T41" fmla="*/ 17 h 85"/>
                <a:gd name="T42" fmla="*/ 64 w 280"/>
                <a:gd name="T43" fmla="*/ 16 h 85"/>
                <a:gd name="T44" fmla="*/ 66 w 280"/>
                <a:gd name="T45" fmla="*/ 15 h 85"/>
                <a:gd name="T46" fmla="*/ 68 w 280"/>
                <a:gd name="T47" fmla="*/ 12 h 85"/>
                <a:gd name="T48" fmla="*/ 69 w 280"/>
                <a:gd name="T49" fmla="*/ 9 h 85"/>
                <a:gd name="T50" fmla="*/ 69 w 280"/>
                <a:gd name="T51" fmla="*/ 9 h 85"/>
                <a:gd name="T52" fmla="*/ 68 w 280"/>
                <a:gd name="T53" fmla="*/ 9 h 85"/>
                <a:gd name="T54" fmla="*/ 67 w 280"/>
                <a:gd name="T55" fmla="*/ 8 h 85"/>
                <a:gd name="T56" fmla="*/ 65 w 280"/>
                <a:gd name="T57" fmla="*/ 8 h 85"/>
                <a:gd name="T58" fmla="*/ 62 w 280"/>
                <a:gd name="T59" fmla="*/ 7 h 85"/>
                <a:gd name="T60" fmla="*/ 59 w 280"/>
                <a:gd name="T61" fmla="*/ 7 h 85"/>
                <a:gd name="T62" fmla="*/ 56 w 280"/>
                <a:gd name="T63" fmla="*/ 6 h 85"/>
                <a:gd name="T64" fmla="*/ 52 w 280"/>
                <a:gd name="T65" fmla="*/ 6 h 85"/>
                <a:gd name="T66" fmla="*/ 47 w 280"/>
                <a:gd name="T67" fmla="*/ 5 h 85"/>
                <a:gd name="T68" fmla="*/ 42 w 280"/>
                <a:gd name="T69" fmla="*/ 4 h 85"/>
                <a:gd name="T70" fmla="*/ 37 w 280"/>
                <a:gd name="T71" fmla="*/ 3 h 85"/>
                <a:gd name="T72" fmla="*/ 31 w 280"/>
                <a:gd name="T73" fmla="*/ 3 h 85"/>
                <a:gd name="T74" fmla="*/ 24 w 280"/>
                <a:gd name="T75" fmla="*/ 2 h 85"/>
                <a:gd name="T76" fmla="*/ 17 w 280"/>
                <a:gd name="T77" fmla="*/ 1 h 85"/>
                <a:gd name="T78" fmla="*/ 10 w 280"/>
                <a:gd name="T79" fmla="*/ 0 h 85"/>
                <a:gd name="T80" fmla="*/ 2 w 280"/>
                <a:gd name="T81" fmla="*/ 0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0" h="85">
                  <a:moveTo>
                    <a:pt x="7" y="0"/>
                  </a:moveTo>
                  <a:lnTo>
                    <a:pt x="6" y="13"/>
                  </a:lnTo>
                  <a:lnTo>
                    <a:pt x="4" y="24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14" y="54"/>
                  </a:lnTo>
                  <a:lnTo>
                    <a:pt x="28" y="58"/>
                  </a:lnTo>
                  <a:lnTo>
                    <a:pt x="42" y="61"/>
                  </a:lnTo>
                  <a:lnTo>
                    <a:pt x="57" y="66"/>
                  </a:lnTo>
                  <a:lnTo>
                    <a:pt x="71" y="69"/>
                  </a:lnTo>
                  <a:lnTo>
                    <a:pt x="86" y="71"/>
                  </a:lnTo>
                  <a:lnTo>
                    <a:pt x="103" y="75"/>
                  </a:lnTo>
                  <a:lnTo>
                    <a:pt x="119" y="77"/>
                  </a:lnTo>
                  <a:lnTo>
                    <a:pt x="135" y="80"/>
                  </a:lnTo>
                  <a:lnTo>
                    <a:pt x="151" y="82"/>
                  </a:lnTo>
                  <a:lnTo>
                    <a:pt x="168" y="84"/>
                  </a:lnTo>
                  <a:lnTo>
                    <a:pt x="184" y="85"/>
                  </a:lnTo>
                  <a:lnTo>
                    <a:pt x="202" y="85"/>
                  </a:lnTo>
                  <a:lnTo>
                    <a:pt x="219" y="85"/>
                  </a:lnTo>
                  <a:lnTo>
                    <a:pt x="236" y="85"/>
                  </a:lnTo>
                  <a:lnTo>
                    <a:pt x="253" y="84"/>
                  </a:lnTo>
                  <a:lnTo>
                    <a:pt x="258" y="82"/>
                  </a:lnTo>
                  <a:lnTo>
                    <a:pt x="267" y="75"/>
                  </a:lnTo>
                  <a:lnTo>
                    <a:pt x="275" y="62"/>
                  </a:lnTo>
                  <a:lnTo>
                    <a:pt x="280" y="45"/>
                  </a:lnTo>
                  <a:lnTo>
                    <a:pt x="279" y="45"/>
                  </a:lnTo>
                  <a:lnTo>
                    <a:pt x="275" y="44"/>
                  </a:lnTo>
                  <a:lnTo>
                    <a:pt x="270" y="42"/>
                  </a:lnTo>
                  <a:lnTo>
                    <a:pt x="262" y="40"/>
                  </a:lnTo>
                  <a:lnTo>
                    <a:pt x="252" y="37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10" y="28"/>
                  </a:lnTo>
                  <a:lnTo>
                    <a:pt x="191" y="24"/>
                  </a:lnTo>
                  <a:lnTo>
                    <a:pt x="171" y="21"/>
                  </a:lnTo>
                  <a:lnTo>
                    <a:pt x="149" y="16"/>
                  </a:lnTo>
                  <a:lnTo>
                    <a:pt x="124" y="13"/>
                  </a:lnTo>
                  <a:lnTo>
                    <a:pt x="98" y="9"/>
                  </a:lnTo>
                  <a:lnTo>
                    <a:pt x="69" y="6"/>
                  </a:lnTo>
                  <a:lnTo>
                    <a:pt x="3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2"/>
            <p:cNvSpPr>
              <a:spLocks/>
            </p:cNvSpPr>
            <p:nvPr/>
          </p:nvSpPr>
          <p:spPr bwMode="auto">
            <a:xfrm>
              <a:off x="4647" y="2984"/>
              <a:ext cx="35" cy="12"/>
            </a:xfrm>
            <a:custGeom>
              <a:avLst/>
              <a:gdLst>
                <a:gd name="T0" fmla="*/ 0 w 144"/>
                <a:gd name="T1" fmla="*/ 0 h 58"/>
                <a:gd name="T2" fmla="*/ 0 w 144"/>
                <a:gd name="T3" fmla="*/ 0 h 58"/>
                <a:gd name="T4" fmla="*/ 2 w 144"/>
                <a:gd name="T5" fmla="*/ 1 h 58"/>
                <a:gd name="T6" fmla="*/ 5 w 144"/>
                <a:gd name="T7" fmla="*/ 2 h 58"/>
                <a:gd name="T8" fmla="*/ 9 w 144"/>
                <a:gd name="T9" fmla="*/ 4 h 58"/>
                <a:gd name="T10" fmla="*/ 14 w 144"/>
                <a:gd name="T11" fmla="*/ 6 h 58"/>
                <a:gd name="T12" fmla="*/ 20 w 144"/>
                <a:gd name="T13" fmla="*/ 8 h 58"/>
                <a:gd name="T14" fmla="*/ 26 w 144"/>
                <a:gd name="T15" fmla="*/ 10 h 58"/>
                <a:gd name="T16" fmla="*/ 33 w 144"/>
                <a:gd name="T17" fmla="*/ 12 h 58"/>
                <a:gd name="T18" fmla="*/ 34 w 144"/>
                <a:gd name="T19" fmla="*/ 9 h 58"/>
                <a:gd name="T20" fmla="*/ 34 w 144"/>
                <a:gd name="T21" fmla="*/ 7 h 58"/>
                <a:gd name="T22" fmla="*/ 35 w 144"/>
                <a:gd name="T23" fmla="*/ 4 h 58"/>
                <a:gd name="T24" fmla="*/ 35 w 144"/>
                <a:gd name="T25" fmla="*/ 2 h 58"/>
                <a:gd name="T26" fmla="*/ 31 w 144"/>
                <a:gd name="T27" fmla="*/ 1 h 58"/>
                <a:gd name="T28" fmla="*/ 27 w 144"/>
                <a:gd name="T29" fmla="*/ 1 h 58"/>
                <a:gd name="T30" fmla="*/ 23 w 144"/>
                <a:gd name="T31" fmla="*/ 1 h 58"/>
                <a:gd name="T32" fmla="*/ 18 w 144"/>
                <a:gd name="T33" fmla="*/ 1 h 58"/>
                <a:gd name="T34" fmla="*/ 14 w 144"/>
                <a:gd name="T35" fmla="*/ 0 h 58"/>
                <a:gd name="T36" fmla="*/ 9 w 144"/>
                <a:gd name="T37" fmla="*/ 0 h 58"/>
                <a:gd name="T38" fmla="*/ 5 w 144"/>
                <a:gd name="T39" fmla="*/ 0 h 58"/>
                <a:gd name="T40" fmla="*/ 0 w 14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58">
                  <a:moveTo>
                    <a:pt x="0" y="0"/>
                  </a:moveTo>
                  <a:lnTo>
                    <a:pt x="2" y="1"/>
                  </a:lnTo>
                  <a:lnTo>
                    <a:pt x="10" y="6"/>
                  </a:lnTo>
                  <a:lnTo>
                    <a:pt x="22" y="12"/>
                  </a:lnTo>
                  <a:lnTo>
                    <a:pt x="38" y="18"/>
                  </a:lnTo>
                  <a:lnTo>
                    <a:pt x="58" y="28"/>
                  </a:lnTo>
                  <a:lnTo>
                    <a:pt x="81" y="37"/>
                  </a:lnTo>
                  <a:lnTo>
                    <a:pt x="108" y="47"/>
                  </a:lnTo>
                  <a:lnTo>
                    <a:pt x="137" y="58"/>
                  </a:lnTo>
                  <a:lnTo>
                    <a:pt x="139" y="45"/>
                  </a:lnTo>
                  <a:lnTo>
                    <a:pt x="141" y="32"/>
                  </a:lnTo>
                  <a:lnTo>
                    <a:pt x="143" y="21"/>
                  </a:lnTo>
                  <a:lnTo>
                    <a:pt x="144" y="8"/>
                  </a:lnTo>
                  <a:lnTo>
                    <a:pt x="128" y="7"/>
                  </a:lnTo>
                  <a:lnTo>
                    <a:pt x="111" y="6"/>
                  </a:lnTo>
                  <a:lnTo>
                    <a:pt x="93" y="5"/>
                  </a:lnTo>
                  <a:lnTo>
                    <a:pt x="75" y="3"/>
                  </a:lnTo>
                  <a:lnTo>
                    <a:pt x="56" y="2"/>
                  </a:lnTo>
                  <a:lnTo>
                    <a:pt x="38" y="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23"/>
            <p:cNvSpPr>
              <a:spLocks/>
            </p:cNvSpPr>
            <p:nvPr/>
          </p:nvSpPr>
          <p:spPr bwMode="auto">
            <a:xfrm>
              <a:off x="4669" y="2857"/>
              <a:ext cx="31" cy="64"/>
            </a:xfrm>
            <a:custGeom>
              <a:avLst/>
              <a:gdLst>
                <a:gd name="T0" fmla="*/ 31 w 124"/>
                <a:gd name="T1" fmla="*/ 1 h 310"/>
                <a:gd name="T2" fmla="*/ 21 w 124"/>
                <a:gd name="T3" fmla="*/ 0 h 310"/>
                <a:gd name="T4" fmla="*/ 21 w 124"/>
                <a:gd name="T5" fmla="*/ 1 h 310"/>
                <a:gd name="T6" fmla="*/ 19 w 124"/>
                <a:gd name="T7" fmla="*/ 3 h 310"/>
                <a:gd name="T8" fmla="*/ 18 w 124"/>
                <a:gd name="T9" fmla="*/ 7 h 310"/>
                <a:gd name="T10" fmla="*/ 15 w 124"/>
                <a:gd name="T11" fmla="*/ 13 h 310"/>
                <a:gd name="T12" fmla="*/ 12 w 124"/>
                <a:gd name="T13" fmla="*/ 19 h 310"/>
                <a:gd name="T14" fmla="*/ 9 w 124"/>
                <a:gd name="T15" fmla="*/ 26 h 310"/>
                <a:gd name="T16" fmla="*/ 5 w 124"/>
                <a:gd name="T17" fmla="*/ 34 h 310"/>
                <a:gd name="T18" fmla="*/ 0 w 124"/>
                <a:gd name="T19" fmla="*/ 42 h 310"/>
                <a:gd name="T20" fmla="*/ 2 w 124"/>
                <a:gd name="T21" fmla="*/ 47 h 310"/>
                <a:gd name="T22" fmla="*/ 4 w 124"/>
                <a:gd name="T23" fmla="*/ 53 h 310"/>
                <a:gd name="T24" fmla="*/ 6 w 124"/>
                <a:gd name="T25" fmla="*/ 58 h 310"/>
                <a:gd name="T26" fmla="*/ 8 w 124"/>
                <a:gd name="T27" fmla="*/ 64 h 310"/>
                <a:gd name="T28" fmla="*/ 13 w 124"/>
                <a:gd name="T29" fmla="*/ 52 h 310"/>
                <a:gd name="T30" fmla="*/ 18 w 124"/>
                <a:gd name="T31" fmla="*/ 41 h 310"/>
                <a:gd name="T32" fmla="*/ 22 w 124"/>
                <a:gd name="T33" fmla="*/ 30 h 310"/>
                <a:gd name="T34" fmla="*/ 25 w 124"/>
                <a:gd name="T35" fmla="*/ 20 h 310"/>
                <a:gd name="T36" fmla="*/ 28 w 124"/>
                <a:gd name="T37" fmla="*/ 13 h 310"/>
                <a:gd name="T38" fmla="*/ 30 w 124"/>
                <a:gd name="T39" fmla="*/ 6 h 310"/>
                <a:gd name="T40" fmla="*/ 31 w 124"/>
                <a:gd name="T41" fmla="*/ 3 h 310"/>
                <a:gd name="T42" fmla="*/ 31 w 124"/>
                <a:gd name="T43" fmla="*/ 1 h 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4" h="310">
                  <a:moveTo>
                    <a:pt x="124" y="6"/>
                  </a:moveTo>
                  <a:lnTo>
                    <a:pt x="83" y="0"/>
                  </a:lnTo>
                  <a:lnTo>
                    <a:pt x="82" y="4"/>
                  </a:lnTo>
                  <a:lnTo>
                    <a:pt x="77" y="16"/>
                  </a:lnTo>
                  <a:lnTo>
                    <a:pt x="71" y="36"/>
                  </a:lnTo>
                  <a:lnTo>
                    <a:pt x="61" y="61"/>
                  </a:lnTo>
                  <a:lnTo>
                    <a:pt x="49" y="91"/>
                  </a:lnTo>
                  <a:lnTo>
                    <a:pt x="35" y="125"/>
                  </a:lnTo>
                  <a:lnTo>
                    <a:pt x="19" y="165"/>
                  </a:lnTo>
                  <a:lnTo>
                    <a:pt x="0" y="205"/>
                  </a:lnTo>
                  <a:lnTo>
                    <a:pt x="8" y="230"/>
                  </a:lnTo>
                  <a:lnTo>
                    <a:pt x="16" y="257"/>
                  </a:lnTo>
                  <a:lnTo>
                    <a:pt x="24" y="283"/>
                  </a:lnTo>
                  <a:lnTo>
                    <a:pt x="31" y="310"/>
                  </a:lnTo>
                  <a:lnTo>
                    <a:pt x="53" y="252"/>
                  </a:lnTo>
                  <a:lnTo>
                    <a:pt x="72" y="197"/>
                  </a:lnTo>
                  <a:lnTo>
                    <a:pt x="88" y="145"/>
                  </a:lnTo>
                  <a:lnTo>
                    <a:pt x="101" y="99"/>
                  </a:lnTo>
                  <a:lnTo>
                    <a:pt x="111" y="61"/>
                  </a:lnTo>
                  <a:lnTo>
                    <a:pt x="118" y="31"/>
                  </a:lnTo>
                  <a:lnTo>
                    <a:pt x="122" y="13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24"/>
            <p:cNvSpPr>
              <a:spLocks/>
            </p:cNvSpPr>
            <p:nvPr/>
          </p:nvSpPr>
          <p:spPr bwMode="auto">
            <a:xfrm>
              <a:off x="4429" y="2899"/>
              <a:ext cx="248" cy="96"/>
            </a:xfrm>
            <a:custGeom>
              <a:avLst/>
              <a:gdLst>
                <a:gd name="T0" fmla="*/ 162 w 1013"/>
                <a:gd name="T1" fmla="*/ 76 h 461"/>
                <a:gd name="T2" fmla="*/ 139 w 1013"/>
                <a:gd name="T3" fmla="*/ 75 h 461"/>
                <a:gd name="T4" fmla="*/ 112 w 1013"/>
                <a:gd name="T5" fmla="*/ 70 h 461"/>
                <a:gd name="T6" fmla="*/ 85 w 1013"/>
                <a:gd name="T7" fmla="*/ 63 h 461"/>
                <a:gd name="T8" fmla="*/ 59 w 1013"/>
                <a:gd name="T9" fmla="*/ 55 h 461"/>
                <a:gd name="T10" fmla="*/ 36 w 1013"/>
                <a:gd name="T11" fmla="*/ 46 h 461"/>
                <a:gd name="T12" fmla="*/ 19 w 1013"/>
                <a:gd name="T13" fmla="*/ 40 h 461"/>
                <a:gd name="T14" fmla="*/ 10 w 1013"/>
                <a:gd name="T15" fmla="*/ 36 h 461"/>
                <a:gd name="T16" fmla="*/ 8 w 1013"/>
                <a:gd name="T17" fmla="*/ 35 h 461"/>
                <a:gd name="T18" fmla="*/ 5 w 1013"/>
                <a:gd name="T19" fmla="*/ 35 h 461"/>
                <a:gd name="T20" fmla="*/ 2 w 1013"/>
                <a:gd name="T21" fmla="*/ 35 h 461"/>
                <a:gd name="T22" fmla="*/ 0 w 1013"/>
                <a:gd name="T23" fmla="*/ 37 h 461"/>
                <a:gd name="T24" fmla="*/ 2 w 1013"/>
                <a:gd name="T25" fmla="*/ 41 h 461"/>
                <a:gd name="T26" fmla="*/ 13 w 1013"/>
                <a:gd name="T27" fmla="*/ 48 h 461"/>
                <a:gd name="T28" fmla="*/ 32 w 1013"/>
                <a:gd name="T29" fmla="*/ 58 h 461"/>
                <a:gd name="T30" fmla="*/ 57 w 1013"/>
                <a:gd name="T31" fmla="*/ 69 h 461"/>
                <a:gd name="T32" fmla="*/ 86 w 1013"/>
                <a:gd name="T33" fmla="*/ 80 h 461"/>
                <a:gd name="T34" fmla="*/ 116 w 1013"/>
                <a:gd name="T35" fmla="*/ 89 h 461"/>
                <a:gd name="T36" fmla="*/ 144 w 1013"/>
                <a:gd name="T37" fmla="*/ 95 h 461"/>
                <a:gd name="T38" fmla="*/ 169 w 1013"/>
                <a:gd name="T39" fmla="*/ 96 h 461"/>
                <a:gd name="T40" fmla="*/ 186 w 1013"/>
                <a:gd name="T41" fmla="*/ 92 h 461"/>
                <a:gd name="T42" fmla="*/ 196 w 1013"/>
                <a:gd name="T43" fmla="*/ 87 h 461"/>
                <a:gd name="T44" fmla="*/ 206 w 1013"/>
                <a:gd name="T45" fmla="*/ 80 h 461"/>
                <a:gd name="T46" fmla="*/ 216 w 1013"/>
                <a:gd name="T47" fmla="*/ 71 h 461"/>
                <a:gd name="T48" fmla="*/ 224 w 1013"/>
                <a:gd name="T49" fmla="*/ 61 h 461"/>
                <a:gd name="T50" fmla="*/ 232 w 1013"/>
                <a:gd name="T51" fmla="*/ 51 h 461"/>
                <a:gd name="T52" fmla="*/ 239 w 1013"/>
                <a:gd name="T53" fmla="*/ 39 h 461"/>
                <a:gd name="T54" fmla="*/ 245 w 1013"/>
                <a:gd name="T55" fmla="*/ 27 h 461"/>
                <a:gd name="T56" fmla="*/ 246 w 1013"/>
                <a:gd name="T57" fmla="*/ 16 h 461"/>
                <a:gd name="T58" fmla="*/ 242 w 1013"/>
                <a:gd name="T59" fmla="*/ 5 h 461"/>
                <a:gd name="T60" fmla="*/ 237 w 1013"/>
                <a:gd name="T61" fmla="*/ 6 h 461"/>
                <a:gd name="T62" fmla="*/ 230 w 1013"/>
                <a:gd name="T63" fmla="*/ 19 h 461"/>
                <a:gd name="T64" fmla="*/ 222 w 1013"/>
                <a:gd name="T65" fmla="*/ 31 h 461"/>
                <a:gd name="T66" fmla="*/ 213 w 1013"/>
                <a:gd name="T67" fmla="*/ 42 h 461"/>
                <a:gd name="T68" fmla="*/ 204 w 1013"/>
                <a:gd name="T69" fmla="*/ 53 h 461"/>
                <a:gd name="T70" fmla="*/ 195 w 1013"/>
                <a:gd name="T71" fmla="*/ 62 h 461"/>
                <a:gd name="T72" fmla="*/ 186 w 1013"/>
                <a:gd name="T73" fmla="*/ 70 h 461"/>
                <a:gd name="T74" fmla="*/ 176 w 1013"/>
                <a:gd name="T75" fmla="*/ 74 h 4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3" h="461">
                  <a:moveTo>
                    <a:pt x="700" y="363"/>
                  </a:moveTo>
                  <a:lnTo>
                    <a:pt x="661" y="367"/>
                  </a:lnTo>
                  <a:lnTo>
                    <a:pt x="616" y="366"/>
                  </a:lnTo>
                  <a:lnTo>
                    <a:pt x="567" y="359"/>
                  </a:lnTo>
                  <a:lnTo>
                    <a:pt x="515" y="349"/>
                  </a:lnTo>
                  <a:lnTo>
                    <a:pt x="459" y="336"/>
                  </a:lnTo>
                  <a:lnTo>
                    <a:pt x="404" y="319"/>
                  </a:lnTo>
                  <a:lnTo>
                    <a:pt x="349" y="302"/>
                  </a:lnTo>
                  <a:lnTo>
                    <a:pt x="295" y="282"/>
                  </a:lnTo>
                  <a:lnTo>
                    <a:pt x="242" y="263"/>
                  </a:lnTo>
                  <a:lnTo>
                    <a:pt x="193" y="242"/>
                  </a:lnTo>
                  <a:lnTo>
                    <a:pt x="148" y="223"/>
                  </a:lnTo>
                  <a:lnTo>
                    <a:pt x="110" y="207"/>
                  </a:lnTo>
                  <a:lnTo>
                    <a:pt x="78" y="192"/>
                  </a:lnTo>
                  <a:lnTo>
                    <a:pt x="54" y="182"/>
                  </a:lnTo>
                  <a:lnTo>
                    <a:pt x="39" y="174"/>
                  </a:lnTo>
                  <a:lnTo>
                    <a:pt x="33" y="172"/>
                  </a:lnTo>
                  <a:lnTo>
                    <a:pt x="32" y="170"/>
                  </a:lnTo>
                  <a:lnTo>
                    <a:pt x="28" y="169"/>
                  </a:lnTo>
                  <a:lnTo>
                    <a:pt x="22" y="168"/>
                  </a:lnTo>
                  <a:lnTo>
                    <a:pt x="15" y="168"/>
                  </a:lnTo>
                  <a:lnTo>
                    <a:pt x="8" y="169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0" y="189"/>
                  </a:lnTo>
                  <a:lnTo>
                    <a:pt x="7" y="198"/>
                  </a:lnTo>
                  <a:lnTo>
                    <a:pt x="24" y="213"/>
                  </a:lnTo>
                  <a:lnTo>
                    <a:pt x="52" y="231"/>
                  </a:lnTo>
                  <a:lnTo>
                    <a:pt x="87" y="253"/>
                  </a:lnTo>
                  <a:lnTo>
                    <a:pt x="130" y="278"/>
                  </a:lnTo>
                  <a:lnTo>
                    <a:pt x="180" y="304"/>
                  </a:lnTo>
                  <a:lnTo>
                    <a:pt x="234" y="332"/>
                  </a:lnTo>
                  <a:lnTo>
                    <a:pt x="291" y="358"/>
                  </a:lnTo>
                  <a:lnTo>
                    <a:pt x="351" y="384"/>
                  </a:lnTo>
                  <a:lnTo>
                    <a:pt x="412" y="407"/>
                  </a:lnTo>
                  <a:lnTo>
                    <a:pt x="473" y="427"/>
                  </a:lnTo>
                  <a:lnTo>
                    <a:pt x="533" y="443"/>
                  </a:lnTo>
                  <a:lnTo>
                    <a:pt x="590" y="455"/>
                  </a:lnTo>
                  <a:lnTo>
                    <a:pt x="644" y="461"/>
                  </a:lnTo>
                  <a:lnTo>
                    <a:pt x="692" y="460"/>
                  </a:lnTo>
                  <a:lnTo>
                    <a:pt x="735" y="451"/>
                  </a:lnTo>
                  <a:lnTo>
                    <a:pt x="758" y="442"/>
                  </a:lnTo>
                  <a:lnTo>
                    <a:pt x="781" y="431"/>
                  </a:lnTo>
                  <a:lnTo>
                    <a:pt x="801" y="417"/>
                  </a:lnTo>
                  <a:lnTo>
                    <a:pt x="822" y="401"/>
                  </a:lnTo>
                  <a:lnTo>
                    <a:pt x="843" y="384"/>
                  </a:lnTo>
                  <a:lnTo>
                    <a:pt x="861" y="364"/>
                  </a:lnTo>
                  <a:lnTo>
                    <a:pt x="881" y="342"/>
                  </a:lnTo>
                  <a:lnTo>
                    <a:pt x="898" y="319"/>
                  </a:lnTo>
                  <a:lnTo>
                    <a:pt x="916" y="295"/>
                  </a:lnTo>
                  <a:lnTo>
                    <a:pt x="932" y="269"/>
                  </a:lnTo>
                  <a:lnTo>
                    <a:pt x="947" y="243"/>
                  </a:lnTo>
                  <a:lnTo>
                    <a:pt x="962" y="216"/>
                  </a:lnTo>
                  <a:lnTo>
                    <a:pt x="975" y="189"/>
                  </a:lnTo>
                  <a:lnTo>
                    <a:pt x="989" y="161"/>
                  </a:lnTo>
                  <a:lnTo>
                    <a:pt x="1002" y="132"/>
                  </a:lnTo>
                  <a:lnTo>
                    <a:pt x="1013" y="105"/>
                  </a:lnTo>
                  <a:lnTo>
                    <a:pt x="1006" y="78"/>
                  </a:lnTo>
                  <a:lnTo>
                    <a:pt x="998" y="52"/>
                  </a:lnTo>
                  <a:lnTo>
                    <a:pt x="990" y="25"/>
                  </a:lnTo>
                  <a:lnTo>
                    <a:pt x="982" y="0"/>
                  </a:lnTo>
                  <a:lnTo>
                    <a:pt x="968" y="29"/>
                  </a:lnTo>
                  <a:lnTo>
                    <a:pt x="954" y="59"/>
                  </a:lnTo>
                  <a:lnTo>
                    <a:pt x="939" y="89"/>
                  </a:lnTo>
                  <a:lnTo>
                    <a:pt x="922" y="119"/>
                  </a:lnTo>
                  <a:lnTo>
                    <a:pt x="906" y="147"/>
                  </a:lnTo>
                  <a:lnTo>
                    <a:pt x="889" y="176"/>
                  </a:lnTo>
                  <a:lnTo>
                    <a:pt x="872" y="204"/>
                  </a:lnTo>
                  <a:lnTo>
                    <a:pt x="853" y="230"/>
                  </a:lnTo>
                  <a:lnTo>
                    <a:pt x="835" y="256"/>
                  </a:lnTo>
                  <a:lnTo>
                    <a:pt x="816" y="279"/>
                  </a:lnTo>
                  <a:lnTo>
                    <a:pt x="798" y="299"/>
                  </a:lnTo>
                  <a:lnTo>
                    <a:pt x="778" y="318"/>
                  </a:lnTo>
                  <a:lnTo>
                    <a:pt x="759" y="334"/>
                  </a:lnTo>
                  <a:lnTo>
                    <a:pt x="739" y="347"/>
                  </a:lnTo>
                  <a:lnTo>
                    <a:pt x="720" y="357"/>
                  </a:lnTo>
                  <a:lnTo>
                    <a:pt x="700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25"/>
            <p:cNvSpPr>
              <a:spLocks/>
            </p:cNvSpPr>
            <p:nvPr/>
          </p:nvSpPr>
          <p:spPr bwMode="auto">
            <a:xfrm>
              <a:off x="4413" y="2710"/>
              <a:ext cx="85" cy="62"/>
            </a:xfrm>
            <a:custGeom>
              <a:avLst/>
              <a:gdLst>
                <a:gd name="T0" fmla="*/ 85 w 351"/>
                <a:gd name="T1" fmla="*/ 62 h 302"/>
                <a:gd name="T2" fmla="*/ 79 w 351"/>
                <a:gd name="T3" fmla="*/ 56 h 302"/>
                <a:gd name="T4" fmla="*/ 74 w 351"/>
                <a:gd name="T5" fmla="*/ 50 h 302"/>
                <a:gd name="T6" fmla="*/ 69 w 351"/>
                <a:gd name="T7" fmla="*/ 44 h 302"/>
                <a:gd name="T8" fmla="*/ 65 w 351"/>
                <a:gd name="T9" fmla="*/ 39 h 302"/>
                <a:gd name="T10" fmla="*/ 60 w 351"/>
                <a:gd name="T11" fmla="*/ 33 h 302"/>
                <a:gd name="T12" fmla="*/ 56 w 351"/>
                <a:gd name="T13" fmla="*/ 28 h 302"/>
                <a:gd name="T14" fmla="*/ 53 w 351"/>
                <a:gd name="T15" fmla="*/ 23 h 302"/>
                <a:gd name="T16" fmla="*/ 50 w 351"/>
                <a:gd name="T17" fmla="*/ 19 h 302"/>
                <a:gd name="T18" fmla="*/ 46 w 351"/>
                <a:gd name="T19" fmla="*/ 15 h 302"/>
                <a:gd name="T20" fmla="*/ 44 w 351"/>
                <a:gd name="T21" fmla="*/ 11 h 302"/>
                <a:gd name="T22" fmla="*/ 42 w 351"/>
                <a:gd name="T23" fmla="*/ 8 h 302"/>
                <a:gd name="T24" fmla="*/ 40 w 351"/>
                <a:gd name="T25" fmla="*/ 5 h 302"/>
                <a:gd name="T26" fmla="*/ 39 w 351"/>
                <a:gd name="T27" fmla="*/ 3 h 302"/>
                <a:gd name="T28" fmla="*/ 38 w 351"/>
                <a:gd name="T29" fmla="*/ 1 h 302"/>
                <a:gd name="T30" fmla="*/ 37 w 351"/>
                <a:gd name="T31" fmla="*/ 0 h 302"/>
                <a:gd name="T32" fmla="*/ 37 w 351"/>
                <a:gd name="T33" fmla="*/ 0 h 302"/>
                <a:gd name="T34" fmla="*/ 34 w 351"/>
                <a:gd name="T35" fmla="*/ 8 h 302"/>
                <a:gd name="T36" fmla="*/ 30 w 351"/>
                <a:gd name="T37" fmla="*/ 15 h 302"/>
                <a:gd name="T38" fmla="*/ 26 w 351"/>
                <a:gd name="T39" fmla="*/ 23 h 302"/>
                <a:gd name="T40" fmla="*/ 21 w 351"/>
                <a:gd name="T41" fmla="*/ 30 h 302"/>
                <a:gd name="T42" fmla="*/ 16 w 351"/>
                <a:gd name="T43" fmla="*/ 38 h 302"/>
                <a:gd name="T44" fmla="*/ 11 w 351"/>
                <a:gd name="T45" fmla="*/ 45 h 302"/>
                <a:gd name="T46" fmla="*/ 6 w 351"/>
                <a:gd name="T47" fmla="*/ 53 h 302"/>
                <a:gd name="T48" fmla="*/ 0 w 351"/>
                <a:gd name="T49" fmla="*/ 60 h 302"/>
                <a:gd name="T50" fmla="*/ 5 w 351"/>
                <a:gd name="T51" fmla="*/ 59 h 302"/>
                <a:gd name="T52" fmla="*/ 9 w 351"/>
                <a:gd name="T53" fmla="*/ 59 h 302"/>
                <a:gd name="T54" fmla="*/ 13 w 351"/>
                <a:gd name="T55" fmla="*/ 59 h 302"/>
                <a:gd name="T56" fmla="*/ 18 w 351"/>
                <a:gd name="T57" fmla="*/ 58 h 302"/>
                <a:gd name="T58" fmla="*/ 22 w 351"/>
                <a:gd name="T59" fmla="*/ 58 h 302"/>
                <a:gd name="T60" fmla="*/ 27 w 351"/>
                <a:gd name="T61" fmla="*/ 58 h 302"/>
                <a:gd name="T62" fmla="*/ 31 w 351"/>
                <a:gd name="T63" fmla="*/ 57 h 302"/>
                <a:gd name="T64" fmla="*/ 36 w 351"/>
                <a:gd name="T65" fmla="*/ 57 h 302"/>
                <a:gd name="T66" fmla="*/ 39 w 351"/>
                <a:gd name="T67" fmla="*/ 57 h 302"/>
                <a:gd name="T68" fmla="*/ 42 w 351"/>
                <a:gd name="T69" fmla="*/ 57 h 302"/>
                <a:gd name="T70" fmla="*/ 45 w 351"/>
                <a:gd name="T71" fmla="*/ 58 h 302"/>
                <a:gd name="T72" fmla="*/ 48 w 351"/>
                <a:gd name="T73" fmla="*/ 58 h 302"/>
                <a:gd name="T74" fmla="*/ 52 w 351"/>
                <a:gd name="T75" fmla="*/ 58 h 302"/>
                <a:gd name="T76" fmla="*/ 55 w 351"/>
                <a:gd name="T77" fmla="*/ 58 h 302"/>
                <a:gd name="T78" fmla="*/ 58 w 351"/>
                <a:gd name="T79" fmla="*/ 59 h 302"/>
                <a:gd name="T80" fmla="*/ 61 w 351"/>
                <a:gd name="T81" fmla="*/ 59 h 302"/>
                <a:gd name="T82" fmla="*/ 64 w 351"/>
                <a:gd name="T83" fmla="*/ 59 h 302"/>
                <a:gd name="T84" fmla="*/ 67 w 351"/>
                <a:gd name="T85" fmla="*/ 59 h 302"/>
                <a:gd name="T86" fmla="*/ 70 w 351"/>
                <a:gd name="T87" fmla="*/ 60 h 302"/>
                <a:gd name="T88" fmla="*/ 73 w 351"/>
                <a:gd name="T89" fmla="*/ 60 h 302"/>
                <a:gd name="T90" fmla="*/ 76 w 351"/>
                <a:gd name="T91" fmla="*/ 61 h 302"/>
                <a:gd name="T92" fmla="*/ 79 w 351"/>
                <a:gd name="T93" fmla="*/ 61 h 302"/>
                <a:gd name="T94" fmla="*/ 82 w 351"/>
                <a:gd name="T95" fmla="*/ 61 h 302"/>
                <a:gd name="T96" fmla="*/ 85 w 351"/>
                <a:gd name="T97" fmla="*/ 62 h 3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1" h="302">
                  <a:moveTo>
                    <a:pt x="351" y="302"/>
                  </a:moveTo>
                  <a:lnTo>
                    <a:pt x="328" y="272"/>
                  </a:lnTo>
                  <a:lnTo>
                    <a:pt x="306" y="243"/>
                  </a:lnTo>
                  <a:lnTo>
                    <a:pt x="286" y="215"/>
                  </a:lnTo>
                  <a:lnTo>
                    <a:pt x="267" y="188"/>
                  </a:lnTo>
                  <a:lnTo>
                    <a:pt x="249" y="162"/>
                  </a:lnTo>
                  <a:lnTo>
                    <a:pt x="233" y="137"/>
                  </a:lnTo>
                  <a:lnTo>
                    <a:pt x="218" y="114"/>
                  </a:lnTo>
                  <a:lnTo>
                    <a:pt x="205" y="92"/>
                  </a:lnTo>
                  <a:lnTo>
                    <a:pt x="192" y="71"/>
                  </a:lnTo>
                  <a:lnTo>
                    <a:pt x="182" y="54"/>
                  </a:lnTo>
                  <a:lnTo>
                    <a:pt x="174" y="38"/>
                  </a:lnTo>
                  <a:lnTo>
                    <a:pt x="166" y="25"/>
                  </a:lnTo>
                  <a:lnTo>
                    <a:pt x="160" y="14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39" y="37"/>
                  </a:lnTo>
                  <a:lnTo>
                    <a:pt x="123" y="74"/>
                  </a:lnTo>
                  <a:lnTo>
                    <a:pt x="107" y="111"/>
                  </a:lnTo>
                  <a:lnTo>
                    <a:pt x="88" y="147"/>
                  </a:lnTo>
                  <a:lnTo>
                    <a:pt x="68" y="184"/>
                  </a:lnTo>
                  <a:lnTo>
                    <a:pt x="46" y="220"/>
                  </a:lnTo>
                  <a:lnTo>
                    <a:pt x="24" y="256"/>
                  </a:lnTo>
                  <a:lnTo>
                    <a:pt x="0" y="291"/>
                  </a:lnTo>
                  <a:lnTo>
                    <a:pt x="19" y="289"/>
                  </a:lnTo>
                  <a:lnTo>
                    <a:pt x="37" y="286"/>
                  </a:lnTo>
                  <a:lnTo>
                    <a:pt x="55" y="285"/>
                  </a:lnTo>
                  <a:lnTo>
                    <a:pt x="74" y="282"/>
                  </a:lnTo>
                  <a:lnTo>
                    <a:pt x="92" y="281"/>
                  </a:lnTo>
                  <a:lnTo>
                    <a:pt x="111" y="281"/>
                  </a:lnTo>
                  <a:lnTo>
                    <a:pt x="129" y="280"/>
                  </a:lnTo>
                  <a:lnTo>
                    <a:pt x="148" y="280"/>
                  </a:lnTo>
                  <a:lnTo>
                    <a:pt x="160" y="280"/>
                  </a:lnTo>
                  <a:lnTo>
                    <a:pt x="174" y="280"/>
                  </a:lnTo>
                  <a:lnTo>
                    <a:pt x="187" y="281"/>
                  </a:lnTo>
                  <a:lnTo>
                    <a:pt x="199" y="281"/>
                  </a:lnTo>
                  <a:lnTo>
                    <a:pt x="213" y="282"/>
                  </a:lnTo>
                  <a:lnTo>
                    <a:pt x="226" y="283"/>
                  </a:lnTo>
                  <a:lnTo>
                    <a:pt x="238" y="285"/>
                  </a:lnTo>
                  <a:lnTo>
                    <a:pt x="251" y="286"/>
                  </a:lnTo>
                  <a:lnTo>
                    <a:pt x="264" y="287"/>
                  </a:lnTo>
                  <a:lnTo>
                    <a:pt x="277" y="289"/>
                  </a:lnTo>
                  <a:lnTo>
                    <a:pt x="289" y="290"/>
                  </a:lnTo>
                  <a:lnTo>
                    <a:pt x="302" y="293"/>
                  </a:lnTo>
                  <a:lnTo>
                    <a:pt x="315" y="295"/>
                  </a:lnTo>
                  <a:lnTo>
                    <a:pt x="327" y="297"/>
                  </a:lnTo>
                  <a:lnTo>
                    <a:pt x="339" y="299"/>
                  </a:lnTo>
                  <a:lnTo>
                    <a:pt x="351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26"/>
            <p:cNvSpPr>
              <a:spLocks/>
            </p:cNvSpPr>
            <p:nvPr/>
          </p:nvSpPr>
          <p:spPr bwMode="auto">
            <a:xfrm>
              <a:off x="4232" y="2768"/>
              <a:ext cx="353" cy="272"/>
            </a:xfrm>
            <a:custGeom>
              <a:avLst/>
              <a:gdLst>
                <a:gd name="T0" fmla="*/ 263 w 1442"/>
                <a:gd name="T1" fmla="*/ 4 h 1318"/>
                <a:gd name="T2" fmla="*/ 258 w 1442"/>
                <a:gd name="T3" fmla="*/ 3 h 1318"/>
                <a:gd name="T4" fmla="*/ 251 w 1442"/>
                <a:gd name="T5" fmla="*/ 2 h 1318"/>
                <a:gd name="T6" fmla="*/ 245 w 1442"/>
                <a:gd name="T7" fmla="*/ 1 h 1318"/>
                <a:gd name="T8" fmla="*/ 239 w 1442"/>
                <a:gd name="T9" fmla="*/ 1 h 1318"/>
                <a:gd name="T10" fmla="*/ 233 w 1442"/>
                <a:gd name="T11" fmla="*/ 0 h 1318"/>
                <a:gd name="T12" fmla="*/ 226 w 1442"/>
                <a:gd name="T13" fmla="*/ 0 h 1318"/>
                <a:gd name="T14" fmla="*/ 220 w 1442"/>
                <a:gd name="T15" fmla="*/ 0 h 1318"/>
                <a:gd name="T16" fmla="*/ 212 w 1442"/>
                <a:gd name="T17" fmla="*/ 0 h 1318"/>
                <a:gd name="T18" fmla="*/ 203 w 1442"/>
                <a:gd name="T19" fmla="*/ 0 h 1318"/>
                <a:gd name="T20" fmla="*/ 194 w 1442"/>
                <a:gd name="T21" fmla="*/ 1 h 1318"/>
                <a:gd name="T22" fmla="*/ 185 w 1442"/>
                <a:gd name="T23" fmla="*/ 2 h 1318"/>
                <a:gd name="T24" fmla="*/ 167 w 1442"/>
                <a:gd name="T25" fmla="*/ 17 h 1318"/>
                <a:gd name="T26" fmla="*/ 139 w 1442"/>
                <a:gd name="T27" fmla="*/ 46 h 1318"/>
                <a:gd name="T28" fmla="*/ 109 w 1442"/>
                <a:gd name="T29" fmla="*/ 72 h 1318"/>
                <a:gd name="T30" fmla="*/ 79 w 1442"/>
                <a:gd name="T31" fmla="*/ 96 h 1318"/>
                <a:gd name="T32" fmla="*/ 52 w 1442"/>
                <a:gd name="T33" fmla="*/ 116 h 1318"/>
                <a:gd name="T34" fmla="*/ 28 w 1442"/>
                <a:gd name="T35" fmla="*/ 131 h 1318"/>
                <a:gd name="T36" fmla="*/ 11 w 1442"/>
                <a:gd name="T37" fmla="*/ 142 h 1318"/>
                <a:gd name="T38" fmla="*/ 1 w 1442"/>
                <a:gd name="T39" fmla="*/ 148 h 1318"/>
                <a:gd name="T40" fmla="*/ 19 w 1442"/>
                <a:gd name="T41" fmla="*/ 156 h 1318"/>
                <a:gd name="T42" fmla="*/ 53 w 1442"/>
                <a:gd name="T43" fmla="*/ 174 h 1318"/>
                <a:gd name="T44" fmla="*/ 82 w 1442"/>
                <a:gd name="T45" fmla="*/ 193 h 1318"/>
                <a:gd name="T46" fmla="*/ 105 w 1442"/>
                <a:gd name="T47" fmla="*/ 214 h 1318"/>
                <a:gd name="T48" fmla="*/ 123 w 1442"/>
                <a:gd name="T49" fmla="*/ 233 h 1318"/>
                <a:gd name="T50" fmla="*/ 136 w 1442"/>
                <a:gd name="T51" fmla="*/ 251 h 1318"/>
                <a:gd name="T52" fmla="*/ 145 w 1442"/>
                <a:gd name="T53" fmla="*/ 264 h 1318"/>
                <a:gd name="T54" fmla="*/ 149 w 1442"/>
                <a:gd name="T55" fmla="*/ 271 h 1318"/>
                <a:gd name="T56" fmla="*/ 154 w 1442"/>
                <a:gd name="T57" fmla="*/ 270 h 1318"/>
                <a:gd name="T58" fmla="*/ 164 w 1442"/>
                <a:gd name="T59" fmla="*/ 265 h 1318"/>
                <a:gd name="T60" fmla="*/ 174 w 1442"/>
                <a:gd name="T61" fmla="*/ 260 h 1318"/>
                <a:gd name="T62" fmla="*/ 183 w 1442"/>
                <a:gd name="T63" fmla="*/ 255 h 1318"/>
                <a:gd name="T64" fmla="*/ 192 w 1442"/>
                <a:gd name="T65" fmla="*/ 250 h 1318"/>
                <a:gd name="T66" fmla="*/ 200 w 1442"/>
                <a:gd name="T67" fmla="*/ 245 h 1318"/>
                <a:gd name="T68" fmla="*/ 208 w 1442"/>
                <a:gd name="T69" fmla="*/ 240 h 1318"/>
                <a:gd name="T70" fmla="*/ 216 w 1442"/>
                <a:gd name="T71" fmla="*/ 235 h 1318"/>
                <a:gd name="T72" fmla="*/ 229 w 1442"/>
                <a:gd name="T73" fmla="*/ 226 h 1318"/>
                <a:gd name="T74" fmla="*/ 247 w 1442"/>
                <a:gd name="T75" fmla="*/ 214 h 1318"/>
                <a:gd name="T76" fmla="*/ 263 w 1442"/>
                <a:gd name="T77" fmla="*/ 201 h 1318"/>
                <a:gd name="T78" fmla="*/ 277 w 1442"/>
                <a:gd name="T79" fmla="*/ 189 h 1318"/>
                <a:gd name="T80" fmla="*/ 290 w 1442"/>
                <a:gd name="T81" fmla="*/ 176 h 1318"/>
                <a:gd name="T82" fmla="*/ 301 w 1442"/>
                <a:gd name="T83" fmla="*/ 164 h 1318"/>
                <a:gd name="T84" fmla="*/ 310 w 1442"/>
                <a:gd name="T85" fmla="*/ 153 h 1318"/>
                <a:gd name="T86" fmla="*/ 319 w 1442"/>
                <a:gd name="T87" fmla="*/ 142 h 1318"/>
                <a:gd name="T88" fmla="*/ 332 w 1442"/>
                <a:gd name="T89" fmla="*/ 122 h 1318"/>
                <a:gd name="T90" fmla="*/ 344 w 1442"/>
                <a:gd name="T91" fmla="*/ 97 h 1318"/>
                <a:gd name="T92" fmla="*/ 351 w 1442"/>
                <a:gd name="T93" fmla="*/ 79 h 1318"/>
                <a:gd name="T94" fmla="*/ 353 w 1442"/>
                <a:gd name="T95" fmla="*/ 69 h 1318"/>
                <a:gd name="T96" fmla="*/ 346 w 1442"/>
                <a:gd name="T97" fmla="*/ 65 h 1318"/>
                <a:gd name="T98" fmla="*/ 334 w 1442"/>
                <a:gd name="T99" fmla="*/ 58 h 1318"/>
                <a:gd name="T100" fmla="*/ 322 w 1442"/>
                <a:gd name="T101" fmla="*/ 51 h 1318"/>
                <a:gd name="T102" fmla="*/ 310 w 1442"/>
                <a:gd name="T103" fmla="*/ 43 h 1318"/>
                <a:gd name="T104" fmla="*/ 299 w 1442"/>
                <a:gd name="T105" fmla="*/ 35 h 1318"/>
                <a:gd name="T106" fmla="*/ 289 w 1442"/>
                <a:gd name="T107" fmla="*/ 26 h 1318"/>
                <a:gd name="T108" fmla="*/ 280 w 1442"/>
                <a:gd name="T109" fmla="*/ 18 h 1318"/>
                <a:gd name="T110" fmla="*/ 271 w 1442"/>
                <a:gd name="T111" fmla="*/ 9 h 1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42" h="1318">
                  <a:moveTo>
                    <a:pt x="1088" y="22"/>
                  </a:moveTo>
                  <a:lnTo>
                    <a:pt x="1076" y="19"/>
                  </a:lnTo>
                  <a:lnTo>
                    <a:pt x="1064" y="17"/>
                  </a:lnTo>
                  <a:lnTo>
                    <a:pt x="1052" y="15"/>
                  </a:lnTo>
                  <a:lnTo>
                    <a:pt x="1039" y="13"/>
                  </a:lnTo>
                  <a:lnTo>
                    <a:pt x="1026" y="10"/>
                  </a:lnTo>
                  <a:lnTo>
                    <a:pt x="1014" y="9"/>
                  </a:lnTo>
                  <a:lnTo>
                    <a:pt x="1001" y="7"/>
                  </a:lnTo>
                  <a:lnTo>
                    <a:pt x="988" y="6"/>
                  </a:lnTo>
                  <a:lnTo>
                    <a:pt x="975" y="5"/>
                  </a:lnTo>
                  <a:lnTo>
                    <a:pt x="963" y="3"/>
                  </a:lnTo>
                  <a:lnTo>
                    <a:pt x="950" y="2"/>
                  </a:lnTo>
                  <a:lnTo>
                    <a:pt x="936" y="1"/>
                  </a:lnTo>
                  <a:lnTo>
                    <a:pt x="924" y="1"/>
                  </a:lnTo>
                  <a:lnTo>
                    <a:pt x="911" y="0"/>
                  </a:lnTo>
                  <a:lnTo>
                    <a:pt x="897" y="0"/>
                  </a:lnTo>
                  <a:lnTo>
                    <a:pt x="885" y="0"/>
                  </a:lnTo>
                  <a:lnTo>
                    <a:pt x="866" y="0"/>
                  </a:lnTo>
                  <a:lnTo>
                    <a:pt x="848" y="1"/>
                  </a:lnTo>
                  <a:lnTo>
                    <a:pt x="829" y="1"/>
                  </a:lnTo>
                  <a:lnTo>
                    <a:pt x="811" y="2"/>
                  </a:lnTo>
                  <a:lnTo>
                    <a:pt x="792" y="5"/>
                  </a:lnTo>
                  <a:lnTo>
                    <a:pt x="774" y="6"/>
                  </a:lnTo>
                  <a:lnTo>
                    <a:pt x="756" y="9"/>
                  </a:lnTo>
                  <a:lnTo>
                    <a:pt x="737" y="11"/>
                  </a:lnTo>
                  <a:lnTo>
                    <a:pt x="684" y="84"/>
                  </a:lnTo>
                  <a:lnTo>
                    <a:pt x="627" y="154"/>
                  </a:lnTo>
                  <a:lnTo>
                    <a:pt x="568" y="223"/>
                  </a:lnTo>
                  <a:lnTo>
                    <a:pt x="507" y="288"/>
                  </a:lnTo>
                  <a:lnTo>
                    <a:pt x="446" y="350"/>
                  </a:lnTo>
                  <a:lnTo>
                    <a:pt x="384" y="409"/>
                  </a:lnTo>
                  <a:lnTo>
                    <a:pt x="324" y="464"/>
                  </a:lnTo>
                  <a:lnTo>
                    <a:pt x="266" y="514"/>
                  </a:lnTo>
                  <a:lnTo>
                    <a:pt x="212" y="560"/>
                  </a:lnTo>
                  <a:lnTo>
                    <a:pt x="161" y="601"/>
                  </a:lnTo>
                  <a:lnTo>
                    <a:pt x="116" y="637"/>
                  </a:lnTo>
                  <a:lnTo>
                    <a:pt x="77" y="667"/>
                  </a:lnTo>
                  <a:lnTo>
                    <a:pt x="45" y="690"/>
                  </a:lnTo>
                  <a:lnTo>
                    <a:pt x="21" y="707"/>
                  </a:lnTo>
                  <a:lnTo>
                    <a:pt x="6" y="719"/>
                  </a:lnTo>
                  <a:lnTo>
                    <a:pt x="0" y="722"/>
                  </a:lnTo>
                  <a:lnTo>
                    <a:pt x="78" y="757"/>
                  </a:lnTo>
                  <a:lnTo>
                    <a:pt x="151" y="797"/>
                  </a:lnTo>
                  <a:lnTo>
                    <a:pt x="218" y="841"/>
                  </a:lnTo>
                  <a:lnTo>
                    <a:pt x="278" y="888"/>
                  </a:lnTo>
                  <a:lnTo>
                    <a:pt x="334" y="936"/>
                  </a:lnTo>
                  <a:lnTo>
                    <a:pt x="384" y="986"/>
                  </a:lnTo>
                  <a:lnTo>
                    <a:pt x="428" y="1035"/>
                  </a:lnTo>
                  <a:lnTo>
                    <a:pt x="468" y="1084"/>
                  </a:lnTo>
                  <a:lnTo>
                    <a:pt x="502" y="1131"/>
                  </a:lnTo>
                  <a:lnTo>
                    <a:pt x="531" y="1175"/>
                  </a:lnTo>
                  <a:lnTo>
                    <a:pt x="556" y="1214"/>
                  </a:lnTo>
                  <a:lnTo>
                    <a:pt x="576" y="1249"/>
                  </a:lnTo>
                  <a:lnTo>
                    <a:pt x="591" y="1277"/>
                  </a:lnTo>
                  <a:lnTo>
                    <a:pt x="602" y="1299"/>
                  </a:lnTo>
                  <a:lnTo>
                    <a:pt x="608" y="1313"/>
                  </a:lnTo>
                  <a:lnTo>
                    <a:pt x="610" y="1318"/>
                  </a:lnTo>
                  <a:lnTo>
                    <a:pt x="631" y="1306"/>
                  </a:lnTo>
                  <a:lnTo>
                    <a:pt x="651" y="1295"/>
                  </a:lnTo>
                  <a:lnTo>
                    <a:pt x="671" y="1283"/>
                  </a:lnTo>
                  <a:lnTo>
                    <a:pt x="691" y="1270"/>
                  </a:lnTo>
                  <a:lnTo>
                    <a:pt x="709" y="1259"/>
                  </a:lnTo>
                  <a:lnTo>
                    <a:pt x="729" y="1247"/>
                  </a:lnTo>
                  <a:lnTo>
                    <a:pt x="747" y="1236"/>
                  </a:lnTo>
                  <a:lnTo>
                    <a:pt x="766" y="1223"/>
                  </a:lnTo>
                  <a:lnTo>
                    <a:pt x="783" y="1212"/>
                  </a:lnTo>
                  <a:lnTo>
                    <a:pt x="800" y="1200"/>
                  </a:lnTo>
                  <a:lnTo>
                    <a:pt x="818" y="1188"/>
                  </a:lnTo>
                  <a:lnTo>
                    <a:pt x="835" y="1176"/>
                  </a:lnTo>
                  <a:lnTo>
                    <a:pt x="851" y="1163"/>
                  </a:lnTo>
                  <a:lnTo>
                    <a:pt x="867" y="1152"/>
                  </a:lnTo>
                  <a:lnTo>
                    <a:pt x="883" y="1139"/>
                  </a:lnTo>
                  <a:lnTo>
                    <a:pt x="899" y="1128"/>
                  </a:lnTo>
                  <a:lnTo>
                    <a:pt x="937" y="1097"/>
                  </a:lnTo>
                  <a:lnTo>
                    <a:pt x="974" y="1067"/>
                  </a:lnTo>
                  <a:lnTo>
                    <a:pt x="1010" y="1035"/>
                  </a:lnTo>
                  <a:lnTo>
                    <a:pt x="1042" y="1006"/>
                  </a:lnTo>
                  <a:lnTo>
                    <a:pt x="1075" y="974"/>
                  </a:lnTo>
                  <a:lnTo>
                    <a:pt x="1103" y="944"/>
                  </a:lnTo>
                  <a:lnTo>
                    <a:pt x="1132" y="915"/>
                  </a:lnTo>
                  <a:lnTo>
                    <a:pt x="1159" y="885"/>
                  </a:lnTo>
                  <a:lnTo>
                    <a:pt x="1183" y="855"/>
                  </a:lnTo>
                  <a:lnTo>
                    <a:pt x="1207" y="826"/>
                  </a:lnTo>
                  <a:lnTo>
                    <a:pt x="1229" y="797"/>
                  </a:lnTo>
                  <a:lnTo>
                    <a:pt x="1250" y="769"/>
                  </a:lnTo>
                  <a:lnTo>
                    <a:pt x="1268" y="741"/>
                  </a:lnTo>
                  <a:lnTo>
                    <a:pt x="1286" y="714"/>
                  </a:lnTo>
                  <a:lnTo>
                    <a:pt x="1304" y="688"/>
                  </a:lnTo>
                  <a:lnTo>
                    <a:pt x="1319" y="661"/>
                  </a:lnTo>
                  <a:lnTo>
                    <a:pt x="1356" y="592"/>
                  </a:lnTo>
                  <a:lnTo>
                    <a:pt x="1384" y="529"/>
                  </a:lnTo>
                  <a:lnTo>
                    <a:pt x="1406" y="472"/>
                  </a:lnTo>
                  <a:lnTo>
                    <a:pt x="1422" y="424"/>
                  </a:lnTo>
                  <a:lnTo>
                    <a:pt x="1432" y="385"/>
                  </a:lnTo>
                  <a:lnTo>
                    <a:pt x="1438" y="355"/>
                  </a:lnTo>
                  <a:lnTo>
                    <a:pt x="1441" y="336"/>
                  </a:lnTo>
                  <a:lnTo>
                    <a:pt x="1442" y="331"/>
                  </a:lnTo>
                  <a:lnTo>
                    <a:pt x="1415" y="316"/>
                  </a:lnTo>
                  <a:lnTo>
                    <a:pt x="1389" y="299"/>
                  </a:lnTo>
                  <a:lnTo>
                    <a:pt x="1364" y="283"/>
                  </a:lnTo>
                  <a:lnTo>
                    <a:pt x="1339" y="265"/>
                  </a:lnTo>
                  <a:lnTo>
                    <a:pt x="1315" y="248"/>
                  </a:lnTo>
                  <a:lnTo>
                    <a:pt x="1291" y="228"/>
                  </a:lnTo>
                  <a:lnTo>
                    <a:pt x="1268" y="210"/>
                  </a:lnTo>
                  <a:lnTo>
                    <a:pt x="1245" y="189"/>
                  </a:lnTo>
                  <a:lnTo>
                    <a:pt x="1223" y="169"/>
                  </a:lnTo>
                  <a:lnTo>
                    <a:pt x="1202" y="149"/>
                  </a:lnTo>
                  <a:lnTo>
                    <a:pt x="1182" y="128"/>
                  </a:lnTo>
                  <a:lnTo>
                    <a:pt x="1161" y="106"/>
                  </a:lnTo>
                  <a:lnTo>
                    <a:pt x="1142" y="85"/>
                  </a:lnTo>
                  <a:lnTo>
                    <a:pt x="1124" y="64"/>
                  </a:lnTo>
                  <a:lnTo>
                    <a:pt x="1106" y="43"/>
                  </a:lnTo>
                  <a:lnTo>
                    <a:pt x="108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27"/>
            <p:cNvSpPr>
              <a:spLocks/>
            </p:cNvSpPr>
            <p:nvPr/>
          </p:nvSpPr>
          <p:spPr bwMode="auto">
            <a:xfrm>
              <a:off x="4436" y="2741"/>
              <a:ext cx="35" cy="28"/>
            </a:xfrm>
            <a:custGeom>
              <a:avLst/>
              <a:gdLst>
                <a:gd name="T0" fmla="*/ 35 w 139"/>
                <a:gd name="T1" fmla="*/ 28 h 133"/>
                <a:gd name="T2" fmla="*/ 30 w 139"/>
                <a:gd name="T3" fmla="*/ 22 h 133"/>
                <a:gd name="T4" fmla="*/ 27 w 139"/>
                <a:gd name="T5" fmla="*/ 17 h 133"/>
                <a:gd name="T6" fmla="*/ 23 w 139"/>
                <a:gd name="T7" fmla="*/ 12 h 133"/>
                <a:gd name="T8" fmla="*/ 21 w 139"/>
                <a:gd name="T9" fmla="*/ 8 h 133"/>
                <a:gd name="T10" fmla="*/ 19 w 139"/>
                <a:gd name="T11" fmla="*/ 5 h 133"/>
                <a:gd name="T12" fmla="*/ 17 w 139"/>
                <a:gd name="T13" fmla="*/ 2 h 133"/>
                <a:gd name="T14" fmla="*/ 16 w 139"/>
                <a:gd name="T15" fmla="*/ 0 h 133"/>
                <a:gd name="T16" fmla="*/ 16 w 139"/>
                <a:gd name="T17" fmla="*/ 0 h 133"/>
                <a:gd name="T18" fmla="*/ 14 w 139"/>
                <a:gd name="T19" fmla="*/ 3 h 133"/>
                <a:gd name="T20" fmla="*/ 12 w 139"/>
                <a:gd name="T21" fmla="*/ 7 h 133"/>
                <a:gd name="T22" fmla="*/ 11 w 139"/>
                <a:gd name="T23" fmla="*/ 10 h 133"/>
                <a:gd name="T24" fmla="*/ 9 w 139"/>
                <a:gd name="T25" fmla="*/ 14 h 133"/>
                <a:gd name="T26" fmla="*/ 7 w 139"/>
                <a:gd name="T27" fmla="*/ 17 h 133"/>
                <a:gd name="T28" fmla="*/ 5 w 139"/>
                <a:gd name="T29" fmla="*/ 20 h 133"/>
                <a:gd name="T30" fmla="*/ 2 w 139"/>
                <a:gd name="T31" fmla="*/ 24 h 133"/>
                <a:gd name="T32" fmla="*/ 0 w 139"/>
                <a:gd name="T33" fmla="*/ 27 h 133"/>
                <a:gd name="T34" fmla="*/ 2 w 139"/>
                <a:gd name="T35" fmla="*/ 27 h 133"/>
                <a:gd name="T36" fmla="*/ 3 w 139"/>
                <a:gd name="T37" fmla="*/ 27 h 133"/>
                <a:gd name="T38" fmla="*/ 5 w 139"/>
                <a:gd name="T39" fmla="*/ 27 h 133"/>
                <a:gd name="T40" fmla="*/ 6 w 139"/>
                <a:gd name="T41" fmla="*/ 27 h 133"/>
                <a:gd name="T42" fmla="*/ 8 w 139"/>
                <a:gd name="T43" fmla="*/ 27 h 133"/>
                <a:gd name="T44" fmla="*/ 10 w 139"/>
                <a:gd name="T45" fmla="*/ 27 h 133"/>
                <a:gd name="T46" fmla="*/ 11 w 139"/>
                <a:gd name="T47" fmla="*/ 27 h 133"/>
                <a:gd name="T48" fmla="*/ 13 w 139"/>
                <a:gd name="T49" fmla="*/ 27 h 133"/>
                <a:gd name="T50" fmla="*/ 16 w 139"/>
                <a:gd name="T51" fmla="*/ 27 h 133"/>
                <a:gd name="T52" fmla="*/ 18 w 139"/>
                <a:gd name="T53" fmla="*/ 27 h 133"/>
                <a:gd name="T54" fmla="*/ 21 w 139"/>
                <a:gd name="T55" fmla="*/ 27 h 133"/>
                <a:gd name="T56" fmla="*/ 24 w 139"/>
                <a:gd name="T57" fmla="*/ 27 h 133"/>
                <a:gd name="T58" fmla="*/ 27 w 139"/>
                <a:gd name="T59" fmla="*/ 27 h 133"/>
                <a:gd name="T60" fmla="*/ 29 w 139"/>
                <a:gd name="T61" fmla="*/ 27 h 133"/>
                <a:gd name="T62" fmla="*/ 32 w 139"/>
                <a:gd name="T63" fmla="*/ 28 h 133"/>
                <a:gd name="T64" fmla="*/ 35 w 139"/>
                <a:gd name="T65" fmla="*/ 28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33">
                  <a:moveTo>
                    <a:pt x="139" y="133"/>
                  </a:moveTo>
                  <a:lnTo>
                    <a:pt x="121" y="105"/>
                  </a:lnTo>
                  <a:lnTo>
                    <a:pt x="106" y="80"/>
                  </a:lnTo>
                  <a:lnTo>
                    <a:pt x="92" y="56"/>
                  </a:lnTo>
                  <a:lnTo>
                    <a:pt x="82" y="37"/>
                  </a:lnTo>
                  <a:lnTo>
                    <a:pt x="74" y="22"/>
                  </a:lnTo>
                  <a:lnTo>
                    <a:pt x="67" y="10"/>
                  </a:lnTo>
                  <a:lnTo>
                    <a:pt x="63" y="2"/>
                  </a:lnTo>
                  <a:lnTo>
                    <a:pt x="62" y="0"/>
                  </a:lnTo>
                  <a:lnTo>
                    <a:pt x="56" y="16"/>
                  </a:lnTo>
                  <a:lnTo>
                    <a:pt x="49" y="32"/>
                  </a:lnTo>
                  <a:lnTo>
                    <a:pt x="42" y="48"/>
                  </a:lnTo>
                  <a:lnTo>
                    <a:pt x="34" y="65"/>
                  </a:lnTo>
                  <a:lnTo>
                    <a:pt x="26" y="81"/>
                  </a:lnTo>
                  <a:lnTo>
                    <a:pt x="18" y="97"/>
                  </a:lnTo>
                  <a:lnTo>
                    <a:pt x="9" y="113"/>
                  </a:lnTo>
                  <a:lnTo>
                    <a:pt x="0" y="129"/>
                  </a:lnTo>
                  <a:lnTo>
                    <a:pt x="7" y="129"/>
                  </a:lnTo>
                  <a:lnTo>
                    <a:pt x="13" y="128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1" y="128"/>
                  </a:lnTo>
                  <a:lnTo>
                    <a:pt x="38" y="128"/>
                  </a:lnTo>
                  <a:lnTo>
                    <a:pt x="44" y="128"/>
                  </a:lnTo>
                  <a:lnTo>
                    <a:pt x="51" y="128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84" y="128"/>
                  </a:lnTo>
                  <a:lnTo>
                    <a:pt x="95" y="129"/>
                  </a:lnTo>
                  <a:lnTo>
                    <a:pt x="107" y="129"/>
                  </a:lnTo>
                  <a:lnTo>
                    <a:pt x="117" y="130"/>
                  </a:lnTo>
                  <a:lnTo>
                    <a:pt x="129" y="131"/>
                  </a:lnTo>
                  <a:lnTo>
                    <a:pt x="139" y="133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28"/>
            <p:cNvSpPr>
              <a:spLocks/>
            </p:cNvSpPr>
            <p:nvPr/>
          </p:nvSpPr>
          <p:spPr bwMode="auto">
            <a:xfrm>
              <a:off x="4268" y="2768"/>
              <a:ext cx="296" cy="251"/>
            </a:xfrm>
            <a:custGeom>
              <a:avLst/>
              <a:gdLst>
                <a:gd name="T0" fmla="*/ 16 w 1207"/>
                <a:gd name="T1" fmla="*/ 152 h 1216"/>
                <a:gd name="T2" fmla="*/ 44 w 1207"/>
                <a:gd name="T3" fmla="*/ 167 h 1216"/>
                <a:gd name="T4" fmla="*/ 67 w 1207"/>
                <a:gd name="T5" fmla="*/ 185 h 1216"/>
                <a:gd name="T6" fmla="*/ 86 w 1207"/>
                <a:gd name="T7" fmla="*/ 202 h 1216"/>
                <a:gd name="T8" fmla="*/ 100 w 1207"/>
                <a:gd name="T9" fmla="*/ 219 h 1216"/>
                <a:gd name="T10" fmla="*/ 111 w 1207"/>
                <a:gd name="T11" fmla="*/ 233 h 1216"/>
                <a:gd name="T12" fmla="*/ 118 w 1207"/>
                <a:gd name="T13" fmla="*/ 244 h 1216"/>
                <a:gd name="T14" fmla="*/ 122 w 1207"/>
                <a:gd name="T15" fmla="*/ 250 h 1216"/>
                <a:gd name="T16" fmla="*/ 151 w 1207"/>
                <a:gd name="T17" fmla="*/ 236 h 1216"/>
                <a:gd name="T18" fmla="*/ 199 w 1207"/>
                <a:gd name="T19" fmla="*/ 206 h 1216"/>
                <a:gd name="T20" fmla="*/ 235 w 1207"/>
                <a:gd name="T21" fmla="*/ 176 h 1216"/>
                <a:gd name="T22" fmla="*/ 261 w 1207"/>
                <a:gd name="T23" fmla="*/ 148 h 1216"/>
                <a:gd name="T24" fmla="*/ 278 w 1207"/>
                <a:gd name="T25" fmla="*/ 123 h 1216"/>
                <a:gd name="T26" fmla="*/ 289 w 1207"/>
                <a:gd name="T27" fmla="*/ 102 h 1216"/>
                <a:gd name="T28" fmla="*/ 294 w 1207"/>
                <a:gd name="T29" fmla="*/ 86 h 1216"/>
                <a:gd name="T30" fmla="*/ 296 w 1207"/>
                <a:gd name="T31" fmla="*/ 78 h 1216"/>
                <a:gd name="T32" fmla="*/ 288 w 1207"/>
                <a:gd name="T33" fmla="*/ 73 h 1216"/>
                <a:gd name="T34" fmla="*/ 273 w 1207"/>
                <a:gd name="T35" fmla="*/ 65 h 1216"/>
                <a:gd name="T36" fmla="*/ 259 w 1207"/>
                <a:gd name="T37" fmla="*/ 55 h 1216"/>
                <a:gd name="T38" fmla="*/ 246 w 1207"/>
                <a:gd name="T39" fmla="*/ 45 h 1216"/>
                <a:gd name="T40" fmla="*/ 234 w 1207"/>
                <a:gd name="T41" fmla="*/ 35 h 1216"/>
                <a:gd name="T42" fmla="*/ 224 w 1207"/>
                <a:gd name="T43" fmla="*/ 25 h 1216"/>
                <a:gd name="T44" fmla="*/ 215 w 1207"/>
                <a:gd name="T45" fmla="*/ 15 h 1216"/>
                <a:gd name="T46" fmla="*/ 206 w 1207"/>
                <a:gd name="T47" fmla="*/ 5 h 1216"/>
                <a:gd name="T48" fmla="*/ 200 w 1207"/>
                <a:gd name="T49" fmla="*/ 1 h 1216"/>
                <a:gd name="T50" fmla="*/ 195 w 1207"/>
                <a:gd name="T51" fmla="*/ 0 h 1216"/>
                <a:gd name="T52" fmla="*/ 189 w 1207"/>
                <a:gd name="T53" fmla="*/ 0 h 1216"/>
                <a:gd name="T54" fmla="*/ 184 w 1207"/>
                <a:gd name="T55" fmla="*/ 0 h 1216"/>
                <a:gd name="T56" fmla="*/ 180 w 1207"/>
                <a:gd name="T57" fmla="*/ 0 h 1216"/>
                <a:gd name="T58" fmla="*/ 176 w 1207"/>
                <a:gd name="T59" fmla="*/ 0 h 1216"/>
                <a:gd name="T60" fmla="*/ 173 w 1207"/>
                <a:gd name="T61" fmla="*/ 0 h 1216"/>
                <a:gd name="T62" fmla="*/ 170 w 1207"/>
                <a:gd name="T63" fmla="*/ 0 h 1216"/>
                <a:gd name="T64" fmla="*/ 158 w 1207"/>
                <a:gd name="T65" fmla="*/ 14 h 1216"/>
                <a:gd name="T66" fmla="*/ 134 w 1207"/>
                <a:gd name="T67" fmla="*/ 41 h 1216"/>
                <a:gd name="T68" fmla="*/ 107 w 1207"/>
                <a:gd name="T69" fmla="*/ 67 h 1216"/>
                <a:gd name="T70" fmla="*/ 79 w 1207"/>
                <a:gd name="T71" fmla="*/ 90 h 1216"/>
                <a:gd name="T72" fmla="*/ 52 w 1207"/>
                <a:gd name="T73" fmla="*/ 110 h 1216"/>
                <a:gd name="T74" fmla="*/ 29 w 1207"/>
                <a:gd name="T75" fmla="*/ 127 h 1216"/>
                <a:gd name="T76" fmla="*/ 11 w 1207"/>
                <a:gd name="T77" fmla="*/ 138 h 1216"/>
                <a:gd name="T78" fmla="*/ 1 w 1207"/>
                <a:gd name="T79" fmla="*/ 144 h 1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7" h="1216">
                  <a:moveTo>
                    <a:pt x="0" y="704"/>
                  </a:moveTo>
                  <a:lnTo>
                    <a:pt x="65" y="736"/>
                  </a:lnTo>
                  <a:lnTo>
                    <a:pt x="124" y="772"/>
                  </a:lnTo>
                  <a:lnTo>
                    <a:pt x="178" y="811"/>
                  </a:lnTo>
                  <a:lnTo>
                    <a:pt x="227" y="851"/>
                  </a:lnTo>
                  <a:lnTo>
                    <a:pt x="272" y="894"/>
                  </a:lnTo>
                  <a:lnTo>
                    <a:pt x="314" y="936"/>
                  </a:lnTo>
                  <a:lnTo>
                    <a:pt x="349" y="979"/>
                  </a:lnTo>
                  <a:lnTo>
                    <a:pt x="381" y="1021"/>
                  </a:lnTo>
                  <a:lnTo>
                    <a:pt x="409" y="1060"/>
                  </a:lnTo>
                  <a:lnTo>
                    <a:pt x="433" y="1097"/>
                  </a:lnTo>
                  <a:lnTo>
                    <a:pt x="453" y="1130"/>
                  </a:lnTo>
                  <a:lnTo>
                    <a:pt x="469" y="1159"/>
                  </a:lnTo>
                  <a:lnTo>
                    <a:pt x="482" y="1183"/>
                  </a:lnTo>
                  <a:lnTo>
                    <a:pt x="490" y="1201"/>
                  </a:lnTo>
                  <a:lnTo>
                    <a:pt x="496" y="1213"/>
                  </a:lnTo>
                  <a:lnTo>
                    <a:pt x="497" y="1216"/>
                  </a:lnTo>
                  <a:lnTo>
                    <a:pt x="615" y="1145"/>
                  </a:lnTo>
                  <a:lnTo>
                    <a:pt x="719" y="1072"/>
                  </a:lnTo>
                  <a:lnTo>
                    <a:pt x="810" y="999"/>
                  </a:lnTo>
                  <a:lnTo>
                    <a:pt x="889" y="926"/>
                  </a:lnTo>
                  <a:lnTo>
                    <a:pt x="957" y="853"/>
                  </a:lnTo>
                  <a:lnTo>
                    <a:pt x="1015" y="784"/>
                  </a:lnTo>
                  <a:lnTo>
                    <a:pt x="1063" y="716"/>
                  </a:lnTo>
                  <a:lnTo>
                    <a:pt x="1102" y="653"/>
                  </a:lnTo>
                  <a:lnTo>
                    <a:pt x="1134" y="594"/>
                  </a:lnTo>
                  <a:lnTo>
                    <a:pt x="1159" y="540"/>
                  </a:lnTo>
                  <a:lnTo>
                    <a:pt x="1177" y="493"/>
                  </a:lnTo>
                  <a:lnTo>
                    <a:pt x="1190" y="451"/>
                  </a:lnTo>
                  <a:lnTo>
                    <a:pt x="1199" y="419"/>
                  </a:lnTo>
                  <a:lnTo>
                    <a:pt x="1204" y="394"/>
                  </a:lnTo>
                  <a:lnTo>
                    <a:pt x="1206" y="379"/>
                  </a:lnTo>
                  <a:lnTo>
                    <a:pt x="1207" y="373"/>
                  </a:lnTo>
                  <a:lnTo>
                    <a:pt x="1175" y="355"/>
                  </a:lnTo>
                  <a:lnTo>
                    <a:pt x="1144" y="335"/>
                  </a:lnTo>
                  <a:lnTo>
                    <a:pt x="1113" y="313"/>
                  </a:lnTo>
                  <a:lnTo>
                    <a:pt x="1084" y="291"/>
                  </a:lnTo>
                  <a:lnTo>
                    <a:pt x="1056" y="268"/>
                  </a:lnTo>
                  <a:lnTo>
                    <a:pt x="1030" y="245"/>
                  </a:lnTo>
                  <a:lnTo>
                    <a:pt x="1005" y="220"/>
                  </a:lnTo>
                  <a:lnTo>
                    <a:pt x="979" y="196"/>
                  </a:lnTo>
                  <a:lnTo>
                    <a:pt x="956" y="170"/>
                  </a:lnTo>
                  <a:lnTo>
                    <a:pt x="934" y="146"/>
                  </a:lnTo>
                  <a:lnTo>
                    <a:pt x="914" y="121"/>
                  </a:lnTo>
                  <a:lnTo>
                    <a:pt x="894" y="97"/>
                  </a:lnTo>
                  <a:lnTo>
                    <a:pt x="876" y="72"/>
                  </a:lnTo>
                  <a:lnTo>
                    <a:pt x="858" y="49"/>
                  </a:lnTo>
                  <a:lnTo>
                    <a:pt x="842" y="26"/>
                  </a:lnTo>
                  <a:lnTo>
                    <a:pt x="827" y="5"/>
                  </a:lnTo>
                  <a:lnTo>
                    <a:pt x="817" y="3"/>
                  </a:lnTo>
                  <a:lnTo>
                    <a:pt x="805" y="2"/>
                  </a:lnTo>
                  <a:lnTo>
                    <a:pt x="795" y="1"/>
                  </a:lnTo>
                  <a:lnTo>
                    <a:pt x="783" y="1"/>
                  </a:lnTo>
                  <a:lnTo>
                    <a:pt x="772" y="0"/>
                  </a:lnTo>
                  <a:lnTo>
                    <a:pt x="760" y="0"/>
                  </a:lnTo>
                  <a:lnTo>
                    <a:pt x="750" y="0"/>
                  </a:lnTo>
                  <a:lnTo>
                    <a:pt x="739" y="0"/>
                  </a:lnTo>
                  <a:lnTo>
                    <a:pt x="732" y="0"/>
                  </a:lnTo>
                  <a:lnTo>
                    <a:pt x="726" y="0"/>
                  </a:lnTo>
                  <a:lnTo>
                    <a:pt x="719" y="0"/>
                  </a:lnTo>
                  <a:lnTo>
                    <a:pt x="713" y="0"/>
                  </a:lnTo>
                  <a:lnTo>
                    <a:pt x="707" y="0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88" y="1"/>
                  </a:lnTo>
                  <a:lnTo>
                    <a:pt x="645" y="68"/>
                  </a:lnTo>
                  <a:lnTo>
                    <a:pt x="598" y="135"/>
                  </a:lnTo>
                  <a:lnTo>
                    <a:pt x="546" y="200"/>
                  </a:lnTo>
                  <a:lnTo>
                    <a:pt x="492" y="263"/>
                  </a:lnTo>
                  <a:lnTo>
                    <a:pt x="436" y="324"/>
                  </a:lnTo>
                  <a:lnTo>
                    <a:pt x="378" y="382"/>
                  </a:lnTo>
                  <a:lnTo>
                    <a:pt x="322" y="436"/>
                  </a:lnTo>
                  <a:lnTo>
                    <a:pt x="265" y="487"/>
                  </a:lnTo>
                  <a:lnTo>
                    <a:pt x="212" y="534"/>
                  </a:lnTo>
                  <a:lnTo>
                    <a:pt x="163" y="577"/>
                  </a:lnTo>
                  <a:lnTo>
                    <a:pt x="118" y="614"/>
                  </a:lnTo>
                  <a:lnTo>
                    <a:pt x="79" y="645"/>
                  </a:lnTo>
                  <a:lnTo>
                    <a:pt x="45" y="670"/>
                  </a:lnTo>
                  <a:lnTo>
                    <a:pt x="21" y="689"/>
                  </a:lnTo>
                  <a:lnTo>
                    <a:pt x="6" y="70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29"/>
            <p:cNvSpPr>
              <a:spLocks/>
            </p:cNvSpPr>
            <p:nvPr/>
          </p:nvSpPr>
          <p:spPr bwMode="auto">
            <a:xfrm>
              <a:off x="4421" y="2777"/>
              <a:ext cx="66" cy="63"/>
            </a:xfrm>
            <a:custGeom>
              <a:avLst/>
              <a:gdLst>
                <a:gd name="T0" fmla="*/ 24 w 270"/>
                <a:gd name="T1" fmla="*/ 6 h 306"/>
                <a:gd name="T2" fmla="*/ 18 w 270"/>
                <a:gd name="T3" fmla="*/ 8 h 306"/>
                <a:gd name="T4" fmla="*/ 16 w 270"/>
                <a:gd name="T5" fmla="*/ 16 h 306"/>
                <a:gd name="T6" fmla="*/ 11 w 270"/>
                <a:gd name="T7" fmla="*/ 18 h 306"/>
                <a:gd name="T8" fmla="*/ 9 w 270"/>
                <a:gd name="T9" fmla="*/ 23 h 306"/>
                <a:gd name="T10" fmla="*/ 6 w 270"/>
                <a:gd name="T11" fmla="*/ 26 h 306"/>
                <a:gd name="T12" fmla="*/ 3 w 270"/>
                <a:gd name="T13" fmla="*/ 26 h 306"/>
                <a:gd name="T14" fmla="*/ 1 w 270"/>
                <a:gd name="T15" fmla="*/ 27 h 306"/>
                <a:gd name="T16" fmla="*/ 0 w 270"/>
                <a:gd name="T17" fmla="*/ 31 h 306"/>
                <a:gd name="T18" fmla="*/ 3 w 270"/>
                <a:gd name="T19" fmla="*/ 34 h 306"/>
                <a:gd name="T20" fmla="*/ 8 w 270"/>
                <a:gd name="T21" fmla="*/ 35 h 306"/>
                <a:gd name="T22" fmla="*/ 8 w 270"/>
                <a:gd name="T23" fmla="*/ 38 h 306"/>
                <a:gd name="T24" fmla="*/ 7 w 270"/>
                <a:gd name="T25" fmla="*/ 42 h 306"/>
                <a:gd name="T26" fmla="*/ 9 w 270"/>
                <a:gd name="T27" fmla="*/ 46 h 306"/>
                <a:gd name="T28" fmla="*/ 14 w 270"/>
                <a:gd name="T29" fmla="*/ 47 h 306"/>
                <a:gd name="T30" fmla="*/ 17 w 270"/>
                <a:gd name="T31" fmla="*/ 50 h 306"/>
                <a:gd name="T32" fmla="*/ 19 w 270"/>
                <a:gd name="T33" fmla="*/ 54 h 306"/>
                <a:gd name="T34" fmla="*/ 21 w 270"/>
                <a:gd name="T35" fmla="*/ 56 h 306"/>
                <a:gd name="T36" fmla="*/ 26 w 270"/>
                <a:gd name="T37" fmla="*/ 55 h 306"/>
                <a:gd name="T38" fmla="*/ 29 w 270"/>
                <a:gd name="T39" fmla="*/ 57 h 306"/>
                <a:gd name="T40" fmla="*/ 30 w 270"/>
                <a:gd name="T41" fmla="*/ 61 h 306"/>
                <a:gd name="T42" fmla="*/ 33 w 270"/>
                <a:gd name="T43" fmla="*/ 63 h 306"/>
                <a:gd name="T44" fmla="*/ 38 w 270"/>
                <a:gd name="T45" fmla="*/ 61 h 306"/>
                <a:gd name="T46" fmla="*/ 40 w 270"/>
                <a:gd name="T47" fmla="*/ 57 h 306"/>
                <a:gd name="T48" fmla="*/ 42 w 270"/>
                <a:gd name="T49" fmla="*/ 54 h 306"/>
                <a:gd name="T50" fmla="*/ 44 w 270"/>
                <a:gd name="T51" fmla="*/ 53 h 306"/>
                <a:gd name="T52" fmla="*/ 47 w 270"/>
                <a:gd name="T53" fmla="*/ 54 h 306"/>
                <a:gd name="T54" fmla="*/ 51 w 270"/>
                <a:gd name="T55" fmla="*/ 54 h 306"/>
                <a:gd name="T56" fmla="*/ 53 w 270"/>
                <a:gd name="T57" fmla="*/ 52 h 306"/>
                <a:gd name="T58" fmla="*/ 54 w 270"/>
                <a:gd name="T59" fmla="*/ 49 h 306"/>
                <a:gd name="T60" fmla="*/ 53 w 270"/>
                <a:gd name="T61" fmla="*/ 45 h 306"/>
                <a:gd name="T62" fmla="*/ 55 w 270"/>
                <a:gd name="T63" fmla="*/ 43 h 306"/>
                <a:gd name="T64" fmla="*/ 59 w 270"/>
                <a:gd name="T65" fmla="*/ 42 h 306"/>
                <a:gd name="T66" fmla="*/ 62 w 270"/>
                <a:gd name="T67" fmla="*/ 40 h 306"/>
                <a:gd name="T68" fmla="*/ 62 w 270"/>
                <a:gd name="T69" fmla="*/ 34 h 306"/>
                <a:gd name="T70" fmla="*/ 66 w 270"/>
                <a:gd name="T71" fmla="*/ 31 h 306"/>
                <a:gd name="T72" fmla="*/ 64 w 270"/>
                <a:gd name="T73" fmla="*/ 26 h 306"/>
                <a:gd name="T74" fmla="*/ 60 w 270"/>
                <a:gd name="T75" fmla="*/ 25 h 306"/>
                <a:gd name="T76" fmla="*/ 60 w 270"/>
                <a:gd name="T77" fmla="*/ 20 h 306"/>
                <a:gd name="T78" fmla="*/ 57 w 270"/>
                <a:gd name="T79" fmla="*/ 14 h 306"/>
                <a:gd name="T80" fmla="*/ 52 w 270"/>
                <a:gd name="T81" fmla="*/ 15 h 306"/>
                <a:gd name="T82" fmla="*/ 51 w 270"/>
                <a:gd name="T83" fmla="*/ 13 h 306"/>
                <a:gd name="T84" fmla="*/ 51 w 270"/>
                <a:gd name="T85" fmla="*/ 9 h 306"/>
                <a:gd name="T86" fmla="*/ 49 w 270"/>
                <a:gd name="T87" fmla="*/ 7 h 306"/>
                <a:gd name="T88" fmla="*/ 44 w 270"/>
                <a:gd name="T89" fmla="*/ 7 h 306"/>
                <a:gd name="T90" fmla="*/ 43 w 270"/>
                <a:gd name="T91" fmla="*/ 5 h 306"/>
                <a:gd name="T92" fmla="*/ 42 w 270"/>
                <a:gd name="T93" fmla="*/ 2 h 306"/>
                <a:gd name="T94" fmla="*/ 40 w 270"/>
                <a:gd name="T95" fmla="*/ 0 h 306"/>
                <a:gd name="T96" fmla="*/ 35 w 270"/>
                <a:gd name="T97" fmla="*/ 2 h 306"/>
                <a:gd name="T98" fmla="*/ 32 w 270"/>
                <a:gd name="T99" fmla="*/ 1 h 306"/>
                <a:gd name="T100" fmla="*/ 29 w 270"/>
                <a:gd name="T101" fmla="*/ 0 h 306"/>
                <a:gd name="T102" fmla="*/ 26 w 270"/>
                <a:gd name="T103" fmla="*/ 3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0" h="306">
                  <a:moveTo>
                    <a:pt x="102" y="31"/>
                  </a:moveTo>
                  <a:lnTo>
                    <a:pt x="97" y="29"/>
                  </a:lnTo>
                  <a:lnTo>
                    <a:pt x="87" y="31"/>
                  </a:lnTo>
                  <a:lnTo>
                    <a:pt x="75" y="40"/>
                  </a:lnTo>
                  <a:lnTo>
                    <a:pt x="70" y="62"/>
                  </a:lnTo>
                  <a:lnTo>
                    <a:pt x="65" y="77"/>
                  </a:lnTo>
                  <a:lnTo>
                    <a:pt x="57" y="81"/>
                  </a:lnTo>
                  <a:lnTo>
                    <a:pt x="47" y="85"/>
                  </a:lnTo>
                  <a:lnTo>
                    <a:pt x="40" y="97"/>
                  </a:lnTo>
                  <a:lnTo>
                    <a:pt x="35" y="110"/>
                  </a:lnTo>
                  <a:lnTo>
                    <a:pt x="30" y="119"/>
                  </a:lnTo>
                  <a:lnTo>
                    <a:pt x="25" y="124"/>
                  </a:lnTo>
                  <a:lnTo>
                    <a:pt x="19" y="126"/>
                  </a:lnTo>
                  <a:lnTo>
                    <a:pt x="13" y="127"/>
                  </a:lnTo>
                  <a:lnTo>
                    <a:pt x="7" y="130"/>
                  </a:lnTo>
                  <a:lnTo>
                    <a:pt x="4" y="133"/>
                  </a:lnTo>
                  <a:lnTo>
                    <a:pt x="2" y="139"/>
                  </a:lnTo>
                  <a:lnTo>
                    <a:pt x="0" y="150"/>
                  </a:lnTo>
                  <a:lnTo>
                    <a:pt x="4" y="160"/>
                  </a:lnTo>
                  <a:lnTo>
                    <a:pt x="13" y="165"/>
                  </a:lnTo>
                  <a:lnTo>
                    <a:pt x="27" y="167"/>
                  </a:lnTo>
                  <a:lnTo>
                    <a:pt x="32" y="169"/>
                  </a:lnTo>
                  <a:lnTo>
                    <a:pt x="33" y="176"/>
                  </a:lnTo>
                  <a:lnTo>
                    <a:pt x="32" y="185"/>
                  </a:lnTo>
                  <a:lnTo>
                    <a:pt x="30" y="195"/>
                  </a:lnTo>
                  <a:lnTo>
                    <a:pt x="30" y="206"/>
                  </a:lnTo>
                  <a:lnTo>
                    <a:pt x="33" y="215"/>
                  </a:lnTo>
                  <a:lnTo>
                    <a:pt x="37" y="222"/>
                  </a:lnTo>
                  <a:lnTo>
                    <a:pt x="48" y="224"/>
                  </a:lnTo>
                  <a:lnTo>
                    <a:pt x="58" y="226"/>
                  </a:lnTo>
                  <a:lnTo>
                    <a:pt x="66" y="232"/>
                  </a:lnTo>
                  <a:lnTo>
                    <a:pt x="71" y="241"/>
                  </a:lnTo>
                  <a:lnTo>
                    <a:pt x="74" y="251"/>
                  </a:lnTo>
                  <a:lnTo>
                    <a:pt x="78" y="260"/>
                  </a:lnTo>
                  <a:lnTo>
                    <a:pt x="81" y="267"/>
                  </a:lnTo>
                  <a:lnTo>
                    <a:pt x="86" y="270"/>
                  </a:lnTo>
                  <a:lnTo>
                    <a:pt x="94" y="269"/>
                  </a:lnTo>
                  <a:lnTo>
                    <a:pt x="105" y="267"/>
                  </a:lnTo>
                  <a:lnTo>
                    <a:pt x="112" y="270"/>
                  </a:lnTo>
                  <a:lnTo>
                    <a:pt x="117" y="277"/>
                  </a:lnTo>
                  <a:lnTo>
                    <a:pt x="121" y="286"/>
                  </a:lnTo>
                  <a:lnTo>
                    <a:pt x="124" y="296"/>
                  </a:lnTo>
                  <a:lnTo>
                    <a:pt x="128" y="302"/>
                  </a:lnTo>
                  <a:lnTo>
                    <a:pt x="135" y="306"/>
                  </a:lnTo>
                  <a:lnTo>
                    <a:pt x="144" y="304"/>
                  </a:lnTo>
                  <a:lnTo>
                    <a:pt x="154" y="297"/>
                  </a:lnTo>
                  <a:lnTo>
                    <a:pt x="159" y="289"/>
                  </a:lnTo>
                  <a:lnTo>
                    <a:pt x="164" y="279"/>
                  </a:lnTo>
                  <a:lnTo>
                    <a:pt x="167" y="270"/>
                  </a:lnTo>
                  <a:lnTo>
                    <a:pt x="170" y="263"/>
                  </a:lnTo>
                  <a:lnTo>
                    <a:pt x="174" y="258"/>
                  </a:lnTo>
                  <a:lnTo>
                    <a:pt x="179" y="256"/>
                  </a:lnTo>
                  <a:lnTo>
                    <a:pt x="187" y="259"/>
                  </a:lnTo>
                  <a:lnTo>
                    <a:pt x="194" y="261"/>
                  </a:lnTo>
                  <a:lnTo>
                    <a:pt x="200" y="261"/>
                  </a:lnTo>
                  <a:lnTo>
                    <a:pt x="207" y="260"/>
                  </a:lnTo>
                  <a:lnTo>
                    <a:pt x="212" y="256"/>
                  </a:lnTo>
                  <a:lnTo>
                    <a:pt x="217" y="252"/>
                  </a:lnTo>
                  <a:lnTo>
                    <a:pt x="219" y="245"/>
                  </a:lnTo>
                  <a:lnTo>
                    <a:pt x="219" y="236"/>
                  </a:lnTo>
                  <a:lnTo>
                    <a:pt x="217" y="226"/>
                  </a:lnTo>
                  <a:lnTo>
                    <a:pt x="216" y="217"/>
                  </a:lnTo>
                  <a:lnTo>
                    <a:pt x="218" y="211"/>
                  </a:lnTo>
                  <a:lnTo>
                    <a:pt x="225" y="209"/>
                  </a:lnTo>
                  <a:lnTo>
                    <a:pt x="233" y="206"/>
                  </a:lnTo>
                  <a:lnTo>
                    <a:pt x="241" y="203"/>
                  </a:lnTo>
                  <a:lnTo>
                    <a:pt x="248" y="200"/>
                  </a:lnTo>
                  <a:lnTo>
                    <a:pt x="253" y="195"/>
                  </a:lnTo>
                  <a:lnTo>
                    <a:pt x="254" y="186"/>
                  </a:lnTo>
                  <a:lnTo>
                    <a:pt x="255" y="164"/>
                  </a:lnTo>
                  <a:lnTo>
                    <a:pt x="262" y="156"/>
                  </a:lnTo>
                  <a:lnTo>
                    <a:pt x="270" y="150"/>
                  </a:lnTo>
                  <a:lnTo>
                    <a:pt x="270" y="139"/>
                  </a:lnTo>
                  <a:lnTo>
                    <a:pt x="263" y="127"/>
                  </a:lnTo>
                  <a:lnTo>
                    <a:pt x="254" y="123"/>
                  </a:lnTo>
                  <a:lnTo>
                    <a:pt x="246" y="120"/>
                  </a:lnTo>
                  <a:lnTo>
                    <a:pt x="244" y="111"/>
                  </a:lnTo>
                  <a:lnTo>
                    <a:pt x="245" y="95"/>
                  </a:lnTo>
                  <a:lnTo>
                    <a:pt x="241" y="80"/>
                  </a:lnTo>
                  <a:lnTo>
                    <a:pt x="233" y="70"/>
                  </a:lnTo>
                  <a:lnTo>
                    <a:pt x="219" y="72"/>
                  </a:lnTo>
                  <a:lnTo>
                    <a:pt x="212" y="73"/>
                  </a:lnTo>
                  <a:lnTo>
                    <a:pt x="209" y="70"/>
                  </a:lnTo>
                  <a:lnTo>
                    <a:pt x="209" y="63"/>
                  </a:lnTo>
                  <a:lnTo>
                    <a:pt x="209" y="54"/>
                  </a:lnTo>
                  <a:lnTo>
                    <a:pt x="208" y="44"/>
                  </a:lnTo>
                  <a:lnTo>
                    <a:pt x="205" y="36"/>
                  </a:lnTo>
                  <a:lnTo>
                    <a:pt x="200" y="33"/>
                  </a:lnTo>
                  <a:lnTo>
                    <a:pt x="189" y="35"/>
                  </a:lnTo>
                  <a:lnTo>
                    <a:pt x="180" y="36"/>
                  </a:lnTo>
                  <a:lnTo>
                    <a:pt x="176" y="33"/>
                  </a:lnTo>
                  <a:lnTo>
                    <a:pt x="174" y="26"/>
                  </a:lnTo>
                  <a:lnTo>
                    <a:pt x="174" y="17"/>
                  </a:lnTo>
                  <a:lnTo>
                    <a:pt x="173" y="9"/>
                  </a:lnTo>
                  <a:lnTo>
                    <a:pt x="170" y="3"/>
                  </a:lnTo>
                  <a:lnTo>
                    <a:pt x="163" y="2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9" y="6"/>
                  </a:lnTo>
                  <a:lnTo>
                    <a:pt x="132" y="3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2" y="3"/>
                  </a:lnTo>
                  <a:lnTo>
                    <a:pt x="106" y="13"/>
                  </a:lnTo>
                  <a:lnTo>
                    <a:pt x="10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0"/>
            <p:cNvSpPr>
              <a:spLocks/>
            </p:cNvSpPr>
            <p:nvPr/>
          </p:nvSpPr>
          <p:spPr bwMode="auto">
            <a:xfrm>
              <a:off x="4438" y="2789"/>
              <a:ext cx="34" cy="35"/>
            </a:xfrm>
            <a:custGeom>
              <a:avLst/>
              <a:gdLst>
                <a:gd name="T0" fmla="*/ 27 w 140"/>
                <a:gd name="T1" fmla="*/ 7 h 168"/>
                <a:gd name="T2" fmla="*/ 26 w 140"/>
                <a:gd name="T3" fmla="*/ 6 h 168"/>
                <a:gd name="T4" fmla="*/ 24 w 140"/>
                <a:gd name="T5" fmla="*/ 4 h 168"/>
                <a:gd name="T6" fmla="*/ 22 w 140"/>
                <a:gd name="T7" fmla="*/ 2 h 168"/>
                <a:gd name="T8" fmla="*/ 20 w 140"/>
                <a:gd name="T9" fmla="*/ 1 h 168"/>
                <a:gd name="T10" fmla="*/ 19 w 140"/>
                <a:gd name="T11" fmla="*/ 0 h 168"/>
                <a:gd name="T12" fmla="*/ 17 w 140"/>
                <a:gd name="T13" fmla="*/ 0 h 168"/>
                <a:gd name="T14" fmla="*/ 15 w 140"/>
                <a:gd name="T15" fmla="*/ 0 h 168"/>
                <a:gd name="T16" fmla="*/ 13 w 140"/>
                <a:gd name="T17" fmla="*/ 2 h 168"/>
                <a:gd name="T18" fmla="*/ 11 w 140"/>
                <a:gd name="T19" fmla="*/ 3 h 168"/>
                <a:gd name="T20" fmla="*/ 10 w 140"/>
                <a:gd name="T21" fmla="*/ 5 h 168"/>
                <a:gd name="T22" fmla="*/ 9 w 140"/>
                <a:gd name="T23" fmla="*/ 6 h 168"/>
                <a:gd name="T24" fmla="*/ 7 w 140"/>
                <a:gd name="T25" fmla="*/ 8 h 168"/>
                <a:gd name="T26" fmla="*/ 5 w 140"/>
                <a:gd name="T27" fmla="*/ 10 h 168"/>
                <a:gd name="T28" fmla="*/ 4 w 140"/>
                <a:gd name="T29" fmla="*/ 12 h 168"/>
                <a:gd name="T30" fmla="*/ 2 w 140"/>
                <a:gd name="T31" fmla="*/ 14 h 168"/>
                <a:gd name="T32" fmla="*/ 1 w 140"/>
                <a:gd name="T33" fmla="*/ 15 h 168"/>
                <a:gd name="T34" fmla="*/ 0 w 140"/>
                <a:gd name="T35" fmla="*/ 17 h 168"/>
                <a:gd name="T36" fmla="*/ 0 w 140"/>
                <a:gd name="T37" fmla="*/ 20 h 168"/>
                <a:gd name="T38" fmla="*/ 2 w 140"/>
                <a:gd name="T39" fmla="*/ 23 h 168"/>
                <a:gd name="T40" fmla="*/ 5 w 140"/>
                <a:gd name="T41" fmla="*/ 27 h 168"/>
                <a:gd name="T42" fmla="*/ 7 w 140"/>
                <a:gd name="T43" fmla="*/ 29 h 168"/>
                <a:gd name="T44" fmla="*/ 10 w 140"/>
                <a:gd name="T45" fmla="*/ 31 h 168"/>
                <a:gd name="T46" fmla="*/ 12 w 140"/>
                <a:gd name="T47" fmla="*/ 33 h 168"/>
                <a:gd name="T48" fmla="*/ 14 w 140"/>
                <a:gd name="T49" fmla="*/ 34 h 168"/>
                <a:gd name="T50" fmla="*/ 16 w 140"/>
                <a:gd name="T51" fmla="*/ 35 h 168"/>
                <a:gd name="T52" fmla="*/ 18 w 140"/>
                <a:gd name="T53" fmla="*/ 35 h 168"/>
                <a:gd name="T54" fmla="*/ 20 w 140"/>
                <a:gd name="T55" fmla="*/ 34 h 168"/>
                <a:gd name="T56" fmla="*/ 21 w 140"/>
                <a:gd name="T57" fmla="*/ 34 h 168"/>
                <a:gd name="T58" fmla="*/ 23 w 140"/>
                <a:gd name="T59" fmla="*/ 32 h 168"/>
                <a:gd name="T60" fmla="*/ 24 w 140"/>
                <a:gd name="T61" fmla="*/ 30 h 168"/>
                <a:gd name="T62" fmla="*/ 26 w 140"/>
                <a:gd name="T63" fmla="*/ 29 h 168"/>
                <a:gd name="T64" fmla="*/ 28 w 140"/>
                <a:gd name="T65" fmla="*/ 27 h 168"/>
                <a:gd name="T66" fmla="*/ 30 w 140"/>
                <a:gd name="T67" fmla="*/ 25 h 168"/>
                <a:gd name="T68" fmla="*/ 32 w 140"/>
                <a:gd name="T69" fmla="*/ 23 h 168"/>
                <a:gd name="T70" fmla="*/ 33 w 140"/>
                <a:gd name="T71" fmla="*/ 21 h 168"/>
                <a:gd name="T72" fmla="*/ 33 w 140"/>
                <a:gd name="T73" fmla="*/ 20 h 168"/>
                <a:gd name="T74" fmla="*/ 34 w 140"/>
                <a:gd name="T75" fmla="*/ 19 h 168"/>
                <a:gd name="T76" fmla="*/ 34 w 140"/>
                <a:gd name="T77" fmla="*/ 18 h 168"/>
                <a:gd name="T78" fmla="*/ 34 w 140"/>
                <a:gd name="T79" fmla="*/ 16 h 168"/>
                <a:gd name="T80" fmla="*/ 34 w 140"/>
                <a:gd name="T81" fmla="*/ 15 h 168"/>
                <a:gd name="T82" fmla="*/ 33 w 140"/>
                <a:gd name="T83" fmla="*/ 13 h 168"/>
                <a:gd name="T84" fmla="*/ 32 w 140"/>
                <a:gd name="T85" fmla="*/ 11 h 168"/>
                <a:gd name="T86" fmla="*/ 30 w 140"/>
                <a:gd name="T87" fmla="*/ 9 h 168"/>
                <a:gd name="T88" fmla="*/ 27 w 140"/>
                <a:gd name="T89" fmla="*/ 7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" h="168">
                  <a:moveTo>
                    <a:pt x="110" y="32"/>
                  </a:moveTo>
                  <a:lnTo>
                    <a:pt x="107" y="28"/>
                  </a:lnTo>
                  <a:lnTo>
                    <a:pt x="100" y="19"/>
                  </a:lnTo>
                  <a:lnTo>
                    <a:pt x="91" y="10"/>
                  </a:lnTo>
                  <a:lnTo>
                    <a:pt x="84" y="3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2" y="2"/>
                  </a:lnTo>
                  <a:lnTo>
                    <a:pt x="53" y="10"/>
                  </a:lnTo>
                  <a:lnTo>
                    <a:pt x="47" y="16"/>
                  </a:lnTo>
                  <a:lnTo>
                    <a:pt x="41" y="23"/>
                  </a:lnTo>
                  <a:lnTo>
                    <a:pt x="35" y="31"/>
                  </a:lnTo>
                  <a:lnTo>
                    <a:pt x="28" y="39"/>
                  </a:lnTo>
                  <a:lnTo>
                    <a:pt x="21" y="48"/>
                  </a:lnTo>
                  <a:lnTo>
                    <a:pt x="16" y="56"/>
                  </a:lnTo>
                  <a:lnTo>
                    <a:pt x="10" y="65"/>
                  </a:lnTo>
                  <a:lnTo>
                    <a:pt x="4" y="72"/>
                  </a:lnTo>
                  <a:lnTo>
                    <a:pt x="0" y="81"/>
                  </a:lnTo>
                  <a:lnTo>
                    <a:pt x="0" y="94"/>
                  </a:lnTo>
                  <a:lnTo>
                    <a:pt x="7" y="109"/>
                  </a:lnTo>
                  <a:lnTo>
                    <a:pt x="20" y="130"/>
                  </a:lnTo>
                  <a:lnTo>
                    <a:pt x="30" y="141"/>
                  </a:lnTo>
                  <a:lnTo>
                    <a:pt x="40" y="150"/>
                  </a:lnTo>
                  <a:lnTo>
                    <a:pt x="49" y="157"/>
                  </a:lnTo>
                  <a:lnTo>
                    <a:pt x="57" y="163"/>
                  </a:lnTo>
                  <a:lnTo>
                    <a:pt x="66" y="167"/>
                  </a:lnTo>
                  <a:lnTo>
                    <a:pt x="74" y="168"/>
                  </a:lnTo>
                  <a:lnTo>
                    <a:pt x="81" y="165"/>
                  </a:lnTo>
                  <a:lnTo>
                    <a:pt x="87" y="161"/>
                  </a:lnTo>
                  <a:lnTo>
                    <a:pt x="93" y="154"/>
                  </a:lnTo>
                  <a:lnTo>
                    <a:pt x="100" y="146"/>
                  </a:lnTo>
                  <a:lnTo>
                    <a:pt x="108" y="137"/>
                  </a:lnTo>
                  <a:lnTo>
                    <a:pt x="116" y="129"/>
                  </a:lnTo>
                  <a:lnTo>
                    <a:pt x="123" y="119"/>
                  </a:lnTo>
                  <a:lnTo>
                    <a:pt x="130" y="111"/>
                  </a:lnTo>
                  <a:lnTo>
                    <a:pt x="134" y="103"/>
                  </a:lnTo>
                  <a:lnTo>
                    <a:pt x="137" y="97"/>
                  </a:lnTo>
                  <a:lnTo>
                    <a:pt x="138" y="92"/>
                  </a:lnTo>
                  <a:lnTo>
                    <a:pt x="139" y="86"/>
                  </a:lnTo>
                  <a:lnTo>
                    <a:pt x="140" y="79"/>
                  </a:lnTo>
                  <a:lnTo>
                    <a:pt x="139" y="72"/>
                  </a:lnTo>
                  <a:lnTo>
                    <a:pt x="135" y="64"/>
                  </a:lnTo>
                  <a:lnTo>
                    <a:pt x="130" y="55"/>
                  </a:lnTo>
                  <a:lnTo>
                    <a:pt x="122" y="45"/>
                  </a:lnTo>
                  <a:lnTo>
                    <a:pt x="110" y="32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1"/>
            <p:cNvSpPr>
              <a:spLocks/>
            </p:cNvSpPr>
            <p:nvPr/>
          </p:nvSpPr>
          <p:spPr bwMode="auto">
            <a:xfrm>
              <a:off x="4383" y="2860"/>
              <a:ext cx="84" cy="62"/>
            </a:xfrm>
            <a:custGeom>
              <a:avLst/>
              <a:gdLst>
                <a:gd name="T0" fmla="*/ 77 w 343"/>
                <a:gd name="T1" fmla="*/ 1 h 303"/>
                <a:gd name="T2" fmla="*/ 73 w 343"/>
                <a:gd name="T3" fmla="*/ 0 h 303"/>
                <a:gd name="T4" fmla="*/ 68 w 343"/>
                <a:gd name="T5" fmla="*/ 1 h 303"/>
                <a:gd name="T6" fmla="*/ 64 w 343"/>
                <a:gd name="T7" fmla="*/ 5 h 303"/>
                <a:gd name="T8" fmla="*/ 64 w 343"/>
                <a:gd name="T9" fmla="*/ 13 h 303"/>
                <a:gd name="T10" fmla="*/ 64 w 343"/>
                <a:gd name="T11" fmla="*/ 20 h 303"/>
                <a:gd name="T12" fmla="*/ 62 w 343"/>
                <a:gd name="T13" fmla="*/ 24 h 303"/>
                <a:gd name="T14" fmla="*/ 56 w 343"/>
                <a:gd name="T15" fmla="*/ 26 h 303"/>
                <a:gd name="T16" fmla="*/ 47 w 343"/>
                <a:gd name="T17" fmla="*/ 26 h 303"/>
                <a:gd name="T18" fmla="*/ 37 w 343"/>
                <a:gd name="T19" fmla="*/ 29 h 303"/>
                <a:gd name="T20" fmla="*/ 30 w 343"/>
                <a:gd name="T21" fmla="*/ 34 h 303"/>
                <a:gd name="T22" fmla="*/ 26 w 343"/>
                <a:gd name="T23" fmla="*/ 40 h 303"/>
                <a:gd name="T24" fmla="*/ 26 w 343"/>
                <a:gd name="T25" fmla="*/ 47 h 303"/>
                <a:gd name="T26" fmla="*/ 22 w 343"/>
                <a:gd name="T27" fmla="*/ 53 h 303"/>
                <a:gd name="T28" fmla="*/ 15 w 343"/>
                <a:gd name="T29" fmla="*/ 55 h 303"/>
                <a:gd name="T30" fmla="*/ 8 w 343"/>
                <a:gd name="T31" fmla="*/ 55 h 303"/>
                <a:gd name="T32" fmla="*/ 3 w 343"/>
                <a:gd name="T33" fmla="*/ 55 h 303"/>
                <a:gd name="T34" fmla="*/ 0 w 343"/>
                <a:gd name="T35" fmla="*/ 58 h 303"/>
                <a:gd name="T36" fmla="*/ 5 w 343"/>
                <a:gd name="T37" fmla="*/ 62 h 303"/>
                <a:gd name="T38" fmla="*/ 15 w 343"/>
                <a:gd name="T39" fmla="*/ 62 h 303"/>
                <a:gd name="T40" fmla="*/ 25 w 343"/>
                <a:gd name="T41" fmla="*/ 59 h 303"/>
                <a:gd name="T42" fmla="*/ 32 w 343"/>
                <a:gd name="T43" fmla="*/ 54 h 303"/>
                <a:gd name="T44" fmla="*/ 33 w 343"/>
                <a:gd name="T45" fmla="*/ 48 h 303"/>
                <a:gd name="T46" fmla="*/ 36 w 343"/>
                <a:gd name="T47" fmla="*/ 41 h 303"/>
                <a:gd name="T48" fmla="*/ 40 w 343"/>
                <a:gd name="T49" fmla="*/ 36 h 303"/>
                <a:gd name="T50" fmla="*/ 47 w 343"/>
                <a:gd name="T51" fmla="*/ 34 h 303"/>
                <a:gd name="T52" fmla="*/ 55 w 343"/>
                <a:gd name="T53" fmla="*/ 35 h 303"/>
                <a:gd name="T54" fmla="*/ 62 w 343"/>
                <a:gd name="T55" fmla="*/ 34 h 303"/>
                <a:gd name="T56" fmla="*/ 68 w 343"/>
                <a:gd name="T57" fmla="*/ 30 h 303"/>
                <a:gd name="T58" fmla="*/ 71 w 343"/>
                <a:gd name="T59" fmla="*/ 24 h 303"/>
                <a:gd name="T60" fmla="*/ 71 w 343"/>
                <a:gd name="T61" fmla="*/ 16 h 303"/>
                <a:gd name="T62" fmla="*/ 72 w 343"/>
                <a:gd name="T63" fmla="*/ 10 h 303"/>
                <a:gd name="T64" fmla="*/ 74 w 343"/>
                <a:gd name="T65" fmla="*/ 7 h 303"/>
                <a:gd name="T66" fmla="*/ 78 w 343"/>
                <a:gd name="T67" fmla="*/ 7 h 303"/>
                <a:gd name="T68" fmla="*/ 82 w 343"/>
                <a:gd name="T69" fmla="*/ 10 h 303"/>
                <a:gd name="T70" fmla="*/ 84 w 343"/>
                <a:gd name="T71" fmla="*/ 9 h 303"/>
                <a:gd name="T72" fmla="*/ 83 w 343"/>
                <a:gd name="T73" fmla="*/ 5 h 303"/>
                <a:gd name="T74" fmla="*/ 80 w 343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3" h="303">
                  <a:moveTo>
                    <a:pt x="318" y="3"/>
                  </a:moveTo>
                  <a:lnTo>
                    <a:pt x="316" y="3"/>
                  </a:lnTo>
                  <a:lnTo>
                    <a:pt x="308" y="2"/>
                  </a:lnTo>
                  <a:lnTo>
                    <a:pt x="298" y="0"/>
                  </a:lnTo>
                  <a:lnTo>
                    <a:pt x="287" y="2"/>
                  </a:lnTo>
                  <a:lnTo>
                    <a:pt x="276" y="6"/>
                  </a:lnTo>
                  <a:lnTo>
                    <a:pt x="267" y="13"/>
                  </a:lnTo>
                  <a:lnTo>
                    <a:pt x="261" y="26"/>
                  </a:lnTo>
                  <a:lnTo>
                    <a:pt x="260" y="43"/>
                  </a:lnTo>
                  <a:lnTo>
                    <a:pt x="261" y="63"/>
                  </a:lnTo>
                  <a:lnTo>
                    <a:pt x="263" y="81"/>
                  </a:lnTo>
                  <a:lnTo>
                    <a:pt x="261" y="96"/>
                  </a:lnTo>
                  <a:lnTo>
                    <a:pt x="258" y="109"/>
                  </a:lnTo>
                  <a:lnTo>
                    <a:pt x="252" y="118"/>
                  </a:lnTo>
                  <a:lnTo>
                    <a:pt x="243" y="125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40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5"/>
                  </a:lnTo>
                  <a:lnTo>
                    <a:pt x="106" y="232"/>
                  </a:lnTo>
                  <a:lnTo>
                    <a:pt x="101" y="246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3" y="269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8" y="265"/>
                  </a:lnTo>
                  <a:lnTo>
                    <a:pt x="14" y="268"/>
                  </a:lnTo>
                  <a:lnTo>
                    <a:pt x="5" y="273"/>
                  </a:lnTo>
                  <a:lnTo>
                    <a:pt x="0" y="283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8"/>
                  </a:lnTo>
                  <a:lnTo>
                    <a:pt x="101" y="290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39" y="217"/>
                  </a:lnTo>
                  <a:lnTo>
                    <a:pt x="145" y="202"/>
                  </a:lnTo>
                  <a:lnTo>
                    <a:pt x="153" y="188"/>
                  </a:lnTo>
                  <a:lnTo>
                    <a:pt x="162" y="178"/>
                  </a:lnTo>
                  <a:lnTo>
                    <a:pt x="175" y="171"/>
                  </a:lnTo>
                  <a:lnTo>
                    <a:pt x="190" y="167"/>
                  </a:lnTo>
                  <a:lnTo>
                    <a:pt x="206" y="169"/>
                  </a:lnTo>
                  <a:lnTo>
                    <a:pt x="223" y="171"/>
                  </a:lnTo>
                  <a:lnTo>
                    <a:pt x="240" y="169"/>
                  </a:lnTo>
                  <a:lnTo>
                    <a:pt x="255" y="164"/>
                  </a:lnTo>
                  <a:lnTo>
                    <a:pt x="266" y="156"/>
                  </a:lnTo>
                  <a:lnTo>
                    <a:pt x="276" y="146"/>
                  </a:lnTo>
                  <a:lnTo>
                    <a:pt x="284" y="132"/>
                  </a:lnTo>
                  <a:lnTo>
                    <a:pt x="289" y="117"/>
                  </a:lnTo>
                  <a:lnTo>
                    <a:pt x="290" y="98"/>
                  </a:lnTo>
                  <a:lnTo>
                    <a:pt x="290" y="80"/>
                  </a:lnTo>
                  <a:lnTo>
                    <a:pt x="291" y="65"/>
                  </a:lnTo>
                  <a:lnTo>
                    <a:pt x="294" y="51"/>
                  </a:lnTo>
                  <a:lnTo>
                    <a:pt x="297" y="42"/>
                  </a:lnTo>
                  <a:lnTo>
                    <a:pt x="302" y="35"/>
                  </a:lnTo>
                  <a:lnTo>
                    <a:pt x="309" y="34"/>
                  </a:lnTo>
                  <a:lnTo>
                    <a:pt x="317" y="36"/>
                  </a:lnTo>
                  <a:lnTo>
                    <a:pt x="327" y="43"/>
                  </a:lnTo>
                  <a:lnTo>
                    <a:pt x="336" y="49"/>
                  </a:lnTo>
                  <a:lnTo>
                    <a:pt x="341" y="49"/>
                  </a:lnTo>
                  <a:lnTo>
                    <a:pt x="343" y="44"/>
                  </a:lnTo>
                  <a:lnTo>
                    <a:pt x="342" y="36"/>
                  </a:lnTo>
                  <a:lnTo>
                    <a:pt x="339" y="26"/>
                  </a:lnTo>
                  <a:lnTo>
                    <a:pt x="334" y="17"/>
                  </a:lnTo>
                  <a:lnTo>
                    <a:pt x="326" y="8"/>
                  </a:lnTo>
                  <a:lnTo>
                    <a:pt x="3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2"/>
            <p:cNvSpPr>
              <a:spLocks/>
            </p:cNvSpPr>
            <p:nvPr/>
          </p:nvSpPr>
          <p:spPr bwMode="auto">
            <a:xfrm>
              <a:off x="4401" y="2873"/>
              <a:ext cx="85" cy="63"/>
            </a:xfrm>
            <a:custGeom>
              <a:avLst/>
              <a:gdLst>
                <a:gd name="T0" fmla="*/ 78 w 346"/>
                <a:gd name="T1" fmla="*/ 0 h 303"/>
                <a:gd name="T2" fmla="*/ 73 w 346"/>
                <a:gd name="T3" fmla="*/ 0 h 303"/>
                <a:gd name="T4" fmla="*/ 68 w 346"/>
                <a:gd name="T5" fmla="*/ 1 h 303"/>
                <a:gd name="T6" fmla="*/ 64 w 346"/>
                <a:gd name="T7" fmla="*/ 5 h 303"/>
                <a:gd name="T8" fmla="*/ 64 w 346"/>
                <a:gd name="T9" fmla="*/ 13 h 303"/>
                <a:gd name="T10" fmla="*/ 64 w 346"/>
                <a:gd name="T11" fmla="*/ 20 h 303"/>
                <a:gd name="T12" fmla="*/ 62 w 346"/>
                <a:gd name="T13" fmla="*/ 25 h 303"/>
                <a:gd name="T14" fmla="*/ 56 w 346"/>
                <a:gd name="T15" fmla="*/ 27 h 303"/>
                <a:gd name="T16" fmla="*/ 47 w 346"/>
                <a:gd name="T17" fmla="*/ 27 h 303"/>
                <a:gd name="T18" fmla="*/ 37 w 346"/>
                <a:gd name="T19" fmla="*/ 29 h 303"/>
                <a:gd name="T20" fmla="*/ 30 w 346"/>
                <a:gd name="T21" fmla="*/ 34 h 303"/>
                <a:gd name="T22" fmla="*/ 26 w 346"/>
                <a:gd name="T23" fmla="*/ 41 h 303"/>
                <a:gd name="T24" fmla="*/ 26 w 346"/>
                <a:gd name="T25" fmla="*/ 48 h 303"/>
                <a:gd name="T26" fmla="*/ 22 w 346"/>
                <a:gd name="T27" fmla="*/ 53 h 303"/>
                <a:gd name="T28" fmla="*/ 16 w 346"/>
                <a:gd name="T29" fmla="*/ 56 h 303"/>
                <a:gd name="T30" fmla="*/ 8 w 346"/>
                <a:gd name="T31" fmla="*/ 56 h 303"/>
                <a:gd name="T32" fmla="*/ 3 w 346"/>
                <a:gd name="T33" fmla="*/ 56 h 303"/>
                <a:gd name="T34" fmla="*/ 0 w 346"/>
                <a:gd name="T35" fmla="*/ 59 h 303"/>
                <a:gd name="T36" fmla="*/ 5 w 346"/>
                <a:gd name="T37" fmla="*/ 63 h 303"/>
                <a:gd name="T38" fmla="*/ 15 w 346"/>
                <a:gd name="T39" fmla="*/ 63 h 303"/>
                <a:gd name="T40" fmla="*/ 25 w 346"/>
                <a:gd name="T41" fmla="*/ 60 h 303"/>
                <a:gd name="T42" fmla="*/ 32 w 346"/>
                <a:gd name="T43" fmla="*/ 55 h 303"/>
                <a:gd name="T44" fmla="*/ 33 w 346"/>
                <a:gd name="T45" fmla="*/ 48 h 303"/>
                <a:gd name="T46" fmla="*/ 36 w 346"/>
                <a:gd name="T47" fmla="*/ 42 h 303"/>
                <a:gd name="T48" fmla="*/ 40 w 346"/>
                <a:gd name="T49" fmla="*/ 38 h 303"/>
                <a:gd name="T50" fmla="*/ 47 w 346"/>
                <a:gd name="T51" fmla="*/ 35 h 303"/>
                <a:gd name="T52" fmla="*/ 55 w 346"/>
                <a:gd name="T53" fmla="*/ 35 h 303"/>
                <a:gd name="T54" fmla="*/ 62 w 346"/>
                <a:gd name="T55" fmla="*/ 33 h 303"/>
                <a:gd name="T56" fmla="*/ 66 w 346"/>
                <a:gd name="T57" fmla="*/ 30 h 303"/>
                <a:gd name="T58" fmla="*/ 68 w 346"/>
                <a:gd name="T59" fmla="*/ 24 h 303"/>
                <a:gd name="T60" fmla="*/ 69 w 346"/>
                <a:gd name="T61" fmla="*/ 17 h 303"/>
                <a:gd name="T62" fmla="*/ 70 w 346"/>
                <a:gd name="T63" fmla="*/ 11 h 303"/>
                <a:gd name="T64" fmla="*/ 73 w 346"/>
                <a:gd name="T65" fmla="*/ 8 h 303"/>
                <a:gd name="T66" fmla="*/ 78 w 346"/>
                <a:gd name="T67" fmla="*/ 8 h 303"/>
                <a:gd name="T68" fmla="*/ 83 w 346"/>
                <a:gd name="T69" fmla="*/ 10 h 303"/>
                <a:gd name="T70" fmla="*/ 85 w 346"/>
                <a:gd name="T71" fmla="*/ 9 h 303"/>
                <a:gd name="T72" fmla="*/ 84 w 346"/>
                <a:gd name="T73" fmla="*/ 5 h 303"/>
                <a:gd name="T74" fmla="*/ 80 w 346"/>
                <a:gd name="T75" fmla="*/ 1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6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8" y="0"/>
                  </a:lnTo>
                  <a:lnTo>
                    <a:pt x="287" y="1"/>
                  </a:lnTo>
                  <a:lnTo>
                    <a:pt x="277" y="6"/>
                  </a:lnTo>
                  <a:lnTo>
                    <a:pt x="267" y="13"/>
                  </a:lnTo>
                  <a:lnTo>
                    <a:pt x="262" y="25"/>
                  </a:lnTo>
                  <a:lnTo>
                    <a:pt x="260" y="43"/>
                  </a:lnTo>
                  <a:lnTo>
                    <a:pt x="262" y="62"/>
                  </a:lnTo>
                  <a:lnTo>
                    <a:pt x="263" y="81"/>
                  </a:lnTo>
                  <a:lnTo>
                    <a:pt x="262" y="96"/>
                  </a:lnTo>
                  <a:lnTo>
                    <a:pt x="258" y="108"/>
                  </a:lnTo>
                  <a:lnTo>
                    <a:pt x="252" y="118"/>
                  </a:lnTo>
                  <a:lnTo>
                    <a:pt x="243" y="124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39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2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4" y="268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40" y="218"/>
                  </a:lnTo>
                  <a:lnTo>
                    <a:pt x="145" y="204"/>
                  </a:lnTo>
                  <a:lnTo>
                    <a:pt x="153" y="191"/>
                  </a:lnTo>
                  <a:lnTo>
                    <a:pt x="163" y="182"/>
                  </a:lnTo>
                  <a:lnTo>
                    <a:pt x="175" y="174"/>
                  </a:lnTo>
                  <a:lnTo>
                    <a:pt x="190" y="169"/>
                  </a:lnTo>
                  <a:lnTo>
                    <a:pt x="206" y="168"/>
                  </a:lnTo>
                  <a:lnTo>
                    <a:pt x="224" y="167"/>
                  </a:lnTo>
                  <a:lnTo>
                    <a:pt x="239" y="165"/>
                  </a:lnTo>
                  <a:lnTo>
                    <a:pt x="251" y="159"/>
                  </a:lnTo>
                  <a:lnTo>
                    <a:pt x="262" y="152"/>
                  </a:lnTo>
                  <a:lnTo>
                    <a:pt x="269" y="143"/>
                  </a:lnTo>
                  <a:lnTo>
                    <a:pt x="274" y="130"/>
                  </a:lnTo>
                  <a:lnTo>
                    <a:pt x="278" y="115"/>
                  </a:lnTo>
                  <a:lnTo>
                    <a:pt x="279" y="98"/>
                  </a:lnTo>
                  <a:lnTo>
                    <a:pt x="280" y="81"/>
                  </a:lnTo>
                  <a:lnTo>
                    <a:pt x="281" y="65"/>
                  </a:lnTo>
                  <a:lnTo>
                    <a:pt x="286" y="53"/>
                  </a:lnTo>
                  <a:lnTo>
                    <a:pt x="290" y="44"/>
                  </a:lnTo>
                  <a:lnTo>
                    <a:pt x="297" y="38"/>
                  </a:lnTo>
                  <a:lnTo>
                    <a:pt x="305" y="36"/>
                  </a:lnTo>
                  <a:lnTo>
                    <a:pt x="316" y="37"/>
                  </a:lnTo>
                  <a:lnTo>
                    <a:pt x="327" y="43"/>
                  </a:lnTo>
                  <a:lnTo>
                    <a:pt x="338" y="47"/>
                  </a:lnTo>
                  <a:lnTo>
                    <a:pt x="343" y="46"/>
                  </a:lnTo>
                  <a:lnTo>
                    <a:pt x="346" y="42"/>
                  </a:lnTo>
                  <a:lnTo>
                    <a:pt x="345" y="33"/>
                  </a:lnTo>
                  <a:lnTo>
                    <a:pt x="340" y="24"/>
                  </a:lnTo>
                  <a:lnTo>
                    <a:pt x="334" y="15"/>
                  </a:lnTo>
                  <a:lnTo>
                    <a:pt x="327" y="7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33"/>
            <p:cNvSpPr>
              <a:spLocks/>
            </p:cNvSpPr>
            <p:nvPr/>
          </p:nvSpPr>
          <p:spPr bwMode="auto">
            <a:xfrm>
              <a:off x="4421" y="2886"/>
              <a:ext cx="84" cy="63"/>
            </a:xfrm>
            <a:custGeom>
              <a:avLst/>
              <a:gdLst>
                <a:gd name="T0" fmla="*/ 77 w 345"/>
                <a:gd name="T1" fmla="*/ 0 h 303"/>
                <a:gd name="T2" fmla="*/ 73 w 345"/>
                <a:gd name="T3" fmla="*/ 0 h 303"/>
                <a:gd name="T4" fmla="*/ 67 w 345"/>
                <a:gd name="T5" fmla="*/ 1 h 303"/>
                <a:gd name="T6" fmla="*/ 64 w 345"/>
                <a:gd name="T7" fmla="*/ 5 h 303"/>
                <a:gd name="T8" fmla="*/ 64 w 345"/>
                <a:gd name="T9" fmla="*/ 13 h 303"/>
                <a:gd name="T10" fmla="*/ 64 w 345"/>
                <a:gd name="T11" fmla="*/ 20 h 303"/>
                <a:gd name="T12" fmla="*/ 62 w 345"/>
                <a:gd name="T13" fmla="*/ 24 h 303"/>
                <a:gd name="T14" fmla="*/ 56 w 345"/>
                <a:gd name="T15" fmla="*/ 27 h 303"/>
                <a:gd name="T16" fmla="*/ 47 w 345"/>
                <a:gd name="T17" fmla="*/ 27 h 303"/>
                <a:gd name="T18" fmla="*/ 37 w 345"/>
                <a:gd name="T19" fmla="*/ 29 h 303"/>
                <a:gd name="T20" fmla="*/ 29 w 345"/>
                <a:gd name="T21" fmla="*/ 34 h 303"/>
                <a:gd name="T22" fmla="*/ 26 w 345"/>
                <a:gd name="T23" fmla="*/ 41 h 303"/>
                <a:gd name="T24" fmla="*/ 26 w 345"/>
                <a:gd name="T25" fmla="*/ 48 h 303"/>
                <a:gd name="T26" fmla="*/ 22 w 345"/>
                <a:gd name="T27" fmla="*/ 53 h 303"/>
                <a:gd name="T28" fmla="*/ 16 w 345"/>
                <a:gd name="T29" fmla="*/ 56 h 303"/>
                <a:gd name="T30" fmla="*/ 8 w 345"/>
                <a:gd name="T31" fmla="*/ 56 h 303"/>
                <a:gd name="T32" fmla="*/ 3 w 345"/>
                <a:gd name="T33" fmla="*/ 56 h 303"/>
                <a:gd name="T34" fmla="*/ 0 w 345"/>
                <a:gd name="T35" fmla="*/ 59 h 303"/>
                <a:gd name="T36" fmla="*/ 5 w 345"/>
                <a:gd name="T37" fmla="*/ 62 h 303"/>
                <a:gd name="T38" fmla="*/ 15 w 345"/>
                <a:gd name="T39" fmla="*/ 63 h 303"/>
                <a:gd name="T40" fmla="*/ 25 w 345"/>
                <a:gd name="T41" fmla="*/ 60 h 303"/>
                <a:gd name="T42" fmla="*/ 32 w 345"/>
                <a:gd name="T43" fmla="*/ 55 h 303"/>
                <a:gd name="T44" fmla="*/ 33 w 345"/>
                <a:gd name="T45" fmla="*/ 48 h 303"/>
                <a:gd name="T46" fmla="*/ 35 w 345"/>
                <a:gd name="T47" fmla="*/ 42 h 303"/>
                <a:gd name="T48" fmla="*/ 40 w 345"/>
                <a:gd name="T49" fmla="*/ 37 h 303"/>
                <a:gd name="T50" fmla="*/ 46 w 345"/>
                <a:gd name="T51" fmla="*/ 35 h 303"/>
                <a:gd name="T52" fmla="*/ 55 w 345"/>
                <a:gd name="T53" fmla="*/ 35 h 303"/>
                <a:gd name="T54" fmla="*/ 61 w 345"/>
                <a:gd name="T55" fmla="*/ 34 h 303"/>
                <a:gd name="T56" fmla="*/ 65 w 345"/>
                <a:gd name="T57" fmla="*/ 30 h 303"/>
                <a:gd name="T58" fmla="*/ 68 w 345"/>
                <a:gd name="T59" fmla="*/ 24 h 303"/>
                <a:gd name="T60" fmla="*/ 68 w 345"/>
                <a:gd name="T61" fmla="*/ 17 h 303"/>
                <a:gd name="T62" fmla="*/ 70 w 345"/>
                <a:gd name="T63" fmla="*/ 11 h 303"/>
                <a:gd name="T64" fmla="*/ 72 w 345"/>
                <a:gd name="T65" fmla="*/ 8 h 303"/>
                <a:gd name="T66" fmla="*/ 77 w 345"/>
                <a:gd name="T67" fmla="*/ 8 h 303"/>
                <a:gd name="T68" fmla="*/ 82 w 345"/>
                <a:gd name="T69" fmla="*/ 10 h 303"/>
                <a:gd name="T70" fmla="*/ 84 w 345"/>
                <a:gd name="T71" fmla="*/ 9 h 303"/>
                <a:gd name="T72" fmla="*/ 83 w 345"/>
                <a:gd name="T73" fmla="*/ 5 h 303"/>
                <a:gd name="T74" fmla="*/ 80 w 345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9" y="0"/>
                  </a:lnTo>
                  <a:lnTo>
                    <a:pt x="287" y="1"/>
                  </a:lnTo>
                  <a:lnTo>
                    <a:pt x="276" y="5"/>
                  </a:lnTo>
                  <a:lnTo>
                    <a:pt x="266" y="12"/>
                  </a:lnTo>
                  <a:lnTo>
                    <a:pt x="261" y="25"/>
                  </a:lnTo>
                  <a:lnTo>
                    <a:pt x="259" y="42"/>
                  </a:lnTo>
                  <a:lnTo>
                    <a:pt x="262" y="62"/>
                  </a:lnTo>
                  <a:lnTo>
                    <a:pt x="262" y="80"/>
                  </a:lnTo>
                  <a:lnTo>
                    <a:pt x="261" y="95"/>
                  </a:lnTo>
                  <a:lnTo>
                    <a:pt x="258" y="108"/>
                  </a:lnTo>
                  <a:lnTo>
                    <a:pt x="253" y="117"/>
                  </a:lnTo>
                  <a:lnTo>
                    <a:pt x="243" y="124"/>
                  </a:lnTo>
                  <a:lnTo>
                    <a:pt x="230" y="128"/>
                  </a:lnTo>
                  <a:lnTo>
                    <a:pt x="212" y="128"/>
                  </a:lnTo>
                  <a:lnTo>
                    <a:pt x="192" y="128"/>
                  </a:lnTo>
                  <a:lnTo>
                    <a:pt x="172" y="132"/>
                  </a:lnTo>
                  <a:lnTo>
                    <a:pt x="152" y="139"/>
                  </a:lnTo>
                  <a:lnTo>
                    <a:pt x="135" y="149"/>
                  </a:lnTo>
                  <a:lnTo>
                    <a:pt x="121" y="163"/>
                  </a:lnTo>
                  <a:lnTo>
                    <a:pt x="111" y="178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1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9" y="264"/>
                  </a:lnTo>
                  <a:lnTo>
                    <a:pt x="64" y="268"/>
                  </a:lnTo>
                  <a:lnTo>
                    <a:pt x="48" y="270"/>
                  </a:lnTo>
                  <a:lnTo>
                    <a:pt x="33" y="269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10" y="295"/>
                  </a:lnTo>
                  <a:lnTo>
                    <a:pt x="22" y="300"/>
                  </a:lnTo>
                  <a:lnTo>
                    <a:pt x="40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8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2"/>
                  </a:lnTo>
                  <a:lnTo>
                    <a:pt x="140" y="216"/>
                  </a:lnTo>
                  <a:lnTo>
                    <a:pt x="145" y="201"/>
                  </a:lnTo>
                  <a:lnTo>
                    <a:pt x="154" y="187"/>
                  </a:lnTo>
                  <a:lnTo>
                    <a:pt x="163" y="177"/>
                  </a:lnTo>
                  <a:lnTo>
                    <a:pt x="175" y="170"/>
                  </a:lnTo>
                  <a:lnTo>
                    <a:pt x="190" y="167"/>
                  </a:lnTo>
                  <a:lnTo>
                    <a:pt x="206" y="168"/>
                  </a:lnTo>
                  <a:lnTo>
                    <a:pt x="224" y="170"/>
                  </a:lnTo>
                  <a:lnTo>
                    <a:pt x="239" y="168"/>
                  </a:lnTo>
                  <a:lnTo>
                    <a:pt x="250" y="163"/>
                  </a:lnTo>
                  <a:lnTo>
                    <a:pt x="261" y="155"/>
                  </a:lnTo>
                  <a:lnTo>
                    <a:pt x="269" y="145"/>
                  </a:lnTo>
                  <a:lnTo>
                    <a:pt x="274" y="131"/>
                  </a:lnTo>
                  <a:lnTo>
                    <a:pt x="278" y="116"/>
                  </a:lnTo>
                  <a:lnTo>
                    <a:pt x="279" y="98"/>
                  </a:lnTo>
                  <a:lnTo>
                    <a:pt x="280" y="80"/>
                  </a:lnTo>
                  <a:lnTo>
                    <a:pt x="281" y="64"/>
                  </a:lnTo>
                  <a:lnTo>
                    <a:pt x="286" y="53"/>
                  </a:lnTo>
                  <a:lnTo>
                    <a:pt x="291" y="43"/>
                  </a:lnTo>
                  <a:lnTo>
                    <a:pt x="297" y="38"/>
                  </a:lnTo>
                  <a:lnTo>
                    <a:pt x="306" y="35"/>
                  </a:lnTo>
                  <a:lnTo>
                    <a:pt x="316" y="37"/>
                  </a:lnTo>
                  <a:lnTo>
                    <a:pt x="327" y="42"/>
                  </a:lnTo>
                  <a:lnTo>
                    <a:pt x="338" y="47"/>
                  </a:lnTo>
                  <a:lnTo>
                    <a:pt x="344" y="46"/>
                  </a:lnTo>
                  <a:lnTo>
                    <a:pt x="345" y="41"/>
                  </a:lnTo>
                  <a:lnTo>
                    <a:pt x="344" y="33"/>
                  </a:lnTo>
                  <a:lnTo>
                    <a:pt x="340" y="25"/>
                  </a:lnTo>
                  <a:lnTo>
                    <a:pt x="334" y="16"/>
                  </a:lnTo>
                  <a:lnTo>
                    <a:pt x="327" y="8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34"/>
            <p:cNvSpPr>
              <a:spLocks/>
            </p:cNvSpPr>
            <p:nvPr/>
          </p:nvSpPr>
          <p:spPr bwMode="auto">
            <a:xfrm>
              <a:off x="4296" y="2891"/>
              <a:ext cx="31" cy="23"/>
            </a:xfrm>
            <a:custGeom>
              <a:avLst/>
              <a:gdLst>
                <a:gd name="T0" fmla="*/ 1 w 127"/>
                <a:gd name="T1" fmla="*/ 16 h 109"/>
                <a:gd name="T2" fmla="*/ 1 w 127"/>
                <a:gd name="T3" fmla="*/ 16 h 109"/>
                <a:gd name="T4" fmla="*/ 3 w 127"/>
                <a:gd name="T5" fmla="*/ 15 h 109"/>
                <a:gd name="T6" fmla="*/ 5 w 127"/>
                <a:gd name="T7" fmla="*/ 14 h 109"/>
                <a:gd name="T8" fmla="*/ 8 w 127"/>
                <a:gd name="T9" fmla="*/ 12 h 109"/>
                <a:gd name="T10" fmla="*/ 11 w 127"/>
                <a:gd name="T11" fmla="*/ 10 h 109"/>
                <a:gd name="T12" fmla="*/ 15 w 127"/>
                <a:gd name="T13" fmla="*/ 8 h 109"/>
                <a:gd name="T14" fmla="*/ 18 w 127"/>
                <a:gd name="T15" fmla="*/ 6 h 109"/>
                <a:gd name="T16" fmla="*/ 20 w 127"/>
                <a:gd name="T17" fmla="*/ 3 h 109"/>
                <a:gd name="T18" fmla="*/ 22 w 127"/>
                <a:gd name="T19" fmla="*/ 1 h 109"/>
                <a:gd name="T20" fmla="*/ 25 w 127"/>
                <a:gd name="T21" fmla="*/ 0 h 109"/>
                <a:gd name="T22" fmla="*/ 27 w 127"/>
                <a:gd name="T23" fmla="*/ 0 h 109"/>
                <a:gd name="T24" fmla="*/ 29 w 127"/>
                <a:gd name="T25" fmla="*/ 1 h 109"/>
                <a:gd name="T26" fmla="*/ 31 w 127"/>
                <a:gd name="T27" fmla="*/ 2 h 109"/>
                <a:gd name="T28" fmla="*/ 31 w 127"/>
                <a:gd name="T29" fmla="*/ 4 h 109"/>
                <a:gd name="T30" fmla="*/ 31 w 127"/>
                <a:gd name="T31" fmla="*/ 6 h 109"/>
                <a:gd name="T32" fmla="*/ 28 w 127"/>
                <a:gd name="T33" fmla="*/ 9 h 109"/>
                <a:gd name="T34" fmla="*/ 25 w 127"/>
                <a:gd name="T35" fmla="*/ 12 h 109"/>
                <a:gd name="T36" fmla="*/ 22 w 127"/>
                <a:gd name="T37" fmla="*/ 14 h 109"/>
                <a:gd name="T38" fmla="*/ 20 w 127"/>
                <a:gd name="T39" fmla="*/ 16 h 109"/>
                <a:gd name="T40" fmla="*/ 17 w 127"/>
                <a:gd name="T41" fmla="*/ 19 h 109"/>
                <a:gd name="T42" fmla="*/ 14 w 127"/>
                <a:gd name="T43" fmla="*/ 20 h 109"/>
                <a:gd name="T44" fmla="*/ 11 w 127"/>
                <a:gd name="T45" fmla="*/ 22 h 109"/>
                <a:gd name="T46" fmla="*/ 9 w 127"/>
                <a:gd name="T47" fmla="*/ 23 h 109"/>
                <a:gd name="T48" fmla="*/ 6 w 127"/>
                <a:gd name="T49" fmla="*/ 23 h 109"/>
                <a:gd name="T50" fmla="*/ 2 w 127"/>
                <a:gd name="T51" fmla="*/ 23 h 109"/>
                <a:gd name="T52" fmla="*/ 0 w 127"/>
                <a:gd name="T53" fmla="*/ 21 h 109"/>
                <a:gd name="T54" fmla="*/ 0 w 127"/>
                <a:gd name="T55" fmla="*/ 19 h 109"/>
                <a:gd name="T56" fmla="*/ 1 w 127"/>
                <a:gd name="T57" fmla="*/ 16 h 1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09">
                  <a:moveTo>
                    <a:pt x="3" y="76"/>
                  </a:moveTo>
                  <a:lnTo>
                    <a:pt x="5" y="75"/>
                  </a:lnTo>
                  <a:lnTo>
                    <a:pt x="12" y="71"/>
                  </a:lnTo>
                  <a:lnTo>
                    <a:pt x="22" y="65"/>
                  </a:lnTo>
                  <a:lnTo>
                    <a:pt x="34" y="57"/>
                  </a:lnTo>
                  <a:lnTo>
                    <a:pt x="47" y="49"/>
                  </a:lnTo>
                  <a:lnTo>
                    <a:pt x="60" y="39"/>
                  </a:lnTo>
                  <a:lnTo>
                    <a:pt x="72" y="27"/>
                  </a:lnTo>
                  <a:lnTo>
                    <a:pt x="82" y="15"/>
                  </a:lnTo>
                  <a:lnTo>
                    <a:pt x="91" y="4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7" y="19"/>
                  </a:lnTo>
                  <a:lnTo>
                    <a:pt x="125" y="30"/>
                  </a:lnTo>
                  <a:lnTo>
                    <a:pt x="116" y="42"/>
                  </a:lnTo>
                  <a:lnTo>
                    <a:pt x="103" y="55"/>
                  </a:lnTo>
                  <a:lnTo>
                    <a:pt x="91" y="67"/>
                  </a:lnTo>
                  <a:lnTo>
                    <a:pt x="80" y="78"/>
                  </a:lnTo>
                  <a:lnTo>
                    <a:pt x="68" y="88"/>
                  </a:lnTo>
                  <a:lnTo>
                    <a:pt x="58" y="97"/>
                  </a:lnTo>
                  <a:lnTo>
                    <a:pt x="47" y="103"/>
                  </a:lnTo>
                  <a:lnTo>
                    <a:pt x="36" y="108"/>
                  </a:lnTo>
                  <a:lnTo>
                    <a:pt x="26" y="109"/>
                  </a:lnTo>
                  <a:lnTo>
                    <a:pt x="10" y="107"/>
                  </a:lnTo>
                  <a:lnTo>
                    <a:pt x="2" y="101"/>
                  </a:lnTo>
                  <a:lnTo>
                    <a:pt x="0" y="91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35"/>
            <p:cNvSpPr>
              <a:spLocks/>
            </p:cNvSpPr>
            <p:nvPr/>
          </p:nvSpPr>
          <p:spPr bwMode="auto">
            <a:xfrm>
              <a:off x="4310" y="2902"/>
              <a:ext cx="31" cy="22"/>
            </a:xfrm>
            <a:custGeom>
              <a:avLst/>
              <a:gdLst>
                <a:gd name="T0" fmla="*/ 0 w 127"/>
                <a:gd name="T1" fmla="*/ 15 h 110"/>
                <a:gd name="T2" fmla="*/ 1 w 127"/>
                <a:gd name="T3" fmla="*/ 15 h 110"/>
                <a:gd name="T4" fmla="*/ 3 w 127"/>
                <a:gd name="T5" fmla="*/ 14 h 110"/>
                <a:gd name="T6" fmla="*/ 5 w 127"/>
                <a:gd name="T7" fmla="*/ 13 h 110"/>
                <a:gd name="T8" fmla="*/ 8 w 127"/>
                <a:gd name="T9" fmla="*/ 12 h 110"/>
                <a:gd name="T10" fmla="*/ 11 w 127"/>
                <a:gd name="T11" fmla="*/ 10 h 110"/>
                <a:gd name="T12" fmla="*/ 14 w 127"/>
                <a:gd name="T13" fmla="*/ 8 h 110"/>
                <a:gd name="T14" fmla="*/ 17 w 127"/>
                <a:gd name="T15" fmla="*/ 5 h 110"/>
                <a:gd name="T16" fmla="*/ 20 w 127"/>
                <a:gd name="T17" fmla="*/ 3 h 110"/>
                <a:gd name="T18" fmla="*/ 22 w 127"/>
                <a:gd name="T19" fmla="*/ 1 h 110"/>
                <a:gd name="T20" fmla="*/ 24 w 127"/>
                <a:gd name="T21" fmla="*/ 0 h 110"/>
                <a:gd name="T22" fmla="*/ 27 w 127"/>
                <a:gd name="T23" fmla="*/ 0 h 110"/>
                <a:gd name="T24" fmla="*/ 29 w 127"/>
                <a:gd name="T25" fmla="*/ 1 h 110"/>
                <a:gd name="T26" fmla="*/ 31 w 127"/>
                <a:gd name="T27" fmla="*/ 2 h 110"/>
                <a:gd name="T28" fmla="*/ 31 w 127"/>
                <a:gd name="T29" fmla="*/ 4 h 110"/>
                <a:gd name="T30" fmla="*/ 30 w 127"/>
                <a:gd name="T31" fmla="*/ 6 h 110"/>
                <a:gd name="T32" fmla="*/ 28 w 127"/>
                <a:gd name="T33" fmla="*/ 9 h 110"/>
                <a:gd name="T34" fmla="*/ 25 w 127"/>
                <a:gd name="T35" fmla="*/ 11 h 110"/>
                <a:gd name="T36" fmla="*/ 22 w 127"/>
                <a:gd name="T37" fmla="*/ 13 h 110"/>
                <a:gd name="T38" fmla="*/ 19 w 127"/>
                <a:gd name="T39" fmla="*/ 16 h 110"/>
                <a:gd name="T40" fmla="*/ 17 w 127"/>
                <a:gd name="T41" fmla="*/ 18 h 110"/>
                <a:gd name="T42" fmla="*/ 14 w 127"/>
                <a:gd name="T43" fmla="*/ 19 h 110"/>
                <a:gd name="T44" fmla="*/ 11 w 127"/>
                <a:gd name="T45" fmla="*/ 21 h 110"/>
                <a:gd name="T46" fmla="*/ 9 w 127"/>
                <a:gd name="T47" fmla="*/ 22 h 110"/>
                <a:gd name="T48" fmla="*/ 6 w 127"/>
                <a:gd name="T49" fmla="*/ 22 h 110"/>
                <a:gd name="T50" fmla="*/ 2 w 127"/>
                <a:gd name="T51" fmla="*/ 22 h 110"/>
                <a:gd name="T52" fmla="*/ 0 w 127"/>
                <a:gd name="T53" fmla="*/ 20 h 110"/>
                <a:gd name="T54" fmla="*/ 0 w 127"/>
                <a:gd name="T55" fmla="*/ 18 h 110"/>
                <a:gd name="T56" fmla="*/ 0 w 127"/>
                <a:gd name="T57" fmla="*/ 15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10">
                  <a:moveTo>
                    <a:pt x="2" y="76"/>
                  </a:moveTo>
                  <a:lnTo>
                    <a:pt x="4" y="75"/>
                  </a:lnTo>
                  <a:lnTo>
                    <a:pt x="11" y="72"/>
                  </a:lnTo>
                  <a:lnTo>
                    <a:pt x="22" y="66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38"/>
                  </a:lnTo>
                  <a:lnTo>
                    <a:pt x="71" y="27"/>
                  </a:lnTo>
                  <a:lnTo>
                    <a:pt x="80" y="14"/>
                  </a:lnTo>
                  <a:lnTo>
                    <a:pt x="90" y="5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18" y="4"/>
                  </a:lnTo>
                  <a:lnTo>
                    <a:pt x="125" y="11"/>
                  </a:lnTo>
                  <a:lnTo>
                    <a:pt x="127" y="20"/>
                  </a:lnTo>
                  <a:lnTo>
                    <a:pt x="124" y="30"/>
                  </a:lnTo>
                  <a:lnTo>
                    <a:pt x="115" y="43"/>
                  </a:lnTo>
                  <a:lnTo>
                    <a:pt x="102" y="56"/>
                  </a:lnTo>
                  <a:lnTo>
                    <a:pt x="91" y="67"/>
                  </a:lnTo>
                  <a:lnTo>
                    <a:pt x="78" y="79"/>
                  </a:lnTo>
                  <a:lnTo>
                    <a:pt x="68" y="89"/>
                  </a:lnTo>
                  <a:lnTo>
                    <a:pt x="56" y="97"/>
                  </a:lnTo>
                  <a:lnTo>
                    <a:pt x="46" y="104"/>
                  </a:lnTo>
                  <a:lnTo>
                    <a:pt x="36" y="109"/>
                  </a:lnTo>
                  <a:lnTo>
                    <a:pt x="25" y="110"/>
                  </a:lnTo>
                  <a:lnTo>
                    <a:pt x="9" y="108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36"/>
            <p:cNvSpPr>
              <a:spLocks/>
            </p:cNvSpPr>
            <p:nvPr/>
          </p:nvSpPr>
          <p:spPr bwMode="auto">
            <a:xfrm>
              <a:off x="4324" y="2912"/>
              <a:ext cx="30" cy="23"/>
            </a:xfrm>
            <a:custGeom>
              <a:avLst/>
              <a:gdLst>
                <a:gd name="T0" fmla="*/ 1 w 128"/>
                <a:gd name="T1" fmla="*/ 16 h 111"/>
                <a:gd name="T2" fmla="*/ 1 w 128"/>
                <a:gd name="T3" fmla="*/ 16 h 111"/>
                <a:gd name="T4" fmla="*/ 3 w 128"/>
                <a:gd name="T5" fmla="*/ 15 h 111"/>
                <a:gd name="T6" fmla="*/ 5 w 128"/>
                <a:gd name="T7" fmla="*/ 14 h 111"/>
                <a:gd name="T8" fmla="*/ 8 w 128"/>
                <a:gd name="T9" fmla="*/ 12 h 111"/>
                <a:gd name="T10" fmla="*/ 11 w 128"/>
                <a:gd name="T11" fmla="*/ 10 h 111"/>
                <a:gd name="T12" fmla="*/ 14 w 128"/>
                <a:gd name="T13" fmla="*/ 8 h 111"/>
                <a:gd name="T14" fmla="*/ 17 w 128"/>
                <a:gd name="T15" fmla="*/ 6 h 111"/>
                <a:gd name="T16" fmla="*/ 19 w 128"/>
                <a:gd name="T17" fmla="*/ 3 h 111"/>
                <a:gd name="T18" fmla="*/ 21 w 128"/>
                <a:gd name="T19" fmla="*/ 1 h 111"/>
                <a:gd name="T20" fmla="*/ 24 w 128"/>
                <a:gd name="T21" fmla="*/ 0 h 111"/>
                <a:gd name="T22" fmla="*/ 26 w 128"/>
                <a:gd name="T23" fmla="*/ 0 h 111"/>
                <a:gd name="T24" fmla="*/ 28 w 128"/>
                <a:gd name="T25" fmla="*/ 1 h 111"/>
                <a:gd name="T26" fmla="*/ 30 w 128"/>
                <a:gd name="T27" fmla="*/ 2 h 111"/>
                <a:gd name="T28" fmla="*/ 30 w 128"/>
                <a:gd name="T29" fmla="*/ 4 h 111"/>
                <a:gd name="T30" fmla="*/ 29 w 128"/>
                <a:gd name="T31" fmla="*/ 6 h 111"/>
                <a:gd name="T32" fmla="*/ 27 w 128"/>
                <a:gd name="T33" fmla="*/ 9 h 111"/>
                <a:gd name="T34" fmla="*/ 24 w 128"/>
                <a:gd name="T35" fmla="*/ 12 h 111"/>
                <a:gd name="T36" fmla="*/ 21 w 128"/>
                <a:gd name="T37" fmla="*/ 14 h 111"/>
                <a:gd name="T38" fmla="*/ 19 w 128"/>
                <a:gd name="T39" fmla="*/ 16 h 111"/>
                <a:gd name="T40" fmla="*/ 16 w 128"/>
                <a:gd name="T41" fmla="*/ 19 h 111"/>
                <a:gd name="T42" fmla="*/ 14 w 128"/>
                <a:gd name="T43" fmla="*/ 20 h 111"/>
                <a:gd name="T44" fmla="*/ 11 w 128"/>
                <a:gd name="T45" fmla="*/ 22 h 111"/>
                <a:gd name="T46" fmla="*/ 8 w 128"/>
                <a:gd name="T47" fmla="*/ 23 h 111"/>
                <a:gd name="T48" fmla="*/ 6 w 128"/>
                <a:gd name="T49" fmla="*/ 23 h 111"/>
                <a:gd name="T50" fmla="*/ 2 w 128"/>
                <a:gd name="T51" fmla="*/ 22 h 111"/>
                <a:gd name="T52" fmla="*/ 0 w 128"/>
                <a:gd name="T53" fmla="*/ 21 h 111"/>
                <a:gd name="T54" fmla="*/ 0 w 128"/>
                <a:gd name="T55" fmla="*/ 19 h 111"/>
                <a:gd name="T56" fmla="*/ 1 w 128"/>
                <a:gd name="T57" fmla="*/ 16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8" h="111">
                  <a:moveTo>
                    <a:pt x="4" y="77"/>
                  </a:moveTo>
                  <a:lnTo>
                    <a:pt x="6" y="76"/>
                  </a:lnTo>
                  <a:lnTo>
                    <a:pt x="13" y="73"/>
                  </a:lnTo>
                  <a:lnTo>
                    <a:pt x="23" y="67"/>
                  </a:lnTo>
                  <a:lnTo>
                    <a:pt x="35" y="59"/>
                  </a:lnTo>
                  <a:lnTo>
                    <a:pt x="47" y="50"/>
                  </a:lnTo>
                  <a:lnTo>
                    <a:pt x="60" y="39"/>
                  </a:lnTo>
                  <a:lnTo>
                    <a:pt x="73" y="28"/>
                  </a:lnTo>
                  <a:lnTo>
                    <a:pt x="82" y="15"/>
                  </a:lnTo>
                  <a:lnTo>
                    <a:pt x="91" y="6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8" y="20"/>
                  </a:lnTo>
                  <a:lnTo>
                    <a:pt x="125" y="31"/>
                  </a:lnTo>
                  <a:lnTo>
                    <a:pt x="115" y="44"/>
                  </a:lnTo>
                  <a:lnTo>
                    <a:pt x="103" y="56"/>
                  </a:lnTo>
                  <a:lnTo>
                    <a:pt x="91" y="68"/>
                  </a:lnTo>
                  <a:lnTo>
                    <a:pt x="80" y="79"/>
                  </a:lnTo>
                  <a:lnTo>
                    <a:pt x="69" y="90"/>
                  </a:lnTo>
                  <a:lnTo>
                    <a:pt x="58" y="98"/>
                  </a:lnTo>
                  <a:lnTo>
                    <a:pt x="47" y="105"/>
                  </a:lnTo>
                  <a:lnTo>
                    <a:pt x="36" y="109"/>
                  </a:lnTo>
                  <a:lnTo>
                    <a:pt x="25" y="111"/>
                  </a:lnTo>
                  <a:lnTo>
                    <a:pt x="9" y="108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4280" y="3120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5397500" y="5702300"/>
            <a:ext cx="762000" cy="927100"/>
            <a:chOff x="2688" y="1512"/>
            <a:chExt cx="480" cy="584"/>
          </a:xfrm>
        </p:grpSpPr>
        <p:pic>
          <p:nvPicPr>
            <p:cNvPr id="39957" name="Picture 39" descr="squar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00" y="1500"/>
              <a:ext cx="4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Oval 40"/>
            <p:cNvSpPr>
              <a:spLocks noChangeArrowheads="1"/>
            </p:cNvSpPr>
            <p:nvPr/>
          </p:nvSpPr>
          <p:spPr bwMode="auto">
            <a:xfrm>
              <a:off x="2780" y="2024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6426" name="Picture 42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2"/>
          <a:stretch>
            <a:fillRect/>
          </a:stretch>
        </p:blipFill>
        <p:spPr bwMode="auto">
          <a:xfrm>
            <a:off x="2743200" y="5006975"/>
            <a:ext cx="1695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4" b="13387"/>
          <a:stretch>
            <a:fillRect/>
          </a:stretch>
        </p:blipFill>
        <p:spPr bwMode="auto">
          <a:xfrm>
            <a:off x="2743200" y="4549775"/>
            <a:ext cx="1695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44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b="33736"/>
          <a:stretch>
            <a:fillRect/>
          </a:stretch>
        </p:blipFill>
        <p:spPr bwMode="auto">
          <a:xfrm>
            <a:off x="2743200" y="40417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45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b="54619"/>
          <a:stretch>
            <a:fillRect/>
          </a:stretch>
        </p:blipFill>
        <p:spPr bwMode="auto">
          <a:xfrm>
            <a:off x="2743200" y="35591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46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3"/>
          <a:stretch>
            <a:fillRect/>
          </a:stretch>
        </p:blipFill>
        <p:spPr bwMode="auto">
          <a:xfrm>
            <a:off x="2743200" y="3003550"/>
            <a:ext cx="1695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463675" y="5827713"/>
            <a:ext cx="4124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01000111100010101001110100011001</a:t>
            </a:r>
            <a:endParaRPr lang="en-US" dirty="0"/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4586288" y="3657600"/>
            <a:ext cx="4391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Internet Address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Age (TTL)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Checksum to protect header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232525" y="4924425"/>
            <a:ext cx="135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3070138" y="4747419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5791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header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19400" y="5791200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payload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3003549"/>
            <a:ext cx="1695450" cy="2330451"/>
            <a:chOff x="287308" y="3003549"/>
            <a:chExt cx="1695450" cy="2330451"/>
          </a:xfrm>
        </p:grpSpPr>
        <p:sp>
          <p:nvSpPr>
            <p:cNvPr id="53" name="Rectangle 52"/>
            <p:cNvSpPr/>
            <p:nvPr/>
          </p:nvSpPr>
          <p:spPr>
            <a:xfrm>
              <a:off x="287308" y="300354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7308" y="347055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7308" y="393756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7308" y="440457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7308" y="4871588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6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1181 0.16435 -0.02344 0.3287 0.00417 0.42222 C 0.03177 0.51574 0.13837 0.53796 0.16528 0.56111 " pathEditMode="relative" ptsTypes="aaA">
                                      <p:cBhvr>
                                        <p:cTn id="72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64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6389" grpId="0" animBg="1"/>
      <p:bldP spid="16395" grpId="0" animBg="1"/>
      <p:bldP spid="16395" grpId="1" animBg="1"/>
      <p:bldP spid="16431" grpId="0"/>
      <p:bldP spid="16432" grpId="0" build="p"/>
      <p:bldP spid="4" grpId="0"/>
      <p:bldP spid="4" grpId="1"/>
      <p:bldP spid="51" grpId="0"/>
      <p:bldP spid="51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payload is the data being carried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header holds instructions to the network for how to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handle packet (think of the header as an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API)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/>
              <a:t>Switches “</a:t>
            </a:r>
            <a:r>
              <a:rPr lang="en-US" dirty="0" smtClean="0">
                <a:solidFill>
                  <a:srgbClr val="000090"/>
                </a:solidFill>
              </a:rPr>
              <a:t>forward</a:t>
            </a:r>
            <a:r>
              <a:rPr lang="en-US" dirty="0" smtClean="0"/>
              <a:t>” packets based on their headers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4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UCL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89335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219200"/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 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</a:t>
                      </a:r>
                      <a:r>
                        <a:rPr lang="en-US" sz="1400" baseline="0" dirty="0" smtClean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GLASGOW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OXFORD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EDIN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UCL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EDIN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7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8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9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0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4041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40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404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4049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4057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8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4055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6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439863" y="5562600"/>
            <a:ext cx="6705600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9863" y="5715000"/>
            <a:ext cx="6629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What about the time to process the packet at the switch?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5775" y="6096000"/>
            <a:ext cx="52116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We’ll assume it’s relatively negligible </a:t>
            </a:r>
            <a:r>
              <a:rPr lang="en-US" b="0" dirty="0" smtClean="0">
                <a:latin typeface="+mn-lt"/>
              </a:rPr>
              <a:t>(mostly true)</a:t>
            </a:r>
            <a:endParaRPr lang="en-US" b="0" dirty="0">
              <a:latin typeface="+mn-lt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5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3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4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5065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50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7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5073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074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5081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2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5079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0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648200" y="5334000"/>
            <a:ext cx="4419600" cy="144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5334000"/>
            <a:ext cx="464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Could the switch start transmitting as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soon as it has processed the header?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7788" y="6019800"/>
            <a:ext cx="3657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Yes! This would be called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a “cut through” switch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6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026 -0.092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5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6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7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8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6089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60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09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6097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098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6104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5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46099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6102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3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1524000" y="5410200"/>
            <a:ext cx="6400800" cy="1219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557838"/>
            <a:ext cx="73152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We will always assume a switch processes/forwards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a packet after it has  received it entirely.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This is called “</a:t>
            </a:r>
            <a:r>
              <a:rPr lang="en-US" b="0" dirty="0">
                <a:solidFill>
                  <a:srgbClr val="FF0000"/>
                </a:solidFill>
                <a:latin typeface="+mn-lt"/>
              </a:rPr>
              <a:t>store and forward</a:t>
            </a:r>
            <a:r>
              <a:rPr lang="en-US" b="0" dirty="0">
                <a:latin typeface="+mn-lt"/>
              </a:rPr>
              <a:t>” switching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3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are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many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different types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38433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Internet</a:t>
            </a:r>
          </a:p>
          <a:p>
            <a:pPr>
              <a:defRPr/>
            </a:pPr>
            <a:r>
              <a:rPr lang="en-US" dirty="0" smtClean="0"/>
              <a:t>Telephone network </a:t>
            </a:r>
          </a:p>
          <a:p>
            <a:pPr>
              <a:defRPr/>
            </a:pPr>
            <a:r>
              <a:rPr lang="en-US" dirty="0" smtClean="0"/>
              <a:t>Transportation networks</a:t>
            </a:r>
          </a:p>
          <a:p>
            <a:pPr>
              <a:defRPr/>
            </a:pPr>
            <a:r>
              <a:rPr lang="en-US" dirty="0" smtClean="0"/>
              <a:t>Cellular networks</a:t>
            </a:r>
          </a:p>
          <a:p>
            <a:pPr>
              <a:defRPr/>
            </a:pPr>
            <a:r>
              <a:rPr lang="en-US" dirty="0" smtClean="0"/>
              <a:t>Supervisory control and data acquisition networks</a:t>
            </a:r>
          </a:p>
          <a:p>
            <a:pPr>
              <a:defRPr/>
            </a:pPr>
            <a:r>
              <a:rPr lang="en-US" dirty="0" smtClean="0"/>
              <a:t>Optical networks</a:t>
            </a:r>
          </a:p>
          <a:p>
            <a:pPr>
              <a:defRPr/>
            </a:pPr>
            <a:r>
              <a:rPr lang="en-US" dirty="0" smtClean="0"/>
              <a:t>Sensor networks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We will focus almost exclusively on the Internet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/>
              <a:t>Switches “</a:t>
            </a:r>
            <a:r>
              <a:rPr lang="en-US" dirty="0" smtClean="0">
                <a:solidFill>
                  <a:srgbClr val="000090"/>
                </a:solidFill>
              </a:rPr>
              <a:t>forward</a:t>
            </a:r>
            <a:r>
              <a:rPr lang="en-US" dirty="0" smtClean="0"/>
              <a:t>” packets based on their headers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7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ach packet travels independently</a:t>
            </a:r>
          </a:p>
          <a:p>
            <a:pPr lvl="1">
              <a:defRPr/>
            </a:pPr>
            <a:r>
              <a:rPr lang="en-US" dirty="0" smtClean="0"/>
              <a:t>no notion of packets belonging to a “circuit”</a:t>
            </a: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2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 packet travels independently</a:t>
            </a:r>
          </a:p>
          <a:p>
            <a:pPr>
              <a:defRPr/>
            </a:pPr>
            <a:r>
              <a:rPr lang="en-US" dirty="0" smtClean="0"/>
              <a:t>No link resources are reserved in advance. Instead packet switching leverages </a:t>
            </a:r>
            <a:r>
              <a:rPr lang="en-US" dirty="0" smtClean="0">
                <a:solidFill>
                  <a:srgbClr val="FF0000"/>
                </a:solidFill>
              </a:rPr>
              <a:t>statistical multiplexing</a:t>
            </a:r>
            <a:r>
              <a:rPr lang="en-US" dirty="0" smtClean="0">
                <a:solidFill>
                  <a:srgbClr val="000000"/>
                </a:solidFill>
              </a:rPr>
              <a:t> (stat </a:t>
            </a:r>
            <a:r>
              <a:rPr lang="en-US" dirty="0" err="1" smtClean="0">
                <a:solidFill>
                  <a:srgbClr val="000000"/>
                </a:solidFill>
              </a:rPr>
              <a:t>muxing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7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87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Sharing makes things </a:t>
            </a:r>
            <a:r>
              <a:rPr lang="en-US" dirty="0" smtClean="0"/>
              <a:t>efficient (cost less)</a:t>
            </a:r>
          </a:p>
          <a:p>
            <a:r>
              <a:rPr lang="en-US" dirty="0" smtClean="0"/>
              <a:t>One </a:t>
            </a:r>
            <a:r>
              <a:rPr lang="en-US" dirty="0"/>
              <a:t>airplane/train for 100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One </a:t>
            </a:r>
            <a:r>
              <a:rPr lang="en-US" dirty="0"/>
              <a:t>telephone for many </a:t>
            </a:r>
            <a:r>
              <a:rPr lang="en-US" dirty="0" smtClean="0"/>
              <a:t>calls</a:t>
            </a:r>
          </a:p>
          <a:p>
            <a:r>
              <a:rPr lang="en-US" dirty="0" smtClean="0"/>
              <a:t>One </a:t>
            </a:r>
            <a:r>
              <a:rPr lang="en-US" dirty="0"/>
              <a:t>lecture theatre for many </a:t>
            </a:r>
            <a:r>
              <a:rPr lang="en-US" dirty="0" smtClean="0"/>
              <a:t>classes</a:t>
            </a:r>
          </a:p>
          <a:p>
            <a:r>
              <a:rPr lang="en-US" dirty="0" smtClean="0"/>
              <a:t>One </a:t>
            </a:r>
            <a:r>
              <a:rPr lang="en-US" dirty="0"/>
              <a:t>computer for many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One </a:t>
            </a:r>
            <a:r>
              <a:rPr lang="en-US" dirty="0"/>
              <a:t>network for many </a:t>
            </a:r>
            <a:r>
              <a:rPr lang="en-US" dirty="0" smtClean="0"/>
              <a:t>computers</a:t>
            </a:r>
          </a:p>
          <a:p>
            <a:r>
              <a:rPr lang="en-US" dirty="0" smtClean="0"/>
              <a:t>One datacenter many 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8" y="54427"/>
            <a:ext cx="2875644" cy="19185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8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9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0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798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5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10"/>
          <p:cNvGrpSpPr>
            <a:grpSpLocks/>
          </p:cNvGrpSpPr>
          <p:nvPr/>
        </p:nvGrpSpPr>
        <p:grpSpPr bwMode="auto">
          <a:xfrm>
            <a:off x="209550" y="4135438"/>
            <a:ext cx="3294063" cy="519112"/>
            <a:chOff x="213360" y="2539282"/>
            <a:chExt cx="8829040" cy="51887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898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2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3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4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grpSp>
        <p:nvGrpSpPr>
          <p:cNvPr id="80904" name="Group 4"/>
          <p:cNvGrpSpPr>
            <a:grpSpLocks/>
          </p:cNvGrpSpPr>
          <p:nvPr/>
        </p:nvGrpSpPr>
        <p:grpSpPr bwMode="auto">
          <a:xfrm>
            <a:off x="4508500" y="3600450"/>
            <a:ext cx="4006850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4629539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29200" y="4108765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5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Each Flow Gets 1/3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rd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Capacity</a:t>
            </a:r>
          </a:p>
        </p:txBody>
      </p:sp>
      <p:grpSp>
        <p:nvGrpSpPr>
          <p:cNvPr id="80906" name="Group 35"/>
          <p:cNvGrpSpPr>
            <a:grpSpLocks/>
          </p:cNvGrpSpPr>
          <p:nvPr/>
        </p:nvGrpSpPr>
        <p:grpSpPr bwMode="auto">
          <a:xfrm>
            <a:off x="209550" y="6022975"/>
            <a:ext cx="3294063" cy="517525"/>
            <a:chOff x="213360" y="2539282"/>
            <a:chExt cx="8829040" cy="51887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07" name="Group 38"/>
          <p:cNvGrpSpPr>
            <a:grpSpLocks/>
          </p:cNvGrpSpPr>
          <p:nvPr/>
        </p:nvGrpSpPr>
        <p:grpSpPr bwMode="auto">
          <a:xfrm>
            <a:off x="209550" y="2227263"/>
            <a:ext cx="3294063" cy="519112"/>
            <a:chOff x="213360" y="2539282"/>
            <a:chExt cx="8829040" cy="51887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475038" y="2555875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5038" y="6356350"/>
            <a:ext cx="944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27638" y="3606800"/>
            <a:ext cx="0" cy="528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21388" y="4129088"/>
            <a:ext cx="0" cy="5286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29425" y="4630738"/>
            <a:ext cx="0" cy="530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15240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Frequent Overloading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1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9"/>
          <p:cNvGrpSpPr>
            <a:grpSpLocks/>
          </p:cNvGrpSpPr>
          <p:nvPr/>
        </p:nvGrpSpPr>
        <p:grpSpPr bwMode="auto">
          <a:xfrm>
            <a:off x="209550" y="3094038"/>
            <a:ext cx="3294063" cy="1560512"/>
            <a:chOff x="213360" y="1499011"/>
            <a:chExt cx="8829043" cy="15591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0" y="1499011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" y="3058160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Flows Share Total Capacity</a:t>
            </a:r>
          </a:p>
        </p:txBody>
      </p:sp>
      <p:graphicFrame>
        <p:nvGraphicFramePr>
          <p:cNvPr id="50179" name="Chart 13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36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9550" y="4787900"/>
            <a:ext cx="4057650" cy="1985963"/>
            <a:chOff x="209303" y="4788593"/>
            <a:chExt cx="4057897" cy="19852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9303" y="6540566"/>
              <a:ext cx="3294264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190" name="Chart 12"/>
            <p:cNvGraphicFramePr>
              <a:graphicFrameLocks/>
            </p:cNvGraphicFramePr>
            <p:nvPr/>
          </p:nvGraphicFramePr>
          <p:xfrm>
            <a:off x="158503" y="4737793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337" r:id="rId5" imgW="3047748" imgH="2090755" progId="Excel.Chart.8">
                    <p:embed/>
                  </p:oleObj>
                </mc:Choice>
                <mc:Fallback>
                  <p:oleObj r:id="rId5" imgW="3047748" imgH="209075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4737793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474990" y="6356481"/>
              <a:ext cx="792210" cy="399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75038" y="4468813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9550" y="1001713"/>
            <a:ext cx="4133850" cy="1984375"/>
            <a:chOff x="209302" y="1001055"/>
            <a:chExt cx="4134098" cy="198525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9302" y="2746488"/>
              <a:ext cx="329426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74986" y="2555904"/>
              <a:ext cx="868414" cy="400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  <p:graphicFrame>
          <p:nvGraphicFramePr>
            <p:cNvPr id="50188" name="Chart 26"/>
            <p:cNvGraphicFramePr>
              <a:graphicFrameLocks/>
            </p:cNvGraphicFramePr>
            <p:nvPr/>
          </p:nvGraphicFramePr>
          <p:xfrm>
            <a:off x="158503" y="950255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338" name="Chart" r:id="rId7" imgW="3047748" imgH="2084660" progId="Excel.Chart.8">
                    <p:embed/>
                  </p:oleObj>
                </mc:Choice>
                <mc:Fallback>
                  <p:oleObj name="Chart" r:id="rId7" imgW="3047748" imgH="208466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950255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83" name="TextBox 27"/>
          <p:cNvSpPr txBox="1">
            <a:spLocks noChangeArrowheads="1"/>
          </p:cNvSpPr>
          <p:nvPr/>
        </p:nvSpPr>
        <p:spPr bwMode="auto">
          <a:xfrm>
            <a:off x="3830638" y="31543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36576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No Overloading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9296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latin typeface="+mn-lt"/>
              </a:rPr>
              <a:t>Statistical multiplexing relies on the assumption </a:t>
            </a:r>
          </a:p>
          <a:p>
            <a:pPr algn="ctr">
              <a:defRPr/>
            </a:pPr>
            <a:r>
              <a:rPr lang="en-US" sz="2800" b="0" dirty="0">
                <a:latin typeface="+mn-lt"/>
              </a:rPr>
              <a:t>that not all flows burst at the same time.</a:t>
            </a:r>
            <a:r>
              <a:rPr lang="en-US" sz="2400" b="0" dirty="0">
                <a:latin typeface="+mn-lt"/>
              </a:rPr>
              <a:t/>
            </a:r>
            <a:br>
              <a:rPr lang="en-US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 algn="ctr">
              <a:defRPr/>
            </a:pPr>
            <a:r>
              <a:rPr lang="en-US" sz="2800" dirty="0">
                <a:latin typeface="+mn-lt"/>
              </a:rPr>
              <a:t>Very similar to insurance, and has same failure case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5.55556E-7 -0.2761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04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0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1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2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19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1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Chart 7"/>
          <p:cNvGraphicFramePr>
            <a:graphicFrameLocks/>
          </p:cNvGraphicFramePr>
          <p:nvPr/>
        </p:nvGraphicFramePr>
        <p:xfrm>
          <a:off x="-812800" y="4814888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4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2800" y="4814888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Chart 5"/>
          <p:cNvGraphicFramePr>
            <a:graphicFrameLocks/>
          </p:cNvGraphicFramePr>
          <p:nvPr/>
        </p:nvGraphicFramePr>
        <p:xfrm>
          <a:off x="1092200" y="9398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5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9398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6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29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6294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8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Chart 5"/>
          <p:cNvGraphicFramePr>
            <a:graphicFrameLocks/>
          </p:cNvGraphicFramePr>
          <p:nvPr/>
        </p:nvGraphicFramePr>
        <p:xfrm>
          <a:off x="1092200" y="14732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9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4732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0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1981200"/>
            <a:ext cx="4062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1+2+3 &gt;&gt; Capacity</a:t>
            </a:r>
          </a:p>
        </p:txBody>
      </p:sp>
      <p:sp>
        <p:nvSpPr>
          <p:cNvPr id="512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71800" y="3124200"/>
            <a:ext cx="0" cy="1482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3124200"/>
            <a:ext cx="3741738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" y="5943600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do we do under overload?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6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transforming everything</a:t>
            </a:r>
          </a:p>
        </p:txBody>
      </p:sp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 lIns="91430" tIns="45716" rIns="91430" bIns="45716"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do business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E-commerce, advertising, cloud-computing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have relationships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Facebook friends, E-mail, IM, virtual worlds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learn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Wikipedia, MOOCs, search engines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govern and view law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E-voting, censorship, copyright, cyber-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attacks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-4763">
              <a:spcAft>
                <a:spcPts val="0"/>
              </a:spcAft>
              <a:buFont typeface="Wingdings" charset="0"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Took the dissemination of information to the next level</a:t>
            </a:r>
            <a:endParaRPr lang="en-US" sz="26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5791200" y="990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7847" y="1905001"/>
            <a:ext cx="3383153" cy="3901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905000"/>
            <a:ext cx="3200400" cy="383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6" name="Chart" r:id="rId3" imgW="3047748" imgH="2084660" progId="Excel.Chart.8">
                  <p:embed/>
                </p:oleObj>
              </mc:Choice>
              <mc:Fallback>
                <p:oleObj name="Chart"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29565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29565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0053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5400000">
            <a:off x="249475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3676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4057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438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73450" y="2667000"/>
            <a:ext cx="736600" cy="747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err="1">
                <a:latin typeface="+mn-lt"/>
              </a:rPr>
              <a:t>pkt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tx</a:t>
            </a:r>
            <a:r>
              <a:rPr lang="en-US" sz="1800" b="0" dirty="0">
                <a:latin typeface="+mn-lt"/>
              </a:rPr>
              <a:t>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time</a:t>
            </a:r>
          </a:p>
        </p:txBody>
      </p:sp>
      <p:sp>
        <p:nvSpPr>
          <p:cNvPr id="31" name="Left Brace 30"/>
          <p:cNvSpPr>
            <a:spLocks/>
          </p:cNvSpPr>
          <p:nvPr/>
        </p:nvSpPr>
        <p:spPr bwMode="auto">
          <a:xfrm rot="5400000">
            <a:off x="375285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9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 animBg="1"/>
      <p:bldP spid="27" grpId="0" animBg="1"/>
      <p:bldP spid="29" grpId="0" animBg="1"/>
      <p:bldP spid="30" grpId="0"/>
      <p:bldP spid="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325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3" name="Group 1"/>
          <p:cNvGrpSpPr>
            <a:grpSpLocks/>
          </p:cNvGrpSpPr>
          <p:nvPr/>
        </p:nvGrpSpPr>
        <p:grpSpPr bwMode="auto">
          <a:xfrm rot="1739168">
            <a:off x="1147763" y="3032125"/>
            <a:ext cx="3276600" cy="398463"/>
            <a:chOff x="2590800" y="5927120"/>
            <a:chExt cx="3276600" cy="397480"/>
          </a:xfrm>
        </p:grpSpPr>
        <p:cxnSp>
          <p:nvCxnSpPr>
            <p:cNvPr id="53259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0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152196" y="592724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811724" y="594160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85184" y="594311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3886" y="5942395"/>
              <a:ext cx="304800" cy="38164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876800" y="4038600"/>
            <a:ext cx="3276600" cy="381000"/>
            <a:chOff x="2590800" y="5943600"/>
            <a:chExt cx="3276600" cy="381000"/>
          </a:xfrm>
        </p:grpSpPr>
        <p:cxnSp>
          <p:nvCxnSpPr>
            <p:cNvPr id="53257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58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7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427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7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54288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9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279" name="Group 38"/>
          <p:cNvGrpSpPr>
            <a:grpSpLocks/>
          </p:cNvGrpSpPr>
          <p:nvPr/>
        </p:nvGrpSpPr>
        <p:grpSpPr bwMode="auto">
          <a:xfrm>
            <a:off x="4919663" y="4022725"/>
            <a:ext cx="3276600" cy="396875"/>
            <a:chOff x="2590800" y="5927120"/>
            <a:chExt cx="3276600" cy="397480"/>
          </a:xfrm>
        </p:grpSpPr>
        <p:cxnSp>
          <p:nvCxnSpPr>
            <p:cNvPr id="54282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3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153025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8133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862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181600" y="2667000"/>
            <a:ext cx="312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No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8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529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1" name="Group 1"/>
          <p:cNvGrpSpPr>
            <a:grpSpLocks/>
          </p:cNvGrpSpPr>
          <p:nvPr/>
        </p:nvGrpSpPr>
        <p:grpSpPr bwMode="auto">
          <a:xfrm rot="1739168">
            <a:off x="1141413" y="3040063"/>
            <a:ext cx="3276600" cy="403225"/>
            <a:chOff x="2590800" y="5936044"/>
            <a:chExt cx="3276600" cy="403532"/>
          </a:xfrm>
        </p:grpSpPr>
        <p:cxnSp>
          <p:nvCxnSpPr>
            <p:cNvPr id="55312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3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8225" y="5957993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44407" y="5935445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53338" y="5953807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4825" y="5943128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4207" y="4908444"/>
            <a:ext cx="3276600" cy="393881"/>
            <a:chOff x="2590800" y="5105400"/>
            <a:chExt cx="3276600" cy="39388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47606" y="511828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5309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0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1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12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70" name="Straight Connector 69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3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5" grpId="0"/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632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5" name="Group 1"/>
          <p:cNvGrpSpPr>
            <a:grpSpLocks/>
          </p:cNvGrpSpPr>
          <p:nvPr/>
        </p:nvGrpSpPr>
        <p:grpSpPr bwMode="auto">
          <a:xfrm rot="1739168">
            <a:off x="1141413" y="3036888"/>
            <a:ext cx="3276600" cy="406400"/>
            <a:chOff x="2590800" y="5932228"/>
            <a:chExt cx="3276600" cy="407348"/>
          </a:xfrm>
        </p:grpSpPr>
        <p:cxnSp>
          <p:nvCxnSpPr>
            <p:cNvPr id="5633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7991" y="5959457"/>
              <a:ext cx="304800" cy="38029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64432" y="5931458"/>
              <a:ext cx="304800" cy="38029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334263" y="5947932"/>
              <a:ext cx="304800" cy="38188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453" y="4903429"/>
            <a:ext cx="3276600" cy="386802"/>
            <a:chOff x="2590800" y="5099598"/>
            <a:chExt cx="3276600" cy="386802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841375" y="5099598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6330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633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0" name="Straight Arrow Connector 39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1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7346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49" name="Group 1"/>
          <p:cNvGrpSpPr>
            <a:grpSpLocks/>
          </p:cNvGrpSpPr>
          <p:nvPr/>
        </p:nvGrpSpPr>
        <p:grpSpPr bwMode="auto">
          <a:xfrm rot="1739168">
            <a:off x="1149350" y="3022600"/>
            <a:ext cx="3276600" cy="407988"/>
            <a:chOff x="2590800" y="5916892"/>
            <a:chExt cx="3276600" cy="407708"/>
          </a:xfrm>
        </p:grpSpPr>
        <p:cxnSp>
          <p:nvCxnSpPr>
            <p:cNvPr id="57363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4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4988050" y="5930926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20359" y="5917135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838" y="4905289"/>
            <a:ext cx="3276600" cy="384861"/>
            <a:chOff x="2590800" y="5101539"/>
            <a:chExt cx="3276600" cy="38486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50310" y="510153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7354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7360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1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2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1623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2" name="Straight Arrow Connector 41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9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3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4235"/>
            <a:chExt cx="3276600" cy="400365"/>
          </a:xfrm>
        </p:grpSpPr>
        <p:cxnSp>
          <p:nvCxnSpPr>
            <p:cNvPr id="5838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156363" y="5923640"/>
              <a:ext cx="304800" cy="3813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94026" y="5940300"/>
              <a:ext cx="304800" cy="37971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709" y="4908968"/>
            <a:ext cx="3276600" cy="381479"/>
            <a:chOff x="2590800" y="5105400"/>
            <a:chExt cx="3276600" cy="381479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614812" y="510587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58377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838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8381" name="Rectangle 37"/>
          <p:cNvSpPr>
            <a:spLocks noChangeArrowheads="1"/>
          </p:cNvSpPr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2" name="Straight Arrow Connector 41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939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7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5025"/>
            <a:chExt cx="3276600" cy="399575"/>
          </a:xfrm>
        </p:grpSpPr>
        <p:cxnSp>
          <p:nvCxnSpPr>
            <p:cNvPr id="5941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420798" y="5926749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34114" y="5925193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77385" y="4888821"/>
            <a:ext cx="3276600" cy="402053"/>
            <a:chOff x="2590800" y="5084347"/>
            <a:chExt cx="3276600" cy="402053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790655" y="508434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59401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9408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9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0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9405" name="Rectangle 37"/>
          <p:cNvSpPr>
            <a:spLocks noChangeArrowheads="1"/>
          </p:cNvSpPr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rgbClr val="AD5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Rectangle 36"/>
          <p:cNvSpPr>
            <a:spLocks noChangeArrowheads="1"/>
          </p:cNvSpPr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Rectangle 41"/>
          <p:cNvSpPr>
            <a:spLocks noChangeArrowheads="1"/>
          </p:cNvSpPr>
          <p:nvPr/>
        </p:nvSpPr>
        <p:spPr bwMode="auto">
          <a:xfrm>
            <a:off x="5867400" y="4038600"/>
            <a:ext cx="304800" cy="381000"/>
          </a:xfrm>
          <a:prstGeom prst="rect">
            <a:avLst/>
          </a:prstGeom>
          <a:solidFill>
            <a:srgbClr val="AD5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38" name="Straight Arrow Connector 37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4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041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1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6044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4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1" y="4908986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423" name="Group 38"/>
          <p:cNvGrpSpPr>
            <a:grpSpLocks/>
          </p:cNvGrpSpPr>
          <p:nvPr/>
        </p:nvGrpSpPr>
        <p:grpSpPr bwMode="auto">
          <a:xfrm>
            <a:off x="4953000" y="4022725"/>
            <a:ext cx="3276600" cy="396875"/>
            <a:chOff x="2590800" y="5927120"/>
            <a:chExt cx="3276600" cy="397480"/>
          </a:xfrm>
        </p:grpSpPr>
        <p:cxnSp>
          <p:nvCxnSpPr>
            <p:cNvPr id="60435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6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291138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82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148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04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657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530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0425" name="Group 34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60432" name="Straight Connector 4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3" name="Straight Connector 46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4" name="Straight Connector 54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TextBox 59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a rare event!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2438400" y="5638800"/>
            <a:ext cx="6400800" cy="838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057400" y="5800725"/>
            <a:ext cx="731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/>
              <a:t>Buffer </a:t>
            </a:r>
            <a:r>
              <a:rPr lang="en-US" sz="2800" b="0" dirty="0" smtClean="0">
                <a:latin typeface="+mn-lt"/>
              </a:rPr>
              <a:t>absorbs </a:t>
            </a:r>
            <a:r>
              <a:rPr lang="en-US" sz="2800" b="0" dirty="0">
                <a:latin typeface="+mn-lt"/>
              </a:rPr>
              <a:t>transient </a:t>
            </a:r>
            <a:r>
              <a:rPr lang="en-US" sz="2800" b="0" dirty="0" smtClean="0">
                <a:latin typeface="+mn-lt"/>
              </a:rPr>
              <a:t>bursts</a:t>
            </a:r>
            <a:endParaRPr lang="en-US" sz="2800" b="0" dirty="0">
              <a:latin typeface="+mn-l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36" name="Straight Arrow Connector 35"/>
          <p:cNvCxnSpPr>
            <a:cxnSpLocks noChangeShapeType="1"/>
            <a:stCxn id="35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3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3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144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438400" y="54864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about persistent overload?</a:t>
            </a:r>
          </a:p>
        </p:txBody>
      </p:sp>
      <p:grpSp>
        <p:nvGrpSpPr>
          <p:cNvPr id="61446" name="Group 4"/>
          <p:cNvGrpSpPr>
            <a:grpSpLocks/>
          </p:cNvGrpSpPr>
          <p:nvPr/>
        </p:nvGrpSpPr>
        <p:grpSpPr bwMode="auto">
          <a:xfrm rot="1693316">
            <a:off x="1144588" y="3032125"/>
            <a:ext cx="3276600" cy="407988"/>
            <a:chOff x="1146992" y="3032552"/>
            <a:chExt cx="3276600" cy="408682"/>
          </a:xfrm>
        </p:grpSpPr>
        <p:grpSp>
          <p:nvGrpSpPr>
            <p:cNvPr id="61474" name="Group 1"/>
            <p:cNvGrpSpPr>
              <a:grpSpLocks/>
            </p:cNvGrpSpPr>
            <p:nvPr/>
          </p:nvGrpSpPr>
          <p:grpSpPr bwMode="auto">
            <a:xfrm>
              <a:off x="1146992" y="3032552"/>
              <a:ext cx="3276600" cy="397480"/>
              <a:chOff x="2590800" y="5927120"/>
              <a:chExt cx="3276600" cy="397480"/>
            </a:xfrm>
          </p:grpSpPr>
          <p:cxnSp>
            <p:nvCxnSpPr>
              <p:cNvPr id="6147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8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150566" y="5927308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810034" y="5940732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83216" y="5942685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893825" y="5942184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750803" y="304823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072537" y="3059460"/>
              <a:ext cx="304800" cy="3816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41592" y="3047983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46301" y="304840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20033246">
            <a:off x="1139454" y="4921530"/>
            <a:ext cx="3276600" cy="397480"/>
            <a:chOff x="1146992" y="3032552"/>
            <a:chExt cx="3276600" cy="397480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146992" y="3032552"/>
              <a:ext cx="3276600" cy="397480"/>
              <a:chOff x="2590800" y="5927120"/>
              <a:chExt cx="3276600" cy="39748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Rectangle 63"/>
              <p:cNvSpPr/>
              <p:nvPr/>
            </p:nvSpPr>
            <p:spPr bwMode="auto">
              <a:xfrm>
                <a:off x="5153070" y="592712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812598" y="5941516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8862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956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1822011" y="304045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76980" y="304472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432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480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" name="Rectangle 68"/>
          <p:cNvSpPr/>
          <p:nvPr/>
        </p:nvSpPr>
        <p:spPr bwMode="auto">
          <a:xfrm rot="1693316">
            <a:off x="1376363" y="23891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 rot="20033246">
            <a:off x="1303338" y="55911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43400" y="2895600"/>
            <a:ext cx="3886200" cy="1524000"/>
            <a:chOff x="4343400" y="2895600"/>
            <a:chExt cx="3886200" cy="1524000"/>
          </a:xfrm>
        </p:grpSpPr>
        <p:grpSp>
          <p:nvGrpSpPr>
            <p:cNvPr id="61455" name="Group 38"/>
            <p:cNvGrpSpPr>
              <a:grpSpLocks/>
            </p:cNvGrpSpPr>
            <p:nvPr/>
          </p:nvGrpSpPr>
          <p:grpSpPr bwMode="auto">
            <a:xfrm>
              <a:off x="4920291" y="4022120"/>
              <a:ext cx="3276600" cy="397480"/>
              <a:chOff x="2590800" y="5927120"/>
              <a:chExt cx="3276600" cy="397480"/>
            </a:xfrm>
          </p:grpSpPr>
          <p:cxnSp>
            <p:nvCxnSpPr>
              <p:cNvPr id="61468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9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5290509" y="5927725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985709" y="5942013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8855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8949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53000" y="4038600"/>
              <a:ext cx="3276600" cy="381000"/>
              <a:chOff x="2590800" y="5105400"/>
              <a:chExt cx="3276600" cy="381000"/>
            </a:xfrm>
            <a:solidFill>
              <a:schemeClr val="tx2">
                <a:lumMod val="40000"/>
                <a:lumOff val="60000"/>
              </a:schemeClr>
            </a:solidFill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2590800" y="5105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590800" y="5486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3200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626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343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7010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477000" y="4038600"/>
              <a:ext cx="2286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867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768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 rot="5400000">
              <a:off x="4381500" y="34671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462" name="Group 80"/>
            <p:cNvGrpSpPr>
              <a:grpSpLocks/>
            </p:cNvGrpSpPr>
            <p:nvPr/>
          </p:nvGrpSpPr>
          <p:grpSpPr bwMode="auto">
            <a:xfrm>
              <a:off x="4343400" y="2971800"/>
              <a:ext cx="381000" cy="838200"/>
              <a:chOff x="6096000" y="3962400"/>
              <a:chExt cx="381000" cy="838200"/>
            </a:xfrm>
          </p:grpSpPr>
          <p:cxnSp>
            <p:nvCxnSpPr>
              <p:cNvPr id="6146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6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6477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7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6096000" y="4800600"/>
                <a:ext cx="3810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5" name="Rectangle 84"/>
            <p:cNvSpPr/>
            <p:nvPr/>
          </p:nvSpPr>
          <p:spPr bwMode="auto">
            <a:xfrm rot="5400000">
              <a:off x="4381500" y="31623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 bwMode="auto">
            <a:xfrm rot="5400000">
              <a:off x="4381500" y="28575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3" name="Rectangle 92"/>
          <p:cNvSpPr/>
          <p:nvPr/>
        </p:nvSpPr>
        <p:spPr bwMode="auto">
          <a:xfrm rot="20033246">
            <a:off x="3894138" y="42957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 bwMode="auto">
          <a:xfrm rot="1693316">
            <a:off x="3805238" y="36845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4267200" y="2590800"/>
            <a:ext cx="457200" cy="4572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362200" y="60452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000000"/>
                </a:solidFill>
                <a:latin typeface="+mn-lt"/>
              </a:rPr>
              <a:t>Will eventually drop packets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71" name="Straight Arrow Connector 70"/>
          <p:cNvCxnSpPr>
            <a:cxnSpLocks noChangeShapeType="1"/>
            <a:stCxn id="6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4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big business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4116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Many large and influential networking companies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Cisco, Broadcom, AT&amp;T, Verizon, Akamai, </a:t>
            </a:r>
            <a:r>
              <a:rPr lang="en-US" dirty="0">
                <a:latin typeface="Arial" charset="0"/>
                <a:cs typeface="Arial" charset="0"/>
              </a:rPr>
              <a:t>H</a:t>
            </a:r>
            <a:r>
              <a:rPr lang="en-US" dirty="0" smtClean="0">
                <a:latin typeface="Arial" charset="0"/>
                <a:cs typeface="Arial" charset="0"/>
              </a:rPr>
              <a:t>uawei, …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$120B+ industry (carrier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and enterprise alone)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Networking central to most technology companies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Google, Facebook, </a:t>
            </a:r>
            <a:r>
              <a:rPr lang="en-US" dirty="0">
                <a:latin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cs typeface="Arial" charset="0"/>
              </a:rPr>
              <a:t>ntel, HP, Dell, VMware, … </a:t>
            </a: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4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Queues introduce queuing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packet delay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transmission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delay +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propagation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delay (*)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queues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statistical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muxing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packet delay  = </a:t>
            </a:r>
            <a:r>
              <a:rPr lang="en-US" dirty="0" smtClean="0">
                <a:latin typeface="Arial" charset="0"/>
                <a:ea typeface="ＭＳ Ｐゴシック" charset="0"/>
              </a:rPr>
              <a:t>transmission </a:t>
            </a:r>
            <a:r>
              <a:rPr lang="en-US" dirty="0">
                <a:latin typeface="Arial" charset="0"/>
                <a:ea typeface="ＭＳ Ｐゴシック" charset="0"/>
              </a:rPr>
              <a:t>delay +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propagation </a:t>
            </a:r>
            <a:r>
              <a:rPr lang="en-US" dirty="0" smtClean="0">
                <a:latin typeface="Arial" charset="0"/>
                <a:ea typeface="ＭＳ Ｐゴシック" charset="0"/>
              </a:rPr>
              <a:t>delay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+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queuing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delay (*)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Queuing delay caused by “packet interference”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Made worse at high load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less “idle time” to absorb bursts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think about traffic jams at rush </a:t>
            </a:r>
            <a:r>
              <a:rPr lang="en-US" dirty="0" smtClean="0">
                <a:latin typeface="Arial" charset="0"/>
                <a:ea typeface="ＭＳ Ｐゴシック" charset="0"/>
              </a:rPr>
              <a:t>hour</a:t>
            </a: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	or rail network </a:t>
            </a:r>
            <a:r>
              <a:rPr lang="en-US" dirty="0" smtClean="0">
                <a:latin typeface="Arial" charset="0"/>
                <a:ea typeface="ＭＳ Ｐゴシック" charset="0"/>
              </a:rPr>
              <a:t>failure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(* plus per-hop </a:t>
            </a:r>
            <a:r>
              <a:rPr lang="en-US" i="1" dirty="0" smtClean="0">
                <a:latin typeface="Arial" charset="0"/>
                <a:ea typeface="ＭＳ Ｐゴシック" charset="0"/>
              </a:rPr>
              <a:t>processing </a:t>
            </a:r>
            <a:r>
              <a:rPr lang="en-US" dirty="0" smtClean="0">
                <a:latin typeface="Arial" charset="0"/>
                <a:ea typeface="ＭＳ Ｐゴシック" charset="0"/>
              </a:rPr>
              <a:t>delay that we define as negligible</a:t>
            </a:r>
            <a:r>
              <a:rPr lang="en-US" i="1" dirty="0">
                <a:latin typeface="Arial" charset="0"/>
                <a:ea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60" descr="queueDe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290638"/>
            <a:ext cx="5162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Queuing </a:t>
            </a:r>
            <a:r>
              <a:rPr lang="en-US" sz="4000" dirty="0">
                <a:latin typeface="Arial"/>
                <a:ea typeface="ＭＳ Ｐゴシック" charset="0"/>
                <a:cs typeface="Arial"/>
              </a:rPr>
              <a:t>delay</a:t>
            </a:r>
          </a:p>
        </p:txBody>
      </p:sp>
      <p:sp>
        <p:nvSpPr>
          <p:cNvPr id="1187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0" y="1290638"/>
            <a:ext cx="3810000" cy="1781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R=link bandwidth (bps)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L=packet length (bits)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a=average packet arrival rate</a:t>
            </a:r>
          </a:p>
        </p:txBody>
      </p:sp>
      <p:sp>
        <p:nvSpPr>
          <p:cNvPr id="118791" name="Rectangle 61"/>
          <p:cNvSpPr>
            <a:spLocks noChangeArrowheads="1"/>
          </p:cNvSpPr>
          <p:nvPr/>
        </p:nvSpPr>
        <p:spPr bwMode="auto">
          <a:xfrm>
            <a:off x="714375" y="3805237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traffic intensity = La/R</a:t>
            </a:r>
          </a:p>
        </p:txBody>
      </p:sp>
      <p:sp>
        <p:nvSpPr>
          <p:cNvPr id="118792" name="Rectangle 62"/>
          <p:cNvSpPr>
            <a:spLocks noChangeArrowheads="1"/>
          </p:cNvSpPr>
          <p:nvPr/>
        </p:nvSpPr>
        <p:spPr bwMode="auto">
          <a:xfrm>
            <a:off x="571500" y="4448175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~ 0: average </a:t>
            </a:r>
            <a:r>
              <a:rPr lang="en-US" dirty="0" smtClean="0">
                <a:latin typeface="Calibri"/>
              </a:rPr>
              <a:t>queuing </a:t>
            </a:r>
            <a:r>
              <a:rPr lang="en-US" dirty="0">
                <a:latin typeface="Calibri"/>
              </a:rPr>
              <a:t>delay </a:t>
            </a:r>
            <a:r>
              <a:rPr lang="en-US" dirty="0" smtClean="0">
                <a:latin typeface="Calibri"/>
              </a:rPr>
              <a:t>small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-&gt; 1: delays become </a:t>
            </a:r>
            <a:r>
              <a:rPr lang="en-US" dirty="0" smtClean="0">
                <a:latin typeface="Calibri"/>
              </a:rPr>
              <a:t>large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&gt; 1: more </a:t>
            </a:r>
            <a:r>
              <a:rPr lang="ja-JP" altLang="en-US" dirty="0">
                <a:latin typeface="Calibri"/>
              </a:rPr>
              <a:t>“</a:t>
            </a:r>
            <a:r>
              <a:rPr lang="en-US" dirty="0">
                <a:latin typeface="Calibri"/>
              </a:rPr>
              <a:t>work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>
                <a:latin typeface="Calibri"/>
              </a:rPr>
              <a:t> arriving than can be serviced, average delay </a:t>
            </a:r>
            <a:r>
              <a:rPr lang="en-US" dirty="0" smtClean="0">
                <a:latin typeface="Calibri"/>
              </a:rPr>
              <a:t>infinite – or data is lost (</a:t>
            </a:r>
            <a:r>
              <a:rPr lang="en-US" i="1" dirty="0" smtClean="0">
                <a:latin typeface="Calibri"/>
              </a:rPr>
              <a:t>dropped)</a:t>
            </a:r>
            <a:r>
              <a:rPr lang="en-US" dirty="0" smtClean="0">
                <a:latin typeface="Calibri"/>
              </a:rPr>
              <a:t>.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4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Recall the Internet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federation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34" y="5122179"/>
            <a:ext cx="83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see (hints) of the nodes and links using </a:t>
            </a:r>
            <a:r>
              <a:rPr lang="en-US" dirty="0" err="1" smtClean="0"/>
              <a:t>traceroute</a:t>
            </a:r>
            <a:r>
              <a:rPr lang="en-US" dirty="0" smtClean="0"/>
              <a:t>…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4409" y="3886200"/>
            <a:ext cx="7356083" cy="863788"/>
            <a:chOff x="684409" y="3886200"/>
            <a:chExt cx="7356083" cy="863788"/>
          </a:xfrm>
        </p:grpSpPr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09" y="3889375"/>
              <a:ext cx="687387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104" y="3991163"/>
              <a:ext cx="687388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14"/>
            <p:cNvCxnSpPr>
              <a:cxnSpLocks noChangeShapeType="1"/>
            </p:cNvCxnSpPr>
            <p:nvPr/>
          </p:nvCxnSpPr>
          <p:spPr bwMode="auto">
            <a:xfrm>
              <a:off x="1216071" y="4119895"/>
              <a:ext cx="620600" cy="45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14"/>
            <p:cNvCxnSpPr>
              <a:cxnSpLocks noChangeShapeType="1"/>
            </p:cNvCxnSpPr>
            <p:nvPr/>
          </p:nvCxnSpPr>
          <p:spPr bwMode="auto">
            <a:xfrm>
              <a:off x="1943100" y="4103724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14"/>
            <p:cNvCxnSpPr>
              <a:cxnSpLocks noChangeShapeType="1"/>
            </p:cNvCxnSpPr>
            <p:nvPr/>
          </p:nvCxnSpPr>
          <p:spPr bwMode="auto">
            <a:xfrm>
              <a:off x="5467562" y="4081038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14"/>
            <p:cNvCxnSpPr>
              <a:cxnSpLocks noChangeShapeType="1"/>
            </p:cNvCxnSpPr>
            <p:nvPr/>
          </p:nvCxnSpPr>
          <p:spPr bwMode="auto">
            <a:xfrm>
              <a:off x="6121705" y="4130677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14"/>
            <p:cNvCxnSpPr>
              <a:cxnSpLocks noChangeShapeType="1"/>
            </p:cNvCxnSpPr>
            <p:nvPr/>
          </p:nvCxnSpPr>
          <p:spPr bwMode="auto">
            <a:xfrm flipV="1">
              <a:off x="6431794" y="4081038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6708825" y="4041776"/>
              <a:ext cx="784795" cy="40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14"/>
            <p:cNvCxnSpPr>
              <a:cxnSpLocks noChangeShapeType="1"/>
            </p:cNvCxnSpPr>
            <p:nvPr/>
          </p:nvCxnSpPr>
          <p:spPr bwMode="auto">
            <a:xfrm>
              <a:off x="4838700" y="4041775"/>
              <a:ext cx="613751" cy="26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14"/>
            <p:cNvCxnSpPr>
              <a:cxnSpLocks noChangeShapeType="1"/>
            </p:cNvCxnSpPr>
            <p:nvPr/>
          </p:nvCxnSpPr>
          <p:spPr bwMode="auto">
            <a:xfrm flipV="1">
              <a:off x="4400936" y="3998485"/>
              <a:ext cx="434156" cy="236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14"/>
            <p:cNvCxnSpPr>
              <a:cxnSpLocks noChangeShapeType="1"/>
            </p:cNvCxnSpPr>
            <p:nvPr/>
          </p:nvCxnSpPr>
          <p:spPr bwMode="auto">
            <a:xfrm flipV="1">
              <a:off x="3263691" y="4173179"/>
              <a:ext cx="516845" cy="61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4"/>
            <p:cNvCxnSpPr>
              <a:cxnSpLocks noChangeShapeType="1"/>
            </p:cNvCxnSpPr>
            <p:nvPr/>
          </p:nvCxnSpPr>
          <p:spPr bwMode="auto">
            <a:xfrm>
              <a:off x="2770750" y="4165268"/>
              <a:ext cx="492941" cy="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14"/>
            <p:cNvCxnSpPr>
              <a:cxnSpLocks noChangeShapeType="1"/>
            </p:cNvCxnSpPr>
            <p:nvPr/>
          </p:nvCxnSpPr>
          <p:spPr bwMode="auto">
            <a:xfrm flipV="1">
              <a:off x="2411230" y="4077863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14"/>
            <p:cNvCxnSpPr>
              <a:cxnSpLocks noChangeShapeType="1"/>
            </p:cNvCxnSpPr>
            <p:nvPr/>
          </p:nvCxnSpPr>
          <p:spPr bwMode="auto">
            <a:xfrm>
              <a:off x="3884091" y="4180499"/>
              <a:ext cx="516845" cy="54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14"/>
            <p:cNvCxnSpPr>
              <a:cxnSpLocks noChangeShapeType="1"/>
            </p:cNvCxnSpPr>
            <p:nvPr/>
          </p:nvCxnSpPr>
          <p:spPr bwMode="auto">
            <a:xfrm flipV="1">
              <a:off x="5877731" y="4081972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7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837" y="38893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268" y="4297082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399116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87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451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514" y="4103724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37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956" y="4297081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62" y="436327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794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782" y="3917688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770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Real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Internet delays and routes</a:t>
            </a: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rio.cl.cam.ac.uk</a:t>
            </a:r>
            <a:r>
              <a:rPr lang="en-US" dirty="0" smtClean="0">
                <a:latin typeface="Calibri"/>
              </a:rPr>
              <a:t> to </a:t>
            </a:r>
            <a:r>
              <a:rPr lang="en-US" dirty="0" err="1" smtClean="0">
                <a:latin typeface="Calibri"/>
              </a:rPr>
              <a:t>munnari.oz.au</a:t>
            </a:r>
            <a:endParaRPr lang="en-US" dirty="0" smtClean="0">
              <a:latin typeface="Calibri"/>
            </a:endParaRPr>
          </a:p>
          <a:p>
            <a:pPr algn="ctr"/>
            <a:r>
              <a:rPr lang="en-US" sz="1600" dirty="0" smtClean="0">
                <a:latin typeface="Calibri"/>
              </a:rPr>
              <a:t>(</a:t>
            </a:r>
            <a:r>
              <a:rPr lang="en-US" sz="1600" dirty="0" err="1" smtClean="0">
                <a:latin typeface="Calibri"/>
              </a:rPr>
              <a:t>tracepath</a:t>
            </a:r>
            <a:r>
              <a:rPr lang="en-US" sz="1600" dirty="0" smtClean="0">
                <a:latin typeface="Calibri"/>
              </a:rPr>
              <a:t> on </a:t>
            </a:r>
            <a:r>
              <a:rPr lang="en-US" sz="1600" dirty="0" err="1" smtClean="0">
                <a:latin typeface="Calibri"/>
              </a:rPr>
              <a:t>pwf</a:t>
            </a:r>
            <a:r>
              <a:rPr lang="en-US" sz="1600" dirty="0" smtClean="0">
                <a:latin typeface="Calibri"/>
              </a:rPr>
              <a:t> is similar)</a:t>
            </a:r>
            <a:endParaRPr lang="en-US" sz="1600" dirty="0">
              <a:latin typeface="Calibri"/>
            </a:endParaRP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to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156873" y="1306960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3696623" y="1295848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3831560" y="1305373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>
            <a:off x="3823623" y="1314897"/>
            <a:ext cx="1266581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-continent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5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24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 packet passes through many networks!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240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240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0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2452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24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3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2469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0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1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4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2466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7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8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5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2463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4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5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6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2460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1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2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2457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8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2459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2421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2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3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4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102450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1" name="Text Box 54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5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102448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9" name="Text Box 57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6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102446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7" name="Text Box 60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7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102444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5" name="Text Box 63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8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102442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3" name="Text Box 66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9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102440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1" name="Text Box 69"/>
            <p:cNvSpPr txBox="1">
              <a:spLocks noChangeArrowheads="1"/>
            </p:cNvSpPr>
            <p:nvPr/>
          </p:nvSpPr>
          <p:spPr bwMode="auto">
            <a:xfrm>
              <a:off x="4369" y="1106"/>
              <a:ext cx="4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Tier 3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0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102438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9" name="Text Box 72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1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102436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7" name="Text Box 75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2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102434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5" name="Text Box 78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102402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5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6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2147483647 w 4192"/>
              <a:gd name="T3" fmla="*/ 2147483647 h 2280"/>
              <a:gd name="T4" fmla="*/ 2147483647 w 4192"/>
              <a:gd name="T5" fmla="*/ 2147483647 h 2280"/>
              <a:gd name="T6" fmla="*/ 2147483647 w 4192"/>
              <a:gd name="T7" fmla="*/ 214748364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6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Tier-3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and local ISPs </a:t>
            </a:r>
          </a:p>
          <a:p>
            <a:pPr lvl="1"/>
            <a:r>
              <a:rPr lang="en-US" sz="2000" dirty="0">
                <a:ea typeface="ＭＳ Ｐゴシック" charset="0"/>
              </a:rPr>
              <a:t>last hop (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access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) network (closest to end systems)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035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035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5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037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0408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042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3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0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0425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6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7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0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042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0419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0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1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2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041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1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1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041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041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41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0371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2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3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100381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100406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7" name="Text Box 64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2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100404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5" name="Text Box 67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3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100402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3" name="Text Box 61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4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100400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1" name="Text Box 73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5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100398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9" name="Text Box 76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6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100396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7" name="Text Box 70"/>
              <p:cNvSpPr txBox="1">
                <a:spLocks noChangeArrowheads="1"/>
              </p:cNvSpPr>
              <p:nvPr/>
            </p:nvSpPr>
            <p:spPr bwMode="auto">
              <a:xfrm>
                <a:off x="4369" y="1106"/>
                <a:ext cx="45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Tier 3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7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100394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5" name="Text Box 79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8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100392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3" name="Text Box 82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9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100390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1" name="Text Box 85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100376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Local and tier- 3 ISPs are </a:t>
              </a:r>
              <a:r>
                <a:rPr lang="en-US" sz="1800" i="1" dirty="0">
                  <a:latin typeface="Calibri"/>
                </a:rPr>
                <a:t>customers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r>
                <a:rPr lang="en-US" sz="1800" dirty="0">
                  <a:latin typeface="Calibri"/>
                </a:rPr>
                <a:t>higher tier ISPs</a:t>
              </a:r>
            </a:p>
            <a:p>
              <a:r>
                <a:rPr lang="en-US" sz="1800" dirty="0">
                  <a:latin typeface="Calibri"/>
                </a:rPr>
                <a:t>connecting them to rest of Internet</a:t>
              </a:r>
            </a:p>
          </p:txBody>
        </p:sp>
        <p:sp>
          <p:nvSpPr>
            <p:cNvPr id="100377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8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9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80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4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Tier-2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ISPs: smaller (often regional) ISPs</a:t>
            </a:r>
          </a:p>
          <a:p>
            <a:pPr lvl="1"/>
            <a:r>
              <a:rPr lang="en-US" sz="2000" dirty="0">
                <a:ea typeface="ＭＳ Ｐゴシック" charset="0"/>
              </a:rPr>
              <a:t>Connect to one or more tier-1 ISPs, possibly other tier-2 ISPs</a:t>
            </a:r>
          </a:p>
          <a:p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9830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98310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1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2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3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4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5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6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7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8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9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0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1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98333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98353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4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5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4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98350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1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2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5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98347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8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9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6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98344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5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6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7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98341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2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3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98338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39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40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98330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Char char="q"/>
              </a:pPr>
              <a:r>
                <a:rPr lang="en-US" sz="1800" dirty="0">
                  <a:latin typeface="Calibri"/>
                </a:rPr>
                <a:t> tier-2 ISP is c</a:t>
              </a:r>
              <a:r>
                <a:rPr lang="en-US" sz="1800" i="1" dirty="0">
                  <a:latin typeface="Calibri"/>
                </a:rPr>
                <a:t>ustomer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en-US" sz="1800" dirty="0">
                  <a:latin typeface="Calibri"/>
                </a:rPr>
                <a:t>tier-1 provider</a:t>
              </a:r>
            </a:p>
          </p:txBody>
        </p:sp>
        <p:sp>
          <p:nvSpPr>
            <p:cNvPr id="98331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32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98325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6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ISPs also peer privately with each other.</a:t>
              </a:r>
            </a:p>
          </p:txBody>
        </p:sp>
        <p:sp>
          <p:nvSpPr>
            <p:cNvPr id="98327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8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29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9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roughly hierarchical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at center: 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tier-1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(e.g., Verizon, Sprint, AT&amp;T, Cable and Wireless), national/international coverage</a:t>
            </a:r>
          </a:p>
          <a:p>
            <a:pPr lvl="1"/>
            <a:r>
              <a:rPr lang="en-US" dirty="0">
                <a:ea typeface="ＭＳ Ｐゴシック" charset="0"/>
              </a:rPr>
              <a:t>treat each other as equals</a:t>
            </a:r>
          </a:p>
        </p:txBody>
      </p:sp>
      <p:sp>
        <p:nvSpPr>
          <p:cNvPr id="94214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5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6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942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Tier-1 providers interconnect (peer) privately</a:t>
              </a:r>
            </a:p>
          </p:txBody>
        </p:sp>
        <p:sp>
          <p:nvSpPr>
            <p:cNvPr id="942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7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9626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96265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grpSp>
            <p:nvGrpSpPr>
              <p:cNvPr id="96266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70" cy="2179"/>
                <a:chOff x="2547" y="1212"/>
                <a:chExt cx="1770" cy="2179"/>
              </a:xfrm>
            </p:grpSpPr>
            <p:grpSp>
              <p:nvGrpSpPr>
                <p:cNvPr id="96267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96371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68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96368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69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0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</p:grpSp>
            <p:sp>
              <p:nvSpPr>
                <p:cNvPr id="96269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0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1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2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73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96355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6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7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59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60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5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6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7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61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2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3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4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4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96342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3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4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5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46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47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52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3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4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48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49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0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1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5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96329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2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33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34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9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0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1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35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6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7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8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6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96316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9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20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21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6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7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8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22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3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4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5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77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to/from customers</a:t>
                  </a:r>
                </a:p>
              </p:txBody>
            </p:sp>
            <p:sp>
              <p:nvSpPr>
                <p:cNvPr id="96278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31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peering</a:t>
                  </a:r>
                </a:p>
              </p:txBody>
            </p:sp>
            <p:sp>
              <p:nvSpPr>
                <p:cNvPr id="96279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 to/from backbone</a:t>
                  </a:r>
                </a:p>
              </p:txBody>
            </p:sp>
            <p:sp>
              <p:nvSpPr>
                <p:cNvPr id="9628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1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96303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4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5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0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08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3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4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5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09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0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1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2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82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96300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1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2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9628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96296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8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9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7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5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96292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4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5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3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6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96288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0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1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89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96287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456" cy="2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96264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8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 packet travels independently</a:t>
            </a:r>
          </a:p>
          <a:p>
            <a:pPr>
              <a:defRPr/>
            </a:pPr>
            <a:r>
              <a:rPr lang="en-US" dirty="0" smtClean="0"/>
              <a:t>No link resources are reserved in advance. Instead packet switching leverages </a:t>
            </a:r>
            <a:r>
              <a:rPr lang="en-US" dirty="0" smtClean="0">
                <a:solidFill>
                  <a:srgbClr val="FF0000"/>
                </a:solidFill>
              </a:rPr>
              <a:t>statistical multiplexing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allows efficient use of resources</a:t>
            </a:r>
          </a:p>
          <a:p>
            <a:pPr lvl="1">
              <a:defRPr/>
            </a:pP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but introduces queues and queuing delays</a:t>
            </a:r>
          </a:p>
          <a:p>
            <a:pPr lvl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1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Internet research has impact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16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Internet started as a research experiment!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4</a:t>
            </a:r>
            <a:r>
              <a:rPr lang="en-US" dirty="0" smtClean="0">
                <a:latin typeface="Arial" charset="0"/>
                <a:cs typeface="Arial" charset="0"/>
              </a:rPr>
              <a:t> of 10 most cited authors work in networking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i="1" dirty="0" smtClean="0">
                <a:latin typeface="Arial" charset="0"/>
                <a:cs typeface="Arial" charset="0"/>
              </a:rPr>
              <a:t>Many</a:t>
            </a:r>
            <a:r>
              <a:rPr lang="en-US" dirty="0" smtClean="0">
                <a:latin typeface="Arial" charset="0"/>
                <a:cs typeface="Arial" charset="0"/>
              </a:rPr>
              <a:t> successful companies have emerged from networking research(</a:t>
            </a:r>
            <a:r>
              <a:rPr lang="en-US" dirty="0" err="1" smtClean="0">
                <a:latin typeface="Arial" charset="0"/>
                <a:cs typeface="Arial" charset="0"/>
              </a:rPr>
              <a:t>ers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8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8" name="Group 49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90130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1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2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3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4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90135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4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0136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37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8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9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</a:t>
            </a:r>
            <a:r>
              <a:rPr lang="en-US" sz="2000" dirty="0" smtClean="0">
                <a:ea typeface="ＭＳ Ｐゴシック" charset="0"/>
              </a:rPr>
              <a:t>probability   &gt; </a:t>
            </a:r>
            <a:r>
              <a:rPr lang="en-US" sz="2000" dirty="0">
                <a:ea typeface="ＭＳ Ｐゴシック" charset="0"/>
              </a:rPr>
              <a:t>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57175" y="1293813"/>
            <a:ext cx="8715375" cy="609600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 </a:t>
            </a:r>
            <a:r>
              <a:rPr lang="en-US" i="1" dirty="0" smtClean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may (does!) allow more users </a:t>
            </a: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to use </a:t>
            </a:r>
            <a:r>
              <a:rPr lang="en-US" i="1" dirty="0" smtClean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network</a:t>
            </a:r>
            <a:endParaRPr lang="en-US" i="1" dirty="0">
              <a:solidFill>
                <a:srgbClr val="FF33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0122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3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4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5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6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115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N users</a:t>
            </a:r>
            <a:endParaRPr lang="en-US" dirty="0"/>
          </a:p>
        </p:txBody>
      </p:sp>
      <p:sp>
        <p:nvSpPr>
          <p:cNvPr id="90127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633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1 Mbps link</a:t>
            </a:r>
            <a:endParaRPr lang="en-US" dirty="0"/>
          </a:p>
        </p:txBody>
      </p:sp>
      <p:sp>
        <p:nvSpPr>
          <p:cNvPr id="90128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4468813" y="5330825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graphicFrame>
        <p:nvGraphicFramePr>
          <p:cNvPr id="90114" name="Object 63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6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946400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64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7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4294188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05706"/>
              </p:ext>
            </p:extLst>
          </p:nvPr>
        </p:nvGraphicFramePr>
        <p:xfrm>
          <a:off x="4178213" y="1868631"/>
          <a:ext cx="4221834" cy="398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8" name="Equation" r:id="rId4" imgW="2273300" imgH="2146300" progId="Equation.3">
                  <p:embed/>
                </p:oleObj>
              </mc:Choice>
              <mc:Fallback>
                <p:oleObj name="Equation" r:id="rId4" imgW="2273300" imgH="214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8213" y="1868631"/>
                        <a:ext cx="4221834" cy="398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probability  </a:t>
            </a:r>
            <a:r>
              <a:rPr lang="en-US" sz="2000" dirty="0" smtClean="0">
                <a:ea typeface="ＭＳ Ｐゴシック" charset="0"/>
              </a:rPr>
              <a:t> &gt; </a:t>
            </a:r>
            <a:r>
              <a:rPr lang="en-US" sz="2000" dirty="0">
                <a:ea typeface="ＭＳ Ｐゴシック" charset="0"/>
              </a:rPr>
              <a:t>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533400" y="1173162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78213" y="1725234"/>
            <a:ext cx="4221834" cy="4329056"/>
            <a:chOff x="4178213" y="1725234"/>
            <a:chExt cx="4221834" cy="4329056"/>
          </a:xfrm>
        </p:grpSpPr>
        <p:sp>
          <p:nvSpPr>
            <p:cNvPr id="36" name="Rectangle 35"/>
            <p:cNvSpPr/>
            <p:nvPr/>
          </p:nvSpPr>
          <p:spPr>
            <a:xfrm>
              <a:off x="4178213" y="1725234"/>
              <a:ext cx="4221834" cy="4329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63786" y="3226824"/>
              <a:ext cx="3378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/>
                </a:rPr>
                <a:t>HINT: </a:t>
              </a:r>
              <a:r>
                <a:rPr lang="en-US" dirty="0" smtClean="0">
                  <a:latin typeface="Calibri"/>
                </a:rPr>
                <a:t>Binomial Distribution</a:t>
              </a:r>
              <a:endParaRPr lang="en-US" b="1" dirty="0">
                <a:latin typeface="Calibri"/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3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870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adds delay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3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Packet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switching: pros and cons</a:t>
            </a:r>
          </a:p>
        </p:txBody>
      </p:sp>
      <p:sp>
        <p:nvSpPr>
          <p:cNvPr id="8806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no</a:t>
            </a:r>
            <a:r>
              <a:rPr lang="en-US" dirty="0">
                <a:latin typeface="Arial" charset="0"/>
                <a:ea typeface="ＭＳ Ｐゴシック" charset="0"/>
              </a:rPr>
              <a:t> 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header overhead per packet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queues and queuing delays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efficient use of bandwidth (</a:t>
            </a:r>
            <a:r>
              <a:rPr lang="en-US" dirty="0" smtClean="0">
                <a:latin typeface="Arial" charset="0"/>
                <a:ea typeface="ＭＳ Ｐゴシック" charset="0"/>
              </a:rPr>
              <a:t>stat. </a:t>
            </a:r>
            <a:r>
              <a:rPr lang="en-US" dirty="0" err="1">
                <a:latin typeface="Arial" charset="0"/>
                <a:ea typeface="ＭＳ Ｐゴシック" charset="0"/>
              </a:rPr>
              <a:t>muxing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 overhead due to connection setup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resilient -- can `route around trouble’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8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sense of how the basic `plumbing’ works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links and switches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packet </a:t>
            </a:r>
            <a:r>
              <a:rPr lang="en-US" dirty="0" smtClean="0">
                <a:latin typeface="Arial" charset="0"/>
                <a:ea typeface="ＭＳ Ｐゴシック" charset="0"/>
              </a:rPr>
              <a:t>delays= transmission + propagation + queuing + (negligible) per-switch processing 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statistical multiplexing and queues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circuit vs. packet </a:t>
            </a:r>
            <a:r>
              <a:rPr lang="en-US" dirty="0" smtClean="0">
                <a:latin typeface="Arial" charset="0"/>
                <a:ea typeface="ＭＳ Ｐゴシック" charset="0"/>
              </a:rPr>
              <a:t>switching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19232</TotalTime>
  <Words>4333</Words>
  <Application>Microsoft Macintosh PowerPoint</Application>
  <PresentationFormat>On-screen Show (4:3)</PresentationFormat>
  <Paragraphs>1052</Paragraphs>
  <Slides>94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94</vt:i4>
      </vt:variant>
    </vt:vector>
  </HeadingPairs>
  <TitlesOfParts>
    <vt:vector size="99" baseType="lpstr">
      <vt:lpstr>Custom Design</vt:lpstr>
      <vt:lpstr>Excel.Chart.8</vt:lpstr>
      <vt:lpstr>Chart</vt:lpstr>
      <vt:lpstr>Clip</vt:lpstr>
      <vt:lpstr>Equation</vt:lpstr>
      <vt:lpstr>PowerPoint Presentation</vt:lpstr>
      <vt:lpstr>Topic 1 Foundation</vt:lpstr>
      <vt:lpstr>PowerPoint Presentation</vt:lpstr>
      <vt:lpstr>Thanks</vt:lpstr>
      <vt:lpstr>What is a network? </vt:lpstr>
      <vt:lpstr>There are many different types  of networks</vt:lpstr>
      <vt:lpstr>The Internet is  transforming everything</vt:lpstr>
      <vt:lpstr>The Internet is big business</vt:lpstr>
      <vt:lpstr>Internet research has impact</vt:lpstr>
      <vt:lpstr>But why is the Internet interesting?</vt:lpstr>
      <vt:lpstr>A few defining characteristics  of the Internet</vt:lpstr>
      <vt:lpstr> A federated system</vt:lpstr>
      <vt:lpstr> A federated system </vt:lpstr>
      <vt:lpstr>Tremendous scale</vt:lpstr>
      <vt:lpstr>Enormous diversity and  dynamic range </vt:lpstr>
      <vt:lpstr>Constant Evolution</vt:lpstr>
      <vt:lpstr>Asynchronous Operation</vt:lpstr>
      <vt:lpstr>Prone to Failure</vt:lpstr>
      <vt:lpstr>An Engineered System</vt:lpstr>
      <vt:lpstr>Recap: The Internet is… </vt:lpstr>
      <vt:lpstr>Performance – not just bits per second</vt:lpstr>
      <vt:lpstr>Channels Concept (This channel definition is very abstract)</vt:lpstr>
      <vt:lpstr>Channel Characteristics</vt:lpstr>
      <vt:lpstr>Example Physical Channels these example physical channels are also known as Physical Media</vt:lpstr>
      <vt:lpstr>More Physical media: Radio</vt:lpstr>
      <vt:lpstr>Nodes and Links</vt:lpstr>
      <vt:lpstr>Properties of Links (Channels)</vt:lpstr>
      <vt:lpstr>Examples of Bandwidth-Delay</vt:lpstr>
      <vt:lpstr>Packet Delay Sending a 100B packet from A to B?</vt:lpstr>
      <vt:lpstr>Packet Delay Sending a 100B packet from A to B?</vt:lpstr>
      <vt:lpstr>Packet Delay: The “pipe” view Sending 100B packets from A to B?</vt:lpstr>
      <vt:lpstr>Packet Delay: The “pipe” view Sending 100B packets from A to B?</vt:lpstr>
      <vt:lpstr>Packet Delay: The “pipe” view Sending 100B packets from A to B?</vt:lpstr>
      <vt:lpstr>Recall Nodes and Links</vt:lpstr>
      <vt:lpstr>What if we have more nodes?</vt:lpstr>
      <vt:lpstr>Solution: A switched network</vt:lpstr>
      <vt:lpstr>Two forms of switched networks</vt:lpstr>
      <vt:lpstr>Circuit switching</vt:lpstr>
      <vt:lpstr>Old Time Multiplexing</vt:lpstr>
      <vt:lpstr>Circuit Switching: FDM and TDM</vt:lpstr>
      <vt:lpstr>Time-Division Multiplexing/Demultiplexing</vt:lpstr>
      <vt:lpstr>Timing in Circuit Switching </vt:lpstr>
      <vt:lpstr>Circuit switching: pros and cons</vt:lpstr>
      <vt:lpstr>Timing in Circuit Switching</vt:lpstr>
      <vt:lpstr>Circuit switching: pros and cons</vt:lpstr>
      <vt:lpstr>Timing in Circuit Switching</vt:lpstr>
      <vt:lpstr>Timing in Circuit Switching</vt:lpstr>
      <vt:lpstr>Circuit switching: pros and cons</vt:lpstr>
      <vt:lpstr>Circuit switching</vt:lpstr>
      <vt:lpstr>Circuit switching: pros and cons</vt:lpstr>
      <vt:lpstr>Numerical example</vt:lpstr>
      <vt:lpstr>Two forms of switched networks</vt:lpstr>
      <vt:lpstr>Packet Switching</vt:lpstr>
      <vt:lpstr>Packet Switching</vt:lpstr>
      <vt:lpstr>Packet Switching</vt:lpstr>
      <vt:lpstr>Switches forward packets</vt:lpstr>
      <vt:lpstr>Timing in Packet Switching</vt:lpstr>
      <vt:lpstr>Timing in Packet Switching</vt:lpstr>
      <vt:lpstr>Timing in Packet Switching</vt:lpstr>
      <vt:lpstr>Packet Switching</vt:lpstr>
      <vt:lpstr>Packet Switching</vt:lpstr>
      <vt:lpstr>Packet Switching</vt:lpstr>
      <vt:lpstr>Multiplexing</vt:lpstr>
      <vt:lpstr>Three Flows with Bursty Traffic</vt:lpstr>
      <vt:lpstr>When Each Flow Gets 1/3rd of Capacity</vt:lpstr>
      <vt:lpstr>When Flows Share Total Capacity</vt:lpstr>
      <vt:lpstr>Three Flows with Bursty Traffic</vt:lpstr>
      <vt:lpstr>Three Flows with Bursty Traffic</vt:lpstr>
      <vt:lpstr>Three Flows with Bursty Traffic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Queues introduce queuing delays</vt:lpstr>
      <vt:lpstr>Queuing delay</vt:lpstr>
      <vt:lpstr>Recall the Internet federation</vt:lpstr>
      <vt:lpstr>“Real” Internet delays and routes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Tier-1 ISP: e.g., Sprint</vt:lpstr>
      <vt:lpstr>Packet Switching</vt:lpstr>
      <vt:lpstr>Packet switching versus circuit switching</vt:lpstr>
      <vt:lpstr>Packet switching versus circuit switching</vt:lpstr>
      <vt:lpstr>Circuit switching: pros and cons</vt:lpstr>
      <vt:lpstr>Packet switching: pros and cons</vt:lpstr>
      <vt:lpstr>Summary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173</cp:revision>
  <cp:lastPrinted>2014-01-05T19:44:31Z</cp:lastPrinted>
  <dcterms:created xsi:type="dcterms:W3CDTF">2012-01-06T19:58:11Z</dcterms:created>
  <dcterms:modified xsi:type="dcterms:W3CDTF">2014-01-17T09:25:13Z</dcterms:modified>
</cp:coreProperties>
</file>